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2"/>
  </p:notesMasterIdLst>
  <p:sldIdLst>
    <p:sldId id="773" r:id="rId3"/>
    <p:sldId id="1086" r:id="rId4"/>
    <p:sldId id="1085" r:id="rId5"/>
    <p:sldId id="922" r:id="rId6"/>
    <p:sldId id="1039" r:id="rId7"/>
    <p:sldId id="1040" r:id="rId8"/>
    <p:sldId id="914" r:id="rId9"/>
    <p:sldId id="915" r:id="rId10"/>
    <p:sldId id="916" r:id="rId11"/>
    <p:sldId id="918" r:id="rId12"/>
    <p:sldId id="919" r:id="rId13"/>
    <p:sldId id="1041" r:id="rId14"/>
    <p:sldId id="1043" r:id="rId15"/>
    <p:sldId id="1044" r:id="rId16"/>
    <p:sldId id="1045" r:id="rId17"/>
    <p:sldId id="1046" r:id="rId18"/>
    <p:sldId id="1047" r:id="rId19"/>
    <p:sldId id="1048" r:id="rId20"/>
    <p:sldId id="1049" r:id="rId21"/>
    <p:sldId id="1050" r:id="rId22"/>
    <p:sldId id="1051" r:id="rId23"/>
    <p:sldId id="1052" r:id="rId24"/>
    <p:sldId id="1053" r:id="rId25"/>
    <p:sldId id="1054" r:id="rId26"/>
    <p:sldId id="1055" r:id="rId27"/>
    <p:sldId id="1056" r:id="rId28"/>
    <p:sldId id="1057" r:id="rId29"/>
    <p:sldId id="1058" r:id="rId30"/>
    <p:sldId id="1059" r:id="rId31"/>
    <p:sldId id="1060" r:id="rId32"/>
    <p:sldId id="1061" r:id="rId33"/>
    <p:sldId id="1062" r:id="rId34"/>
    <p:sldId id="1063" r:id="rId35"/>
    <p:sldId id="1064" r:id="rId36"/>
    <p:sldId id="1065" r:id="rId37"/>
    <p:sldId id="1066" r:id="rId38"/>
    <p:sldId id="1068" r:id="rId39"/>
    <p:sldId id="1035" r:id="rId40"/>
    <p:sldId id="920" r:id="rId41"/>
    <p:sldId id="921" r:id="rId42"/>
    <p:sldId id="895" r:id="rId43"/>
    <p:sldId id="905" r:id="rId44"/>
    <p:sldId id="906" r:id="rId45"/>
    <p:sldId id="959" r:id="rId46"/>
    <p:sldId id="976" r:id="rId47"/>
    <p:sldId id="961" r:id="rId48"/>
    <p:sldId id="896" r:id="rId49"/>
    <p:sldId id="897" r:id="rId50"/>
    <p:sldId id="898" r:id="rId51"/>
    <p:sldId id="899" r:id="rId52"/>
    <p:sldId id="850" r:id="rId53"/>
    <p:sldId id="560" r:id="rId54"/>
    <p:sldId id="907" r:id="rId55"/>
    <p:sldId id="933" r:id="rId56"/>
    <p:sldId id="986" r:id="rId57"/>
    <p:sldId id="987" r:id="rId58"/>
    <p:sldId id="988" r:id="rId59"/>
    <p:sldId id="1010" r:id="rId60"/>
    <p:sldId id="990" r:id="rId61"/>
    <p:sldId id="999" r:id="rId62"/>
    <p:sldId id="1034" r:id="rId63"/>
    <p:sldId id="832" r:id="rId64"/>
    <p:sldId id="872" r:id="rId65"/>
    <p:sldId id="873" r:id="rId66"/>
    <p:sldId id="874" r:id="rId67"/>
    <p:sldId id="875" r:id="rId68"/>
    <p:sldId id="876" r:id="rId69"/>
    <p:sldId id="877" r:id="rId70"/>
    <p:sldId id="878" r:id="rId71"/>
    <p:sldId id="879" r:id="rId72"/>
    <p:sldId id="880" r:id="rId73"/>
    <p:sldId id="881" r:id="rId74"/>
    <p:sldId id="882" r:id="rId75"/>
    <p:sldId id="870" r:id="rId76"/>
    <p:sldId id="912" r:id="rId77"/>
    <p:sldId id="1030" r:id="rId78"/>
    <p:sldId id="886" r:id="rId79"/>
    <p:sldId id="887" r:id="rId80"/>
    <p:sldId id="900" r:id="rId81"/>
    <p:sldId id="901" r:id="rId82"/>
    <p:sldId id="902" r:id="rId83"/>
    <p:sldId id="903" r:id="rId84"/>
    <p:sldId id="904" r:id="rId85"/>
    <p:sldId id="962" r:id="rId86"/>
    <p:sldId id="888" r:id="rId87"/>
    <p:sldId id="963" r:id="rId88"/>
    <p:sldId id="964" r:id="rId89"/>
    <p:sldId id="965" r:id="rId90"/>
    <p:sldId id="1031" r:id="rId91"/>
    <p:sldId id="966" r:id="rId93"/>
    <p:sldId id="967" r:id="rId94"/>
    <p:sldId id="1077" r:id="rId95"/>
    <p:sldId id="1078" r:id="rId96"/>
    <p:sldId id="1074" r:id="rId97"/>
    <p:sldId id="1079" r:id="rId98"/>
    <p:sldId id="1075" r:id="rId99"/>
    <p:sldId id="1076" r:id="rId100"/>
    <p:sldId id="1080" r:id="rId101"/>
    <p:sldId id="1081" r:id="rId102"/>
    <p:sldId id="1082" r:id="rId103"/>
    <p:sldId id="1067" r:id="rId104"/>
    <p:sldId id="1084" r:id="rId105"/>
    <p:sldId id="968" r:id="rId106"/>
    <p:sldId id="538" r:id="rId107"/>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0000CC"/>
    <a:srgbClr val="0099FF"/>
    <a:srgbClr val="00FFFF"/>
    <a:srgbClr val="0000FF"/>
    <a:srgbClr val="00CC00"/>
    <a:srgbClr val="F2DEA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498"/>
    <p:restoredTop sz="94772"/>
  </p:normalViewPr>
  <p:slideViewPr>
    <p:cSldViewPr showGuides="1">
      <p:cViewPr>
        <p:scale>
          <a:sx n="75" d="100"/>
          <a:sy n="75" d="100"/>
        </p:scale>
        <p:origin x="-34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notesMaster" Target="notesMasters/notesMaster1.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0" Type="http://schemas.openxmlformats.org/officeDocument/2006/relationships/tableStyles" Target="tableStyles.xml"/><Relationship Id="rId11" Type="http://schemas.openxmlformats.org/officeDocument/2006/relationships/slide" Target="slides/slide9.xml"/><Relationship Id="rId109" Type="http://schemas.openxmlformats.org/officeDocument/2006/relationships/viewProps" Target="viewProps.xml"/><Relationship Id="rId108" Type="http://schemas.openxmlformats.org/officeDocument/2006/relationships/presProps" Target="presProps.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66242" name="页眉占位符 266241"/>
          <p:cNvSpPr>
            <a:spLocks noGrp="1"/>
          </p:cNvSpPr>
          <p:nvPr>
            <p:ph type="hdr" sz="quarter"/>
          </p:nvPr>
        </p:nvSpPr>
        <p:spPr>
          <a:xfrm>
            <a:off x="0" y="0"/>
            <a:ext cx="2971800" cy="457200"/>
          </a:xfrm>
          <a:prstGeom prst="rect">
            <a:avLst/>
          </a:prstGeom>
          <a:noFill/>
          <a:ln w="9525">
            <a:noFill/>
          </a:ln>
        </p:spPr>
        <p:txBody>
          <a:bodyPr/>
          <a:p>
            <a:pPr lvl="0"/>
            <a:endParaRPr lang="zh-CN" sz="1200" b="0" dirty="0"/>
          </a:p>
        </p:txBody>
      </p:sp>
      <p:sp>
        <p:nvSpPr>
          <p:cNvPr id="266243" name="日期占位符 266242"/>
          <p:cNvSpPr>
            <a:spLocks noGrp="1"/>
          </p:cNvSpPr>
          <p:nvPr>
            <p:ph type="dt" idx="1"/>
          </p:nvPr>
        </p:nvSpPr>
        <p:spPr>
          <a:xfrm>
            <a:off x="3884613" y="0"/>
            <a:ext cx="2971800" cy="457200"/>
          </a:xfrm>
          <a:prstGeom prst="rect">
            <a:avLst/>
          </a:prstGeom>
          <a:noFill/>
          <a:ln w="9525">
            <a:noFill/>
          </a:ln>
        </p:spPr>
        <p:txBody>
          <a:bodyPr/>
          <a:p>
            <a:pPr lvl="0" algn="r"/>
            <a:endParaRPr lang="zh-CN" altLang="en-US" sz="1200" b="0" dirty="0"/>
          </a:p>
        </p:txBody>
      </p:sp>
      <p:sp>
        <p:nvSpPr>
          <p:cNvPr id="266244" name="幻灯片图像占位符 266243"/>
          <p:cNvSpPr>
            <a:spLocks noRo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266245" name="文本占位符 266244"/>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66246" name="页脚占位符 266245"/>
          <p:cNvSpPr>
            <a:spLocks noGrp="1"/>
          </p:cNvSpPr>
          <p:nvPr>
            <p:ph type="ftr" sz="quarter" idx="4"/>
          </p:nvPr>
        </p:nvSpPr>
        <p:spPr>
          <a:xfrm>
            <a:off x="0" y="8685213"/>
            <a:ext cx="2971800" cy="457200"/>
          </a:xfrm>
          <a:prstGeom prst="rect">
            <a:avLst/>
          </a:prstGeom>
          <a:noFill/>
          <a:ln w="9525">
            <a:noFill/>
          </a:ln>
        </p:spPr>
        <p:txBody>
          <a:bodyPr anchor="b"/>
          <a:p>
            <a:pPr lvl="0"/>
            <a:endParaRPr lang="zh-CN" sz="1200" b="0" dirty="0"/>
          </a:p>
        </p:txBody>
      </p:sp>
      <p:sp>
        <p:nvSpPr>
          <p:cNvPr id="266247" name="灯片编号占位符 266246"/>
          <p:cNvSpPr>
            <a:spLocks noGrp="1"/>
          </p:cNvSpPr>
          <p:nvPr>
            <p:ph type="sldNum" sz="quarter" idx="5"/>
          </p:nvPr>
        </p:nvSpPr>
        <p:spPr>
          <a:xfrm>
            <a:off x="3884613" y="8685213"/>
            <a:ext cx="2971800" cy="457200"/>
          </a:xfrm>
          <a:prstGeom prst="rect">
            <a:avLst/>
          </a:prstGeom>
          <a:noFill/>
          <a:ln w="9525">
            <a:noFill/>
          </a:ln>
        </p:spPr>
        <p:txBody>
          <a:bodyPr anchor="b"/>
          <a:p>
            <a:pPr lvl="0" algn="r"/>
            <a:fld id="{9A0DB2DC-4C9A-4742-B13C-FB6460FD3503}" type="slidenum">
              <a:rPr lang="zh-CN" sz="1200" b="0" dirty="0"/>
            </a:fld>
            <a:endParaRPr lang="zh-CN" sz="1200" b="0" dirty="0"/>
          </a:p>
        </p:txBody>
      </p:sp>
    </p:spTree>
  </p:cSld>
  <p:clrMap bg1="lt1" tx1="dk1" bg2="lt2" tx2="dk2" accent1="accent1" accent2="accent2" accent3="accent3" accent4="accent4" accent5="accent5" accent6="accent6" hlink="hlink" folHlink="folHlink"/>
  <p:hf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4130" name="幻灯片图像占位符 944129"/>
          <p:cNvSpPr>
            <a:spLocks noRot="1" noTextEdit="1"/>
          </p:cNvSpPr>
          <p:nvPr>
            <p:ph type="sldImg"/>
          </p:nvPr>
        </p:nvSpPr>
        <p:spPr/>
      </p:sp>
      <p:sp>
        <p:nvSpPr>
          <p:cNvPr id="944131" name="文本占位符 944130"/>
          <p:cNvSpPr>
            <a:spLocks noGrp="1"/>
          </p:cNvSpPr>
          <p:nvPr>
            <p:ph type="body" idx="1"/>
          </p:nvPr>
        </p:nvSpPr>
        <p:spPr/>
        <p:txBody>
          <a:bodyPr/>
          <a:p>
            <a:pPr lvl="0"/>
            <a:r>
              <a:rPr lang="zh-CN" altLang="en-US" dirty="0"/>
              <a:t>正文中每个年级之下的一行，往后缩进，与上面的相应文字对齐</a:t>
            </a:r>
            <a:endParaRPr lang="zh-CN" altLang="en-US" dirty="0"/>
          </a:p>
        </p:txBody>
      </p:sp>
      <p:sp>
        <p:nvSpPr>
          <p:cNvPr id="2" name="灯片编号占位符 1"/>
          <p:cNvSpPr/>
          <p:nvPr>
            <p:ph type="sldNum" sz="quarter" idx="2"/>
          </p:nvPr>
        </p:nvSpPr>
        <p:spPr/>
        <p:txBody>
          <a:bodyPr/>
          <a:p>
            <a:pPr lvl="0" algn="r"/>
            <a:fld id="{9A0DB2DC-4C9A-4742-B13C-FB6460FD3503}" type="slidenum">
              <a:rPr lang="zh-CN" sz="1200" b="0" dirty="0"/>
            </a:fld>
            <a:endParaRPr lang="zh-CN" sz="1200" b="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buClr>
                <a:srgbClr val="000000"/>
              </a:buClr>
            </a:pPr>
            <a:endParaRPr lang="zh-CN" altLang="en-US" dirty="0"/>
          </a:p>
        </p:txBody>
      </p:sp>
      <p:sp>
        <p:nvSpPr>
          <p:cNvPr id="5" name="页脚占位符 4"/>
          <p:cNvSpPr>
            <a:spLocks noGrp="1"/>
          </p:cNvSpPr>
          <p:nvPr>
            <p:ph type="ftr" sz="quarter" idx="11"/>
          </p:nvPr>
        </p:nvSpPr>
        <p:spPr/>
        <p:txBody>
          <a:bodyPr/>
          <a:lstStyle/>
          <a:p>
            <a:pPr lvl="0">
              <a:buClr>
                <a:srgbClr val="000000"/>
              </a:buClr>
            </a:pPr>
            <a:endParaRPr lang="zh-CN" dirty="0"/>
          </a:p>
        </p:txBody>
      </p:sp>
      <p:sp>
        <p:nvSpPr>
          <p:cNvPr id="6" name="灯片编号占位符 5"/>
          <p:cNvSpPr>
            <a:spLocks noGrp="1"/>
          </p:cNvSpPr>
          <p:nvPr>
            <p:ph type="sldNum" sz="quarter" idx="12"/>
          </p:nvPr>
        </p:nvSpPr>
        <p:spPr/>
        <p:txBody>
          <a:bodyPr/>
          <a:lstStyle/>
          <a:p>
            <a:pPr lvl="0">
              <a:buClr>
                <a:srgbClr val="000000"/>
              </a:buClr>
            </a:pPr>
            <a:fld id="{9A0DB2DC-4C9A-4742-B13C-FB6460FD3503}" type="slidenum">
              <a:rPr lang="zh-CN" dirty="0"/>
            </a:fld>
            <a:endParaRPr 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
                <a:srgbClr val="000000"/>
              </a:buClr>
            </a:pPr>
            <a:endParaRPr lang="zh-CN" altLang="en-US" dirty="0"/>
          </a:p>
        </p:txBody>
      </p:sp>
      <p:sp>
        <p:nvSpPr>
          <p:cNvPr id="5" name="页脚占位符 4"/>
          <p:cNvSpPr>
            <a:spLocks noGrp="1"/>
          </p:cNvSpPr>
          <p:nvPr>
            <p:ph type="ftr" sz="quarter" idx="11"/>
          </p:nvPr>
        </p:nvSpPr>
        <p:spPr/>
        <p:txBody>
          <a:bodyPr/>
          <a:lstStyle/>
          <a:p>
            <a:pPr lvl="0">
              <a:buClr>
                <a:srgbClr val="000000"/>
              </a:buClr>
            </a:pPr>
            <a:endParaRPr lang="zh-CN" dirty="0"/>
          </a:p>
        </p:txBody>
      </p:sp>
      <p:sp>
        <p:nvSpPr>
          <p:cNvPr id="6" name="灯片编号占位符 5"/>
          <p:cNvSpPr>
            <a:spLocks noGrp="1"/>
          </p:cNvSpPr>
          <p:nvPr>
            <p:ph type="sldNum" sz="quarter" idx="12"/>
          </p:nvPr>
        </p:nvSpPr>
        <p:spPr/>
        <p:txBody>
          <a:bodyPr/>
          <a:lstStyle/>
          <a:p>
            <a:pPr lvl="0">
              <a:buClr>
                <a:srgbClr val="000000"/>
              </a:buClr>
            </a:pPr>
            <a:fld id="{9A0DB2DC-4C9A-4742-B13C-FB6460FD3503}" type="slidenum">
              <a:rPr lang="zh-CN" dirty="0"/>
            </a:fld>
            <a:endParaRPr 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
                <a:srgbClr val="000000"/>
              </a:buClr>
            </a:pPr>
            <a:endParaRPr lang="zh-CN" altLang="en-US" dirty="0"/>
          </a:p>
        </p:txBody>
      </p:sp>
      <p:sp>
        <p:nvSpPr>
          <p:cNvPr id="5" name="页脚占位符 4"/>
          <p:cNvSpPr>
            <a:spLocks noGrp="1"/>
          </p:cNvSpPr>
          <p:nvPr>
            <p:ph type="ftr" sz="quarter" idx="11"/>
          </p:nvPr>
        </p:nvSpPr>
        <p:spPr/>
        <p:txBody>
          <a:bodyPr/>
          <a:lstStyle/>
          <a:p>
            <a:pPr lvl="0">
              <a:buClr>
                <a:srgbClr val="000000"/>
              </a:buClr>
            </a:pPr>
            <a:endParaRPr lang="zh-CN" dirty="0"/>
          </a:p>
        </p:txBody>
      </p:sp>
      <p:sp>
        <p:nvSpPr>
          <p:cNvPr id="6" name="灯片编号占位符 5"/>
          <p:cNvSpPr>
            <a:spLocks noGrp="1"/>
          </p:cNvSpPr>
          <p:nvPr>
            <p:ph type="sldNum" sz="quarter" idx="12"/>
          </p:nvPr>
        </p:nvSpPr>
        <p:spPr/>
        <p:txBody>
          <a:bodyPr/>
          <a:lstStyle/>
          <a:p>
            <a:pPr lvl="0">
              <a:buClr>
                <a:srgbClr val="000000"/>
              </a:buClr>
            </a:pPr>
            <a:fld id="{9A0DB2DC-4C9A-4742-B13C-FB6460FD3503}" type="slidenum">
              <a:rPr lang="zh-CN" dirty="0"/>
            </a:fld>
            <a:endParaRPr 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buClr>
                <a:srgbClr val="000000"/>
              </a:buClr>
            </a:pPr>
            <a:endParaRPr lang="zh-CN" altLang="en-US" dirty="0"/>
          </a:p>
        </p:txBody>
      </p:sp>
      <p:sp>
        <p:nvSpPr>
          <p:cNvPr id="6" name="页脚占位符 5"/>
          <p:cNvSpPr>
            <a:spLocks noGrp="1"/>
          </p:cNvSpPr>
          <p:nvPr>
            <p:ph type="ftr" sz="quarter" idx="11"/>
          </p:nvPr>
        </p:nvSpPr>
        <p:spPr/>
        <p:txBody>
          <a:bodyPr/>
          <a:lstStyle/>
          <a:p>
            <a:pPr lvl="0">
              <a:buClr>
                <a:srgbClr val="000000"/>
              </a:buClr>
            </a:pPr>
            <a:endParaRPr lang="zh-CN" dirty="0"/>
          </a:p>
        </p:txBody>
      </p:sp>
      <p:sp>
        <p:nvSpPr>
          <p:cNvPr id="7" name="灯片编号占位符 6"/>
          <p:cNvSpPr>
            <a:spLocks noGrp="1"/>
          </p:cNvSpPr>
          <p:nvPr>
            <p:ph type="sldNum" sz="quarter" idx="12"/>
          </p:nvPr>
        </p:nvSpPr>
        <p:spPr/>
        <p:txBody>
          <a:bodyPr/>
          <a:lstStyle/>
          <a:p>
            <a:pPr lvl="0">
              <a:buClr>
                <a:srgbClr val="000000"/>
              </a:buClr>
            </a:pPr>
            <a:fld id="{9A0DB2DC-4C9A-4742-B13C-FB6460FD3503}" type="slidenum">
              <a:rPr lang="zh-CN" dirty="0"/>
            </a:fld>
            <a:endParaRPr 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4" name="日期占位符 3"/>
          <p:cNvSpPr>
            <a:spLocks noGrp="1"/>
          </p:cNvSpPr>
          <p:nvPr>
            <p:ph type="dt" sz="half" idx="10"/>
          </p:nvPr>
        </p:nvSpPr>
        <p:spPr/>
        <p:txBody>
          <a:bodyPr/>
          <a:lstStyle/>
          <a:p>
            <a:pPr lvl="0">
              <a:buClr>
                <a:srgbClr val="000000"/>
              </a:buClr>
            </a:pPr>
            <a:endParaRPr lang="zh-CN" altLang="en-US" dirty="0"/>
          </a:p>
        </p:txBody>
      </p:sp>
      <p:sp>
        <p:nvSpPr>
          <p:cNvPr id="5" name="页脚占位符 4"/>
          <p:cNvSpPr>
            <a:spLocks noGrp="1"/>
          </p:cNvSpPr>
          <p:nvPr>
            <p:ph type="ftr" sz="quarter" idx="11"/>
          </p:nvPr>
        </p:nvSpPr>
        <p:spPr/>
        <p:txBody>
          <a:bodyPr/>
          <a:lstStyle/>
          <a:p>
            <a:pPr lvl="0">
              <a:buClr>
                <a:srgbClr val="000000"/>
              </a:buClr>
            </a:pPr>
            <a:endParaRPr lang="zh-CN" dirty="0"/>
          </a:p>
        </p:txBody>
      </p:sp>
      <p:sp>
        <p:nvSpPr>
          <p:cNvPr id="6" name="灯片编号占位符 5"/>
          <p:cNvSpPr>
            <a:spLocks noGrp="1"/>
          </p:cNvSpPr>
          <p:nvPr>
            <p:ph type="sldNum" sz="quarter" idx="12"/>
          </p:nvPr>
        </p:nvSpPr>
        <p:spPr/>
        <p:txBody>
          <a:bodyPr/>
          <a:lstStyle/>
          <a:p>
            <a:pPr lvl="0">
              <a:buClr>
                <a:srgbClr val="000000"/>
              </a:buClr>
            </a:pPr>
            <a:fld id="{9A0DB2DC-4C9A-4742-B13C-FB6460FD3503}" type="slidenum">
              <a:rPr lang="zh-CN" dirty="0"/>
            </a:fld>
            <a:endParaRPr 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
                <a:srgbClr val="000000"/>
              </a:buClr>
            </a:pPr>
            <a:endParaRPr lang="zh-CN" altLang="en-US" dirty="0"/>
          </a:p>
        </p:txBody>
      </p:sp>
      <p:sp>
        <p:nvSpPr>
          <p:cNvPr id="5" name="页脚占位符 4"/>
          <p:cNvSpPr>
            <a:spLocks noGrp="1"/>
          </p:cNvSpPr>
          <p:nvPr>
            <p:ph type="ftr" sz="quarter" idx="11"/>
          </p:nvPr>
        </p:nvSpPr>
        <p:spPr/>
        <p:txBody>
          <a:bodyPr/>
          <a:lstStyle/>
          <a:p>
            <a:pPr lvl="0">
              <a:buClr>
                <a:srgbClr val="000000"/>
              </a:buClr>
            </a:pPr>
            <a:endParaRPr lang="zh-CN" dirty="0"/>
          </a:p>
        </p:txBody>
      </p:sp>
      <p:sp>
        <p:nvSpPr>
          <p:cNvPr id="6" name="灯片编号占位符 5"/>
          <p:cNvSpPr>
            <a:spLocks noGrp="1"/>
          </p:cNvSpPr>
          <p:nvPr>
            <p:ph type="sldNum" sz="quarter" idx="12"/>
          </p:nvPr>
        </p:nvSpPr>
        <p:spPr/>
        <p:txBody>
          <a:bodyPr/>
          <a:lstStyle/>
          <a:p>
            <a:pPr lvl="0">
              <a:buClr>
                <a:srgbClr val="000000"/>
              </a:buClr>
            </a:pPr>
            <a:fld id="{9A0DB2DC-4C9A-4742-B13C-FB6460FD3503}" type="slidenum">
              <a:rPr lang="zh-CN" dirty="0"/>
            </a:fld>
            <a:endParaRPr 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buClr>
                <a:srgbClr val="000000"/>
              </a:buClr>
            </a:pPr>
            <a:endParaRPr lang="zh-CN" altLang="en-US" dirty="0"/>
          </a:p>
        </p:txBody>
      </p:sp>
      <p:sp>
        <p:nvSpPr>
          <p:cNvPr id="5" name="页脚占位符 4"/>
          <p:cNvSpPr>
            <a:spLocks noGrp="1"/>
          </p:cNvSpPr>
          <p:nvPr>
            <p:ph type="ftr" sz="quarter" idx="11"/>
          </p:nvPr>
        </p:nvSpPr>
        <p:spPr/>
        <p:txBody>
          <a:bodyPr/>
          <a:lstStyle/>
          <a:p>
            <a:pPr lvl="0">
              <a:buClr>
                <a:srgbClr val="000000"/>
              </a:buClr>
            </a:pPr>
            <a:endParaRPr lang="zh-CN" dirty="0"/>
          </a:p>
        </p:txBody>
      </p:sp>
      <p:sp>
        <p:nvSpPr>
          <p:cNvPr id="6" name="灯片编号占位符 5"/>
          <p:cNvSpPr>
            <a:spLocks noGrp="1"/>
          </p:cNvSpPr>
          <p:nvPr>
            <p:ph type="sldNum" sz="quarter" idx="12"/>
          </p:nvPr>
        </p:nvSpPr>
        <p:spPr/>
        <p:txBody>
          <a:bodyPr/>
          <a:lstStyle/>
          <a:p>
            <a:pPr lvl="0">
              <a:buClr>
                <a:srgbClr val="000000"/>
              </a:buClr>
            </a:pPr>
            <a:fld id="{9A0DB2DC-4C9A-4742-B13C-FB6460FD3503}" type="slidenum">
              <a:rPr lang="zh-CN" dirty="0"/>
            </a:fld>
            <a:endParaRPr 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buClr>
                <a:srgbClr val="000000"/>
              </a:buClr>
            </a:pPr>
            <a:endParaRPr lang="zh-CN" altLang="en-US" dirty="0"/>
          </a:p>
        </p:txBody>
      </p:sp>
      <p:sp>
        <p:nvSpPr>
          <p:cNvPr id="6" name="页脚占位符 5"/>
          <p:cNvSpPr>
            <a:spLocks noGrp="1"/>
          </p:cNvSpPr>
          <p:nvPr>
            <p:ph type="ftr" sz="quarter" idx="11"/>
          </p:nvPr>
        </p:nvSpPr>
        <p:spPr/>
        <p:txBody>
          <a:bodyPr/>
          <a:lstStyle/>
          <a:p>
            <a:pPr lvl="0">
              <a:buClr>
                <a:srgbClr val="000000"/>
              </a:buClr>
            </a:pPr>
            <a:endParaRPr lang="zh-CN" dirty="0"/>
          </a:p>
        </p:txBody>
      </p:sp>
      <p:sp>
        <p:nvSpPr>
          <p:cNvPr id="7" name="灯片编号占位符 6"/>
          <p:cNvSpPr>
            <a:spLocks noGrp="1"/>
          </p:cNvSpPr>
          <p:nvPr>
            <p:ph type="sldNum" sz="quarter" idx="12"/>
          </p:nvPr>
        </p:nvSpPr>
        <p:spPr/>
        <p:txBody>
          <a:bodyPr/>
          <a:lstStyle/>
          <a:p>
            <a:pPr lvl="0">
              <a:buClr>
                <a:srgbClr val="000000"/>
              </a:buClr>
            </a:pPr>
            <a:fld id="{9A0DB2DC-4C9A-4742-B13C-FB6460FD3503}" type="slidenum">
              <a:rPr lang="zh-CN" dirty="0"/>
            </a:fld>
            <a:endParaRPr 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buClr>
                <a:srgbClr val="000000"/>
              </a:buClr>
            </a:pPr>
            <a:endParaRPr lang="zh-CN" altLang="en-US" dirty="0"/>
          </a:p>
        </p:txBody>
      </p:sp>
      <p:sp>
        <p:nvSpPr>
          <p:cNvPr id="8" name="页脚占位符 7"/>
          <p:cNvSpPr>
            <a:spLocks noGrp="1"/>
          </p:cNvSpPr>
          <p:nvPr>
            <p:ph type="ftr" sz="quarter" idx="11"/>
          </p:nvPr>
        </p:nvSpPr>
        <p:spPr/>
        <p:txBody>
          <a:bodyPr/>
          <a:lstStyle/>
          <a:p>
            <a:pPr lvl="0">
              <a:buClr>
                <a:srgbClr val="000000"/>
              </a:buClr>
            </a:pPr>
            <a:endParaRPr lang="zh-CN" dirty="0"/>
          </a:p>
        </p:txBody>
      </p:sp>
      <p:sp>
        <p:nvSpPr>
          <p:cNvPr id="9" name="灯片编号占位符 8"/>
          <p:cNvSpPr>
            <a:spLocks noGrp="1"/>
          </p:cNvSpPr>
          <p:nvPr>
            <p:ph type="sldNum" sz="quarter" idx="12"/>
          </p:nvPr>
        </p:nvSpPr>
        <p:spPr/>
        <p:txBody>
          <a:bodyPr/>
          <a:lstStyle/>
          <a:p>
            <a:pPr lvl="0">
              <a:buClr>
                <a:srgbClr val="000000"/>
              </a:buClr>
            </a:pPr>
            <a:fld id="{9A0DB2DC-4C9A-4742-B13C-FB6460FD3503}" type="slidenum">
              <a:rPr lang="zh-CN" dirty="0"/>
            </a:fld>
            <a:endParaRPr 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buClr>
                <a:srgbClr val="000000"/>
              </a:buClr>
            </a:pPr>
            <a:endParaRPr lang="zh-CN" altLang="en-US" dirty="0"/>
          </a:p>
        </p:txBody>
      </p:sp>
      <p:sp>
        <p:nvSpPr>
          <p:cNvPr id="4" name="页脚占位符 3"/>
          <p:cNvSpPr>
            <a:spLocks noGrp="1"/>
          </p:cNvSpPr>
          <p:nvPr>
            <p:ph type="ftr" sz="quarter" idx="11"/>
          </p:nvPr>
        </p:nvSpPr>
        <p:spPr/>
        <p:txBody>
          <a:bodyPr/>
          <a:lstStyle/>
          <a:p>
            <a:pPr lvl="0">
              <a:buClr>
                <a:srgbClr val="000000"/>
              </a:buClr>
            </a:pPr>
            <a:endParaRPr lang="zh-CN" dirty="0"/>
          </a:p>
        </p:txBody>
      </p:sp>
      <p:sp>
        <p:nvSpPr>
          <p:cNvPr id="5" name="灯片编号占位符 4"/>
          <p:cNvSpPr>
            <a:spLocks noGrp="1"/>
          </p:cNvSpPr>
          <p:nvPr>
            <p:ph type="sldNum" sz="quarter" idx="12"/>
          </p:nvPr>
        </p:nvSpPr>
        <p:spPr/>
        <p:txBody>
          <a:bodyPr/>
          <a:lstStyle/>
          <a:p>
            <a:pPr lvl="0">
              <a:buClr>
                <a:srgbClr val="000000"/>
              </a:buClr>
            </a:pPr>
            <a:fld id="{9A0DB2DC-4C9A-4742-B13C-FB6460FD3503}" type="slidenum">
              <a:rPr lang="zh-CN" dirty="0"/>
            </a:fld>
            <a:endParaRPr 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buClr>
                <a:srgbClr val="000000"/>
              </a:buClr>
            </a:pPr>
            <a:endParaRPr lang="zh-CN" altLang="en-US" dirty="0"/>
          </a:p>
        </p:txBody>
      </p:sp>
      <p:sp>
        <p:nvSpPr>
          <p:cNvPr id="3" name="页脚占位符 2"/>
          <p:cNvSpPr>
            <a:spLocks noGrp="1"/>
          </p:cNvSpPr>
          <p:nvPr>
            <p:ph type="ftr" sz="quarter" idx="11"/>
          </p:nvPr>
        </p:nvSpPr>
        <p:spPr/>
        <p:txBody>
          <a:bodyPr/>
          <a:lstStyle/>
          <a:p>
            <a:pPr lvl="0">
              <a:buClr>
                <a:srgbClr val="000000"/>
              </a:buClr>
            </a:pPr>
            <a:endParaRPr lang="zh-CN" dirty="0"/>
          </a:p>
        </p:txBody>
      </p:sp>
      <p:sp>
        <p:nvSpPr>
          <p:cNvPr id="4" name="灯片编号占位符 3"/>
          <p:cNvSpPr>
            <a:spLocks noGrp="1"/>
          </p:cNvSpPr>
          <p:nvPr>
            <p:ph type="sldNum" sz="quarter" idx="12"/>
          </p:nvPr>
        </p:nvSpPr>
        <p:spPr/>
        <p:txBody>
          <a:bodyPr/>
          <a:lstStyle/>
          <a:p>
            <a:pPr lvl="0">
              <a:buClr>
                <a:srgbClr val="000000"/>
              </a:buClr>
            </a:pPr>
            <a:fld id="{9A0DB2DC-4C9A-4742-B13C-FB6460FD3503}" type="slidenum">
              <a:rPr lang="zh-CN" dirty="0"/>
            </a:fld>
            <a:endParaRPr 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buClr>
                <a:srgbClr val="000000"/>
              </a:buClr>
            </a:pPr>
            <a:endParaRPr lang="zh-CN" altLang="en-US" dirty="0"/>
          </a:p>
        </p:txBody>
      </p:sp>
      <p:sp>
        <p:nvSpPr>
          <p:cNvPr id="6" name="页脚占位符 5"/>
          <p:cNvSpPr>
            <a:spLocks noGrp="1"/>
          </p:cNvSpPr>
          <p:nvPr>
            <p:ph type="ftr" sz="quarter" idx="11"/>
          </p:nvPr>
        </p:nvSpPr>
        <p:spPr/>
        <p:txBody>
          <a:bodyPr/>
          <a:lstStyle/>
          <a:p>
            <a:pPr lvl="0">
              <a:buClr>
                <a:srgbClr val="000000"/>
              </a:buClr>
            </a:pPr>
            <a:endParaRPr lang="zh-CN" dirty="0"/>
          </a:p>
        </p:txBody>
      </p:sp>
      <p:sp>
        <p:nvSpPr>
          <p:cNvPr id="7" name="灯片编号占位符 6"/>
          <p:cNvSpPr>
            <a:spLocks noGrp="1"/>
          </p:cNvSpPr>
          <p:nvPr>
            <p:ph type="sldNum" sz="quarter" idx="12"/>
          </p:nvPr>
        </p:nvSpPr>
        <p:spPr/>
        <p:txBody>
          <a:bodyPr/>
          <a:lstStyle/>
          <a:p>
            <a:pPr lvl="0">
              <a:buClr>
                <a:srgbClr val="000000"/>
              </a:buClr>
            </a:pPr>
            <a:fld id="{9A0DB2DC-4C9A-4742-B13C-FB6460FD3503}" type="slidenum">
              <a:rPr lang="zh-CN" dirty="0"/>
            </a:fld>
            <a:endParaRPr 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buClr>
                <a:srgbClr val="000000"/>
              </a:buClr>
            </a:pPr>
            <a:endParaRPr lang="zh-CN" altLang="en-US" dirty="0"/>
          </a:p>
        </p:txBody>
      </p:sp>
      <p:sp>
        <p:nvSpPr>
          <p:cNvPr id="6" name="页脚占位符 5"/>
          <p:cNvSpPr>
            <a:spLocks noGrp="1"/>
          </p:cNvSpPr>
          <p:nvPr>
            <p:ph type="ftr" sz="quarter" idx="11"/>
          </p:nvPr>
        </p:nvSpPr>
        <p:spPr/>
        <p:txBody>
          <a:bodyPr/>
          <a:lstStyle/>
          <a:p>
            <a:pPr lvl="0">
              <a:buClr>
                <a:srgbClr val="000000"/>
              </a:buClr>
            </a:pPr>
            <a:endParaRPr lang="zh-CN" dirty="0"/>
          </a:p>
        </p:txBody>
      </p:sp>
      <p:sp>
        <p:nvSpPr>
          <p:cNvPr id="7" name="灯片编号占位符 6"/>
          <p:cNvSpPr>
            <a:spLocks noGrp="1"/>
          </p:cNvSpPr>
          <p:nvPr>
            <p:ph type="sldNum" sz="quarter" idx="12"/>
          </p:nvPr>
        </p:nvSpPr>
        <p:spPr/>
        <p:txBody>
          <a:bodyPr/>
          <a:lstStyle/>
          <a:p>
            <a:pPr lvl="0">
              <a:buClr>
                <a:srgbClr val="000000"/>
              </a:buClr>
            </a:pPr>
            <a:fld id="{9A0DB2DC-4C9A-4742-B13C-FB6460FD3503}" type="slidenum">
              <a:rPr lang="zh-CN" dirty="0"/>
            </a:fld>
            <a:endParaRPr lang="zh-CN"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p:sp>
        <p:nvSpPr>
          <p:cNvPr id="92162" name="标题 9216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92163" name="文本占位符 9216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2164" name="日期占位符 92163"/>
          <p:cNvSpPr>
            <a:spLocks noGrp="1"/>
          </p:cNvSpPr>
          <p:nvPr>
            <p:ph type="dt" sz="half" idx="2"/>
          </p:nvPr>
        </p:nvSpPr>
        <p:spPr>
          <a:xfrm>
            <a:off x="457200" y="6245225"/>
            <a:ext cx="2133600" cy="476250"/>
          </a:xfrm>
          <a:prstGeom prst="rect">
            <a:avLst/>
          </a:prstGeom>
          <a:noFill/>
          <a:ln w="9525">
            <a:noFill/>
          </a:ln>
        </p:spPr>
        <p:txBody>
          <a:bodyPr/>
          <a:lstStyle>
            <a:lvl1pPr>
              <a:defRPr sz="1400" b="0">
                <a:latin typeface="Arial" panose="020B0604020202020204" pitchFamily="34" charset="0"/>
              </a:defRPr>
            </a:lvl1pPr>
          </a:lstStyle>
          <a:p>
            <a:pPr lvl="0">
              <a:buClr>
                <a:srgbClr val="000000"/>
              </a:buClr>
            </a:pPr>
            <a:endParaRPr lang="zh-CN" altLang="en-US" dirty="0"/>
          </a:p>
        </p:txBody>
      </p:sp>
      <p:sp>
        <p:nvSpPr>
          <p:cNvPr id="92165" name="页脚占位符 92164"/>
          <p:cNvSpPr>
            <a:spLocks noGrp="1"/>
          </p:cNvSpPr>
          <p:nvPr>
            <p:ph type="ftr" sz="quarter" idx="3"/>
          </p:nvPr>
        </p:nvSpPr>
        <p:spPr>
          <a:xfrm>
            <a:off x="3124200" y="6245225"/>
            <a:ext cx="2895600" cy="476250"/>
          </a:xfrm>
          <a:prstGeom prst="rect">
            <a:avLst/>
          </a:prstGeom>
          <a:noFill/>
          <a:ln w="9525">
            <a:noFill/>
          </a:ln>
        </p:spPr>
        <p:txBody>
          <a:bodyPr/>
          <a:lstStyle>
            <a:lvl1pPr algn="ctr">
              <a:defRPr sz="1400" b="0">
                <a:latin typeface="Arial" panose="020B0604020202020204" pitchFamily="34" charset="0"/>
              </a:defRPr>
            </a:lvl1pPr>
          </a:lstStyle>
          <a:p>
            <a:pPr lvl="0">
              <a:buClr>
                <a:srgbClr val="000000"/>
              </a:buClr>
            </a:pPr>
            <a:endParaRPr lang="zh-CN" dirty="0"/>
          </a:p>
        </p:txBody>
      </p:sp>
      <p:sp>
        <p:nvSpPr>
          <p:cNvPr id="92166" name="灯片编号占位符 92165"/>
          <p:cNvSpPr>
            <a:spLocks noGrp="1"/>
          </p:cNvSpPr>
          <p:nvPr>
            <p:ph type="sldNum" sz="quarter" idx="4"/>
          </p:nvPr>
        </p:nvSpPr>
        <p:spPr>
          <a:xfrm>
            <a:off x="6553200" y="6245225"/>
            <a:ext cx="2133600" cy="476250"/>
          </a:xfrm>
          <a:prstGeom prst="rect">
            <a:avLst/>
          </a:prstGeom>
          <a:noFill/>
          <a:ln w="9525">
            <a:noFill/>
          </a:ln>
        </p:spPr>
        <p:txBody>
          <a:bodyPr/>
          <a:lstStyle>
            <a:lvl1pPr algn="r">
              <a:defRPr sz="1400" b="0">
                <a:latin typeface="Arial" panose="020B0604020202020204" pitchFamily="34" charset="0"/>
              </a:defRPr>
            </a:lvl1pPr>
          </a:lstStyle>
          <a:p>
            <a:pPr lvl="0">
              <a:buClr>
                <a:srgbClr val="000000"/>
              </a:buClr>
            </a:pPr>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39640;&#19968;&#19979;&#23398;&#26399;&#29677;&#20027;&#20219;&#24037;&#20316;/http:/news.china.com/zh_cn/finance/11009723/20040819/images/11839561_2004081908423662412400.jpg" TargetMode="Externa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GIF"/></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4.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15.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GIF"/><Relationship Id="rId1" Type="http://schemas.openxmlformats.org/officeDocument/2006/relationships/image" Target="../media/image16.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7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image" Target="../media/image20.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hyperlink" Target="http://blog.cersp.com/index/1019735.jspx?articleId=873549" TargetMode="Externa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hyperlink" Target="http://blog.cersp.com/index/1019735.jspx?articleId=873549" TargetMode="Externa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hyperlink" Target="http://blog.cersp.com/index/1019735.jspx?articleId=695743" TargetMode="Externa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6389" name="矩形 2"/>
          <p:cNvSpPr/>
          <p:nvPr/>
        </p:nvSpPr>
        <p:spPr>
          <a:xfrm>
            <a:off x="684213" y="1341438"/>
            <a:ext cx="8135937" cy="2042160"/>
          </a:xfrm>
          <a:prstGeom prst="rect">
            <a:avLst/>
          </a:prstGeom>
          <a:noFill/>
          <a:ln w="9525">
            <a:noFill/>
          </a:ln>
        </p:spPr>
        <p:txBody>
          <a:bodyPr>
            <a:spAutoFit/>
          </a:bodyPr>
          <a:p>
            <a:pPr lvl="0" algn="ctr">
              <a:buClr>
                <a:srgbClr val="000000"/>
              </a:buClr>
            </a:pPr>
            <a:r>
              <a:rPr lang="zh-CN" altLang="en-US" sz="8800" b="0" dirty="0">
                <a:solidFill>
                  <a:srgbClr val="0000CC"/>
                </a:solidFill>
                <a:latin typeface="Arial" panose="020B0604020202020204" pitchFamily="34" charset="0"/>
                <a:ea typeface="华文新魏" panose="02010800040101010101" pitchFamily="2" charset="-122"/>
              </a:rPr>
              <a:t>班级管理创新</a:t>
            </a:r>
            <a:endParaRPr lang="zh-CN" altLang="en-US" sz="8800" b="0" dirty="0">
              <a:solidFill>
                <a:srgbClr val="0000CC"/>
              </a:solidFill>
              <a:latin typeface="Arial" panose="020B0604020202020204" pitchFamily="34" charset="0"/>
              <a:ea typeface="华文新魏" panose="02010800040101010101" pitchFamily="2" charset="-122"/>
            </a:endParaRPr>
          </a:p>
          <a:p>
            <a:pPr lvl="0" algn="ctr">
              <a:buClr>
                <a:srgbClr val="000000"/>
              </a:buClr>
            </a:pPr>
            <a:r>
              <a:rPr lang="en-US" altLang="zh-CN" sz="4000" b="1" dirty="0">
                <a:solidFill>
                  <a:srgbClr val="0000CC"/>
                </a:solidFill>
                <a:latin typeface="Arial" panose="020B0604020202020204" pitchFamily="34" charset="0"/>
                <a:ea typeface="宋体" panose="02010600030101010101" pitchFamily="2" charset="-122"/>
              </a:rPr>
              <a:t>——</a:t>
            </a:r>
            <a:r>
              <a:rPr lang="zh-CN" altLang="en-US" sz="4000" b="1" dirty="0">
                <a:solidFill>
                  <a:srgbClr val="0000CC"/>
                </a:solidFill>
                <a:latin typeface="Arial" panose="020B0604020202020204" pitchFamily="34" charset="0"/>
                <a:ea typeface="宋体" panose="02010600030101010101" pitchFamily="2" charset="-122"/>
              </a:rPr>
              <a:t>致力于建设“民主型班级”</a:t>
            </a:r>
            <a:endParaRPr lang="zh-CN" altLang="en-US" sz="4000" b="1" dirty="0">
              <a:solidFill>
                <a:srgbClr val="0000CC"/>
              </a:solidFill>
              <a:latin typeface="黑体" panose="02010609060101010101" pitchFamily="49" charset="-122"/>
              <a:ea typeface="宋体" panose="02010600030101010101" pitchFamily="2" charset="-122"/>
            </a:endParaRPr>
          </a:p>
        </p:txBody>
      </p:sp>
      <p:sp>
        <p:nvSpPr>
          <p:cNvPr id="2" name="文本框 1"/>
          <p:cNvSpPr txBox="1"/>
          <p:nvPr/>
        </p:nvSpPr>
        <p:spPr>
          <a:xfrm>
            <a:off x="2763520" y="4560570"/>
            <a:ext cx="7067550" cy="518160"/>
          </a:xfrm>
          <a:prstGeom prst="rect">
            <a:avLst/>
          </a:prstGeom>
          <a:noFill/>
        </p:spPr>
        <p:txBody>
          <a:bodyPr wrap="square" rtlCol="0">
            <a:spAutoFit/>
          </a:bodyPr>
          <a:p>
            <a:r>
              <a:rPr lang="zh-CN" altLang="zh-CN" sz="2800">
                <a:solidFill>
                  <a:srgbClr val="0066FF"/>
                </a:solidFill>
              </a:rPr>
              <a:t>双流区李中军名师工作室学员  陈强</a:t>
            </a:r>
            <a:endParaRPr lang="zh-CN" altLang="zh-CN" sz="2800">
              <a:solidFill>
                <a:srgbClr val="0066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矩形 1"/>
          <p:cNvSpPr/>
          <p:nvPr/>
        </p:nvSpPr>
        <p:spPr>
          <a:xfrm>
            <a:off x="827088" y="41275"/>
            <a:ext cx="7118350" cy="579438"/>
          </a:xfrm>
          <a:prstGeom prst="rect">
            <a:avLst/>
          </a:prstGeom>
          <a:noFill/>
          <a:ln w="9525">
            <a:noFill/>
          </a:ln>
        </p:spPr>
        <p:txBody>
          <a:bodyPr wrap="none">
            <a:spAutoFit/>
          </a:bodyPr>
          <a:p>
            <a:pPr lvl="0">
              <a:buClr>
                <a:srgbClr val="000000"/>
              </a:buClr>
            </a:pPr>
            <a:r>
              <a:rPr lang="zh-CN" altLang="en-US" sz="3200" b="1" dirty="0">
                <a:latin typeface="黑体" panose="02010609060101010101" pitchFamily="49" charset="-122"/>
                <a:ea typeface="黑体" panose="02010609060101010101" pitchFamily="49" charset="-122"/>
              </a:rPr>
              <a:t>案例辨析：这属于哪一层境界的情形</a:t>
            </a:r>
            <a:r>
              <a:rPr lang="zh-CN" altLang="en-US" sz="3200" b="0" dirty="0">
                <a:latin typeface="黑体" panose="02010609060101010101" pitchFamily="49" charset="-122"/>
                <a:ea typeface="黑体" panose="02010609060101010101" pitchFamily="49" charset="-122"/>
              </a:rPr>
              <a:t>？</a:t>
            </a:r>
            <a:endParaRPr lang="zh-CN" altLang="en-US" sz="3200" b="0" dirty="0">
              <a:latin typeface="黑体" panose="02010609060101010101" pitchFamily="49" charset="-122"/>
              <a:ea typeface="黑体" panose="02010609060101010101" pitchFamily="49" charset="-122"/>
            </a:endParaRPr>
          </a:p>
        </p:txBody>
      </p:sp>
      <p:sp>
        <p:nvSpPr>
          <p:cNvPr id="15363" name="矩形 2"/>
          <p:cNvSpPr/>
          <p:nvPr/>
        </p:nvSpPr>
        <p:spPr>
          <a:xfrm>
            <a:off x="1304925" y="720725"/>
            <a:ext cx="5541963" cy="519113"/>
          </a:xfrm>
          <a:prstGeom prst="rect">
            <a:avLst/>
          </a:prstGeom>
          <a:noFill/>
          <a:ln w="9525">
            <a:noFill/>
          </a:ln>
        </p:spPr>
        <p:txBody>
          <a:bodyPr wrap="none">
            <a:spAutoFit/>
          </a:bodyPr>
          <a:p>
            <a:pPr lvl="0">
              <a:buClr>
                <a:srgbClr val="000000"/>
              </a:buClr>
            </a:pPr>
            <a:r>
              <a:rPr lang="zh-CN" altLang="en-US" sz="2800" b="1" dirty="0">
                <a:latin typeface="黑体" panose="02010609060101010101" pitchFamily="49" charset="-122"/>
                <a:ea typeface="黑体" panose="02010609060101010101" pitchFamily="49" charset="-122"/>
              </a:rPr>
              <a:t>主题班会</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寻找雷锋的足迹</a:t>
            </a:r>
            <a:r>
              <a:rPr lang="en-US" altLang="zh-CN" sz="2800" b="1">
                <a:latin typeface="黑体" panose="02010609060101010101" pitchFamily="49" charset="-122"/>
                <a:ea typeface="黑体" panose="02010609060101010101" pitchFamily="49" charset="-122"/>
              </a:rPr>
              <a:t>》——</a:t>
            </a:r>
            <a:endParaRPr lang="en-US" altLang="zh-CN" sz="2800" b="1">
              <a:latin typeface="黑体" panose="02010609060101010101" pitchFamily="49" charset="-122"/>
              <a:ea typeface="黑体" panose="02010609060101010101" pitchFamily="49" charset="-122"/>
            </a:endParaRPr>
          </a:p>
        </p:txBody>
      </p:sp>
      <p:sp>
        <p:nvSpPr>
          <p:cNvPr id="8" name="圆角矩形 7"/>
          <p:cNvSpPr/>
          <p:nvPr/>
        </p:nvSpPr>
        <p:spPr>
          <a:xfrm>
            <a:off x="179388" y="1412875"/>
            <a:ext cx="8713788" cy="5184775"/>
          </a:xfrm>
          <a:prstGeom prst="roundRect">
            <a:avLst/>
          </a:prstGeom>
          <a:noFill/>
          <a:ln cap="sq" cmpd="dbl">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lvl="0" algn="r">
              <a:buClr>
                <a:srgbClr val="000000"/>
              </a:buClr>
            </a:pPr>
            <a:endParaRPr b="0" dirty="0">
              <a:solidFill>
                <a:srgbClr val="54CC54"/>
              </a:solidFill>
              <a:latin typeface="Calibri" panose="020F0502020204030204" pitchFamily="34" charset="0"/>
            </a:endParaRPr>
          </a:p>
        </p:txBody>
      </p:sp>
      <p:sp>
        <p:nvSpPr>
          <p:cNvPr id="819205" name="矩形 3"/>
          <p:cNvSpPr/>
          <p:nvPr/>
        </p:nvSpPr>
        <p:spPr>
          <a:xfrm>
            <a:off x="6543675" y="720725"/>
            <a:ext cx="2349500" cy="519113"/>
          </a:xfrm>
          <a:prstGeom prst="rect">
            <a:avLst/>
          </a:prstGeom>
          <a:noFill/>
          <a:ln w="9525">
            <a:noFill/>
          </a:ln>
        </p:spPr>
        <p:txBody>
          <a:bodyPr>
            <a:spAutoFit/>
          </a:bodyPr>
          <a:p>
            <a:pPr lvl="0">
              <a:buClr>
                <a:srgbClr val="000000"/>
              </a:buClr>
            </a:pPr>
            <a:r>
              <a:rPr lang="zh-CN" altLang="en-US" sz="2800" b="1" dirty="0">
                <a:solidFill>
                  <a:srgbClr val="3333CC"/>
                </a:solidFill>
                <a:latin typeface="黑体" panose="02010609060101010101" pitchFamily="49" charset="-122"/>
                <a:ea typeface="黑体" panose="02010609060101010101" pitchFamily="49" charset="-122"/>
              </a:rPr>
              <a:t>教师的说明</a:t>
            </a:r>
            <a:endParaRPr lang="zh-CN" altLang="en-US" sz="2800" b="1" dirty="0">
              <a:latin typeface="黑体" panose="02010609060101010101" pitchFamily="49" charset="-122"/>
              <a:ea typeface="黑体" panose="02010609060101010101" pitchFamily="49" charset="-122"/>
            </a:endParaRPr>
          </a:p>
        </p:txBody>
      </p:sp>
      <p:sp>
        <p:nvSpPr>
          <p:cNvPr id="15367" name="矩形 8"/>
          <p:cNvSpPr/>
          <p:nvPr/>
        </p:nvSpPr>
        <p:spPr>
          <a:xfrm>
            <a:off x="323850" y="1557338"/>
            <a:ext cx="8424863" cy="2654300"/>
          </a:xfrm>
          <a:prstGeom prst="rect">
            <a:avLst/>
          </a:prstGeom>
          <a:noFill/>
          <a:ln w="9525">
            <a:noFill/>
          </a:ln>
        </p:spPr>
        <p:txBody>
          <a:bodyPr>
            <a:spAutoFit/>
          </a:bodyPr>
          <a:p>
            <a:pPr lvl="0">
              <a:buClr>
                <a:srgbClr val="000000"/>
              </a:buClr>
            </a:pPr>
            <a:r>
              <a:rPr lang="en-US" altLang="zh-CN" sz="2800" b="0" dirty="0">
                <a:latin typeface="黑体" panose="02010609060101010101" pitchFamily="49" charset="-122"/>
                <a:ea typeface="黑体" panose="02010609060101010101" pitchFamily="49" charset="-122"/>
              </a:rPr>
              <a:t>    </a:t>
            </a:r>
            <a:r>
              <a:rPr lang="zh-CN" altLang="en-US" sz="2800" b="0" dirty="0">
                <a:latin typeface="黑体" panose="02010609060101010101" pitchFamily="49" charset="-122"/>
                <a:ea typeface="黑体" panose="02010609060101010101" pitchFamily="49" charset="-122"/>
              </a:rPr>
              <a:t>同学们选定“寻找雷锋的足迹”作为班会内容，目的是想通过对雷锋事迹的追忆，再次去更明确地了解雷锋，认识他对本职工作的热爱、严谨的工作态度，刻苦学习的钉子精神和助人为乐的高尚品德。学生</a:t>
            </a:r>
            <a:r>
              <a:rPr lang="zh-CN" altLang="en-US" sz="2800" b="0" dirty="0">
                <a:solidFill>
                  <a:srgbClr val="3333CC"/>
                </a:solidFill>
                <a:latin typeface="黑体" panose="02010609060101010101" pitchFamily="49" charset="-122"/>
                <a:ea typeface="黑体" panose="02010609060101010101" pitchFamily="49" charset="-122"/>
              </a:rPr>
              <a:t>通过对比、查摆，找出自身的不足</a:t>
            </a:r>
            <a:r>
              <a:rPr lang="zh-CN" altLang="en-US" sz="2800" b="0" dirty="0">
                <a:latin typeface="黑体" panose="02010609060101010101" pitchFamily="49" charset="-122"/>
                <a:ea typeface="黑体" panose="02010609060101010101" pitchFamily="49" charset="-122"/>
              </a:rPr>
              <a:t>，从而能提高认识，以雷锋精神来作为学生们行动的指南</a:t>
            </a:r>
            <a:r>
              <a:rPr lang="zh-CN" altLang="en-US" sz="2800" b="0" dirty="0">
                <a:latin typeface="宋体" panose="02010600030101010101" pitchFamily="2" charset="-122"/>
                <a:ea typeface="宋体" panose="02010600030101010101" pitchFamily="2" charset="-122"/>
              </a:rPr>
              <a:t>。</a:t>
            </a:r>
            <a:endParaRPr lang="zh-CN" altLang="en-US" sz="2800" b="0" dirty="0">
              <a:latin typeface="Calibri" panose="020F0502020204030204" pitchFamily="34" charset="0"/>
              <a:ea typeface="宋体" panose="02010600030101010101" pitchFamily="2" charset="-122"/>
            </a:endParaRPr>
          </a:p>
        </p:txBody>
      </p:sp>
      <p:sp>
        <p:nvSpPr>
          <p:cNvPr id="15368" name="矩形 9"/>
          <p:cNvSpPr/>
          <p:nvPr/>
        </p:nvSpPr>
        <p:spPr>
          <a:xfrm>
            <a:off x="395288" y="4292600"/>
            <a:ext cx="8351837" cy="2227263"/>
          </a:xfrm>
          <a:prstGeom prst="rect">
            <a:avLst/>
          </a:prstGeom>
          <a:noFill/>
          <a:ln w="9525">
            <a:noFill/>
          </a:ln>
        </p:spPr>
        <p:txBody>
          <a:bodyPr>
            <a:spAutoFit/>
          </a:bodyPr>
          <a:p>
            <a:pPr lvl="0">
              <a:buClr>
                <a:srgbClr val="000000"/>
              </a:buClr>
            </a:pPr>
            <a:r>
              <a:rPr lang="en-US" altLang="zh-CN" sz="2800" b="0" dirty="0">
                <a:latin typeface="黑体" panose="02010609060101010101" pitchFamily="49" charset="-122"/>
                <a:ea typeface="黑体" panose="02010609060101010101" pitchFamily="49" charset="-122"/>
              </a:rPr>
              <a:t>    </a:t>
            </a:r>
            <a:r>
              <a:rPr lang="zh-CN" altLang="en-US" sz="2800" b="0" dirty="0">
                <a:latin typeface="黑体" panose="02010609060101010101" pitchFamily="49" charset="-122"/>
                <a:ea typeface="黑体" panose="02010609060101010101" pitchFamily="49" charset="-122"/>
              </a:rPr>
              <a:t>从班会题目的选定，到整个班会过程的构思，包括主持人的发言内容，都是由班委会和中队委的同学们自己动手准备的。我</a:t>
            </a:r>
            <a:r>
              <a:rPr lang="zh-CN" altLang="en-US" sz="2800" b="0" dirty="0">
                <a:solidFill>
                  <a:srgbClr val="3333CC"/>
                </a:solidFill>
                <a:latin typeface="黑体" panose="02010609060101010101" pitchFamily="49" charset="-122"/>
                <a:ea typeface="黑体" panose="02010609060101010101" pitchFamily="49" charset="-122"/>
              </a:rPr>
              <a:t>放手让学生们去做，是想让学生有他们自己发挥能力、表达情感和参与欲望的机会。</a:t>
            </a:r>
            <a:r>
              <a:rPr lang="en-US" altLang="zh-CN" sz="2800" b="0">
                <a:latin typeface="黑体" panose="02010609060101010101" pitchFamily="49" charset="-122"/>
                <a:ea typeface="黑体" panose="02010609060101010101" pitchFamily="49" charset="-122"/>
              </a:rPr>
              <a:t>…… </a:t>
            </a:r>
            <a:endParaRPr lang="en-US" altLang="zh-CN" sz="2800" b="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1000" fill="hold"/>
                                        <p:tgtEl>
                                          <p:spTgt spid="15362"/>
                                        </p:tgtEl>
                                        <p:attrNameLst>
                                          <p:attrName>ppt_x</p:attrName>
                                        </p:attrNameLst>
                                      </p:cBhvr>
                                      <p:tavLst>
                                        <p:tav tm="0">
                                          <p:val>
                                            <p:strVal val="0-#ppt_w/2"/>
                                          </p:val>
                                        </p:tav>
                                        <p:tav tm="100000">
                                          <p:val>
                                            <p:strVal val="#ppt_x"/>
                                          </p:val>
                                        </p:tav>
                                      </p:tavLst>
                                    </p:anim>
                                    <p:anim calcmode="lin" valueType="num">
                                      <p:cBhvr additive="base">
                                        <p:cTn id="8" dur="1000" fill="hold"/>
                                        <p:tgtEl>
                                          <p:spTgt spid="153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205"/>
                                        </p:tgtEl>
                                        <p:attrNameLst>
                                          <p:attrName>style.visibility</p:attrName>
                                        </p:attrNameLst>
                                      </p:cBhvr>
                                      <p:to>
                                        <p:strVal val="visible"/>
                                      </p:to>
                                    </p:set>
                                    <p:anim calcmode="lin" valueType="num">
                                      <p:cBhvr additive="base">
                                        <p:cTn id="13" dur="1000" fill="hold"/>
                                        <p:tgtEl>
                                          <p:spTgt spid="819205"/>
                                        </p:tgtEl>
                                        <p:attrNameLst>
                                          <p:attrName>ppt_x</p:attrName>
                                        </p:attrNameLst>
                                      </p:cBhvr>
                                      <p:tavLst>
                                        <p:tav tm="0">
                                          <p:val>
                                            <p:strVal val="0-#ppt_w/2"/>
                                          </p:val>
                                        </p:tav>
                                        <p:tav tm="100000">
                                          <p:val>
                                            <p:strVal val="#ppt_x"/>
                                          </p:val>
                                        </p:tav>
                                      </p:tavLst>
                                    </p:anim>
                                    <p:anim calcmode="lin" valueType="num">
                                      <p:cBhvr additive="base">
                                        <p:cTn id="14" dur="1000" fill="hold"/>
                                        <p:tgtEl>
                                          <p:spTgt spid="819205"/>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5363"/>
                                        </p:tgtEl>
                                        <p:attrNameLst>
                                          <p:attrName>style.visibility</p:attrName>
                                        </p:attrNameLst>
                                      </p:cBhvr>
                                      <p:to>
                                        <p:strVal val="visible"/>
                                      </p:to>
                                    </p:set>
                                    <p:anim calcmode="lin" valueType="num">
                                      <p:cBhvr additive="base">
                                        <p:cTn id="17" dur="1000" fill="hold"/>
                                        <p:tgtEl>
                                          <p:spTgt spid="15363"/>
                                        </p:tgtEl>
                                        <p:attrNameLst>
                                          <p:attrName>ppt_x</p:attrName>
                                        </p:attrNameLst>
                                      </p:cBhvr>
                                      <p:tavLst>
                                        <p:tav tm="0">
                                          <p:val>
                                            <p:strVal val="0-#ppt_w/2"/>
                                          </p:val>
                                        </p:tav>
                                        <p:tav tm="100000">
                                          <p:val>
                                            <p:strVal val="#ppt_x"/>
                                          </p:val>
                                        </p:tav>
                                      </p:tavLst>
                                    </p:anim>
                                    <p:anim calcmode="lin" valueType="num">
                                      <p:cBhvr additive="base">
                                        <p:cTn id="18" dur="1000" fill="hold"/>
                                        <p:tgtEl>
                                          <p:spTgt spid="1536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5367"/>
                                        </p:tgtEl>
                                        <p:attrNameLst>
                                          <p:attrName>style.visibility</p:attrName>
                                        </p:attrNameLst>
                                      </p:cBhvr>
                                      <p:to>
                                        <p:strVal val="visible"/>
                                      </p:to>
                                    </p:set>
                                    <p:animEffect transition="in" filter="randombar(horizontal)">
                                      <p:cBhvr>
                                        <p:cTn id="23" dur="1000"/>
                                        <p:tgtEl>
                                          <p:spTgt spid="15367"/>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5368"/>
                                        </p:tgtEl>
                                        <p:attrNameLst>
                                          <p:attrName>style.visibility</p:attrName>
                                        </p:attrNameLst>
                                      </p:cBhvr>
                                      <p:to>
                                        <p:strVal val="visible"/>
                                      </p:to>
                                    </p:set>
                                    <p:animEffect transition="in" filter="randombar(horizontal)">
                                      <p:cBhvr>
                                        <p:cTn id="26" dur="1000"/>
                                        <p:tgtEl>
                                          <p:spTgt spid="15368"/>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randombar(horizontal)">
                                      <p:cBhvr>
                                        <p:cTn id="2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p:bldP spid="8" grpId="0" animBg="1"/>
      <p:bldP spid="819205" grpId="0"/>
      <p:bldP spid="15367" grpId="0"/>
      <p:bldP spid="15368"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7378" name="标题 997377"/>
          <p:cNvSpPr>
            <a:spLocks noGrp="1"/>
          </p:cNvSpPr>
          <p:nvPr>
            <p:ph type="title"/>
          </p:nvPr>
        </p:nvSpPr>
        <p:spPr>
          <a:xfrm>
            <a:off x="468313" y="0"/>
            <a:ext cx="8229600" cy="765175"/>
          </a:xfrm>
        </p:spPr>
        <p:txBody>
          <a:bodyPr anchor="ctr"/>
          <a:p>
            <a:r>
              <a:rPr lang="zh-CN" altLang="en-US" sz="3200" b="1" dirty="0"/>
              <a:t>（二）研究型团队的工作方式</a:t>
            </a:r>
            <a:endParaRPr lang="zh-CN" altLang="en-US" sz="2800" dirty="0"/>
          </a:p>
        </p:txBody>
      </p:sp>
      <p:sp>
        <p:nvSpPr>
          <p:cNvPr id="997379" name="文本占位符 997378"/>
          <p:cNvSpPr>
            <a:spLocks noGrp="1"/>
          </p:cNvSpPr>
          <p:nvPr>
            <p:ph type="body" idx="1"/>
          </p:nvPr>
        </p:nvSpPr>
        <p:spPr>
          <a:xfrm>
            <a:off x="468313" y="836613"/>
            <a:ext cx="8496300" cy="6021387"/>
          </a:xfrm>
        </p:spPr>
        <p:txBody>
          <a:bodyPr/>
          <a:p>
            <a:pPr>
              <a:spcBef>
                <a:spcPct val="0"/>
              </a:spcBef>
              <a:buNone/>
            </a:pPr>
            <a:r>
              <a:rPr lang="en-US" altLang="zh-CN" sz="2800" b="1" dirty="0">
                <a:solidFill>
                  <a:srgbClr val="0000FF"/>
                </a:solidFill>
                <a:latin typeface="宋体" panose="02010600030101010101" pitchFamily="2" charset="-122"/>
              </a:rPr>
              <a:t>1.</a:t>
            </a:r>
            <a:r>
              <a:rPr lang="zh-CN" altLang="en-US" sz="2800" b="1" dirty="0">
                <a:solidFill>
                  <a:srgbClr val="0000FF"/>
                </a:solidFill>
                <a:latin typeface="宋体" panose="02010600030101010101" pitchFamily="2" charset="-122"/>
              </a:rPr>
              <a:t>学习</a:t>
            </a:r>
            <a:r>
              <a:rPr lang="en-US" altLang="zh-CN" sz="2800" b="1" dirty="0">
                <a:solidFill>
                  <a:srgbClr val="0000FF"/>
                </a:solidFill>
                <a:latin typeface="宋体" panose="02010600030101010101" pitchFamily="2" charset="-122"/>
              </a:rPr>
              <a:t>——</a:t>
            </a:r>
            <a:r>
              <a:rPr lang="zh-CN" altLang="en-US" sz="2800" b="1" dirty="0">
                <a:solidFill>
                  <a:srgbClr val="0000FF"/>
                </a:solidFill>
                <a:latin typeface="宋体" panose="02010600030101010101" pitchFamily="2" charset="-122"/>
              </a:rPr>
              <a:t>结合实际，学习先进理论和经验</a:t>
            </a:r>
            <a:endParaRPr lang="zh-CN" altLang="en-US" sz="2800" b="1" dirty="0">
              <a:solidFill>
                <a:srgbClr val="0000FF"/>
              </a:solidFill>
              <a:latin typeface="宋体" panose="02010600030101010101" pitchFamily="2" charset="-122"/>
            </a:endParaRPr>
          </a:p>
          <a:p>
            <a:pPr>
              <a:spcBef>
                <a:spcPct val="0"/>
              </a:spcBef>
              <a:buNone/>
            </a:pPr>
            <a:r>
              <a:rPr lang="zh-CN" altLang="en-US" sz="2400" b="1" dirty="0">
                <a:latin typeface="宋体" panose="02010600030101010101" pitchFamily="2" charset="-122"/>
              </a:rPr>
              <a:t>（</a:t>
            </a:r>
            <a:r>
              <a:rPr lang="en-US" altLang="zh-CN" sz="2400" b="1" dirty="0">
                <a:latin typeface="宋体" panose="02010600030101010101" pitchFamily="2" charset="-122"/>
              </a:rPr>
              <a:t>1</a:t>
            </a:r>
            <a:r>
              <a:rPr lang="zh-CN" altLang="en-US" sz="2400" b="1" dirty="0">
                <a:latin typeface="宋体" panose="02010600030101010101" pitchFamily="2" charset="-122"/>
              </a:rPr>
              <a:t>）听学术报告，研读相关资料</a:t>
            </a:r>
            <a:endParaRPr lang="zh-CN" altLang="en-US" sz="2400" b="1" dirty="0">
              <a:latin typeface="宋体" panose="02010600030101010101" pitchFamily="2" charset="-122"/>
            </a:endParaRPr>
          </a:p>
          <a:p>
            <a:pPr>
              <a:spcBef>
                <a:spcPct val="0"/>
              </a:spcBef>
              <a:buNone/>
            </a:pPr>
            <a:r>
              <a:rPr lang="zh-CN" altLang="en-US" sz="2400" b="1" dirty="0">
                <a:latin typeface="宋体" panose="02010600030101010101" pitchFamily="2" charset="-122"/>
              </a:rPr>
              <a:t>（</a:t>
            </a:r>
            <a:r>
              <a:rPr lang="en-US" altLang="zh-CN" sz="2400" b="1" dirty="0">
                <a:latin typeface="宋体" panose="02010600030101010101" pitchFamily="2" charset="-122"/>
              </a:rPr>
              <a:t>2</a:t>
            </a:r>
            <a:r>
              <a:rPr lang="zh-CN" altLang="en-US" sz="2400" b="1" dirty="0">
                <a:latin typeface="宋体" panose="02010600030101010101" pitchFamily="2" charset="-122"/>
              </a:rPr>
              <a:t>）交流先进经验，体会优秀班主任的“心路历程”</a:t>
            </a:r>
            <a:endParaRPr lang="zh-CN" altLang="en-US" sz="2400" b="1" dirty="0">
              <a:latin typeface="宋体" panose="02010600030101010101" pitchFamily="2" charset="-122"/>
            </a:endParaRPr>
          </a:p>
          <a:p>
            <a:pPr>
              <a:spcBef>
                <a:spcPct val="0"/>
              </a:spcBef>
              <a:buNone/>
            </a:pPr>
            <a:r>
              <a:rPr lang="zh-CN" altLang="en-US" sz="2400" b="1" dirty="0">
                <a:latin typeface="宋体" panose="02010600030101010101" pitchFamily="2" charset="-122"/>
              </a:rPr>
              <a:t>（</a:t>
            </a:r>
            <a:r>
              <a:rPr lang="en-US" altLang="zh-CN" sz="2400" b="1" dirty="0">
                <a:latin typeface="宋体" panose="02010600030101010101" pitchFamily="2" charset="-122"/>
              </a:rPr>
              <a:t>3</a:t>
            </a:r>
            <a:r>
              <a:rPr lang="zh-CN" altLang="en-US" sz="2400" b="1" dirty="0">
                <a:latin typeface="宋体" panose="02010600030101010101" pitchFamily="2" charset="-122"/>
              </a:rPr>
              <a:t>）围绕实践问题，展开讨论</a:t>
            </a:r>
            <a:endParaRPr lang="zh-CN" altLang="en-US" sz="2400" b="1" dirty="0">
              <a:latin typeface="宋体" panose="02010600030101010101" pitchFamily="2" charset="-122"/>
            </a:endParaRPr>
          </a:p>
          <a:p>
            <a:pPr>
              <a:spcBef>
                <a:spcPct val="0"/>
              </a:spcBef>
              <a:buNone/>
            </a:pPr>
            <a:endParaRPr lang="zh-CN" altLang="en-US" sz="2400" b="1" dirty="0">
              <a:latin typeface="宋体" panose="02010600030101010101" pitchFamily="2" charset="-122"/>
            </a:endParaRPr>
          </a:p>
          <a:p>
            <a:pPr>
              <a:spcBef>
                <a:spcPct val="0"/>
              </a:spcBef>
              <a:buNone/>
            </a:pPr>
            <a:r>
              <a:rPr lang="en-US" altLang="zh-CN" sz="2800" b="1" dirty="0">
                <a:solidFill>
                  <a:srgbClr val="0000FF"/>
                </a:solidFill>
                <a:latin typeface="宋体" panose="02010600030101010101" pitchFamily="2" charset="-122"/>
              </a:rPr>
              <a:t>2.</a:t>
            </a:r>
            <a:r>
              <a:rPr lang="zh-CN" altLang="en-US" sz="2800" b="1" dirty="0">
                <a:solidFill>
                  <a:srgbClr val="0000FF"/>
                </a:solidFill>
                <a:latin typeface="宋体" panose="02010600030101010101" pitchFamily="2" charset="-122"/>
              </a:rPr>
              <a:t>行动</a:t>
            </a:r>
            <a:r>
              <a:rPr lang="en-US" altLang="zh-CN" sz="2800" b="1" dirty="0">
                <a:solidFill>
                  <a:srgbClr val="0000FF"/>
                </a:solidFill>
                <a:latin typeface="宋体" panose="02010600030101010101" pitchFamily="2" charset="-122"/>
              </a:rPr>
              <a:t>——</a:t>
            </a:r>
            <a:r>
              <a:rPr lang="zh-CN" altLang="en-US" sz="2800" b="1" dirty="0">
                <a:solidFill>
                  <a:srgbClr val="0000FF"/>
                </a:solidFill>
                <a:latin typeface="宋体" panose="02010600030101010101" pitchFamily="2" charset="-122"/>
              </a:rPr>
              <a:t>深入班级，主动策划和实施系列活动</a:t>
            </a:r>
            <a:endParaRPr lang="zh-CN" altLang="en-US" sz="2800" b="1" dirty="0">
              <a:solidFill>
                <a:srgbClr val="0000FF"/>
              </a:solidFill>
              <a:latin typeface="宋体" panose="02010600030101010101" pitchFamily="2" charset="-122"/>
            </a:endParaRPr>
          </a:p>
          <a:p>
            <a:pPr>
              <a:spcBef>
                <a:spcPct val="0"/>
              </a:spcBef>
              <a:buNone/>
            </a:pPr>
            <a:r>
              <a:rPr lang="zh-CN" altLang="en-US" sz="2400" b="1" dirty="0">
                <a:latin typeface="宋体" panose="02010600030101010101" pitchFamily="2" charset="-122"/>
              </a:rPr>
              <a:t>（</a:t>
            </a:r>
            <a:r>
              <a:rPr lang="en-US" altLang="zh-CN" sz="2400" b="1" dirty="0">
                <a:latin typeface="宋体" panose="02010600030101010101" pitchFamily="2" charset="-122"/>
              </a:rPr>
              <a:t>1</a:t>
            </a:r>
            <a:r>
              <a:rPr lang="zh-CN" altLang="en-US" sz="2400" b="1" dirty="0">
                <a:latin typeface="宋体" panose="02010600030101010101" pitchFamily="2" charset="-122"/>
              </a:rPr>
              <a:t>）发动学生，策划班级发展计划</a:t>
            </a:r>
            <a:endParaRPr lang="zh-CN" altLang="en-US" sz="2400" b="1" dirty="0">
              <a:latin typeface="宋体" panose="02010600030101010101" pitchFamily="2" charset="-122"/>
            </a:endParaRPr>
          </a:p>
          <a:p>
            <a:pPr>
              <a:spcBef>
                <a:spcPct val="0"/>
              </a:spcBef>
              <a:buNone/>
            </a:pPr>
            <a:r>
              <a:rPr lang="zh-CN" altLang="en-US" sz="2400" b="1" dirty="0">
                <a:latin typeface="宋体" panose="02010600030101010101" pitchFamily="2" charset="-122"/>
              </a:rPr>
              <a:t>（</a:t>
            </a:r>
            <a:r>
              <a:rPr lang="en-US" altLang="zh-CN" sz="2400" b="1" dirty="0">
                <a:latin typeface="宋体" panose="02010600030101010101" pitchFamily="2" charset="-122"/>
              </a:rPr>
              <a:t>2</a:t>
            </a:r>
            <a:r>
              <a:rPr lang="zh-CN" altLang="en-US" sz="2400" b="1" dirty="0">
                <a:latin typeface="宋体" panose="02010600030101010101" pitchFamily="2" charset="-122"/>
              </a:rPr>
              <a:t>）参照班级发展计划，开展“两层系列活动”</a:t>
            </a:r>
            <a:endParaRPr lang="zh-CN" altLang="en-US" sz="2400" b="1" dirty="0">
              <a:latin typeface="宋体" panose="02010600030101010101" pitchFamily="2" charset="-122"/>
            </a:endParaRPr>
          </a:p>
          <a:p>
            <a:pPr>
              <a:spcBef>
                <a:spcPct val="0"/>
              </a:spcBef>
              <a:buNone/>
            </a:pPr>
            <a:endParaRPr lang="zh-CN" altLang="en-US" sz="2400" b="1" dirty="0">
              <a:latin typeface="宋体" panose="02010600030101010101" pitchFamily="2" charset="-122"/>
            </a:endParaRPr>
          </a:p>
          <a:p>
            <a:pPr>
              <a:spcBef>
                <a:spcPct val="0"/>
              </a:spcBef>
              <a:buNone/>
            </a:pPr>
            <a:r>
              <a:rPr lang="en-US" altLang="zh-CN" sz="2800" b="1" dirty="0">
                <a:solidFill>
                  <a:srgbClr val="0000FF"/>
                </a:solidFill>
                <a:latin typeface="宋体" panose="02010600030101010101" pitchFamily="2" charset="-122"/>
              </a:rPr>
              <a:t>3.</a:t>
            </a:r>
            <a:r>
              <a:rPr lang="zh-CN" altLang="en-US" sz="2800" b="1" dirty="0">
                <a:solidFill>
                  <a:srgbClr val="0000FF"/>
                </a:solidFill>
                <a:latin typeface="宋体" panose="02010600030101010101" pitchFamily="2" charset="-122"/>
              </a:rPr>
              <a:t>分享</a:t>
            </a:r>
            <a:r>
              <a:rPr lang="en-US" altLang="zh-CN" sz="2800" b="1" dirty="0">
                <a:solidFill>
                  <a:srgbClr val="0000FF"/>
                </a:solidFill>
                <a:latin typeface="宋体" panose="02010600030101010101" pitchFamily="2" charset="-122"/>
              </a:rPr>
              <a:t>——</a:t>
            </a:r>
            <a:r>
              <a:rPr lang="zh-CN" altLang="en-US" sz="2800" b="1" dirty="0">
                <a:solidFill>
                  <a:srgbClr val="0000FF"/>
                </a:solidFill>
                <a:latin typeface="宋体" panose="02010600030101010101" pitchFamily="2" charset="-122"/>
              </a:rPr>
              <a:t>团队合作，相互交流研究进展和成果</a:t>
            </a:r>
            <a:endParaRPr lang="zh-CN" altLang="en-US" sz="2800" b="1" dirty="0">
              <a:solidFill>
                <a:srgbClr val="0000FF"/>
              </a:solidFill>
              <a:latin typeface="宋体" panose="02010600030101010101" pitchFamily="2" charset="-122"/>
            </a:endParaRPr>
          </a:p>
          <a:p>
            <a:pPr>
              <a:spcBef>
                <a:spcPct val="0"/>
              </a:spcBef>
              <a:buNone/>
            </a:pPr>
            <a:r>
              <a:rPr lang="zh-CN" altLang="en-US" sz="2400" b="1" dirty="0">
                <a:latin typeface="宋体" panose="02010600030101010101" pitchFamily="2" charset="-122"/>
              </a:rPr>
              <a:t>（</a:t>
            </a:r>
            <a:r>
              <a:rPr lang="en-US" altLang="zh-CN" sz="2400" b="1" dirty="0">
                <a:latin typeface="宋体" panose="02010600030101010101" pitchFamily="2" charset="-122"/>
              </a:rPr>
              <a:t>1</a:t>
            </a:r>
            <a:r>
              <a:rPr lang="zh-CN" altLang="en-US" sz="2400" b="1" dirty="0">
                <a:latin typeface="宋体" panose="02010600030101010101" pitchFamily="2" charset="-122"/>
              </a:rPr>
              <a:t>）交流的成果</a:t>
            </a:r>
            <a:endParaRPr lang="zh-CN" altLang="en-US" sz="2400" b="1" dirty="0">
              <a:latin typeface="宋体" panose="02010600030101010101" pitchFamily="2" charset="-122"/>
            </a:endParaRPr>
          </a:p>
          <a:p>
            <a:pPr>
              <a:spcBef>
                <a:spcPct val="0"/>
              </a:spcBef>
              <a:buNone/>
            </a:pPr>
            <a:r>
              <a:rPr lang="zh-CN" altLang="en-US" sz="2400" b="1" dirty="0">
                <a:latin typeface="宋体" panose="02010600030101010101" pitchFamily="2" charset="-122"/>
              </a:rPr>
              <a:t>       班级发展计划，班级活动方案，活动案例，专题论文</a:t>
            </a:r>
            <a:endParaRPr lang="zh-CN" altLang="en-US" sz="2400" b="1" dirty="0">
              <a:latin typeface="宋体" panose="02010600030101010101" pitchFamily="2" charset="-122"/>
            </a:endParaRPr>
          </a:p>
          <a:p>
            <a:pPr>
              <a:spcBef>
                <a:spcPct val="0"/>
              </a:spcBef>
              <a:buNone/>
            </a:pPr>
            <a:r>
              <a:rPr lang="zh-CN" altLang="en-US" sz="2400" b="1" dirty="0">
                <a:latin typeface="宋体" panose="02010600030101010101" pitchFamily="2" charset="-122"/>
              </a:rPr>
              <a:t>（</a:t>
            </a:r>
            <a:r>
              <a:rPr lang="en-US" altLang="zh-CN" sz="2400" b="1" dirty="0">
                <a:latin typeface="宋体" panose="02010600030101010101" pitchFamily="2" charset="-122"/>
              </a:rPr>
              <a:t>2</a:t>
            </a:r>
            <a:r>
              <a:rPr lang="zh-CN" altLang="en-US" sz="2400" b="1" dirty="0">
                <a:latin typeface="宋体" panose="02010600030101010101" pitchFamily="2" charset="-122"/>
              </a:rPr>
              <a:t>）交流的形式：班主任论坛或专题研讨会</a:t>
            </a:r>
            <a:endParaRPr lang="zh-CN" altLang="en-US" sz="2400" b="1" dirty="0">
              <a:latin typeface="宋体" panose="02010600030101010101" pitchFamily="2" charset="-122"/>
            </a:endParaRPr>
          </a:p>
          <a:p>
            <a:pPr>
              <a:spcBef>
                <a:spcPct val="0"/>
              </a:spcBef>
              <a:buNone/>
            </a:pPr>
            <a:r>
              <a:rPr lang="zh-CN" altLang="en-US" sz="2400" b="1" dirty="0">
                <a:latin typeface="宋体" panose="02010600030101010101" pitchFamily="2" charset="-122"/>
              </a:rPr>
              <a:t>（</a:t>
            </a:r>
            <a:r>
              <a:rPr lang="en-US" altLang="zh-CN" sz="2400" b="1" dirty="0">
                <a:latin typeface="宋体" panose="02010600030101010101" pitchFamily="2" charset="-122"/>
              </a:rPr>
              <a:t>3</a:t>
            </a:r>
            <a:r>
              <a:rPr lang="zh-CN" altLang="en-US" sz="2400" b="1" dirty="0">
                <a:latin typeface="宋体" panose="02010600030101010101" pitchFamily="2" charset="-122"/>
              </a:rPr>
              <a:t>）活动频率：因校（因地）制宜</a:t>
            </a:r>
            <a:endParaRPr lang="zh-CN" altLang="en-US" sz="2400" b="1" dirty="0">
              <a:latin typeface="宋体" panose="02010600030101010101" pitchFamily="2" charset="-122"/>
            </a:endParaRPr>
          </a:p>
          <a:p>
            <a:pPr>
              <a:spcBef>
                <a:spcPct val="0"/>
              </a:spcBef>
              <a:buNone/>
            </a:pPr>
            <a:r>
              <a:rPr lang="zh-CN" altLang="en-US" sz="2400" b="1" dirty="0">
                <a:latin typeface="宋体" panose="02010600030101010101" pitchFamily="2" charset="-122"/>
              </a:rPr>
              <a:t>       每周，每</a:t>
            </a:r>
            <a:r>
              <a:rPr lang="en-US" altLang="zh-CN" sz="2400" b="1" dirty="0">
                <a:latin typeface="宋体" panose="02010600030101010101" pitchFamily="2" charset="-122"/>
              </a:rPr>
              <a:t>2</a:t>
            </a:r>
            <a:r>
              <a:rPr lang="zh-CN" altLang="en-US" sz="2400" b="1" dirty="0">
                <a:latin typeface="宋体" panose="02010600030101010101" pitchFamily="2" charset="-122"/>
              </a:rPr>
              <a:t>周，每月，一学期</a:t>
            </a:r>
            <a:endParaRPr lang="zh-CN" altLang="en-US" sz="2400" b="1" dirty="0">
              <a:latin typeface="宋体" panose="02010600030101010101" pitchFamily="2"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4914" name="Rectangle 2"/>
          <p:cNvSpPr>
            <a:spLocks noGrp="1"/>
          </p:cNvSpPr>
          <p:nvPr>
            <p:ph type="title"/>
          </p:nvPr>
        </p:nvSpPr>
        <p:spPr>
          <a:xfrm>
            <a:off x="395288" y="188913"/>
            <a:ext cx="8229600" cy="850900"/>
          </a:xfrm>
        </p:spPr>
        <p:txBody>
          <a:bodyPr vert="horz" wrap="square" lIns="91440" tIns="45720" rIns="91440" bIns="45720" anchor="ctr"/>
          <a:p>
            <a:pPr lvl="0" algn="l"/>
            <a:r>
              <a:rPr lang="zh-CN" altLang="en-US" sz="3200" dirty="0">
                <a:latin typeface="微软雅黑" panose="020B0503020204020204" pitchFamily="34" charset="-122"/>
                <a:ea typeface="微软雅黑" panose="020B0503020204020204" pitchFamily="34" charset="-122"/>
              </a:rPr>
              <a:t>心路历程：</a:t>
            </a:r>
            <a:br>
              <a:rPr lang="zh-CN" altLang="en-US" sz="3200" dirty="0">
                <a:latin typeface="微软雅黑" panose="020B0503020204020204" pitchFamily="34" charset="-122"/>
                <a:ea typeface="微软雅黑" panose="020B0503020204020204" pitchFamily="34" charset="-122"/>
              </a:rPr>
            </a:br>
            <a:r>
              <a:rPr lang="zh-CN" altLang="en-US" sz="3200" dirty="0">
                <a:latin typeface="微软雅黑" panose="020B0503020204020204" pitchFamily="34" charset="-122"/>
                <a:ea typeface="微软雅黑" panose="020B0503020204020204" pitchFamily="34" charset="-122"/>
              </a:rPr>
              <a:t>一位班主任成长路上最重要的</a:t>
            </a:r>
            <a:r>
              <a:rPr lang="en-US" altLang="zh-CN" sz="3200" dirty="0">
                <a:latin typeface="微软雅黑" panose="020B0503020204020204" pitchFamily="34" charset="-122"/>
                <a:ea typeface="微软雅黑" panose="020B0503020204020204" pitchFamily="34" charset="-122"/>
              </a:rPr>
              <a:t>3</a:t>
            </a:r>
            <a:r>
              <a:rPr lang="zh-CN" altLang="en-US" sz="3200" dirty="0">
                <a:latin typeface="微软雅黑" panose="020B0503020204020204" pitchFamily="34" charset="-122"/>
                <a:ea typeface="微软雅黑" panose="020B0503020204020204" pitchFamily="34" charset="-122"/>
              </a:rPr>
              <a:t>次变化</a:t>
            </a:r>
            <a:endParaRPr lang="zh-CN" altLang="en-US" sz="3200" dirty="0">
              <a:latin typeface="微软雅黑" panose="020B0503020204020204" pitchFamily="34" charset="-122"/>
              <a:ea typeface="微软雅黑" panose="020B0503020204020204" pitchFamily="34" charset="-122"/>
            </a:endParaRPr>
          </a:p>
        </p:txBody>
      </p:sp>
      <p:sp>
        <p:nvSpPr>
          <p:cNvPr id="294915" name="Rectangle 3"/>
          <p:cNvSpPr>
            <a:spLocks noGrp="1"/>
          </p:cNvSpPr>
          <p:nvPr>
            <p:ph type="body"/>
          </p:nvPr>
        </p:nvSpPr>
        <p:spPr>
          <a:xfrm>
            <a:off x="611188" y="1341438"/>
            <a:ext cx="8229600" cy="5256212"/>
          </a:xfrm>
        </p:spPr>
        <p:txBody>
          <a:bodyPr vert="horz" wrap="square" lIns="91440" tIns="45720" rIns="91440" bIns="45720" anchor="t"/>
          <a:p>
            <a:pPr lvl="0">
              <a:lnSpc>
                <a:spcPct val="125000"/>
              </a:lnSpc>
              <a:buNone/>
            </a:pPr>
            <a:r>
              <a:rPr lang="zh-CN" altLang="en-US" sz="2000" dirty="0">
                <a:latin typeface="微软雅黑" panose="020B0503020204020204" pitchFamily="34" charset="-122"/>
                <a:ea typeface="微软雅黑" panose="020B0503020204020204" pitchFamily="34" charset="-122"/>
              </a:rPr>
              <a:t>第一变：“包揽一切”       </a:t>
            </a:r>
            <a:r>
              <a:rPr lang="zh-CN" altLang="en-US" sz="2000" b="1" dirty="0">
                <a:solidFill>
                  <a:srgbClr val="0000FF"/>
                </a:solidFill>
                <a:latin typeface="微软雅黑" panose="020B0503020204020204" pitchFamily="34" charset="-122"/>
                <a:ea typeface="微软雅黑" panose="020B0503020204020204" pitchFamily="34" charset="-122"/>
              </a:rPr>
              <a:t>“放手鼓励学生”</a:t>
            </a:r>
            <a:endParaRPr lang="zh-CN" altLang="en-US" sz="2000" b="1" dirty="0">
              <a:solidFill>
                <a:srgbClr val="0000FF"/>
              </a:solidFill>
              <a:latin typeface="微软雅黑" panose="020B0503020204020204" pitchFamily="34" charset="-122"/>
              <a:ea typeface="微软雅黑" panose="020B0503020204020204" pitchFamily="34" charset="-122"/>
            </a:endParaRPr>
          </a:p>
          <a:p>
            <a:pPr lvl="0">
              <a:lnSpc>
                <a:spcPct val="125000"/>
              </a:lnSpc>
              <a:buNone/>
            </a:pPr>
            <a:r>
              <a:rPr lang="zh-CN" altLang="en-US" sz="1800" dirty="0">
                <a:latin typeface="微软雅黑" panose="020B0503020204020204" pitchFamily="34" charset="-122"/>
                <a:ea typeface="微软雅黑" panose="020B0503020204020204" pitchFamily="34" charset="-122"/>
              </a:rPr>
              <a:t>          </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学生成为“小当家”，创意丰富</a:t>
            </a:r>
            <a:endParaRPr lang="zh-CN" altLang="en-US" sz="1800" dirty="0">
              <a:latin typeface="微软雅黑" panose="020B0503020204020204" pitchFamily="34" charset="-122"/>
              <a:ea typeface="微软雅黑" panose="020B0503020204020204" pitchFamily="34" charset="-122"/>
            </a:endParaRPr>
          </a:p>
          <a:p>
            <a:pPr lvl="0">
              <a:lnSpc>
                <a:spcPct val="125000"/>
              </a:lnSpc>
              <a:buNone/>
            </a:pPr>
            <a:endParaRPr lang="zh-CN" altLang="en-US" sz="1800" dirty="0">
              <a:latin typeface="微软雅黑" panose="020B0503020204020204" pitchFamily="34" charset="-122"/>
              <a:ea typeface="微软雅黑" panose="020B0503020204020204" pitchFamily="34" charset="-122"/>
            </a:endParaRPr>
          </a:p>
          <a:p>
            <a:pPr lvl="0">
              <a:lnSpc>
                <a:spcPct val="125000"/>
              </a:lnSpc>
              <a:buNone/>
            </a:pPr>
            <a:r>
              <a:rPr lang="zh-CN" altLang="en-US" sz="2000" dirty="0">
                <a:latin typeface="微软雅黑" panose="020B0503020204020204" pitchFamily="34" charset="-122"/>
                <a:ea typeface="微软雅黑" panose="020B0503020204020204" pitchFamily="34" charset="-122"/>
              </a:rPr>
              <a:t>第二变：“按部就班”       </a:t>
            </a:r>
            <a:r>
              <a:rPr lang="zh-CN" altLang="en-US" sz="2000" b="1" dirty="0">
                <a:solidFill>
                  <a:srgbClr val="0000FF"/>
                </a:solidFill>
                <a:latin typeface="微软雅黑" panose="020B0503020204020204" pitchFamily="34" charset="-122"/>
                <a:ea typeface="微软雅黑" panose="020B0503020204020204" pitchFamily="34" charset="-122"/>
              </a:rPr>
              <a:t>“研究学生需要”</a:t>
            </a:r>
            <a:endParaRPr lang="zh-CN" altLang="en-US" sz="2000" b="1" dirty="0">
              <a:solidFill>
                <a:srgbClr val="0000FF"/>
              </a:solidFill>
              <a:latin typeface="微软雅黑" panose="020B0503020204020204" pitchFamily="34" charset="-122"/>
              <a:ea typeface="微软雅黑" panose="020B0503020204020204" pitchFamily="34" charset="-122"/>
            </a:endParaRPr>
          </a:p>
          <a:p>
            <a:pPr lvl="0">
              <a:lnSpc>
                <a:spcPct val="125000"/>
              </a:lnSpc>
              <a:buNone/>
            </a:pPr>
            <a:r>
              <a:rPr lang="zh-CN" altLang="en-US" sz="1800" dirty="0">
                <a:latin typeface="微软雅黑" panose="020B0503020204020204" pitchFamily="34" charset="-122"/>
                <a:ea typeface="微软雅黑" panose="020B0503020204020204" pitchFamily="34" charset="-122"/>
              </a:rPr>
              <a:t>          </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我们顶呱呱”：一份班级发展计划的四次改进</a:t>
            </a:r>
            <a:endParaRPr lang="zh-CN" altLang="en-US" sz="1800" dirty="0">
              <a:latin typeface="微软雅黑" panose="020B0503020204020204" pitchFamily="34" charset="-122"/>
              <a:ea typeface="微软雅黑" panose="020B0503020204020204" pitchFamily="34" charset="-122"/>
            </a:endParaRPr>
          </a:p>
          <a:p>
            <a:pPr lvl="0">
              <a:lnSpc>
                <a:spcPct val="125000"/>
              </a:lnSpc>
              <a:buNone/>
            </a:pPr>
            <a:endParaRPr lang="zh-CN" altLang="en-US" sz="1800" dirty="0">
              <a:latin typeface="微软雅黑" panose="020B0503020204020204" pitchFamily="34" charset="-122"/>
              <a:ea typeface="微软雅黑" panose="020B0503020204020204" pitchFamily="34" charset="-122"/>
            </a:endParaRPr>
          </a:p>
          <a:p>
            <a:pPr lvl="0">
              <a:lnSpc>
                <a:spcPct val="125000"/>
              </a:lnSpc>
              <a:buNone/>
            </a:pPr>
            <a:r>
              <a:rPr lang="zh-CN" altLang="en-US" sz="2000" dirty="0">
                <a:latin typeface="微软雅黑" panose="020B0503020204020204" pitchFamily="34" charset="-122"/>
                <a:ea typeface="微软雅黑" panose="020B0503020204020204" pitchFamily="34" charset="-122"/>
              </a:rPr>
              <a:t>第三变：“解决问题”       </a:t>
            </a:r>
            <a:r>
              <a:rPr lang="zh-CN" altLang="en-US" sz="2000" b="1" dirty="0">
                <a:solidFill>
                  <a:srgbClr val="0000FF"/>
                </a:solidFill>
                <a:latin typeface="微软雅黑" panose="020B0503020204020204" pitchFamily="34" charset="-122"/>
                <a:ea typeface="微软雅黑" panose="020B0503020204020204" pitchFamily="34" charset="-122"/>
              </a:rPr>
              <a:t>“提升成长需要”</a:t>
            </a:r>
            <a:endParaRPr lang="zh-CN" altLang="en-US" sz="2000" b="1" dirty="0">
              <a:solidFill>
                <a:srgbClr val="0000FF"/>
              </a:solidFill>
              <a:latin typeface="微软雅黑" panose="020B0503020204020204" pitchFamily="34" charset="-122"/>
              <a:ea typeface="微软雅黑" panose="020B0503020204020204" pitchFamily="34" charset="-122"/>
            </a:endParaRPr>
          </a:p>
          <a:p>
            <a:pPr lvl="0">
              <a:lnSpc>
                <a:spcPct val="125000"/>
              </a:lnSpc>
              <a:buNone/>
            </a:pPr>
            <a:r>
              <a:rPr lang="zh-CN" altLang="en-US" sz="1800" dirty="0">
                <a:latin typeface="微软雅黑" panose="020B0503020204020204" pitchFamily="34" charset="-122"/>
                <a:ea typeface="微软雅黑" panose="020B0503020204020204" pitchFamily="34" charset="-122"/>
              </a:rPr>
              <a:t>          </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聪明”系列主题活动：拓展领域，深化体验，提升需求</a:t>
            </a:r>
            <a:endParaRPr lang="zh-CN" altLang="en-US" sz="1600" dirty="0">
              <a:latin typeface="微软雅黑" panose="020B0503020204020204" pitchFamily="34" charset="-122"/>
              <a:ea typeface="微软雅黑" panose="020B0503020204020204" pitchFamily="34" charset="-122"/>
            </a:endParaRPr>
          </a:p>
          <a:p>
            <a:pPr lvl="0">
              <a:lnSpc>
                <a:spcPct val="125000"/>
              </a:lnSpc>
              <a:buNone/>
            </a:pPr>
            <a:r>
              <a:rPr lang="zh-CN" altLang="en-US" sz="1600" dirty="0">
                <a:latin typeface="微软雅黑" panose="020B0503020204020204" pitchFamily="34" charset="-122"/>
                <a:ea typeface="微软雅黑" panose="020B0503020204020204" pitchFamily="34" charset="-122"/>
              </a:rPr>
              <a:t>                </a:t>
            </a:r>
            <a:endParaRPr lang="zh-CN" altLang="en-US" sz="1600" dirty="0">
              <a:latin typeface="微软雅黑" panose="020B0503020204020204" pitchFamily="34" charset="-122"/>
              <a:ea typeface="微软雅黑" panose="020B0503020204020204" pitchFamily="34" charset="-122"/>
            </a:endParaRPr>
          </a:p>
          <a:p>
            <a:pPr lvl="0">
              <a:lnSpc>
                <a:spcPct val="125000"/>
              </a:lnSpc>
              <a:buNone/>
            </a:pPr>
            <a:r>
              <a:rPr lang="zh-CN" altLang="en-US" sz="1400" dirty="0">
                <a:latin typeface="微软雅黑" panose="020B0503020204020204" pitchFamily="34" charset="-122"/>
                <a:ea typeface="微软雅黑" panose="020B0503020204020204" pitchFamily="34" charset="-122"/>
              </a:rPr>
              <a:t>上海市闵行区华坪小学陆敏：</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班主任变化与成长</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a:t>
            </a:r>
            <a:endParaRPr lang="zh-CN" altLang="en-US" sz="1400">
              <a:latin typeface="微软雅黑" panose="020B0503020204020204" pitchFamily="34" charset="-122"/>
              <a:ea typeface="微软雅黑" panose="020B0503020204020204" pitchFamily="34" charset="-122"/>
            </a:endParaRPr>
          </a:p>
          <a:p>
            <a:pPr lvl="0" algn="r">
              <a:lnSpc>
                <a:spcPct val="125000"/>
              </a:lnSpc>
              <a:buNone/>
            </a:pPr>
            <a:r>
              <a:rPr lang="zh-CN" altLang="en-US" sz="1400" dirty="0">
                <a:latin typeface="微软雅黑" panose="020B0503020204020204" pitchFamily="34" charset="-122"/>
                <a:ea typeface="微软雅黑" panose="020B0503020204020204" pitchFamily="34" charset="-122"/>
              </a:rPr>
              <a:t>                载于李家成等著：</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新基础教育”学生发展与教育指导纲要</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a:p>
            <a:pPr lvl="0" algn="r">
              <a:lnSpc>
                <a:spcPct val="125000"/>
              </a:lnSpc>
              <a:buNone/>
            </a:pPr>
            <a:r>
              <a:rPr lang="zh-CN" altLang="en-US" sz="1400" dirty="0">
                <a:latin typeface="微软雅黑" panose="020B0503020204020204" pitchFamily="34" charset="-122"/>
                <a:ea typeface="微软雅黑" panose="020B0503020204020204" pitchFamily="34" charset="-122"/>
              </a:rPr>
              <a:t>桂林：广西师范大学出版社，</a:t>
            </a:r>
            <a:r>
              <a:rPr lang="en-US" altLang="zh-CN" sz="1400" dirty="0">
                <a:latin typeface="微软雅黑" panose="020B0503020204020204" pitchFamily="34" charset="-122"/>
                <a:ea typeface="微软雅黑" panose="020B0503020204020204" pitchFamily="34" charset="-122"/>
              </a:rPr>
              <a:t>2009</a:t>
            </a:r>
            <a:r>
              <a:rPr lang="zh-CN" altLang="en-US" sz="1400" dirty="0">
                <a:latin typeface="微软雅黑" panose="020B0503020204020204" pitchFamily="34" charset="-122"/>
                <a:ea typeface="微软雅黑" panose="020B0503020204020204" pitchFamily="34" charset="-122"/>
              </a:rPr>
              <a:t>：</a:t>
            </a:r>
            <a:r>
              <a:rPr lang="en-US" altLang="zh-CN" sz="1400">
                <a:latin typeface="微软雅黑" panose="020B0503020204020204" pitchFamily="34" charset="-122"/>
                <a:ea typeface="微软雅黑" panose="020B0503020204020204" pitchFamily="34" charset="-122"/>
              </a:rPr>
              <a:t>82-87.</a:t>
            </a:r>
            <a:endParaRPr lang="en-US" altLang="zh-CN" sz="1400">
              <a:latin typeface="微软雅黑" panose="020B0503020204020204" pitchFamily="34" charset="-122"/>
              <a:ea typeface="微软雅黑" panose="020B0503020204020204" pitchFamily="34" charset="-122"/>
            </a:endParaRPr>
          </a:p>
        </p:txBody>
      </p:sp>
      <p:cxnSp>
        <p:nvCxnSpPr>
          <p:cNvPr id="980996" name="直接箭头连接符 5"/>
          <p:cNvCxnSpPr/>
          <p:nvPr/>
        </p:nvCxnSpPr>
        <p:spPr>
          <a:xfrm>
            <a:off x="3203575" y="1628775"/>
            <a:ext cx="649288" cy="1588"/>
          </a:xfrm>
          <a:prstGeom prst="straightConnector1">
            <a:avLst/>
          </a:prstGeom>
          <a:ln w="25400" cap="flat" cmpd="sng">
            <a:solidFill>
              <a:srgbClr val="0000FF"/>
            </a:solidFill>
            <a:prstDash val="solid"/>
            <a:headEnd type="none" w="med" len="med"/>
            <a:tailEnd type="arrow" w="med" len="med"/>
          </a:ln>
          <a:effectLst>
            <a:outerShdw dist="20000" dir="5400000" rotWithShape="0">
              <a:srgbClr val="000000">
                <a:alpha val="37999"/>
              </a:srgbClr>
            </a:outerShdw>
          </a:effectLst>
        </p:spPr>
      </p:cxnSp>
      <p:cxnSp>
        <p:nvCxnSpPr>
          <p:cNvPr id="980997" name="直接箭头连接符 6"/>
          <p:cNvCxnSpPr/>
          <p:nvPr/>
        </p:nvCxnSpPr>
        <p:spPr>
          <a:xfrm>
            <a:off x="3276600" y="2852738"/>
            <a:ext cx="649288" cy="1587"/>
          </a:xfrm>
          <a:prstGeom prst="straightConnector1">
            <a:avLst/>
          </a:prstGeom>
          <a:ln w="25400" cap="flat" cmpd="sng">
            <a:solidFill>
              <a:srgbClr val="0000FF"/>
            </a:solidFill>
            <a:prstDash val="solid"/>
            <a:headEnd type="none" w="med" len="med"/>
            <a:tailEnd type="arrow" w="med" len="med"/>
          </a:ln>
          <a:effectLst>
            <a:outerShdw dist="20000" dir="5400000" rotWithShape="0">
              <a:srgbClr val="000000">
                <a:alpha val="37999"/>
              </a:srgbClr>
            </a:outerShdw>
          </a:effectLst>
        </p:spPr>
      </p:cxnSp>
      <p:cxnSp>
        <p:nvCxnSpPr>
          <p:cNvPr id="980998" name="直接箭头连接符 7"/>
          <p:cNvCxnSpPr/>
          <p:nvPr/>
        </p:nvCxnSpPr>
        <p:spPr>
          <a:xfrm>
            <a:off x="3203575" y="4076700"/>
            <a:ext cx="649288" cy="1588"/>
          </a:xfrm>
          <a:prstGeom prst="straightConnector1">
            <a:avLst/>
          </a:prstGeom>
          <a:ln w="25400" cap="flat" cmpd="sng">
            <a:solidFill>
              <a:srgbClr val="0000FF"/>
            </a:solidFill>
            <a:prstDash val="solid"/>
            <a:headEnd type="none" w="med" len="med"/>
            <a:tailEnd type="arrow" w="med" len="med"/>
          </a:ln>
          <a:effectLst>
            <a:outerShdw dist="20000" dir="5400000" rotWithShape="0">
              <a:srgbClr val="000000">
                <a:alpha val="37999"/>
              </a:srgbClr>
            </a:outerShdw>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4915">
                                            <p:txEl>
                                              <p:charRg st="0" end="26"/>
                                            </p:txEl>
                                          </p:spTgt>
                                        </p:tgtEl>
                                        <p:attrNameLst>
                                          <p:attrName>style.visibility</p:attrName>
                                        </p:attrNameLst>
                                      </p:cBhvr>
                                      <p:to>
                                        <p:strVal val="visible"/>
                                      </p:to>
                                    </p:set>
                                    <p:anim calcmode="lin" valueType="num">
                                      <p:cBhvr additive="base">
                                        <p:cTn id="7" dur="500" fill="hold"/>
                                        <p:tgtEl>
                                          <p:spTgt spid="294915">
                                            <p:txEl>
                                              <p:charRg st="0" end="2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4915">
                                            <p:txEl>
                                              <p:charRg st="0" end="26"/>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94915">
                                            <p:txEl>
                                              <p:charRg st="26" end="52"/>
                                            </p:txEl>
                                          </p:spTgt>
                                        </p:tgtEl>
                                        <p:attrNameLst>
                                          <p:attrName>style.visibility</p:attrName>
                                        </p:attrNameLst>
                                      </p:cBhvr>
                                      <p:to>
                                        <p:strVal val="visible"/>
                                      </p:to>
                                    </p:set>
                                    <p:anim calcmode="lin" valueType="num">
                                      <p:cBhvr additive="base">
                                        <p:cTn id="11" dur="500" fill="hold"/>
                                        <p:tgtEl>
                                          <p:spTgt spid="294915">
                                            <p:txEl>
                                              <p:charRg st="26" end="5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94915">
                                            <p:txEl>
                                              <p:charRg st="26" end="5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94915">
                                            <p:txEl>
                                              <p:charRg st="53" end="79"/>
                                            </p:txEl>
                                          </p:spTgt>
                                        </p:tgtEl>
                                        <p:attrNameLst>
                                          <p:attrName>style.visibility</p:attrName>
                                        </p:attrNameLst>
                                      </p:cBhvr>
                                      <p:to>
                                        <p:strVal val="visible"/>
                                      </p:to>
                                    </p:set>
                                    <p:anim calcmode="lin" valueType="num">
                                      <p:cBhvr additive="base">
                                        <p:cTn id="17" dur="500" fill="hold"/>
                                        <p:tgtEl>
                                          <p:spTgt spid="294915">
                                            <p:txEl>
                                              <p:charRg st="53" end="79"/>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94915">
                                            <p:txEl>
                                              <p:charRg st="53" end="79"/>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94915">
                                            <p:txEl>
                                              <p:charRg st="79" end="112"/>
                                            </p:txEl>
                                          </p:spTgt>
                                        </p:tgtEl>
                                        <p:attrNameLst>
                                          <p:attrName>style.visibility</p:attrName>
                                        </p:attrNameLst>
                                      </p:cBhvr>
                                      <p:to>
                                        <p:strVal val="visible"/>
                                      </p:to>
                                    </p:set>
                                    <p:anim calcmode="lin" valueType="num">
                                      <p:cBhvr additive="base">
                                        <p:cTn id="21" dur="500" fill="hold"/>
                                        <p:tgtEl>
                                          <p:spTgt spid="294915">
                                            <p:txEl>
                                              <p:charRg st="79" end="11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94915">
                                            <p:txEl>
                                              <p:charRg st="79" end="11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94915">
                                            <p:txEl>
                                              <p:charRg st="113" end="139"/>
                                            </p:txEl>
                                          </p:spTgt>
                                        </p:tgtEl>
                                        <p:attrNameLst>
                                          <p:attrName>style.visibility</p:attrName>
                                        </p:attrNameLst>
                                      </p:cBhvr>
                                      <p:to>
                                        <p:strVal val="visible"/>
                                      </p:to>
                                    </p:set>
                                    <p:anim calcmode="lin" valueType="num">
                                      <p:cBhvr additive="base">
                                        <p:cTn id="27" dur="500" fill="hold"/>
                                        <p:tgtEl>
                                          <p:spTgt spid="294915">
                                            <p:txEl>
                                              <p:charRg st="113" end="139"/>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94915">
                                            <p:txEl>
                                              <p:charRg st="113" end="139"/>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94915">
                                            <p:txEl>
                                              <p:charRg st="139" end="176"/>
                                            </p:txEl>
                                          </p:spTgt>
                                        </p:tgtEl>
                                        <p:attrNameLst>
                                          <p:attrName>style.visibility</p:attrName>
                                        </p:attrNameLst>
                                      </p:cBhvr>
                                      <p:to>
                                        <p:strVal val="visible"/>
                                      </p:to>
                                    </p:set>
                                    <p:anim calcmode="lin" valueType="num">
                                      <p:cBhvr additive="base">
                                        <p:cTn id="31" dur="500" fill="hold"/>
                                        <p:tgtEl>
                                          <p:spTgt spid="294915">
                                            <p:txEl>
                                              <p:charRg st="139" end="17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94915">
                                            <p:txEl>
                                              <p:charRg st="139" end="17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94915">
                                            <p:txEl>
                                              <p:charRg st="176" end="193"/>
                                            </p:txEl>
                                          </p:spTgt>
                                        </p:tgtEl>
                                        <p:attrNameLst>
                                          <p:attrName>style.visibility</p:attrName>
                                        </p:attrNameLst>
                                      </p:cBhvr>
                                      <p:to>
                                        <p:strVal val="visible"/>
                                      </p:to>
                                    </p:set>
                                    <p:anim calcmode="lin" valueType="num">
                                      <p:cBhvr additive="base">
                                        <p:cTn id="35" dur="500" fill="hold"/>
                                        <p:tgtEl>
                                          <p:spTgt spid="294915">
                                            <p:txEl>
                                              <p:charRg st="176" end="19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94915">
                                            <p:txEl>
                                              <p:charRg st="176" end="193"/>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94915">
                                            <p:txEl>
                                              <p:charRg st="193" end="218"/>
                                            </p:txEl>
                                          </p:spTgt>
                                        </p:tgtEl>
                                        <p:attrNameLst>
                                          <p:attrName>style.visibility</p:attrName>
                                        </p:attrNameLst>
                                      </p:cBhvr>
                                      <p:to>
                                        <p:strVal val="visible"/>
                                      </p:to>
                                    </p:set>
                                    <p:anim calcmode="lin" valueType="num">
                                      <p:cBhvr additive="base">
                                        <p:cTn id="39" dur="500" fill="hold"/>
                                        <p:tgtEl>
                                          <p:spTgt spid="294915">
                                            <p:txEl>
                                              <p:charRg st="193" end="21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94915">
                                            <p:txEl>
                                              <p:charRg st="193" end="218"/>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94915">
                                            <p:txEl>
                                              <p:charRg st="218" end="264"/>
                                            </p:txEl>
                                          </p:spTgt>
                                        </p:tgtEl>
                                        <p:attrNameLst>
                                          <p:attrName>style.visibility</p:attrName>
                                        </p:attrNameLst>
                                      </p:cBhvr>
                                      <p:to>
                                        <p:strVal val="visible"/>
                                      </p:to>
                                    </p:set>
                                    <p:anim calcmode="lin" valueType="num">
                                      <p:cBhvr additive="base">
                                        <p:cTn id="43" dur="500" fill="hold"/>
                                        <p:tgtEl>
                                          <p:spTgt spid="294915">
                                            <p:txEl>
                                              <p:charRg st="218" end="26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94915">
                                            <p:txEl>
                                              <p:charRg st="218" end="264"/>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94915">
                                            <p:txEl>
                                              <p:charRg st="264" end="289"/>
                                            </p:txEl>
                                          </p:spTgt>
                                        </p:tgtEl>
                                        <p:attrNameLst>
                                          <p:attrName>style.visibility</p:attrName>
                                        </p:attrNameLst>
                                      </p:cBhvr>
                                      <p:to>
                                        <p:strVal val="visible"/>
                                      </p:to>
                                    </p:set>
                                    <p:anim calcmode="lin" valueType="num">
                                      <p:cBhvr additive="base">
                                        <p:cTn id="47" dur="500" fill="hold"/>
                                        <p:tgtEl>
                                          <p:spTgt spid="294915">
                                            <p:txEl>
                                              <p:charRg st="264" end="28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94915">
                                            <p:txEl>
                                              <p:charRg st="264" end="28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1474" name="标题 1001473"/>
          <p:cNvSpPr>
            <a:spLocks noGrp="1"/>
          </p:cNvSpPr>
          <p:nvPr>
            <p:ph type="title"/>
          </p:nvPr>
        </p:nvSpPr>
        <p:spPr>
          <a:xfrm>
            <a:off x="179388" y="0"/>
            <a:ext cx="8964612" cy="1143000"/>
          </a:xfrm>
        </p:spPr>
        <p:txBody>
          <a:bodyPr anchor="ctr"/>
          <a:p>
            <a:r>
              <a:rPr lang="en-US" altLang="zh-CN" sz="2800" dirty="0"/>
              <a:t>“</a:t>
            </a:r>
            <a:r>
              <a:rPr lang="zh-CN" altLang="en-US" sz="2800" dirty="0"/>
              <a:t>我们顶呱呱”背后的故事：一份班级计划的四次改进</a:t>
            </a:r>
            <a:endParaRPr lang="zh-CN" altLang="en-US" sz="2800" dirty="0"/>
          </a:p>
        </p:txBody>
      </p:sp>
      <p:sp>
        <p:nvSpPr>
          <p:cNvPr id="1001475" name="文本占位符 1001474"/>
          <p:cNvSpPr>
            <a:spLocks noGrp="1"/>
          </p:cNvSpPr>
          <p:nvPr>
            <p:ph type="body" idx="1"/>
          </p:nvPr>
        </p:nvSpPr>
        <p:spPr>
          <a:xfrm>
            <a:off x="468313" y="1341438"/>
            <a:ext cx="8229600" cy="3168650"/>
          </a:xfrm>
        </p:spPr>
        <p:txBody>
          <a:bodyPr/>
          <a:p>
            <a:pPr marL="1978025" indent="-1978025">
              <a:buNone/>
            </a:pPr>
            <a:r>
              <a:rPr lang="zh-CN" altLang="en-US" sz="2800" dirty="0"/>
              <a:t>第</a:t>
            </a:r>
            <a:r>
              <a:rPr lang="en-US" altLang="zh-CN" sz="2800" dirty="0"/>
              <a:t>1</a:t>
            </a:r>
            <a:r>
              <a:rPr lang="zh-CN" altLang="en-US" sz="2800" dirty="0"/>
              <a:t>次改进：教师包办代替，采用流行的活动形式</a:t>
            </a:r>
            <a:endParaRPr lang="zh-CN" altLang="en-US" sz="2800" dirty="0"/>
          </a:p>
          <a:p>
            <a:pPr marL="1978025" indent="-1978025">
              <a:buNone/>
            </a:pPr>
            <a:r>
              <a:rPr lang="zh-CN" altLang="en-US" sz="2800" dirty="0"/>
              <a:t>第</a:t>
            </a:r>
            <a:r>
              <a:rPr lang="en-US" altLang="zh-CN" sz="2800" dirty="0"/>
              <a:t>2</a:t>
            </a:r>
            <a:r>
              <a:rPr lang="zh-CN" altLang="en-US" sz="2800" dirty="0"/>
              <a:t>次改进：主题和思路源自学生，活动安排沿用行政公文</a:t>
            </a:r>
            <a:endParaRPr lang="zh-CN" altLang="en-US" sz="2800" dirty="0"/>
          </a:p>
          <a:p>
            <a:pPr marL="1978025" indent="-1978025">
              <a:buNone/>
            </a:pPr>
            <a:r>
              <a:rPr lang="zh-CN" altLang="en-US" sz="2800" dirty="0"/>
              <a:t>第</a:t>
            </a:r>
            <a:r>
              <a:rPr lang="en-US" altLang="zh-CN" sz="2800" dirty="0"/>
              <a:t>3</a:t>
            </a:r>
            <a:r>
              <a:rPr lang="zh-CN" altLang="en-US" sz="2800" dirty="0"/>
              <a:t>次改进：聚焦学生发展问题，整体设计主题活动</a:t>
            </a:r>
            <a:endParaRPr lang="zh-CN" altLang="en-US" sz="2800" dirty="0"/>
          </a:p>
          <a:p>
            <a:pPr marL="1978025" indent="-1978025">
              <a:buNone/>
            </a:pPr>
            <a:r>
              <a:rPr lang="zh-CN" altLang="en-US" sz="2800" dirty="0"/>
              <a:t>第</a:t>
            </a:r>
            <a:r>
              <a:rPr lang="en-US" altLang="zh-CN" sz="2800" dirty="0"/>
              <a:t>4</a:t>
            </a:r>
            <a:r>
              <a:rPr lang="zh-CN" altLang="en-US" sz="2800" dirty="0"/>
              <a:t>次改进：融通主题活动与常规管理、文化建设</a:t>
            </a:r>
            <a:endParaRPr lang="zh-CN" altLang="en-US" sz="2800" dirty="0"/>
          </a:p>
        </p:txBody>
      </p:sp>
      <p:sp>
        <p:nvSpPr>
          <p:cNvPr id="1001476" name="文本框 1001475"/>
          <p:cNvSpPr txBox="1"/>
          <p:nvPr/>
        </p:nvSpPr>
        <p:spPr>
          <a:xfrm>
            <a:off x="1116013" y="4724400"/>
            <a:ext cx="7740650" cy="1811338"/>
          </a:xfrm>
          <a:prstGeom prst="rect">
            <a:avLst/>
          </a:prstGeom>
          <a:noFill/>
          <a:ln w="9525" cap="flat" cmpd="sng">
            <a:solidFill>
              <a:srgbClr val="00FFFF"/>
            </a:solidFill>
            <a:prstDash val="solid"/>
            <a:miter/>
            <a:headEnd type="none" w="med" len="med"/>
            <a:tailEnd type="none" w="med" len="med"/>
          </a:ln>
          <a:effectLst>
            <a:prstShdw prst="shdw17" dist="17961" dir="2699999">
              <a:srgbClr val="00FFFF">
                <a:gamma/>
                <a:shade val="60000"/>
                <a:invGamma/>
              </a:srgbClr>
            </a:prstShdw>
          </a:effectLst>
        </p:spPr>
        <p:txBody>
          <a:bodyPr>
            <a:spAutoFit/>
          </a:bodyPr>
          <a:p>
            <a:pPr lvl="0" algn="r">
              <a:spcBef>
                <a:spcPct val="50000"/>
              </a:spcBef>
              <a:buClr>
                <a:srgbClr val="000000"/>
              </a:buClr>
            </a:pPr>
            <a:r>
              <a:rPr lang="zh-CN" altLang="en-US" sz="2800" b="0" dirty="0">
                <a:latin typeface="楷体" panose="02010609060101010101" pitchFamily="49" charset="-122"/>
                <a:ea typeface="楷体" panose="02010609060101010101" pitchFamily="49" charset="-122"/>
              </a:rPr>
              <a:t>原作者：上海市闵行区华坪小学 陆敏</a:t>
            </a:r>
            <a:endParaRPr lang="zh-CN" altLang="en-US" sz="2800" b="0" dirty="0">
              <a:latin typeface="楷体" panose="02010609060101010101" pitchFamily="49" charset="-122"/>
              <a:ea typeface="楷体" panose="02010609060101010101" pitchFamily="49" charset="-122"/>
            </a:endParaRPr>
          </a:p>
          <a:p>
            <a:pPr lvl="0" algn="r">
              <a:spcBef>
                <a:spcPct val="50000"/>
              </a:spcBef>
              <a:buClr>
                <a:srgbClr val="000000"/>
              </a:buClr>
            </a:pPr>
            <a:r>
              <a:rPr lang="zh-CN" altLang="en-US" sz="2800" b="0" dirty="0">
                <a:latin typeface="楷体" panose="02010609060101010101" pitchFamily="49" charset="-122"/>
                <a:ea typeface="楷体" panose="02010609060101010101" pitchFamily="49" charset="-122"/>
              </a:rPr>
              <a:t>可在</a:t>
            </a:r>
            <a:r>
              <a:rPr lang="en-US" altLang="zh-CN" sz="2800" b="0" dirty="0">
                <a:latin typeface="Times New Roman" panose="02020603050405020304" pitchFamily="18" charset="0"/>
                <a:ea typeface="楷体" panose="02010609060101010101" pitchFamily="49" charset="-122"/>
              </a:rPr>
              <a:t>http://blog.163.com/banjiyanjiu</a:t>
            </a:r>
            <a:r>
              <a:rPr lang="zh-CN" altLang="en-US" sz="2800" b="0" dirty="0">
                <a:latin typeface="Times New Roman" panose="02020603050405020304" pitchFamily="18" charset="0"/>
                <a:ea typeface="楷体" panose="02010609060101010101" pitchFamily="49" charset="-122"/>
              </a:rPr>
              <a:t>的</a:t>
            </a:r>
            <a:endParaRPr lang="zh-CN" altLang="en-US" sz="2800" b="0" dirty="0">
              <a:latin typeface="Times New Roman" panose="02020603050405020304" pitchFamily="18" charset="0"/>
              <a:ea typeface="楷体" panose="02010609060101010101" pitchFamily="49" charset="-122"/>
            </a:endParaRPr>
          </a:p>
          <a:p>
            <a:pPr lvl="0" algn="r">
              <a:spcBef>
                <a:spcPct val="50000"/>
              </a:spcBef>
              <a:buClr>
                <a:srgbClr val="000000"/>
              </a:buClr>
            </a:pPr>
            <a:r>
              <a:rPr lang="zh-CN" altLang="en-US" sz="2800" b="0" dirty="0">
                <a:latin typeface="Times New Roman" panose="02020603050405020304" pitchFamily="18" charset="0"/>
                <a:ea typeface="楷体" panose="02010609060101010101" pitchFamily="49" charset="-122"/>
              </a:rPr>
              <a:t>“学术论文”栏目</a:t>
            </a:r>
            <a:r>
              <a:rPr lang="zh-CN" altLang="en-US" sz="2800" b="0" dirty="0">
                <a:latin typeface="楷体" panose="02010609060101010101" pitchFamily="49" charset="-122"/>
                <a:ea typeface="楷体" panose="02010609060101010101" pitchFamily="49" charset="-122"/>
              </a:rPr>
              <a:t>中查找</a:t>
            </a:r>
            <a:endParaRPr lang="zh-CN" altLang="en-US" sz="2800" b="0" dirty="0">
              <a:latin typeface="楷体" panose="02010609060101010101" pitchFamily="49" charset="-122"/>
              <a:ea typeface="楷体" panose="02010609060101010101" pitchFamily="49" charset="-122"/>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1426" name="标题 871425"/>
          <p:cNvSpPr>
            <a:spLocks noGrp="1"/>
          </p:cNvSpPr>
          <p:nvPr>
            <p:ph type="title"/>
          </p:nvPr>
        </p:nvSpPr>
        <p:spPr>
          <a:xfrm>
            <a:off x="457200" y="274638"/>
            <a:ext cx="8229600" cy="777875"/>
          </a:xfrm>
        </p:spPr>
        <p:txBody>
          <a:bodyPr anchor="ctr"/>
          <a:p>
            <a:r>
              <a:rPr lang="zh-CN" altLang="en-US" sz="4000" dirty="0">
                <a:solidFill>
                  <a:srgbClr val="0000FF"/>
                </a:solidFill>
                <a:ea typeface="华文新魏" panose="02010800040101010101" pitchFamily="2" charset="-122"/>
              </a:rPr>
              <a:t>前途是光明的，道路是曲折的</a:t>
            </a:r>
            <a:endParaRPr lang="zh-CN" altLang="en-US" sz="4000" dirty="0">
              <a:solidFill>
                <a:srgbClr val="0000FF"/>
              </a:solidFill>
              <a:ea typeface="华文新魏" panose="02010800040101010101" pitchFamily="2" charset="-122"/>
            </a:endParaRPr>
          </a:p>
        </p:txBody>
      </p:sp>
      <p:sp>
        <p:nvSpPr>
          <p:cNvPr id="871427" name="任意多边形 871426"/>
          <p:cNvSpPr/>
          <p:nvPr/>
        </p:nvSpPr>
        <p:spPr>
          <a:xfrm>
            <a:off x="1187450" y="1773238"/>
            <a:ext cx="6048375" cy="3767137"/>
          </a:xfrm>
          <a:custGeom>
            <a:avLst/>
            <a:gdLst/>
            <a:ahLst/>
            <a:cxnLst/>
            <a:pathLst>
              <a:path w="3810" h="2373">
                <a:moveTo>
                  <a:pt x="0" y="1179"/>
                </a:moveTo>
                <a:cubicBezTo>
                  <a:pt x="340" y="1580"/>
                  <a:pt x="680" y="1981"/>
                  <a:pt x="907" y="2177"/>
                </a:cubicBezTo>
                <a:cubicBezTo>
                  <a:pt x="1134" y="2373"/>
                  <a:pt x="1240" y="2343"/>
                  <a:pt x="1361" y="2358"/>
                </a:cubicBezTo>
                <a:cubicBezTo>
                  <a:pt x="1482" y="2373"/>
                  <a:pt x="1535" y="2336"/>
                  <a:pt x="1633" y="2268"/>
                </a:cubicBezTo>
                <a:cubicBezTo>
                  <a:pt x="1731" y="2200"/>
                  <a:pt x="1770" y="2139"/>
                  <a:pt x="1951" y="1950"/>
                </a:cubicBezTo>
                <a:cubicBezTo>
                  <a:pt x="2132" y="1761"/>
                  <a:pt x="2518" y="1368"/>
                  <a:pt x="2722" y="1134"/>
                </a:cubicBezTo>
                <a:cubicBezTo>
                  <a:pt x="2926" y="900"/>
                  <a:pt x="2994" y="733"/>
                  <a:pt x="3175" y="544"/>
                </a:cubicBezTo>
                <a:cubicBezTo>
                  <a:pt x="3356" y="355"/>
                  <a:pt x="3704" y="91"/>
                  <a:pt x="3810" y="0"/>
                </a:cubicBezTo>
              </a:path>
            </a:pathLst>
          </a:custGeom>
          <a:noFill/>
          <a:ln w="38100" cap="flat" cmpd="sng">
            <a:solidFill>
              <a:schemeClr val="tx1"/>
            </a:solidFill>
            <a:prstDash val="lgDash"/>
            <a:headEnd type="none" w="med" len="med"/>
            <a:tailEnd type="none" w="med" len="med"/>
          </a:ln>
        </p:spPr>
        <p:txBody>
          <a:bodyPr/>
          <a:p>
            <a:endParaRPr lang="zh-CN" altLang="en-US"/>
          </a:p>
        </p:txBody>
      </p:sp>
      <p:sp>
        <p:nvSpPr>
          <p:cNvPr id="871428" name="文本框 871427"/>
          <p:cNvSpPr txBox="1"/>
          <p:nvPr/>
        </p:nvSpPr>
        <p:spPr>
          <a:xfrm>
            <a:off x="0" y="2852738"/>
            <a:ext cx="3708400" cy="579437"/>
          </a:xfrm>
          <a:prstGeom prst="rect">
            <a:avLst/>
          </a:prstGeom>
          <a:noFill/>
          <a:ln w="9525">
            <a:noFill/>
          </a:ln>
        </p:spPr>
        <p:txBody>
          <a:bodyPr>
            <a:spAutoFit/>
          </a:bodyPr>
          <a:p>
            <a:pPr lvl="0">
              <a:spcBef>
                <a:spcPct val="50000"/>
              </a:spcBef>
              <a:buClr>
                <a:srgbClr val="000000"/>
              </a:buClr>
            </a:pPr>
            <a:r>
              <a:rPr lang="zh-CN" altLang="en-US" sz="3200" b="1" dirty="0">
                <a:latin typeface="Arial" panose="020B0604020202020204" pitchFamily="34" charset="0"/>
                <a:ea typeface="宋体" panose="02010600030101010101" pitchFamily="2" charset="-122"/>
              </a:rPr>
              <a:t>未经反思的“幸福”</a:t>
            </a:r>
            <a:endParaRPr lang="zh-CN" altLang="en-US" sz="3200" b="1" dirty="0">
              <a:latin typeface="Arial" panose="020B0604020202020204" pitchFamily="34" charset="0"/>
              <a:ea typeface="宋体" panose="02010600030101010101" pitchFamily="2" charset="-122"/>
            </a:endParaRPr>
          </a:p>
        </p:txBody>
      </p:sp>
      <p:sp>
        <p:nvSpPr>
          <p:cNvPr id="871429" name="文本框 871428"/>
          <p:cNvSpPr txBox="1"/>
          <p:nvPr/>
        </p:nvSpPr>
        <p:spPr>
          <a:xfrm>
            <a:off x="1619250" y="5805488"/>
            <a:ext cx="3313113" cy="1117600"/>
          </a:xfrm>
          <a:prstGeom prst="rect">
            <a:avLst/>
          </a:prstGeom>
          <a:noFill/>
          <a:ln w="9525">
            <a:noFill/>
          </a:ln>
        </p:spPr>
        <p:txBody>
          <a:bodyPr>
            <a:spAutoFit/>
          </a:bodyPr>
          <a:p>
            <a:pPr lvl="0">
              <a:lnSpc>
                <a:spcPct val="80000"/>
              </a:lnSpc>
              <a:spcBef>
                <a:spcPct val="50000"/>
              </a:spcBef>
              <a:buClr>
                <a:srgbClr val="000000"/>
              </a:buClr>
            </a:pPr>
            <a:r>
              <a:rPr lang="zh-CN" altLang="en-US" sz="3200" b="1" dirty="0">
                <a:latin typeface="Arial" panose="020B0604020202020204" pitchFamily="34" charset="0"/>
                <a:ea typeface="宋体" panose="02010600030101010101" pitchFamily="2" charset="-122"/>
              </a:rPr>
              <a:t>清醒的痛苦</a:t>
            </a:r>
            <a:endParaRPr lang="zh-CN" altLang="en-US" sz="3200" b="1" dirty="0">
              <a:latin typeface="Arial" panose="020B0604020202020204" pitchFamily="34" charset="0"/>
              <a:ea typeface="宋体" panose="02010600030101010101" pitchFamily="2" charset="-122"/>
            </a:endParaRPr>
          </a:p>
          <a:p>
            <a:pPr lvl="0">
              <a:lnSpc>
                <a:spcPct val="80000"/>
              </a:lnSpc>
              <a:spcBef>
                <a:spcPct val="50000"/>
              </a:spcBef>
              <a:buClr>
                <a:srgbClr val="000000"/>
              </a:buClr>
            </a:pPr>
            <a:r>
              <a:rPr lang="zh-CN" altLang="en-US" sz="3200" b="1" dirty="0">
                <a:latin typeface="Arial" panose="020B0604020202020204" pitchFamily="34" charset="0"/>
                <a:ea typeface="宋体" panose="02010600030101010101" pitchFamily="2" charset="-122"/>
              </a:rPr>
              <a:t>（</a:t>
            </a:r>
            <a:r>
              <a:rPr lang="en-US" altLang="zh-CN" sz="3200" b="1" dirty="0">
                <a:latin typeface="Arial" panose="020B0604020202020204" pitchFamily="34" charset="0"/>
                <a:ea typeface="宋体" panose="02010600030101010101" pitchFamily="2" charset="-122"/>
              </a:rPr>
              <a:t>2-5</a:t>
            </a:r>
            <a:r>
              <a:rPr lang="zh-CN" altLang="en-US" sz="3200" b="1" dirty="0">
                <a:latin typeface="Arial" panose="020B0604020202020204" pitchFamily="34" charset="0"/>
                <a:ea typeface="宋体" panose="02010600030101010101" pitchFamily="2" charset="-122"/>
              </a:rPr>
              <a:t>个月）</a:t>
            </a:r>
            <a:endParaRPr lang="zh-CN" altLang="en-US" sz="3200" b="1" dirty="0">
              <a:latin typeface="Arial" panose="020B0604020202020204" pitchFamily="34" charset="0"/>
              <a:ea typeface="宋体" panose="02010600030101010101" pitchFamily="2" charset="-122"/>
            </a:endParaRPr>
          </a:p>
        </p:txBody>
      </p:sp>
      <p:sp>
        <p:nvSpPr>
          <p:cNvPr id="871430" name="文本框 871429"/>
          <p:cNvSpPr txBox="1"/>
          <p:nvPr/>
        </p:nvSpPr>
        <p:spPr>
          <a:xfrm>
            <a:off x="5795963" y="1412875"/>
            <a:ext cx="2305050" cy="579438"/>
          </a:xfrm>
          <a:prstGeom prst="rect">
            <a:avLst/>
          </a:prstGeom>
          <a:noFill/>
          <a:ln w="9525">
            <a:noFill/>
          </a:ln>
        </p:spPr>
        <p:txBody>
          <a:bodyPr>
            <a:spAutoFit/>
          </a:bodyPr>
          <a:p>
            <a:pPr lvl="0">
              <a:spcBef>
                <a:spcPct val="50000"/>
              </a:spcBef>
              <a:buClr>
                <a:srgbClr val="000000"/>
              </a:buClr>
            </a:pPr>
            <a:r>
              <a:rPr lang="zh-CN" altLang="en-US" sz="3200" b="1" dirty="0">
                <a:latin typeface="Arial" panose="020B0604020202020204" pitchFamily="34" charset="0"/>
                <a:ea typeface="宋体" panose="02010600030101010101" pitchFamily="2" charset="-122"/>
              </a:rPr>
              <a:t>清醒的幸福</a:t>
            </a:r>
            <a:endParaRPr lang="zh-CN" altLang="en-US" sz="3200" b="1" dirty="0">
              <a:latin typeface="Arial" panose="020B0604020202020204" pitchFamily="34" charset="0"/>
              <a:ea typeface="宋体" panose="02010600030101010101" pitchFamily="2" charset="-122"/>
            </a:endParaRPr>
          </a:p>
        </p:txBody>
      </p:sp>
      <p:sp>
        <p:nvSpPr>
          <p:cNvPr id="871431" name="文本框 871430"/>
          <p:cNvSpPr txBox="1"/>
          <p:nvPr/>
        </p:nvSpPr>
        <p:spPr>
          <a:xfrm>
            <a:off x="2843213" y="4581525"/>
            <a:ext cx="1079500" cy="1006475"/>
          </a:xfrm>
          <a:prstGeom prst="rect">
            <a:avLst/>
          </a:prstGeom>
          <a:noFill/>
          <a:ln w="9525">
            <a:noFill/>
          </a:ln>
        </p:spPr>
        <p:txBody>
          <a:bodyPr>
            <a:spAutoFit/>
          </a:bodyPr>
          <a:p>
            <a:pPr lvl="0">
              <a:spcBef>
                <a:spcPct val="50000"/>
              </a:spcBef>
              <a:buClr>
                <a:srgbClr val="000000"/>
              </a:buClr>
            </a:pPr>
            <a:r>
              <a:rPr lang="zh-CN" altLang="en-US" sz="6000" b="1" dirty="0">
                <a:solidFill>
                  <a:srgbClr val="0000FF"/>
                </a:solidFill>
                <a:latin typeface="Arial" panose="020B0604020202020204" pitchFamily="34" charset="0"/>
                <a:ea typeface="宋体" panose="02010600030101010101" pitchFamily="2" charset="-122"/>
              </a:rPr>
              <a:t>？</a:t>
            </a:r>
            <a:endParaRPr lang="zh-CN" altLang="en-US" sz="6000" b="1" dirty="0">
              <a:solidFill>
                <a:srgbClr val="0000FF"/>
              </a:solidFill>
              <a:latin typeface="Arial" panose="020B0604020202020204" pitchFamily="34" charset="0"/>
              <a:ea typeface="宋体" panose="02010600030101010101" pitchFamily="2" charset="-122"/>
            </a:endParaRPr>
          </a:p>
        </p:txBody>
      </p:sp>
      <p:sp>
        <p:nvSpPr>
          <p:cNvPr id="871432" name="文本框 871431"/>
          <p:cNvSpPr txBox="1"/>
          <p:nvPr/>
        </p:nvSpPr>
        <p:spPr>
          <a:xfrm>
            <a:off x="468313" y="3429000"/>
            <a:ext cx="1079500" cy="1006475"/>
          </a:xfrm>
          <a:prstGeom prst="rect">
            <a:avLst/>
          </a:prstGeom>
          <a:noFill/>
          <a:ln w="9525">
            <a:noFill/>
          </a:ln>
        </p:spPr>
        <p:txBody>
          <a:bodyPr>
            <a:spAutoFit/>
          </a:bodyPr>
          <a:p>
            <a:pPr lvl="0">
              <a:spcBef>
                <a:spcPct val="50000"/>
              </a:spcBef>
              <a:buClr>
                <a:srgbClr val="000000"/>
              </a:buClr>
            </a:pPr>
            <a:r>
              <a:rPr lang="en-US" altLang="zh-CN" sz="6000" b="1">
                <a:solidFill>
                  <a:srgbClr val="0000FF"/>
                </a:solidFill>
                <a:latin typeface="Arial" panose="020B0604020202020204" pitchFamily="34" charset="0"/>
                <a:ea typeface="宋体" panose="02010600030101010101" pitchFamily="2" charset="-122"/>
              </a:rPr>
              <a:t>…</a:t>
            </a:r>
            <a:endParaRPr lang="en-US" altLang="zh-CN" sz="6000" b="1">
              <a:solidFill>
                <a:srgbClr val="0000FF"/>
              </a:solidFill>
              <a:latin typeface="Arial" panose="020B0604020202020204" pitchFamily="34" charset="0"/>
              <a:ea typeface="宋体" panose="02010600030101010101" pitchFamily="2" charset="-122"/>
            </a:endParaRPr>
          </a:p>
        </p:txBody>
      </p:sp>
      <p:sp>
        <p:nvSpPr>
          <p:cNvPr id="871433" name="文本框 871432"/>
          <p:cNvSpPr txBox="1"/>
          <p:nvPr/>
        </p:nvSpPr>
        <p:spPr>
          <a:xfrm>
            <a:off x="7956550" y="1196975"/>
            <a:ext cx="1079500" cy="1006475"/>
          </a:xfrm>
          <a:prstGeom prst="rect">
            <a:avLst/>
          </a:prstGeom>
          <a:noFill/>
          <a:ln w="9525">
            <a:noFill/>
          </a:ln>
        </p:spPr>
        <p:txBody>
          <a:bodyPr>
            <a:spAutoFit/>
          </a:bodyPr>
          <a:p>
            <a:pPr lvl="0">
              <a:spcBef>
                <a:spcPct val="50000"/>
              </a:spcBef>
              <a:buClr>
                <a:srgbClr val="000000"/>
              </a:buClr>
            </a:pPr>
            <a:r>
              <a:rPr lang="zh-CN" altLang="en-US" sz="6000" b="1" dirty="0">
                <a:solidFill>
                  <a:srgbClr val="0000FF"/>
                </a:solidFill>
                <a:latin typeface="Arial" panose="020B0604020202020204" pitchFamily="34" charset="0"/>
                <a:ea typeface="宋体" panose="02010600030101010101" pitchFamily="2" charset="-122"/>
              </a:rPr>
              <a:t>！</a:t>
            </a:r>
            <a:endParaRPr lang="zh-CN" altLang="en-US" sz="6000" b="1" dirty="0">
              <a:solidFill>
                <a:srgbClr val="0000FF"/>
              </a:solidFill>
              <a:latin typeface="Arial" panose="020B0604020202020204" pitchFamily="34" charset="0"/>
              <a:ea typeface="宋体" panose="02010600030101010101" pitchFamily="2" charset="-122"/>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9426" name="标题 359425"/>
          <p:cNvSpPr>
            <a:spLocks noGrp="1"/>
          </p:cNvSpPr>
          <p:nvPr>
            <p:ph type="title"/>
          </p:nvPr>
        </p:nvSpPr>
        <p:spPr>
          <a:xfrm>
            <a:off x="304800" y="838200"/>
            <a:ext cx="1981200" cy="1143000"/>
          </a:xfrm>
        </p:spPr>
        <p:txBody>
          <a:bodyPr anchor="ctr"/>
          <a:p>
            <a:pPr algn="l"/>
            <a:r>
              <a:rPr lang="zh-CN" altLang="en-US" i="1" dirty="0">
                <a:solidFill>
                  <a:srgbClr val="3333CC"/>
                </a:solidFill>
                <a:ea typeface="华文行楷" panose="02010800040101010101" pitchFamily="2" charset="-122"/>
              </a:rPr>
              <a:t>祝愿</a:t>
            </a:r>
            <a:endParaRPr lang="zh-CN" altLang="en-US" i="1">
              <a:solidFill>
                <a:srgbClr val="3333CC"/>
              </a:solidFill>
              <a:ea typeface="华文行楷" panose="02010800040101010101" pitchFamily="2" charset="-122"/>
            </a:endParaRPr>
          </a:p>
        </p:txBody>
      </p:sp>
      <p:sp>
        <p:nvSpPr>
          <p:cNvPr id="359427" name="文本占位符 359426"/>
          <p:cNvSpPr>
            <a:spLocks noGrp="1"/>
          </p:cNvSpPr>
          <p:nvPr>
            <p:ph type="body" idx="1"/>
          </p:nvPr>
        </p:nvSpPr>
        <p:spPr>
          <a:xfrm>
            <a:off x="2895600" y="228600"/>
            <a:ext cx="5562600" cy="1760538"/>
          </a:xfrm>
        </p:spPr>
        <p:txBody>
          <a:bodyPr/>
          <a:p>
            <a:pPr>
              <a:buNone/>
            </a:pPr>
            <a:r>
              <a:rPr lang="zh-CN" altLang="en-US" b="1" dirty="0">
                <a:solidFill>
                  <a:srgbClr val="0000FF"/>
                </a:solidFill>
                <a:ea typeface="楷体_GB2312" pitchFamily="49" charset="-122"/>
              </a:rPr>
              <a:t>每一位老师都拥有幸福人生！</a:t>
            </a:r>
            <a:endParaRPr lang="zh-CN" altLang="en-US" b="1" dirty="0">
              <a:solidFill>
                <a:srgbClr val="0000FF"/>
              </a:solidFill>
              <a:ea typeface="楷体_GB2312" pitchFamily="49" charset="-122"/>
            </a:endParaRPr>
          </a:p>
          <a:p>
            <a:pPr>
              <a:buNone/>
            </a:pPr>
            <a:r>
              <a:rPr lang="zh-CN" altLang="en-US" b="1" dirty="0">
                <a:solidFill>
                  <a:srgbClr val="0000FF"/>
                </a:solidFill>
                <a:ea typeface="楷体_GB2312" pitchFamily="49" charset="-122"/>
              </a:rPr>
              <a:t>每一个班级都充满成长气息！</a:t>
            </a:r>
            <a:endParaRPr lang="zh-CN" altLang="en-US" b="1" dirty="0">
              <a:solidFill>
                <a:srgbClr val="0000FF"/>
              </a:solidFill>
              <a:ea typeface="楷体_GB2312" pitchFamily="49" charset="-122"/>
            </a:endParaRPr>
          </a:p>
          <a:p>
            <a:pPr>
              <a:buNone/>
            </a:pPr>
            <a:r>
              <a:rPr lang="zh-CN" altLang="en-US" b="1" dirty="0">
                <a:solidFill>
                  <a:srgbClr val="0000FF"/>
                </a:solidFill>
                <a:ea typeface="楷体_GB2312" pitchFamily="49" charset="-122"/>
              </a:rPr>
              <a:t>每一名学生都焕发生命活力！</a:t>
            </a:r>
            <a:endParaRPr lang="zh-CN" altLang="en-US" b="1">
              <a:solidFill>
                <a:srgbClr val="0000FF"/>
              </a:solidFill>
              <a:ea typeface="楷体_GB2312" pitchFamily="49" charset="-122"/>
            </a:endParaRPr>
          </a:p>
        </p:txBody>
      </p:sp>
      <p:sp>
        <p:nvSpPr>
          <p:cNvPr id="359430" name="矩形 359429"/>
          <p:cNvSpPr/>
          <p:nvPr/>
        </p:nvSpPr>
        <p:spPr>
          <a:xfrm>
            <a:off x="1187450" y="3933825"/>
            <a:ext cx="7596188" cy="2016125"/>
          </a:xfrm>
          <a:prstGeom prst="rect">
            <a:avLst/>
          </a:prstGeom>
          <a:noFill/>
          <a:ln w="9525">
            <a:noFill/>
          </a:ln>
        </p:spPr>
        <p:txBody>
          <a:bodyPr/>
          <a:lstStyle>
            <a:lvl1pPr marL="0" lvl="0" indent="0" algn="ctr" defTabSz="914400" eaLnBrk="1" fontAlgn="base" latinLnBrk="0" hangingPunct="1">
              <a:lnSpc>
                <a:spcPct val="100000"/>
              </a:lnSpc>
              <a:spcBef>
                <a:spcPct val="20000"/>
              </a:spcBef>
              <a:spcAft>
                <a:spcPct val="0"/>
              </a:spcAft>
              <a:buNone/>
              <a:defRPr sz="3200" b="0" i="0" u="none" kern="1200" baseline="0">
                <a:solidFill>
                  <a:schemeClr val="tx1"/>
                </a:solidFill>
                <a:latin typeface="Arial" panose="020B0604020202020204" pitchFamily="34" charset="0"/>
                <a:ea typeface="宋体" panose="02010600030101010101" pitchFamily="2" charset="-122"/>
              </a:defRPr>
            </a:lvl1pPr>
            <a:lvl2pPr marL="457200" lvl="1" indent="-457200" algn="ctr">
              <a:buNone/>
              <a:defRPr sz="2800" kern="1200"/>
            </a:lvl2pPr>
            <a:lvl3pPr marL="914400" lvl="2" indent="-914400" algn="ctr">
              <a:buNone/>
              <a:defRPr sz="2400" kern="1200"/>
            </a:lvl3pPr>
            <a:lvl4pPr marL="1371600" lvl="3" indent="-1371600" algn="ctr">
              <a:buNone/>
              <a:defRPr sz="2000" kern="1200"/>
            </a:lvl4pPr>
            <a:lvl5pPr marL="1828800" lvl="4" indent="-1828800" algn="ctr">
              <a:buNone/>
              <a:defRPr kern="1200"/>
            </a:lvl5pPr>
          </a:lstStyle>
          <a:p>
            <a:pPr marL="342900" lvl="0" indent="-342900"/>
            <a:endParaRPr sz="2800" b="1">
              <a:latin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Picture 2" descr="C:\Users\Lenovo\Documents\Tencent Files\631511398\FileRecv\图片\人物\u=1779618168,932177608&amp;fm=15&amp;gp=0.jpg"/>
          <p:cNvPicPr>
            <a:picLocks noChangeAspect="1"/>
          </p:cNvPicPr>
          <p:nvPr/>
        </p:nvPicPr>
        <p:blipFill>
          <a:blip r:embed="rId1"/>
          <a:stretch>
            <a:fillRect/>
          </a:stretch>
        </p:blipFill>
        <p:spPr>
          <a:xfrm rot="-693153" flipH="1">
            <a:off x="123825" y="3795713"/>
            <a:ext cx="923925" cy="1333500"/>
          </a:xfrm>
          <a:prstGeom prst="rect">
            <a:avLst/>
          </a:prstGeom>
          <a:noFill/>
          <a:ln w="9525">
            <a:noFill/>
          </a:ln>
        </p:spPr>
      </p:pic>
      <p:sp>
        <p:nvSpPr>
          <p:cNvPr id="16387" name="矩形 1"/>
          <p:cNvSpPr/>
          <p:nvPr/>
        </p:nvSpPr>
        <p:spPr>
          <a:xfrm>
            <a:off x="1042988" y="260350"/>
            <a:ext cx="6911975" cy="530225"/>
          </a:xfrm>
          <a:prstGeom prst="rect">
            <a:avLst/>
          </a:prstGeom>
          <a:noFill/>
          <a:ln w="9525">
            <a:noFill/>
          </a:ln>
        </p:spPr>
        <p:txBody>
          <a:bodyPr>
            <a:spAutoFit/>
          </a:bodyPr>
          <a:p>
            <a:pPr lvl="0" indent="376555" algn="just">
              <a:lnSpc>
                <a:spcPct val="90000"/>
              </a:lnSpc>
              <a:buClr>
                <a:srgbClr val="000000"/>
              </a:buClr>
            </a:pPr>
            <a:r>
              <a:rPr lang="zh-CN" altLang="en-US" sz="3200" b="1" dirty="0">
                <a:latin typeface="黑体" panose="02010609060101010101" pitchFamily="49" charset="-122"/>
                <a:ea typeface="黑体" panose="02010609060101010101" pitchFamily="49" charset="-122"/>
              </a:rPr>
              <a:t>一次主题班会 </a:t>
            </a:r>
            <a:r>
              <a:rPr lang="en-US" altLang="zh-CN" sz="3200" b="1">
                <a:latin typeface="黑体" panose="02010609060101010101" pitchFamily="49" charset="-122"/>
                <a:ea typeface="黑体" panose="02010609060101010101" pitchFamily="49" charset="-122"/>
              </a:rPr>
              <a:t>——</a:t>
            </a:r>
            <a:r>
              <a:rPr lang="zh-CN" altLang="en-US" sz="3200" b="1" dirty="0">
                <a:solidFill>
                  <a:srgbClr val="3333CC"/>
                </a:solidFill>
                <a:latin typeface="黑体" panose="02010609060101010101" pitchFamily="49" charset="-122"/>
                <a:ea typeface="黑体" panose="02010609060101010101" pitchFamily="49" charset="-122"/>
              </a:rPr>
              <a:t>主持人的讲稿</a:t>
            </a:r>
            <a:endParaRPr lang="zh-CN" altLang="en-US" sz="3200" b="1" dirty="0">
              <a:solidFill>
                <a:srgbClr val="3333CC"/>
              </a:solidFill>
              <a:latin typeface="黑体" panose="02010609060101010101" pitchFamily="49" charset="-122"/>
              <a:ea typeface="黑体" panose="02010609060101010101" pitchFamily="49" charset="-122"/>
            </a:endParaRPr>
          </a:p>
        </p:txBody>
      </p:sp>
      <p:sp>
        <p:nvSpPr>
          <p:cNvPr id="7" name="AutoShape 22"/>
          <p:cNvSpPr>
            <a:spLocks noChangeArrowheads="1"/>
          </p:cNvSpPr>
          <p:nvPr/>
        </p:nvSpPr>
        <p:spPr bwMode="auto">
          <a:xfrm>
            <a:off x="1042988" y="3500438"/>
            <a:ext cx="7632700" cy="2592388"/>
          </a:xfrm>
          <a:prstGeom prst="flowChartAlternateProcess">
            <a:avLst/>
          </a:prstGeom>
          <a:solidFill>
            <a:schemeClr val="accent3">
              <a:lumMod val="60000"/>
              <a:lumOff val="40000"/>
            </a:schemeClr>
          </a:solidFill>
          <a:ln w="28575">
            <a:solidFill>
              <a:schemeClr val="accent3"/>
            </a:solidFill>
            <a:prstDash val="dash"/>
            <a:miter lim="800000"/>
            <a:headEnd type="none" w="sm" len="sm"/>
            <a:tailEnd type="none" w="sm" len="sm"/>
          </a:ln>
        </p:spPr>
        <p:txBody>
          <a:bodyPr wrap="none" anchor="ctr"/>
          <a:p>
            <a:pPr lvl="0">
              <a:buClr>
                <a:srgbClr val="000000"/>
              </a:buClr>
            </a:pPr>
            <a:endParaRPr sz="2800" b="0" dirty="0">
              <a:solidFill>
                <a:srgbClr val="77933C"/>
              </a:solidFill>
              <a:latin typeface="Calibri" panose="020F0502020204030204" pitchFamily="34" charset="0"/>
            </a:endParaRPr>
          </a:p>
        </p:txBody>
      </p:sp>
      <p:sp>
        <p:nvSpPr>
          <p:cNvPr id="16389" name="矩形 3"/>
          <p:cNvSpPr/>
          <p:nvPr/>
        </p:nvSpPr>
        <p:spPr>
          <a:xfrm>
            <a:off x="395288" y="908050"/>
            <a:ext cx="8208962" cy="2397125"/>
          </a:xfrm>
          <a:prstGeom prst="rect">
            <a:avLst/>
          </a:prstGeom>
          <a:noFill/>
          <a:ln w="9525">
            <a:noFill/>
          </a:ln>
        </p:spPr>
        <p:txBody>
          <a:bodyPr>
            <a:spAutoFit/>
          </a:bodyPr>
          <a:p>
            <a:pPr lvl="0" indent="631825" algn="just">
              <a:lnSpc>
                <a:spcPct val="90000"/>
              </a:lnSpc>
              <a:buClr>
                <a:srgbClr val="000000"/>
              </a:buClr>
            </a:pPr>
            <a:r>
              <a:rPr lang="en-US" altLang="zh-CN" sz="2800" b="0" dirty="0">
                <a:latin typeface="黑体" panose="02010609060101010101" pitchFamily="49" charset="-122"/>
                <a:ea typeface="黑体" panose="02010609060101010101" pitchFamily="49" charset="-122"/>
              </a:rPr>
              <a:t>……</a:t>
            </a:r>
            <a:r>
              <a:rPr lang="zh-CN" altLang="en-US" sz="2800" b="0" dirty="0">
                <a:latin typeface="黑体" panose="02010609060101010101" pitchFamily="49" charset="-122"/>
                <a:ea typeface="黑体" panose="02010609060101010101" pitchFamily="49" charset="-122"/>
              </a:rPr>
              <a:t>到底什么是雷锋精神？我们又为什么要来学习雷锋精神呢？这是一个我们青少年必须明白的问题，也是一个全社会关注的问题。</a:t>
            </a:r>
            <a:r>
              <a:rPr lang="en-US" altLang="zh-CN" sz="2800" b="0">
                <a:latin typeface="黑体" panose="02010609060101010101" pitchFamily="49" charset="-122"/>
                <a:ea typeface="黑体" panose="02010609060101010101" pitchFamily="49" charset="-122"/>
              </a:rPr>
              <a:t>……</a:t>
            </a:r>
            <a:endParaRPr lang="en-US" altLang="zh-CN" sz="2800" b="0">
              <a:latin typeface="黑体" panose="02010609060101010101" pitchFamily="49" charset="-122"/>
              <a:ea typeface="黑体" panose="02010609060101010101" pitchFamily="49" charset="-122"/>
            </a:endParaRPr>
          </a:p>
          <a:p>
            <a:pPr lvl="0" indent="631825" algn="just">
              <a:lnSpc>
                <a:spcPct val="90000"/>
              </a:lnSpc>
              <a:buClr>
                <a:srgbClr val="000000"/>
              </a:buClr>
            </a:pPr>
            <a:r>
              <a:rPr lang="en-US" altLang="zh-CN" sz="2800" b="0" dirty="0">
                <a:latin typeface="黑体" panose="02010609060101010101" pitchFamily="49" charset="-122"/>
                <a:ea typeface="黑体" panose="02010609060101010101" pitchFamily="49" charset="-122"/>
              </a:rPr>
              <a:t>“……</a:t>
            </a:r>
            <a:r>
              <a:rPr lang="zh-CN" altLang="en-US" sz="2800" b="0" dirty="0">
                <a:latin typeface="黑体" panose="02010609060101010101" pitchFamily="49" charset="-122"/>
                <a:ea typeface="黑体" panose="02010609060101010101" pitchFamily="49" charset="-122"/>
              </a:rPr>
              <a:t>通过近一个月的学习雷锋活动，</a:t>
            </a:r>
            <a:r>
              <a:rPr lang="zh-CN" altLang="en-US" sz="2800" b="0" dirty="0">
                <a:solidFill>
                  <a:srgbClr val="0000FF"/>
                </a:solidFill>
                <a:latin typeface="黑体" panose="02010609060101010101" pitchFamily="49" charset="-122"/>
                <a:ea typeface="黑体" panose="02010609060101010101" pitchFamily="49" charset="-122"/>
              </a:rPr>
              <a:t>我知道</a:t>
            </a:r>
            <a:r>
              <a:rPr lang="zh-CN" altLang="en-US" sz="2800" b="0" dirty="0">
                <a:latin typeface="黑体" panose="02010609060101010101" pitchFamily="49" charset="-122"/>
                <a:ea typeface="黑体" panose="02010609060101010101" pitchFamily="49" charset="-122"/>
              </a:rPr>
              <a:t>了这样做是</a:t>
            </a:r>
            <a:r>
              <a:rPr lang="zh-CN" altLang="en-US" sz="2800" b="0" dirty="0">
                <a:solidFill>
                  <a:srgbClr val="0000FF"/>
                </a:solidFill>
                <a:latin typeface="黑体" panose="02010609060101010101" pitchFamily="49" charset="-122"/>
                <a:ea typeface="黑体" panose="02010609060101010101" pitchFamily="49" charset="-122"/>
              </a:rPr>
              <a:t>很不对</a:t>
            </a:r>
            <a:r>
              <a:rPr lang="zh-CN" altLang="en-US" sz="2800" b="0" dirty="0">
                <a:latin typeface="黑体" panose="02010609060101010101" pitchFamily="49" charset="-122"/>
                <a:ea typeface="黑体" panose="02010609060101010101" pitchFamily="49" charset="-122"/>
              </a:rPr>
              <a:t>的，今后我</a:t>
            </a:r>
            <a:r>
              <a:rPr lang="zh-CN" altLang="en-US" sz="2800" b="0" dirty="0">
                <a:solidFill>
                  <a:srgbClr val="0000FF"/>
                </a:solidFill>
                <a:latin typeface="黑体" panose="02010609060101010101" pitchFamily="49" charset="-122"/>
                <a:ea typeface="黑体" panose="02010609060101010101" pitchFamily="49" charset="-122"/>
              </a:rPr>
              <a:t>一定</a:t>
            </a:r>
            <a:r>
              <a:rPr lang="zh-CN" altLang="en-US" sz="2800" b="0" dirty="0">
                <a:latin typeface="黑体" panose="02010609060101010101" pitchFamily="49" charset="-122"/>
                <a:ea typeface="黑体" panose="02010609060101010101" pitchFamily="49" charset="-122"/>
              </a:rPr>
              <a:t>会努力</a:t>
            </a:r>
            <a:r>
              <a:rPr lang="zh-CN" altLang="en-US" sz="2800" b="0" dirty="0">
                <a:solidFill>
                  <a:srgbClr val="0000FF"/>
                </a:solidFill>
                <a:latin typeface="黑体" panose="02010609060101010101" pitchFamily="49" charset="-122"/>
                <a:ea typeface="黑体" panose="02010609060101010101" pitchFamily="49" charset="-122"/>
              </a:rPr>
              <a:t>改正</a:t>
            </a:r>
            <a:r>
              <a:rPr lang="zh-CN" altLang="en-US" sz="2800" b="0" dirty="0">
                <a:latin typeface="黑体" panose="02010609060101010101" pitchFamily="49" charset="-122"/>
                <a:ea typeface="黑体" panose="02010609060101010101" pitchFamily="49" charset="-122"/>
              </a:rPr>
              <a:t>，做一个像雷锋叔叔那样乐于助人的好学生！”</a:t>
            </a:r>
            <a:endParaRPr lang="zh-CN" altLang="en-US" sz="2800" b="0" dirty="0">
              <a:latin typeface="黑体" panose="02010609060101010101" pitchFamily="49" charset="-122"/>
              <a:ea typeface="黑体" panose="02010609060101010101" pitchFamily="49" charset="-122"/>
            </a:endParaRPr>
          </a:p>
        </p:txBody>
      </p:sp>
      <p:sp>
        <p:nvSpPr>
          <p:cNvPr id="16390" name="矩形 4"/>
          <p:cNvSpPr/>
          <p:nvPr/>
        </p:nvSpPr>
        <p:spPr>
          <a:xfrm>
            <a:off x="1042988" y="3716338"/>
            <a:ext cx="7488237" cy="2227262"/>
          </a:xfrm>
          <a:prstGeom prst="rect">
            <a:avLst/>
          </a:prstGeom>
          <a:noFill/>
          <a:ln w="9525">
            <a:noFill/>
          </a:ln>
        </p:spPr>
        <p:txBody>
          <a:bodyPr>
            <a:spAutoFit/>
          </a:bodyPr>
          <a:p>
            <a:pPr lvl="0">
              <a:buClr>
                <a:srgbClr val="000000"/>
              </a:buClr>
            </a:pPr>
            <a:r>
              <a:rPr lang="zh-CN" altLang="en-US" sz="2800" b="1" dirty="0">
                <a:latin typeface="黑体" panose="02010609060101010101" pitchFamily="49" charset="-122"/>
                <a:ea typeface="黑体" panose="02010609060101010101" pitchFamily="49" charset="-122"/>
              </a:rPr>
              <a:t>总结：</a:t>
            </a:r>
            <a:endParaRPr lang="zh-CN" altLang="en-US" sz="2800" b="1" dirty="0">
              <a:latin typeface="黑体" panose="02010609060101010101" pitchFamily="49" charset="-122"/>
              <a:ea typeface="黑体" panose="02010609060101010101" pitchFamily="49" charset="-122"/>
            </a:endParaRPr>
          </a:p>
          <a:p>
            <a:pPr lvl="0">
              <a:buClr>
                <a:srgbClr val="000000"/>
              </a:buClr>
            </a:pPr>
            <a:r>
              <a:rPr lang="zh-CN" altLang="en-US" sz="2800" b="1" dirty="0">
                <a:latin typeface="黑体" panose="02010609060101010101" pitchFamily="49" charset="-122"/>
                <a:ea typeface="黑体" panose="02010609060101010101" pitchFamily="49" charset="-122"/>
              </a:rPr>
              <a:t>    同学们，今天我们通过这次“寻找雷锋的足迹”主题班会，学习雷锋叔叔助人为乐、刻苦学习、严守纪律的精神，</a:t>
            </a:r>
            <a:r>
              <a:rPr lang="zh-CN" altLang="en-US" sz="2800" b="1" dirty="0">
                <a:solidFill>
                  <a:srgbClr val="3333CC"/>
                </a:solidFill>
                <a:latin typeface="黑体" panose="02010609060101010101" pitchFamily="49" charset="-122"/>
                <a:ea typeface="黑体" panose="02010609060101010101" pitchFamily="49" charset="-122"/>
              </a:rPr>
              <a:t>认识到了自己的不足，并决心改正</a:t>
            </a:r>
            <a:r>
              <a:rPr lang="zh-CN" altLang="en-US" sz="2800" b="1" dirty="0">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 </a:t>
            </a:r>
            <a:endParaRPr lang="en-US" altLang="zh-CN" sz="2800" b="1">
              <a:latin typeface="黑体" panose="02010609060101010101" pitchFamily="49" charset="-122"/>
              <a:ea typeface="黑体" panose="02010609060101010101" pitchFamily="49" charset="-122"/>
            </a:endParaRPr>
          </a:p>
        </p:txBody>
      </p:sp>
      <p:sp>
        <p:nvSpPr>
          <p:cNvPr id="16391" name="TextBox 8"/>
          <p:cNvSpPr txBox="1"/>
          <p:nvPr/>
        </p:nvSpPr>
        <p:spPr>
          <a:xfrm>
            <a:off x="3203575" y="6237288"/>
            <a:ext cx="5616575" cy="339725"/>
          </a:xfrm>
          <a:prstGeom prst="rect">
            <a:avLst/>
          </a:prstGeom>
          <a:noFill/>
          <a:ln w="9525">
            <a:noFill/>
          </a:ln>
        </p:spPr>
        <p:txBody>
          <a:bodyPr>
            <a:spAutoFit/>
          </a:bodyPr>
          <a:p>
            <a:pPr marL="1250950" lvl="0" indent="-1250950" algn="just">
              <a:lnSpc>
                <a:spcPct val="90000"/>
              </a:lnSpc>
              <a:buClr>
                <a:srgbClr val="000000"/>
              </a:buClr>
            </a:pPr>
            <a:r>
              <a:rPr lang="zh-CN" altLang="en-US" sz="1800" b="1" dirty="0">
                <a:latin typeface="黑体" panose="02010609060101010101" pitchFamily="49" charset="-122"/>
                <a:ea typeface="黑体" panose="02010609060101010101" pitchFamily="49" charset="-122"/>
              </a:rPr>
              <a:t>资料来源：实录于某校在</a:t>
            </a:r>
            <a:r>
              <a:rPr lang="en-US" altLang="zh-CN" sz="1800" b="1" dirty="0">
                <a:latin typeface="黑体" panose="02010609060101010101" pitchFamily="49" charset="-122"/>
                <a:ea typeface="黑体" panose="02010609060101010101" pitchFamily="49" charset="-122"/>
              </a:rPr>
              <a:t>2002</a:t>
            </a:r>
            <a:r>
              <a:rPr lang="zh-CN" altLang="en-US" sz="1800" b="1" dirty="0">
                <a:latin typeface="黑体" panose="02010609060101010101" pitchFamily="49" charset="-122"/>
                <a:ea typeface="黑体" panose="02010609060101010101" pitchFamily="49" charset="-122"/>
              </a:rPr>
              <a:t>年</a:t>
            </a:r>
            <a:r>
              <a:rPr lang="en-US" altLang="zh-CN" sz="1800" b="1" dirty="0">
                <a:latin typeface="黑体" panose="02010609060101010101" pitchFamily="49" charset="-122"/>
                <a:ea typeface="黑体" panose="02010609060101010101" pitchFamily="49" charset="-122"/>
              </a:rPr>
              <a:t>3</a:t>
            </a:r>
            <a:r>
              <a:rPr lang="zh-CN" altLang="en-US" sz="1800" b="1" dirty="0">
                <a:latin typeface="黑体" panose="02010609060101010101" pitchFamily="49" charset="-122"/>
                <a:ea typeface="黑体" panose="02010609060101010101" pitchFamily="49" charset="-122"/>
              </a:rPr>
              <a:t>月的一次班会课</a:t>
            </a:r>
            <a:endParaRPr lang="zh-CN" altLang="en-US" sz="1600" b="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1000" fill="hold"/>
                                        <p:tgtEl>
                                          <p:spTgt spid="16387"/>
                                        </p:tgtEl>
                                        <p:attrNameLst>
                                          <p:attrName>ppt_x</p:attrName>
                                        </p:attrNameLst>
                                      </p:cBhvr>
                                      <p:tavLst>
                                        <p:tav tm="0">
                                          <p:val>
                                            <p:strVal val="0-#ppt_w/2"/>
                                          </p:val>
                                        </p:tav>
                                        <p:tav tm="100000">
                                          <p:val>
                                            <p:strVal val="#ppt_x"/>
                                          </p:val>
                                        </p:tav>
                                      </p:tavLst>
                                    </p:anim>
                                    <p:anim calcmode="lin" valueType="num">
                                      <p:cBhvr additive="base">
                                        <p:cTn id="8" dur="1000" fill="hold"/>
                                        <p:tgtEl>
                                          <p:spTgt spid="1638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16390"/>
                                        </p:tgtEl>
                                        <p:attrNameLst>
                                          <p:attrName>style.visibility</p:attrName>
                                        </p:attrNameLst>
                                      </p:cBhvr>
                                      <p:to>
                                        <p:strVal val="visible"/>
                                      </p:to>
                                    </p:set>
                                    <p:animEffect transition="in" filter="randombar(horizontal)">
                                      <p:cBhvr>
                                        <p:cTn id="13" dur="1000"/>
                                        <p:tgtEl>
                                          <p:spTgt spid="16390"/>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1000"/>
                                        <p:tgtEl>
                                          <p:spTgt spid="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6389"/>
                                        </p:tgtEl>
                                        <p:attrNameLst>
                                          <p:attrName>style.visibility</p:attrName>
                                        </p:attrNameLst>
                                      </p:cBhvr>
                                      <p:to>
                                        <p:strVal val="visible"/>
                                      </p:to>
                                    </p:set>
                                    <p:animEffect transition="in" filter="randombar(horizontal)">
                                      <p:cBhvr>
                                        <p:cTn id="19" dur="1000"/>
                                        <p:tgtEl>
                                          <p:spTgt spid="16389"/>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6391"/>
                                        </p:tgtEl>
                                        <p:attrNameLst>
                                          <p:attrName>style.visibility</p:attrName>
                                        </p:attrNameLst>
                                      </p:cBhvr>
                                      <p:to>
                                        <p:strVal val="visible"/>
                                      </p:to>
                                    </p:set>
                                    <p:animEffect transition="in" filter="randombar(horizontal)">
                                      <p:cBhvr>
                                        <p:cTn id="22" dur="1000"/>
                                        <p:tgtEl>
                                          <p:spTgt spid="16391"/>
                                        </p:tgtEl>
                                      </p:cBhvr>
                                    </p:animEffect>
                                  </p:childTnLst>
                                </p:cTn>
                              </p:par>
                              <p:par>
                                <p:cTn id="23" presetID="14" presetClass="entr" presetSubtype="10" fill="hold" nodeType="withEffect">
                                  <p:stCondLst>
                                    <p:cond delay="0"/>
                                  </p:stCondLst>
                                  <p:childTnLst>
                                    <p:set>
                                      <p:cBhvr>
                                        <p:cTn id="24" dur="1" fill="hold">
                                          <p:stCondLst>
                                            <p:cond delay="0"/>
                                          </p:stCondLst>
                                        </p:cTn>
                                        <p:tgtEl>
                                          <p:spTgt spid="16386"/>
                                        </p:tgtEl>
                                        <p:attrNameLst>
                                          <p:attrName>style.visibility</p:attrName>
                                        </p:attrNameLst>
                                      </p:cBhvr>
                                      <p:to>
                                        <p:strVal val="visible"/>
                                      </p:to>
                                    </p:set>
                                    <p:animEffect transition="in" filter="randombar(horizontal)">
                                      <p:cBhvr>
                                        <p:cTn id="25" dur="1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7" grpId="0" animBg="1"/>
      <p:bldP spid="16389" grpId="0"/>
      <p:bldP spid="16390" grpId="0"/>
      <p:bldP spid="1639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4370" name="矩形 2"/>
          <p:cNvSpPr/>
          <p:nvPr/>
        </p:nvSpPr>
        <p:spPr>
          <a:xfrm>
            <a:off x="539750" y="1700213"/>
            <a:ext cx="6992938" cy="579437"/>
          </a:xfrm>
          <a:prstGeom prst="rect">
            <a:avLst/>
          </a:prstGeom>
          <a:noFill/>
          <a:ln w="9525">
            <a:noFill/>
          </a:ln>
        </p:spPr>
        <p:txBody>
          <a:bodyPr>
            <a:spAutoFit/>
          </a:bodyPr>
          <a:p>
            <a:pPr marL="1714500" lvl="0" indent="-1714500">
              <a:buClr>
                <a:srgbClr val="000000"/>
              </a:buClr>
            </a:pPr>
            <a:r>
              <a:rPr lang="zh-CN" altLang="en-US" sz="3200" b="1" dirty="0">
                <a:latin typeface="黑体" panose="02010609060101010101" pitchFamily="49" charset="-122"/>
                <a:ea typeface="黑体" panose="02010609060101010101" pitchFamily="49" charset="-122"/>
              </a:rPr>
              <a:t>（二）班主任成长的</a:t>
            </a:r>
            <a:r>
              <a:rPr lang="en-US" altLang="zh-CN" sz="3200" b="1" dirty="0">
                <a:latin typeface="黑体" panose="02010609060101010101" pitchFamily="49" charset="-122"/>
                <a:ea typeface="黑体" panose="02010609060101010101" pitchFamily="49" charset="-122"/>
              </a:rPr>
              <a:t>3</a:t>
            </a:r>
            <a:r>
              <a:rPr lang="zh-CN" altLang="en-US" sz="3200" b="1" dirty="0">
                <a:latin typeface="黑体" panose="02010609060101010101" pitchFamily="49" charset="-122"/>
                <a:ea typeface="黑体" panose="02010609060101010101" pitchFamily="49" charset="-122"/>
              </a:rPr>
              <a:t>层阶梯</a:t>
            </a:r>
            <a:endParaRPr lang="zh-CN" altLang="en-US" sz="2800" b="1">
              <a:solidFill>
                <a:srgbClr val="0000FF"/>
              </a:solidFill>
              <a:latin typeface="Arial" panose="020B0604020202020204" pitchFamily="34" charset="0"/>
              <a:ea typeface="楷体" panose="02010609060101010101" pitchFamily="49" charset="-122"/>
            </a:endParaRPr>
          </a:p>
        </p:txBody>
      </p:sp>
      <p:sp>
        <p:nvSpPr>
          <p:cNvPr id="1029" name="AutoShape 23"/>
          <p:cNvSpPr/>
          <p:nvPr/>
        </p:nvSpPr>
        <p:spPr>
          <a:xfrm>
            <a:off x="395288" y="4365625"/>
            <a:ext cx="2593975" cy="1266825"/>
          </a:xfrm>
          <a:prstGeom prst="roundRect">
            <a:avLst>
              <a:gd name="adj" fmla="val 4690"/>
            </a:avLst>
          </a:prstGeom>
          <a:noFill/>
          <a:ln w="57150" cap="flat" cmpd="sng">
            <a:solidFill>
              <a:srgbClr val="CCFF66"/>
            </a:solidFill>
            <a:prstDash val="solid"/>
            <a:headEnd type="none" w="med" len="med"/>
            <a:tailEnd type="none" w="med" len="med"/>
          </a:ln>
        </p:spPr>
        <p:txBody>
          <a:bodyPr wrap="none" anchor="ctr"/>
          <a:p>
            <a:pPr lvl="0">
              <a:buClr>
                <a:srgbClr val="000000"/>
              </a:buClr>
            </a:pPr>
            <a:endParaRPr sz="1800" b="0" dirty="0">
              <a:latin typeface="Calibri" panose="020F0502020204030204" pitchFamily="34" charset="0"/>
              <a:ea typeface="宋体" panose="02010600030101010101" pitchFamily="2" charset="-122"/>
            </a:endParaRPr>
          </a:p>
        </p:txBody>
      </p:sp>
      <p:sp>
        <p:nvSpPr>
          <p:cNvPr id="954372" name="AutoShape 24"/>
          <p:cNvSpPr/>
          <p:nvPr/>
        </p:nvSpPr>
        <p:spPr>
          <a:xfrm>
            <a:off x="538163" y="3789363"/>
            <a:ext cx="2220912" cy="536575"/>
          </a:xfrm>
          <a:prstGeom prst="roundRect">
            <a:avLst>
              <a:gd name="adj" fmla="val 50000"/>
            </a:avLst>
          </a:prstGeom>
          <a:solidFill>
            <a:schemeClr val="accent1"/>
          </a:solidFill>
          <a:ln w="9525">
            <a:noFill/>
          </a:ln>
        </p:spPr>
        <p:txBody>
          <a:bodyPr wrap="none" anchor="ctr"/>
          <a:p>
            <a:pPr lvl="0" algn="ctr">
              <a:buClr>
                <a:srgbClr val="000000"/>
              </a:buClr>
            </a:pPr>
            <a:r>
              <a:rPr lang="zh-CN" altLang="en-US" sz="2800" b="0" dirty="0">
                <a:latin typeface="黑体" panose="02010609060101010101" pitchFamily="49" charset="-122"/>
                <a:ea typeface="黑体" panose="02010609060101010101" pitchFamily="49" charset="-122"/>
              </a:rPr>
              <a:t>勤奋型班主任</a:t>
            </a:r>
            <a:endParaRPr lang="zh-CN" altLang="en-US" sz="2800" b="0" dirty="0">
              <a:solidFill>
                <a:schemeClr val="bg2"/>
              </a:solidFill>
              <a:latin typeface="黑体" panose="02010609060101010101" pitchFamily="49" charset="-122"/>
              <a:ea typeface="黑体" panose="02010609060101010101" pitchFamily="49" charset="-122"/>
            </a:endParaRPr>
          </a:p>
        </p:txBody>
      </p:sp>
      <p:sp>
        <p:nvSpPr>
          <p:cNvPr id="1031" name="AutoShape 23"/>
          <p:cNvSpPr/>
          <p:nvPr/>
        </p:nvSpPr>
        <p:spPr>
          <a:xfrm>
            <a:off x="2987675" y="3860800"/>
            <a:ext cx="2593975" cy="1771650"/>
          </a:xfrm>
          <a:prstGeom prst="roundRect">
            <a:avLst>
              <a:gd name="adj" fmla="val 4690"/>
            </a:avLst>
          </a:prstGeom>
          <a:noFill/>
          <a:ln w="57150" cap="flat" cmpd="sng">
            <a:solidFill>
              <a:srgbClr val="CCFF66"/>
            </a:solidFill>
            <a:prstDash val="solid"/>
            <a:headEnd type="none" w="med" len="med"/>
            <a:tailEnd type="none" w="med" len="med"/>
          </a:ln>
        </p:spPr>
        <p:txBody>
          <a:bodyPr wrap="none" anchor="ctr"/>
          <a:p>
            <a:pPr lvl="0">
              <a:buClr>
                <a:srgbClr val="000000"/>
              </a:buClr>
            </a:pPr>
            <a:endParaRPr sz="1800" b="0" dirty="0">
              <a:latin typeface="Calibri" panose="020F0502020204030204" pitchFamily="34" charset="0"/>
              <a:ea typeface="宋体" panose="02010600030101010101" pitchFamily="2" charset="-122"/>
            </a:endParaRPr>
          </a:p>
        </p:txBody>
      </p:sp>
      <p:sp>
        <p:nvSpPr>
          <p:cNvPr id="954374" name="AutoShape 24"/>
          <p:cNvSpPr/>
          <p:nvPr/>
        </p:nvSpPr>
        <p:spPr>
          <a:xfrm>
            <a:off x="3203575" y="3284538"/>
            <a:ext cx="2220913" cy="536575"/>
          </a:xfrm>
          <a:prstGeom prst="roundRect">
            <a:avLst>
              <a:gd name="adj" fmla="val 50000"/>
            </a:avLst>
          </a:prstGeom>
          <a:solidFill>
            <a:schemeClr val="accent1"/>
          </a:solidFill>
          <a:ln w="9525">
            <a:noFill/>
          </a:ln>
        </p:spPr>
        <p:txBody>
          <a:bodyPr wrap="none" anchor="ctr"/>
          <a:p>
            <a:pPr lvl="0" algn="ctr">
              <a:buClr>
                <a:srgbClr val="000000"/>
              </a:buClr>
            </a:pPr>
            <a:r>
              <a:rPr lang="zh-CN" altLang="en-US" sz="2800" b="0" dirty="0">
                <a:latin typeface="黑体" panose="02010609060101010101" pitchFamily="49" charset="-122"/>
                <a:ea typeface="黑体" panose="02010609060101010101" pitchFamily="49" charset="-122"/>
              </a:rPr>
              <a:t>活力型班主任</a:t>
            </a:r>
            <a:endParaRPr lang="zh-CN" altLang="en-US" sz="2800" b="0" dirty="0">
              <a:latin typeface="黑体" panose="02010609060101010101" pitchFamily="49" charset="-122"/>
              <a:ea typeface="黑体" panose="02010609060101010101" pitchFamily="49" charset="-122"/>
            </a:endParaRPr>
          </a:p>
        </p:txBody>
      </p:sp>
      <p:sp>
        <p:nvSpPr>
          <p:cNvPr id="1033" name="AutoShape 23"/>
          <p:cNvSpPr/>
          <p:nvPr/>
        </p:nvSpPr>
        <p:spPr>
          <a:xfrm>
            <a:off x="5580063" y="3429000"/>
            <a:ext cx="2592387" cy="2203450"/>
          </a:xfrm>
          <a:prstGeom prst="roundRect">
            <a:avLst>
              <a:gd name="adj" fmla="val 4690"/>
            </a:avLst>
          </a:prstGeom>
          <a:noFill/>
          <a:ln w="57150" cap="flat" cmpd="sng">
            <a:solidFill>
              <a:srgbClr val="CCFF66"/>
            </a:solidFill>
            <a:prstDash val="solid"/>
            <a:headEnd type="none" w="med" len="med"/>
            <a:tailEnd type="none" w="med" len="med"/>
          </a:ln>
        </p:spPr>
        <p:txBody>
          <a:bodyPr wrap="none" anchor="ctr"/>
          <a:p>
            <a:pPr lvl="0">
              <a:buClr>
                <a:srgbClr val="000000"/>
              </a:buClr>
            </a:pPr>
            <a:endParaRPr sz="1800" b="0" dirty="0">
              <a:latin typeface="Calibri" panose="020F0502020204030204" pitchFamily="34" charset="0"/>
              <a:ea typeface="宋体" panose="02010600030101010101" pitchFamily="2" charset="-122"/>
            </a:endParaRPr>
          </a:p>
        </p:txBody>
      </p:sp>
      <p:sp>
        <p:nvSpPr>
          <p:cNvPr id="954376" name="AutoShape 24"/>
          <p:cNvSpPr/>
          <p:nvPr/>
        </p:nvSpPr>
        <p:spPr>
          <a:xfrm>
            <a:off x="5795963" y="2852738"/>
            <a:ext cx="2220912" cy="536575"/>
          </a:xfrm>
          <a:prstGeom prst="roundRect">
            <a:avLst>
              <a:gd name="adj" fmla="val 50000"/>
            </a:avLst>
          </a:prstGeom>
          <a:solidFill>
            <a:schemeClr val="accent1"/>
          </a:solidFill>
          <a:ln w="9525">
            <a:noFill/>
          </a:ln>
        </p:spPr>
        <p:txBody>
          <a:bodyPr wrap="none" anchor="ctr"/>
          <a:p>
            <a:pPr lvl="0" algn="ctr">
              <a:buClr>
                <a:srgbClr val="000000"/>
              </a:buClr>
            </a:pPr>
            <a:r>
              <a:rPr lang="zh-CN" altLang="en-US" sz="2800" b="0" dirty="0">
                <a:latin typeface="黑体" panose="02010609060101010101" pitchFamily="49" charset="-122"/>
                <a:ea typeface="黑体" panose="02010609060101010101" pitchFamily="49" charset="-122"/>
              </a:rPr>
              <a:t>智慧型班主任</a:t>
            </a:r>
            <a:endParaRPr lang="zh-CN" altLang="en-US" sz="2800" b="0" dirty="0">
              <a:latin typeface="黑体" panose="02010609060101010101" pitchFamily="49" charset="-122"/>
              <a:ea typeface="黑体" panose="02010609060101010101" pitchFamily="49" charset="-122"/>
            </a:endParaRPr>
          </a:p>
        </p:txBody>
      </p:sp>
      <p:sp>
        <p:nvSpPr>
          <p:cNvPr id="1035" name="TextBox 12"/>
          <p:cNvSpPr txBox="1"/>
          <p:nvPr/>
        </p:nvSpPr>
        <p:spPr>
          <a:xfrm>
            <a:off x="611188" y="4437063"/>
            <a:ext cx="2160587" cy="1187450"/>
          </a:xfrm>
          <a:prstGeom prst="rect">
            <a:avLst/>
          </a:prstGeom>
          <a:noFill/>
          <a:ln w="9525">
            <a:noFill/>
          </a:ln>
        </p:spPr>
        <p:txBody>
          <a:bodyPr>
            <a:spAutoFit/>
          </a:bodyPr>
          <a:p>
            <a:pPr lvl="0">
              <a:buClr>
                <a:srgbClr val="000000"/>
              </a:buClr>
              <a:buFont typeface="Wingdings" panose="05000000000000000000" pitchFamily="2" charset="2"/>
              <a:buChar char="Ø"/>
            </a:pPr>
            <a:r>
              <a:rPr lang="zh-CN" altLang="en-US" sz="2400" b="0" dirty="0">
                <a:latin typeface="黑体" panose="02010609060101010101" pitchFamily="49" charset="-122"/>
                <a:ea typeface="黑体" panose="02010609060101010101" pitchFamily="49" charset="-122"/>
              </a:rPr>
              <a:t>事必躬亲，被赞为“奉献爱心”</a:t>
            </a:r>
            <a:endParaRPr lang="zh-CN" altLang="en-US" sz="2400" b="0">
              <a:latin typeface="黑体" panose="02010609060101010101" pitchFamily="49" charset="-122"/>
              <a:ea typeface="黑体" panose="02010609060101010101" pitchFamily="49" charset="-122"/>
            </a:endParaRPr>
          </a:p>
        </p:txBody>
      </p:sp>
      <p:sp>
        <p:nvSpPr>
          <p:cNvPr id="1036" name="TextBox 16"/>
          <p:cNvSpPr txBox="1"/>
          <p:nvPr/>
        </p:nvSpPr>
        <p:spPr>
          <a:xfrm>
            <a:off x="3132138" y="4148138"/>
            <a:ext cx="2303462" cy="1187450"/>
          </a:xfrm>
          <a:prstGeom prst="rect">
            <a:avLst/>
          </a:prstGeom>
          <a:noFill/>
          <a:ln w="9525">
            <a:noFill/>
          </a:ln>
        </p:spPr>
        <p:txBody>
          <a:bodyPr>
            <a:spAutoFit/>
          </a:bodyPr>
          <a:p>
            <a:pPr lvl="0">
              <a:buClr>
                <a:srgbClr val="000000"/>
              </a:buClr>
              <a:buFont typeface="Wingdings" panose="05000000000000000000" pitchFamily="2" charset="2"/>
              <a:buChar char="Ø"/>
            </a:pPr>
            <a:r>
              <a:rPr lang="zh-CN" altLang="en-US" sz="2400" b="0" dirty="0">
                <a:latin typeface="黑体" panose="02010609060101010101" pitchFamily="49" charset="-122"/>
                <a:ea typeface="黑体" panose="02010609060101010101" pitchFamily="49" charset="-122"/>
              </a:rPr>
              <a:t>放手活动，</a:t>
            </a:r>
            <a:endParaRPr lang="zh-CN" altLang="en-US" sz="2400" b="0" dirty="0">
              <a:latin typeface="黑体" panose="02010609060101010101" pitchFamily="49" charset="-122"/>
              <a:ea typeface="黑体" panose="02010609060101010101" pitchFamily="49" charset="-122"/>
            </a:endParaRPr>
          </a:p>
          <a:p>
            <a:pPr lvl="0">
              <a:buClr>
                <a:srgbClr val="000000"/>
              </a:buClr>
              <a:buFont typeface="Wingdings" panose="05000000000000000000" pitchFamily="2" charset="2"/>
              <a:buNone/>
            </a:pPr>
            <a:r>
              <a:rPr lang="zh-CN" altLang="en-US" sz="2400" b="0" dirty="0">
                <a:latin typeface="黑体" panose="02010609060101010101" pitchFamily="49" charset="-122"/>
                <a:ea typeface="黑体" panose="02010609060101010101" pitchFamily="49" charset="-122"/>
              </a:rPr>
              <a:t> 可与学生充分交流</a:t>
            </a:r>
            <a:endParaRPr lang="zh-CN" altLang="en-US" sz="2400" b="0" dirty="0">
              <a:latin typeface="黑体" panose="02010609060101010101" pitchFamily="49" charset="-122"/>
              <a:ea typeface="黑体" panose="02010609060101010101" pitchFamily="49" charset="-122"/>
            </a:endParaRPr>
          </a:p>
        </p:txBody>
      </p:sp>
      <p:sp>
        <p:nvSpPr>
          <p:cNvPr id="1037" name="TextBox 17"/>
          <p:cNvSpPr txBox="1"/>
          <p:nvPr/>
        </p:nvSpPr>
        <p:spPr>
          <a:xfrm>
            <a:off x="5722938" y="3716338"/>
            <a:ext cx="2184400" cy="1187450"/>
          </a:xfrm>
          <a:prstGeom prst="rect">
            <a:avLst/>
          </a:prstGeom>
          <a:noFill/>
          <a:ln w="9525">
            <a:noFill/>
          </a:ln>
        </p:spPr>
        <p:txBody>
          <a:bodyPr>
            <a:spAutoFit/>
          </a:bodyPr>
          <a:p>
            <a:pPr lvl="0">
              <a:buClr>
                <a:srgbClr val="000000"/>
              </a:buClr>
              <a:buFont typeface="Wingdings" panose="05000000000000000000" pitchFamily="2" charset="2"/>
              <a:buChar char="Ø"/>
            </a:pPr>
            <a:r>
              <a:rPr lang="zh-CN" altLang="en-US" sz="2400" b="1" dirty="0">
                <a:latin typeface="黑体" panose="02010609060101010101" pitchFamily="49" charset="-122"/>
                <a:ea typeface="黑体" panose="02010609060101010101" pitchFamily="49" charset="-122"/>
              </a:rPr>
              <a:t>善加点拨，</a:t>
            </a:r>
            <a:endParaRPr lang="zh-CN" altLang="en-US" sz="2400" b="1" dirty="0">
              <a:latin typeface="黑体" panose="02010609060101010101" pitchFamily="49" charset="-122"/>
              <a:ea typeface="黑体" panose="02010609060101010101" pitchFamily="49" charset="-122"/>
            </a:endParaRPr>
          </a:p>
          <a:p>
            <a:pPr lvl="0">
              <a:buClr>
                <a:srgbClr val="000000"/>
              </a:buClr>
              <a:buFont typeface="Wingdings" panose="05000000000000000000" pitchFamily="2" charset="2"/>
              <a:buNone/>
            </a:pPr>
            <a:r>
              <a:rPr lang="zh-CN" altLang="en-US" sz="2400" b="1" dirty="0">
                <a:latin typeface="黑体" panose="02010609060101010101" pitchFamily="49" charset="-122"/>
                <a:ea typeface="黑体" panose="02010609060101010101" pitchFamily="49" charset="-122"/>
              </a:rPr>
              <a:t>促进学生民主交往</a:t>
            </a:r>
            <a:endParaRPr lang="zh-CN" altLang="en-US" sz="2400" b="1" dirty="0">
              <a:latin typeface="黑体" panose="02010609060101010101" pitchFamily="49" charset="-122"/>
              <a:ea typeface="黑体" panose="02010609060101010101" pitchFamily="49" charset="-122"/>
            </a:endParaRPr>
          </a:p>
        </p:txBody>
      </p:sp>
      <p:sp>
        <p:nvSpPr>
          <p:cNvPr id="954380" name="标题 954379"/>
          <p:cNvSpPr>
            <a:spLocks noGrp="1"/>
          </p:cNvSpPr>
          <p:nvPr>
            <p:ph type="title"/>
          </p:nvPr>
        </p:nvSpPr>
        <p:spPr/>
        <p:txBody>
          <a:bodyPr anchor="ctr"/>
          <a:p>
            <a:r>
              <a:rPr lang="zh-CN" altLang="en-US" sz="3200" b="1" dirty="0"/>
              <a:t>一、班主任的成长阶梯</a:t>
            </a:r>
            <a:br>
              <a:rPr lang="zh-CN" altLang="en-US" sz="3200" b="1" dirty="0"/>
            </a:br>
            <a:r>
              <a:rPr lang="en-US" altLang="zh-CN" sz="2800" b="1" dirty="0"/>
              <a:t>——</a:t>
            </a:r>
            <a:r>
              <a:rPr lang="zh-CN" altLang="en-US" sz="2800" b="1" dirty="0"/>
              <a:t>从“勤奋型班主任”到“智慧型班主任”</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029"/>
                                        </p:tgtEl>
                                        <p:attrNameLst>
                                          <p:attrName>style.visibility</p:attrName>
                                        </p:attrNameLst>
                                      </p:cBhvr>
                                      <p:to>
                                        <p:strVal val="visible"/>
                                      </p:to>
                                    </p:set>
                                    <p:anim calcmode="lin" valueType="num">
                                      <p:cBhvr>
                                        <p:cTn id="7" dur="1000" fill="hold"/>
                                        <p:tgtEl>
                                          <p:spTgt spid="1029"/>
                                        </p:tgtEl>
                                        <p:attrNameLst>
                                          <p:attrName>ppt_w</p:attrName>
                                        </p:attrNameLst>
                                      </p:cBhvr>
                                      <p:tavLst>
                                        <p:tav tm="0">
                                          <p:val>
                                            <p:fltVal val="0.000000"/>
                                          </p:val>
                                        </p:tav>
                                        <p:tav tm="100000">
                                          <p:val>
                                            <p:strVal val="#ppt_w"/>
                                          </p:val>
                                        </p:tav>
                                      </p:tavLst>
                                    </p:anim>
                                    <p:anim calcmode="lin" valueType="num">
                                      <p:cBhvr>
                                        <p:cTn id="8" dur="1000" fill="hold"/>
                                        <p:tgtEl>
                                          <p:spTgt spid="1029"/>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954372"/>
                                        </p:tgtEl>
                                        <p:attrNameLst>
                                          <p:attrName>style.visibility</p:attrName>
                                        </p:attrNameLst>
                                      </p:cBhvr>
                                      <p:to>
                                        <p:strVal val="visible"/>
                                      </p:to>
                                    </p:set>
                                    <p:anim calcmode="lin" valueType="num">
                                      <p:cBhvr>
                                        <p:cTn id="11" dur="1000" fill="hold"/>
                                        <p:tgtEl>
                                          <p:spTgt spid="954372"/>
                                        </p:tgtEl>
                                        <p:attrNameLst>
                                          <p:attrName>ppt_w</p:attrName>
                                        </p:attrNameLst>
                                      </p:cBhvr>
                                      <p:tavLst>
                                        <p:tav tm="0">
                                          <p:val>
                                            <p:fltVal val="0.000000"/>
                                          </p:val>
                                        </p:tav>
                                        <p:tav tm="100000">
                                          <p:val>
                                            <p:strVal val="#ppt_w"/>
                                          </p:val>
                                        </p:tav>
                                      </p:tavLst>
                                    </p:anim>
                                    <p:anim calcmode="lin" valueType="num">
                                      <p:cBhvr>
                                        <p:cTn id="12" dur="1000" fill="hold"/>
                                        <p:tgtEl>
                                          <p:spTgt spid="954372"/>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031"/>
                                        </p:tgtEl>
                                        <p:attrNameLst>
                                          <p:attrName>style.visibility</p:attrName>
                                        </p:attrNameLst>
                                      </p:cBhvr>
                                      <p:to>
                                        <p:strVal val="visible"/>
                                      </p:to>
                                    </p:set>
                                    <p:anim calcmode="lin" valueType="num">
                                      <p:cBhvr>
                                        <p:cTn id="15" dur="1000" fill="hold"/>
                                        <p:tgtEl>
                                          <p:spTgt spid="1031"/>
                                        </p:tgtEl>
                                        <p:attrNameLst>
                                          <p:attrName>ppt_w</p:attrName>
                                        </p:attrNameLst>
                                      </p:cBhvr>
                                      <p:tavLst>
                                        <p:tav tm="0">
                                          <p:val>
                                            <p:fltVal val="0.000000"/>
                                          </p:val>
                                        </p:tav>
                                        <p:tav tm="100000">
                                          <p:val>
                                            <p:strVal val="#ppt_w"/>
                                          </p:val>
                                        </p:tav>
                                      </p:tavLst>
                                    </p:anim>
                                    <p:anim calcmode="lin" valueType="num">
                                      <p:cBhvr>
                                        <p:cTn id="16" dur="1000" fill="hold"/>
                                        <p:tgtEl>
                                          <p:spTgt spid="1031"/>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954374"/>
                                        </p:tgtEl>
                                        <p:attrNameLst>
                                          <p:attrName>style.visibility</p:attrName>
                                        </p:attrNameLst>
                                      </p:cBhvr>
                                      <p:to>
                                        <p:strVal val="visible"/>
                                      </p:to>
                                    </p:set>
                                    <p:anim calcmode="lin" valueType="num">
                                      <p:cBhvr>
                                        <p:cTn id="19" dur="1000" fill="hold"/>
                                        <p:tgtEl>
                                          <p:spTgt spid="954374"/>
                                        </p:tgtEl>
                                        <p:attrNameLst>
                                          <p:attrName>ppt_w</p:attrName>
                                        </p:attrNameLst>
                                      </p:cBhvr>
                                      <p:tavLst>
                                        <p:tav tm="0">
                                          <p:val>
                                            <p:fltVal val="0.000000"/>
                                          </p:val>
                                        </p:tav>
                                        <p:tav tm="100000">
                                          <p:val>
                                            <p:strVal val="#ppt_w"/>
                                          </p:val>
                                        </p:tav>
                                      </p:tavLst>
                                    </p:anim>
                                    <p:anim calcmode="lin" valueType="num">
                                      <p:cBhvr>
                                        <p:cTn id="20" dur="1000" fill="hold"/>
                                        <p:tgtEl>
                                          <p:spTgt spid="954374"/>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1033"/>
                                        </p:tgtEl>
                                        <p:attrNameLst>
                                          <p:attrName>style.visibility</p:attrName>
                                        </p:attrNameLst>
                                      </p:cBhvr>
                                      <p:to>
                                        <p:strVal val="visible"/>
                                      </p:to>
                                    </p:set>
                                    <p:anim calcmode="lin" valueType="num">
                                      <p:cBhvr>
                                        <p:cTn id="23" dur="1000" fill="hold"/>
                                        <p:tgtEl>
                                          <p:spTgt spid="1033"/>
                                        </p:tgtEl>
                                        <p:attrNameLst>
                                          <p:attrName>ppt_w</p:attrName>
                                        </p:attrNameLst>
                                      </p:cBhvr>
                                      <p:tavLst>
                                        <p:tav tm="0">
                                          <p:val>
                                            <p:fltVal val="0.000000"/>
                                          </p:val>
                                        </p:tav>
                                        <p:tav tm="100000">
                                          <p:val>
                                            <p:strVal val="#ppt_w"/>
                                          </p:val>
                                        </p:tav>
                                      </p:tavLst>
                                    </p:anim>
                                    <p:anim calcmode="lin" valueType="num">
                                      <p:cBhvr>
                                        <p:cTn id="24" dur="1000" fill="hold"/>
                                        <p:tgtEl>
                                          <p:spTgt spid="1033"/>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954376"/>
                                        </p:tgtEl>
                                        <p:attrNameLst>
                                          <p:attrName>style.visibility</p:attrName>
                                        </p:attrNameLst>
                                      </p:cBhvr>
                                      <p:to>
                                        <p:strVal val="visible"/>
                                      </p:to>
                                    </p:set>
                                    <p:anim calcmode="lin" valueType="num">
                                      <p:cBhvr>
                                        <p:cTn id="27" dur="1000" fill="hold"/>
                                        <p:tgtEl>
                                          <p:spTgt spid="954376"/>
                                        </p:tgtEl>
                                        <p:attrNameLst>
                                          <p:attrName>ppt_w</p:attrName>
                                        </p:attrNameLst>
                                      </p:cBhvr>
                                      <p:tavLst>
                                        <p:tav tm="0">
                                          <p:val>
                                            <p:fltVal val="0.000000"/>
                                          </p:val>
                                        </p:tav>
                                        <p:tav tm="100000">
                                          <p:val>
                                            <p:strVal val="#ppt_w"/>
                                          </p:val>
                                        </p:tav>
                                      </p:tavLst>
                                    </p:anim>
                                    <p:anim calcmode="lin" valueType="num">
                                      <p:cBhvr>
                                        <p:cTn id="28" dur="1000" fill="hold"/>
                                        <p:tgtEl>
                                          <p:spTgt spid="954376"/>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1035"/>
                                        </p:tgtEl>
                                        <p:attrNameLst>
                                          <p:attrName>style.visibility</p:attrName>
                                        </p:attrNameLst>
                                      </p:cBhvr>
                                      <p:to>
                                        <p:strVal val="visible"/>
                                      </p:to>
                                    </p:set>
                                    <p:anim calcmode="lin" valueType="num">
                                      <p:cBhvr>
                                        <p:cTn id="31" dur="1000" fill="hold"/>
                                        <p:tgtEl>
                                          <p:spTgt spid="1035"/>
                                        </p:tgtEl>
                                        <p:attrNameLst>
                                          <p:attrName>ppt_w</p:attrName>
                                        </p:attrNameLst>
                                      </p:cBhvr>
                                      <p:tavLst>
                                        <p:tav tm="0">
                                          <p:val>
                                            <p:fltVal val="0.000000"/>
                                          </p:val>
                                        </p:tav>
                                        <p:tav tm="100000">
                                          <p:val>
                                            <p:strVal val="#ppt_w"/>
                                          </p:val>
                                        </p:tav>
                                      </p:tavLst>
                                    </p:anim>
                                    <p:anim calcmode="lin" valueType="num">
                                      <p:cBhvr>
                                        <p:cTn id="32" dur="1000" fill="hold"/>
                                        <p:tgtEl>
                                          <p:spTgt spid="1035"/>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1036"/>
                                        </p:tgtEl>
                                        <p:attrNameLst>
                                          <p:attrName>style.visibility</p:attrName>
                                        </p:attrNameLst>
                                      </p:cBhvr>
                                      <p:to>
                                        <p:strVal val="visible"/>
                                      </p:to>
                                    </p:set>
                                    <p:anim calcmode="lin" valueType="num">
                                      <p:cBhvr>
                                        <p:cTn id="35" dur="1000" fill="hold"/>
                                        <p:tgtEl>
                                          <p:spTgt spid="1036"/>
                                        </p:tgtEl>
                                        <p:attrNameLst>
                                          <p:attrName>ppt_w</p:attrName>
                                        </p:attrNameLst>
                                      </p:cBhvr>
                                      <p:tavLst>
                                        <p:tav tm="0">
                                          <p:val>
                                            <p:fltVal val="0.000000"/>
                                          </p:val>
                                        </p:tav>
                                        <p:tav tm="100000">
                                          <p:val>
                                            <p:strVal val="#ppt_w"/>
                                          </p:val>
                                        </p:tav>
                                      </p:tavLst>
                                    </p:anim>
                                    <p:anim calcmode="lin" valueType="num">
                                      <p:cBhvr>
                                        <p:cTn id="36" dur="1000" fill="hold"/>
                                        <p:tgtEl>
                                          <p:spTgt spid="1036"/>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0"/>
                                  </p:stCondLst>
                                  <p:childTnLst>
                                    <p:set>
                                      <p:cBhvr>
                                        <p:cTn id="38" dur="1" fill="hold">
                                          <p:stCondLst>
                                            <p:cond delay="0"/>
                                          </p:stCondLst>
                                        </p:cTn>
                                        <p:tgtEl>
                                          <p:spTgt spid="1037"/>
                                        </p:tgtEl>
                                        <p:attrNameLst>
                                          <p:attrName>style.visibility</p:attrName>
                                        </p:attrNameLst>
                                      </p:cBhvr>
                                      <p:to>
                                        <p:strVal val="visible"/>
                                      </p:to>
                                    </p:set>
                                    <p:anim calcmode="lin" valueType="num">
                                      <p:cBhvr>
                                        <p:cTn id="39" dur="1000" fill="hold"/>
                                        <p:tgtEl>
                                          <p:spTgt spid="1037"/>
                                        </p:tgtEl>
                                        <p:attrNameLst>
                                          <p:attrName>ppt_w</p:attrName>
                                        </p:attrNameLst>
                                      </p:cBhvr>
                                      <p:tavLst>
                                        <p:tav tm="0">
                                          <p:val>
                                            <p:fltVal val="0.000000"/>
                                          </p:val>
                                        </p:tav>
                                        <p:tav tm="100000">
                                          <p:val>
                                            <p:strVal val="#ppt_w"/>
                                          </p:val>
                                        </p:tav>
                                      </p:tavLst>
                                    </p:anim>
                                    <p:anim calcmode="lin" valueType="num">
                                      <p:cBhvr>
                                        <p:cTn id="40" dur="1000" fill="hold"/>
                                        <p:tgtEl>
                                          <p:spTgt spid="103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9" grpId="0" animBg="1"/>
      <p:bldP spid="954372" grpId="0" animBg="1"/>
      <p:bldP spid="1031" grpId="0" animBg="1"/>
      <p:bldP spid="954374" grpId="0" animBg="1"/>
      <p:bldP spid="1033" grpId="0" animBg="1"/>
      <p:bldP spid="954376" grpId="0" animBg="1"/>
      <p:bldP spid="1035" grpId="0"/>
      <p:bldP spid="1036" grpId="0"/>
      <p:bldP spid="10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6418" name="标题 956417"/>
          <p:cNvSpPr>
            <a:spLocks noGrp="1"/>
          </p:cNvSpPr>
          <p:nvPr>
            <p:ph type="title"/>
          </p:nvPr>
        </p:nvSpPr>
        <p:spPr/>
        <p:txBody>
          <a:bodyPr anchor="ctr"/>
          <a:p>
            <a:r>
              <a:rPr lang="zh-CN" altLang="en-US" b="1" dirty="0">
                <a:solidFill>
                  <a:schemeClr val="tx1"/>
                </a:solidFill>
              </a:rPr>
              <a:t>（二）班主任成长的</a:t>
            </a:r>
            <a:r>
              <a:rPr lang="en-US" altLang="zh-CN" b="1" dirty="0">
                <a:solidFill>
                  <a:schemeClr val="tx1"/>
                </a:solidFill>
              </a:rPr>
              <a:t>3</a:t>
            </a:r>
            <a:r>
              <a:rPr lang="zh-CN" altLang="en-US" b="1" dirty="0">
                <a:solidFill>
                  <a:schemeClr val="tx1"/>
                </a:solidFill>
              </a:rPr>
              <a:t>层阶梯</a:t>
            </a:r>
            <a:endParaRPr lang="zh-CN" altLang="en-US" b="1" dirty="0">
              <a:solidFill>
                <a:srgbClr val="0000FF"/>
              </a:solidFill>
            </a:endParaRPr>
          </a:p>
        </p:txBody>
      </p:sp>
      <p:sp>
        <p:nvSpPr>
          <p:cNvPr id="956419" name="文本占位符 956418"/>
          <p:cNvSpPr>
            <a:spLocks noGrp="1"/>
          </p:cNvSpPr>
          <p:nvPr>
            <p:ph type="body" idx="1"/>
          </p:nvPr>
        </p:nvSpPr>
        <p:spPr/>
        <p:txBody>
          <a:bodyPr/>
          <a:p>
            <a:pPr eaLnBrk="0" hangingPunct="0">
              <a:buNone/>
            </a:pPr>
            <a:r>
              <a:rPr lang="zh-CN" altLang="en-US" sz="2800" b="1" dirty="0">
                <a:latin typeface="宋体" panose="02010600030101010101" pitchFamily="2" charset="-122"/>
              </a:rPr>
              <a:t>为组织学生探讨“初中生亲子沟通”，</a:t>
            </a:r>
            <a:endParaRPr lang="zh-CN" altLang="en-US" sz="2800" b="1" dirty="0">
              <a:latin typeface="宋体" panose="02010600030101010101" pitchFamily="2" charset="-122"/>
            </a:endParaRPr>
          </a:p>
          <a:p>
            <a:pPr eaLnBrk="0" hangingPunct="0">
              <a:buNone/>
            </a:pPr>
            <a:r>
              <a:rPr lang="zh-CN" altLang="en-US" sz="2800" b="1" dirty="0">
                <a:latin typeface="宋体" panose="02010600030101010101" pitchFamily="2" charset="-122"/>
              </a:rPr>
              <a:t>不同的班主任会怎么做？</a:t>
            </a:r>
            <a:endParaRPr lang="zh-CN" altLang="en-US" sz="2800" b="1" dirty="0">
              <a:latin typeface="宋体" panose="02010600030101010101" pitchFamily="2" charset="-122"/>
            </a:endParaRPr>
          </a:p>
          <a:p>
            <a:pPr eaLnBrk="0" hangingPunct="0">
              <a:buNone/>
            </a:pPr>
            <a:endParaRPr lang="zh-CN" altLang="en-US" sz="2800" b="1" dirty="0">
              <a:latin typeface="宋体" panose="02010600030101010101" pitchFamily="2" charset="-122"/>
            </a:endParaRPr>
          </a:p>
          <a:p>
            <a:pPr>
              <a:buNone/>
            </a:pPr>
            <a:r>
              <a:rPr lang="zh-CN" altLang="en-US" sz="2800" dirty="0">
                <a:latin typeface="宋体" panose="02010600030101010101" pitchFamily="2" charset="-122"/>
              </a:rPr>
              <a:t>案例</a:t>
            </a:r>
            <a:r>
              <a:rPr lang="en-US" altLang="zh-CN" sz="2800" dirty="0">
                <a:latin typeface="宋体" panose="02010600030101010101" pitchFamily="2" charset="-122"/>
              </a:rPr>
              <a:t>1 </a:t>
            </a:r>
            <a:r>
              <a:rPr lang="zh-CN" altLang="en-US" sz="2800" dirty="0">
                <a:latin typeface="宋体" panose="02010600030101010101" pitchFamily="2" charset="-122"/>
              </a:rPr>
              <a:t>主题班会</a:t>
            </a:r>
            <a:r>
              <a:rPr lang="en-US" altLang="zh-CN" sz="2800" dirty="0">
                <a:latin typeface="宋体" panose="02010600030101010101" pitchFamily="2" charset="-122"/>
              </a:rPr>
              <a:t>《</a:t>
            </a:r>
            <a:r>
              <a:rPr lang="zh-CN" altLang="en-US" sz="2800" dirty="0">
                <a:latin typeface="宋体" panose="02010600030101010101" pitchFamily="2" charset="-122"/>
              </a:rPr>
              <a:t>要爱你的妈妈！</a:t>
            </a:r>
            <a:r>
              <a:rPr lang="en-US" altLang="zh-CN" sz="2800">
                <a:latin typeface="宋体" panose="02010600030101010101" pitchFamily="2" charset="-122"/>
              </a:rPr>
              <a:t>》</a:t>
            </a:r>
            <a:endParaRPr lang="en-US" altLang="zh-CN" sz="2800">
              <a:latin typeface="宋体" panose="02010600030101010101" pitchFamily="2" charset="-122"/>
            </a:endParaRPr>
          </a:p>
          <a:p>
            <a:pPr>
              <a:buNone/>
            </a:pPr>
            <a:r>
              <a:rPr lang="zh-CN" altLang="en-US" sz="2800" dirty="0">
                <a:latin typeface="宋体" panose="02010600030101010101" pitchFamily="2" charset="-122"/>
              </a:rPr>
              <a:t>案例</a:t>
            </a:r>
            <a:r>
              <a:rPr lang="en-US" altLang="zh-CN" sz="2800" dirty="0">
                <a:latin typeface="宋体" panose="02010600030101010101" pitchFamily="2" charset="-122"/>
              </a:rPr>
              <a:t>2 </a:t>
            </a:r>
            <a:r>
              <a:rPr lang="zh-CN" altLang="en-US" sz="2800" dirty="0">
                <a:latin typeface="宋体" panose="02010600030101010101" pitchFamily="2" charset="-122"/>
              </a:rPr>
              <a:t>主题班会</a:t>
            </a:r>
            <a:r>
              <a:rPr lang="en-US" altLang="zh-CN" sz="2800" dirty="0">
                <a:latin typeface="宋体" panose="02010600030101010101" pitchFamily="2" charset="-122"/>
              </a:rPr>
              <a:t>《</a:t>
            </a:r>
            <a:r>
              <a:rPr lang="zh-CN" altLang="en-US" sz="2800" dirty="0">
                <a:latin typeface="宋体" panose="02010600030101010101" pitchFamily="2" charset="-122"/>
              </a:rPr>
              <a:t>从心开始，用爱沟通</a:t>
            </a:r>
            <a:endParaRPr lang="zh-CN" altLang="en-US" sz="2800" dirty="0">
              <a:latin typeface="宋体" panose="02010600030101010101" pitchFamily="2" charset="-122"/>
            </a:endParaRPr>
          </a:p>
          <a:p>
            <a:pPr>
              <a:buNone/>
            </a:pPr>
            <a:r>
              <a:rPr lang="zh-CN" altLang="en-US" sz="2800" dirty="0">
                <a:latin typeface="宋体" panose="02010600030101010101" pitchFamily="2" charset="-122"/>
              </a:rPr>
              <a:t>              </a:t>
            </a:r>
            <a:r>
              <a:rPr lang="en-US" altLang="zh-CN" sz="2800" dirty="0">
                <a:latin typeface="宋体" panose="02010600030101010101" pitchFamily="2" charset="-122"/>
              </a:rPr>
              <a:t>——</a:t>
            </a:r>
            <a:r>
              <a:rPr lang="zh-CN" altLang="en-US" sz="2800" dirty="0">
                <a:latin typeface="宋体" panose="02010600030101010101" pitchFamily="2" charset="-122"/>
              </a:rPr>
              <a:t>如何与父母沟通 </a:t>
            </a:r>
            <a:r>
              <a:rPr lang="en-US" altLang="zh-CN" sz="2800">
                <a:latin typeface="宋体" panose="02010600030101010101" pitchFamily="2" charset="-122"/>
              </a:rPr>
              <a:t>》</a:t>
            </a:r>
            <a:endParaRPr lang="en-US" altLang="zh-CN" sz="2800">
              <a:latin typeface="宋体" panose="02010600030101010101" pitchFamily="2" charset="-122"/>
            </a:endParaRPr>
          </a:p>
          <a:p>
            <a:pPr>
              <a:buNone/>
            </a:pPr>
            <a:r>
              <a:rPr lang="zh-CN" altLang="en-US" sz="2800" dirty="0">
                <a:latin typeface="宋体" panose="02010600030101010101" pitchFamily="2" charset="-122"/>
              </a:rPr>
              <a:t>案例</a:t>
            </a:r>
            <a:r>
              <a:rPr lang="en-US" altLang="zh-CN" sz="2800" dirty="0">
                <a:latin typeface="宋体" panose="02010600030101010101" pitchFamily="2" charset="-122"/>
              </a:rPr>
              <a:t>3 </a:t>
            </a:r>
            <a:r>
              <a:rPr lang="zh-CN" altLang="en-US" sz="2800" dirty="0">
                <a:latin typeface="宋体" panose="02010600030101010101" pitchFamily="2" charset="-122"/>
              </a:rPr>
              <a:t>主题活动</a:t>
            </a:r>
            <a:r>
              <a:rPr lang="en-US" altLang="zh-CN" sz="2800" dirty="0">
                <a:latin typeface="宋体" panose="02010600030101010101" pitchFamily="2" charset="-122"/>
              </a:rPr>
              <a:t>《</a:t>
            </a:r>
            <a:r>
              <a:rPr lang="zh-CN" altLang="en-US" sz="2800" dirty="0">
                <a:latin typeface="宋体" panose="02010600030101010101" pitchFamily="2" charset="-122"/>
              </a:rPr>
              <a:t>主动沟通</a:t>
            </a:r>
            <a:r>
              <a:rPr lang="en-US" altLang="zh-CN" sz="2800">
                <a:latin typeface="宋体" panose="02010600030101010101" pitchFamily="2" charset="-122"/>
              </a:rPr>
              <a:t>》</a:t>
            </a:r>
            <a:endParaRPr lang="en-US" altLang="zh-CN" sz="2800">
              <a:latin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7442" name="Rectangle 2"/>
          <p:cNvSpPr>
            <a:spLocks noGrp="1"/>
          </p:cNvSpPr>
          <p:nvPr>
            <p:ph type="title"/>
          </p:nvPr>
        </p:nvSpPr>
        <p:spPr>
          <a:xfrm>
            <a:off x="611188" y="260350"/>
            <a:ext cx="8229600" cy="1008063"/>
          </a:xfrm>
        </p:spPr>
        <p:txBody>
          <a:bodyPr vert="horz" wrap="square" lIns="91440" tIns="45720" rIns="91440" bIns="45720" anchor="ctr"/>
          <a:p>
            <a:pPr lvl="0" algn="l"/>
            <a:r>
              <a:rPr lang="zh-CN" altLang="en-US" sz="2800" dirty="0">
                <a:latin typeface="微软雅黑" panose="020B0503020204020204" pitchFamily="34" charset="-122"/>
                <a:ea typeface="微软雅黑" panose="020B0503020204020204" pitchFamily="34" charset="-122"/>
              </a:rPr>
              <a:t>案例</a:t>
            </a:r>
            <a:r>
              <a:rPr lang="en-US" altLang="zh-CN" sz="2800" dirty="0">
                <a:latin typeface="微软雅黑" panose="020B0503020204020204" pitchFamily="34" charset="-122"/>
                <a:ea typeface="微软雅黑" panose="020B0503020204020204" pitchFamily="34" charset="-122"/>
              </a:rPr>
              <a:t>1——</a:t>
            </a:r>
            <a:r>
              <a:rPr lang="zh-CN" altLang="en-US" sz="2800" dirty="0">
                <a:latin typeface="微软雅黑" panose="020B0503020204020204" pitchFamily="34" charset="-122"/>
                <a:ea typeface="微软雅黑" panose="020B0503020204020204" pitchFamily="34" charset="-122"/>
              </a:rPr>
              <a:t>主题班会</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要爱你的妈妈！</a:t>
            </a:r>
            <a:r>
              <a:rPr lang="en-US" altLang="zh-CN" sz="2800">
                <a:latin typeface="微软雅黑" panose="020B0503020204020204" pitchFamily="34" charset="-122"/>
                <a:ea typeface="微软雅黑" panose="020B0503020204020204" pitchFamily="34" charset="-122"/>
              </a:rPr>
              <a:t>》</a:t>
            </a:r>
            <a:endParaRPr lang="en-US" altLang="zh-CN" sz="2800">
              <a:latin typeface="微软雅黑" panose="020B0503020204020204" pitchFamily="34" charset="-122"/>
              <a:ea typeface="微软雅黑" panose="020B0503020204020204" pitchFamily="34" charset="-122"/>
            </a:endParaRPr>
          </a:p>
        </p:txBody>
      </p:sp>
      <p:sp>
        <p:nvSpPr>
          <p:cNvPr id="957443" name="Rectangle 3"/>
          <p:cNvSpPr>
            <a:spLocks noGrp="1"/>
          </p:cNvSpPr>
          <p:nvPr>
            <p:ph type="body"/>
          </p:nvPr>
        </p:nvSpPr>
        <p:spPr>
          <a:xfrm>
            <a:off x="468313" y="1557338"/>
            <a:ext cx="8229600" cy="4525962"/>
          </a:xfrm>
        </p:spPr>
        <p:txBody>
          <a:bodyPr vert="horz" wrap="square" lIns="91440" tIns="45720" rIns="91440" bIns="45720" anchor="t"/>
          <a:p>
            <a:pPr lvl="0">
              <a:buNone/>
            </a:pPr>
            <a:r>
              <a:rPr lang="zh-CN" altLang="en-US" sz="2000" dirty="0">
                <a:latin typeface="楷体" panose="02010609060101010101" pitchFamily="49" charset="-122"/>
                <a:ea typeface="楷体" panose="02010609060101010101" pitchFamily="49" charset="-122"/>
              </a:rPr>
              <a:t>时间：</a:t>
            </a:r>
            <a:r>
              <a:rPr lang="en-US" altLang="zh-CN" sz="2000" dirty="0">
                <a:latin typeface="楷体" panose="02010609060101010101" pitchFamily="49" charset="-122"/>
                <a:ea typeface="楷体" panose="02010609060101010101" pitchFamily="49" charset="-122"/>
              </a:rPr>
              <a:t>1998</a:t>
            </a:r>
            <a:r>
              <a:rPr lang="zh-CN" altLang="en-US" sz="2000" dirty="0">
                <a:latin typeface="楷体" panose="02010609060101010101" pitchFamily="49" charset="-122"/>
                <a:ea typeface="楷体" panose="02010609060101010101" pitchFamily="49" charset="-122"/>
              </a:rPr>
              <a:t>年</a:t>
            </a:r>
            <a:r>
              <a:rPr lang="en-US" altLang="zh-CN" sz="2000" dirty="0">
                <a:latin typeface="楷体" panose="02010609060101010101" pitchFamily="49" charset="-122"/>
                <a:ea typeface="楷体" panose="02010609060101010101" pitchFamily="49" charset="-122"/>
              </a:rPr>
              <a:t>4</a:t>
            </a:r>
            <a:r>
              <a:rPr lang="zh-CN" altLang="en-US" sz="2000" dirty="0">
                <a:latin typeface="楷体" panose="02010609060101010101" pitchFamily="49" charset="-122"/>
                <a:ea typeface="楷体" panose="02010609060101010101" pitchFamily="49" charset="-122"/>
              </a:rPr>
              <a:t>月</a:t>
            </a:r>
            <a:r>
              <a:rPr lang="en-US" altLang="zh-CN" sz="2000" dirty="0">
                <a:latin typeface="楷体" panose="02010609060101010101" pitchFamily="49" charset="-122"/>
                <a:ea typeface="楷体" panose="02010609060101010101" pitchFamily="49" charset="-122"/>
              </a:rPr>
              <a:t>14</a:t>
            </a:r>
            <a:r>
              <a:rPr lang="zh-CN" altLang="en-US" sz="2000" dirty="0">
                <a:latin typeface="楷体" panose="02010609060101010101" pitchFamily="49" charset="-122"/>
                <a:ea typeface="楷体" panose="02010609060101010101" pitchFamily="49" charset="-122"/>
              </a:rPr>
              <a:t>日             地  点：石室中学逸夫楼讲演厅</a:t>
            </a:r>
            <a:endParaRPr lang="zh-CN" altLang="en-US" sz="2000" dirty="0">
              <a:latin typeface="楷体" panose="02010609060101010101" pitchFamily="49" charset="-122"/>
              <a:ea typeface="楷体" panose="02010609060101010101" pitchFamily="49" charset="-122"/>
            </a:endParaRPr>
          </a:p>
          <a:p>
            <a:pPr lvl="0">
              <a:buNone/>
            </a:pPr>
            <a:r>
              <a:rPr lang="zh-CN" altLang="en-US" sz="2000" dirty="0">
                <a:latin typeface="楷体" panose="02010609060101010101" pitchFamily="49" charset="-122"/>
                <a:ea typeface="楷体" panose="02010609060101010101" pitchFamily="49" charset="-122"/>
              </a:rPr>
              <a:t>学生：初</a:t>
            </a:r>
            <a:r>
              <a:rPr lang="en-US" altLang="zh-CN" sz="2000" dirty="0">
                <a:latin typeface="楷体" panose="02010609060101010101" pitchFamily="49" charset="-122"/>
                <a:ea typeface="楷体" panose="02010609060101010101" pitchFamily="49" charset="-122"/>
              </a:rPr>
              <a:t>2000</a:t>
            </a:r>
            <a:r>
              <a:rPr lang="zh-CN" altLang="en-US" sz="2000" dirty="0">
                <a:latin typeface="楷体" panose="02010609060101010101" pitchFamily="49" charset="-122"/>
                <a:ea typeface="楷体" panose="02010609060101010101" pitchFamily="49" charset="-122"/>
              </a:rPr>
              <a:t>届</a:t>
            </a:r>
            <a:r>
              <a:rPr lang="en-US" altLang="zh-CN" sz="2000" dirty="0">
                <a:latin typeface="楷体" panose="02010609060101010101" pitchFamily="49" charset="-122"/>
                <a:ea typeface="楷体" panose="02010609060101010101" pitchFamily="49" charset="-122"/>
              </a:rPr>
              <a:t>3</a:t>
            </a:r>
            <a:r>
              <a:rPr lang="zh-CN" altLang="en-US" sz="2000" dirty="0">
                <a:latin typeface="楷体" panose="02010609060101010101" pitchFamily="49" charset="-122"/>
                <a:ea typeface="楷体" panose="02010609060101010101" pitchFamily="49" charset="-122"/>
              </a:rPr>
              <a:t>班</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初一</a:t>
            </a:r>
            <a:r>
              <a:rPr lang="en-US" altLang="zh-CN" sz="2000" dirty="0">
                <a:latin typeface="楷体" panose="02010609060101010101" pitchFamily="49" charset="-122"/>
                <a:ea typeface="楷体" panose="02010609060101010101" pitchFamily="49" charset="-122"/>
              </a:rPr>
              <a:t>]         </a:t>
            </a:r>
            <a:r>
              <a:rPr lang="zh-CN" altLang="en-US" sz="2000" dirty="0">
                <a:latin typeface="楷体" panose="02010609060101010101" pitchFamily="49" charset="-122"/>
                <a:ea typeface="楷体" panose="02010609060101010101" pitchFamily="49" charset="-122"/>
              </a:rPr>
              <a:t>班主任：李镇西</a:t>
            </a:r>
            <a:endParaRPr lang="zh-CN" altLang="en-US" sz="2000" dirty="0">
              <a:latin typeface="楷体" panose="02010609060101010101" pitchFamily="49" charset="-122"/>
              <a:ea typeface="楷体" panose="02010609060101010101" pitchFamily="49" charset="-122"/>
            </a:endParaRPr>
          </a:p>
          <a:p>
            <a:pPr lvl="0" algn="ctr">
              <a:spcBef>
                <a:spcPts val="1200"/>
              </a:spcBef>
              <a:spcAft>
                <a:spcPts val="1200"/>
              </a:spcAft>
              <a:buNone/>
            </a:pPr>
            <a:r>
              <a:rPr lang="zh-CN" altLang="en-US" sz="2800" b="1" dirty="0">
                <a:latin typeface="微软雅黑" panose="020B0503020204020204" pitchFamily="34" charset="-122"/>
                <a:ea typeface="微软雅黑" panose="020B0503020204020204" pitchFamily="34" charset="-122"/>
              </a:rPr>
              <a:t>前期准备</a:t>
            </a:r>
            <a:endParaRPr lang="zh-CN" altLang="en-US" sz="2400" b="1" dirty="0">
              <a:latin typeface="微软雅黑" panose="020B0503020204020204" pitchFamily="34" charset="-122"/>
              <a:ea typeface="微软雅黑" panose="020B0503020204020204" pitchFamily="34" charset="-122"/>
            </a:endParaRPr>
          </a:p>
          <a:p>
            <a:pPr lvl="0"/>
            <a:r>
              <a:rPr lang="zh-CN" altLang="en-US" sz="2400" dirty="0">
                <a:latin typeface="微软雅黑" panose="020B0503020204020204" pitchFamily="34" charset="-122"/>
                <a:ea typeface="微软雅黑" panose="020B0503020204020204" pitchFamily="34" charset="-122"/>
              </a:rPr>
              <a:t>开学第一次家长会上给每位家长布置一道作文题：</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我为我的孩子而</a:t>
            </a:r>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a:p>
            <a:pPr lvl="0">
              <a:buNone/>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而”什么呢？或者“自豪”，或者“欣慰”，或者“遗憾”，或者“伤心”，或者“一把鼻涕一把泪</a:t>
            </a:r>
            <a:r>
              <a:rPr lang="zh-CN" altLang="en-US" sz="2400" dirty="0">
                <a:latin typeface="黑体" panose="02010609060101010101" pitchFamily="49" charset="-122"/>
                <a:ea typeface="黑体" panose="02010609060101010101" pitchFamily="49" charset="-122"/>
              </a:rPr>
              <a:t>”</a:t>
            </a:r>
            <a:r>
              <a:rPr lang="en-US" altLang="zh-CN" sz="2400">
                <a:latin typeface="黑体" panose="02010609060101010101" pitchFamily="49" charset="-122"/>
                <a:ea typeface="黑体" panose="02010609060101010101" pitchFamily="49" charset="-122"/>
              </a:rPr>
              <a:t>……</a:t>
            </a:r>
            <a:endParaRPr lang="en-US" altLang="zh-CN" sz="2400">
              <a:latin typeface="黑体" panose="02010609060101010101" pitchFamily="49" charset="-122"/>
              <a:ea typeface="黑体" panose="02010609060101010101" pitchFamily="49" charset="-122"/>
            </a:endParaRPr>
          </a:p>
        </p:txBody>
      </p:sp>
      <p:sp>
        <p:nvSpPr>
          <p:cNvPr id="156676" name="Text Box 4"/>
          <p:cNvSpPr txBox="1">
            <a:spLocks noChangeArrowheads="1"/>
          </p:cNvSpPr>
          <p:nvPr/>
        </p:nvSpPr>
        <p:spPr bwMode="auto">
          <a:xfrm>
            <a:off x="827088" y="5589588"/>
            <a:ext cx="6553200" cy="641350"/>
          </a:xfrm>
          <a:prstGeom prst="rect">
            <a:avLst/>
          </a:prstGeom>
          <a:noFill/>
          <a:ln w="9525">
            <a:noFill/>
            <a:miter lim="800000"/>
          </a:ln>
          <a:effectLst>
            <a:prstShdw prst="shdw17" dist="17961" dir="2700000">
              <a:schemeClr val="accent1">
                <a:gamma/>
                <a:shade val="60000"/>
                <a:invGamma/>
              </a:schemeClr>
            </a:prstShdw>
          </a:effectLst>
        </p:spPr>
        <p:txBody>
          <a:bodyPr>
            <a:spAutoFit/>
          </a:bodyPr>
          <a:p>
            <a:pPr lvl="0" algn="r">
              <a:buClr>
                <a:srgbClr val="000000"/>
              </a:buClr>
            </a:pPr>
            <a:r>
              <a:rPr lang="zh-CN" altLang="en-US" sz="1800" b="0" dirty="0">
                <a:latin typeface="楷体" panose="02010609060101010101" pitchFamily="49" charset="-122"/>
                <a:ea typeface="楷体" panose="02010609060101010101" pitchFamily="49" charset="-122"/>
              </a:rPr>
              <a:t>资料出处：李镇西：</a:t>
            </a:r>
            <a:r>
              <a:rPr lang="en-US" altLang="zh-CN" sz="1800" b="0" dirty="0">
                <a:latin typeface="楷体" panose="02010609060101010101" pitchFamily="49" charset="-122"/>
                <a:ea typeface="楷体" panose="02010609060101010101" pitchFamily="49" charset="-122"/>
              </a:rPr>
              <a:t>《</a:t>
            </a:r>
            <a:r>
              <a:rPr lang="zh-CN" altLang="en-US" sz="1800" b="0" dirty="0">
                <a:latin typeface="楷体" panose="02010609060101010101" pitchFamily="49" charset="-122"/>
                <a:ea typeface="楷体" panose="02010609060101010101" pitchFamily="49" charset="-122"/>
              </a:rPr>
              <a:t>做最好的班主任（修订本）</a:t>
            </a:r>
            <a:r>
              <a:rPr lang="en-US" altLang="zh-CN" sz="1800" b="0" dirty="0">
                <a:latin typeface="楷体" panose="02010609060101010101" pitchFamily="49" charset="-122"/>
                <a:ea typeface="楷体" panose="02010609060101010101" pitchFamily="49" charset="-122"/>
              </a:rPr>
              <a:t>》</a:t>
            </a:r>
            <a:r>
              <a:rPr lang="zh-CN" altLang="en-US" sz="1800" b="0" dirty="0">
                <a:latin typeface="楷体" panose="02010609060101010101" pitchFamily="49" charset="-122"/>
                <a:ea typeface="楷体" panose="02010609060101010101" pitchFamily="49" charset="-122"/>
              </a:rPr>
              <a:t>，</a:t>
            </a:r>
            <a:endParaRPr lang="zh-CN" altLang="en-US" sz="1800" b="0" dirty="0">
              <a:latin typeface="楷体" panose="02010609060101010101" pitchFamily="49" charset="-122"/>
              <a:ea typeface="楷体" panose="02010609060101010101" pitchFamily="49" charset="-122"/>
            </a:endParaRPr>
          </a:p>
          <a:p>
            <a:pPr lvl="0" algn="r">
              <a:buClr>
                <a:srgbClr val="000000"/>
              </a:buClr>
            </a:pPr>
            <a:r>
              <a:rPr lang="zh-CN" altLang="en-US" sz="1800" b="0" dirty="0">
                <a:latin typeface="楷体" panose="02010609060101010101" pitchFamily="49" charset="-122"/>
                <a:ea typeface="楷体" panose="02010609060101010101" pitchFamily="49" charset="-122"/>
              </a:rPr>
              <a:t>北京：文化艺术出版社，</a:t>
            </a:r>
            <a:r>
              <a:rPr lang="en-US" altLang="zh-CN" sz="1800" b="0" dirty="0">
                <a:latin typeface="楷体" panose="02010609060101010101" pitchFamily="49" charset="-122"/>
                <a:ea typeface="楷体" panose="02010609060101010101" pitchFamily="49" charset="-122"/>
              </a:rPr>
              <a:t>2010</a:t>
            </a:r>
            <a:r>
              <a:rPr lang="zh-CN" altLang="en-US" sz="1800" b="0" dirty="0">
                <a:latin typeface="楷体" panose="02010609060101010101" pitchFamily="49" charset="-122"/>
                <a:ea typeface="楷体" panose="02010609060101010101" pitchFamily="49" charset="-122"/>
              </a:rPr>
              <a:t>：</a:t>
            </a:r>
            <a:r>
              <a:rPr lang="en-US" altLang="zh-CN" sz="1800" b="0" dirty="0">
                <a:latin typeface="楷体" panose="02010609060101010101" pitchFamily="49" charset="-122"/>
                <a:ea typeface="楷体" panose="02010609060101010101" pitchFamily="49" charset="-122"/>
              </a:rPr>
              <a:t>293-307</a:t>
            </a:r>
            <a:r>
              <a:rPr lang="zh-CN" altLang="en-US" sz="1800" b="0" dirty="0">
                <a:latin typeface="楷体" panose="02010609060101010101" pitchFamily="49" charset="-122"/>
                <a:ea typeface="楷体" panose="02010609060101010101" pitchFamily="49" charset="-122"/>
              </a:rPr>
              <a:t>。</a:t>
            </a:r>
            <a:endParaRPr lang="zh-CN" altLang="en-US" sz="1800" b="0" dirty="0">
              <a:latin typeface="楷体" panose="02010609060101010101" pitchFamily="49" charset="-122"/>
              <a:ea typeface="楷体" panose="02010609060101010101" pitchFamily="49"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8466" name="Rectangle 2"/>
          <p:cNvSpPr>
            <a:spLocks noGrp="1"/>
          </p:cNvSpPr>
          <p:nvPr>
            <p:ph type="title"/>
          </p:nvPr>
        </p:nvSpPr>
        <p:spPr>
          <a:xfrm>
            <a:off x="0" y="0"/>
            <a:ext cx="8229600" cy="1143000"/>
          </a:xfrm>
        </p:spPr>
        <p:txBody>
          <a:bodyPr vert="horz" wrap="square" lIns="91440" tIns="45720" rIns="91440" bIns="45720" anchor="ctr"/>
          <a:p>
            <a:pPr marL="762000" lvl="0" indent="-762000">
              <a:lnSpc>
                <a:spcPct val="125000"/>
              </a:lnSpc>
              <a:spcBef>
                <a:spcPct val="20000"/>
              </a:spcBef>
              <a:spcAft>
                <a:spcPct val="20000"/>
              </a:spcAft>
            </a:pPr>
            <a:r>
              <a:rPr lang="zh-CN" altLang="en-US" sz="2400" b="1" dirty="0">
                <a:latin typeface="微软雅黑" panose="020B0503020204020204" pitchFamily="34" charset="-122"/>
                <a:ea typeface="微软雅黑" panose="020B0503020204020204" pitchFamily="34" charset="-122"/>
              </a:rPr>
              <a:t>案例</a:t>
            </a:r>
            <a:r>
              <a:rPr lang="en-US" altLang="zh-CN" sz="2400" b="1" dirty="0">
                <a:latin typeface="微软雅黑" panose="020B0503020204020204" pitchFamily="34" charset="-122"/>
                <a:ea typeface="微软雅黑" panose="020B0503020204020204" pitchFamily="34" charset="-122"/>
              </a:rPr>
              <a:t>1——</a:t>
            </a:r>
            <a:r>
              <a:rPr lang="zh-CN" altLang="en-US" sz="2400" b="1" dirty="0">
                <a:latin typeface="微软雅黑" panose="020B0503020204020204" pitchFamily="34" charset="-122"/>
                <a:ea typeface="微软雅黑" panose="020B0503020204020204" pitchFamily="34" charset="-122"/>
              </a:rPr>
              <a:t>主题班会</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要爱你的妈妈！</a:t>
            </a:r>
            <a:r>
              <a:rPr lang="en-US" altLang="zh-CN" sz="2400" b="1">
                <a:latin typeface="微软雅黑" panose="020B0503020204020204" pitchFamily="34" charset="-122"/>
                <a:ea typeface="微软雅黑" panose="020B0503020204020204" pitchFamily="34" charset="-122"/>
              </a:rPr>
              <a:t>》</a:t>
            </a:r>
            <a:br>
              <a:rPr lang="en-US" altLang="zh-CN" sz="2400" b="1">
                <a:latin typeface="微软雅黑" panose="020B0503020204020204" pitchFamily="34" charset="-122"/>
                <a:ea typeface="微软雅黑" panose="020B0503020204020204" pitchFamily="34" charset="-122"/>
              </a:rPr>
            </a:br>
            <a:r>
              <a:rPr lang="zh-CN" altLang="en-US" sz="2400" dirty="0">
                <a:latin typeface="微软雅黑" panose="020B0503020204020204" pitchFamily="34" charset="-122"/>
                <a:ea typeface="微软雅黑" panose="020B0503020204020204" pitchFamily="34" charset="-122"/>
              </a:rPr>
              <a:t>现场活动</a:t>
            </a:r>
            <a:endParaRPr lang="zh-CN" altLang="en-US" sz="2400" dirty="0">
              <a:latin typeface="微软雅黑" panose="020B0503020204020204" pitchFamily="34" charset="-122"/>
              <a:ea typeface="微软雅黑" panose="020B0503020204020204" pitchFamily="34" charset="-122"/>
            </a:endParaRPr>
          </a:p>
        </p:txBody>
      </p:sp>
      <p:sp>
        <p:nvSpPr>
          <p:cNvPr id="158723" name="Rectangle 3"/>
          <p:cNvSpPr>
            <a:spLocks noGrp="1"/>
          </p:cNvSpPr>
          <p:nvPr>
            <p:ph type="body"/>
          </p:nvPr>
        </p:nvSpPr>
        <p:spPr>
          <a:xfrm>
            <a:off x="755650" y="1125538"/>
            <a:ext cx="7848600" cy="5111750"/>
          </a:xfrm>
        </p:spPr>
        <p:txBody>
          <a:bodyPr vert="horz" wrap="square" lIns="91440" tIns="45720" rIns="91440" bIns="45720" anchor="t"/>
          <a:p>
            <a:pPr lvl="0">
              <a:lnSpc>
                <a:spcPct val="90000"/>
              </a:lnSpc>
              <a:buNone/>
            </a:pP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1</a:t>
            </a:r>
            <a:r>
              <a:rPr lang="zh-CN" altLang="en-US" sz="2400" b="1" dirty="0">
                <a:solidFill>
                  <a:srgbClr val="0000FF"/>
                </a:solidFill>
                <a:latin typeface="微软雅黑" panose="020B0503020204020204" pitchFamily="34" charset="-122"/>
                <a:ea typeface="微软雅黑" panose="020B0503020204020204" pitchFamily="34" charset="-122"/>
              </a:rPr>
              <a:t>）教师开场</a:t>
            </a:r>
            <a:endParaRPr lang="zh-CN" altLang="en-US" sz="2400" b="1" dirty="0">
              <a:solidFill>
                <a:srgbClr val="0000FF"/>
              </a:solidFill>
              <a:latin typeface="微软雅黑" panose="020B0503020204020204" pitchFamily="34" charset="-122"/>
              <a:ea typeface="微软雅黑" panose="020B0503020204020204" pitchFamily="34" charset="-122"/>
            </a:endParaRPr>
          </a:p>
          <a:p>
            <a:pPr lvl="0">
              <a:lnSpc>
                <a:spcPct val="90000"/>
              </a:lnSpc>
              <a:buNone/>
            </a:pPr>
            <a:r>
              <a:rPr lang="en-US" altLang="zh-CN" sz="2000" dirty="0">
                <a:latin typeface="微软雅黑" panose="020B0503020204020204" pitchFamily="34" charset="-122"/>
                <a:ea typeface="微软雅黑" panose="020B0503020204020204" pitchFamily="34" charset="-122"/>
              </a:rPr>
              <a:t>①</a:t>
            </a:r>
            <a:r>
              <a:rPr lang="zh-CN" altLang="en-US" sz="2000" dirty="0">
                <a:latin typeface="微软雅黑" panose="020B0503020204020204" pitchFamily="34" charset="-122"/>
                <a:ea typeface="微软雅黑" panose="020B0503020204020204" pitchFamily="34" charset="-122"/>
              </a:rPr>
              <a:t>说明班会性质：这个班会课，也是评讲家长“作文”的语文课 </a:t>
            </a:r>
            <a:endParaRPr lang="zh-CN" altLang="en-US" sz="2000">
              <a:latin typeface="微软雅黑" panose="020B0503020204020204" pitchFamily="34" charset="-122"/>
              <a:ea typeface="微软雅黑" panose="020B0503020204020204" pitchFamily="34" charset="-122"/>
            </a:endParaRPr>
          </a:p>
          <a:p>
            <a:pPr lvl="0">
              <a:lnSpc>
                <a:spcPct val="90000"/>
              </a:lnSpc>
              <a:buNone/>
            </a:pPr>
            <a:r>
              <a:rPr lang="en-US" altLang="zh-CN" sz="2000" dirty="0">
                <a:latin typeface="微软雅黑" panose="020B0503020204020204" pitchFamily="34" charset="-122"/>
                <a:ea typeface="微软雅黑" panose="020B0503020204020204" pitchFamily="34" charset="-122"/>
              </a:rPr>
              <a:t>②</a:t>
            </a:r>
            <a:r>
              <a:rPr lang="zh-CN" altLang="en-US" sz="2000" dirty="0">
                <a:latin typeface="微软雅黑" panose="020B0503020204020204" pitchFamily="34" charset="-122"/>
                <a:ea typeface="微软雅黑" panose="020B0503020204020204" pitchFamily="34" charset="-122"/>
              </a:rPr>
              <a:t>解释班会题目：“要爱你的妈妈”来自前苏联一所名闻全球的农村中学巴甫雷什中学的校训。</a:t>
            </a:r>
            <a:endParaRPr lang="zh-CN" altLang="en-US" sz="2000" dirty="0">
              <a:latin typeface="微软雅黑" panose="020B0503020204020204" pitchFamily="34" charset="-122"/>
              <a:ea typeface="微软雅黑" panose="020B0503020204020204" pitchFamily="34" charset="-122"/>
            </a:endParaRPr>
          </a:p>
          <a:p>
            <a:pPr lvl="0">
              <a:lnSpc>
                <a:spcPct val="9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）班主任进行现场调查</a:t>
            </a:r>
            <a:endParaRPr lang="zh-CN" altLang="en-US" sz="2400" dirty="0">
              <a:latin typeface="微软雅黑" panose="020B0503020204020204" pitchFamily="34" charset="-122"/>
              <a:ea typeface="微软雅黑" panose="020B0503020204020204" pitchFamily="34" charset="-122"/>
            </a:endParaRPr>
          </a:p>
          <a:p>
            <a:pPr lvl="0">
              <a:lnSpc>
                <a:spcPct val="9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）读</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则外国故事，表扬本班</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位同学</a:t>
            </a:r>
            <a:endParaRPr lang="zh-CN" altLang="en-US" sz="2400" dirty="0">
              <a:latin typeface="微软雅黑" panose="020B0503020204020204" pitchFamily="34" charset="-122"/>
              <a:ea typeface="微软雅黑" panose="020B0503020204020204" pitchFamily="34" charset="-122"/>
            </a:endParaRPr>
          </a:p>
          <a:p>
            <a:pPr lvl="0">
              <a:lnSpc>
                <a:spcPct val="9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）采访让妈妈欣慰的一个孩子和他的家长</a:t>
            </a:r>
            <a:endParaRPr lang="zh-CN" altLang="en-US" sz="2400" dirty="0">
              <a:latin typeface="微软雅黑" panose="020B0503020204020204" pitchFamily="34" charset="-122"/>
              <a:ea typeface="微软雅黑" panose="020B0503020204020204" pitchFamily="34" charset="-122"/>
            </a:endParaRPr>
          </a:p>
          <a:p>
            <a:pPr lvl="0">
              <a:lnSpc>
                <a:spcPct val="9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）读</a:t>
            </a:r>
            <a:r>
              <a:rPr lang="en-US" altLang="zh-CN" sz="2400" dirty="0">
                <a:latin typeface="微软雅黑" panose="020B0503020204020204" pitchFamily="34" charset="-122"/>
                <a:ea typeface="微软雅黑" panose="020B0503020204020204" pitchFamily="34" charset="-122"/>
              </a:rPr>
              <a:t>8</a:t>
            </a:r>
            <a:r>
              <a:rPr lang="zh-CN" altLang="en-US" sz="2400" dirty="0">
                <a:latin typeface="微软雅黑" panose="020B0503020204020204" pitchFamily="34" charset="-122"/>
                <a:ea typeface="微软雅黑" panose="020B0503020204020204" pitchFamily="34" charset="-122"/>
              </a:rPr>
              <a:t>位家长“作文”，表扬更多同学</a:t>
            </a:r>
            <a:endParaRPr lang="zh-CN" altLang="en-US" sz="2400" dirty="0">
              <a:latin typeface="微软雅黑" panose="020B0503020204020204" pitchFamily="34" charset="-122"/>
              <a:ea typeface="微软雅黑" panose="020B0503020204020204" pitchFamily="34" charset="-122"/>
            </a:endParaRPr>
          </a:p>
          <a:p>
            <a:pPr lvl="0">
              <a:lnSpc>
                <a:spcPct val="9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rPr>
              <a:t>）针对部分同学的缺点，给予暗示、期待，鼓励改正</a:t>
            </a:r>
            <a:endParaRPr lang="zh-CN" altLang="en-US" sz="2400" dirty="0">
              <a:latin typeface="微软雅黑" panose="020B0503020204020204" pitchFamily="34" charset="-122"/>
              <a:ea typeface="微软雅黑" panose="020B0503020204020204" pitchFamily="34" charset="-122"/>
            </a:endParaRPr>
          </a:p>
          <a:p>
            <a:pPr lvl="0">
              <a:lnSpc>
                <a:spcPct val="9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7</a:t>
            </a:r>
            <a:r>
              <a:rPr lang="zh-CN" altLang="en-US" sz="2400" dirty="0">
                <a:latin typeface="微软雅黑" panose="020B0503020204020204" pitchFamily="34" charset="-122"/>
                <a:ea typeface="微软雅黑" panose="020B0503020204020204" pitchFamily="34" charset="-122"/>
              </a:rPr>
              <a:t>）表扬一位用勤奋学习为国争光的同学</a:t>
            </a:r>
            <a:endParaRPr lang="zh-CN" altLang="en-US" sz="2400" dirty="0">
              <a:latin typeface="微软雅黑" panose="020B0503020204020204" pitchFamily="34" charset="-122"/>
              <a:ea typeface="微软雅黑" panose="020B0503020204020204" pitchFamily="34" charset="-122"/>
            </a:endParaRPr>
          </a:p>
          <a:p>
            <a:pPr lvl="0">
              <a:lnSpc>
                <a:spcPct val="9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8</a:t>
            </a:r>
            <a:r>
              <a:rPr lang="zh-CN" altLang="en-US" sz="2400" dirty="0">
                <a:latin typeface="微软雅黑" panose="020B0503020204020204" pitchFamily="34" charset="-122"/>
                <a:ea typeface="微软雅黑" panose="020B0503020204020204" pitchFamily="34" charset="-122"/>
              </a:rPr>
              <a:t>）鼓励思考：为爸妈做些什么？</a:t>
            </a:r>
            <a:endParaRPr lang="zh-CN" altLang="en-US" sz="2400" dirty="0">
              <a:latin typeface="微软雅黑" panose="020B0503020204020204" pitchFamily="34" charset="-122"/>
              <a:ea typeface="微软雅黑" panose="020B0503020204020204" pitchFamily="34" charset="-122"/>
            </a:endParaRPr>
          </a:p>
          <a:p>
            <a:pPr lvl="0">
              <a:lnSpc>
                <a:spcPct val="90000"/>
              </a:lnSpc>
              <a:buNone/>
            </a:pPr>
            <a:r>
              <a:rPr lang="zh-CN" altLang="en-US" sz="2400" dirty="0">
                <a:latin typeface="微软雅黑" panose="020B0503020204020204" pitchFamily="34" charset="-122"/>
                <a:ea typeface="微软雅黑" panose="020B0503020204020204" pitchFamily="34" charset="-122"/>
              </a:rPr>
              <a:t>  布置写作文</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写给爸爸妈妈的一封信</a:t>
            </a:r>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p:txBody>
      </p:sp>
      <p:sp>
        <p:nvSpPr>
          <p:cNvPr id="158724" name="Text Box 4"/>
          <p:cNvSpPr txBox="1"/>
          <p:nvPr/>
        </p:nvSpPr>
        <p:spPr>
          <a:xfrm>
            <a:off x="4356100" y="5848350"/>
            <a:ext cx="4679950" cy="676275"/>
          </a:xfrm>
          <a:prstGeom prst="rect">
            <a:avLst/>
          </a:prstGeom>
          <a:noFill/>
          <a:ln w="9525" cap="flat" cmpd="sng">
            <a:solidFill>
              <a:srgbClr val="00FFFF"/>
            </a:solidFill>
            <a:prstDash val="solid"/>
            <a:miter/>
            <a:headEnd type="none" w="med" len="med"/>
            <a:tailEnd type="none" w="med" len="med"/>
          </a:ln>
          <a:effectLst>
            <a:prstShdw prst="shdw17" dist="17961" dir="2699999">
              <a:srgbClr val="009999"/>
            </a:prstShdw>
          </a:effectLst>
        </p:spPr>
        <p:txBody>
          <a:bodyPr>
            <a:spAutoFit/>
          </a:bodyPr>
          <a:p>
            <a:pPr lvl="0">
              <a:buClr>
                <a:srgbClr val="000000"/>
              </a:buClr>
            </a:pPr>
            <a:r>
              <a:rPr lang="zh-CN" altLang="en-US" sz="2000" b="0" dirty="0">
                <a:solidFill>
                  <a:srgbClr val="C00000"/>
                </a:solidFill>
                <a:latin typeface="Arial" panose="020B0604020202020204" pitchFamily="34" charset="0"/>
                <a:ea typeface="楷体" panose="02010609060101010101" pitchFamily="49" charset="-122"/>
              </a:rPr>
              <a:t>思考：</a:t>
            </a:r>
            <a:r>
              <a:rPr lang="zh-CN" altLang="en-US" sz="1800" b="0" dirty="0">
                <a:latin typeface="Arial" panose="020B0604020202020204" pitchFamily="34" charset="0"/>
                <a:ea typeface="楷体" panose="02010609060101010101" pitchFamily="49" charset="-122"/>
              </a:rPr>
              <a:t>外国名校的校训，与这个班级的学生，有什么真实联系？</a:t>
            </a:r>
            <a:endParaRPr lang="zh-CN" altLang="en-US" sz="1800" b="0" dirty="0">
              <a:latin typeface="Arial" panose="020B0604020202020204" pitchFamily="34"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8724"/>
                                        </p:tgtEl>
                                        <p:attrNameLst>
                                          <p:attrName>style.visibility</p:attrName>
                                        </p:attrNameLst>
                                      </p:cBhvr>
                                      <p:to>
                                        <p:strVal val="visible"/>
                                      </p:to>
                                    </p:set>
                                    <p:anim calcmode="lin" valueType="num">
                                      <p:cBhvr additive="base">
                                        <p:cTn id="7" dur="500" fill="hold"/>
                                        <p:tgtEl>
                                          <p:spTgt spid="158724"/>
                                        </p:tgtEl>
                                        <p:attrNameLst>
                                          <p:attrName>ppt_x</p:attrName>
                                        </p:attrNameLst>
                                      </p:cBhvr>
                                      <p:tavLst>
                                        <p:tav tm="0">
                                          <p:val>
                                            <p:strVal val="#ppt_x"/>
                                          </p:val>
                                        </p:tav>
                                        <p:tav tm="100000">
                                          <p:val>
                                            <p:strVal val="#ppt_x"/>
                                          </p:val>
                                        </p:tav>
                                      </p:tavLst>
                                    </p:anim>
                                    <p:anim calcmode="lin" valueType="num">
                                      <p:cBhvr additive="base">
                                        <p:cTn id="8" dur="500" fill="hold"/>
                                        <p:tgtEl>
                                          <p:spTgt spid="1587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158723">
                                            <p:txEl>
                                              <p:charRg st="81" end="94"/>
                                            </p:txEl>
                                          </p:spTgt>
                                        </p:tgtEl>
                                        <p:attrNameLst>
                                          <p:attrName>style.visibility</p:attrName>
                                        </p:attrNameLst>
                                      </p:cBhvr>
                                      <p:to>
                                        <p:strVal val="visible"/>
                                      </p:to>
                                    </p:set>
                                    <p:animEffect transition="in" filter="diamond(in)">
                                      <p:cBhvr>
                                        <p:cTn id="13" dur="2000"/>
                                        <p:tgtEl>
                                          <p:spTgt spid="158723">
                                            <p:txEl>
                                              <p:charRg st="81" end="94"/>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158723">
                                            <p:txEl>
                                              <p:charRg st="94" end="114"/>
                                            </p:txEl>
                                          </p:spTgt>
                                        </p:tgtEl>
                                        <p:attrNameLst>
                                          <p:attrName>style.visibility</p:attrName>
                                        </p:attrNameLst>
                                      </p:cBhvr>
                                      <p:to>
                                        <p:strVal val="visible"/>
                                      </p:to>
                                    </p:set>
                                    <p:animEffect transition="in" filter="diamond(in)">
                                      <p:cBhvr>
                                        <p:cTn id="16" dur="2000"/>
                                        <p:tgtEl>
                                          <p:spTgt spid="158723">
                                            <p:txEl>
                                              <p:charRg st="94" end="114"/>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158723">
                                            <p:txEl>
                                              <p:charRg st="114" end="135"/>
                                            </p:txEl>
                                          </p:spTgt>
                                        </p:tgtEl>
                                        <p:attrNameLst>
                                          <p:attrName>style.visibility</p:attrName>
                                        </p:attrNameLst>
                                      </p:cBhvr>
                                      <p:to>
                                        <p:strVal val="visible"/>
                                      </p:to>
                                    </p:set>
                                    <p:animEffect transition="in" filter="diamond(in)">
                                      <p:cBhvr>
                                        <p:cTn id="19" dur="2000"/>
                                        <p:tgtEl>
                                          <p:spTgt spid="158723">
                                            <p:txEl>
                                              <p:charRg st="114" end="135"/>
                                            </p:txEl>
                                          </p:spTgt>
                                        </p:tgtEl>
                                      </p:cBhvr>
                                    </p:animEffect>
                                  </p:childTnLst>
                                </p:cTn>
                              </p:par>
                              <p:par>
                                <p:cTn id="20" presetID="8" presetClass="entr" presetSubtype="16" fill="hold" nodeType="withEffect">
                                  <p:stCondLst>
                                    <p:cond delay="0"/>
                                  </p:stCondLst>
                                  <p:childTnLst>
                                    <p:set>
                                      <p:cBhvr>
                                        <p:cTn id="21" dur="1" fill="hold">
                                          <p:stCondLst>
                                            <p:cond delay="0"/>
                                          </p:stCondLst>
                                        </p:cTn>
                                        <p:tgtEl>
                                          <p:spTgt spid="158723">
                                            <p:txEl>
                                              <p:charRg st="135" end="155"/>
                                            </p:txEl>
                                          </p:spTgt>
                                        </p:tgtEl>
                                        <p:attrNameLst>
                                          <p:attrName>style.visibility</p:attrName>
                                        </p:attrNameLst>
                                      </p:cBhvr>
                                      <p:to>
                                        <p:strVal val="visible"/>
                                      </p:to>
                                    </p:set>
                                    <p:animEffect transition="in" filter="diamond(in)">
                                      <p:cBhvr>
                                        <p:cTn id="22" dur="2000"/>
                                        <p:tgtEl>
                                          <p:spTgt spid="158723">
                                            <p:txEl>
                                              <p:charRg st="135" end="155"/>
                                            </p:txEl>
                                          </p:spTgt>
                                        </p:tgtEl>
                                      </p:cBhvr>
                                    </p:animEffect>
                                  </p:childTnLst>
                                </p:cTn>
                              </p:par>
                              <p:par>
                                <p:cTn id="23" presetID="8" presetClass="entr" presetSubtype="16" fill="hold" nodeType="withEffect">
                                  <p:stCondLst>
                                    <p:cond delay="0"/>
                                  </p:stCondLst>
                                  <p:childTnLst>
                                    <p:set>
                                      <p:cBhvr>
                                        <p:cTn id="24" dur="1" fill="hold">
                                          <p:stCondLst>
                                            <p:cond delay="0"/>
                                          </p:stCondLst>
                                        </p:cTn>
                                        <p:tgtEl>
                                          <p:spTgt spid="158723">
                                            <p:txEl>
                                              <p:charRg st="155" end="181"/>
                                            </p:txEl>
                                          </p:spTgt>
                                        </p:tgtEl>
                                        <p:attrNameLst>
                                          <p:attrName>style.visibility</p:attrName>
                                        </p:attrNameLst>
                                      </p:cBhvr>
                                      <p:to>
                                        <p:strVal val="visible"/>
                                      </p:to>
                                    </p:set>
                                    <p:animEffect transition="in" filter="diamond(in)">
                                      <p:cBhvr>
                                        <p:cTn id="25" dur="2000"/>
                                        <p:tgtEl>
                                          <p:spTgt spid="158723">
                                            <p:txEl>
                                              <p:charRg st="155" end="181"/>
                                            </p:txEl>
                                          </p:spTgt>
                                        </p:tgtEl>
                                      </p:cBhvr>
                                    </p:animEffect>
                                  </p:childTnLst>
                                </p:cTn>
                              </p:par>
                              <p:par>
                                <p:cTn id="26" presetID="8" presetClass="entr" presetSubtype="16" fill="hold" nodeType="withEffect">
                                  <p:stCondLst>
                                    <p:cond delay="0"/>
                                  </p:stCondLst>
                                  <p:childTnLst>
                                    <p:set>
                                      <p:cBhvr>
                                        <p:cTn id="27" dur="1" fill="hold">
                                          <p:stCondLst>
                                            <p:cond delay="0"/>
                                          </p:stCondLst>
                                        </p:cTn>
                                        <p:tgtEl>
                                          <p:spTgt spid="158723">
                                            <p:txEl>
                                              <p:charRg st="181" end="201"/>
                                            </p:txEl>
                                          </p:spTgt>
                                        </p:tgtEl>
                                        <p:attrNameLst>
                                          <p:attrName>style.visibility</p:attrName>
                                        </p:attrNameLst>
                                      </p:cBhvr>
                                      <p:to>
                                        <p:strVal val="visible"/>
                                      </p:to>
                                    </p:set>
                                    <p:animEffect transition="in" filter="diamond(in)">
                                      <p:cBhvr>
                                        <p:cTn id="28" dur="2000"/>
                                        <p:tgtEl>
                                          <p:spTgt spid="158723">
                                            <p:txEl>
                                              <p:charRg st="181" end="201"/>
                                            </p:txEl>
                                          </p:spTgt>
                                        </p:tgtEl>
                                      </p:cBhvr>
                                    </p:animEffect>
                                  </p:childTnLst>
                                </p:cTn>
                              </p:par>
                              <p:par>
                                <p:cTn id="29" presetID="8" presetClass="entr" presetSubtype="16" fill="hold" nodeType="withEffect">
                                  <p:stCondLst>
                                    <p:cond delay="0"/>
                                  </p:stCondLst>
                                  <p:childTnLst>
                                    <p:set>
                                      <p:cBhvr>
                                        <p:cTn id="30" dur="1" fill="hold">
                                          <p:stCondLst>
                                            <p:cond delay="0"/>
                                          </p:stCondLst>
                                        </p:cTn>
                                        <p:tgtEl>
                                          <p:spTgt spid="158723">
                                            <p:txEl>
                                              <p:charRg st="201" end="218"/>
                                            </p:txEl>
                                          </p:spTgt>
                                        </p:tgtEl>
                                        <p:attrNameLst>
                                          <p:attrName>style.visibility</p:attrName>
                                        </p:attrNameLst>
                                      </p:cBhvr>
                                      <p:to>
                                        <p:strVal val="visible"/>
                                      </p:to>
                                    </p:set>
                                    <p:animEffect transition="in" filter="diamond(in)">
                                      <p:cBhvr>
                                        <p:cTn id="31" dur="2000"/>
                                        <p:tgtEl>
                                          <p:spTgt spid="158723">
                                            <p:txEl>
                                              <p:charRg st="201" end="218"/>
                                            </p:txEl>
                                          </p:spTgt>
                                        </p:tgtEl>
                                      </p:cBhvr>
                                    </p:animEffect>
                                  </p:childTnLst>
                                </p:cTn>
                              </p:par>
                              <p:par>
                                <p:cTn id="32" presetID="8" presetClass="entr" presetSubtype="16" fill="hold" nodeType="withEffect">
                                  <p:stCondLst>
                                    <p:cond delay="0"/>
                                  </p:stCondLst>
                                  <p:childTnLst>
                                    <p:set>
                                      <p:cBhvr>
                                        <p:cTn id="33" dur="1" fill="hold">
                                          <p:stCondLst>
                                            <p:cond delay="0"/>
                                          </p:stCondLst>
                                        </p:cTn>
                                        <p:tgtEl>
                                          <p:spTgt spid="158723">
                                            <p:txEl>
                                              <p:charRg st="218" end="238"/>
                                            </p:txEl>
                                          </p:spTgt>
                                        </p:tgtEl>
                                        <p:attrNameLst>
                                          <p:attrName>style.visibility</p:attrName>
                                        </p:attrNameLst>
                                      </p:cBhvr>
                                      <p:to>
                                        <p:strVal val="visible"/>
                                      </p:to>
                                    </p:set>
                                    <p:animEffect transition="in" filter="diamond(in)">
                                      <p:cBhvr>
                                        <p:cTn id="34" dur="2000"/>
                                        <p:tgtEl>
                                          <p:spTgt spid="158723">
                                            <p:txEl>
                                              <p:charRg st="218" end="2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2035" name="Rectangle 3"/>
          <p:cNvSpPr>
            <a:spLocks noGrp="1"/>
          </p:cNvSpPr>
          <p:nvPr>
            <p:ph type="body"/>
          </p:nvPr>
        </p:nvSpPr>
        <p:spPr>
          <a:xfrm>
            <a:off x="323850" y="576263"/>
            <a:ext cx="8496300" cy="6597650"/>
          </a:xfrm>
        </p:spPr>
        <p:txBody>
          <a:bodyPr vert="horz" wrap="square" lIns="91440" tIns="45720" rIns="91440" bIns="45720" anchor="t"/>
          <a:p>
            <a:pPr lvl="0">
              <a:buNone/>
            </a:pP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2</a:t>
            </a:r>
            <a:r>
              <a:rPr lang="zh-CN" altLang="en-US" sz="2400" b="1" dirty="0">
                <a:solidFill>
                  <a:srgbClr val="0000FF"/>
                </a:solidFill>
                <a:latin typeface="微软雅黑" panose="020B0503020204020204" pitchFamily="34" charset="-122"/>
                <a:ea typeface="微软雅黑" panose="020B0503020204020204" pitchFamily="34" charset="-122"/>
              </a:rPr>
              <a:t>）班主任进行现场调查</a:t>
            </a:r>
            <a:endParaRPr lang="zh-CN" altLang="en-US" sz="2400" b="1" dirty="0">
              <a:solidFill>
                <a:srgbClr val="0000FF"/>
              </a:solidFill>
              <a:latin typeface="微软雅黑" panose="020B0503020204020204" pitchFamily="34" charset="-122"/>
              <a:ea typeface="微软雅黑" panose="020B0503020204020204" pitchFamily="34" charset="-122"/>
            </a:endParaRPr>
          </a:p>
          <a:p>
            <a:pPr lvl="0">
              <a:buNone/>
            </a:pPr>
            <a:r>
              <a:rPr lang="en-US" altLang="zh-CN" sz="2400" dirty="0">
                <a:latin typeface="微软雅黑" panose="020B0503020204020204" pitchFamily="34" charset="-122"/>
                <a:ea typeface="微软雅黑" panose="020B0503020204020204" pitchFamily="34" charset="-122"/>
              </a:rPr>
              <a:t>①</a:t>
            </a:r>
            <a:r>
              <a:rPr lang="zh-CN" altLang="en-US" sz="2400" dirty="0">
                <a:latin typeface="微软雅黑" panose="020B0503020204020204" pitchFamily="34" charset="-122"/>
                <a:ea typeface="微软雅黑" panose="020B0503020204020204" pitchFamily="34" charset="-122"/>
              </a:rPr>
              <a:t>知道自己爸爸妈妈生日的同学举手</a:t>
            </a:r>
            <a:endParaRPr lang="zh-CN" altLang="en-US" sz="2400" dirty="0">
              <a:latin typeface="微软雅黑" panose="020B0503020204020204" pitchFamily="34" charset="-122"/>
              <a:ea typeface="微软雅黑" panose="020B0503020204020204" pitchFamily="34" charset="-122"/>
            </a:endParaRPr>
          </a:p>
          <a:p>
            <a:pPr lvl="0">
              <a:buNone/>
            </a:pPr>
            <a:r>
              <a:rPr lang="en-US" altLang="zh-CN" sz="2400" dirty="0">
                <a:latin typeface="微软雅黑" panose="020B0503020204020204" pitchFamily="34" charset="-122"/>
                <a:ea typeface="微软雅黑" panose="020B0503020204020204" pitchFamily="34" charset="-122"/>
              </a:rPr>
              <a:t>②</a:t>
            </a:r>
            <a:r>
              <a:rPr lang="zh-CN" altLang="en-US" sz="2400" dirty="0">
                <a:latin typeface="微软雅黑" panose="020B0503020204020204" pitchFamily="34" charset="-122"/>
                <a:ea typeface="微软雅黑" panose="020B0503020204020204" pitchFamily="34" charset="-122"/>
              </a:rPr>
              <a:t>上个月郊游后回家自己洗衣服的同学举手；平时自己洗衣服的举手。</a:t>
            </a:r>
            <a:endParaRPr lang="zh-CN" altLang="en-US" sz="2400" dirty="0">
              <a:latin typeface="微软雅黑" panose="020B0503020204020204" pitchFamily="34" charset="-122"/>
              <a:ea typeface="微软雅黑" panose="020B0503020204020204" pitchFamily="34" charset="-122"/>
            </a:endParaRPr>
          </a:p>
          <a:p>
            <a:pPr lvl="0">
              <a:buNone/>
            </a:pPr>
            <a:r>
              <a:rPr lang="zh-CN" altLang="en-US" sz="2000">
                <a:latin typeface="微软雅黑" panose="020B0503020204020204" pitchFamily="34" charset="-122"/>
                <a:ea typeface="微软雅黑" panose="020B0503020204020204" pitchFamily="34" charset="-122"/>
              </a:rPr>
              <a:t>【</a:t>
            </a:r>
            <a:r>
              <a:rPr lang="zh-CN" altLang="en-US" sz="2000" dirty="0">
                <a:solidFill>
                  <a:srgbClr val="0000FF"/>
                </a:solidFill>
                <a:latin typeface="微软雅黑" panose="020B0503020204020204" pitchFamily="34" charset="-122"/>
                <a:ea typeface="微软雅黑" panose="020B0503020204020204" pitchFamily="34" charset="-122"/>
              </a:rPr>
              <a:t>班主任</a:t>
            </a:r>
            <a:r>
              <a:rPr lang="zh-CN" altLang="en-US" sz="2000" dirty="0">
                <a:latin typeface="微软雅黑" panose="020B0503020204020204" pitchFamily="34" charset="-122"/>
                <a:ea typeface="微软雅黑" panose="020B0503020204020204" pitchFamily="34" charset="-122"/>
              </a:rPr>
              <a:t>：“平时你们爸爸妈妈下班回来以后，也很累呀，你们想过给爸爸妈妈洗衣服没有呢？所以，爱自己的父母，就应该从这些小事做起。父母哺育我们不容易啊！从你们出生起，就不知操了多少心啊！”</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000" dirty="0">
                <a:solidFill>
                  <a:srgbClr val="0000FF"/>
                </a:solidFill>
                <a:latin typeface="微软雅黑" panose="020B0503020204020204" pitchFamily="34" charset="-122"/>
                <a:ea typeface="微软雅黑" panose="020B0503020204020204" pitchFamily="34" charset="-122"/>
              </a:rPr>
              <a:t>  </a:t>
            </a:r>
            <a:r>
              <a:rPr lang="zh-CN" altLang="en-US" sz="2000" dirty="0">
                <a:solidFill>
                  <a:srgbClr val="FF0000"/>
                </a:solidFill>
                <a:latin typeface="微软雅黑" panose="020B0503020204020204" pitchFamily="34" charset="-122"/>
                <a:ea typeface="微软雅黑" panose="020B0503020204020204" pitchFamily="34" charset="-122"/>
              </a:rPr>
              <a:t>（学生长时间的沉默。）</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a:p>
            <a:pPr lvl="0">
              <a:buNone/>
            </a:pPr>
            <a:r>
              <a:rPr lang="en-US" altLang="zh-CN" sz="2400" dirty="0">
                <a:latin typeface="微软雅黑" panose="020B0503020204020204" pitchFamily="34" charset="-122"/>
                <a:ea typeface="微软雅黑" panose="020B0503020204020204" pitchFamily="34" charset="-122"/>
              </a:rPr>
              <a:t>③</a:t>
            </a:r>
            <a:r>
              <a:rPr lang="zh-CN" altLang="en-US" sz="2400" dirty="0">
                <a:latin typeface="微软雅黑" panose="020B0503020204020204" pitchFamily="34" charset="-122"/>
                <a:ea typeface="微软雅黑" panose="020B0503020204020204" pitchFamily="34" charset="-122"/>
              </a:rPr>
              <a:t>哪位同学的名字和自己的出生有关？</a:t>
            </a:r>
            <a:endParaRPr lang="zh-CN" altLang="en-US" sz="2400" dirty="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【邹冰：出生那天下大雪，天冷结冰。</a:t>
            </a:r>
            <a:r>
              <a:rPr lang="zh-CN" altLang="en-US" sz="2000" dirty="0">
                <a:solidFill>
                  <a:srgbClr val="0000FF"/>
                </a:solidFill>
                <a:latin typeface="微软雅黑" panose="020B0503020204020204" pitchFamily="34" charset="-122"/>
                <a:ea typeface="微软雅黑" panose="020B0503020204020204" pitchFamily="34" charset="-122"/>
              </a:rPr>
              <a:t>班主任：</a:t>
            </a:r>
            <a:r>
              <a:rPr lang="zh-CN" altLang="en-US" sz="2000" dirty="0">
                <a:latin typeface="微软雅黑" panose="020B0503020204020204" pitchFamily="34" charset="-122"/>
                <a:ea typeface="微软雅黑" panose="020B0503020204020204" pitchFamily="34" charset="-122"/>
              </a:rPr>
              <a:t>“给你取这个名字，</a:t>
            </a:r>
            <a:r>
              <a:rPr lang="zh-CN" altLang="en-US" sz="2000" dirty="0">
                <a:solidFill>
                  <a:srgbClr val="0000FF"/>
                </a:solidFill>
                <a:latin typeface="微软雅黑" panose="020B0503020204020204" pitchFamily="34" charset="-122"/>
                <a:ea typeface="微软雅黑" panose="020B0503020204020204" pitchFamily="34" charset="-122"/>
              </a:rPr>
              <a:t>大概是希望你</a:t>
            </a:r>
            <a:r>
              <a:rPr lang="zh-CN" altLang="en-US" sz="2000" dirty="0">
                <a:latin typeface="微软雅黑" panose="020B0503020204020204" pitchFamily="34" charset="-122"/>
                <a:ea typeface="微软雅黑" panose="020B0503020204020204" pitchFamily="34" charset="-122"/>
              </a:rPr>
              <a:t>记住妈妈生你时的艰难，</a:t>
            </a:r>
            <a:r>
              <a:rPr lang="zh-CN" altLang="en-US" sz="2000" dirty="0">
                <a:solidFill>
                  <a:srgbClr val="0000FF"/>
                </a:solidFill>
                <a:latin typeface="微软雅黑" panose="020B0503020204020204" pitchFamily="34" charset="-122"/>
                <a:ea typeface="微软雅黑" panose="020B0503020204020204" pitchFamily="34" charset="-122"/>
              </a:rPr>
              <a:t>对吧？</a:t>
            </a:r>
            <a:r>
              <a:rPr lang="zh-CN" altLang="en-US" sz="2000" dirty="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【黄芪：出生日期是</a:t>
            </a:r>
            <a:r>
              <a:rPr lang="en-US" altLang="zh-CN" sz="2000" dirty="0">
                <a:latin typeface="微软雅黑" panose="020B0503020204020204" pitchFamily="34" charset="-122"/>
                <a:ea typeface="微软雅黑" panose="020B0503020204020204" pitchFamily="34" charset="-122"/>
              </a:rPr>
              <a:t>7</a:t>
            </a:r>
            <a:r>
              <a:rPr lang="zh-CN" altLang="en-US" sz="2000" dirty="0">
                <a:latin typeface="微软雅黑" panose="020B0503020204020204" pitchFamily="34" charset="-122"/>
                <a:ea typeface="微软雅黑" panose="020B0503020204020204" pitchFamily="34" charset="-122"/>
              </a:rPr>
              <a:t>号，体重是</a:t>
            </a:r>
            <a:r>
              <a:rPr lang="en-US" altLang="zh-CN" sz="2000" dirty="0">
                <a:latin typeface="微软雅黑" panose="020B0503020204020204" pitchFamily="34" charset="-122"/>
                <a:ea typeface="微软雅黑" panose="020B0503020204020204" pitchFamily="34" charset="-122"/>
              </a:rPr>
              <a:t>7</a:t>
            </a:r>
            <a:r>
              <a:rPr lang="zh-CN" altLang="en-US" sz="2000" dirty="0">
                <a:latin typeface="微软雅黑" panose="020B0503020204020204" pitchFamily="34" charset="-122"/>
                <a:ea typeface="微软雅黑" panose="020B0503020204020204" pitchFamily="34" charset="-122"/>
              </a:rPr>
              <a:t>斤，而且妈妈因失血过多而昏迷，医生要她所食用黄芪之类的补药。</a:t>
            </a:r>
            <a:r>
              <a:rPr lang="zh-CN" altLang="en-US" sz="2000" dirty="0">
                <a:solidFill>
                  <a:srgbClr val="0000FF"/>
                </a:solidFill>
                <a:latin typeface="微软雅黑" panose="020B0503020204020204" pitchFamily="34" charset="-122"/>
                <a:ea typeface="微软雅黑" panose="020B0503020204020204" pitchFamily="34" charset="-122"/>
              </a:rPr>
              <a:t>班主任</a:t>
            </a:r>
            <a:r>
              <a:rPr lang="zh-CN" altLang="en-US" sz="2000" dirty="0">
                <a:latin typeface="微软雅黑" panose="020B0503020204020204" pitchFamily="34" charset="-122"/>
                <a:ea typeface="微软雅黑" panose="020B0503020204020204" pitchFamily="34" charset="-122"/>
              </a:rPr>
              <a:t>：“我现在突然产生了</a:t>
            </a:r>
            <a:r>
              <a:rPr lang="zh-CN" altLang="en-US" sz="2000" dirty="0">
                <a:solidFill>
                  <a:srgbClr val="0000FF"/>
                </a:solidFill>
                <a:latin typeface="微软雅黑" panose="020B0503020204020204" pitchFamily="34" charset="-122"/>
                <a:ea typeface="微软雅黑" panose="020B0503020204020204" pitchFamily="34" charset="-122"/>
              </a:rPr>
              <a:t>联想</a:t>
            </a:r>
            <a:r>
              <a:rPr lang="zh-CN" altLang="en-US" sz="2000" dirty="0">
                <a:latin typeface="微软雅黑" panose="020B0503020204020204" pitchFamily="34" charset="-122"/>
                <a:ea typeface="微软雅黑" panose="020B0503020204020204" pitchFamily="34" charset="-122"/>
              </a:rPr>
              <a:t>：</a:t>
            </a:r>
            <a:r>
              <a:rPr lang="zh-CN" altLang="en-US" sz="2000" dirty="0">
                <a:solidFill>
                  <a:srgbClr val="0000FF"/>
                </a:solidFill>
                <a:latin typeface="微软雅黑" panose="020B0503020204020204" pitchFamily="34" charset="-122"/>
                <a:ea typeface="微软雅黑" panose="020B0503020204020204" pitchFamily="34" charset="-122"/>
              </a:rPr>
              <a:t>可能</a:t>
            </a:r>
            <a:r>
              <a:rPr lang="zh-CN" altLang="en-US" sz="2000" dirty="0">
                <a:latin typeface="微软雅黑" panose="020B0503020204020204" pitchFamily="34" charset="-122"/>
                <a:ea typeface="微软雅黑" panose="020B0503020204020204" pitchFamily="34" charset="-122"/>
              </a:rPr>
              <a:t>你妈妈给你取名的时候，</a:t>
            </a:r>
            <a:r>
              <a:rPr lang="zh-CN" altLang="en-US" sz="2000" dirty="0">
                <a:solidFill>
                  <a:srgbClr val="0000FF"/>
                </a:solidFill>
                <a:latin typeface="微软雅黑" panose="020B0503020204020204" pitchFamily="34" charset="-122"/>
                <a:ea typeface="微软雅黑" panose="020B0503020204020204" pitchFamily="34" charset="-122"/>
              </a:rPr>
              <a:t>可能</a:t>
            </a:r>
            <a:r>
              <a:rPr lang="zh-CN" altLang="en-US" sz="2000" dirty="0">
                <a:latin typeface="微软雅黑" panose="020B0503020204020204" pitchFamily="34" charset="-122"/>
                <a:ea typeface="微软雅黑" panose="020B0503020204020204" pitchFamily="34" charset="-122"/>
              </a:rPr>
              <a:t>还希望你今后成为对国家有用的人才，成为我们振兴祖国的</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补药’！”</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72035">
                                            <p:txEl>
                                              <p:charRg st="30" end="62"/>
                                            </p:txEl>
                                          </p:spTgt>
                                        </p:tgtEl>
                                        <p:attrNameLst>
                                          <p:attrName>style.visibility</p:attrName>
                                        </p:attrNameLst>
                                      </p:cBhvr>
                                      <p:to>
                                        <p:strVal val="visible"/>
                                      </p:to>
                                    </p:set>
                                    <p:animEffect transition="in" filter="diamond(in)">
                                      <p:cBhvr>
                                        <p:cTn id="7" dur="2000"/>
                                        <p:tgtEl>
                                          <p:spTgt spid="172035">
                                            <p:txEl>
                                              <p:charRg st="30" end="6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72035">
                                            <p:txEl>
                                              <p:charRg st="62" end="155"/>
                                            </p:txEl>
                                          </p:spTgt>
                                        </p:tgtEl>
                                        <p:attrNameLst>
                                          <p:attrName>style.visibility</p:attrName>
                                        </p:attrNameLst>
                                      </p:cBhvr>
                                      <p:to>
                                        <p:strVal val="visible"/>
                                      </p:to>
                                    </p:set>
                                    <p:animEffect transition="in" filter="diamond(in)">
                                      <p:cBhvr>
                                        <p:cTn id="12" dur="2000"/>
                                        <p:tgtEl>
                                          <p:spTgt spid="172035">
                                            <p:txEl>
                                              <p:charRg st="62" end="15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72035">
                                            <p:txEl>
                                              <p:charRg st="155" end="170"/>
                                            </p:txEl>
                                          </p:spTgt>
                                        </p:tgtEl>
                                        <p:attrNameLst>
                                          <p:attrName>style.visibility</p:attrName>
                                        </p:attrNameLst>
                                      </p:cBhvr>
                                      <p:to>
                                        <p:strVal val="visible"/>
                                      </p:to>
                                    </p:set>
                                    <p:animEffect transition="in" filter="diamond(in)">
                                      <p:cBhvr>
                                        <p:cTn id="17" dur="2000"/>
                                        <p:tgtEl>
                                          <p:spTgt spid="172035">
                                            <p:txEl>
                                              <p:charRg st="155" end="17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72035">
                                            <p:txEl>
                                              <p:charRg st="170" end="188"/>
                                            </p:txEl>
                                          </p:spTgt>
                                        </p:tgtEl>
                                        <p:attrNameLst>
                                          <p:attrName>style.visibility</p:attrName>
                                        </p:attrNameLst>
                                      </p:cBhvr>
                                      <p:to>
                                        <p:strVal val="visible"/>
                                      </p:to>
                                    </p:set>
                                    <p:animEffect transition="in" filter="diamond(in)">
                                      <p:cBhvr>
                                        <p:cTn id="22" dur="2000"/>
                                        <p:tgtEl>
                                          <p:spTgt spid="172035">
                                            <p:txEl>
                                              <p:charRg st="170" end="18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72035">
                                            <p:txEl>
                                              <p:charRg st="188" end="242"/>
                                            </p:txEl>
                                          </p:spTgt>
                                        </p:tgtEl>
                                        <p:attrNameLst>
                                          <p:attrName>style.visibility</p:attrName>
                                        </p:attrNameLst>
                                      </p:cBhvr>
                                      <p:to>
                                        <p:strVal val="visible"/>
                                      </p:to>
                                    </p:set>
                                    <p:animEffect transition="in" filter="diamond(in)">
                                      <p:cBhvr>
                                        <p:cTn id="27" dur="2000"/>
                                        <p:tgtEl>
                                          <p:spTgt spid="172035">
                                            <p:txEl>
                                              <p:charRg st="188" end="24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72035">
                                            <p:txEl>
                                              <p:charRg st="242" end="354"/>
                                            </p:txEl>
                                          </p:spTgt>
                                        </p:tgtEl>
                                        <p:attrNameLst>
                                          <p:attrName>style.visibility</p:attrName>
                                        </p:attrNameLst>
                                      </p:cBhvr>
                                      <p:to>
                                        <p:strVal val="visible"/>
                                      </p:to>
                                    </p:set>
                                    <p:animEffect transition="in" filter="diamond(in)">
                                      <p:cBhvr>
                                        <p:cTn id="32" dur="2000"/>
                                        <p:tgtEl>
                                          <p:spTgt spid="172035">
                                            <p:txEl>
                                              <p:charRg st="242" end="35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7699" name="Rectangle 3"/>
          <p:cNvSpPr>
            <a:spLocks noGrp="1"/>
          </p:cNvSpPr>
          <p:nvPr>
            <p:ph type="body"/>
          </p:nvPr>
        </p:nvSpPr>
        <p:spPr>
          <a:xfrm>
            <a:off x="395288" y="692150"/>
            <a:ext cx="8569325" cy="6264275"/>
          </a:xfrm>
        </p:spPr>
        <p:txBody>
          <a:bodyPr vert="horz" wrap="square" lIns="91440" tIns="45720" rIns="91440" bIns="45720" anchor="t"/>
          <a:p>
            <a:pPr lvl="0">
              <a:buNone/>
            </a:pP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3</a:t>
            </a:r>
            <a:r>
              <a:rPr lang="zh-CN" altLang="en-US" sz="2400" b="1" dirty="0">
                <a:solidFill>
                  <a:srgbClr val="0000FF"/>
                </a:solidFill>
                <a:latin typeface="微软雅黑" panose="020B0503020204020204" pitchFamily="34" charset="-122"/>
                <a:ea typeface="微软雅黑" panose="020B0503020204020204" pitchFamily="34" charset="-122"/>
              </a:rPr>
              <a:t>）读</a:t>
            </a:r>
            <a:r>
              <a:rPr lang="en-US" altLang="zh-CN" sz="2400" b="1" dirty="0">
                <a:solidFill>
                  <a:srgbClr val="0000FF"/>
                </a:solidFill>
                <a:latin typeface="微软雅黑" panose="020B0503020204020204" pitchFamily="34" charset="-122"/>
                <a:ea typeface="微软雅黑" panose="020B0503020204020204" pitchFamily="34" charset="-122"/>
              </a:rPr>
              <a:t>2</a:t>
            </a:r>
            <a:r>
              <a:rPr lang="zh-CN" altLang="en-US" sz="2400" b="1" dirty="0">
                <a:solidFill>
                  <a:srgbClr val="0000FF"/>
                </a:solidFill>
                <a:latin typeface="微软雅黑" panose="020B0503020204020204" pitchFamily="34" charset="-122"/>
                <a:ea typeface="微软雅黑" panose="020B0503020204020204" pitchFamily="34" charset="-122"/>
              </a:rPr>
              <a:t>则外国故事，表扬本班</a:t>
            </a:r>
            <a:r>
              <a:rPr lang="en-US" altLang="zh-CN" sz="2400" b="1" dirty="0">
                <a:solidFill>
                  <a:srgbClr val="0000FF"/>
                </a:solidFill>
                <a:latin typeface="微软雅黑" panose="020B0503020204020204" pitchFamily="34" charset="-122"/>
                <a:ea typeface="微软雅黑" panose="020B0503020204020204" pitchFamily="34" charset="-122"/>
              </a:rPr>
              <a:t>2</a:t>
            </a:r>
            <a:r>
              <a:rPr lang="zh-CN" altLang="en-US" sz="2400" b="1" dirty="0">
                <a:solidFill>
                  <a:srgbClr val="0000FF"/>
                </a:solidFill>
                <a:latin typeface="微软雅黑" panose="020B0503020204020204" pitchFamily="34" charset="-122"/>
                <a:ea typeface="微软雅黑" panose="020B0503020204020204" pitchFamily="34" charset="-122"/>
              </a:rPr>
              <a:t>位同学</a:t>
            </a:r>
            <a:endParaRPr lang="zh-CN" altLang="en-US" sz="2400" b="1" dirty="0">
              <a:solidFill>
                <a:srgbClr val="0000FF"/>
              </a:solidFill>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①</a:t>
            </a:r>
            <a:r>
              <a:rPr lang="zh-CN" altLang="en-US" sz="2000" dirty="0">
                <a:latin typeface="微软雅黑" panose="020B0503020204020204" pitchFamily="34" charset="-122"/>
                <a:ea typeface="微软雅黑" panose="020B0503020204020204" pitchFamily="34" charset="-122"/>
              </a:rPr>
              <a:t>请向启同学读一篇美国故事：</a:t>
            </a:r>
            <a:r>
              <a:rPr lang="en-US" altLang="zh-CN" sz="2000" dirty="0">
                <a:latin typeface="微软雅黑" panose="020B0503020204020204" pitchFamily="34" charset="-122"/>
                <a:ea typeface="微软雅黑" panose="020B0503020204020204" pitchFamily="34" charset="-122"/>
              </a:rPr>
              <a:t>10</a:t>
            </a:r>
            <a:r>
              <a:rPr lang="zh-CN" altLang="en-US" sz="2000" dirty="0">
                <a:latin typeface="微软雅黑" panose="020B0503020204020204" pitchFamily="34" charset="-122"/>
                <a:ea typeface="微软雅黑" panose="020B0503020204020204" pitchFamily="34" charset="-122"/>
              </a:rPr>
              <a:t>岁的小男孩洛迪在洪水突然来袭、而妈妈身体尚未复原的为难时刻，保护妈妈，鼓励妈妈，在母子俩奋力自救的场景中同妈妈一起坚持活下去。 </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洛迪临睡前在纸条上写：“我是一个男子汉！”</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000" dirty="0">
                <a:solidFill>
                  <a:srgbClr val="0000FF"/>
                </a:solidFill>
                <a:latin typeface="微软雅黑" panose="020B0503020204020204" pitchFamily="34" charset="-122"/>
                <a:ea typeface="微软雅黑" panose="020B0503020204020204" pitchFamily="34" charset="-122"/>
              </a:rPr>
              <a:t>师：</a:t>
            </a:r>
            <a:r>
              <a:rPr lang="zh-CN" altLang="en-US" sz="2000" dirty="0">
                <a:latin typeface="微软雅黑" panose="020B0503020204020204" pitchFamily="34" charset="-122"/>
                <a:ea typeface="微软雅黑" panose="020B0503020204020204" pitchFamily="34" charset="-122"/>
              </a:rPr>
              <a:t>这个故事，是在准备这次班会的时候，</a:t>
            </a:r>
            <a:r>
              <a:rPr lang="zh-CN" altLang="en-US" sz="2000" dirty="0">
                <a:solidFill>
                  <a:srgbClr val="0000FF"/>
                </a:solidFill>
                <a:latin typeface="微软雅黑" panose="020B0503020204020204" pitchFamily="34" charset="-122"/>
                <a:ea typeface="微软雅黑" panose="020B0503020204020204" pitchFamily="34" charset="-122"/>
              </a:rPr>
              <a:t>我给向启同学提供的</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向启在他妈妈的心目中，也是一个男子汉！这次，在我收到的家长作文里面，向启妈妈写的题目就是：</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我为我的向启而自豪！</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他的妈妈在文中这样写道：</a:t>
            </a:r>
            <a:r>
              <a:rPr lang="en-US" altLang="zh-CN"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②</a:t>
            </a:r>
            <a:r>
              <a:rPr lang="zh-CN" altLang="en-US" sz="2000" dirty="0">
                <a:latin typeface="微软雅黑" panose="020B0503020204020204" pitchFamily="34" charset="-122"/>
                <a:ea typeface="微软雅黑" panose="020B0503020204020204" pitchFamily="34" charset="-122"/>
              </a:rPr>
              <a:t>请李翱同学读意大利作家亚米契斯的</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爱的教育</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主人公恩里科的一篇日记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（内容是父亲针对恩里科不尊重妈妈而说的一番话）。</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师：李翱同学朗读地很有感情，</a:t>
            </a:r>
            <a:r>
              <a:rPr lang="zh-CN" altLang="en-US" sz="2000" dirty="0">
                <a:solidFill>
                  <a:srgbClr val="0000FF"/>
                </a:solidFill>
                <a:latin typeface="微软雅黑" panose="020B0503020204020204" pitchFamily="34" charset="-122"/>
                <a:ea typeface="微软雅黑" panose="020B0503020204020204" pitchFamily="34" charset="-122"/>
              </a:rPr>
              <a:t>可能</a:t>
            </a:r>
            <a:r>
              <a:rPr lang="zh-CN" altLang="en-US" sz="2000" dirty="0">
                <a:latin typeface="微软雅黑" panose="020B0503020204020204" pitchFamily="34" charset="-122"/>
                <a:ea typeface="微软雅黑" panose="020B0503020204020204" pitchFamily="34" charset="-122"/>
              </a:rPr>
              <a:t>是因为她对自己的父母很有感情吧！我这里收到的李翱妈妈的文章中，有这样一段：“</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从这件小事中，我感到欣慰，因女儿懂得关心父母，她从照顾我们的劳动中，理解了平时爸爸妈妈对她的爱！”这就是母亲眼中的李翱！</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7699">
                                            <p:txEl>
                                              <p:charRg st="20" end="124"/>
                                            </p:txEl>
                                          </p:spTgt>
                                        </p:tgtEl>
                                        <p:attrNameLst>
                                          <p:attrName>style.visibility</p:attrName>
                                        </p:attrNameLst>
                                      </p:cBhvr>
                                      <p:to>
                                        <p:strVal val="visible"/>
                                      </p:to>
                                    </p:set>
                                    <p:animEffect transition="in" filter="diamond(in)">
                                      <p:cBhvr>
                                        <p:cTn id="7" dur="2000"/>
                                        <p:tgtEl>
                                          <p:spTgt spid="157699">
                                            <p:txEl>
                                              <p:charRg st="20" end="124"/>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57699">
                                            <p:txEl>
                                              <p:charRg st="124" end="227"/>
                                            </p:txEl>
                                          </p:spTgt>
                                        </p:tgtEl>
                                        <p:attrNameLst>
                                          <p:attrName>style.visibility</p:attrName>
                                        </p:attrNameLst>
                                      </p:cBhvr>
                                      <p:to>
                                        <p:strVal val="visible"/>
                                      </p:to>
                                    </p:set>
                                    <p:animEffect transition="in" filter="diamond(in)">
                                      <p:cBhvr>
                                        <p:cTn id="12" dur="2000"/>
                                        <p:tgtEl>
                                          <p:spTgt spid="157699">
                                            <p:txEl>
                                              <p:charRg st="124" end="22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57699">
                                            <p:txEl>
                                              <p:charRg st="227" end="288"/>
                                            </p:txEl>
                                          </p:spTgt>
                                        </p:tgtEl>
                                        <p:attrNameLst>
                                          <p:attrName>style.visibility</p:attrName>
                                        </p:attrNameLst>
                                      </p:cBhvr>
                                      <p:to>
                                        <p:strVal val="visible"/>
                                      </p:to>
                                    </p:set>
                                    <p:animEffect transition="in" filter="diamond(in)">
                                      <p:cBhvr>
                                        <p:cTn id="17" dur="2000"/>
                                        <p:tgtEl>
                                          <p:spTgt spid="157699">
                                            <p:txEl>
                                              <p:charRg st="227" end="28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57699">
                                            <p:txEl>
                                              <p:charRg st="288" end="405"/>
                                            </p:txEl>
                                          </p:spTgt>
                                        </p:tgtEl>
                                        <p:attrNameLst>
                                          <p:attrName>style.visibility</p:attrName>
                                        </p:attrNameLst>
                                      </p:cBhvr>
                                      <p:to>
                                        <p:strVal val="visible"/>
                                      </p:to>
                                    </p:set>
                                    <p:animEffect transition="in" filter="diamond(in)">
                                      <p:cBhvr>
                                        <p:cTn id="22" dur="2000"/>
                                        <p:tgtEl>
                                          <p:spTgt spid="157699">
                                            <p:txEl>
                                              <p:charRg st="288" end="40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7" name="Rectangle 3"/>
          <p:cNvSpPr>
            <a:spLocks noGrp="1"/>
          </p:cNvSpPr>
          <p:nvPr>
            <p:ph type="body"/>
          </p:nvPr>
        </p:nvSpPr>
        <p:spPr>
          <a:xfrm>
            <a:off x="395288" y="115888"/>
            <a:ext cx="8569325" cy="6669087"/>
          </a:xfrm>
        </p:spPr>
        <p:txBody>
          <a:bodyPr vert="horz" wrap="square" lIns="91440" tIns="45720" rIns="91440" bIns="45720" anchor="t"/>
          <a:p>
            <a:pPr marL="536575" lvl="0" indent="-536575">
              <a:buNone/>
            </a:pP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4</a:t>
            </a:r>
            <a:r>
              <a:rPr lang="zh-CN" altLang="en-US" sz="2400" b="1" dirty="0">
                <a:solidFill>
                  <a:srgbClr val="0000FF"/>
                </a:solidFill>
                <a:latin typeface="微软雅黑" panose="020B0503020204020204" pitchFamily="34" charset="-122"/>
                <a:ea typeface="微软雅黑" panose="020B0503020204020204" pitchFamily="34" charset="-122"/>
              </a:rPr>
              <a:t>）采访让妈妈欣慰的一个孩子和他的家长</a:t>
            </a:r>
            <a:endParaRPr lang="zh-CN" altLang="en-US" sz="2400" b="1" dirty="0">
              <a:solidFill>
                <a:srgbClr val="0000FF"/>
              </a:solidFill>
              <a:latin typeface="微软雅黑" panose="020B0503020204020204" pitchFamily="34" charset="-122"/>
              <a:ea typeface="微软雅黑" panose="020B0503020204020204" pitchFamily="34" charset="-122"/>
            </a:endParaRPr>
          </a:p>
          <a:p>
            <a:pPr marL="536575" lvl="0" indent="-536575">
              <a:buNone/>
            </a:pPr>
            <a:r>
              <a:rPr lang="zh-CN" altLang="en-US" sz="2000" dirty="0">
                <a:latin typeface="微软雅黑" panose="020B0503020204020204" pitchFamily="34" charset="-122"/>
                <a:ea typeface="微软雅黑" panose="020B0503020204020204" pitchFamily="34" charset="-122"/>
              </a:rPr>
              <a:t>播放录音：</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我为我的孩子感到欣慰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marL="536575" lvl="0" indent="-536575">
              <a:buNone/>
            </a:pPr>
            <a:r>
              <a:rPr lang="zh-CN" altLang="en-US" sz="2000" dirty="0">
                <a:latin typeface="微软雅黑" panose="020B0503020204020204" pitchFamily="34" charset="-122"/>
                <a:ea typeface="微软雅黑" panose="020B0503020204020204" pitchFamily="34" charset="-122"/>
              </a:rPr>
              <a:t>师：听了刚才这位母亲的录音，同学们都很感动。同学们一定想知道这位同学是谁，那我们先来猜一猜吧，有没有哪个同学知道这位懂事孝顺的同学是谁呢？（</a:t>
            </a:r>
            <a:r>
              <a:rPr lang="zh-CN" altLang="en-US" sz="2000" dirty="0">
                <a:solidFill>
                  <a:srgbClr val="0000FF"/>
                </a:solidFill>
                <a:latin typeface="微软雅黑" panose="020B0503020204020204" pitchFamily="34" charset="-122"/>
                <a:ea typeface="微软雅黑" panose="020B0503020204020204" pitchFamily="34" charset="-122"/>
              </a:rPr>
              <a:t>学生猜出</a:t>
            </a:r>
            <a:r>
              <a:rPr lang="zh-CN" altLang="en-US" sz="2000" dirty="0">
                <a:latin typeface="微软雅黑" panose="020B0503020204020204" pitchFamily="34" charset="-122"/>
                <a:ea typeface="微软雅黑" panose="020B0503020204020204" pitchFamily="34" charset="-122"/>
              </a:rPr>
              <a:t>是叶诚同学）</a:t>
            </a:r>
            <a:endParaRPr lang="zh-CN" altLang="en-US" sz="2000" dirty="0">
              <a:latin typeface="微软雅黑" panose="020B0503020204020204" pitchFamily="34" charset="-122"/>
              <a:ea typeface="微软雅黑" panose="020B0503020204020204" pitchFamily="34" charset="-122"/>
            </a:endParaRPr>
          </a:p>
          <a:p>
            <a:pPr marL="536575" lvl="0" indent="-536575">
              <a:buNone/>
            </a:pPr>
            <a:r>
              <a:rPr lang="zh-CN" altLang="en-US" sz="2000" dirty="0">
                <a:solidFill>
                  <a:srgbClr val="0000FF"/>
                </a:solidFill>
                <a:latin typeface="微软雅黑" panose="020B0503020204020204" pitchFamily="34" charset="-122"/>
                <a:ea typeface="微软雅黑" panose="020B0503020204020204" pitchFamily="34" charset="-122"/>
              </a:rPr>
              <a:t>师</a:t>
            </a:r>
            <a:r>
              <a:rPr lang="zh-CN" altLang="en-US" sz="2000" dirty="0">
                <a:latin typeface="微软雅黑" panose="020B0503020204020204" pitchFamily="34" charset="-122"/>
                <a:ea typeface="微软雅黑" panose="020B0503020204020204" pitchFamily="34" charset="-122"/>
              </a:rPr>
              <a:t>：现在我想临时</a:t>
            </a:r>
            <a:r>
              <a:rPr lang="zh-CN" altLang="en-US" sz="2000" dirty="0">
                <a:solidFill>
                  <a:srgbClr val="0000FF"/>
                </a:solidFill>
                <a:latin typeface="微软雅黑" panose="020B0503020204020204" pitchFamily="34" charset="-122"/>
                <a:ea typeface="微软雅黑" panose="020B0503020204020204" pitchFamily="34" charset="-122"/>
              </a:rPr>
              <a:t>采访一下叶诚同学</a:t>
            </a:r>
            <a:r>
              <a:rPr lang="zh-CN" altLang="en-US" sz="2000" dirty="0">
                <a:latin typeface="微软雅黑" panose="020B0503020204020204" pitchFamily="34" charset="-122"/>
                <a:ea typeface="微软雅黑" panose="020B0503020204020204" pitchFamily="34" charset="-122"/>
              </a:rPr>
              <a:t>。（班主任走到叶诚身边）叶诚同学，刚才你妈妈把你说得那么好，我想问一问：有没有这样的时候，就是你妈妈冤枉了你，错批评了你，而你就忍不住和妈妈顶起嘴来呢？</a:t>
            </a:r>
            <a:endParaRPr lang="zh-CN" altLang="en-US" sz="2000" dirty="0">
              <a:latin typeface="微软雅黑" panose="020B0503020204020204" pitchFamily="34" charset="-122"/>
              <a:ea typeface="微软雅黑" panose="020B0503020204020204" pitchFamily="34" charset="-122"/>
            </a:endParaRPr>
          </a:p>
          <a:p>
            <a:pPr marL="536575" lvl="0" indent="-536575">
              <a:buNone/>
            </a:pPr>
            <a:r>
              <a:rPr lang="zh-CN" altLang="en-US" sz="2000" dirty="0">
                <a:latin typeface="微软雅黑" panose="020B0503020204020204" pitchFamily="34" charset="-122"/>
                <a:ea typeface="微软雅黑" panose="020B0503020204020204" pitchFamily="34" charset="-122"/>
              </a:rPr>
              <a:t>叶诚：（略加思考）还是有这种情况。我记得有一天中午</a:t>
            </a:r>
            <a:r>
              <a:rPr lang="en-US" altLang="zh-CN"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marL="536575" lvl="0" indent="-536575">
              <a:buNone/>
            </a:pPr>
            <a:r>
              <a:rPr lang="zh-CN" altLang="en-US" sz="2000" dirty="0">
                <a:latin typeface="微软雅黑" panose="020B0503020204020204" pitchFamily="34" charset="-122"/>
                <a:ea typeface="微软雅黑" panose="020B0503020204020204" pitchFamily="34" charset="-122"/>
              </a:rPr>
              <a:t>师：后来这件事最后是怎么解决的？</a:t>
            </a:r>
            <a:endParaRPr lang="zh-CN" altLang="en-US" sz="2000" dirty="0">
              <a:latin typeface="微软雅黑" panose="020B0503020204020204" pitchFamily="34" charset="-122"/>
              <a:ea typeface="微软雅黑" panose="020B0503020204020204" pitchFamily="34" charset="-122"/>
            </a:endParaRPr>
          </a:p>
          <a:p>
            <a:pPr marL="536575" lvl="0" indent="-536575">
              <a:buNone/>
            </a:pPr>
            <a:r>
              <a:rPr lang="zh-CN" altLang="en-US" sz="2000" dirty="0">
                <a:latin typeface="微软雅黑" panose="020B0503020204020204" pitchFamily="34" charset="-122"/>
                <a:ea typeface="微软雅黑" panose="020B0503020204020204" pitchFamily="34" charset="-122"/>
              </a:rPr>
              <a:t>叶诚：当时，我看着妈妈非常生气的样子，知道继续解释只会让她更生气，便不在说什么了。到了晚上，我看妈妈的情绪平静了许多，便主动找妈妈谈心</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更加理解妈妈了。</a:t>
            </a:r>
            <a:endParaRPr lang="zh-CN" altLang="en-US" sz="2000" dirty="0">
              <a:latin typeface="微软雅黑" panose="020B0503020204020204" pitchFamily="34" charset="-122"/>
              <a:ea typeface="微软雅黑" panose="020B0503020204020204" pitchFamily="34" charset="-122"/>
            </a:endParaRPr>
          </a:p>
          <a:p>
            <a:pPr marL="536575" lvl="0" indent="-536575">
              <a:buNone/>
            </a:pPr>
            <a:r>
              <a:rPr lang="zh-CN" altLang="en-US" sz="2000" dirty="0">
                <a:solidFill>
                  <a:srgbClr val="0000FF"/>
                </a:solidFill>
                <a:latin typeface="微软雅黑" panose="020B0503020204020204" pitchFamily="34" charset="-122"/>
                <a:ea typeface="微软雅黑" panose="020B0503020204020204" pitchFamily="34" charset="-122"/>
              </a:rPr>
              <a:t>班主任现场采访叶诚的妈妈</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你能不能用简洁的语言概括一下你对儿子进行孝心教育秘诀？</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a:p>
            <a:pPr marL="536575" lvl="0" indent="-536575">
              <a:buNone/>
            </a:pPr>
            <a:r>
              <a:rPr lang="zh-CN" altLang="en-US" sz="2000" dirty="0">
                <a:latin typeface="微软雅黑" panose="020B0503020204020204" pitchFamily="34" charset="-122"/>
                <a:ea typeface="微软雅黑" panose="020B0503020204020204" pitchFamily="34" charset="-122"/>
              </a:rPr>
              <a:t>叶妈妈：我用四个字来回答您的问题，“言传身教”。</a:t>
            </a:r>
            <a:r>
              <a:rPr lang="zh-CN" altLang="en-US" sz="2000" dirty="0">
                <a:solidFill>
                  <a:srgbClr val="FF0000"/>
                </a:solidFill>
                <a:latin typeface="微软雅黑" panose="020B0503020204020204" pitchFamily="34" charset="-122"/>
                <a:ea typeface="微软雅黑" panose="020B0503020204020204" pitchFamily="34" charset="-122"/>
              </a:rPr>
              <a:t>（众鼓掌）</a:t>
            </a:r>
            <a:endParaRPr lang="zh-CN" altLang="en-US" sz="2000" dirty="0">
              <a:solidFill>
                <a:srgbClr val="FF0000"/>
              </a:solidFill>
              <a:latin typeface="微软雅黑" panose="020B0503020204020204" pitchFamily="34" charset="-122"/>
              <a:ea typeface="微软雅黑" panose="020B0503020204020204" pitchFamily="34" charset="-122"/>
            </a:endParaRPr>
          </a:p>
          <a:p>
            <a:pPr marL="536575" lvl="0" indent="-536575">
              <a:buNone/>
            </a:pPr>
            <a:r>
              <a:rPr lang="zh-CN" altLang="en-US" sz="2000" dirty="0">
                <a:latin typeface="微软雅黑" panose="020B0503020204020204" pitchFamily="34" charset="-122"/>
                <a:ea typeface="微软雅黑" panose="020B0503020204020204" pitchFamily="34" charset="-122"/>
              </a:rPr>
              <a:t>师：很好！谢谢。“言传身教”，的确，高尚的人格是无声的教育。叶妈妈本来有自己的房子，但为了照顾老人，她和孩子至今仍然和老人们住在一起。这，就是无声而最有效的孝心教育！</a:t>
            </a:r>
            <a:r>
              <a:rPr lang="zh-CN" altLang="en-US" sz="2000" dirty="0">
                <a:solidFill>
                  <a:srgbClr val="FF0000"/>
                </a:solidFill>
                <a:latin typeface="微软雅黑" panose="020B0503020204020204" pitchFamily="34" charset="-122"/>
                <a:ea typeface="微软雅黑" panose="020B0503020204020204" pitchFamily="34" charset="-122"/>
              </a:rPr>
              <a:t>（众长时间的鼓掌）</a:t>
            </a:r>
            <a:endParaRPr lang="zh-CN" altLang="en-US" sz="20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9747">
                                            <p:txEl>
                                              <p:charRg st="21" end="40"/>
                                            </p:txEl>
                                          </p:spTgt>
                                        </p:tgtEl>
                                        <p:attrNameLst>
                                          <p:attrName>style.visibility</p:attrName>
                                        </p:attrNameLst>
                                      </p:cBhvr>
                                      <p:to>
                                        <p:strVal val="visible"/>
                                      </p:to>
                                    </p:set>
                                    <p:animEffect transition="in" filter="diamond(in)">
                                      <p:cBhvr>
                                        <p:cTn id="7" dur="2000"/>
                                        <p:tgtEl>
                                          <p:spTgt spid="159747">
                                            <p:txEl>
                                              <p:charRg st="21" end="4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59747">
                                            <p:txEl>
                                              <p:charRg st="40" end="121"/>
                                            </p:txEl>
                                          </p:spTgt>
                                        </p:tgtEl>
                                        <p:attrNameLst>
                                          <p:attrName>style.visibility</p:attrName>
                                        </p:attrNameLst>
                                      </p:cBhvr>
                                      <p:to>
                                        <p:strVal val="visible"/>
                                      </p:to>
                                    </p:set>
                                    <p:animEffect transition="in" filter="diamond(in)">
                                      <p:cBhvr>
                                        <p:cTn id="12" dur="2000"/>
                                        <p:tgtEl>
                                          <p:spTgt spid="159747">
                                            <p:txEl>
                                              <p:charRg st="40" end="12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59747">
                                            <p:txEl>
                                              <p:charRg st="121" end="214"/>
                                            </p:txEl>
                                          </p:spTgt>
                                        </p:tgtEl>
                                        <p:attrNameLst>
                                          <p:attrName>style.visibility</p:attrName>
                                        </p:attrNameLst>
                                      </p:cBhvr>
                                      <p:to>
                                        <p:strVal val="visible"/>
                                      </p:to>
                                    </p:set>
                                    <p:animEffect transition="in" filter="diamond(in)">
                                      <p:cBhvr>
                                        <p:cTn id="17" dur="2000"/>
                                        <p:tgtEl>
                                          <p:spTgt spid="159747">
                                            <p:txEl>
                                              <p:charRg st="121" end="214"/>
                                            </p:txEl>
                                          </p:spTgt>
                                        </p:tgtEl>
                                      </p:cBhvr>
                                    </p:animEffect>
                                  </p:childTnLst>
                                </p:cTn>
                              </p:par>
                              <p:par>
                                <p:cTn id="18" presetID="8" presetClass="entr" presetSubtype="16" fill="hold" nodeType="withEffect">
                                  <p:stCondLst>
                                    <p:cond delay="0"/>
                                  </p:stCondLst>
                                  <p:childTnLst>
                                    <p:set>
                                      <p:cBhvr>
                                        <p:cTn id="19" dur="1" fill="hold">
                                          <p:stCondLst>
                                            <p:cond delay="0"/>
                                          </p:stCondLst>
                                        </p:cTn>
                                        <p:tgtEl>
                                          <p:spTgt spid="159747">
                                            <p:txEl>
                                              <p:charRg st="214" end="242"/>
                                            </p:txEl>
                                          </p:spTgt>
                                        </p:tgtEl>
                                        <p:attrNameLst>
                                          <p:attrName>style.visibility</p:attrName>
                                        </p:attrNameLst>
                                      </p:cBhvr>
                                      <p:to>
                                        <p:strVal val="visible"/>
                                      </p:to>
                                    </p:set>
                                    <p:animEffect transition="in" filter="diamond(in)">
                                      <p:cBhvr>
                                        <p:cTn id="20" dur="2000"/>
                                        <p:tgtEl>
                                          <p:spTgt spid="159747">
                                            <p:txEl>
                                              <p:charRg st="214" end="242"/>
                                            </p:txEl>
                                          </p:spTgt>
                                        </p:tgtEl>
                                      </p:cBhvr>
                                    </p:animEffect>
                                  </p:childTnLst>
                                </p:cTn>
                              </p:par>
                              <p:par>
                                <p:cTn id="21" presetID="8" presetClass="entr" presetSubtype="16" fill="hold" nodeType="withEffect">
                                  <p:stCondLst>
                                    <p:cond delay="0"/>
                                  </p:stCondLst>
                                  <p:childTnLst>
                                    <p:set>
                                      <p:cBhvr>
                                        <p:cTn id="22" dur="1" fill="hold">
                                          <p:stCondLst>
                                            <p:cond delay="0"/>
                                          </p:stCondLst>
                                        </p:cTn>
                                        <p:tgtEl>
                                          <p:spTgt spid="159747">
                                            <p:txEl>
                                              <p:charRg st="242" end="259"/>
                                            </p:txEl>
                                          </p:spTgt>
                                        </p:tgtEl>
                                        <p:attrNameLst>
                                          <p:attrName>style.visibility</p:attrName>
                                        </p:attrNameLst>
                                      </p:cBhvr>
                                      <p:to>
                                        <p:strVal val="visible"/>
                                      </p:to>
                                    </p:set>
                                    <p:animEffect transition="in" filter="diamond(in)">
                                      <p:cBhvr>
                                        <p:cTn id="23" dur="2000"/>
                                        <p:tgtEl>
                                          <p:spTgt spid="159747">
                                            <p:txEl>
                                              <p:charRg st="242" end="259"/>
                                            </p:txEl>
                                          </p:spTgt>
                                        </p:tgtEl>
                                      </p:cBhvr>
                                    </p:animEffect>
                                  </p:childTnLst>
                                </p:cTn>
                              </p:par>
                              <p:par>
                                <p:cTn id="24" presetID="8" presetClass="entr" presetSubtype="16" fill="hold" nodeType="withEffect">
                                  <p:stCondLst>
                                    <p:cond delay="0"/>
                                  </p:stCondLst>
                                  <p:childTnLst>
                                    <p:set>
                                      <p:cBhvr>
                                        <p:cTn id="25" dur="1" fill="hold">
                                          <p:stCondLst>
                                            <p:cond delay="0"/>
                                          </p:stCondLst>
                                        </p:cTn>
                                        <p:tgtEl>
                                          <p:spTgt spid="159747">
                                            <p:txEl>
                                              <p:charRg st="259" end="337"/>
                                            </p:txEl>
                                          </p:spTgt>
                                        </p:tgtEl>
                                        <p:attrNameLst>
                                          <p:attrName>style.visibility</p:attrName>
                                        </p:attrNameLst>
                                      </p:cBhvr>
                                      <p:to>
                                        <p:strVal val="visible"/>
                                      </p:to>
                                    </p:set>
                                    <p:animEffect transition="in" filter="diamond(in)">
                                      <p:cBhvr>
                                        <p:cTn id="26" dur="2000"/>
                                        <p:tgtEl>
                                          <p:spTgt spid="159747">
                                            <p:txEl>
                                              <p:charRg st="259" end="337"/>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nodeType="clickEffect">
                                  <p:stCondLst>
                                    <p:cond delay="0"/>
                                  </p:stCondLst>
                                  <p:childTnLst>
                                    <p:set>
                                      <p:cBhvr>
                                        <p:cTn id="30" dur="1" fill="hold">
                                          <p:stCondLst>
                                            <p:cond delay="0"/>
                                          </p:stCondLst>
                                        </p:cTn>
                                        <p:tgtEl>
                                          <p:spTgt spid="159747">
                                            <p:txEl>
                                              <p:charRg st="337" end="382"/>
                                            </p:txEl>
                                          </p:spTgt>
                                        </p:tgtEl>
                                        <p:attrNameLst>
                                          <p:attrName>style.visibility</p:attrName>
                                        </p:attrNameLst>
                                      </p:cBhvr>
                                      <p:to>
                                        <p:strVal val="visible"/>
                                      </p:to>
                                    </p:set>
                                    <p:animEffect transition="in" filter="diamond(in)">
                                      <p:cBhvr>
                                        <p:cTn id="31" dur="2000"/>
                                        <p:tgtEl>
                                          <p:spTgt spid="159747">
                                            <p:txEl>
                                              <p:charRg st="337" end="382"/>
                                            </p:txEl>
                                          </p:spTgt>
                                        </p:tgtEl>
                                      </p:cBhvr>
                                    </p:animEffect>
                                  </p:childTnLst>
                                </p:cTn>
                              </p:par>
                              <p:par>
                                <p:cTn id="32" presetID="8" presetClass="entr" presetSubtype="16" fill="hold" nodeType="withEffect">
                                  <p:stCondLst>
                                    <p:cond delay="0"/>
                                  </p:stCondLst>
                                  <p:childTnLst>
                                    <p:set>
                                      <p:cBhvr>
                                        <p:cTn id="33" dur="1" fill="hold">
                                          <p:stCondLst>
                                            <p:cond delay="0"/>
                                          </p:stCondLst>
                                        </p:cTn>
                                        <p:tgtEl>
                                          <p:spTgt spid="159747">
                                            <p:txEl>
                                              <p:charRg st="382" end="412"/>
                                            </p:txEl>
                                          </p:spTgt>
                                        </p:tgtEl>
                                        <p:attrNameLst>
                                          <p:attrName>style.visibility</p:attrName>
                                        </p:attrNameLst>
                                      </p:cBhvr>
                                      <p:to>
                                        <p:strVal val="visible"/>
                                      </p:to>
                                    </p:set>
                                    <p:animEffect transition="in" filter="diamond(in)">
                                      <p:cBhvr>
                                        <p:cTn id="34" dur="2000"/>
                                        <p:tgtEl>
                                          <p:spTgt spid="159747">
                                            <p:txEl>
                                              <p:charRg st="382" end="412"/>
                                            </p:txEl>
                                          </p:spTgt>
                                        </p:tgtEl>
                                      </p:cBhvr>
                                    </p:animEffect>
                                  </p:childTnLst>
                                </p:cTn>
                              </p:par>
                              <p:par>
                                <p:cTn id="35" presetID="8" presetClass="entr" presetSubtype="16" fill="hold" nodeType="withEffect">
                                  <p:stCondLst>
                                    <p:cond delay="0"/>
                                  </p:stCondLst>
                                  <p:childTnLst>
                                    <p:set>
                                      <p:cBhvr>
                                        <p:cTn id="36" dur="1" fill="hold">
                                          <p:stCondLst>
                                            <p:cond delay="0"/>
                                          </p:stCondLst>
                                        </p:cTn>
                                        <p:tgtEl>
                                          <p:spTgt spid="159747">
                                            <p:txEl>
                                              <p:charRg st="412" end="505"/>
                                            </p:txEl>
                                          </p:spTgt>
                                        </p:tgtEl>
                                        <p:attrNameLst>
                                          <p:attrName>style.visibility</p:attrName>
                                        </p:attrNameLst>
                                      </p:cBhvr>
                                      <p:to>
                                        <p:strVal val="visible"/>
                                      </p:to>
                                    </p:set>
                                    <p:animEffect transition="in" filter="diamond(in)">
                                      <p:cBhvr>
                                        <p:cTn id="37" dur="2000"/>
                                        <p:tgtEl>
                                          <p:spTgt spid="159747">
                                            <p:txEl>
                                              <p:charRg st="412" end="50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62" name="Rectangle 3"/>
          <p:cNvSpPr>
            <a:spLocks noGrp="1"/>
          </p:cNvSpPr>
          <p:nvPr>
            <p:ph type="body"/>
          </p:nvPr>
        </p:nvSpPr>
        <p:spPr>
          <a:xfrm>
            <a:off x="250825" y="188913"/>
            <a:ext cx="8569325" cy="6335712"/>
          </a:xfrm>
        </p:spPr>
        <p:txBody>
          <a:bodyPr vert="horz" wrap="square" lIns="91440" tIns="45720" rIns="91440" bIns="45720" anchor="t"/>
          <a:p>
            <a:pPr lvl="0">
              <a:buNone/>
            </a:pP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5</a:t>
            </a:r>
            <a:r>
              <a:rPr lang="zh-CN" altLang="en-US" sz="2400" b="1" dirty="0">
                <a:solidFill>
                  <a:srgbClr val="0000FF"/>
                </a:solidFill>
                <a:latin typeface="微软雅黑" panose="020B0503020204020204" pitchFamily="34" charset="-122"/>
                <a:ea typeface="微软雅黑" panose="020B0503020204020204" pitchFamily="34" charset="-122"/>
              </a:rPr>
              <a:t>）读</a:t>
            </a:r>
            <a:r>
              <a:rPr lang="en-US" altLang="zh-CN" sz="2400" b="1" dirty="0">
                <a:solidFill>
                  <a:srgbClr val="0000FF"/>
                </a:solidFill>
                <a:latin typeface="微软雅黑" panose="020B0503020204020204" pitchFamily="34" charset="-122"/>
                <a:ea typeface="微软雅黑" panose="020B0503020204020204" pitchFamily="34" charset="-122"/>
              </a:rPr>
              <a:t>8</a:t>
            </a:r>
            <a:r>
              <a:rPr lang="zh-CN" altLang="en-US" sz="2400" b="1" dirty="0">
                <a:solidFill>
                  <a:srgbClr val="0000FF"/>
                </a:solidFill>
                <a:latin typeface="微软雅黑" panose="020B0503020204020204" pitchFamily="34" charset="-122"/>
                <a:ea typeface="微软雅黑" panose="020B0503020204020204" pitchFamily="34" charset="-122"/>
              </a:rPr>
              <a:t>位家长“作文”，表扬更多同学</a:t>
            </a:r>
            <a:endParaRPr lang="zh-CN" altLang="en-US" sz="2400" b="1" dirty="0">
              <a:solidFill>
                <a:srgbClr val="0000FF"/>
              </a:solidFill>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师：孝敬父母的同学决不仅仅是叶诚一个人。</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下面，</a:t>
            </a:r>
            <a:r>
              <a:rPr lang="zh-CN" altLang="en-US" sz="2000" dirty="0">
                <a:solidFill>
                  <a:srgbClr val="0000FF"/>
                </a:solidFill>
                <a:latin typeface="微软雅黑" panose="020B0503020204020204" pitchFamily="34" charset="-122"/>
                <a:ea typeface="微软雅黑" panose="020B0503020204020204" pitchFamily="34" charset="-122"/>
              </a:rPr>
              <a:t>我随便念几则</a:t>
            </a:r>
            <a:r>
              <a:rPr lang="zh-CN" altLang="en-US" sz="2000" dirty="0">
                <a:latin typeface="微软雅黑" panose="020B0503020204020204" pitchFamily="34" charset="-122"/>
                <a:ea typeface="微软雅黑" panose="020B0503020204020204" pitchFamily="34" charset="-122"/>
              </a:rPr>
              <a:t>。</a:t>
            </a:r>
            <a:r>
              <a:rPr lang="zh-CN" altLang="en-US" sz="2000" dirty="0">
                <a:solidFill>
                  <a:srgbClr val="0000FF"/>
                </a:solidFill>
                <a:latin typeface="微软雅黑" panose="020B0503020204020204" pitchFamily="34" charset="-122"/>
                <a:ea typeface="微软雅黑" panose="020B0503020204020204" pitchFamily="34" charset="-122"/>
              </a:rPr>
              <a:t>周晓竺的妈妈</a:t>
            </a:r>
            <a:r>
              <a:rPr lang="zh-CN" altLang="en-US" sz="2000" dirty="0">
                <a:latin typeface="微软雅黑" panose="020B0503020204020204" pitchFamily="34" charset="-122"/>
                <a:ea typeface="微软雅黑" panose="020B0503020204020204" pitchFamily="34" charset="-122"/>
              </a:rPr>
              <a:t>这样写道 </a:t>
            </a:r>
            <a:r>
              <a:rPr lang="en-US" altLang="zh-CN" sz="2000">
                <a:latin typeface="微软雅黑" panose="020B0503020204020204" pitchFamily="34" charset="-122"/>
                <a:ea typeface="微软雅黑" panose="020B0503020204020204" pitchFamily="34" charset="-122"/>
              </a:rPr>
              <a:t>……</a:t>
            </a:r>
            <a:r>
              <a:rPr lang="zh-CN" altLang="en-US" sz="2000" dirty="0">
                <a:solidFill>
                  <a:srgbClr val="0000FF"/>
                </a:solidFill>
                <a:latin typeface="微软雅黑" panose="020B0503020204020204" pitchFamily="34" charset="-122"/>
                <a:ea typeface="微软雅黑" panose="020B0503020204020204" pitchFamily="34" charset="-122"/>
              </a:rPr>
              <a:t>王倩芸同学的妈妈</a:t>
            </a:r>
            <a:r>
              <a:rPr lang="zh-CN" altLang="en-US" sz="2000" dirty="0">
                <a:latin typeface="微软雅黑" panose="020B0503020204020204" pitchFamily="34" charset="-122"/>
                <a:ea typeface="微软雅黑" panose="020B0503020204020204" pitchFamily="34" charset="-122"/>
              </a:rPr>
              <a:t>写道 </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同学们看，王倩芸同学对爸爸妈妈就是如此富有爱心！</a:t>
            </a:r>
            <a:r>
              <a:rPr lang="en-US" altLang="zh-CN" sz="2000">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（众鼓掌）</a:t>
            </a:r>
            <a:endParaRPr lang="zh-CN" altLang="en-US" sz="2000">
              <a:solidFill>
                <a:srgbClr val="FF0000"/>
              </a:solidFill>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师：对父母的爱并不一定要在父母生日或生病的时候才能表达，一些小事也能表达出儿女的爱。比如，</a:t>
            </a:r>
            <a:r>
              <a:rPr lang="zh-CN" altLang="en-US" sz="2000" dirty="0">
                <a:solidFill>
                  <a:srgbClr val="0000FF"/>
                </a:solidFill>
                <a:latin typeface="微软雅黑" panose="020B0503020204020204" pitchFamily="34" charset="-122"/>
                <a:ea typeface="微软雅黑" panose="020B0503020204020204" pitchFamily="34" charset="-122"/>
              </a:rPr>
              <a:t>彭莹同学的妈妈</a:t>
            </a:r>
            <a:r>
              <a:rPr lang="zh-CN" altLang="en-US" sz="2000" dirty="0">
                <a:latin typeface="微软雅黑" panose="020B0503020204020204" pitchFamily="34" charset="-122"/>
                <a:ea typeface="微软雅黑" panose="020B0503020204020204" pitchFamily="34" charset="-122"/>
              </a:rPr>
              <a:t>这样写道</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顿时，我的眼泪夺眶而出，感到我是世界上最幸福的母亲！”</a:t>
            </a:r>
            <a:r>
              <a:rPr lang="zh-CN" altLang="en-US" sz="2000" dirty="0">
                <a:solidFill>
                  <a:srgbClr val="FF0000"/>
                </a:solidFill>
                <a:latin typeface="微软雅黑" panose="020B0503020204020204" pitchFamily="34" charset="-122"/>
                <a:ea typeface="微软雅黑" panose="020B0503020204020204" pitchFamily="34" charset="-122"/>
              </a:rPr>
              <a:t>（众鼓掌）</a:t>
            </a:r>
            <a:endParaRPr lang="zh-CN" altLang="en-US" sz="2000">
              <a:solidFill>
                <a:srgbClr val="FF0000"/>
              </a:solidFill>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师：甚至有时一句看似微不足道的话，也能让父母感到来自儿女的温馨。</a:t>
            </a:r>
            <a:r>
              <a:rPr lang="zh-CN" altLang="en-US" sz="2000" dirty="0">
                <a:solidFill>
                  <a:srgbClr val="0000FF"/>
                </a:solidFill>
                <a:latin typeface="微软雅黑" panose="020B0503020204020204" pitchFamily="34" charset="-122"/>
                <a:ea typeface="微软雅黑" panose="020B0503020204020204" pitchFamily="34" charset="-122"/>
              </a:rPr>
              <a:t>郭晓君同学的妈妈</a:t>
            </a:r>
            <a:r>
              <a:rPr lang="zh-CN" altLang="en-US" sz="2000" dirty="0">
                <a:latin typeface="微软雅黑" panose="020B0503020204020204" pitchFamily="34" charset="-122"/>
                <a:ea typeface="微软雅黑" panose="020B0503020204020204" pitchFamily="34" charset="-122"/>
              </a:rPr>
              <a:t>这样写道</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当时你一句关心的话，却给妈妈留下了永远的温馨。</a:t>
            </a:r>
            <a:r>
              <a:rPr lang="zh-CN" altLang="en-US" sz="2000" dirty="0">
                <a:solidFill>
                  <a:srgbClr val="FF0000"/>
                </a:solidFill>
                <a:latin typeface="微软雅黑" panose="020B0503020204020204" pitchFamily="34" charset="-122"/>
                <a:ea typeface="微软雅黑" panose="020B0503020204020204" pitchFamily="34" charset="-122"/>
              </a:rPr>
              <a:t>（众沉默）</a:t>
            </a:r>
            <a:r>
              <a:rPr lang="zh-CN" altLang="en-US" sz="2000" dirty="0">
                <a:solidFill>
                  <a:srgbClr val="0000FF"/>
                </a:solidFill>
                <a:latin typeface="微软雅黑" panose="020B0503020204020204" pitchFamily="34" charset="-122"/>
                <a:ea typeface="微软雅黑" panose="020B0503020204020204" pitchFamily="34" charset="-122"/>
              </a:rPr>
              <a:t>胡昕同学的父亲</a:t>
            </a:r>
            <a:r>
              <a:rPr lang="zh-CN" altLang="en-US" sz="2000" dirty="0">
                <a:latin typeface="微软雅黑" panose="020B0503020204020204" pitchFamily="34" charset="-122"/>
                <a:ea typeface="微软雅黑" panose="020B0503020204020204" pitchFamily="34" charset="-122"/>
              </a:rPr>
              <a:t>这样写道 </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我想，当时胡昕在一趟一趟地扛着东西登楼时，他心里一定想的是：“因为我是男子汉！”让我们向这为小小男子汉表示敬意！</a:t>
            </a:r>
            <a:r>
              <a:rPr lang="zh-CN" altLang="en-US" sz="2000" dirty="0">
                <a:solidFill>
                  <a:srgbClr val="FF0000"/>
                </a:solidFill>
                <a:latin typeface="微软雅黑" panose="020B0503020204020204" pitchFamily="34" charset="-122"/>
                <a:ea typeface="微软雅黑" panose="020B0503020204020204" pitchFamily="34" charset="-122"/>
              </a:rPr>
              <a:t>（众长时间热烈鼓掌）</a:t>
            </a:r>
            <a:endParaRPr lang="zh-CN" altLang="en-US" sz="2000" dirty="0">
              <a:solidFill>
                <a:srgbClr val="FF0000"/>
              </a:solidFill>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师：还有许多同学为父母分担家务。</a:t>
            </a:r>
            <a:r>
              <a:rPr lang="zh-CN" altLang="en-US" sz="2000" dirty="0">
                <a:solidFill>
                  <a:srgbClr val="0000FF"/>
                </a:solidFill>
                <a:latin typeface="微软雅黑" panose="020B0503020204020204" pitchFamily="34" charset="-122"/>
                <a:ea typeface="微软雅黑" panose="020B0503020204020204" pitchFamily="34" charset="-122"/>
              </a:rPr>
              <a:t>向楠同学的家长</a:t>
            </a:r>
            <a:r>
              <a:rPr lang="zh-CN" altLang="en-US" sz="2000" dirty="0">
                <a:latin typeface="微软雅黑" panose="020B0503020204020204" pitchFamily="34" charset="-122"/>
                <a:ea typeface="微软雅黑" panose="020B0503020204020204" pitchFamily="34" charset="-122"/>
              </a:rPr>
              <a:t>这样写道 </a:t>
            </a:r>
            <a:r>
              <a:rPr lang="en-US" altLang="zh-CN"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师：</a:t>
            </a:r>
            <a:r>
              <a:rPr lang="zh-CN" altLang="en-US" sz="2000" dirty="0">
                <a:solidFill>
                  <a:srgbClr val="0000FF"/>
                </a:solidFill>
                <a:latin typeface="微软雅黑" panose="020B0503020204020204" pitchFamily="34" charset="-122"/>
                <a:ea typeface="微软雅黑" panose="020B0503020204020204" pitchFamily="34" charset="-122"/>
              </a:rPr>
              <a:t>王墨兰同学的家长</a:t>
            </a:r>
            <a:r>
              <a:rPr lang="zh-CN" altLang="en-US" sz="2000" dirty="0">
                <a:latin typeface="微软雅黑" panose="020B0503020204020204" pitchFamily="34" charset="-122"/>
                <a:ea typeface="微软雅黑" panose="020B0503020204020204" pitchFamily="34" charset="-122"/>
              </a:rPr>
              <a:t>写道：</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还有我们的</a:t>
            </a:r>
            <a:r>
              <a:rPr lang="zh-CN" altLang="en-US" sz="2000" dirty="0">
                <a:solidFill>
                  <a:srgbClr val="0000FF"/>
                </a:solidFill>
                <a:latin typeface="微软雅黑" panose="020B0503020204020204" pitchFamily="34" charset="-122"/>
                <a:ea typeface="微软雅黑" panose="020B0503020204020204" pitchFamily="34" charset="-122"/>
              </a:rPr>
              <a:t>卢星月同学</a:t>
            </a:r>
            <a:r>
              <a:rPr lang="zh-CN" altLang="en-US" sz="2000" dirty="0">
                <a:latin typeface="微软雅黑" panose="020B0503020204020204" pitchFamily="34" charset="-122"/>
                <a:ea typeface="微软雅黑" panose="020B0503020204020204" pitchFamily="34" charset="-122"/>
              </a:rPr>
              <a:t>，他家境贫寒，可他的母亲却为有他这样的儿子而感到骄傲 </a:t>
            </a:r>
            <a:r>
              <a:rPr lang="en-US" altLang="zh-CN" sz="2000">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（鼓掌）</a:t>
            </a:r>
            <a:r>
              <a:rPr lang="zh-CN" altLang="en-US" sz="2000" dirty="0">
                <a:latin typeface="微软雅黑" panose="020B0503020204020204" pitchFamily="34" charset="-122"/>
                <a:ea typeface="微软雅黑" panose="020B0503020204020204" pitchFamily="34" charset="-122"/>
              </a:rPr>
              <a:t>汪圆同学的生活也很俭朴，她的爷爷这样写道</a:t>
            </a:r>
            <a:r>
              <a:rPr lang="en-US" altLang="zh-CN" sz="2000">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（鼓掌）</a:t>
            </a:r>
            <a:endParaRPr lang="zh-CN" altLang="en-US" sz="2000" dirty="0">
              <a:solidFill>
                <a:srgbClr val="FF0000"/>
              </a:solidFill>
              <a:latin typeface="微软雅黑" panose="020B0503020204020204" pitchFamily="34" charset="-122"/>
              <a:ea typeface="微软雅黑" panose="020B0503020204020204" pitchFamily="34" charset="-122"/>
            </a:endParaRPr>
          </a:p>
          <a:p>
            <a:pPr lvl="0">
              <a:lnSpc>
                <a:spcPct val="80000"/>
              </a:lnSpc>
              <a:buNone/>
            </a:pPr>
            <a:r>
              <a:rPr lang="zh-CN" altLang="en-US" sz="2000" dirty="0">
                <a:latin typeface="微软雅黑" panose="020B0503020204020204" pitchFamily="34" charset="-122"/>
                <a:ea typeface="微软雅黑" panose="020B0503020204020204" pitchFamily="34" charset="-122"/>
              </a:rPr>
              <a:t>师：</a:t>
            </a:r>
            <a:r>
              <a:rPr lang="en-US" altLang="zh-CN" sz="2000">
                <a:latin typeface="微软雅黑" panose="020B0503020204020204" pitchFamily="34" charset="-122"/>
                <a:ea typeface="微软雅黑" panose="020B0503020204020204" pitchFamily="34" charset="-122"/>
              </a:rPr>
              <a:t>……</a:t>
            </a:r>
            <a:r>
              <a:rPr lang="zh-CN" altLang="en-US" sz="2000" dirty="0">
                <a:solidFill>
                  <a:srgbClr val="0000FF"/>
                </a:solidFill>
                <a:latin typeface="微软雅黑" panose="020B0503020204020204" pitchFamily="34" charset="-122"/>
                <a:ea typeface="微软雅黑" panose="020B0503020204020204" pitchFamily="34" charset="-122"/>
              </a:rPr>
              <a:t>林媛的父母</a:t>
            </a:r>
            <a:r>
              <a:rPr lang="zh-CN" altLang="en-US" sz="2000" dirty="0">
                <a:latin typeface="微软雅黑" panose="020B0503020204020204" pitchFamily="34" charset="-122"/>
                <a:ea typeface="微软雅黑" panose="020B0503020204020204" pitchFamily="34" charset="-122"/>
              </a:rPr>
              <a:t>写了这样一件事：“为了学习，那天晚上她只睡了四个多小时！我们家长被林媛这种精神所深深感动，我们有样的好女儿，在学习上基本不让大人操心，很自觉，这怎能不让我们感到欣慰和自豪呢？” </a:t>
            </a:r>
            <a:r>
              <a:rPr lang="zh-CN" altLang="en-US" sz="2000" dirty="0">
                <a:solidFill>
                  <a:srgbClr val="FF0000"/>
                </a:solidFill>
                <a:latin typeface="微软雅黑" panose="020B0503020204020204" pitchFamily="34" charset="-122"/>
                <a:ea typeface="微软雅黑" panose="020B0503020204020204" pitchFamily="34" charset="-122"/>
              </a:rPr>
              <a:t>（长时间鼓掌）</a:t>
            </a:r>
            <a:endParaRPr lang="zh-CN" altLang="en-US" sz="20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3524" name="图片 1003523" descr="rdn_519ea0fe3b07f"/>
          <p:cNvPicPr>
            <a:picLocks noChangeAspect="1"/>
          </p:cNvPicPr>
          <p:nvPr/>
        </p:nvPicPr>
        <p:blipFill>
          <a:blip r:embed="rId1"/>
          <a:stretch>
            <a:fillRect/>
          </a:stretch>
        </p:blipFill>
        <p:spPr>
          <a:xfrm>
            <a:off x="0" y="0"/>
            <a:ext cx="2855913" cy="2182813"/>
          </a:xfrm>
          <a:prstGeom prst="rect">
            <a:avLst/>
          </a:prstGeom>
          <a:noFill/>
          <a:ln w="9525">
            <a:noFill/>
          </a:ln>
        </p:spPr>
      </p:pic>
      <p:pic>
        <p:nvPicPr>
          <p:cNvPr id="1003525" name="图片 1003524" descr="1247280585Neg3BceZ"/>
          <p:cNvPicPr>
            <a:picLocks noChangeAspect="1"/>
          </p:cNvPicPr>
          <p:nvPr/>
        </p:nvPicPr>
        <p:blipFill>
          <a:blip r:embed="rId2"/>
          <a:stretch>
            <a:fillRect/>
          </a:stretch>
        </p:blipFill>
        <p:spPr>
          <a:xfrm>
            <a:off x="1763713" y="2359025"/>
            <a:ext cx="7380287" cy="4498975"/>
          </a:xfrm>
          <a:prstGeom prst="rect">
            <a:avLst/>
          </a:prstGeom>
          <a:noFill/>
          <a:ln w="9525">
            <a:noFill/>
          </a:ln>
        </p:spPr>
      </p:pic>
      <p:sp>
        <p:nvSpPr>
          <p:cNvPr id="1003526" name="文本框 1003525"/>
          <p:cNvSpPr txBox="1"/>
          <p:nvPr/>
        </p:nvSpPr>
        <p:spPr>
          <a:xfrm>
            <a:off x="3708400" y="333375"/>
            <a:ext cx="5292725" cy="1160463"/>
          </a:xfrm>
          <a:prstGeom prst="rect">
            <a:avLst/>
          </a:prstGeom>
          <a:noFill/>
          <a:ln w="9525">
            <a:noFill/>
          </a:ln>
        </p:spPr>
        <p:txBody>
          <a:bodyPr>
            <a:spAutoFit/>
          </a:bodyPr>
          <a:p>
            <a:pPr lvl="0">
              <a:spcBef>
                <a:spcPct val="50000"/>
              </a:spcBef>
              <a:buClr>
                <a:srgbClr val="000000"/>
              </a:buClr>
            </a:pPr>
            <a:r>
              <a:rPr lang="zh-CN" altLang="en-US" sz="2800" b="0" dirty="0">
                <a:solidFill>
                  <a:schemeClr val="tx2"/>
                </a:solidFill>
                <a:latin typeface="Arial" panose="020B0604020202020204" pitchFamily="34" charset="0"/>
                <a:ea typeface="华文新魏" panose="02010800040101010101" pitchFamily="2" charset="-122"/>
              </a:rPr>
              <a:t>关注一个概念：“全球脑”</a:t>
            </a:r>
            <a:endParaRPr lang="zh-CN" altLang="en-US" sz="2800" b="0" dirty="0">
              <a:solidFill>
                <a:schemeClr val="tx2"/>
              </a:solidFill>
              <a:latin typeface="Arial" panose="020B0604020202020204" pitchFamily="34" charset="0"/>
              <a:ea typeface="华文新魏" panose="02010800040101010101" pitchFamily="2" charset="-122"/>
            </a:endParaRPr>
          </a:p>
          <a:p>
            <a:pPr lvl="0">
              <a:spcBef>
                <a:spcPct val="50000"/>
              </a:spcBef>
              <a:buClr>
                <a:srgbClr val="000000"/>
              </a:buClr>
            </a:pPr>
            <a:r>
              <a:rPr lang="zh-CN" altLang="en-US" sz="2800" b="0" dirty="0">
                <a:solidFill>
                  <a:schemeClr val="tx2"/>
                </a:solidFill>
                <a:latin typeface="Arial" panose="020B0604020202020204" pitchFamily="34" charset="0"/>
                <a:ea typeface="华文新魏" panose="02010800040101010101" pitchFamily="2" charset="-122"/>
              </a:rPr>
              <a:t>思考一个问题：“我算老几？”</a:t>
            </a:r>
            <a:endParaRPr lang="zh-CN" altLang="en-US" sz="2800" b="0" dirty="0">
              <a:solidFill>
                <a:schemeClr val="tx2"/>
              </a:solidFill>
              <a:latin typeface="Arial" panose="020B0604020202020204" pitchFamily="34" charset="0"/>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003524"/>
                                        </p:tgtEl>
                                        <p:attrNameLst>
                                          <p:attrName>style.visibility</p:attrName>
                                        </p:attrNameLst>
                                      </p:cBhvr>
                                      <p:to>
                                        <p:strVal val="visible"/>
                                      </p:to>
                                    </p:set>
                                    <p:anim calcmode="lin" valueType="num">
                                      <p:cBhvr>
                                        <p:cTn id="7" dur="1000" fill="hold"/>
                                        <p:tgtEl>
                                          <p:spTgt spid="1003524"/>
                                        </p:tgtEl>
                                        <p:attrNameLst>
                                          <p:attrName>ppt_w</p:attrName>
                                        </p:attrNameLst>
                                      </p:cBhvr>
                                      <p:tavLst>
                                        <p:tav tm="0">
                                          <p:val>
                                            <p:fltVal val="0.000000"/>
                                          </p:val>
                                        </p:tav>
                                        <p:tav tm="100000">
                                          <p:val>
                                            <p:strVal val="#ppt_w"/>
                                          </p:val>
                                        </p:tav>
                                      </p:tavLst>
                                    </p:anim>
                                    <p:anim calcmode="lin" valueType="num">
                                      <p:cBhvr>
                                        <p:cTn id="8" dur="1000" fill="hold"/>
                                        <p:tgtEl>
                                          <p:spTgt spid="1003524"/>
                                        </p:tgtEl>
                                        <p:attrNameLst>
                                          <p:attrName>ppt_h</p:attrName>
                                        </p:attrNameLst>
                                      </p:cBhvr>
                                      <p:tavLst>
                                        <p:tav tm="0">
                                          <p:val>
                                            <p:fltVal val="0.000000"/>
                                          </p:val>
                                        </p:tav>
                                        <p:tav tm="100000">
                                          <p:val>
                                            <p:strVal val="#ppt_h"/>
                                          </p:val>
                                        </p:tav>
                                      </p:tavLst>
                                    </p:anim>
                                    <p:anim calcmode="lin" valueType="num">
                                      <p:cBhvr>
                                        <p:cTn id="9" dur="1000" fill="hold"/>
                                        <p:tgtEl>
                                          <p:spTgt spid="1003524"/>
                                        </p:tgtEl>
                                        <p:attrNameLst>
                                          <p:attrName>style.rotation</p:attrName>
                                        </p:attrNameLst>
                                      </p:cBhvr>
                                      <p:tavLst>
                                        <p:tav tm="0">
                                          <p:val>
                                            <p:fltVal val="90.000000"/>
                                          </p:val>
                                        </p:tav>
                                        <p:tav tm="100000">
                                          <p:val>
                                            <p:fltVal val="0.000000"/>
                                          </p:val>
                                        </p:tav>
                                      </p:tavLst>
                                    </p:anim>
                                    <p:animEffect transition="in" filter="fade">
                                      <p:cBhvr>
                                        <p:cTn id="10" dur="1000"/>
                                        <p:tgtEl>
                                          <p:spTgt spid="100352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1003525"/>
                                        </p:tgtEl>
                                        <p:attrNameLst>
                                          <p:attrName>style.visibility</p:attrName>
                                        </p:attrNameLst>
                                      </p:cBhvr>
                                      <p:to>
                                        <p:strVal val="visible"/>
                                      </p:to>
                                    </p:set>
                                    <p:anim calcmode="lin" valueType="num">
                                      <p:cBhvr>
                                        <p:cTn id="15" dur="1000" fill="hold"/>
                                        <p:tgtEl>
                                          <p:spTgt spid="1003525"/>
                                        </p:tgtEl>
                                        <p:attrNameLst>
                                          <p:attrName>ppt_w</p:attrName>
                                        </p:attrNameLst>
                                      </p:cBhvr>
                                      <p:tavLst>
                                        <p:tav tm="0">
                                          <p:val>
                                            <p:fltVal val="0.000000"/>
                                          </p:val>
                                        </p:tav>
                                        <p:tav tm="100000">
                                          <p:val>
                                            <p:strVal val="#ppt_w"/>
                                          </p:val>
                                        </p:tav>
                                      </p:tavLst>
                                    </p:anim>
                                    <p:anim calcmode="lin" valueType="num">
                                      <p:cBhvr>
                                        <p:cTn id="16" dur="1000" fill="hold"/>
                                        <p:tgtEl>
                                          <p:spTgt spid="1003525"/>
                                        </p:tgtEl>
                                        <p:attrNameLst>
                                          <p:attrName>ppt_h</p:attrName>
                                        </p:attrNameLst>
                                      </p:cBhvr>
                                      <p:tavLst>
                                        <p:tav tm="0">
                                          <p:val>
                                            <p:fltVal val="0.000000"/>
                                          </p:val>
                                        </p:tav>
                                        <p:tav tm="100000">
                                          <p:val>
                                            <p:strVal val="#ppt_h"/>
                                          </p:val>
                                        </p:tav>
                                      </p:tavLst>
                                    </p:anim>
                                    <p:anim calcmode="lin" valueType="num">
                                      <p:cBhvr>
                                        <p:cTn id="17" dur="1000" fill="hold"/>
                                        <p:tgtEl>
                                          <p:spTgt spid="1003525"/>
                                        </p:tgtEl>
                                        <p:attrNameLst>
                                          <p:attrName>style.rotation</p:attrName>
                                        </p:attrNameLst>
                                      </p:cBhvr>
                                      <p:tavLst>
                                        <p:tav tm="0">
                                          <p:val>
                                            <p:fltVal val="90.000000"/>
                                          </p:val>
                                        </p:tav>
                                        <p:tav tm="100000">
                                          <p:val>
                                            <p:fltVal val="0.000000"/>
                                          </p:val>
                                        </p:tav>
                                      </p:tavLst>
                                    </p:anim>
                                    <p:animEffect transition="in" filter="fade">
                                      <p:cBhvr>
                                        <p:cTn id="18" dur="1000"/>
                                        <p:tgtEl>
                                          <p:spTgt spid="1003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3586" name="Rectangle 3"/>
          <p:cNvSpPr>
            <a:spLocks noGrp="1"/>
          </p:cNvSpPr>
          <p:nvPr>
            <p:ph type="body"/>
          </p:nvPr>
        </p:nvSpPr>
        <p:spPr>
          <a:xfrm>
            <a:off x="179388" y="503238"/>
            <a:ext cx="8713787" cy="6597650"/>
          </a:xfrm>
        </p:spPr>
        <p:txBody>
          <a:bodyPr vert="horz" wrap="square" lIns="91440" tIns="45720" rIns="91440" bIns="45720" anchor="t"/>
          <a:p>
            <a:pPr marL="449580" lvl="0" indent="-449580">
              <a:buNone/>
            </a:pP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6</a:t>
            </a:r>
            <a:r>
              <a:rPr lang="zh-CN" altLang="en-US" sz="2400" b="1" dirty="0">
                <a:solidFill>
                  <a:srgbClr val="0000FF"/>
                </a:solidFill>
                <a:latin typeface="微软雅黑" panose="020B0503020204020204" pitchFamily="34" charset="-122"/>
                <a:ea typeface="微软雅黑" panose="020B0503020204020204" pitchFamily="34" charset="-122"/>
              </a:rPr>
              <a:t>）针对部分同学的缺点，给予暗示、期待，鼓励改正</a:t>
            </a:r>
            <a:endParaRPr lang="zh-CN" altLang="en-US" sz="2400" b="1" dirty="0">
              <a:solidFill>
                <a:srgbClr val="0000FF"/>
              </a:solidFill>
              <a:latin typeface="微软雅黑" panose="020B0503020204020204" pitchFamily="34" charset="-122"/>
              <a:ea typeface="微软雅黑" panose="020B0503020204020204" pitchFamily="34" charset="-122"/>
            </a:endParaRPr>
          </a:p>
          <a:p>
            <a:pPr marL="449580" lvl="0" indent="-449580">
              <a:buNone/>
            </a:pPr>
            <a:r>
              <a:rPr lang="zh-CN" altLang="en-US" sz="2000" dirty="0">
                <a:latin typeface="微软雅黑" panose="020B0503020204020204" pitchFamily="34" charset="-122"/>
                <a:ea typeface="微软雅黑" panose="020B0503020204020204" pitchFamily="34" charset="-122"/>
              </a:rPr>
              <a:t>师：如果我们每一个同学的家长都有这种“欣慰和自豪”，那该多好啊！遗憾的是，有一部分家长正为自己的孩子而忧虑呢！这里，我不点名地念几位家长的文章。有一位家长写道：“我们的孩子在家里生活极为懒散 </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还有一位家长这样写道：“他自己日常生活能力比较差</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某同学的家长这样写道：“我的孩子从不知道什么叫节俭。</a:t>
            </a:r>
            <a:r>
              <a:rPr lang="en-US" altLang="zh-CN" sz="2000">
                <a:latin typeface="微软雅黑" panose="020B0503020204020204" pitchFamily="34" charset="-122"/>
                <a:ea typeface="微软雅黑" panose="020B0503020204020204" pitchFamily="34" charset="-122"/>
              </a:rPr>
              <a:t>……” </a:t>
            </a:r>
            <a:r>
              <a:rPr lang="zh-CN" altLang="en-US" sz="2000" dirty="0">
                <a:solidFill>
                  <a:srgbClr val="FF0000"/>
                </a:solidFill>
                <a:latin typeface="微软雅黑" panose="020B0503020204020204" pitchFamily="34" charset="-122"/>
                <a:ea typeface="微软雅黑" panose="020B0503020204020204" pitchFamily="34" charset="-122"/>
              </a:rPr>
              <a:t>（长时间的沉默）</a:t>
            </a:r>
            <a:endParaRPr lang="zh-CN" altLang="en-US" sz="2000" dirty="0">
              <a:solidFill>
                <a:srgbClr val="FF0000"/>
              </a:solidFill>
              <a:latin typeface="微软雅黑" panose="020B0503020204020204" pitchFamily="34" charset="-122"/>
              <a:ea typeface="微软雅黑" panose="020B0503020204020204" pitchFamily="34" charset="-122"/>
            </a:endParaRPr>
          </a:p>
          <a:p>
            <a:pPr marL="449580" lvl="0" indent="-449580">
              <a:buNone/>
            </a:pPr>
            <a:r>
              <a:rPr lang="zh-CN" altLang="en-US" sz="2000" dirty="0">
                <a:latin typeface="微软雅黑" panose="020B0503020204020204" pitchFamily="34" charset="-122"/>
                <a:ea typeface="微软雅黑" panose="020B0503020204020204" pitchFamily="34" charset="-122"/>
              </a:rPr>
              <a:t>师：下面，我们听听一位父亲的录音</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我为我的儿子感到担忧</a:t>
            </a:r>
            <a:r>
              <a:rPr lang="en-US" altLang="zh-CN"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marL="449580" lvl="0" indent="-449580">
              <a:buNone/>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同学们听了这位父亲的话，</a:t>
            </a:r>
            <a:r>
              <a:rPr lang="zh-CN" altLang="en-US" sz="2000" b="1" dirty="0">
                <a:solidFill>
                  <a:srgbClr val="0000FF"/>
                </a:solidFill>
                <a:latin typeface="微软雅黑" panose="020B0503020204020204" pitchFamily="34" charset="-122"/>
                <a:ea typeface="微软雅黑" panose="020B0503020204020204" pitchFamily="34" charset="-122"/>
              </a:rPr>
              <a:t>想必</a:t>
            </a:r>
            <a:r>
              <a:rPr lang="zh-CN" altLang="en-US" sz="2000" dirty="0">
                <a:latin typeface="微软雅黑" panose="020B0503020204020204" pitchFamily="34" charset="-122"/>
                <a:ea typeface="微软雅黑" panose="020B0503020204020204" pitchFamily="34" charset="-122"/>
              </a:rPr>
              <a:t>心灵都会受到震动；而且我相信，这个暂时让父母感到担忧的儿子</a:t>
            </a:r>
            <a:r>
              <a:rPr lang="zh-CN" altLang="en-US" sz="2000" dirty="0">
                <a:solidFill>
                  <a:srgbClr val="0000FF"/>
                </a:solidFill>
                <a:latin typeface="微软雅黑" panose="020B0503020204020204" pitchFamily="34" charset="-122"/>
                <a:ea typeface="微软雅黑" panose="020B0503020204020204" pitchFamily="34" charset="-122"/>
              </a:rPr>
              <a:t>此刻夜</a:t>
            </a:r>
            <a:r>
              <a:rPr lang="zh-CN" altLang="en-US" sz="2000" b="1" dirty="0">
                <a:solidFill>
                  <a:srgbClr val="0000FF"/>
                </a:solidFill>
                <a:latin typeface="微软雅黑" panose="020B0503020204020204" pitchFamily="34" charset="-122"/>
                <a:ea typeface="微软雅黑" panose="020B0503020204020204" pitchFamily="34" charset="-122"/>
              </a:rPr>
              <a:t>会</a:t>
            </a:r>
            <a:r>
              <a:rPr lang="zh-CN" altLang="en-US" sz="2000" dirty="0">
                <a:solidFill>
                  <a:srgbClr val="0000FF"/>
                </a:solidFill>
                <a:latin typeface="微软雅黑" panose="020B0503020204020204" pitchFamily="34" charset="-122"/>
                <a:ea typeface="微软雅黑" panose="020B0503020204020204" pitchFamily="34" charset="-122"/>
              </a:rPr>
              <a:t>在心里暗暗发誓</a:t>
            </a:r>
            <a:r>
              <a:rPr lang="zh-CN" altLang="en-US" sz="2000" dirty="0">
                <a:latin typeface="微软雅黑" panose="020B0503020204020204" pitchFamily="34" charset="-122"/>
                <a:ea typeface="微软雅黑" panose="020B0503020204020204" pitchFamily="34" charset="-122"/>
              </a:rPr>
              <a:t>，从今以后一定要做一个让爸爸妈妈欣慰的好儿子！（长时间的沉默）</a:t>
            </a:r>
            <a:endParaRPr lang="zh-CN" altLang="en-US" sz="2000" dirty="0">
              <a:latin typeface="微软雅黑" panose="020B0503020204020204" pitchFamily="34" charset="-122"/>
              <a:ea typeface="微软雅黑" panose="020B0503020204020204" pitchFamily="34" charset="-122"/>
            </a:endParaRPr>
          </a:p>
          <a:p>
            <a:pPr marL="449580" lvl="0" indent="-449580">
              <a:buNone/>
            </a:pPr>
            <a:r>
              <a:rPr lang="zh-CN" altLang="en-US" sz="2000" dirty="0">
                <a:latin typeface="微软雅黑" panose="020B0503020204020204" pitchFamily="34" charset="-122"/>
                <a:ea typeface="微软雅黑" panose="020B0503020204020204" pitchFamily="34" charset="-122"/>
              </a:rPr>
              <a:t>师：我再念一篇母亲的文章</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我为我的儿子感到伤心</a:t>
            </a:r>
            <a:r>
              <a:rPr lang="en-US" altLang="zh-CN" sz="2000">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（全场沉默）</a:t>
            </a:r>
            <a:endParaRPr lang="zh-CN" altLang="en-US" sz="2000" dirty="0">
              <a:solidFill>
                <a:srgbClr val="FF0000"/>
              </a:solidFill>
              <a:latin typeface="微软雅黑" panose="020B0503020204020204" pitchFamily="34" charset="-122"/>
              <a:ea typeface="微软雅黑" panose="020B0503020204020204" pitchFamily="34" charset="-122"/>
            </a:endParaRPr>
          </a:p>
          <a:p>
            <a:pPr marL="449580" lvl="0" indent="-449580">
              <a:buNone/>
            </a:pPr>
            <a:r>
              <a:rPr lang="zh-CN" altLang="en-US" sz="2000" dirty="0">
                <a:latin typeface="微软雅黑" panose="020B0503020204020204" pitchFamily="34" charset="-122"/>
                <a:ea typeface="微软雅黑" panose="020B0503020204020204" pitchFamily="34" charset="-122"/>
              </a:rPr>
              <a:t>师：我不知道在座的某一个同学此刻有没有勇气承认，自己就是这位可怜有可敬的母亲的儿子。（长时间沉默，陈同学慢慢举起了手，</a:t>
            </a:r>
            <a:r>
              <a:rPr lang="zh-CN" altLang="en-US" sz="2000" dirty="0">
                <a:solidFill>
                  <a:srgbClr val="FF0000"/>
                </a:solidFill>
                <a:latin typeface="微软雅黑" panose="020B0503020204020204" pitchFamily="34" charset="-122"/>
                <a:ea typeface="微软雅黑" panose="020B0503020204020204" pitchFamily="34" charset="-122"/>
              </a:rPr>
              <a:t>泪流满面</a:t>
            </a:r>
            <a:r>
              <a:rPr lang="zh-CN" altLang="en-US" sz="2000" dirty="0">
                <a:latin typeface="微软雅黑" panose="020B0503020204020204" pitchFamily="34" charset="-122"/>
                <a:ea typeface="微软雅黑" panose="020B0503020204020204" pitchFamily="34" charset="-122"/>
              </a:rPr>
              <a:t>地站了起来。）</a:t>
            </a:r>
            <a:endParaRPr lang="zh-CN" altLang="en-US" sz="2000" dirty="0">
              <a:latin typeface="微软雅黑" panose="020B0503020204020204" pitchFamily="34" charset="-122"/>
              <a:ea typeface="微软雅黑" panose="020B0503020204020204" pitchFamily="34" charset="-122"/>
            </a:endParaRPr>
          </a:p>
          <a:p>
            <a:pPr marL="449580" lvl="0" indent="-449580">
              <a:buNone/>
            </a:pPr>
            <a:r>
              <a:rPr lang="zh-CN" altLang="en-US" sz="2000" dirty="0">
                <a:latin typeface="微软雅黑" panose="020B0503020204020204" pitchFamily="34" charset="-122"/>
                <a:ea typeface="微软雅黑" panose="020B0503020204020204" pitchFamily="34" charset="-122"/>
              </a:rPr>
              <a:t>师：好，我们为陈同学的勇敢鼓掌！</a:t>
            </a:r>
            <a:r>
              <a:rPr lang="zh-CN" altLang="en-US" sz="2000" dirty="0">
                <a:solidFill>
                  <a:srgbClr val="FF0000"/>
                </a:solidFill>
                <a:latin typeface="微软雅黑" panose="020B0503020204020204" pitchFamily="34" charset="-122"/>
                <a:ea typeface="微软雅黑" panose="020B0503020204020204" pitchFamily="34" charset="-122"/>
              </a:rPr>
              <a:t>（全场长时间的鼓掌）</a:t>
            </a:r>
            <a:endParaRPr lang="zh-CN" altLang="en-US" sz="2000" dirty="0">
              <a:solidFill>
                <a:srgbClr val="FF0000"/>
              </a:solidFill>
              <a:latin typeface="微软雅黑" panose="020B0503020204020204" pitchFamily="34" charset="-122"/>
              <a:ea typeface="微软雅黑" panose="020B0503020204020204" pitchFamily="34" charset="-122"/>
            </a:endParaRPr>
          </a:p>
          <a:p>
            <a:pPr marL="449580" lvl="0" indent="-449580" algn="r">
              <a:buNone/>
            </a:pPr>
            <a:r>
              <a:rPr lang="zh-CN" altLang="en-US" sz="2000" dirty="0">
                <a:latin typeface="微软雅黑" panose="020B0503020204020204" pitchFamily="34" charset="-122"/>
                <a:ea typeface="微软雅黑" panose="020B0503020204020204" pitchFamily="34" charset="-122"/>
              </a:rPr>
              <a:t>【注：在其他书或网页中，此处的记录是郭</a:t>
            </a:r>
            <a:r>
              <a:rPr lang="en-US" altLang="zh-CN" sz="2000" dirty="0">
                <a:latin typeface="微软雅黑" panose="020B0503020204020204" pitchFamily="34" charset="-122"/>
                <a:ea typeface="微软雅黑" panose="020B0503020204020204" pitchFamily="34" charset="-122"/>
              </a:rPr>
              <a:t>X</a:t>
            </a:r>
            <a:r>
              <a:rPr lang="zh-CN" altLang="en-US" sz="2000" dirty="0">
                <a:latin typeface="微软雅黑" panose="020B0503020204020204" pitchFamily="34" charset="-122"/>
                <a:ea typeface="微软雅黑" panose="020B0503020204020204" pitchFamily="34" charset="-122"/>
              </a:rPr>
              <a:t>同学，而不是陈同学。</a:t>
            </a:r>
            <a:r>
              <a:rPr lang="zh-CN" altLang="en-US" sz="2000">
                <a:latin typeface="微软雅黑" panose="020B0503020204020204" pitchFamily="34" charset="-122"/>
                <a:ea typeface="微软雅黑" panose="020B0503020204020204" pitchFamily="34" charset="-122"/>
              </a:rPr>
              <a:t>】</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4610" name="Rectangle 2"/>
          <p:cNvSpPr>
            <a:spLocks noGrp="1"/>
          </p:cNvSpPr>
          <p:nvPr>
            <p:ph type="body"/>
          </p:nvPr>
        </p:nvSpPr>
        <p:spPr>
          <a:xfrm>
            <a:off x="446088" y="444500"/>
            <a:ext cx="8374062" cy="5792788"/>
          </a:xfrm>
        </p:spPr>
        <p:txBody>
          <a:bodyPr vert="horz" wrap="square" lIns="91440" tIns="45720" rIns="91440" bIns="45720" anchor="t"/>
          <a:p>
            <a:pPr marL="449580" lvl="0" indent="-449580">
              <a:lnSpc>
                <a:spcPct val="90000"/>
              </a:lnSpc>
              <a:buNone/>
            </a:pPr>
            <a:r>
              <a:rPr lang="zh-CN" altLang="en-US" sz="2000" dirty="0">
                <a:latin typeface="微软雅黑" panose="020B0503020204020204" pitchFamily="34" charset="-122"/>
                <a:ea typeface="微软雅黑" panose="020B0503020204020204" pitchFamily="34" charset="-122"/>
              </a:rPr>
              <a:t>师：我从来没见过陈同学流泪，相反我多次亲眼看见他不接受母亲的帮助教育，可是现在我们都看见了陈同学饱含真情的泪水。这泪水已经说明了此刻他心中所想的一切！让我们再一次为郭同学的泪水、为他的进步而鼓掌！</a:t>
            </a:r>
            <a:r>
              <a:rPr lang="zh-CN" altLang="en-US" sz="2000" dirty="0">
                <a:solidFill>
                  <a:srgbClr val="FF0000"/>
                </a:solidFill>
                <a:latin typeface="微软雅黑" panose="020B0503020204020204" pitchFamily="34" charset="-122"/>
                <a:ea typeface="微软雅黑" panose="020B0503020204020204" pitchFamily="34" charset="-122"/>
              </a:rPr>
              <a:t>（长时间鼓掌）</a:t>
            </a:r>
            <a:endParaRPr lang="zh-CN" altLang="en-US" sz="2000" dirty="0">
              <a:solidFill>
                <a:srgbClr val="FF0000"/>
              </a:solidFill>
              <a:latin typeface="微软雅黑" panose="020B0503020204020204" pitchFamily="34" charset="-122"/>
              <a:ea typeface="微软雅黑" panose="020B0503020204020204" pitchFamily="34" charset="-122"/>
            </a:endParaRPr>
          </a:p>
          <a:p>
            <a:pPr marL="449580" lvl="0" indent="-449580">
              <a:lnSpc>
                <a:spcPct val="90000"/>
              </a:lnSpc>
              <a:buNone/>
            </a:pPr>
            <a:r>
              <a:rPr lang="zh-CN" altLang="en-US" sz="2000" dirty="0">
                <a:latin typeface="微软雅黑" panose="020B0503020204020204" pitchFamily="34" charset="-122"/>
                <a:ea typeface="微软雅黑" panose="020B0503020204020204" pitchFamily="34" charset="-122"/>
              </a:rPr>
              <a:t>师：咱们班还有一位同学原来也常常使母亲生气，但最近她在家里有了极为明显的进步。她的家长是这样写的“</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有这样的孩子，我们当家长的能不欣慰吗？”</a:t>
            </a:r>
            <a:r>
              <a:rPr lang="zh-CN" altLang="en-US" sz="2000" dirty="0">
                <a:solidFill>
                  <a:srgbClr val="FF0000"/>
                </a:solidFill>
                <a:latin typeface="微软雅黑" panose="020B0503020204020204" pitchFamily="34" charset="-122"/>
                <a:ea typeface="微软雅黑" panose="020B0503020204020204" pitchFamily="34" charset="-122"/>
              </a:rPr>
              <a:t>（鼓掌）</a:t>
            </a:r>
            <a:endParaRPr lang="zh-CN" altLang="en-US" sz="2000">
              <a:solidFill>
                <a:srgbClr val="FF0000"/>
              </a:solidFill>
              <a:latin typeface="微软雅黑" panose="020B0503020204020204" pitchFamily="34" charset="-122"/>
              <a:ea typeface="微软雅黑" panose="020B0503020204020204" pitchFamily="34" charset="-122"/>
            </a:endParaRPr>
          </a:p>
          <a:p>
            <a:pPr marL="449580" lvl="0" indent="-449580">
              <a:lnSpc>
                <a:spcPct val="90000"/>
              </a:lnSpc>
              <a:buNone/>
            </a:pPr>
            <a:r>
              <a:rPr lang="zh-CN" altLang="en-US" sz="2000" dirty="0">
                <a:latin typeface="微软雅黑" panose="020B0503020204020204" pitchFamily="34" charset="-122"/>
                <a:ea typeface="微软雅黑" panose="020B0503020204020204" pitchFamily="34" charset="-122"/>
              </a:rPr>
              <a:t>师：同学们，这位懂事的同学是谁呢？她就是骆娜同学！</a:t>
            </a:r>
            <a:r>
              <a:rPr lang="zh-CN" altLang="en-US" sz="2000" dirty="0">
                <a:solidFill>
                  <a:srgbClr val="FF0000"/>
                </a:solidFill>
                <a:latin typeface="微软雅黑" panose="020B0503020204020204" pitchFamily="34" charset="-122"/>
                <a:ea typeface="微软雅黑" panose="020B0503020204020204" pitchFamily="34" charset="-122"/>
              </a:rPr>
              <a:t>（长时间鼓掌）</a:t>
            </a:r>
            <a:endParaRPr lang="zh-CN" altLang="en-US" sz="2000" dirty="0">
              <a:solidFill>
                <a:srgbClr val="FF0000"/>
              </a:solidFill>
              <a:latin typeface="微软雅黑" panose="020B0503020204020204" pitchFamily="34" charset="-122"/>
              <a:ea typeface="微软雅黑" panose="020B0503020204020204" pitchFamily="34" charset="-122"/>
            </a:endParaRPr>
          </a:p>
          <a:p>
            <a:pPr marL="449580" lvl="0" indent="-449580">
              <a:lnSpc>
                <a:spcPct val="90000"/>
              </a:lnSpc>
              <a:buNone/>
            </a:pPr>
            <a:endParaRPr lang="zh-CN" altLang="en-US" sz="2000" dirty="0">
              <a:solidFill>
                <a:srgbClr val="FF0000"/>
              </a:solidFill>
              <a:latin typeface="微软雅黑" panose="020B0503020204020204" pitchFamily="34" charset="-122"/>
              <a:ea typeface="微软雅黑" panose="020B0503020204020204" pitchFamily="34" charset="-122"/>
            </a:endParaRPr>
          </a:p>
          <a:p>
            <a:pPr marL="449580" lvl="0" indent="-449580">
              <a:lnSpc>
                <a:spcPct val="90000"/>
              </a:lnSpc>
              <a:buNone/>
            </a:pPr>
            <a:r>
              <a:rPr lang="zh-CN" altLang="en-US" sz="2400" b="1" dirty="0">
                <a:solidFill>
                  <a:srgbClr val="0000FF"/>
                </a:solidFill>
                <a:latin typeface="微软雅黑" panose="020B0503020204020204" pitchFamily="34" charset="-122"/>
                <a:ea typeface="微软雅黑" panose="020B0503020204020204" pitchFamily="34" charset="-122"/>
              </a:rPr>
              <a:t>（</a:t>
            </a:r>
            <a:r>
              <a:rPr lang="en-US" altLang="zh-CN" sz="2400" b="1" dirty="0">
                <a:solidFill>
                  <a:srgbClr val="0000FF"/>
                </a:solidFill>
                <a:latin typeface="微软雅黑" panose="020B0503020204020204" pitchFamily="34" charset="-122"/>
                <a:ea typeface="微软雅黑" panose="020B0503020204020204" pitchFamily="34" charset="-122"/>
              </a:rPr>
              <a:t>7</a:t>
            </a:r>
            <a:r>
              <a:rPr lang="zh-CN" altLang="en-US" sz="2400" b="1" dirty="0">
                <a:solidFill>
                  <a:srgbClr val="0000FF"/>
                </a:solidFill>
                <a:latin typeface="微软雅黑" panose="020B0503020204020204" pitchFamily="34" charset="-122"/>
                <a:ea typeface="微软雅黑" panose="020B0503020204020204" pitchFamily="34" charset="-122"/>
              </a:rPr>
              <a:t>）表扬一位用勤奋学习为国争光的同学</a:t>
            </a:r>
            <a:endParaRPr lang="zh-CN" altLang="en-US" sz="2400" b="1" dirty="0">
              <a:solidFill>
                <a:srgbClr val="0000FF"/>
              </a:solidFill>
              <a:latin typeface="微软雅黑" panose="020B0503020204020204" pitchFamily="34" charset="-122"/>
              <a:ea typeface="微软雅黑" panose="020B0503020204020204" pitchFamily="34" charset="-122"/>
            </a:endParaRPr>
          </a:p>
          <a:p>
            <a:pPr marL="449580" lvl="0" indent="-449580">
              <a:lnSpc>
                <a:spcPct val="90000"/>
              </a:lnSpc>
              <a:buNone/>
            </a:pPr>
            <a:r>
              <a:rPr lang="zh-CN" altLang="en-US" sz="2000" dirty="0">
                <a:latin typeface="微软雅黑" panose="020B0503020204020204" pitchFamily="34" charset="-122"/>
                <a:ea typeface="微软雅黑" panose="020B0503020204020204" pitchFamily="34" charset="-122"/>
              </a:rPr>
              <a:t>师：说到安金鹏，同学们可能还记得，安金鹏同学生活在一个十分贫寒的家庭，但他为自己有一个虽然贫穷但非常坚强而又高尚的母亲而自豪，他认为，对母亲最好的报答，就是用自己勤奋的学习为国争光！后来他获得了国际奥林匹克数学竞赛金牌后，首先想到的就是把金牌挂在妈妈的脖子上。</a:t>
            </a:r>
            <a:r>
              <a:rPr lang="zh-CN" altLang="en-US" sz="2000" dirty="0">
                <a:solidFill>
                  <a:srgbClr val="FF0000"/>
                </a:solidFill>
                <a:latin typeface="微软雅黑" panose="020B0503020204020204" pitchFamily="34" charset="-122"/>
                <a:ea typeface="微软雅黑" panose="020B0503020204020204" pitchFamily="34" charset="-122"/>
              </a:rPr>
              <a:t>（众沉默）</a:t>
            </a:r>
            <a:endParaRPr lang="zh-CN" altLang="en-US" sz="2000" dirty="0">
              <a:solidFill>
                <a:srgbClr val="FF0000"/>
              </a:solidFill>
              <a:latin typeface="微软雅黑" panose="020B0503020204020204" pitchFamily="34" charset="-122"/>
              <a:ea typeface="微软雅黑" panose="020B0503020204020204" pitchFamily="34" charset="-122"/>
            </a:endParaRPr>
          </a:p>
          <a:p>
            <a:pPr marL="449580" lvl="0" indent="-449580">
              <a:lnSpc>
                <a:spcPct val="90000"/>
              </a:lnSpc>
              <a:buNone/>
            </a:pPr>
            <a:r>
              <a:rPr lang="zh-CN" altLang="en-US" sz="2000" dirty="0">
                <a:latin typeface="微软雅黑" panose="020B0503020204020204" pitchFamily="34" charset="-122"/>
                <a:ea typeface="微软雅黑" panose="020B0503020204020204" pitchFamily="34" charset="-122"/>
              </a:rPr>
              <a:t> （班主任简述艺术家新凤霞、国家领导人邓小平的故事。）</a:t>
            </a:r>
            <a:r>
              <a:rPr lang="zh-CN" altLang="en-US" sz="2000" dirty="0">
                <a:solidFill>
                  <a:srgbClr val="FF0000"/>
                </a:solidFill>
                <a:latin typeface="微软雅黑" panose="020B0503020204020204" pitchFamily="34" charset="-122"/>
                <a:ea typeface="微软雅黑" panose="020B0503020204020204" pitchFamily="34" charset="-122"/>
              </a:rPr>
              <a:t>（长时间的沉默）</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5634" name="Rectangle 2"/>
          <p:cNvSpPr>
            <a:spLocks noGrp="1"/>
          </p:cNvSpPr>
          <p:nvPr>
            <p:ph type="body"/>
          </p:nvPr>
        </p:nvSpPr>
        <p:spPr>
          <a:xfrm>
            <a:off x="360363" y="765175"/>
            <a:ext cx="8675687" cy="5805488"/>
          </a:xfrm>
        </p:spPr>
        <p:txBody>
          <a:bodyPr vert="horz" wrap="square" lIns="91440" tIns="45720" rIns="91440" bIns="45720" anchor="t"/>
          <a:p>
            <a:pPr lvl="0">
              <a:buNone/>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）教师开场</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）班主任进行现场调查</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）读</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则外国故事，表扬本班</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位同学</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）采访让妈妈欣慰的一个孩子和他的家长</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5</a:t>
            </a:r>
            <a:r>
              <a:rPr lang="zh-CN" altLang="en-US" sz="2000" dirty="0">
                <a:latin typeface="微软雅黑" panose="020B0503020204020204" pitchFamily="34" charset="-122"/>
                <a:ea typeface="微软雅黑" panose="020B0503020204020204" pitchFamily="34" charset="-122"/>
              </a:rPr>
              <a:t>）读</a:t>
            </a:r>
            <a:r>
              <a:rPr lang="en-US" altLang="zh-CN" sz="2000" dirty="0">
                <a:latin typeface="微软雅黑" panose="020B0503020204020204" pitchFamily="34" charset="-122"/>
                <a:ea typeface="微软雅黑" panose="020B0503020204020204" pitchFamily="34" charset="-122"/>
              </a:rPr>
              <a:t>8</a:t>
            </a:r>
            <a:r>
              <a:rPr lang="zh-CN" altLang="en-US" sz="2000" dirty="0">
                <a:latin typeface="微软雅黑" panose="020B0503020204020204" pitchFamily="34" charset="-122"/>
                <a:ea typeface="微软雅黑" panose="020B0503020204020204" pitchFamily="34" charset="-122"/>
              </a:rPr>
              <a:t>位家长“作文”，表扬更多同学</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6</a:t>
            </a:r>
            <a:r>
              <a:rPr lang="zh-CN" altLang="en-US" sz="2000" dirty="0">
                <a:latin typeface="微软雅黑" panose="020B0503020204020204" pitchFamily="34" charset="-122"/>
                <a:ea typeface="微软雅黑" panose="020B0503020204020204" pitchFamily="34" charset="-122"/>
              </a:rPr>
              <a:t>）针对部分同学的缺点，给予暗示、期待，鼓励改正</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7</a:t>
            </a:r>
            <a:r>
              <a:rPr lang="zh-CN" altLang="en-US" sz="2000" dirty="0">
                <a:latin typeface="微软雅黑" panose="020B0503020204020204" pitchFamily="34" charset="-122"/>
                <a:ea typeface="微软雅黑" panose="020B0503020204020204" pitchFamily="34" charset="-122"/>
              </a:rPr>
              <a:t>）表扬一位用勤奋学习为国争光的同学</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400" dirty="0">
                <a:solidFill>
                  <a:srgbClr val="0000FF"/>
                </a:solidFill>
                <a:latin typeface="微软雅黑" panose="020B0503020204020204" pitchFamily="34" charset="-122"/>
                <a:ea typeface="微软雅黑" panose="020B0503020204020204" pitchFamily="34" charset="-122"/>
              </a:rPr>
              <a:t>（</a:t>
            </a:r>
            <a:r>
              <a:rPr lang="en-US" altLang="zh-CN" sz="2400" dirty="0">
                <a:solidFill>
                  <a:srgbClr val="0000FF"/>
                </a:solidFill>
                <a:latin typeface="微软雅黑" panose="020B0503020204020204" pitchFamily="34" charset="-122"/>
                <a:ea typeface="微软雅黑" panose="020B0503020204020204" pitchFamily="34" charset="-122"/>
              </a:rPr>
              <a:t>8</a:t>
            </a:r>
            <a:r>
              <a:rPr lang="zh-CN" altLang="en-US" sz="2400" dirty="0">
                <a:solidFill>
                  <a:srgbClr val="0000FF"/>
                </a:solidFill>
                <a:latin typeface="微软雅黑" panose="020B0503020204020204" pitchFamily="34" charset="-122"/>
                <a:ea typeface="微软雅黑" panose="020B0503020204020204" pitchFamily="34" charset="-122"/>
              </a:rPr>
              <a:t>）鼓励思考：为爸妈做些什么？布置写作文</a:t>
            </a:r>
            <a:r>
              <a:rPr lang="en-US" altLang="zh-CN" sz="2400" dirty="0">
                <a:solidFill>
                  <a:srgbClr val="0000FF"/>
                </a:solidFill>
                <a:latin typeface="微软雅黑" panose="020B0503020204020204" pitchFamily="34" charset="-122"/>
                <a:ea typeface="微软雅黑" panose="020B0503020204020204" pitchFamily="34" charset="-122"/>
              </a:rPr>
              <a:t>《</a:t>
            </a:r>
            <a:r>
              <a:rPr lang="zh-CN" altLang="en-US" sz="2400" dirty="0">
                <a:solidFill>
                  <a:srgbClr val="0000FF"/>
                </a:solidFill>
                <a:latin typeface="微软雅黑" panose="020B0503020204020204" pitchFamily="34" charset="-122"/>
                <a:ea typeface="微软雅黑" panose="020B0503020204020204" pitchFamily="34" charset="-122"/>
              </a:rPr>
              <a:t>写给爸爸妈妈的一封信</a:t>
            </a:r>
            <a:r>
              <a:rPr lang="en-US" altLang="zh-CN" sz="2400">
                <a:solidFill>
                  <a:srgbClr val="0000FF"/>
                </a:solidFill>
                <a:latin typeface="微软雅黑" panose="020B0503020204020204" pitchFamily="34" charset="-122"/>
                <a:ea typeface="微软雅黑" panose="020B0503020204020204" pitchFamily="34" charset="-122"/>
              </a:rPr>
              <a:t>》</a:t>
            </a:r>
            <a:endParaRPr lang="en-US" altLang="zh-CN" sz="2400">
              <a:solidFill>
                <a:srgbClr val="0000FF"/>
              </a:solidFill>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师：请同学们思考一个问题：回家以后，我应该为爸爸妈妈做些什么？</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        在班会就要结束的时候，我给大家布置一道作文题：</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写给爸爸妈妈的一封信</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，谈谈你们听了或者读了爸爸妈妈的文章后的感想。</a:t>
            </a:r>
            <a:r>
              <a:rPr lang="en-US" altLang="zh-CN" sz="2000">
                <a:latin typeface="微软雅黑" panose="020B0503020204020204" pitchFamily="34" charset="-122"/>
                <a:ea typeface="微软雅黑" panose="020B0503020204020204" pitchFamily="34" charset="-122"/>
              </a:rPr>
              <a:t>……</a:t>
            </a:r>
            <a:r>
              <a:rPr lang="zh-CN" altLang="en-US" sz="2000" dirty="0">
                <a:solidFill>
                  <a:schemeClr val="hlink"/>
                </a:solidFill>
                <a:latin typeface="微软雅黑" panose="020B0503020204020204" pitchFamily="34" charset="-122"/>
                <a:ea typeface="微软雅黑" panose="020B0503020204020204" pitchFamily="34" charset="-122"/>
              </a:rPr>
              <a:t>但愿</a:t>
            </a:r>
            <a:r>
              <a:rPr lang="zh-CN" altLang="en-US" sz="2000" dirty="0">
                <a:latin typeface="微软雅黑" panose="020B0503020204020204" pitchFamily="34" charset="-122"/>
                <a:ea typeface="微软雅黑" panose="020B0503020204020204" pitchFamily="34" charset="-122"/>
              </a:rPr>
              <a:t>我们的同学能够从现在做起，从小处做起，从小事做起，爱自己的妈妈！好，今天的班会到此结束。</a:t>
            </a:r>
            <a:r>
              <a:rPr lang="zh-CN" altLang="en-US" sz="2000" dirty="0">
                <a:solidFill>
                  <a:srgbClr val="FF0000"/>
                </a:solidFill>
                <a:latin typeface="微软雅黑" panose="020B0503020204020204" pitchFamily="34" charset="-122"/>
                <a:ea typeface="微软雅黑" panose="020B0503020204020204" pitchFamily="34" charset="-122"/>
              </a:rPr>
              <a:t>（长时间鼓掌）</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162820" name="Text Box 4"/>
          <p:cNvSpPr txBox="1"/>
          <p:nvPr/>
        </p:nvSpPr>
        <p:spPr>
          <a:xfrm>
            <a:off x="468313" y="5932488"/>
            <a:ext cx="8424862" cy="925512"/>
          </a:xfrm>
          <a:prstGeom prst="rect">
            <a:avLst/>
          </a:prstGeom>
          <a:noFill/>
          <a:ln w="9525" cap="flat" cmpd="sng">
            <a:solidFill>
              <a:srgbClr val="00FFFF"/>
            </a:solidFill>
            <a:prstDash val="solid"/>
            <a:miter/>
            <a:headEnd type="none" w="med" len="med"/>
            <a:tailEnd type="none" w="med" len="med"/>
          </a:ln>
          <a:effectLst>
            <a:prstShdw prst="shdw17" dist="17961" dir="2699999">
              <a:srgbClr val="009999"/>
            </a:prstShdw>
          </a:effectLst>
        </p:spPr>
        <p:txBody>
          <a:bodyPr>
            <a:spAutoFit/>
          </a:bodyPr>
          <a:p>
            <a:pPr marL="262255" lvl="0" indent="-262255">
              <a:buClr>
                <a:srgbClr val="000000"/>
              </a:buClr>
            </a:pPr>
            <a:r>
              <a:rPr lang="zh-CN" altLang="en-US" sz="1800" b="0" dirty="0">
                <a:latin typeface="微软雅黑" panose="020B0503020204020204" pitchFamily="34" charset="-122"/>
                <a:ea typeface="微软雅黑" panose="020B0503020204020204" pitchFamily="34" charset="-122"/>
              </a:rPr>
              <a:t>思考：</a:t>
            </a:r>
            <a:endParaRPr lang="zh-CN" altLang="en-US" sz="1800" b="0" dirty="0">
              <a:latin typeface="微软雅黑" panose="020B0503020204020204" pitchFamily="34" charset="-122"/>
              <a:ea typeface="微软雅黑" panose="020B0503020204020204" pitchFamily="34" charset="-122"/>
            </a:endParaRPr>
          </a:p>
          <a:p>
            <a:pPr marL="262255" lvl="0" indent="-262255">
              <a:buClr>
                <a:srgbClr val="000000"/>
              </a:buClr>
            </a:pPr>
            <a:r>
              <a:rPr lang="en-US" altLang="zh-CN" sz="1800" b="0" dirty="0">
                <a:latin typeface="微软雅黑" panose="020B0503020204020204" pitchFamily="34" charset="-122"/>
                <a:ea typeface="微软雅黑" panose="020B0503020204020204" pitchFamily="34" charset="-122"/>
              </a:rPr>
              <a:t>●</a:t>
            </a:r>
            <a:r>
              <a:rPr lang="zh-CN" altLang="en-US" sz="1800" b="0" dirty="0">
                <a:latin typeface="微软雅黑" panose="020B0503020204020204" pitchFamily="34" charset="-122"/>
                <a:ea typeface="微软雅黑" panose="020B0503020204020204" pitchFamily="34" charset="-122"/>
              </a:rPr>
              <a:t>在这次班会中，活动最多的“主角”是谁？学生发挥的主要作用是什么？</a:t>
            </a:r>
            <a:endParaRPr lang="zh-CN" altLang="en-US" sz="1800" b="0" dirty="0">
              <a:latin typeface="微软雅黑" panose="020B0503020204020204" pitchFamily="34" charset="-122"/>
              <a:ea typeface="微软雅黑" panose="020B0503020204020204" pitchFamily="34" charset="-122"/>
            </a:endParaRPr>
          </a:p>
          <a:p>
            <a:pPr marL="262255" lvl="0" indent="-262255">
              <a:buClr>
                <a:srgbClr val="000000"/>
              </a:buClr>
            </a:pPr>
            <a:r>
              <a:rPr lang="en-US" altLang="zh-CN" sz="1800" b="0" dirty="0">
                <a:latin typeface="微软雅黑" panose="020B0503020204020204" pitchFamily="34" charset="-122"/>
                <a:ea typeface="微软雅黑" panose="020B0503020204020204" pitchFamily="34" charset="-122"/>
              </a:rPr>
              <a:t>●</a:t>
            </a:r>
            <a:r>
              <a:rPr lang="zh-CN" altLang="en-US" sz="1800" b="0" dirty="0">
                <a:latin typeface="微软雅黑" panose="020B0503020204020204" pitchFamily="34" charset="-122"/>
                <a:ea typeface="微软雅黑" panose="020B0503020204020204" pitchFamily="34" charset="-122"/>
              </a:rPr>
              <a:t>为什么？</a:t>
            </a:r>
            <a:endParaRPr lang="zh-CN" altLang="en-US" sz="1800" b="0" dirty="0">
              <a:latin typeface="微软雅黑" panose="020B0503020204020204" pitchFamily="34" charset="-122"/>
              <a:ea typeface="微软雅黑" panose="020B0503020204020204" pitchFamily="34" charset="-122"/>
            </a:endParaRPr>
          </a:p>
        </p:txBody>
      </p:sp>
      <p:sp>
        <p:nvSpPr>
          <p:cNvPr id="965636" name="Rectangle 2"/>
          <p:cNvSpPr>
            <a:spLocks noGrp="1"/>
          </p:cNvSpPr>
          <p:nvPr>
            <p:ph type="title"/>
          </p:nvPr>
        </p:nvSpPr>
        <p:spPr>
          <a:xfrm>
            <a:off x="0" y="0"/>
            <a:ext cx="8229600" cy="1143000"/>
          </a:xfrm>
        </p:spPr>
        <p:txBody>
          <a:bodyPr vert="horz" wrap="square" lIns="91440" tIns="45720" rIns="91440" bIns="45720" anchor="ctr"/>
          <a:p>
            <a:pPr marL="838200" lvl="0" indent="-838200">
              <a:lnSpc>
                <a:spcPct val="125000"/>
              </a:lnSpc>
              <a:spcBef>
                <a:spcPct val="20000"/>
              </a:spcBef>
              <a:spcAft>
                <a:spcPct val="20000"/>
              </a:spcAft>
            </a:pPr>
            <a:r>
              <a:rPr lang="zh-CN" altLang="en-US" sz="2400" b="1" dirty="0">
                <a:latin typeface="微软雅黑" panose="020B0503020204020204" pitchFamily="34" charset="-122"/>
                <a:ea typeface="微软雅黑" panose="020B0503020204020204" pitchFamily="34" charset="-122"/>
              </a:rPr>
              <a:t>案例</a:t>
            </a:r>
            <a:r>
              <a:rPr lang="en-US" altLang="zh-CN" sz="2400" b="1" dirty="0">
                <a:latin typeface="微软雅黑" panose="020B0503020204020204" pitchFamily="34" charset="-122"/>
                <a:ea typeface="微软雅黑" panose="020B0503020204020204" pitchFamily="34" charset="-122"/>
              </a:rPr>
              <a:t>1——</a:t>
            </a:r>
            <a:r>
              <a:rPr lang="zh-CN" altLang="en-US" sz="2400" b="1" dirty="0">
                <a:latin typeface="微软雅黑" panose="020B0503020204020204" pitchFamily="34" charset="-122"/>
                <a:ea typeface="微软雅黑" panose="020B0503020204020204" pitchFamily="34" charset="-122"/>
              </a:rPr>
              <a:t>主题班会</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要爱你的妈妈！</a:t>
            </a:r>
            <a:r>
              <a:rPr lang="en-US" altLang="zh-CN" sz="2400" b="1">
                <a:latin typeface="微软雅黑" panose="020B0503020204020204" pitchFamily="34" charset="-122"/>
                <a:ea typeface="微软雅黑" panose="020B0503020204020204" pitchFamily="34" charset="-122"/>
              </a:rPr>
              <a:t>》</a:t>
            </a:r>
            <a:br>
              <a:rPr lang="en-US" altLang="zh-CN" sz="2400" b="1">
                <a:latin typeface="微软雅黑" panose="020B0503020204020204" pitchFamily="34" charset="-122"/>
                <a:ea typeface="微软雅黑" panose="020B0503020204020204" pitchFamily="34" charset="-122"/>
              </a:rPr>
            </a:br>
            <a:r>
              <a:rPr lang="zh-CN" altLang="en-US" sz="2400" dirty="0">
                <a:latin typeface="微软雅黑" panose="020B0503020204020204" pitchFamily="34" charset="-122"/>
                <a:ea typeface="微软雅黑" panose="020B0503020204020204" pitchFamily="34" charset="-122"/>
              </a:rPr>
              <a:t>现场活动</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62820"/>
                                        </p:tgtEl>
                                        <p:attrNameLst>
                                          <p:attrName>style.visibility</p:attrName>
                                        </p:attrNameLst>
                                      </p:cBhvr>
                                      <p:to>
                                        <p:strVal val="visible"/>
                                      </p:to>
                                    </p:set>
                                    <p:animEffect transition="in" filter="diamond(in)">
                                      <p:cBhvr>
                                        <p:cTn id="7" dur="2000"/>
                                        <p:tgtEl>
                                          <p:spTgt spid="162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6658" name="Rectangle 2"/>
          <p:cNvSpPr>
            <a:spLocks noGrp="1"/>
          </p:cNvSpPr>
          <p:nvPr>
            <p:ph type="title"/>
          </p:nvPr>
        </p:nvSpPr>
        <p:spPr>
          <a:xfrm>
            <a:off x="0" y="269875"/>
            <a:ext cx="9036050" cy="1143000"/>
          </a:xfrm>
        </p:spPr>
        <p:txBody>
          <a:bodyPr vert="horz" wrap="square" lIns="91440" tIns="45720" rIns="91440" bIns="45720" anchor="ctr"/>
          <a:p>
            <a:pPr lvl="0" algn="l"/>
            <a:r>
              <a:rPr lang="zh-CN" altLang="en-US" sz="2600" dirty="0">
                <a:latin typeface="微软雅黑" panose="020B0503020204020204" pitchFamily="34" charset="-122"/>
                <a:ea typeface="微软雅黑" panose="020B0503020204020204" pitchFamily="34" charset="-122"/>
              </a:rPr>
              <a:t>案例</a:t>
            </a:r>
            <a:r>
              <a:rPr lang="en-US" altLang="zh-CN" sz="2600" dirty="0">
                <a:latin typeface="微软雅黑" panose="020B0503020204020204" pitchFamily="34" charset="-122"/>
                <a:ea typeface="微软雅黑" panose="020B0503020204020204" pitchFamily="34" charset="-122"/>
              </a:rPr>
              <a:t>2——</a:t>
            </a:r>
            <a:r>
              <a:rPr lang="zh-CN" altLang="en-US" sz="2600" dirty="0">
                <a:latin typeface="微软雅黑" panose="020B0503020204020204" pitchFamily="34" charset="-122"/>
                <a:ea typeface="微软雅黑" panose="020B0503020204020204" pitchFamily="34" charset="-122"/>
              </a:rPr>
              <a:t>主题班会</a:t>
            </a:r>
            <a:br>
              <a:rPr lang="zh-CN" altLang="en-US" sz="2600" dirty="0">
                <a:latin typeface="微软雅黑" panose="020B0503020204020204" pitchFamily="34" charset="-122"/>
                <a:ea typeface="微软雅黑" panose="020B0503020204020204" pitchFamily="34" charset="-122"/>
              </a:rPr>
            </a:br>
            <a:r>
              <a:rPr lang="zh-CN" altLang="en-US" sz="2600" dirty="0">
                <a:latin typeface="微软雅黑" panose="020B0503020204020204" pitchFamily="34" charset="-122"/>
                <a:ea typeface="微软雅黑" panose="020B0503020204020204" pitchFamily="34" charset="-122"/>
              </a:rPr>
              <a:t>                </a:t>
            </a:r>
            <a:r>
              <a:rPr lang="en-US" altLang="zh-CN" sz="2600" dirty="0">
                <a:latin typeface="微软雅黑" panose="020B0503020204020204" pitchFamily="34" charset="-122"/>
                <a:ea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rPr>
              <a:t>从心开始，用爱沟通</a:t>
            </a:r>
            <a:r>
              <a:rPr lang="en-US" altLang="zh-CN" sz="2600" dirty="0">
                <a:latin typeface="微软雅黑" panose="020B0503020204020204" pitchFamily="34" charset="-122"/>
                <a:ea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rPr>
              <a:t>如何与父母沟通 </a:t>
            </a:r>
            <a:r>
              <a:rPr lang="en-US" altLang="zh-CN" sz="2600">
                <a:latin typeface="微软雅黑" panose="020B0503020204020204" pitchFamily="34" charset="-122"/>
                <a:ea typeface="微软雅黑" panose="020B0503020204020204" pitchFamily="34" charset="-122"/>
              </a:rPr>
              <a:t>》</a:t>
            </a:r>
            <a:endParaRPr lang="en-US" altLang="zh-CN" sz="2600">
              <a:latin typeface="微软雅黑" panose="020B0503020204020204" pitchFamily="34" charset="-122"/>
              <a:ea typeface="微软雅黑" panose="020B0503020204020204" pitchFamily="34" charset="-122"/>
            </a:endParaRPr>
          </a:p>
        </p:txBody>
      </p:sp>
      <p:sp>
        <p:nvSpPr>
          <p:cNvPr id="232451" name="Rectangle 3"/>
          <p:cNvSpPr>
            <a:spLocks noGrp="1"/>
          </p:cNvSpPr>
          <p:nvPr>
            <p:ph type="body"/>
          </p:nvPr>
        </p:nvSpPr>
        <p:spPr>
          <a:xfrm>
            <a:off x="457200" y="1455738"/>
            <a:ext cx="8147050" cy="4133850"/>
          </a:xfrm>
        </p:spPr>
        <p:txBody>
          <a:bodyPr vert="horz" wrap="square" lIns="91440" tIns="45720" rIns="91440" bIns="45720" anchor="t"/>
          <a:p>
            <a:pPr marL="0" lvl="0" indent="536575" algn="ctr">
              <a:buNone/>
            </a:pPr>
            <a:r>
              <a:rPr lang="zh-CN" altLang="en-US" sz="2800" dirty="0">
                <a:latin typeface="微软雅黑" panose="020B0503020204020204" pitchFamily="34" charset="-122"/>
                <a:ea typeface="微软雅黑" panose="020B0503020204020204" pitchFamily="34" charset="-122"/>
              </a:rPr>
              <a:t>第一部分 立意与准备</a:t>
            </a:r>
            <a:endParaRPr lang="zh-CN" altLang="en-US" sz="2800" b="1" dirty="0">
              <a:latin typeface="微软雅黑" panose="020B0503020204020204" pitchFamily="34" charset="-122"/>
              <a:ea typeface="微软雅黑" panose="020B0503020204020204" pitchFamily="34" charset="-122"/>
            </a:endParaRPr>
          </a:p>
          <a:p>
            <a:pPr marL="0" lvl="0" indent="536575">
              <a:buNone/>
            </a:pPr>
            <a:r>
              <a:rPr lang="zh-CN" altLang="en-US" sz="2400" b="1" dirty="0">
                <a:solidFill>
                  <a:srgbClr val="C00000"/>
                </a:solidFill>
                <a:latin typeface="微软雅黑" panose="020B0503020204020204" pitchFamily="34" charset="-122"/>
                <a:ea typeface="微软雅黑" panose="020B0503020204020204" pitchFamily="34" charset="-122"/>
              </a:rPr>
              <a:t>班会立意</a:t>
            </a:r>
            <a:endParaRPr lang="zh-CN" altLang="en-US" sz="2400" b="1" dirty="0">
              <a:solidFill>
                <a:srgbClr val="C00000"/>
              </a:solidFill>
              <a:latin typeface="微软雅黑" panose="020B0503020204020204" pitchFamily="34" charset="-122"/>
              <a:ea typeface="微软雅黑" panose="020B0503020204020204" pitchFamily="34" charset="-122"/>
            </a:endParaRPr>
          </a:p>
          <a:p>
            <a:pPr marL="0" lvl="0" indent="536575">
              <a:buNone/>
            </a:pPr>
            <a:r>
              <a:rPr lang="zh-CN" altLang="en-US" sz="2400" dirty="0">
                <a:latin typeface="微软雅黑" panose="020B0503020204020204" pitchFamily="34" charset="-122"/>
                <a:ea typeface="微软雅黑" panose="020B0503020204020204" pitchFamily="34" charset="-122"/>
              </a:rPr>
              <a:t>现阶段的孩子都是独生子女，而处于叛逆期的初中生，他们多数从小只知道被人爱，不知道去爱别人</a:t>
            </a:r>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a:p>
            <a:pPr marL="0" lvl="0" indent="536575">
              <a:buNone/>
            </a:pPr>
            <a:r>
              <a:rPr lang="zh-CN" altLang="en-US" sz="2400" dirty="0">
                <a:latin typeface="微软雅黑" panose="020B0503020204020204" pitchFamily="34" charset="-122"/>
                <a:ea typeface="微软雅黑" panose="020B0503020204020204" pitchFamily="34" charset="-122"/>
              </a:rPr>
              <a:t>面对学习压力和父母对其学习成绩的严格要求，学生对父母有一种或抵触或敬畏的情绪，他们大都反感父母的教育方式，难以忍受父母的“不理解”，易出现沟通障碍。</a:t>
            </a:r>
            <a:endParaRPr lang="zh-CN" altLang="en-US" sz="2400" dirty="0">
              <a:latin typeface="微软雅黑" panose="020B0503020204020204" pitchFamily="34" charset="-122"/>
              <a:ea typeface="微软雅黑" panose="020B0503020204020204" pitchFamily="34" charset="-122"/>
            </a:endParaRPr>
          </a:p>
          <a:p>
            <a:pPr marL="0" lvl="0" indent="536575">
              <a:buNone/>
            </a:pPr>
            <a:r>
              <a:rPr lang="zh-CN" altLang="en-US" sz="2400" dirty="0">
                <a:latin typeface="微软雅黑" panose="020B0503020204020204" pitchFamily="34" charset="-122"/>
                <a:ea typeface="微软雅黑" panose="020B0503020204020204" pitchFamily="34" charset="-122"/>
              </a:rPr>
              <a:t>因此，主题班会上</a:t>
            </a:r>
            <a:r>
              <a:rPr lang="zh-CN" altLang="en-US" sz="2400" dirty="0">
                <a:solidFill>
                  <a:srgbClr val="0000FF"/>
                </a:solidFill>
                <a:latin typeface="微软雅黑" panose="020B0503020204020204" pitchFamily="34" charset="-122"/>
                <a:ea typeface="微软雅黑" panose="020B0503020204020204" pitchFamily="34" charset="-122"/>
              </a:rPr>
              <a:t>教师</a:t>
            </a:r>
            <a:r>
              <a:rPr lang="zh-CN" altLang="en-US" sz="2400" dirty="0">
                <a:latin typeface="微软雅黑" panose="020B0503020204020204" pitchFamily="34" charset="-122"/>
                <a:ea typeface="微软雅黑" panose="020B0503020204020204" pitchFamily="34" charset="-122"/>
              </a:rPr>
              <a:t>要以</a:t>
            </a:r>
            <a:r>
              <a:rPr lang="zh-CN" altLang="en-US" sz="2400" dirty="0">
                <a:solidFill>
                  <a:srgbClr val="0000FF"/>
                </a:solidFill>
                <a:latin typeface="微软雅黑" panose="020B0503020204020204" pitchFamily="34" charset="-122"/>
                <a:ea typeface="微软雅黑" panose="020B0503020204020204" pitchFamily="34" charset="-122"/>
              </a:rPr>
              <a:t>自己的真情实感</a:t>
            </a:r>
            <a:r>
              <a:rPr lang="zh-CN" altLang="en-US" sz="2400" dirty="0">
                <a:latin typeface="微软雅黑" panose="020B0503020204020204" pitchFamily="34" charset="-122"/>
                <a:ea typeface="微软雅黑" panose="020B0503020204020204" pitchFamily="34" charset="-122"/>
              </a:rPr>
              <a:t>调动学生的情感，通过有效的活动</a:t>
            </a:r>
            <a:r>
              <a:rPr lang="zh-CN" altLang="en-US" sz="2400" dirty="0">
                <a:solidFill>
                  <a:srgbClr val="0000FF"/>
                </a:solidFill>
                <a:latin typeface="微软雅黑" panose="020B0503020204020204" pitchFamily="34" charset="-122"/>
                <a:ea typeface="微软雅黑" panose="020B0503020204020204" pitchFamily="34" charset="-122"/>
              </a:rPr>
              <a:t>挖掘学生对情感的体验</a:t>
            </a:r>
            <a:r>
              <a:rPr lang="zh-CN" altLang="en-US" sz="2400" dirty="0">
                <a:latin typeface="微软雅黑" panose="020B0503020204020204" pitchFamily="34" charset="-122"/>
                <a:ea typeface="微软雅黑" panose="020B0503020204020204" pitchFamily="34" charset="-122"/>
              </a:rPr>
              <a:t>，获得对父母内心世界的理解，让他们</a:t>
            </a:r>
            <a:r>
              <a:rPr lang="zh-CN" altLang="en-US" sz="2400" b="1" dirty="0">
                <a:solidFill>
                  <a:srgbClr val="0000FF"/>
                </a:solidFill>
                <a:latin typeface="微软雅黑" panose="020B0503020204020204" pitchFamily="34" charset="-122"/>
                <a:ea typeface="微软雅黑" panose="020B0503020204020204" pitchFamily="34" charset="-122"/>
              </a:rPr>
              <a:t>懂得</a:t>
            </a:r>
            <a:r>
              <a:rPr lang="zh-CN" altLang="en-US" sz="2400" dirty="0">
                <a:latin typeface="微软雅黑" panose="020B0503020204020204" pitchFamily="34" charset="-122"/>
                <a:ea typeface="微软雅黑" panose="020B0503020204020204" pitchFamily="34" charset="-122"/>
              </a:rPr>
              <a:t>自己不应当只会接受父母的爱，还应</a:t>
            </a:r>
            <a:r>
              <a:rPr lang="zh-CN" altLang="en-US" sz="2400" b="1" dirty="0">
                <a:solidFill>
                  <a:srgbClr val="0000FF"/>
                </a:solidFill>
                <a:latin typeface="微软雅黑" panose="020B0503020204020204" pitchFamily="34" charset="-122"/>
                <a:ea typeface="微软雅黑" panose="020B0503020204020204" pitchFamily="34" charset="-122"/>
              </a:rPr>
              <a:t>读懂</a:t>
            </a:r>
            <a:r>
              <a:rPr lang="zh-CN" altLang="en-US" sz="2400" dirty="0">
                <a:latin typeface="微软雅黑" panose="020B0503020204020204" pitchFamily="34" charset="-122"/>
                <a:ea typeface="微软雅黑" panose="020B0503020204020204" pitchFamily="34" charset="-122"/>
              </a:rPr>
              <a:t>父母的心，</a:t>
            </a:r>
            <a:r>
              <a:rPr lang="zh-CN" altLang="en-US" sz="2400" b="1" dirty="0">
                <a:solidFill>
                  <a:srgbClr val="0000FF"/>
                </a:solidFill>
                <a:latin typeface="微软雅黑" panose="020B0503020204020204" pitchFamily="34" charset="-122"/>
                <a:ea typeface="微软雅黑" panose="020B0503020204020204" pitchFamily="34" charset="-122"/>
              </a:rPr>
              <a:t>学会</a:t>
            </a:r>
            <a:r>
              <a:rPr lang="zh-CN" altLang="en-US" sz="2400" dirty="0">
                <a:latin typeface="微软雅黑" panose="020B0503020204020204" pitchFamily="34" charset="-122"/>
                <a:ea typeface="微软雅黑" panose="020B0503020204020204" pitchFamily="34" charset="-122"/>
              </a:rPr>
              <a:t>爱父母，体谅父母，同时还能学会运用一定的沟通技巧去有效解决家庭矛盾。 </a:t>
            </a:r>
            <a:endParaRPr lang="zh-CN" altLang="en-US" sz="2400" dirty="0">
              <a:latin typeface="微软雅黑" panose="020B0503020204020204" pitchFamily="34" charset="-122"/>
              <a:ea typeface="微软雅黑" panose="020B0503020204020204" pitchFamily="34" charset="-122"/>
            </a:endParaRPr>
          </a:p>
        </p:txBody>
      </p:sp>
      <p:sp>
        <p:nvSpPr>
          <p:cNvPr id="232452" name="Text Box 4"/>
          <p:cNvSpPr txBox="1">
            <a:spLocks noChangeArrowheads="1"/>
          </p:cNvSpPr>
          <p:nvPr/>
        </p:nvSpPr>
        <p:spPr bwMode="auto">
          <a:xfrm>
            <a:off x="3203575" y="6491288"/>
            <a:ext cx="5616575" cy="366713"/>
          </a:xfrm>
          <a:prstGeom prst="rect">
            <a:avLst/>
          </a:prstGeom>
          <a:noFill/>
          <a:ln w="9525">
            <a:noFill/>
            <a:miter lim="800000"/>
          </a:ln>
          <a:effectLst>
            <a:prstShdw prst="shdw17" dist="17961" dir="2700000">
              <a:schemeClr val="accent1">
                <a:gamma/>
                <a:shade val="60000"/>
                <a:invGamma/>
              </a:schemeClr>
            </a:prstShdw>
          </a:effectLst>
        </p:spPr>
        <p:txBody>
          <a:bodyPr>
            <a:spAutoFit/>
          </a:bodyPr>
          <a:p>
            <a:pPr lvl="0" algn="r">
              <a:spcBef>
                <a:spcPct val="50000"/>
              </a:spcBef>
              <a:buClr>
                <a:srgbClr val="000000"/>
              </a:buClr>
            </a:pPr>
            <a:r>
              <a:rPr lang="zh-CN" altLang="en-US" sz="1800" b="0" dirty="0">
                <a:latin typeface="黑体" panose="02010609060101010101" pitchFamily="49" charset="-122"/>
                <a:ea typeface="黑体" panose="02010609060101010101" pitchFamily="49" charset="-122"/>
              </a:rPr>
              <a:t>作者：李妍。载于</a:t>
            </a:r>
            <a:r>
              <a:rPr lang="en-US" altLang="zh-CN" sz="1800" b="0" dirty="0">
                <a:latin typeface="黑体" panose="02010609060101010101" pitchFamily="49" charset="-122"/>
                <a:ea typeface="黑体" panose="02010609060101010101" pitchFamily="49" charset="-122"/>
              </a:rPr>
              <a:t>《</a:t>
            </a:r>
            <a:r>
              <a:rPr lang="zh-CN" altLang="en-US" sz="1800" b="0" dirty="0">
                <a:latin typeface="黑体" panose="02010609060101010101" pitchFamily="49" charset="-122"/>
                <a:ea typeface="黑体" panose="02010609060101010101" pitchFamily="49" charset="-122"/>
              </a:rPr>
              <a:t>班主任之友</a:t>
            </a:r>
            <a:r>
              <a:rPr lang="en-US" altLang="zh-CN" sz="1800" b="0" dirty="0">
                <a:latin typeface="黑体" panose="02010609060101010101" pitchFamily="49" charset="-122"/>
                <a:ea typeface="黑体" panose="02010609060101010101" pitchFamily="49" charset="-122"/>
              </a:rPr>
              <a:t>》2010</a:t>
            </a:r>
            <a:r>
              <a:rPr lang="zh-CN" altLang="en-US" sz="1800" b="0" dirty="0">
                <a:latin typeface="黑体" panose="02010609060101010101" pitchFamily="49" charset="-122"/>
                <a:ea typeface="黑体" panose="02010609060101010101" pitchFamily="49" charset="-122"/>
              </a:rPr>
              <a:t>（</a:t>
            </a:r>
            <a:r>
              <a:rPr lang="en-US" altLang="zh-CN" sz="1800" b="0" dirty="0">
                <a:latin typeface="黑体" panose="02010609060101010101" pitchFamily="49" charset="-122"/>
                <a:ea typeface="黑体" panose="02010609060101010101" pitchFamily="49" charset="-122"/>
              </a:rPr>
              <a:t>8</a:t>
            </a:r>
            <a:r>
              <a:rPr lang="zh-CN" altLang="en-US" sz="1800" b="0" dirty="0">
                <a:latin typeface="黑体" panose="02010609060101010101" pitchFamily="49" charset="-122"/>
                <a:ea typeface="黑体" panose="02010609060101010101" pitchFamily="49" charset="-122"/>
              </a:rPr>
              <a:t>）。</a:t>
            </a:r>
            <a:endParaRPr lang="zh-CN" altLang="en-US" sz="1800" b="0" dirty="0">
              <a:latin typeface="黑体" panose="02010609060101010101" pitchFamily="49" charset="-122"/>
              <a:ea typeface="黑体" panose="02010609060101010101" pitchFamily="49" charset="-122"/>
            </a:endParaRPr>
          </a:p>
        </p:txBody>
      </p:sp>
      <p:sp>
        <p:nvSpPr>
          <p:cNvPr id="6" name="矩形 5"/>
          <p:cNvSpPr/>
          <p:nvPr/>
        </p:nvSpPr>
        <p:spPr>
          <a:xfrm>
            <a:off x="468313" y="1412875"/>
            <a:ext cx="8207375" cy="5111750"/>
          </a:xfrm>
          <a:prstGeom prst="rect">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32451">
                                            <p:txEl>
                                              <p:charRg st="63" end="138"/>
                                            </p:txEl>
                                          </p:spTgt>
                                        </p:tgtEl>
                                        <p:attrNameLst>
                                          <p:attrName>style.visibility</p:attrName>
                                        </p:attrNameLst>
                                      </p:cBhvr>
                                      <p:to>
                                        <p:strVal val="visible"/>
                                      </p:to>
                                    </p:set>
                                    <p:animEffect transition="in" filter="diamond(in)">
                                      <p:cBhvr>
                                        <p:cTn id="7" dur="2000"/>
                                        <p:tgtEl>
                                          <p:spTgt spid="232451">
                                            <p:txEl>
                                              <p:charRg st="63" end="138"/>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32451">
                                            <p:txEl>
                                              <p:charRg st="138" end="262"/>
                                            </p:txEl>
                                          </p:spTgt>
                                        </p:tgtEl>
                                        <p:attrNameLst>
                                          <p:attrName>style.visibility</p:attrName>
                                        </p:attrNameLst>
                                      </p:cBhvr>
                                      <p:to>
                                        <p:strVal val="visible"/>
                                      </p:to>
                                    </p:set>
                                    <p:animEffect transition="in" filter="diamond(in)">
                                      <p:cBhvr>
                                        <p:cTn id="12" dur="2000"/>
                                        <p:tgtEl>
                                          <p:spTgt spid="232451">
                                            <p:txEl>
                                              <p:charRg st="138" end="26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7682" name="Rectangle 2"/>
          <p:cNvSpPr>
            <a:spLocks noGrp="1"/>
          </p:cNvSpPr>
          <p:nvPr>
            <p:ph type="title"/>
          </p:nvPr>
        </p:nvSpPr>
        <p:spPr>
          <a:xfrm>
            <a:off x="1238250" y="404813"/>
            <a:ext cx="6789738" cy="633412"/>
          </a:xfrm>
        </p:spPr>
        <p:txBody>
          <a:bodyPr vert="horz" wrap="square" lIns="91440" tIns="45720" rIns="91440" bIns="45720" anchor="ctr"/>
          <a:p>
            <a:pPr lvl="0" algn="l"/>
            <a:r>
              <a:rPr lang="zh-CN" altLang="en-US" sz="3200" dirty="0">
                <a:latin typeface="微软雅黑" panose="020B0503020204020204" pitchFamily="34" charset="-122"/>
                <a:ea typeface="微软雅黑" panose="020B0503020204020204" pitchFamily="34" charset="-122"/>
              </a:rPr>
              <a:t>第一部分  立意与准备</a:t>
            </a:r>
            <a:endParaRPr lang="zh-CN" altLang="en-US" sz="3200" dirty="0">
              <a:latin typeface="微软雅黑" panose="020B0503020204020204" pitchFamily="34" charset="-122"/>
              <a:ea typeface="微软雅黑" panose="020B0503020204020204" pitchFamily="34" charset="-122"/>
            </a:endParaRPr>
          </a:p>
        </p:txBody>
      </p:sp>
      <p:sp>
        <p:nvSpPr>
          <p:cNvPr id="233475" name="Rectangle 3"/>
          <p:cNvSpPr>
            <a:spLocks noGrp="1"/>
          </p:cNvSpPr>
          <p:nvPr>
            <p:ph type="body"/>
          </p:nvPr>
        </p:nvSpPr>
        <p:spPr>
          <a:xfrm>
            <a:off x="879475" y="1484313"/>
            <a:ext cx="8229600" cy="5184775"/>
          </a:xfrm>
        </p:spPr>
        <p:txBody>
          <a:bodyPr vert="horz" wrap="square" lIns="91440" tIns="45720" rIns="91440" bIns="45720" anchor="t"/>
          <a:p>
            <a:pPr lvl="0">
              <a:buNone/>
            </a:pP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活动目标</a:t>
            </a:r>
            <a:endParaRPr lang="zh-CN" altLang="en-US" sz="2400" b="1" dirty="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．让学生懂得亲情的珍贵，理解父母的心情和心理；</a:t>
            </a:r>
            <a:endParaRPr lang="zh-CN" altLang="en-US" sz="2000" dirty="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．增进与父母沟通的意识，掌握一些与父母交流沟通的技巧；</a:t>
            </a:r>
            <a:endParaRPr lang="zh-CN" altLang="en-US" sz="2000" dirty="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．让学生反省在处理与父母关系时的不良习惯与行为。</a:t>
            </a:r>
            <a:endParaRPr lang="zh-CN" altLang="en-US" sz="2400" b="1" dirty="0">
              <a:latin typeface="微软雅黑" panose="020B0503020204020204" pitchFamily="34" charset="-122"/>
              <a:ea typeface="微软雅黑" panose="020B0503020204020204" pitchFamily="34" charset="-122"/>
            </a:endParaRPr>
          </a:p>
          <a:p>
            <a:pPr lvl="0">
              <a:buNone/>
            </a:pP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活动准备</a:t>
            </a:r>
            <a:endParaRPr lang="zh-CN" altLang="en-US" sz="2400" b="1" dirty="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．课前调查：学生与父母沟通的情况；</a:t>
            </a:r>
            <a:endParaRPr lang="zh-CN" altLang="en-US" sz="2000" dirty="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．邀请一位家长准备朗读毕淑敏的文章</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孩子，我为什么打你</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．准备背景音乐：</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亲爱的小孩</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眼泪</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       动画剪辑：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孩子迷上电脑游戏</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       电视剧剪辑：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考试后</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       诗歌视频：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一个父亲的真情告白</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．制作课件。 </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33475">
                                            <p:txEl>
                                              <p:charRg st="86" end="92"/>
                                            </p:txEl>
                                          </p:spTgt>
                                        </p:tgtEl>
                                        <p:attrNameLst>
                                          <p:attrName>style.visibility</p:attrName>
                                        </p:attrNameLst>
                                      </p:cBhvr>
                                      <p:to>
                                        <p:strVal val="visible"/>
                                      </p:to>
                                    </p:set>
                                    <p:animEffect transition="in" filter="diamond(in)">
                                      <p:cBhvr>
                                        <p:cTn id="7" dur="2000"/>
                                        <p:tgtEl>
                                          <p:spTgt spid="233475">
                                            <p:txEl>
                                              <p:charRg st="86" end="92"/>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233475">
                                            <p:txEl>
                                              <p:charRg st="92" end="111"/>
                                            </p:txEl>
                                          </p:spTgt>
                                        </p:tgtEl>
                                        <p:attrNameLst>
                                          <p:attrName>style.visibility</p:attrName>
                                        </p:attrNameLst>
                                      </p:cBhvr>
                                      <p:to>
                                        <p:strVal val="visible"/>
                                      </p:to>
                                    </p:set>
                                    <p:animEffect transition="in" filter="diamond(in)">
                                      <p:cBhvr>
                                        <p:cTn id="10" dur="2000"/>
                                        <p:tgtEl>
                                          <p:spTgt spid="233475">
                                            <p:txEl>
                                              <p:charRg st="92" end="11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233475">
                                            <p:txEl>
                                              <p:charRg st="111" end="142"/>
                                            </p:txEl>
                                          </p:spTgt>
                                        </p:tgtEl>
                                        <p:attrNameLst>
                                          <p:attrName>style.visibility</p:attrName>
                                        </p:attrNameLst>
                                      </p:cBhvr>
                                      <p:to>
                                        <p:strVal val="visible"/>
                                      </p:to>
                                    </p:set>
                                    <p:animEffect transition="in" filter="diamond(in)">
                                      <p:cBhvr>
                                        <p:cTn id="13" dur="2000"/>
                                        <p:tgtEl>
                                          <p:spTgt spid="233475">
                                            <p:txEl>
                                              <p:charRg st="111" end="142"/>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233475">
                                            <p:txEl>
                                              <p:charRg st="142" end="164"/>
                                            </p:txEl>
                                          </p:spTgt>
                                        </p:tgtEl>
                                        <p:attrNameLst>
                                          <p:attrName>style.visibility</p:attrName>
                                        </p:attrNameLst>
                                      </p:cBhvr>
                                      <p:to>
                                        <p:strVal val="visible"/>
                                      </p:to>
                                    </p:set>
                                    <p:animEffect transition="in" filter="diamond(in)">
                                      <p:cBhvr>
                                        <p:cTn id="16" dur="2000"/>
                                        <p:tgtEl>
                                          <p:spTgt spid="233475">
                                            <p:txEl>
                                              <p:charRg st="142" end="164"/>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233475">
                                            <p:txEl>
                                              <p:charRg st="164" end="188"/>
                                            </p:txEl>
                                          </p:spTgt>
                                        </p:tgtEl>
                                        <p:attrNameLst>
                                          <p:attrName>style.visibility</p:attrName>
                                        </p:attrNameLst>
                                      </p:cBhvr>
                                      <p:to>
                                        <p:strVal val="visible"/>
                                      </p:to>
                                    </p:set>
                                    <p:animEffect transition="in" filter="diamond(in)">
                                      <p:cBhvr>
                                        <p:cTn id="19" dur="2000"/>
                                        <p:tgtEl>
                                          <p:spTgt spid="233475">
                                            <p:txEl>
                                              <p:charRg st="164" end="188"/>
                                            </p:txEl>
                                          </p:spTgt>
                                        </p:tgtEl>
                                      </p:cBhvr>
                                    </p:animEffect>
                                  </p:childTnLst>
                                </p:cTn>
                              </p:par>
                              <p:par>
                                <p:cTn id="20" presetID="8" presetClass="entr" presetSubtype="16" fill="hold" nodeType="withEffect">
                                  <p:stCondLst>
                                    <p:cond delay="0"/>
                                  </p:stCondLst>
                                  <p:childTnLst>
                                    <p:set>
                                      <p:cBhvr>
                                        <p:cTn id="21" dur="1" fill="hold">
                                          <p:stCondLst>
                                            <p:cond delay="0"/>
                                          </p:stCondLst>
                                        </p:cTn>
                                        <p:tgtEl>
                                          <p:spTgt spid="233475">
                                            <p:txEl>
                                              <p:charRg st="188" end="208"/>
                                            </p:txEl>
                                          </p:spTgt>
                                        </p:tgtEl>
                                        <p:attrNameLst>
                                          <p:attrName>style.visibility</p:attrName>
                                        </p:attrNameLst>
                                      </p:cBhvr>
                                      <p:to>
                                        <p:strVal val="visible"/>
                                      </p:to>
                                    </p:set>
                                    <p:animEffect transition="in" filter="diamond(in)">
                                      <p:cBhvr>
                                        <p:cTn id="22" dur="2000"/>
                                        <p:tgtEl>
                                          <p:spTgt spid="233475">
                                            <p:txEl>
                                              <p:charRg st="188" end="208"/>
                                            </p:txEl>
                                          </p:spTgt>
                                        </p:tgtEl>
                                      </p:cBhvr>
                                    </p:animEffect>
                                  </p:childTnLst>
                                </p:cTn>
                              </p:par>
                              <p:par>
                                <p:cTn id="23" presetID="8" presetClass="entr" presetSubtype="16" fill="hold" nodeType="withEffect">
                                  <p:stCondLst>
                                    <p:cond delay="0"/>
                                  </p:stCondLst>
                                  <p:childTnLst>
                                    <p:set>
                                      <p:cBhvr>
                                        <p:cTn id="24" dur="1" fill="hold">
                                          <p:stCondLst>
                                            <p:cond delay="0"/>
                                          </p:stCondLst>
                                        </p:cTn>
                                        <p:tgtEl>
                                          <p:spTgt spid="233475">
                                            <p:txEl>
                                              <p:charRg st="208" end="233"/>
                                            </p:txEl>
                                          </p:spTgt>
                                        </p:tgtEl>
                                        <p:attrNameLst>
                                          <p:attrName>style.visibility</p:attrName>
                                        </p:attrNameLst>
                                      </p:cBhvr>
                                      <p:to>
                                        <p:strVal val="visible"/>
                                      </p:to>
                                    </p:set>
                                    <p:animEffect transition="in" filter="diamond(in)">
                                      <p:cBhvr>
                                        <p:cTn id="25" dur="2000"/>
                                        <p:tgtEl>
                                          <p:spTgt spid="233475">
                                            <p:txEl>
                                              <p:charRg st="208" end="233"/>
                                            </p:txEl>
                                          </p:spTgt>
                                        </p:tgtEl>
                                      </p:cBhvr>
                                    </p:animEffect>
                                  </p:childTnLst>
                                </p:cTn>
                              </p:par>
                              <p:par>
                                <p:cTn id="26" presetID="8" presetClass="entr" presetSubtype="16" fill="hold" nodeType="withEffect">
                                  <p:stCondLst>
                                    <p:cond delay="0"/>
                                  </p:stCondLst>
                                  <p:childTnLst>
                                    <p:set>
                                      <p:cBhvr>
                                        <p:cTn id="27" dur="1" fill="hold">
                                          <p:stCondLst>
                                            <p:cond delay="0"/>
                                          </p:stCondLst>
                                        </p:cTn>
                                        <p:tgtEl>
                                          <p:spTgt spid="233475">
                                            <p:txEl>
                                              <p:charRg st="233" end="242"/>
                                            </p:txEl>
                                          </p:spTgt>
                                        </p:tgtEl>
                                        <p:attrNameLst>
                                          <p:attrName>style.visibility</p:attrName>
                                        </p:attrNameLst>
                                      </p:cBhvr>
                                      <p:to>
                                        <p:strVal val="visible"/>
                                      </p:to>
                                    </p:set>
                                    <p:animEffect transition="in" filter="diamond(in)">
                                      <p:cBhvr>
                                        <p:cTn id="28" dur="2000"/>
                                        <p:tgtEl>
                                          <p:spTgt spid="233475">
                                            <p:txEl>
                                              <p:charRg st="233" end="2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8706" name="Rectangle 2"/>
          <p:cNvSpPr>
            <a:spLocks noGrp="1"/>
          </p:cNvSpPr>
          <p:nvPr>
            <p:ph type="title"/>
          </p:nvPr>
        </p:nvSpPr>
        <p:spPr>
          <a:xfrm>
            <a:off x="1258888" y="115888"/>
            <a:ext cx="8229600" cy="1143000"/>
          </a:xfrm>
        </p:spPr>
        <p:txBody>
          <a:bodyPr vert="horz" wrap="square" lIns="91440" tIns="45720" rIns="91440" bIns="45720" anchor="ctr"/>
          <a:p>
            <a:pPr lvl="0" algn="l"/>
            <a:r>
              <a:rPr lang="zh-CN" altLang="en-US" sz="3200" dirty="0">
                <a:latin typeface="微软雅黑" panose="020B0503020204020204" pitchFamily="34" charset="-122"/>
                <a:ea typeface="微软雅黑" panose="020B0503020204020204" pitchFamily="34" charset="-122"/>
              </a:rPr>
              <a:t>第二部分 现场活动</a:t>
            </a:r>
            <a:endParaRPr lang="zh-CN" altLang="en-US" sz="3200" dirty="0">
              <a:latin typeface="微软雅黑" panose="020B0503020204020204" pitchFamily="34" charset="-122"/>
              <a:ea typeface="微软雅黑" panose="020B0503020204020204" pitchFamily="34" charset="-122"/>
            </a:endParaRPr>
          </a:p>
        </p:txBody>
      </p:sp>
      <p:sp>
        <p:nvSpPr>
          <p:cNvPr id="968707" name="Rectangle 3"/>
          <p:cNvSpPr>
            <a:spLocks noGrp="1"/>
          </p:cNvSpPr>
          <p:nvPr>
            <p:ph type="body"/>
          </p:nvPr>
        </p:nvSpPr>
        <p:spPr>
          <a:xfrm>
            <a:off x="519113" y="1125538"/>
            <a:ext cx="8229600" cy="5514975"/>
          </a:xfrm>
          <a:ln>
            <a:solidFill>
              <a:srgbClr val="00FFFF"/>
            </a:solidFill>
            <a:miter/>
          </a:ln>
        </p:spPr>
        <p:txBody>
          <a:bodyPr vert="horz" wrap="square" lIns="91440" tIns="45720" rIns="91440" bIns="45720" anchor="t"/>
          <a:p>
            <a:pPr lvl="0">
              <a:buNone/>
            </a:pPr>
            <a:r>
              <a:rPr lang="zh-CN" altLang="en-US" sz="2400" b="1" dirty="0">
                <a:latin typeface="微软雅黑" panose="020B0503020204020204" pitchFamily="34" charset="-122"/>
                <a:ea typeface="微软雅黑" panose="020B0503020204020204" pitchFamily="34" charset="-122"/>
              </a:rPr>
              <a:t>一、情感体验，摆出沟通难题</a:t>
            </a:r>
            <a:endParaRPr lang="zh-CN" altLang="en-US" sz="2400" b="1" dirty="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．老师读家长来信（面对孩子的叛逆束手无策）。让学生谈感受。</a:t>
            </a:r>
            <a:endParaRPr lang="zh-CN" altLang="en-US" sz="2000" dirty="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．学生读周记 （希望得到理解和宽慰）。教师讲话，鼓励学生与父母沟通。</a:t>
            </a:r>
            <a:endParaRPr lang="zh-CN" altLang="en-US" sz="2000" dirty="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．出示课前调查结论：同学与父母的沟通普遍存在问题。</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400" b="1" dirty="0">
                <a:latin typeface="微软雅黑" panose="020B0503020204020204" pitchFamily="34" charset="-122"/>
                <a:ea typeface="微软雅黑" panose="020B0503020204020204" pitchFamily="34" charset="-122"/>
              </a:rPr>
              <a:t>二、三边互动，解决沟通难题</a:t>
            </a:r>
            <a:endParaRPr lang="zh-CN" altLang="en-US" sz="2400" b="1" dirty="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．观看情景动画：</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孩子迷上网络游戏</a:t>
            </a:r>
            <a:r>
              <a:rPr lang="en-US" altLang="zh-CN"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）先让学生设想父母的处理办法和孩子的表现。</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     （父母：责骂，打人，封存电脑。孩子：顶撞，抗议，离家出走）</a:t>
            </a:r>
            <a:endParaRPr lang="zh-CN" altLang="en-US" sz="200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）看动画：父母与孩子沟通，在家合理上网（查资料、玩游戏），安排课余生活（学跆拳道）。 </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）讨论：动画中的亲子沟通，有哪些值得我们学习的地方？</a:t>
            </a:r>
            <a:endParaRPr lang="zh-CN" altLang="en-US" sz="2000" dirty="0">
              <a:latin typeface="微软雅黑" panose="020B0503020204020204" pitchFamily="34" charset="-122"/>
              <a:ea typeface="微软雅黑" panose="020B0503020204020204" pitchFamily="34" charset="-122"/>
            </a:endParaRPr>
          </a:p>
          <a:p>
            <a:pPr lvl="0">
              <a:buNone/>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）师生一起总结沟通方法（换位思考，自我反思，主动表达）</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68707">
                                            <p:txEl>
                                              <p:charRg st="45" end="81"/>
                                            </p:txEl>
                                          </p:spTgt>
                                        </p:tgtEl>
                                        <p:attrNameLst>
                                          <p:attrName>style.visibility</p:attrName>
                                        </p:attrNameLst>
                                      </p:cBhvr>
                                      <p:to>
                                        <p:strVal val="visible"/>
                                      </p:to>
                                    </p:set>
                                    <p:animEffect transition="in" filter="diamond(in)">
                                      <p:cBhvr>
                                        <p:cTn id="7" dur="2000"/>
                                        <p:tgtEl>
                                          <p:spTgt spid="968707">
                                            <p:txEl>
                                              <p:charRg st="45" end="8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968707">
                                            <p:txEl>
                                              <p:charRg st="81" end="108"/>
                                            </p:txEl>
                                          </p:spTgt>
                                        </p:tgtEl>
                                        <p:attrNameLst>
                                          <p:attrName>style.visibility</p:attrName>
                                        </p:attrNameLst>
                                      </p:cBhvr>
                                      <p:to>
                                        <p:strVal val="visible"/>
                                      </p:to>
                                    </p:set>
                                    <p:animEffect transition="in" filter="diamond(in)">
                                      <p:cBhvr>
                                        <p:cTn id="12" dur="2000"/>
                                        <p:tgtEl>
                                          <p:spTgt spid="968707">
                                            <p:txEl>
                                              <p:charRg st="81" end="10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968707">
                                            <p:txEl>
                                              <p:charRg st="108" end="122"/>
                                            </p:txEl>
                                          </p:spTgt>
                                        </p:tgtEl>
                                        <p:attrNameLst>
                                          <p:attrName>style.visibility</p:attrName>
                                        </p:attrNameLst>
                                      </p:cBhvr>
                                      <p:to>
                                        <p:strVal val="visible"/>
                                      </p:to>
                                    </p:set>
                                    <p:animEffect transition="in" filter="diamond(in)">
                                      <p:cBhvr>
                                        <p:cTn id="17" dur="2000"/>
                                        <p:tgtEl>
                                          <p:spTgt spid="968707">
                                            <p:txEl>
                                              <p:charRg st="108" end="122"/>
                                            </p:txEl>
                                          </p:spTgt>
                                        </p:tgtEl>
                                      </p:cBhvr>
                                    </p:animEffect>
                                  </p:childTnLst>
                                </p:cTn>
                              </p:par>
                              <p:par>
                                <p:cTn id="18" presetID="8" presetClass="entr" presetSubtype="16" fill="hold" nodeType="withEffect">
                                  <p:stCondLst>
                                    <p:cond delay="0"/>
                                  </p:stCondLst>
                                  <p:childTnLst>
                                    <p:set>
                                      <p:cBhvr>
                                        <p:cTn id="19" dur="1" fill="hold">
                                          <p:stCondLst>
                                            <p:cond delay="0"/>
                                          </p:stCondLst>
                                        </p:cTn>
                                        <p:tgtEl>
                                          <p:spTgt spid="968707">
                                            <p:txEl>
                                              <p:charRg st="122" end="142"/>
                                            </p:txEl>
                                          </p:spTgt>
                                        </p:tgtEl>
                                        <p:attrNameLst>
                                          <p:attrName>style.visibility</p:attrName>
                                        </p:attrNameLst>
                                      </p:cBhvr>
                                      <p:to>
                                        <p:strVal val="visible"/>
                                      </p:to>
                                    </p:set>
                                    <p:animEffect transition="in" filter="diamond(in)">
                                      <p:cBhvr>
                                        <p:cTn id="20" dur="2000"/>
                                        <p:tgtEl>
                                          <p:spTgt spid="968707">
                                            <p:txEl>
                                              <p:charRg st="122" end="142"/>
                                            </p:txEl>
                                          </p:spTgt>
                                        </p:tgtEl>
                                      </p:cBhvr>
                                    </p:animEffect>
                                  </p:childTnLst>
                                </p:cTn>
                              </p:par>
                              <p:par>
                                <p:cTn id="21" presetID="8" presetClass="entr" presetSubtype="16" fill="hold" nodeType="withEffect">
                                  <p:stCondLst>
                                    <p:cond delay="0"/>
                                  </p:stCondLst>
                                  <p:childTnLst>
                                    <p:set>
                                      <p:cBhvr>
                                        <p:cTn id="22" dur="1" fill="hold">
                                          <p:stCondLst>
                                            <p:cond delay="0"/>
                                          </p:stCondLst>
                                        </p:cTn>
                                        <p:tgtEl>
                                          <p:spTgt spid="968707">
                                            <p:txEl>
                                              <p:charRg st="142" end="166"/>
                                            </p:txEl>
                                          </p:spTgt>
                                        </p:tgtEl>
                                        <p:attrNameLst>
                                          <p:attrName>style.visibility</p:attrName>
                                        </p:attrNameLst>
                                      </p:cBhvr>
                                      <p:to>
                                        <p:strVal val="visible"/>
                                      </p:to>
                                    </p:set>
                                    <p:animEffect transition="in" filter="diamond(in)">
                                      <p:cBhvr>
                                        <p:cTn id="23" dur="2000"/>
                                        <p:tgtEl>
                                          <p:spTgt spid="968707">
                                            <p:txEl>
                                              <p:charRg st="142" end="166"/>
                                            </p:txEl>
                                          </p:spTgt>
                                        </p:tgtEl>
                                      </p:cBhvr>
                                    </p:animEffect>
                                  </p:childTnLst>
                                </p:cTn>
                              </p:par>
                              <p:par>
                                <p:cTn id="24" presetID="8" presetClass="entr" presetSubtype="16" fill="hold" nodeType="withEffect">
                                  <p:stCondLst>
                                    <p:cond delay="0"/>
                                  </p:stCondLst>
                                  <p:childTnLst>
                                    <p:set>
                                      <p:cBhvr>
                                        <p:cTn id="25" dur="1" fill="hold">
                                          <p:stCondLst>
                                            <p:cond delay="0"/>
                                          </p:stCondLst>
                                        </p:cTn>
                                        <p:tgtEl>
                                          <p:spTgt spid="968707">
                                            <p:txEl>
                                              <p:charRg st="166" end="201"/>
                                            </p:txEl>
                                          </p:spTgt>
                                        </p:tgtEl>
                                        <p:attrNameLst>
                                          <p:attrName>style.visibility</p:attrName>
                                        </p:attrNameLst>
                                      </p:cBhvr>
                                      <p:to>
                                        <p:strVal val="visible"/>
                                      </p:to>
                                    </p:set>
                                    <p:animEffect transition="in" filter="diamond(in)">
                                      <p:cBhvr>
                                        <p:cTn id="26" dur="2000"/>
                                        <p:tgtEl>
                                          <p:spTgt spid="968707">
                                            <p:txEl>
                                              <p:charRg st="166" end="20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nodeType="clickEffect">
                                  <p:stCondLst>
                                    <p:cond delay="0"/>
                                  </p:stCondLst>
                                  <p:childTnLst>
                                    <p:set>
                                      <p:cBhvr>
                                        <p:cTn id="30" dur="1" fill="hold">
                                          <p:stCondLst>
                                            <p:cond delay="0"/>
                                          </p:stCondLst>
                                        </p:cTn>
                                        <p:tgtEl>
                                          <p:spTgt spid="968707">
                                            <p:txEl>
                                              <p:charRg st="201" end="247"/>
                                            </p:txEl>
                                          </p:spTgt>
                                        </p:tgtEl>
                                        <p:attrNameLst>
                                          <p:attrName>style.visibility</p:attrName>
                                        </p:attrNameLst>
                                      </p:cBhvr>
                                      <p:to>
                                        <p:strVal val="visible"/>
                                      </p:to>
                                    </p:set>
                                    <p:animEffect transition="in" filter="diamond(in)">
                                      <p:cBhvr>
                                        <p:cTn id="31" dur="2000"/>
                                        <p:tgtEl>
                                          <p:spTgt spid="968707">
                                            <p:txEl>
                                              <p:charRg st="201" end="247"/>
                                            </p:txEl>
                                          </p:spTgt>
                                        </p:tgtEl>
                                      </p:cBhvr>
                                    </p:animEffect>
                                  </p:childTnLst>
                                </p:cTn>
                              </p:par>
                              <p:par>
                                <p:cTn id="32" presetID="8" presetClass="entr" presetSubtype="16" fill="hold" nodeType="withEffect">
                                  <p:stCondLst>
                                    <p:cond delay="0"/>
                                  </p:stCondLst>
                                  <p:childTnLst>
                                    <p:set>
                                      <p:cBhvr>
                                        <p:cTn id="33" dur="1" fill="hold">
                                          <p:stCondLst>
                                            <p:cond delay="0"/>
                                          </p:stCondLst>
                                        </p:cTn>
                                        <p:tgtEl>
                                          <p:spTgt spid="968707">
                                            <p:txEl>
                                              <p:charRg st="247" end="276"/>
                                            </p:txEl>
                                          </p:spTgt>
                                        </p:tgtEl>
                                        <p:attrNameLst>
                                          <p:attrName>style.visibility</p:attrName>
                                        </p:attrNameLst>
                                      </p:cBhvr>
                                      <p:to>
                                        <p:strVal val="visible"/>
                                      </p:to>
                                    </p:set>
                                    <p:animEffect transition="in" filter="diamond(in)">
                                      <p:cBhvr>
                                        <p:cTn id="34" dur="2000"/>
                                        <p:tgtEl>
                                          <p:spTgt spid="968707">
                                            <p:txEl>
                                              <p:charRg st="247" end="276"/>
                                            </p:txEl>
                                          </p:spTgt>
                                        </p:tgtEl>
                                      </p:cBhvr>
                                    </p:animEffect>
                                  </p:childTnLst>
                                </p:cTn>
                              </p:par>
                              <p:par>
                                <p:cTn id="35" presetID="8" presetClass="entr" presetSubtype="16" fill="hold" nodeType="withEffect">
                                  <p:stCondLst>
                                    <p:cond delay="0"/>
                                  </p:stCondLst>
                                  <p:childTnLst>
                                    <p:set>
                                      <p:cBhvr>
                                        <p:cTn id="36" dur="1" fill="hold">
                                          <p:stCondLst>
                                            <p:cond delay="0"/>
                                          </p:stCondLst>
                                        </p:cTn>
                                        <p:tgtEl>
                                          <p:spTgt spid="968707">
                                            <p:txEl>
                                              <p:charRg st="276" end="306"/>
                                            </p:txEl>
                                          </p:spTgt>
                                        </p:tgtEl>
                                        <p:attrNameLst>
                                          <p:attrName>style.visibility</p:attrName>
                                        </p:attrNameLst>
                                      </p:cBhvr>
                                      <p:to>
                                        <p:strVal val="visible"/>
                                      </p:to>
                                    </p:set>
                                    <p:animEffect transition="in" filter="diamond(in)">
                                      <p:cBhvr>
                                        <p:cTn id="37" dur="2000"/>
                                        <p:tgtEl>
                                          <p:spTgt spid="968707">
                                            <p:txEl>
                                              <p:charRg st="276" end="30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9730" name="Rectangle 2"/>
          <p:cNvSpPr>
            <a:spLocks noGrp="1"/>
          </p:cNvSpPr>
          <p:nvPr>
            <p:ph type="title"/>
          </p:nvPr>
        </p:nvSpPr>
        <p:spPr>
          <a:xfrm>
            <a:off x="107950" y="44450"/>
            <a:ext cx="8229600" cy="1143000"/>
          </a:xfrm>
        </p:spPr>
        <p:txBody>
          <a:bodyPr vert="horz" wrap="square" lIns="91440" tIns="45720" rIns="91440" bIns="45720" anchor="ctr"/>
          <a:p>
            <a:pPr lvl="0" algn="l"/>
            <a:r>
              <a:rPr lang="zh-CN" altLang="en-US" sz="3200" dirty="0">
                <a:latin typeface="微软雅黑" panose="020B0503020204020204" pitchFamily="34" charset="-122"/>
                <a:ea typeface="微软雅黑" panose="020B0503020204020204" pitchFamily="34" charset="-122"/>
              </a:rPr>
              <a:t>第二部分 现场活动</a:t>
            </a:r>
            <a:endParaRPr lang="zh-CN" altLang="en-US" sz="3200" dirty="0">
              <a:latin typeface="微软雅黑" panose="020B0503020204020204" pitchFamily="34" charset="-122"/>
              <a:ea typeface="微软雅黑" panose="020B0503020204020204" pitchFamily="34" charset="-122"/>
            </a:endParaRPr>
          </a:p>
        </p:txBody>
      </p:sp>
      <p:sp>
        <p:nvSpPr>
          <p:cNvPr id="236547" name="Rectangle 3"/>
          <p:cNvSpPr>
            <a:spLocks noGrp="1"/>
          </p:cNvSpPr>
          <p:nvPr>
            <p:ph type="body"/>
          </p:nvPr>
        </p:nvSpPr>
        <p:spPr>
          <a:xfrm>
            <a:off x="468313" y="1079500"/>
            <a:ext cx="8229600" cy="5589588"/>
          </a:xfrm>
        </p:spPr>
        <p:txBody>
          <a:bodyPr vert="horz" wrap="square" lIns="91440" tIns="45720" rIns="91440" bIns="45720" anchor="t"/>
          <a:p>
            <a:pPr lvl="0">
              <a:buNone/>
            </a:pPr>
            <a:r>
              <a:rPr lang="zh-CN" altLang="en-US" sz="2400" b="1" dirty="0">
                <a:latin typeface="黑体" panose="02010609060101010101" pitchFamily="49" charset="-122"/>
                <a:ea typeface="黑体" panose="02010609060101010101" pitchFamily="49" charset="-122"/>
              </a:rPr>
              <a:t>一、情感体验，摆出沟通难题</a:t>
            </a:r>
            <a:endParaRPr lang="zh-CN" altLang="en-US" sz="2400" b="1" dirty="0">
              <a:latin typeface="黑体" panose="02010609060101010101" pitchFamily="49" charset="-122"/>
              <a:ea typeface="黑体" panose="02010609060101010101" pitchFamily="49" charset="-122"/>
            </a:endParaRPr>
          </a:p>
          <a:p>
            <a:pPr lvl="0">
              <a:buNone/>
            </a:pPr>
            <a:r>
              <a:rPr lang="zh-CN" altLang="en-US" sz="2400" b="1" dirty="0">
                <a:latin typeface="黑体" panose="02010609060101010101" pitchFamily="49" charset="-122"/>
                <a:ea typeface="黑体" panose="02010609060101010101" pitchFamily="49" charset="-122"/>
              </a:rPr>
              <a:t>二、三边互动，解决沟通难题</a:t>
            </a:r>
            <a:endParaRPr lang="zh-CN" altLang="en-US" sz="2400" b="1" dirty="0">
              <a:latin typeface="黑体" panose="02010609060101010101" pitchFamily="49" charset="-122"/>
              <a:ea typeface="黑体" panose="02010609060101010101" pitchFamily="49" charset="-122"/>
            </a:endParaRPr>
          </a:p>
          <a:p>
            <a:pPr lvl="0">
              <a:buNone/>
            </a:pPr>
            <a:r>
              <a:rPr lang="en-US" altLang="zh-CN" sz="2000" dirty="0">
                <a:latin typeface="黑体" panose="02010609060101010101" pitchFamily="49" charset="-122"/>
                <a:ea typeface="黑体" panose="02010609060101010101" pitchFamily="49" charset="-122"/>
              </a:rPr>
              <a:t>1</a:t>
            </a:r>
            <a:r>
              <a:rPr lang="zh-CN" altLang="en-US" sz="2000" dirty="0">
                <a:latin typeface="黑体" panose="02010609060101010101" pitchFamily="49" charset="-122"/>
                <a:ea typeface="黑体" panose="02010609060101010101" pitchFamily="49" charset="-122"/>
              </a:rPr>
              <a:t>．观看情景动画：</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孩子迷上网络游戏</a:t>
            </a:r>
            <a:r>
              <a:rPr lang="en-US" altLang="zh-CN" sz="2000">
                <a:latin typeface="黑体" panose="02010609060101010101" pitchFamily="49" charset="-122"/>
                <a:ea typeface="黑体" panose="02010609060101010101" pitchFamily="49" charset="-122"/>
              </a:rPr>
              <a:t>》</a:t>
            </a:r>
            <a:endParaRPr lang="en-US" altLang="zh-CN" sz="2000">
              <a:latin typeface="黑体" panose="02010609060101010101" pitchFamily="49" charset="-122"/>
              <a:ea typeface="黑体" panose="02010609060101010101" pitchFamily="49" charset="-122"/>
            </a:endParaRPr>
          </a:p>
          <a:p>
            <a:pPr lvl="0">
              <a:buNone/>
            </a:pPr>
            <a:r>
              <a:rPr lang="en-US" altLang="zh-CN" sz="2000" dirty="0">
                <a:latin typeface="黑体" panose="02010609060101010101" pitchFamily="49" charset="-122"/>
                <a:ea typeface="黑体" panose="02010609060101010101" pitchFamily="49" charset="-122"/>
              </a:rPr>
              <a:t>2</a:t>
            </a:r>
            <a:r>
              <a:rPr lang="zh-CN" altLang="en-US" sz="2000" dirty="0">
                <a:latin typeface="黑体" panose="02010609060101010101" pitchFamily="49" charset="-122"/>
                <a:ea typeface="黑体" panose="02010609060101010101" pitchFamily="49" charset="-122"/>
              </a:rPr>
              <a:t>．观看心理短剧：</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考试后</a:t>
            </a:r>
            <a:r>
              <a:rPr lang="en-US" altLang="zh-CN" sz="2000">
                <a:latin typeface="黑体" panose="02010609060101010101" pitchFamily="49" charset="-122"/>
                <a:ea typeface="黑体" panose="02010609060101010101" pitchFamily="49" charset="-122"/>
              </a:rPr>
              <a:t>》 </a:t>
            </a:r>
            <a:endParaRPr lang="en-US" altLang="zh-CN" sz="2000">
              <a:latin typeface="黑体" panose="02010609060101010101" pitchFamily="49" charset="-122"/>
              <a:ea typeface="黑体" panose="02010609060101010101" pitchFamily="49" charset="-122"/>
            </a:endParaRPr>
          </a:p>
          <a:p>
            <a:pPr lvl="0">
              <a:buNone/>
            </a:pPr>
            <a:r>
              <a:rPr lang="en-US" altLang="zh-CN" sz="2000" dirty="0">
                <a:latin typeface="黑体" panose="02010609060101010101" pitchFamily="49" charset="-122"/>
                <a:ea typeface="黑体" panose="02010609060101010101" pitchFamily="49" charset="-122"/>
              </a:rPr>
              <a:t>       [</a:t>
            </a:r>
            <a:r>
              <a:rPr lang="zh-CN" altLang="en-US" sz="2000" dirty="0">
                <a:latin typeface="黑体" panose="02010609060101010101" pitchFamily="49" charset="-122"/>
                <a:ea typeface="黑体" panose="02010609060101010101" pitchFamily="49" charset="-122"/>
              </a:rPr>
              <a:t>明明学习不是很好，但他极爱画画 。因没复习好，考砸了；妈妈打他，他答应下次努力；妈妈把他的画扔掉，明明哭着从垃圾筐拿出画稿，妈妈默默坐着。</a:t>
            </a:r>
            <a:r>
              <a:rPr lang="en-US" altLang="zh-CN" sz="2000">
                <a:latin typeface="黑体" panose="02010609060101010101" pitchFamily="49" charset="-122"/>
                <a:ea typeface="黑体" panose="02010609060101010101" pitchFamily="49" charset="-122"/>
              </a:rPr>
              <a:t>]</a:t>
            </a:r>
            <a:endParaRPr lang="en-US" altLang="zh-CN" sz="2000">
              <a:latin typeface="黑体" panose="02010609060101010101" pitchFamily="49" charset="-122"/>
              <a:ea typeface="黑体" panose="02010609060101010101" pitchFamily="49" charset="-122"/>
            </a:endParaRPr>
          </a:p>
          <a:p>
            <a:pPr lvl="0">
              <a:buNone/>
            </a:pPr>
            <a:r>
              <a:rPr lang="en-US" altLang="zh-CN" sz="2000" dirty="0">
                <a:latin typeface="黑体" panose="02010609060101010101" pitchFamily="49" charset="-122"/>
                <a:ea typeface="黑体" panose="02010609060101010101" pitchFamily="49" charset="-122"/>
              </a:rPr>
              <a:t>       </a:t>
            </a:r>
            <a:r>
              <a:rPr lang="zh-CN" altLang="en-US" sz="2000" dirty="0">
                <a:latin typeface="黑体" panose="02010609060101010101" pitchFamily="49" charset="-122"/>
                <a:ea typeface="黑体" panose="02010609060101010101" pitchFamily="49" charset="-122"/>
              </a:rPr>
              <a:t>学生谈感受，多数人把矛头指向父母。</a:t>
            </a:r>
            <a:endParaRPr lang="zh-CN" altLang="en-US" sz="2000" dirty="0">
              <a:latin typeface="黑体" panose="02010609060101010101" pitchFamily="49" charset="-122"/>
              <a:ea typeface="黑体" panose="02010609060101010101" pitchFamily="49" charset="-122"/>
            </a:endParaRPr>
          </a:p>
          <a:p>
            <a:pPr lvl="0">
              <a:buNone/>
            </a:pPr>
            <a:r>
              <a:rPr lang="zh-CN" altLang="en-US" sz="2000" dirty="0">
                <a:latin typeface="黑体" panose="02010609060101010101" pitchFamily="49" charset="-122"/>
                <a:ea typeface="黑体" panose="02010609060101010101" pitchFamily="49" charset="-122"/>
              </a:rPr>
              <a:t>       教师提示：站在父母的角度来思考。让我们听听家长的心声。 </a:t>
            </a:r>
            <a:endParaRPr lang="zh-CN" altLang="en-US" sz="2000" dirty="0">
              <a:latin typeface="黑体" panose="02010609060101010101" pitchFamily="49" charset="-122"/>
              <a:ea typeface="黑体" panose="02010609060101010101" pitchFamily="49" charset="-122"/>
            </a:endParaRPr>
          </a:p>
          <a:p>
            <a:pPr lvl="0">
              <a:buNone/>
            </a:pPr>
            <a:r>
              <a:rPr lang="en-US" altLang="zh-CN" sz="2000" dirty="0">
                <a:latin typeface="黑体" panose="02010609060101010101" pitchFamily="49" charset="-122"/>
                <a:ea typeface="黑体" panose="02010609060101010101" pitchFamily="49" charset="-122"/>
              </a:rPr>
              <a:t>3</a:t>
            </a:r>
            <a:r>
              <a:rPr lang="zh-CN" altLang="en-US" sz="2000" dirty="0">
                <a:latin typeface="黑体" panose="02010609060101010101" pitchFamily="49" charset="-122"/>
                <a:ea typeface="黑体" panose="02010609060101010101" pitchFamily="49" charset="-122"/>
              </a:rPr>
              <a:t>．听家长发言【朗读毕淑敏的文章</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孩子，我为什么打你</a:t>
            </a:r>
            <a:r>
              <a:rPr lang="en-US" altLang="zh-CN" sz="2000">
                <a:latin typeface="黑体" panose="02010609060101010101" pitchFamily="49" charset="-122"/>
                <a:ea typeface="黑体" panose="02010609060101010101" pitchFamily="49" charset="-122"/>
              </a:rPr>
              <a:t>》</a:t>
            </a:r>
            <a:r>
              <a:rPr lang="zh-CN" altLang="en-US"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a:p>
            <a:pPr lvl="0">
              <a:buNone/>
            </a:pPr>
            <a:r>
              <a:rPr lang="zh-CN" altLang="en-US" sz="2000" dirty="0">
                <a:latin typeface="黑体" panose="02010609060101010101" pitchFamily="49" charset="-122"/>
                <a:ea typeface="黑体" panose="02010609060101010101" pitchFamily="49" charset="-122"/>
              </a:rPr>
              <a:t>       学生再谈感想（允许不同意见）。</a:t>
            </a:r>
            <a:endParaRPr lang="zh-CN" altLang="en-US" sz="2000" dirty="0">
              <a:latin typeface="黑体" panose="02010609060101010101" pitchFamily="49" charset="-122"/>
              <a:ea typeface="黑体" panose="02010609060101010101" pitchFamily="49" charset="-122"/>
            </a:endParaRPr>
          </a:p>
          <a:p>
            <a:pPr lvl="0">
              <a:buNone/>
            </a:pPr>
            <a:r>
              <a:rPr lang="zh-CN" altLang="en-US" sz="2000" dirty="0">
                <a:latin typeface="黑体" panose="02010609060101010101" pitchFamily="49" charset="-122"/>
                <a:ea typeface="黑体" panose="02010609060101010101" pitchFamily="49" charset="-122"/>
              </a:rPr>
              <a:t>       教师小结：换位思考，很好；打骂教育不值得提倡， 但也不能对父母求全责备。</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其实，你少一句顶撞和怒视，多一分理解和宽容，他们的手就不会高高举起。</a:t>
            </a:r>
            <a:endParaRPr lang="zh-CN" altLang="en-US" sz="2000" dirty="0">
              <a:latin typeface="黑体" panose="02010609060101010101" pitchFamily="49" charset="-122"/>
              <a:ea typeface="黑体" panose="02010609060101010101" pitchFamily="49" charset="-122"/>
            </a:endParaRPr>
          </a:p>
          <a:p>
            <a:pPr lvl="0">
              <a:buNone/>
            </a:pPr>
            <a:r>
              <a:rPr lang="zh-CN" altLang="en-US" sz="2000" dirty="0">
                <a:latin typeface="黑体" panose="02010609060101010101" pitchFamily="49" charset="-122"/>
                <a:ea typeface="黑体" panose="02010609060101010101" pitchFamily="49" charset="-122"/>
              </a:rPr>
              <a:t>       </a:t>
            </a:r>
            <a:r>
              <a:rPr lang="zh-CN" altLang="zh-CN" sz="2000" dirty="0">
                <a:latin typeface="黑体" panose="02010609060101010101" pitchFamily="49" charset="-122"/>
                <a:ea typeface="黑体" panose="02010609060101010101" pitchFamily="49" charset="-122"/>
              </a:rPr>
              <a:t>师生共读小结：与父母沟通的三字经。</a:t>
            </a:r>
            <a:r>
              <a:rPr lang="zh-CN" altLang="en-US" sz="2000" dirty="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sp>
        <p:nvSpPr>
          <p:cNvPr id="6" name="矩形 5"/>
          <p:cNvSpPr/>
          <p:nvPr/>
        </p:nvSpPr>
        <p:spPr>
          <a:xfrm>
            <a:off x="468313" y="1052513"/>
            <a:ext cx="8207375" cy="5545138"/>
          </a:xfrm>
          <a:prstGeom prst="rect">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36547">
                                            <p:txEl>
                                              <p:charRg st="48" end="64"/>
                                            </p:txEl>
                                          </p:spTgt>
                                        </p:tgtEl>
                                        <p:attrNameLst>
                                          <p:attrName>style.visibility</p:attrName>
                                        </p:attrNameLst>
                                      </p:cBhvr>
                                      <p:to>
                                        <p:strVal val="visible"/>
                                      </p:to>
                                    </p:set>
                                    <p:animEffect transition="in" filter="diamond(in)">
                                      <p:cBhvr>
                                        <p:cTn id="7" dur="2000"/>
                                        <p:tgtEl>
                                          <p:spTgt spid="236547">
                                            <p:txEl>
                                              <p:charRg st="48" end="64"/>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236547">
                                            <p:txEl>
                                              <p:charRg st="64" end="143"/>
                                            </p:txEl>
                                          </p:spTgt>
                                        </p:tgtEl>
                                        <p:attrNameLst>
                                          <p:attrName>style.visibility</p:attrName>
                                        </p:attrNameLst>
                                      </p:cBhvr>
                                      <p:to>
                                        <p:strVal val="visible"/>
                                      </p:to>
                                    </p:set>
                                    <p:animEffect transition="in" filter="diamond(in)">
                                      <p:cBhvr>
                                        <p:cTn id="10" dur="2000"/>
                                        <p:tgtEl>
                                          <p:spTgt spid="236547">
                                            <p:txEl>
                                              <p:charRg st="64" end="143"/>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236547">
                                            <p:txEl>
                                              <p:charRg st="143" end="168"/>
                                            </p:txEl>
                                          </p:spTgt>
                                        </p:tgtEl>
                                        <p:attrNameLst>
                                          <p:attrName>style.visibility</p:attrName>
                                        </p:attrNameLst>
                                      </p:cBhvr>
                                      <p:to>
                                        <p:strVal val="visible"/>
                                      </p:to>
                                    </p:set>
                                    <p:animEffect transition="in" filter="diamond(in)">
                                      <p:cBhvr>
                                        <p:cTn id="13" dur="2000"/>
                                        <p:tgtEl>
                                          <p:spTgt spid="236547">
                                            <p:txEl>
                                              <p:charRg st="143" end="168"/>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236547">
                                            <p:txEl>
                                              <p:charRg st="168" end="204"/>
                                            </p:txEl>
                                          </p:spTgt>
                                        </p:tgtEl>
                                        <p:attrNameLst>
                                          <p:attrName>style.visibility</p:attrName>
                                        </p:attrNameLst>
                                      </p:cBhvr>
                                      <p:to>
                                        <p:strVal val="visible"/>
                                      </p:to>
                                    </p:set>
                                    <p:animEffect transition="in" filter="diamond(in)">
                                      <p:cBhvr>
                                        <p:cTn id="16" dur="2000"/>
                                        <p:tgtEl>
                                          <p:spTgt spid="236547">
                                            <p:txEl>
                                              <p:charRg st="168" end="20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nodeType="clickEffect">
                                  <p:stCondLst>
                                    <p:cond delay="0"/>
                                  </p:stCondLst>
                                  <p:childTnLst>
                                    <p:set>
                                      <p:cBhvr>
                                        <p:cTn id="20" dur="1" fill="hold">
                                          <p:stCondLst>
                                            <p:cond delay="0"/>
                                          </p:stCondLst>
                                        </p:cTn>
                                        <p:tgtEl>
                                          <p:spTgt spid="236547">
                                            <p:txEl>
                                              <p:charRg st="204" end="234"/>
                                            </p:txEl>
                                          </p:spTgt>
                                        </p:tgtEl>
                                        <p:attrNameLst>
                                          <p:attrName>style.visibility</p:attrName>
                                        </p:attrNameLst>
                                      </p:cBhvr>
                                      <p:to>
                                        <p:strVal val="visible"/>
                                      </p:to>
                                    </p:set>
                                    <p:animEffect transition="in" filter="diamond(in)">
                                      <p:cBhvr>
                                        <p:cTn id="21" dur="2000"/>
                                        <p:tgtEl>
                                          <p:spTgt spid="236547">
                                            <p:txEl>
                                              <p:charRg st="204" end="23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nodeType="clickEffect">
                                  <p:stCondLst>
                                    <p:cond delay="0"/>
                                  </p:stCondLst>
                                  <p:childTnLst>
                                    <p:set>
                                      <p:cBhvr>
                                        <p:cTn id="25" dur="1" fill="hold">
                                          <p:stCondLst>
                                            <p:cond delay="0"/>
                                          </p:stCondLst>
                                        </p:cTn>
                                        <p:tgtEl>
                                          <p:spTgt spid="236547">
                                            <p:txEl>
                                              <p:charRg st="234" end="257"/>
                                            </p:txEl>
                                          </p:spTgt>
                                        </p:tgtEl>
                                        <p:attrNameLst>
                                          <p:attrName>style.visibility</p:attrName>
                                        </p:attrNameLst>
                                      </p:cBhvr>
                                      <p:to>
                                        <p:strVal val="visible"/>
                                      </p:to>
                                    </p:set>
                                    <p:animEffect transition="in" filter="diamond(in)">
                                      <p:cBhvr>
                                        <p:cTn id="26" dur="2000"/>
                                        <p:tgtEl>
                                          <p:spTgt spid="236547">
                                            <p:txEl>
                                              <p:charRg st="234" end="257"/>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nodeType="clickEffect">
                                  <p:stCondLst>
                                    <p:cond delay="0"/>
                                  </p:stCondLst>
                                  <p:childTnLst>
                                    <p:set>
                                      <p:cBhvr>
                                        <p:cTn id="30" dur="1" fill="hold">
                                          <p:stCondLst>
                                            <p:cond delay="0"/>
                                          </p:stCondLst>
                                        </p:cTn>
                                        <p:tgtEl>
                                          <p:spTgt spid="236547">
                                            <p:txEl>
                                              <p:charRg st="257" end="337"/>
                                            </p:txEl>
                                          </p:spTgt>
                                        </p:tgtEl>
                                        <p:attrNameLst>
                                          <p:attrName>style.visibility</p:attrName>
                                        </p:attrNameLst>
                                      </p:cBhvr>
                                      <p:to>
                                        <p:strVal val="visible"/>
                                      </p:to>
                                    </p:set>
                                    <p:animEffect transition="in" filter="diamond(in)">
                                      <p:cBhvr>
                                        <p:cTn id="31" dur="2000"/>
                                        <p:tgtEl>
                                          <p:spTgt spid="236547">
                                            <p:txEl>
                                              <p:charRg st="257" end="33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nodeType="clickEffect">
                                  <p:stCondLst>
                                    <p:cond delay="0"/>
                                  </p:stCondLst>
                                  <p:childTnLst>
                                    <p:set>
                                      <p:cBhvr>
                                        <p:cTn id="35" dur="1" fill="hold">
                                          <p:stCondLst>
                                            <p:cond delay="0"/>
                                          </p:stCondLst>
                                        </p:cTn>
                                        <p:tgtEl>
                                          <p:spTgt spid="236547">
                                            <p:txEl>
                                              <p:charRg st="337" end="363"/>
                                            </p:txEl>
                                          </p:spTgt>
                                        </p:tgtEl>
                                        <p:attrNameLst>
                                          <p:attrName>style.visibility</p:attrName>
                                        </p:attrNameLst>
                                      </p:cBhvr>
                                      <p:to>
                                        <p:strVal val="visible"/>
                                      </p:to>
                                    </p:set>
                                    <p:animEffect transition="in" filter="diamond(in)">
                                      <p:cBhvr>
                                        <p:cTn id="36" dur="2000"/>
                                        <p:tgtEl>
                                          <p:spTgt spid="236547">
                                            <p:txEl>
                                              <p:charRg st="337" end="36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0754" name="Rectangle 2"/>
          <p:cNvSpPr>
            <a:spLocks noGrp="1"/>
          </p:cNvSpPr>
          <p:nvPr>
            <p:ph type="title"/>
          </p:nvPr>
        </p:nvSpPr>
        <p:spPr>
          <a:xfrm>
            <a:off x="107950" y="44450"/>
            <a:ext cx="8229600" cy="1143000"/>
          </a:xfrm>
        </p:spPr>
        <p:txBody>
          <a:bodyPr vert="horz" wrap="square" lIns="91440" tIns="45720" rIns="91440" bIns="45720" anchor="ctr"/>
          <a:p>
            <a:pPr lvl="0" algn="l"/>
            <a:r>
              <a:rPr lang="zh-CN" altLang="en-US" sz="3200" dirty="0">
                <a:latin typeface="微软雅黑" panose="020B0503020204020204" pitchFamily="34" charset="-122"/>
                <a:ea typeface="微软雅黑" panose="020B0503020204020204" pitchFamily="34" charset="-122"/>
              </a:rPr>
              <a:t>第二部分 现场活动</a:t>
            </a:r>
            <a:endParaRPr lang="zh-CN" altLang="en-US" sz="3200" dirty="0">
              <a:latin typeface="微软雅黑" panose="020B0503020204020204" pitchFamily="34" charset="-122"/>
              <a:ea typeface="微软雅黑" panose="020B0503020204020204" pitchFamily="34" charset="-122"/>
            </a:endParaRPr>
          </a:p>
        </p:txBody>
      </p:sp>
      <p:sp>
        <p:nvSpPr>
          <p:cNvPr id="970755" name="Rectangle 3"/>
          <p:cNvSpPr>
            <a:spLocks noGrp="1"/>
          </p:cNvSpPr>
          <p:nvPr>
            <p:ph type="body"/>
          </p:nvPr>
        </p:nvSpPr>
        <p:spPr>
          <a:xfrm>
            <a:off x="468313" y="1079500"/>
            <a:ext cx="8351837" cy="5229225"/>
          </a:xfrm>
        </p:spPr>
        <p:txBody>
          <a:bodyPr vert="horz" wrap="square" lIns="91440" tIns="45720" rIns="91440" bIns="45720" anchor="t"/>
          <a:p>
            <a:pPr lvl="0">
              <a:buNone/>
            </a:pPr>
            <a:r>
              <a:rPr lang="zh-CN" altLang="en-US" sz="2400" dirty="0">
                <a:latin typeface="微软雅黑" panose="020B0503020204020204" pitchFamily="34" charset="-122"/>
                <a:ea typeface="微软雅黑" panose="020B0503020204020204" pitchFamily="34" charset="-122"/>
              </a:rPr>
              <a:t>一、情感体验，摆出沟通难题</a:t>
            </a:r>
            <a:endParaRPr lang="zh-CN" altLang="en-US" sz="2400" dirty="0">
              <a:latin typeface="微软雅黑" panose="020B0503020204020204" pitchFamily="34" charset="-122"/>
              <a:ea typeface="微软雅黑" panose="020B0503020204020204" pitchFamily="34" charset="-122"/>
            </a:endParaRPr>
          </a:p>
          <a:p>
            <a:pPr lvl="0">
              <a:buNone/>
            </a:pPr>
            <a:r>
              <a:rPr lang="zh-CN" altLang="en-US" sz="2400" dirty="0">
                <a:latin typeface="微软雅黑" panose="020B0503020204020204" pitchFamily="34" charset="-122"/>
                <a:ea typeface="微软雅黑" panose="020B0503020204020204" pitchFamily="34" charset="-122"/>
              </a:rPr>
              <a:t>二、三边互动，解决沟通难题</a:t>
            </a:r>
            <a:endParaRPr lang="zh-CN" altLang="en-US" sz="2400" dirty="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．观看情景动画：</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孩子迷上网络游戏</a:t>
            </a:r>
            <a:r>
              <a:rPr lang="en-US" altLang="zh-CN"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．观看心理短剧：</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考试后</a:t>
            </a:r>
            <a:r>
              <a:rPr lang="en-US" altLang="zh-CN"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．听家长发言【朗读毕淑敏的文章</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孩子，我为什么打你</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．迁移运用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在实际生活中灵活运用；给写信的家长和孩子提一些建议。</a:t>
            </a:r>
            <a:endParaRPr lang="zh-CN" altLang="en-US" sz="2000">
              <a:latin typeface="微软雅黑" panose="020B0503020204020204" pitchFamily="34" charset="-122"/>
              <a:ea typeface="微软雅黑" panose="020B0503020204020204" pitchFamily="34" charset="-122"/>
            </a:endParaRPr>
          </a:p>
          <a:p>
            <a:pPr lvl="0">
              <a:buNone/>
            </a:pPr>
            <a:r>
              <a:rPr lang="zh-CN" altLang="en-US" sz="2400" dirty="0">
                <a:solidFill>
                  <a:srgbClr val="C00000"/>
                </a:solidFill>
                <a:latin typeface="微软雅黑" panose="020B0503020204020204" pitchFamily="34" charset="-122"/>
                <a:ea typeface="微软雅黑" panose="020B0503020204020204" pitchFamily="34" charset="-122"/>
              </a:rPr>
              <a:t>三、爱在回报，升华沟通境界 </a:t>
            </a:r>
            <a:endParaRPr lang="zh-CN" altLang="en-US" sz="2400" dirty="0">
              <a:solidFill>
                <a:srgbClr val="C00000"/>
              </a:solidFill>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播放诗歌朗诵视频：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一个父亲的真情告白</a:t>
            </a:r>
            <a:r>
              <a:rPr lang="en-US" altLang="zh-CN" sz="2000">
                <a:latin typeface="微软雅黑" panose="020B0503020204020204" pitchFamily="34" charset="-122"/>
                <a:ea typeface="微软雅黑" panose="020B0503020204020204" pitchFamily="34" charset="-122"/>
              </a:rPr>
              <a:t>》 </a:t>
            </a:r>
            <a:endParaRPr lang="en-US" altLang="zh-CN" sz="200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（一个风烛残年的老人写给与他心灵日渐疏远的孩子的真情告白 ）</a:t>
            </a:r>
            <a:endParaRPr lang="zh-CN" altLang="en-US" sz="2000" dirty="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教师深情总结</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配乐</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从现在开始，在接爱时也学会回报爱吧，用心交流，以爱沟通</a:t>
            </a:r>
            <a:r>
              <a:rPr lang="en-US" altLang="zh-CN"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lvl="0">
              <a:buNone/>
            </a:pP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师生齐读：沟通是石，碰撞心灵之火；沟通是火，点燃希望之灯；沟通是灯，照亮夜行之路；沟通是路，引你走向爱的天堂。 </a:t>
            </a:r>
            <a:endParaRPr lang="zh-CN" altLang="en-US" sz="2000" dirty="0">
              <a:latin typeface="微软雅黑" panose="020B0503020204020204" pitchFamily="34" charset="-122"/>
              <a:ea typeface="微软雅黑" panose="020B0503020204020204" pitchFamily="34" charset="-122"/>
            </a:endParaRPr>
          </a:p>
          <a:p>
            <a:pPr lvl="0">
              <a:buNone/>
            </a:pP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468313" y="1052513"/>
            <a:ext cx="8424863" cy="5545138"/>
          </a:xfrm>
          <a:prstGeom prst="rect">
            <a:avLst/>
          </a:prstGeom>
          <a:no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Text Box 4"/>
          <p:cNvSpPr txBox="1"/>
          <p:nvPr/>
        </p:nvSpPr>
        <p:spPr>
          <a:xfrm>
            <a:off x="468313" y="6124575"/>
            <a:ext cx="8388350" cy="400050"/>
          </a:xfrm>
          <a:prstGeom prst="rect">
            <a:avLst/>
          </a:prstGeom>
          <a:noFill/>
          <a:ln w="9525" cap="flat" cmpd="sng">
            <a:solidFill>
              <a:srgbClr val="00FFFF"/>
            </a:solidFill>
            <a:prstDash val="solid"/>
            <a:miter/>
            <a:headEnd type="none" w="med" len="med"/>
            <a:tailEnd type="none" w="med" len="med"/>
          </a:ln>
          <a:effectLst>
            <a:prstShdw prst="shdw17" dist="17961" dir="2699999">
              <a:srgbClr val="009999"/>
            </a:prstShdw>
          </a:effectLst>
        </p:spPr>
        <p:txBody>
          <a:bodyPr>
            <a:spAutoFit/>
          </a:bodyPr>
          <a:p>
            <a:pPr lvl="0">
              <a:buClr>
                <a:srgbClr val="000000"/>
              </a:buClr>
            </a:pPr>
            <a:r>
              <a:rPr lang="zh-CN" altLang="en-US" sz="2000" b="0" dirty="0">
                <a:latin typeface="Arial" panose="020B0604020202020204" pitchFamily="34" charset="0"/>
                <a:ea typeface="楷体" panose="02010609060101010101" pitchFamily="49" charset="-122"/>
              </a:rPr>
              <a:t>思考：从学生的真实收获来看，他有哪些新感觉？能持续多久？为什么？</a:t>
            </a:r>
            <a:endParaRPr lang="zh-CN" altLang="en-US" sz="2000" b="0" dirty="0">
              <a:latin typeface="Arial" panose="020B0604020202020204" pitchFamily="34"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1778" name="Rectangle 2"/>
          <p:cNvSpPr>
            <a:spLocks noGrp="1"/>
          </p:cNvSpPr>
          <p:nvPr>
            <p:ph type="title"/>
          </p:nvPr>
        </p:nvSpPr>
        <p:spPr>
          <a:xfrm>
            <a:off x="971550" y="188913"/>
            <a:ext cx="7210425" cy="1143000"/>
          </a:xfrm>
        </p:spPr>
        <p:txBody>
          <a:bodyPr vert="horz" wrap="square" lIns="91440" tIns="45720" rIns="91440" bIns="45720" anchor="ctr"/>
          <a:p>
            <a:pPr lvl="0" algn="l"/>
            <a:r>
              <a:rPr lang="zh-CN" altLang="en-US" sz="3200" dirty="0">
                <a:latin typeface="微软雅黑" panose="020B0503020204020204" pitchFamily="34" charset="-122"/>
                <a:ea typeface="微软雅黑" panose="020B0503020204020204" pitchFamily="34" charset="-122"/>
              </a:rPr>
              <a:t>案例</a:t>
            </a:r>
            <a:r>
              <a:rPr lang="en-US" altLang="zh-CN" sz="3200" dirty="0">
                <a:latin typeface="微软雅黑" panose="020B0503020204020204" pitchFamily="34" charset="-122"/>
                <a:ea typeface="微软雅黑" panose="020B0503020204020204" pitchFamily="34" charset="-122"/>
              </a:rPr>
              <a:t>3—— </a:t>
            </a:r>
            <a:r>
              <a:rPr lang="zh-CN" altLang="en-US" sz="3200" dirty="0">
                <a:latin typeface="微软雅黑" panose="020B0503020204020204" pitchFamily="34" charset="-122"/>
                <a:ea typeface="微软雅黑" panose="020B0503020204020204" pitchFamily="34" charset="-122"/>
              </a:rPr>
              <a:t>主题活动</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主动沟通</a:t>
            </a:r>
            <a:r>
              <a:rPr lang="en-US" altLang="zh-CN" sz="3200">
                <a:latin typeface="微软雅黑" panose="020B0503020204020204" pitchFamily="34" charset="-122"/>
                <a:ea typeface="微软雅黑" panose="020B0503020204020204" pitchFamily="34" charset="-122"/>
              </a:rPr>
              <a:t>》</a:t>
            </a:r>
            <a:endParaRPr lang="en-US" altLang="zh-CN" sz="3200">
              <a:latin typeface="微软雅黑" panose="020B0503020204020204" pitchFamily="34" charset="-122"/>
              <a:ea typeface="微软雅黑" panose="020B0503020204020204" pitchFamily="34" charset="-122"/>
            </a:endParaRPr>
          </a:p>
        </p:txBody>
      </p:sp>
      <p:sp>
        <p:nvSpPr>
          <p:cNvPr id="971779" name="Rectangle 3"/>
          <p:cNvSpPr>
            <a:spLocks noGrp="1"/>
          </p:cNvSpPr>
          <p:nvPr>
            <p:ph type="body"/>
          </p:nvPr>
        </p:nvSpPr>
        <p:spPr>
          <a:xfrm>
            <a:off x="828675" y="1557338"/>
            <a:ext cx="7704138" cy="2879725"/>
          </a:xfrm>
        </p:spPr>
        <p:txBody>
          <a:bodyPr vert="horz" wrap="square" lIns="91440" tIns="45720" rIns="91440" bIns="45720" anchor="t"/>
          <a:p>
            <a:pPr lvl="0">
              <a:lnSpc>
                <a:spcPct val="80000"/>
              </a:lnSpc>
              <a:buNone/>
            </a:pPr>
            <a:r>
              <a:rPr lang="zh-CN" altLang="en-US" sz="2000" b="1" dirty="0">
                <a:latin typeface="宋体" panose="02010600030101010101" pitchFamily="2" charset="-122"/>
              </a:rPr>
              <a:t>时间：</a:t>
            </a:r>
            <a:r>
              <a:rPr lang="en-US" altLang="zh-CN" sz="2000" b="1" dirty="0">
                <a:latin typeface="宋体" panose="02010600030101010101" pitchFamily="2" charset="-122"/>
              </a:rPr>
              <a:t>2006</a:t>
            </a:r>
            <a:r>
              <a:rPr lang="zh-CN" altLang="en-US" sz="2000" b="1" dirty="0">
                <a:latin typeface="宋体" panose="02010600030101010101" pitchFamily="2" charset="-122"/>
              </a:rPr>
              <a:t>年</a:t>
            </a:r>
            <a:r>
              <a:rPr lang="en-US" altLang="zh-CN" sz="2000" b="1" dirty="0">
                <a:latin typeface="宋体" panose="02010600030101010101" pitchFamily="2" charset="-122"/>
              </a:rPr>
              <a:t>6</a:t>
            </a:r>
            <a:r>
              <a:rPr lang="zh-CN" altLang="en-US" sz="2000" b="1" dirty="0">
                <a:latin typeface="宋体" panose="02010600030101010101" pitchFamily="2" charset="-122"/>
              </a:rPr>
              <a:t>月             地  点：上海市曹杨二中附属学校</a:t>
            </a:r>
            <a:endParaRPr lang="zh-CN" altLang="en-US" sz="2000" b="1" dirty="0">
              <a:latin typeface="宋体" panose="02010600030101010101" pitchFamily="2" charset="-122"/>
            </a:endParaRPr>
          </a:p>
          <a:p>
            <a:pPr lvl="0">
              <a:lnSpc>
                <a:spcPct val="80000"/>
              </a:lnSpc>
              <a:buNone/>
            </a:pPr>
            <a:r>
              <a:rPr lang="zh-CN" altLang="en-US" sz="2000" b="1" dirty="0">
                <a:latin typeface="宋体" panose="02010600030101010101" pitchFamily="2" charset="-122"/>
              </a:rPr>
              <a:t>学生：初二（</a:t>
            </a:r>
            <a:r>
              <a:rPr lang="en-US" altLang="zh-CN" sz="2000" b="1" dirty="0">
                <a:latin typeface="宋体" panose="02010600030101010101" pitchFamily="2" charset="-122"/>
              </a:rPr>
              <a:t>1</a:t>
            </a:r>
            <a:r>
              <a:rPr lang="zh-CN" altLang="en-US" sz="2000" b="1" dirty="0">
                <a:latin typeface="宋体" panose="02010600030101010101" pitchFamily="2" charset="-122"/>
              </a:rPr>
              <a:t>）班</a:t>
            </a:r>
            <a:r>
              <a:rPr lang="en-US" altLang="zh-CN" sz="2000" b="1" dirty="0">
                <a:latin typeface="宋体" panose="02010600030101010101" pitchFamily="2" charset="-122"/>
              </a:rPr>
              <a:t>           </a:t>
            </a:r>
            <a:r>
              <a:rPr lang="zh-CN" altLang="en-US" sz="2000" b="1" dirty="0">
                <a:latin typeface="宋体" panose="02010600030101010101" pitchFamily="2" charset="-122"/>
              </a:rPr>
              <a:t>班主任：缪  红</a:t>
            </a:r>
            <a:endParaRPr lang="zh-CN" altLang="en-US" sz="2000" dirty="0">
              <a:latin typeface="黑体" panose="02010609060101010101" pitchFamily="49" charset="-122"/>
              <a:ea typeface="黑体" panose="02010609060101010101" pitchFamily="49" charset="-122"/>
            </a:endParaRPr>
          </a:p>
          <a:p>
            <a:pPr lvl="0">
              <a:lnSpc>
                <a:spcPct val="150000"/>
              </a:lnSpc>
              <a:buNone/>
            </a:pPr>
            <a:r>
              <a:rPr lang="zh-CN" altLang="en-US" sz="2800" dirty="0">
                <a:latin typeface="黑体" panose="02010609060101010101" pitchFamily="49" charset="-122"/>
                <a:ea typeface="黑体" panose="02010609060101010101" pitchFamily="49" charset="-122"/>
              </a:rPr>
              <a:t>    第一部分 前期活动</a:t>
            </a:r>
            <a:endParaRPr lang="zh-CN" altLang="en-US" sz="2800" dirty="0">
              <a:latin typeface="黑体" panose="02010609060101010101" pitchFamily="49" charset="-122"/>
              <a:ea typeface="黑体" panose="02010609060101010101" pitchFamily="49" charset="-122"/>
            </a:endParaRPr>
          </a:p>
          <a:p>
            <a:pPr lvl="0">
              <a:lnSpc>
                <a:spcPct val="150000"/>
              </a:lnSpc>
              <a:buNone/>
            </a:pPr>
            <a:r>
              <a:rPr lang="zh-CN" altLang="en-US" sz="2800" dirty="0">
                <a:latin typeface="黑体" panose="02010609060101010101" pitchFamily="49" charset="-122"/>
                <a:ea typeface="黑体" panose="02010609060101010101" pitchFamily="49" charset="-122"/>
              </a:rPr>
              <a:t>    第二部分 策划过程</a:t>
            </a:r>
            <a:endParaRPr lang="zh-CN" altLang="en-US" sz="2800" dirty="0">
              <a:latin typeface="黑体" panose="02010609060101010101" pitchFamily="49" charset="-122"/>
              <a:ea typeface="黑体" panose="02010609060101010101" pitchFamily="49" charset="-122"/>
            </a:endParaRPr>
          </a:p>
          <a:p>
            <a:pPr lvl="0">
              <a:lnSpc>
                <a:spcPct val="150000"/>
              </a:lnSpc>
              <a:buNone/>
            </a:pPr>
            <a:r>
              <a:rPr lang="zh-CN" altLang="en-US" sz="2800" dirty="0">
                <a:latin typeface="黑体" panose="02010609060101010101" pitchFamily="49" charset="-122"/>
                <a:ea typeface="黑体" panose="02010609060101010101" pitchFamily="49" charset="-122"/>
              </a:rPr>
              <a:t>    第三部分 现场活动    </a:t>
            </a:r>
            <a:endParaRPr lang="zh-CN" altLang="en-US" sz="2800" dirty="0">
              <a:latin typeface="黑体" panose="02010609060101010101" pitchFamily="49" charset="-122"/>
              <a:ea typeface="黑体" panose="02010609060101010101" pitchFamily="49" charset="-122"/>
            </a:endParaRPr>
          </a:p>
        </p:txBody>
      </p:sp>
      <p:sp>
        <p:nvSpPr>
          <p:cNvPr id="155653" name="Text Box 5"/>
          <p:cNvSpPr txBox="1">
            <a:spLocks noChangeArrowheads="1"/>
          </p:cNvSpPr>
          <p:nvPr/>
        </p:nvSpPr>
        <p:spPr bwMode="auto">
          <a:xfrm>
            <a:off x="1187450" y="5373688"/>
            <a:ext cx="5903913" cy="641350"/>
          </a:xfrm>
          <a:prstGeom prst="rect">
            <a:avLst/>
          </a:prstGeom>
          <a:noFill/>
          <a:ln w="9525">
            <a:noFill/>
            <a:miter lim="800000"/>
          </a:ln>
          <a:effectLst>
            <a:prstShdw prst="shdw17" dist="17961" dir="2700000">
              <a:schemeClr val="accent1">
                <a:gamma/>
                <a:shade val="60000"/>
                <a:invGamma/>
              </a:schemeClr>
            </a:prstShdw>
          </a:effectLst>
        </p:spPr>
        <p:txBody>
          <a:bodyPr>
            <a:spAutoFit/>
          </a:bodyPr>
          <a:p>
            <a:pPr lvl="0">
              <a:buClr>
                <a:srgbClr val="000000"/>
              </a:buClr>
            </a:pPr>
            <a:r>
              <a:rPr lang="zh-CN" altLang="en-US" sz="1800" b="0" dirty="0">
                <a:latin typeface="Arial" panose="020B0604020202020204" pitchFamily="34" charset="0"/>
              </a:rPr>
              <a:t>作者：缪红。见李伟胜：</a:t>
            </a:r>
            <a:r>
              <a:rPr lang="en-US" altLang="zh-CN" sz="1800" b="0" dirty="0">
                <a:latin typeface="Arial" panose="020B0604020202020204" pitchFamily="34" charset="0"/>
              </a:rPr>
              <a:t>《</a:t>
            </a:r>
            <a:r>
              <a:rPr lang="zh-CN" altLang="en-US" sz="1800" b="0" dirty="0">
                <a:latin typeface="Arial" panose="020B0604020202020204" pitchFamily="34" charset="0"/>
              </a:rPr>
              <a:t>班级管理</a:t>
            </a:r>
            <a:r>
              <a:rPr lang="en-US" altLang="zh-CN" sz="1800" b="0" dirty="0">
                <a:latin typeface="Arial" panose="020B0604020202020204" pitchFamily="34" charset="0"/>
              </a:rPr>
              <a:t>》</a:t>
            </a:r>
            <a:r>
              <a:rPr lang="zh-CN" altLang="en-US" sz="1800" b="0" dirty="0">
                <a:latin typeface="Arial" panose="020B0604020202020204" pitchFamily="34" charset="0"/>
              </a:rPr>
              <a:t>，</a:t>
            </a:r>
            <a:endParaRPr lang="zh-CN" altLang="en-US" sz="1800" b="0">
              <a:latin typeface="Arial" panose="020B0604020202020204" pitchFamily="34" charset="0"/>
            </a:endParaRPr>
          </a:p>
          <a:p>
            <a:pPr lvl="0">
              <a:buClr>
                <a:srgbClr val="000000"/>
              </a:buClr>
            </a:pPr>
            <a:r>
              <a:rPr lang="zh-CN" altLang="en-US" sz="1800" b="0" dirty="0">
                <a:latin typeface="Arial" panose="020B0604020202020204" pitchFamily="34" charset="0"/>
              </a:rPr>
              <a:t>上海：华东师范大学出版社，</a:t>
            </a:r>
            <a:r>
              <a:rPr lang="en-US" altLang="zh-CN" sz="1800" b="0" dirty="0">
                <a:latin typeface="Arial" panose="020B0604020202020204" pitchFamily="34" charset="0"/>
              </a:rPr>
              <a:t>2010</a:t>
            </a:r>
            <a:r>
              <a:rPr lang="zh-CN" altLang="en-US" sz="1800" b="0" dirty="0">
                <a:latin typeface="Arial" panose="020B0604020202020204" pitchFamily="34" charset="0"/>
              </a:rPr>
              <a:t>：</a:t>
            </a:r>
            <a:r>
              <a:rPr lang="en-US" altLang="zh-CN" sz="1800" b="0" dirty="0">
                <a:latin typeface="Arial" panose="020B0604020202020204" pitchFamily="34" charset="0"/>
              </a:rPr>
              <a:t>49-50</a:t>
            </a:r>
            <a:r>
              <a:rPr lang="zh-CN" altLang="en-US" sz="1800" b="0" dirty="0">
                <a:latin typeface="Arial" panose="020B0604020202020204" pitchFamily="34" charset="0"/>
              </a:rPr>
              <a:t>，</a:t>
            </a:r>
            <a:r>
              <a:rPr lang="en-US" altLang="zh-CN" sz="1800" b="0" dirty="0">
                <a:latin typeface="Arial" panose="020B0604020202020204" pitchFamily="34" charset="0"/>
              </a:rPr>
              <a:t>61-62</a:t>
            </a:r>
            <a:r>
              <a:rPr lang="zh-CN" altLang="en-US" sz="1800" b="0" dirty="0">
                <a:latin typeface="Arial" panose="020B0604020202020204" pitchFamily="34" charset="0"/>
              </a:rPr>
              <a:t>。</a:t>
            </a:r>
            <a:endParaRPr lang="zh-CN" altLang="en-US" sz="1800" b="0" dirty="0">
              <a:latin typeface="Arial" panose="020B0604020202020204" pitchFamily="34" charset="0"/>
            </a:endParaRPr>
          </a:p>
        </p:txBody>
      </p:sp>
      <p:pic>
        <p:nvPicPr>
          <p:cNvPr id="971781" name="图片 971780" descr="20873635-1_b"/>
          <p:cNvPicPr>
            <a:picLocks noChangeAspect="1"/>
          </p:cNvPicPr>
          <p:nvPr/>
        </p:nvPicPr>
        <p:blipFill>
          <a:blip r:embed="rId1"/>
          <a:stretch>
            <a:fillRect/>
          </a:stretch>
        </p:blipFill>
        <p:spPr>
          <a:xfrm>
            <a:off x="7092950" y="4221163"/>
            <a:ext cx="1905000" cy="1905000"/>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02" name="Rectangle 2"/>
          <p:cNvSpPr>
            <a:spLocks noGrp="1"/>
          </p:cNvSpPr>
          <p:nvPr>
            <p:ph type="body"/>
          </p:nvPr>
        </p:nvSpPr>
        <p:spPr>
          <a:xfrm>
            <a:off x="611188" y="1268413"/>
            <a:ext cx="8137525" cy="4924425"/>
          </a:xfrm>
        </p:spPr>
        <p:txBody>
          <a:bodyPr vert="horz" wrap="square" lIns="91440" tIns="45720" rIns="91440" bIns="45720" anchor="t"/>
          <a:p>
            <a:pPr marL="0" lvl="0" indent="0">
              <a:buNone/>
            </a:pPr>
            <a:r>
              <a:rPr lang="zh-CN" altLang="en-US" sz="2800" b="1" dirty="0">
                <a:solidFill>
                  <a:srgbClr val="C00000"/>
                </a:solidFill>
                <a:latin typeface="微软雅黑" panose="020B0503020204020204" pitchFamily="34" charset="-122"/>
                <a:ea typeface="微软雅黑" panose="020B0503020204020204" pitchFamily="34" charset="-122"/>
              </a:rPr>
              <a:t>背景：</a:t>
            </a:r>
            <a:endParaRPr lang="zh-CN" altLang="en-US" sz="2800" b="1" dirty="0">
              <a:solidFill>
                <a:srgbClr val="C00000"/>
              </a:solidFill>
              <a:latin typeface="微软雅黑" panose="020B0503020204020204" pitchFamily="34" charset="-122"/>
              <a:ea typeface="微软雅黑" panose="020B0503020204020204" pitchFamily="34" charset="-122"/>
            </a:endParaRPr>
          </a:p>
          <a:p>
            <a:pPr marL="0" lvl="0" indent="0">
              <a:buNone/>
            </a:pPr>
            <a:r>
              <a:rPr lang="zh-CN" altLang="en-US" sz="2400" dirty="0">
                <a:latin typeface="微软雅黑" panose="020B0503020204020204" pitchFamily="34" charset="-122"/>
                <a:ea typeface="微软雅黑" panose="020B0503020204020204" pitchFamily="34" charset="-122"/>
              </a:rPr>
              <a:t>    进入八年级的下学期后，本班同学在与家长沟通方面发生问题的人数呈上升趋势</a:t>
            </a:r>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a:p>
            <a:pPr marL="0" lvl="0" indent="0">
              <a:buNone/>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针对上述情况，除了针对个别情况及时沟通、相互不再之后，同学们和部分家长</a:t>
            </a:r>
            <a:r>
              <a:rPr lang="zh-CN" altLang="en-US" sz="2400" dirty="0">
                <a:solidFill>
                  <a:srgbClr val="0000FF"/>
                </a:solidFill>
                <a:latin typeface="微软雅黑" panose="020B0503020204020204" pitchFamily="34" charset="-122"/>
                <a:ea typeface="微软雅黑" panose="020B0503020204020204" pitchFamily="34" charset="-122"/>
              </a:rPr>
              <a:t>在</a:t>
            </a:r>
            <a:r>
              <a:rPr lang="en-US" altLang="zh-CN" sz="2400" dirty="0">
                <a:solidFill>
                  <a:srgbClr val="0000FF"/>
                </a:solidFill>
                <a:latin typeface="微软雅黑" panose="020B0503020204020204" pitchFamily="34" charset="-122"/>
                <a:ea typeface="微软雅黑" panose="020B0503020204020204" pitchFamily="34" charset="-122"/>
              </a:rPr>
              <a:t>5</a:t>
            </a:r>
            <a:r>
              <a:rPr lang="zh-CN" altLang="en-US" sz="2400" dirty="0">
                <a:solidFill>
                  <a:srgbClr val="0000FF"/>
                </a:solidFill>
                <a:latin typeface="微软雅黑" panose="020B0503020204020204" pitchFamily="34" charset="-122"/>
                <a:ea typeface="微软雅黑" panose="020B0503020204020204" pitchFamily="34" charset="-122"/>
              </a:rPr>
              <a:t>月份共同召开了</a:t>
            </a:r>
            <a:r>
              <a:rPr lang="en-US" altLang="zh-CN" sz="2400" dirty="0">
                <a:solidFill>
                  <a:srgbClr val="0000FF"/>
                </a:solidFill>
                <a:latin typeface="微软雅黑" panose="020B0503020204020204" pitchFamily="34" charset="-122"/>
                <a:ea typeface="微软雅黑" panose="020B0503020204020204" pitchFamily="34" charset="-122"/>
              </a:rPr>
              <a:t>《</a:t>
            </a:r>
            <a:r>
              <a:rPr lang="zh-CN" altLang="en-US" sz="2400" dirty="0">
                <a:solidFill>
                  <a:srgbClr val="0000FF"/>
                </a:solidFill>
                <a:latin typeface="微软雅黑" panose="020B0503020204020204" pitchFamily="34" charset="-122"/>
                <a:ea typeface="微软雅黑" panose="020B0503020204020204" pitchFamily="34" charset="-122"/>
              </a:rPr>
              <a:t>父母是你特别的朋友</a:t>
            </a:r>
            <a:r>
              <a:rPr lang="en-US" altLang="zh-CN" sz="2400" dirty="0">
                <a:solidFill>
                  <a:srgbClr val="0000FF"/>
                </a:solidFill>
                <a:latin typeface="微软雅黑" panose="020B0503020204020204" pitchFamily="34" charset="-122"/>
                <a:ea typeface="微软雅黑" panose="020B0503020204020204" pitchFamily="34" charset="-122"/>
              </a:rPr>
              <a:t>》</a:t>
            </a:r>
            <a:r>
              <a:rPr lang="zh-CN" altLang="en-US" sz="2400" dirty="0">
                <a:solidFill>
                  <a:srgbClr val="0000FF"/>
                </a:solidFill>
                <a:latin typeface="微软雅黑" panose="020B0503020204020204" pitchFamily="34" charset="-122"/>
                <a:ea typeface="微软雅黑" panose="020B0503020204020204" pitchFamily="34" charset="-122"/>
              </a:rPr>
              <a:t>主题班会</a:t>
            </a:r>
            <a:r>
              <a:rPr lang="zh-CN" altLang="en-US" sz="2400" dirty="0">
                <a:latin typeface="微软雅黑" panose="020B0503020204020204" pitchFamily="34" charset="-122"/>
                <a:ea typeface="微软雅黑" panose="020B0503020204020204" pitchFamily="34" charset="-122"/>
              </a:rPr>
              <a:t>（该次班会成为全校班主任工作会议的观摩对象） ，取得了非常好的效果。</a:t>
            </a:r>
            <a:endParaRPr lang="zh-CN" altLang="en-US" sz="2400" dirty="0">
              <a:latin typeface="微软雅黑" panose="020B0503020204020204" pitchFamily="34" charset="-122"/>
              <a:ea typeface="微软雅黑" panose="020B0503020204020204" pitchFamily="34" charset="-122"/>
            </a:endParaRPr>
          </a:p>
          <a:p>
            <a:pPr marL="0" lvl="0" indent="0">
              <a:buNone/>
            </a:pPr>
            <a:r>
              <a:rPr lang="zh-CN" altLang="en-US" sz="2400" dirty="0">
                <a:latin typeface="微软雅黑" panose="020B0503020204020204" pitchFamily="34" charset="-122"/>
                <a:ea typeface="微软雅黑" panose="020B0503020204020204" pitchFamily="34" charset="-122"/>
              </a:rPr>
              <a:t>    这次班会活动使学生领悟到，亲子间的冲突不是因为父母变了，也不是因为自己变坏了，而是因为自己正在长大。通过这一次的班会，学生与家长、学生与学生之间的互相了解得以增进，他们也试着用换位思考的方法来接纳对方。</a:t>
            </a:r>
            <a:r>
              <a:rPr lang="zh-CN" altLang="en-US" sz="2800">
                <a:latin typeface="微软雅黑" panose="020B0503020204020204" pitchFamily="34" charset="-122"/>
                <a:ea typeface="微软雅黑" panose="020B0503020204020204" pitchFamily="34" charset="-122"/>
              </a:rPr>
              <a:t>    </a:t>
            </a:r>
            <a:endParaRPr lang="zh-CN" altLang="en-US" sz="2800">
              <a:latin typeface="微软雅黑" panose="020B0503020204020204" pitchFamily="34" charset="-122"/>
              <a:ea typeface="微软雅黑" panose="020B0503020204020204" pitchFamily="34" charset="-122"/>
            </a:endParaRPr>
          </a:p>
        </p:txBody>
      </p:sp>
      <p:sp>
        <p:nvSpPr>
          <p:cNvPr id="972803" name="Rectangle 3"/>
          <p:cNvSpPr>
            <a:spLocks noGrp="1"/>
          </p:cNvSpPr>
          <p:nvPr>
            <p:ph type="title"/>
          </p:nvPr>
        </p:nvSpPr>
        <p:spPr>
          <a:xfrm>
            <a:off x="1166813" y="115888"/>
            <a:ext cx="8229600" cy="1143000"/>
          </a:xfrm>
        </p:spPr>
        <p:txBody>
          <a:bodyPr vert="horz" wrap="square" lIns="91440" tIns="45720" rIns="91440" bIns="45720" anchor="ctr"/>
          <a:p>
            <a:pPr lvl="0" algn="l">
              <a:lnSpc>
                <a:spcPct val="110000"/>
              </a:lnSpc>
            </a:pPr>
            <a:r>
              <a:rPr lang="zh-CN" altLang="en-US" sz="2800" dirty="0">
                <a:latin typeface="微软雅黑" panose="020B0503020204020204" pitchFamily="34" charset="-122"/>
                <a:ea typeface="微软雅黑" panose="020B0503020204020204" pitchFamily="34" charset="-122"/>
              </a:rPr>
              <a:t>第一部分 前期活动</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2498" name="标题 1"/>
          <p:cNvSpPr>
            <a:spLocks noGrp="1"/>
          </p:cNvSpPr>
          <p:nvPr>
            <p:ph type="title"/>
          </p:nvPr>
        </p:nvSpPr>
        <p:spPr>
          <a:xfrm>
            <a:off x="323850" y="0"/>
            <a:ext cx="7989888" cy="620713"/>
          </a:xfrm>
          <a:solidFill>
            <a:schemeClr val="bg1">
              <a:alpha val="100000"/>
            </a:schemeClr>
          </a:solidFill>
        </p:spPr>
        <p:txBody>
          <a:bodyPr vert="horz" wrap="square" lIns="91440" tIns="45720" rIns="91440" bIns="45720" anchor="ctr"/>
          <a:p>
            <a:pPr lvl="0"/>
            <a:r>
              <a:rPr lang="zh-CN" altLang="en-US" sz="3200" dirty="0"/>
              <a:t>对全球脑的智慧贡献知多少？</a:t>
            </a:r>
            <a:endParaRPr lang="zh-CN" altLang="en-US" sz="3200" dirty="0"/>
          </a:p>
        </p:txBody>
      </p:sp>
      <p:pic>
        <p:nvPicPr>
          <p:cNvPr id="1002499" name="Picture 2" descr="E:\专题研究\cloud\internet-one-mind-forming.jpg"/>
          <p:cNvPicPr>
            <a:picLocks noChangeAspect="1"/>
          </p:cNvPicPr>
          <p:nvPr/>
        </p:nvPicPr>
        <p:blipFill>
          <a:blip r:embed="rId1"/>
          <a:stretch>
            <a:fillRect/>
          </a:stretch>
        </p:blipFill>
        <p:spPr>
          <a:xfrm>
            <a:off x="611188" y="692150"/>
            <a:ext cx="7304087" cy="5973763"/>
          </a:xfrm>
          <a:prstGeom prst="rect">
            <a:avLst/>
          </a:prstGeom>
          <a:noFill/>
          <a:ln w="9525">
            <a:noFill/>
          </a:ln>
        </p:spPr>
      </p:pic>
      <p:sp>
        <p:nvSpPr>
          <p:cNvPr id="1002500" name="文本框 1002499"/>
          <p:cNvSpPr txBox="1"/>
          <p:nvPr/>
        </p:nvSpPr>
        <p:spPr>
          <a:xfrm>
            <a:off x="5940425" y="6308725"/>
            <a:ext cx="863600" cy="336550"/>
          </a:xfrm>
          <a:prstGeom prst="rect">
            <a:avLst/>
          </a:prstGeom>
          <a:solidFill>
            <a:schemeClr val="tx1"/>
          </a:solidFill>
          <a:ln w="9525">
            <a:noFill/>
          </a:ln>
        </p:spPr>
        <p:txBody>
          <a:bodyPr>
            <a:spAutoFit/>
          </a:bodyPr>
          <a:p>
            <a:pPr lvl="0">
              <a:spcBef>
                <a:spcPct val="50000"/>
              </a:spcBef>
              <a:buClr>
                <a:srgbClr val="000000"/>
              </a:buClr>
            </a:pPr>
            <a:r>
              <a:rPr lang="en-US" altLang="zh-CN" sz="1600" b="1">
                <a:latin typeface="Arial" panose="020B0604020202020204" pitchFamily="34" charset="0"/>
                <a:ea typeface="宋体" panose="02010600030101010101" pitchFamily="2" charset="-122"/>
              </a:rPr>
              <a:t>1</a:t>
            </a:r>
            <a:endParaRPr lang="en-US" altLang="zh-CN" sz="1600" b="1">
              <a:latin typeface="Arial" panose="020B0604020202020204" pitchFamily="34" charset="0"/>
              <a:ea typeface="宋体" panose="02010600030101010101" pitchFamily="2" charset="-122"/>
            </a:endParaRPr>
          </a:p>
        </p:txBody>
      </p:sp>
      <p:sp>
        <p:nvSpPr>
          <p:cNvPr id="1002502" name="文本框 1002501"/>
          <p:cNvSpPr txBox="1"/>
          <p:nvPr/>
        </p:nvSpPr>
        <p:spPr>
          <a:xfrm>
            <a:off x="900113" y="6308725"/>
            <a:ext cx="1079500" cy="336550"/>
          </a:xfrm>
          <a:prstGeom prst="rect">
            <a:avLst/>
          </a:prstGeom>
          <a:solidFill>
            <a:schemeClr val="tx1"/>
          </a:solidFill>
          <a:ln w="9525">
            <a:noFill/>
          </a:ln>
        </p:spPr>
        <p:txBody>
          <a:bodyPr>
            <a:spAutoFit/>
          </a:bodyPr>
          <a:p>
            <a:pPr lvl="0">
              <a:spcBef>
                <a:spcPct val="50000"/>
              </a:spcBef>
              <a:buClr>
                <a:srgbClr val="000000"/>
              </a:buClr>
            </a:pPr>
            <a:r>
              <a:rPr lang="en-US" altLang="zh-CN" sz="1600" b="1">
                <a:latin typeface="Arial" panose="020B0604020202020204" pitchFamily="34" charset="0"/>
                <a:ea typeface="宋体" panose="02010600030101010101" pitchFamily="2" charset="-122"/>
              </a:rPr>
              <a:t>1</a:t>
            </a:r>
            <a:endParaRPr lang="en-US" altLang="zh-CN" sz="1600" b="1">
              <a:latin typeface="Arial" panose="020B0604020202020204" pitchFamily="34" charset="0"/>
              <a:ea typeface="宋体" panose="02010600030101010101" pitchFamily="2" charset="-122"/>
            </a:endParaRPr>
          </a:p>
        </p:txBody>
      </p:sp>
      <p:sp>
        <p:nvSpPr>
          <p:cNvPr id="1002503" name="文本框 1002502"/>
          <p:cNvSpPr txBox="1"/>
          <p:nvPr/>
        </p:nvSpPr>
        <p:spPr>
          <a:xfrm>
            <a:off x="900113" y="6021388"/>
            <a:ext cx="1079500" cy="366712"/>
          </a:xfrm>
          <a:prstGeom prst="rect">
            <a:avLst/>
          </a:prstGeom>
          <a:solidFill>
            <a:schemeClr val="tx1"/>
          </a:solidFill>
          <a:ln w="9525">
            <a:noFill/>
          </a:ln>
        </p:spPr>
        <p:txBody>
          <a:bodyPr>
            <a:spAutoFit/>
          </a:bodyPr>
          <a:p>
            <a:pPr lvl="0">
              <a:spcBef>
                <a:spcPct val="50000"/>
              </a:spcBef>
              <a:buClr>
                <a:srgbClr val="000000"/>
              </a:buClr>
            </a:pPr>
            <a:r>
              <a:rPr lang="en-US" altLang="zh-CN" sz="1800" b="1">
                <a:latin typeface="Arial" panose="020B0604020202020204" pitchFamily="34" charset="0"/>
                <a:ea typeface="宋体" panose="02010600030101010101" pitchFamily="2" charset="-122"/>
              </a:rPr>
              <a:t>1</a:t>
            </a:r>
            <a:endParaRPr lang="en-US" altLang="zh-CN" sz="1800" b="1">
              <a:latin typeface="Arial" panose="020B0604020202020204" pitchFamily="34" charset="0"/>
              <a:ea typeface="宋体" panose="02010600030101010101" pitchFamily="2" charset="-122"/>
            </a:endParaRPr>
          </a:p>
        </p:txBody>
      </p:sp>
      <p:sp>
        <p:nvSpPr>
          <p:cNvPr id="1002504" name="文本框 1002503"/>
          <p:cNvSpPr txBox="1"/>
          <p:nvPr/>
        </p:nvSpPr>
        <p:spPr>
          <a:xfrm>
            <a:off x="3348038" y="6021388"/>
            <a:ext cx="1368425" cy="623887"/>
          </a:xfrm>
          <a:prstGeom prst="rect">
            <a:avLst/>
          </a:prstGeom>
          <a:solidFill>
            <a:schemeClr val="tx1"/>
          </a:solidFill>
          <a:ln w="9525">
            <a:noFill/>
          </a:ln>
        </p:spPr>
        <p:txBody>
          <a:bodyPr>
            <a:spAutoFit/>
          </a:bodyPr>
          <a:p>
            <a:pPr lvl="0">
              <a:spcBef>
                <a:spcPct val="50000"/>
              </a:spcBef>
              <a:buClr>
                <a:srgbClr val="000000"/>
              </a:buClr>
            </a:pPr>
            <a:endParaRPr lang="en-US" altLang="zh-CN" sz="1400" b="1">
              <a:latin typeface="Arial" panose="020B0604020202020204" pitchFamily="34" charset="0"/>
              <a:ea typeface="宋体" panose="02010600030101010101" pitchFamily="2" charset="-122"/>
            </a:endParaRPr>
          </a:p>
          <a:p>
            <a:pPr lvl="0">
              <a:spcBef>
                <a:spcPct val="50000"/>
              </a:spcBef>
              <a:buClr>
                <a:srgbClr val="000000"/>
              </a:buClr>
            </a:pPr>
            <a:r>
              <a:rPr lang="en-US" altLang="zh-CN" sz="1400" b="1">
                <a:latin typeface="Arial" panose="020B0604020202020204" pitchFamily="34" charset="0"/>
                <a:ea typeface="宋体" panose="02010600030101010101" pitchFamily="2" charset="-122"/>
              </a:rPr>
              <a:t>1</a:t>
            </a:r>
            <a:endParaRPr lang="en-US" altLang="zh-CN" sz="1400" b="1">
              <a:latin typeface="Arial" panose="020B0604020202020204" pitchFamily="34" charset="0"/>
              <a:ea typeface="宋体" panose="02010600030101010101" pitchFamily="2" charset="-122"/>
            </a:endParaRPr>
          </a:p>
        </p:txBody>
      </p:sp>
      <p:sp>
        <p:nvSpPr>
          <p:cNvPr id="1002506" name="文本框 1002505"/>
          <p:cNvSpPr txBox="1"/>
          <p:nvPr/>
        </p:nvSpPr>
        <p:spPr>
          <a:xfrm>
            <a:off x="1908175" y="6021388"/>
            <a:ext cx="1079500" cy="623887"/>
          </a:xfrm>
          <a:prstGeom prst="rect">
            <a:avLst/>
          </a:prstGeom>
          <a:solidFill>
            <a:schemeClr val="tx1"/>
          </a:solidFill>
          <a:ln w="9525">
            <a:noFill/>
          </a:ln>
        </p:spPr>
        <p:txBody>
          <a:bodyPr>
            <a:spAutoFit/>
          </a:bodyPr>
          <a:p>
            <a:pPr lvl="0">
              <a:spcBef>
                <a:spcPct val="50000"/>
              </a:spcBef>
              <a:buClr>
                <a:srgbClr val="000000"/>
              </a:buClr>
            </a:pPr>
            <a:endParaRPr lang="en-US" altLang="zh-CN" sz="1400" b="1">
              <a:latin typeface="Arial" panose="020B0604020202020204" pitchFamily="34" charset="0"/>
              <a:ea typeface="宋体" panose="02010600030101010101" pitchFamily="2" charset="-122"/>
            </a:endParaRPr>
          </a:p>
          <a:p>
            <a:pPr lvl="0">
              <a:spcBef>
                <a:spcPct val="50000"/>
              </a:spcBef>
              <a:buClr>
                <a:srgbClr val="000000"/>
              </a:buClr>
            </a:pPr>
            <a:r>
              <a:rPr lang="en-US" altLang="zh-CN" sz="1400" b="1">
                <a:latin typeface="Arial" panose="020B0604020202020204" pitchFamily="34" charset="0"/>
                <a:ea typeface="宋体" panose="02010600030101010101" pitchFamily="2" charset="-122"/>
              </a:rPr>
              <a:t>1</a:t>
            </a:r>
            <a:endParaRPr lang="en-US" altLang="zh-CN" sz="1400" b="1">
              <a:latin typeface="Arial" panose="020B0604020202020204" pitchFamily="34" charset="0"/>
              <a:ea typeface="宋体" panose="02010600030101010101" pitchFamily="2" charset="-122"/>
            </a:endParaRPr>
          </a:p>
        </p:txBody>
      </p:sp>
      <p:sp>
        <p:nvSpPr>
          <p:cNvPr id="1002507" name="文本框 1002506"/>
          <p:cNvSpPr txBox="1"/>
          <p:nvPr/>
        </p:nvSpPr>
        <p:spPr>
          <a:xfrm>
            <a:off x="4643438" y="6021388"/>
            <a:ext cx="1152525" cy="623887"/>
          </a:xfrm>
          <a:prstGeom prst="rect">
            <a:avLst/>
          </a:prstGeom>
          <a:solidFill>
            <a:schemeClr val="tx1"/>
          </a:solidFill>
          <a:ln w="9525">
            <a:noFill/>
          </a:ln>
        </p:spPr>
        <p:txBody>
          <a:bodyPr>
            <a:spAutoFit/>
          </a:bodyPr>
          <a:p>
            <a:pPr lvl="0">
              <a:spcBef>
                <a:spcPct val="50000"/>
              </a:spcBef>
              <a:buClr>
                <a:srgbClr val="000000"/>
              </a:buClr>
            </a:pPr>
            <a:endParaRPr lang="en-US" altLang="zh-CN" sz="1400" b="1">
              <a:latin typeface="Arial" panose="020B0604020202020204" pitchFamily="34" charset="0"/>
              <a:ea typeface="宋体" panose="02010600030101010101" pitchFamily="2" charset="-122"/>
            </a:endParaRPr>
          </a:p>
          <a:p>
            <a:pPr lvl="0">
              <a:spcBef>
                <a:spcPct val="50000"/>
              </a:spcBef>
              <a:buClr>
                <a:srgbClr val="000000"/>
              </a:buClr>
            </a:pPr>
            <a:r>
              <a:rPr lang="en-US" altLang="zh-CN" sz="1400" b="1">
                <a:latin typeface="Arial" panose="020B0604020202020204" pitchFamily="34" charset="0"/>
                <a:ea typeface="宋体" panose="02010600030101010101" pitchFamily="2" charset="-122"/>
              </a:rPr>
              <a:t>1</a:t>
            </a:r>
            <a:endParaRPr lang="en-US" altLang="zh-CN" sz="1400" b="1">
              <a:latin typeface="Arial" panose="020B0604020202020204" pitchFamily="34" charset="0"/>
              <a:ea typeface="宋体" panose="02010600030101010101" pitchFamily="2" charset="-122"/>
            </a:endParaRPr>
          </a:p>
        </p:txBody>
      </p:sp>
      <p:sp>
        <p:nvSpPr>
          <p:cNvPr id="1002508" name="文本框 1002507"/>
          <p:cNvSpPr txBox="1"/>
          <p:nvPr/>
        </p:nvSpPr>
        <p:spPr>
          <a:xfrm>
            <a:off x="5795963" y="6021388"/>
            <a:ext cx="1079500" cy="366712"/>
          </a:xfrm>
          <a:prstGeom prst="rect">
            <a:avLst/>
          </a:prstGeom>
          <a:solidFill>
            <a:schemeClr val="tx1"/>
          </a:solidFill>
          <a:ln w="9525">
            <a:noFill/>
          </a:ln>
        </p:spPr>
        <p:txBody>
          <a:bodyPr>
            <a:spAutoFit/>
          </a:bodyPr>
          <a:p>
            <a:pPr lvl="0">
              <a:spcBef>
                <a:spcPct val="50000"/>
              </a:spcBef>
              <a:buClr>
                <a:srgbClr val="000000"/>
              </a:buClr>
            </a:pPr>
            <a:r>
              <a:rPr lang="en-US" altLang="zh-CN" sz="1800" b="1">
                <a:latin typeface="Arial" panose="020B0604020202020204" pitchFamily="34" charset="0"/>
                <a:ea typeface="宋体" panose="02010600030101010101" pitchFamily="2" charset="-122"/>
              </a:rPr>
              <a:t>1</a:t>
            </a:r>
            <a:endParaRPr lang="en-US" altLang="zh-CN" sz="1800" b="1">
              <a:latin typeface="Arial" panose="020B0604020202020204" pitchFamily="34" charset="0"/>
              <a:ea typeface="宋体" panose="02010600030101010101" pitchFamily="2" charset="-122"/>
            </a:endParaRPr>
          </a:p>
        </p:txBody>
      </p:sp>
      <p:sp>
        <p:nvSpPr>
          <p:cNvPr id="1002509" name="文本框 1002508"/>
          <p:cNvSpPr txBox="1"/>
          <p:nvPr/>
        </p:nvSpPr>
        <p:spPr>
          <a:xfrm>
            <a:off x="6804025" y="6021388"/>
            <a:ext cx="1079500" cy="366712"/>
          </a:xfrm>
          <a:prstGeom prst="rect">
            <a:avLst/>
          </a:prstGeom>
          <a:solidFill>
            <a:schemeClr val="tx1"/>
          </a:solidFill>
          <a:ln w="9525">
            <a:noFill/>
          </a:ln>
        </p:spPr>
        <p:txBody>
          <a:bodyPr>
            <a:spAutoFit/>
          </a:bodyPr>
          <a:p>
            <a:pPr lvl="0">
              <a:spcBef>
                <a:spcPct val="50000"/>
              </a:spcBef>
              <a:buClr>
                <a:srgbClr val="000000"/>
              </a:buClr>
            </a:pPr>
            <a:r>
              <a:rPr lang="en-US" altLang="zh-CN" sz="1800" b="1">
                <a:latin typeface="Arial" panose="020B0604020202020204" pitchFamily="34" charset="0"/>
                <a:ea typeface="宋体" panose="02010600030101010101" pitchFamily="2" charset="-122"/>
              </a:rPr>
              <a:t>1</a:t>
            </a:r>
            <a:endParaRPr lang="en-US" altLang="zh-CN" sz="1800" b="1">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1002500"/>
                                        </p:tgtEl>
                                      </p:cBhvr>
                                    </p:animEffect>
                                    <p:set>
                                      <p:cBhvr>
                                        <p:cTn id="7" dur="1" fill="hold">
                                          <p:stCondLst>
                                            <p:cond delay="1999"/>
                                          </p:stCondLst>
                                        </p:cTn>
                                        <p:tgtEl>
                                          <p:spTgt spid="100250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8" presetClass="exit" presetSubtype="16" fill="hold" grpId="0" nodeType="clickEffect">
                                  <p:stCondLst>
                                    <p:cond delay="0"/>
                                  </p:stCondLst>
                                  <p:childTnLst>
                                    <p:animEffect transition="out" filter="diamond(in)">
                                      <p:cBhvr>
                                        <p:cTn id="11" dur="2000"/>
                                        <p:tgtEl>
                                          <p:spTgt spid="1002502"/>
                                        </p:tgtEl>
                                      </p:cBhvr>
                                    </p:animEffect>
                                    <p:set>
                                      <p:cBhvr>
                                        <p:cTn id="12" dur="1" fill="hold">
                                          <p:stCondLst>
                                            <p:cond delay="1999"/>
                                          </p:stCondLst>
                                        </p:cTn>
                                        <p:tgtEl>
                                          <p:spTgt spid="100250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8" presetClass="exit" presetSubtype="16" fill="hold" grpId="0" nodeType="clickEffect">
                                  <p:stCondLst>
                                    <p:cond delay="0"/>
                                  </p:stCondLst>
                                  <p:childTnLst>
                                    <p:animEffect transition="out" filter="diamond(in)">
                                      <p:cBhvr>
                                        <p:cTn id="16" dur="2000"/>
                                        <p:tgtEl>
                                          <p:spTgt spid="1002503"/>
                                        </p:tgtEl>
                                      </p:cBhvr>
                                    </p:animEffect>
                                    <p:set>
                                      <p:cBhvr>
                                        <p:cTn id="17" dur="1" fill="hold">
                                          <p:stCondLst>
                                            <p:cond delay="1999"/>
                                          </p:stCondLst>
                                        </p:cTn>
                                        <p:tgtEl>
                                          <p:spTgt spid="100250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8" presetClass="exit" presetSubtype="16" fill="hold" grpId="0" nodeType="clickEffect">
                                  <p:stCondLst>
                                    <p:cond delay="0"/>
                                  </p:stCondLst>
                                  <p:childTnLst>
                                    <p:animEffect transition="out" filter="diamond(in)">
                                      <p:cBhvr>
                                        <p:cTn id="21" dur="2000"/>
                                        <p:tgtEl>
                                          <p:spTgt spid="1002504"/>
                                        </p:tgtEl>
                                      </p:cBhvr>
                                    </p:animEffect>
                                    <p:set>
                                      <p:cBhvr>
                                        <p:cTn id="22" dur="1" fill="hold">
                                          <p:stCondLst>
                                            <p:cond delay="1999"/>
                                          </p:stCondLst>
                                        </p:cTn>
                                        <p:tgtEl>
                                          <p:spTgt spid="100250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8" presetClass="exit" presetSubtype="16" fill="hold" grpId="0" nodeType="clickEffect">
                                  <p:stCondLst>
                                    <p:cond delay="0"/>
                                  </p:stCondLst>
                                  <p:childTnLst>
                                    <p:animEffect transition="out" filter="diamond(in)">
                                      <p:cBhvr>
                                        <p:cTn id="26" dur="2000"/>
                                        <p:tgtEl>
                                          <p:spTgt spid="1002506"/>
                                        </p:tgtEl>
                                      </p:cBhvr>
                                    </p:animEffect>
                                    <p:set>
                                      <p:cBhvr>
                                        <p:cTn id="27" dur="1" fill="hold">
                                          <p:stCondLst>
                                            <p:cond delay="1999"/>
                                          </p:stCondLst>
                                        </p:cTn>
                                        <p:tgtEl>
                                          <p:spTgt spid="100250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8" presetClass="exit" presetSubtype="16" fill="hold" grpId="0" nodeType="clickEffect">
                                  <p:stCondLst>
                                    <p:cond delay="0"/>
                                  </p:stCondLst>
                                  <p:childTnLst>
                                    <p:animEffect transition="out" filter="diamond(in)">
                                      <p:cBhvr>
                                        <p:cTn id="31" dur="2000"/>
                                        <p:tgtEl>
                                          <p:spTgt spid="1002507"/>
                                        </p:tgtEl>
                                      </p:cBhvr>
                                    </p:animEffect>
                                    <p:set>
                                      <p:cBhvr>
                                        <p:cTn id="32" dur="1" fill="hold">
                                          <p:stCondLst>
                                            <p:cond delay="1999"/>
                                          </p:stCondLst>
                                        </p:cTn>
                                        <p:tgtEl>
                                          <p:spTgt spid="100250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8" presetClass="exit" presetSubtype="16" fill="hold" grpId="0" nodeType="clickEffect">
                                  <p:stCondLst>
                                    <p:cond delay="0"/>
                                  </p:stCondLst>
                                  <p:childTnLst>
                                    <p:animEffect transition="out" filter="diamond(in)">
                                      <p:cBhvr>
                                        <p:cTn id="36" dur="2000"/>
                                        <p:tgtEl>
                                          <p:spTgt spid="1002508"/>
                                        </p:tgtEl>
                                      </p:cBhvr>
                                    </p:animEffect>
                                    <p:set>
                                      <p:cBhvr>
                                        <p:cTn id="37" dur="1" fill="hold">
                                          <p:stCondLst>
                                            <p:cond delay="1999"/>
                                          </p:stCondLst>
                                        </p:cTn>
                                        <p:tgtEl>
                                          <p:spTgt spid="100250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8" presetClass="exit" presetSubtype="16" fill="hold" grpId="0" nodeType="clickEffect">
                                  <p:stCondLst>
                                    <p:cond delay="0"/>
                                  </p:stCondLst>
                                  <p:childTnLst>
                                    <p:animEffect transition="out" filter="diamond(in)">
                                      <p:cBhvr>
                                        <p:cTn id="41" dur="2000"/>
                                        <p:tgtEl>
                                          <p:spTgt spid="1002509"/>
                                        </p:tgtEl>
                                      </p:cBhvr>
                                    </p:animEffect>
                                    <p:set>
                                      <p:cBhvr>
                                        <p:cTn id="42" dur="1" fill="hold">
                                          <p:stCondLst>
                                            <p:cond delay="1999"/>
                                          </p:stCondLst>
                                        </p:cTn>
                                        <p:tgtEl>
                                          <p:spTgt spid="100250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2500" grpId="0" animBg="1"/>
      <p:bldP spid="1002502" grpId="0" animBg="1"/>
      <p:bldP spid="1002503" grpId="0" animBg="1"/>
      <p:bldP spid="1002504" grpId="0" animBg="1"/>
      <p:bldP spid="1002506" grpId="0" animBg="1"/>
      <p:bldP spid="1002507" grpId="0" animBg="1"/>
      <p:bldP spid="1002508" grpId="0" animBg="1"/>
      <p:bldP spid="100250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2274" name="Rectangle 2"/>
          <p:cNvSpPr>
            <a:spLocks noGrp="1"/>
          </p:cNvSpPr>
          <p:nvPr>
            <p:ph type="body"/>
          </p:nvPr>
        </p:nvSpPr>
        <p:spPr>
          <a:xfrm>
            <a:off x="611188" y="1412875"/>
            <a:ext cx="8229600" cy="4824413"/>
          </a:xfrm>
        </p:spPr>
        <p:txBody>
          <a:bodyPr vert="horz" wrap="square" lIns="91440" tIns="45720" rIns="91440" bIns="45720" anchor="t"/>
          <a:p>
            <a:pPr marL="0" lvl="0" indent="0">
              <a:spcAft>
                <a:spcPts val="1200"/>
              </a:spcAft>
              <a:buFont typeface="Wingdings" panose="05000000000000000000" pitchFamily="2" charset="2"/>
              <a:buChar char="Ø"/>
            </a:pP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月主题班会</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父母是你特别的朋友</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取得很好效果。</a:t>
            </a:r>
            <a:endParaRPr lang="zh-CN" altLang="en-US" sz="2400" dirty="0">
              <a:latin typeface="微软雅黑" panose="020B0503020204020204" pitchFamily="34" charset="-122"/>
              <a:ea typeface="微软雅黑" panose="020B0503020204020204" pitchFamily="34" charset="-122"/>
            </a:endParaRPr>
          </a:p>
          <a:p>
            <a:pPr marL="0" lvl="0" indent="0">
              <a:spcAft>
                <a:spcPts val="1200"/>
              </a:spcAft>
              <a:buNone/>
            </a:pPr>
            <a:r>
              <a:rPr lang="zh-CN" altLang="en-US" sz="2400" dirty="0">
                <a:latin typeface="微软雅黑" panose="020B0503020204020204" pitchFamily="34" charset="-122"/>
                <a:ea typeface="微软雅黑" panose="020B0503020204020204" pitchFamily="34" charset="-122"/>
              </a:rPr>
              <a:t>    </a:t>
            </a:r>
            <a:r>
              <a:rPr lang="zh-CN" altLang="en-US" sz="2200" dirty="0">
                <a:latin typeface="微软雅黑" panose="020B0503020204020204" pitchFamily="34" charset="-122"/>
                <a:ea typeface="微软雅黑" panose="020B0503020204020204" pitchFamily="34" charset="-122"/>
              </a:rPr>
              <a:t>同学们学会理解成长中的新问题</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与父母的沟通（亲子间的冲突</a:t>
            </a:r>
            <a:r>
              <a:rPr lang="zh-CN" altLang="en-US" sz="2200" dirty="0">
                <a:solidFill>
                  <a:srgbClr val="0000FF"/>
                </a:solidFill>
                <a:latin typeface="微软雅黑" panose="020B0503020204020204" pitchFamily="34" charset="-122"/>
                <a:ea typeface="微软雅黑" panose="020B0503020204020204" pitchFamily="34" charset="-122"/>
              </a:rPr>
              <a:t>不是</a:t>
            </a:r>
            <a:r>
              <a:rPr lang="zh-CN" altLang="en-US" sz="2200" dirty="0">
                <a:latin typeface="微软雅黑" panose="020B0503020204020204" pitchFamily="34" charset="-122"/>
                <a:ea typeface="微软雅黑" panose="020B0503020204020204" pitchFamily="34" charset="-122"/>
              </a:rPr>
              <a:t>因为父母变了，</a:t>
            </a:r>
            <a:r>
              <a:rPr lang="zh-CN" altLang="en-US" sz="2200" dirty="0">
                <a:solidFill>
                  <a:srgbClr val="0000FF"/>
                </a:solidFill>
                <a:latin typeface="微软雅黑" panose="020B0503020204020204" pitchFamily="34" charset="-122"/>
                <a:ea typeface="微软雅黑" panose="020B0503020204020204" pitchFamily="34" charset="-122"/>
              </a:rPr>
              <a:t>也不是</a:t>
            </a:r>
            <a:r>
              <a:rPr lang="zh-CN" altLang="en-US" sz="2200" dirty="0">
                <a:latin typeface="微软雅黑" panose="020B0503020204020204" pitchFamily="34" charset="-122"/>
                <a:ea typeface="微软雅黑" panose="020B0503020204020204" pitchFamily="34" charset="-122"/>
              </a:rPr>
              <a:t>因为自己变坏了，</a:t>
            </a:r>
            <a:r>
              <a:rPr lang="zh-CN" altLang="en-US" sz="2200" dirty="0">
                <a:solidFill>
                  <a:srgbClr val="0000FF"/>
                </a:solidFill>
                <a:latin typeface="微软雅黑" panose="020B0503020204020204" pitchFamily="34" charset="-122"/>
                <a:ea typeface="微软雅黑" panose="020B0503020204020204" pitchFamily="34" charset="-122"/>
              </a:rPr>
              <a:t>而是</a:t>
            </a:r>
            <a:r>
              <a:rPr lang="zh-CN" altLang="en-US" sz="2200" dirty="0">
                <a:latin typeface="微软雅黑" panose="020B0503020204020204" pitchFamily="34" charset="-122"/>
                <a:ea typeface="微软雅黑" panose="020B0503020204020204" pitchFamily="34" charset="-122"/>
              </a:rPr>
              <a:t>因为自己正在长大 ），赞同由正在成长中的“我”来主动解决新的问题。</a:t>
            </a:r>
            <a:endParaRPr lang="zh-CN" altLang="en-US" sz="2200" dirty="0">
              <a:latin typeface="微软雅黑" panose="020B0503020204020204" pitchFamily="34" charset="-122"/>
              <a:ea typeface="微软雅黑" panose="020B0503020204020204" pitchFamily="34" charset="-122"/>
            </a:endParaRPr>
          </a:p>
          <a:p>
            <a:pPr marL="0" lvl="0" indent="0">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在筹备和实施活动的过程中，生成了一些典型的事例。</a:t>
            </a:r>
            <a:endParaRPr lang="zh-CN" altLang="en-US" sz="2400" dirty="0">
              <a:latin typeface="微软雅黑" panose="020B0503020204020204" pitchFamily="34" charset="-122"/>
              <a:ea typeface="微软雅黑" panose="020B0503020204020204" pitchFamily="34" charset="-122"/>
            </a:endParaRPr>
          </a:p>
          <a:p>
            <a:pPr marL="0" lvl="0" indent="0">
              <a:buNone/>
            </a:pPr>
            <a:r>
              <a:rPr lang="zh-CN" altLang="en-US" sz="2400" dirty="0">
                <a:latin typeface="微软雅黑" panose="020B0503020204020204" pitchFamily="34" charset="-122"/>
                <a:ea typeface="微软雅黑" panose="020B0503020204020204" pitchFamily="34" charset="-122"/>
              </a:rPr>
              <a:t>    </a:t>
            </a:r>
            <a:r>
              <a:rPr lang="zh-CN" altLang="en-US" sz="2200" dirty="0">
                <a:latin typeface="微软雅黑" panose="020B0503020204020204" pitchFamily="34" charset="-122"/>
                <a:ea typeface="微软雅黑" panose="020B0503020204020204" pitchFamily="34" charset="-122"/>
              </a:rPr>
              <a:t>如：一名同学由“屈辱地玩”（通过撒谎来争取贪玩的时间）转向“自豪地玩”的过程，尤其是在协调家庭教育力量时更强调他自己的主动改变</a:t>
            </a:r>
            <a:r>
              <a:rPr lang="en-US" altLang="zh-CN" sz="2200">
                <a:latin typeface="微软雅黑" panose="020B0503020204020204" pitchFamily="34" charset="-122"/>
                <a:ea typeface="微软雅黑" panose="020B0503020204020204" pitchFamily="34" charset="-122"/>
              </a:rPr>
              <a:t>……</a:t>
            </a:r>
            <a:endParaRPr lang="en-US" altLang="zh-CN" sz="2200">
              <a:latin typeface="微软雅黑" panose="020B0503020204020204" pitchFamily="34" charset="-122"/>
              <a:ea typeface="微软雅黑" panose="020B0503020204020204" pitchFamily="34" charset="-122"/>
            </a:endParaRPr>
          </a:p>
          <a:p>
            <a:pPr marL="0" lvl="0" indent="0" algn="r">
              <a:spcAft>
                <a:spcPts val="1200"/>
              </a:spcAft>
              <a:buNone/>
            </a:pP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见李伟胜：</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班级管理</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，华东师范大学出版社，</a:t>
            </a:r>
            <a:r>
              <a:rPr lang="en-US" altLang="zh-CN" sz="1600" dirty="0">
                <a:latin typeface="微软雅黑" panose="020B0503020204020204" pitchFamily="34" charset="-122"/>
                <a:ea typeface="微软雅黑" panose="020B0503020204020204" pitchFamily="34" charset="-122"/>
              </a:rPr>
              <a:t>2010</a:t>
            </a:r>
            <a:r>
              <a:rPr lang="zh-CN" altLang="en-US" sz="1600" dirty="0">
                <a:latin typeface="微软雅黑" panose="020B0503020204020204" pitchFamily="34" charset="-122"/>
                <a:ea typeface="微软雅黑" panose="020B0503020204020204" pitchFamily="34" charset="-122"/>
              </a:rPr>
              <a:t>：</a:t>
            </a:r>
            <a:r>
              <a:rPr lang="en-US" altLang="zh-CN" sz="1600">
                <a:latin typeface="微软雅黑" panose="020B0503020204020204" pitchFamily="34" charset="-122"/>
                <a:ea typeface="微软雅黑" panose="020B0503020204020204" pitchFamily="34" charset="-122"/>
              </a:rPr>
              <a:t>51-55.]</a:t>
            </a:r>
            <a:endParaRPr lang="en-US" altLang="zh-CN" sz="1600">
              <a:latin typeface="微软雅黑" panose="020B0503020204020204" pitchFamily="34" charset="-122"/>
              <a:ea typeface="微软雅黑" panose="020B0503020204020204" pitchFamily="34" charset="-122"/>
            </a:endParaRPr>
          </a:p>
          <a:p>
            <a:pPr marL="0" lvl="0" indent="0">
              <a:buFont typeface="Wingdings" panose="05000000000000000000" pitchFamily="2" charset="2"/>
              <a:buChar char="Ø"/>
            </a:pPr>
            <a:r>
              <a:rPr lang="zh-CN" altLang="en-US" sz="2400" dirty="0">
                <a:solidFill>
                  <a:srgbClr val="FF0000"/>
                </a:solidFill>
                <a:latin typeface="微软雅黑" panose="020B0503020204020204" pitchFamily="34" charset="-122"/>
                <a:ea typeface="微软雅黑" panose="020B0503020204020204" pitchFamily="34" charset="-122"/>
              </a:rPr>
              <a:t>顺势</a:t>
            </a:r>
            <a:r>
              <a:rPr lang="zh-CN" altLang="en-US" sz="2400" dirty="0">
                <a:latin typeface="微软雅黑" panose="020B0503020204020204" pitchFamily="34" charset="-122"/>
                <a:ea typeface="微软雅黑" panose="020B0503020204020204" pitchFamily="34" charset="-122"/>
              </a:rPr>
              <a:t>推进</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学会“主动沟通”，开展新的主题活动。</a:t>
            </a:r>
            <a:endParaRPr lang="zh-CN" altLang="en-US" sz="2400" dirty="0">
              <a:latin typeface="微软雅黑" panose="020B0503020204020204" pitchFamily="34" charset="-122"/>
              <a:ea typeface="微软雅黑" panose="020B0503020204020204" pitchFamily="34" charset="-122"/>
            </a:endParaRPr>
          </a:p>
        </p:txBody>
      </p:sp>
      <p:sp>
        <p:nvSpPr>
          <p:cNvPr id="973827" name="Rectangle 3"/>
          <p:cNvSpPr>
            <a:spLocks noGrp="1"/>
          </p:cNvSpPr>
          <p:nvPr>
            <p:ph type="title"/>
          </p:nvPr>
        </p:nvSpPr>
        <p:spPr>
          <a:xfrm>
            <a:off x="1166813" y="115888"/>
            <a:ext cx="8229600" cy="1143000"/>
          </a:xfrm>
        </p:spPr>
        <p:txBody>
          <a:bodyPr vert="horz" wrap="square" lIns="91440" tIns="45720" rIns="91440" bIns="45720" anchor="ctr"/>
          <a:p>
            <a:pPr lvl="0" algn="l">
              <a:lnSpc>
                <a:spcPct val="110000"/>
              </a:lnSpc>
            </a:pPr>
            <a:r>
              <a:rPr lang="zh-CN" altLang="en-US" sz="2800" dirty="0">
                <a:latin typeface="微软雅黑" panose="020B0503020204020204" pitchFamily="34" charset="-122"/>
                <a:ea typeface="微软雅黑" panose="020B0503020204020204" pitchFamily="34" charset="-122"/>
              </a:rPr>
              <a:t>第一部分 前期活动</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2274">
                                            <p:txEl>
                                              <p:charRg st="114" end="139"/>
                                            </p:txEl>
                                          </p:spTgt>
                                        </p:tgtEl>
                                        <p:attrNameLst>
                                          <p:attrName>style.visibility</p:attrName>
                                        </p:attrNameLst>
                                      </p:cBhvr>
                                      <p:to>
                                        <p:strVal val="visible"/>
                                      </p:to>
                                    </p:set>
                                    <p:animEffect transition="in" filter="diamond(in)">
                                      <p:cBhvr>
                                        <p:cTn id="7" dur="2000"/>
                                        <p:tgtEl>
                                          <p:spTgt spid="182274">
                                            <p:txEl>
                                              <p:charRg st="114" end="139"/>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82274">
                                            <p:txEl>
                                              <p:charRg st="139" end="209"/>
                                            </p:txEl>
                                          </p:spTgt>
                                        </p:tgtEl>
                                        <p:attrNameLst>
                                          <p:attrName>style.visibility</p:attrName>
                                        </p:attrNameLst>
                                      </p:cBhvr>
                                      <p:to>
                                        <p:strVal val="visible"/>
                                      </p:to>
                                    </p:set>
                                    <p:animEffect transition="in" filter="diamond(in)">
                                      <p:cBhvr>
                                        <p:cTn id="10" dur="2000"/>
                                        <p:tgtEl>
                                          <p:spTgt spid="182274">
                                            <p:txEl>
                                              <p:charRg st="139" end="209"/>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182274">
                                            <p:txEl>
                                              <p:charRg st="209" end="245"/>
                                            </p:txEl>
                                          </p:spTgt>
                                        </p:tgtEl>
                                        <p:attrNameLst>
                                          <p:attrName>style.visibility</p:attrName>
                                        </p:attrNameLst>
                                      </p:cBhvr>
                                      <p:to>
                                        <p:strVal val="visible"/>
                                      </p:to>
                                    </p:set>
                                    <p:animEffect transition="in" filter="diamond(in)">
                                      <p:cBhvr>
                                        <p:cTn id="13" dur="2000"/>
                                        <p:tgtEl>
                                          <p:spTgt spid="182274">
                                            <p:txEl>
                                              <p:charRg st="209" end="24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82274">
                                            <p:txEl>
                                              <p:charRg st="245" end="270"/>
                                            </p:txEl>
                                          </p:spTgt>
                                        </p:tgtEl>
                                        <p:attrNameLst>
                                          <p:attrName>style.visibility</p:attrName>
                                        </p:attrNameLst>
                                      </p:cBhvr>
                                      <p:to>
                                        <p:strVal val="visible"/>
                                      </p:to>
                                    </p:set>
                                    <p:animEffect transition="in" filter="diamond(in)">
                                      <p:cBhvr>
                                        <p:cTn id="18" dur="2000"/>
                                        <p:tgtEl>
                                          <p:spTgt spid="182274">
                                            <p:txEl>
                                              <p:charRg st="245" end="27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4850" name="Rectangle 2"/>
          <p:cNvSpPr>
            <a:spLocks noGrp="1"/>
          </p:cNvSpPr>
          <p:nvPr>
            <p:ph type="title"/>
          </p:nvPr>
        </p:nvSpPr>
        <p:spPr>
          <a:xfrm>
            <a:off x="1116013" y="125413"/>
            <a:ext cx="7570787" cy="1143000"/>
          </a:xfrm>
        </p:spPr>
        <p:txBody>
          <a:bodyPr vert="horz" wrap="square" lIns="91440" tIns="45720" rIns="91440" bIns="45720" anchor="ctr"/>
          <a:p>
            <a:pPr lvl="0" algn="l">
              <a:lnSpc>
                <a:spcPct val="110000"/>
              </a:lnSpc>
            </a:pPr>
            <a:r>
              <a:rPr lang="zh-CN" altLang="en-US" sz="2800" dirty="0">
                <a:latin typeface="微软雅黑" panose="020B0503020204020204" pitchFamily="34" charset="-122"/>
                <a:ea typeface="微软雅黑" panose="020B0503020204020204" pitchFamily="34" charset="-122"/>
              </a:rPr>
              <a:t>选择“主动沟通”这一主题的理由</a:t>
            </a:r>
            <a:endParaRPr lang="zh-CN" altLang="en-US" sz="2800" dirty="0">
              <a:latin typeface="微软雅黑" panose="020B0503020204020204" pitchFamily="34" charset="-122"/>
              <a:ea typeface="微软雅黑" panose="020B0503020204020204" pitchFamily="34" charset="-122"/>
            </a:endParaRPr>
          </a:p>
        </p:txBody>
      </p:sp>
      <p:sp>
        <p:nvSpPr>
          <p:cNvPr id="183299" name="Rectangle 3"/>
          <p:cNvSpPr>
            <a:spLocks noGrp="1"/>
          </p:cNvSpPr>
          <p:nvPr>
            <p:ph type="body"/>
          </p:nvPr>
        </p:nvSpPr>
        <p:spPr>
          <a:xfrm>
            <a:off x="684213" y="1196975"/>
            <a:ext cx="8280400" cy="5329238"/>
          </a:xfrm>
        </p:spPr>
        <p:txBody>
          <a:bodyPr vert="horz" wrap="square" lIns="91440" tIns="45720" rIns="91440" bIns="45720" anchor="t"/>
          <a:p>
            <a:pPr lvl="0">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初中期学生的自我意识正在形成，他们渴望获得精神上独立自主的地位；但是，他们的自我意识尚未成熟，相对缺乏独立的策略。</a:t>
            </a:r>
            <a:endParaRPr lang="zh-CN" altLang="en-US" sz="2200" dirty="0">
              <a:latin typeface="微软雅黑" panose="020B0503020204020204" pitchFamily="34" charset="-122"/>
              <a:ea typeface="微软雅黑" panose="020B0503020204020204" pitchFamily="34" charset="-122"/>
            </a:endParaRPr>
          </a:p>
          <a:p>
            <a:pPr lvl="0">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在主题班会</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父母是你特别的朋友</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基础上，通过对“十四岁生日仪式”、上次班会的回顾体验及身边的典型事例，帮助学生感悟缓解亲子冲突、达到更好状态的策略。</a:t>
            </a:r>
            <a:endParaRPr lang="zh-CN" altLang="en-US" sz="2200" dirty="0">
              <a:latin typeface="微软雅黑" panose="020B0503020204020204" pitchFamily="34" charset="-122"/>
              <a:ea typeface="微软雅黑" panose="020B0503020204020204" pitchFamily="34" charset="-122"/>
            </a:endParaRPr>
          </a:p>
          <a:p>
            <a:pPr lvl="0">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其中，</a:t>
            </a:r>
            <a:r>
              <a:rPr lang="zh-CN" altLang="en-US" sz="2200" dirty="0">
                <a:solidFill>
                  <a:srgbClr val="0000FF"/>
                </a:solidFill>
                <a:latin typeface="微软雅黑" panose="020B0503020204020204" pitchFamily="34" charset="-122"/>
                <a:ea typeface="微软雅黑" panose="020B0503020204020204" pitchFamily="34" charset="-122"/>
              </a:rPr>
              <a:t>尤其值得注意的是两个方面：</a:t>
            </a:r>
            <a:br>
              <a:rPr lang="zh-CN" altLang="en-US" sz="2200" dirty="0">
                <a:solidFill>
                  <a:srgbClr val="0000FF"/>
                </a:solidFill>
                <a:latin typeface="微软雅黑" panose="020B0503020204020204" pitchFamily="34" charset="-122"/>
                <a:ea typeface="微软雅黑" panose="020B0503020204020204" pitchFamily="34" charset="-122"/>
              </a:rPr>
            </a:br>
            <a:r>
              <a:rPr lang="en-US" altLang="zh-CN" sz="2200" dirty="0">
                <a:solidFill>
                  <a:srgbClr val="0000FF"/>
                </a:solidFill>
                <a:latin typeface="微软雅黑" panose="020B0503020204020204" pitchFamily="34" charset="-122"/>
                <a:ea typeface="微软雅黑" panose="020B0503020204020204" pitchFamily="34" charset="-122"/>
              </a:rPr>
              <a:t>①</a:t>
            </a:r>
            <a:r>
              <a:rPr lang="zh-CN" altLang="en-US" sz="2200" dirty="0">
                <a:solidFill>
                  <a:srgbClr val="0000FF"/>
                </a:solidFill>
                <a:latin typeface="微软雅黑" panose="020B0503020204020204" pitchFamily="34" charset="-122"/>
                <a:ea typeface="微软雅黑" panose="020B0503020204020204" pitchFamily="34" charset="-122"/>
              </a:rPr>
              <a:t>积极有效的沟通。</a:t>
            </a:r>
            <a:br>
              <a:rPr lang="zh-CN" altLang="en-US" sz="2200" dirty="0">
                <a:solidFill>
                  <a:srgbClr val="0000FF"/>
                </a:solidFill>
                <a:latin typeface="微软雅黑" panose="020B0503020204020204" pitchFamily="34" charset="-122"/>
                <a:ea typeface="微软雅黑" panose="020B0503020204020204" pitchFamily="34" charset="-122"/>
              </a:rPr>
            </a:br>
            <a:r>
              <a:rPr lang="en-US" altLang="zh-CN" sz="2200" dirty="0">
                <a:solidFill>
                  <a:srgbClr val="0000FF"/>
                </a:solidFill>
                <a:latin typeface="微软雅黑" panose="020B0503020204020204" pitchFamily="34" charset="-122"/>
                <a:ea typeface="微软雅黑" panose="020B0503020204020204" pitchFamily="34" charset="-122"/>
              </a:rPr>
              <a:t>②</a:t>
            </a:r>
            <a:r>
              <a:rPr lang="zh-CN" altLang="en-US" sz="2200" dirty="0">
                <a:solidFill>
                  <a:srgbClr val="0000FF"/>
                </a:solidFill>
                <a:latin typeface="微软雅黑" panose="020B0503020204020204" pitchFamily="34" charset="-122"/>
                <a:ea typeface="微软雅黑" panose="020B0503020204020204" pitchFamily="34" charset="-122"/>
              </a:rPr>
              <a:t>自己有更成熟的行为表现。</a:t>
            </a:r>
            <a:br>
              <a:rPr lang="zh-CN" altLang="en-US" sz="2200" dirty="0">
                <a:latin typeface="微软雅黑" panose="020B0503020204020204" pitchFamily="34" charset="-122"/>
                <a:ea typeface="微软雅黑" panose="020B0503020204020204" pitchFamily="34" charset="-122"/>
              </a:rPr>
            </a:br>
            <a:r>
              <a:rPr lang="zh-CN" altLang="en-US" sz="2200" dirty="0">
                <a:latin typeface="微软雅黑" panose="020B0503020204020204" pitchFamily="34" charset="-122"/>
                <a:ea typeface="微软雅黑" panose="020B0503020204020204" pitchFamily="34" charset="-122"/>
              </a:rPr>
              <a:t>     </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以此为主线，进一步思考什么是双嬴的策略，从而尽量避免“不满</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冲突</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冷战”这样的应对模式。</a:t>
            </a:r>
            <a:endParaRPr lang="zh-CN" altLang="en-US" sz="2200" dirty="0">
              <a:latin typeface="微软雅黑" panose="020B0503020204020204" pitchFamily="34" charset="-122"/>
              <a:ea typeface="微软雅黑" panose="020B0503020204020204" pitchFamily="34" charset="-122"/>
            </a:endParaRPr>
          </a:p>
          <a:p>
            <a:pPr lvl="0">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将其聚焦：</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让学生感悟自己在自我发展过程中应该主动承担的责任，而不是被动接受关爱。 </a:t>
            </a:r>
            <a:endParaRPr lang="zh-CN" altLang="en-US" sz="2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3299">
                                            <p:txEl>
                                              <p:charRg st="58" end="133"/>
                                            </p:txEl>
                                          </p:spTgt>
                                        </p:tgtEl>
                                        <p:attrNameLst>
                                          <p:attrName>style.visibility</p:attrName>
                                        </p:attrNameLst>
                                      </p:cBhvr>
                                      <p:to>
                                        <p:strVal val="visible"/>
                                      </p:to>
                                    </p:set>
                                    <p:animEffect transition="in" filter="diamond(in)">
                                      <p:cBhvr>
                                        <p:cTn id="7" dur="2000"/>
                                        <p:tgtEl>
                                          <p:spTgt spid="183299">
                                            <p:txEl>
                                              <p:charRg st="58" end="133"/>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83299">
                                            <p:txEl>
                                              <p:charRg st="133" end="228"/>
                                            </p:txEl>
                                          </p:spTgt>
                                        </p:tgtEl>
                                        <p:attrNameLst>
                                          <p:attrName>style.visibility</p:attrName>
                                        </p:attrNameLst>
                                      </p:cBhvr>
                                      <p:to>
                                        <p:strVal val="visible"/>
                                      </p:to>
                                    </p:set>
                                    <p:animEffect transition="in" filter="diamond(in)">
                                      <p:cBhvr>
                                        <p:cTn id="12" dur="2000"/>
                                        <p:tgtEl>
                                          <p:spTgt spid="183299">
                                            <p:txEl>
                                              <p:charRg st="133" end="22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83299">
                                            <p:txEl>
                                              <p:charRg st="228" end="272"/>
                                            </p:txEl>
                                          </p:spTgt>
                                        </p:tgtEl>
                                        <p:attrNameLst>
                                          <p:attrName>style.visibility</p:attrName>
                                        </p:attrNameLst>
                                      </p:cBhvr>
                                      <p:to>
                                        <p:strVal val="visible"/>
                                      </p:to>
                                    </p:set>
                                    <p:animEffect transition="in" filter="diamond(in)">
                                      <p:cBhvr>
                                        <p:cTn id="17" dur="2000"/>
                                        <p:tgtEl>
                                          <p:spTgt spid="183299">
                                            <p:txEl>
                                              <p:charRg st="228" end="2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5874" name="Rectangle 3"/>
          <p:cNvSpPr>
            <a:spLocks noGrp="1"/>
          </p:cNvSpPr>
          <p:nvPr>
            <p:ph type="body"/>
          </p:nvPr>
        </p:nvSpPr>
        <p:spPr>
          <a:xfrm>
            <a:off x="755650" y="1628775"/>
            <a:ext cx="7931150" cy="3960813"/>
          </a:xfrm>
        </p:spPr>
        <p:txBody>
          <a:bodyPr vert="horz" wrap="square" lIns="91440" tIns="45720" rIns="91440" bIns="45720" anchor="t"/>
          <a:p>
            <a:pPr lvl="0">
              <a:lnSpc>
                <a:spcPct val="90000"/>
              </a:lnSpc>
              <a:spcAft>
                <a:spcPts val="1200"/>
              </a:spcAft>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开展一些前期活动</a:t>
            </a:r>
            <a:endParaRPr lang="zh-CN" altLang="en-US" sz="2800" dirty="0">
              <a:latin typeface="微软雅黑" panose="020B0503020204020204" pitchFamily="34" charset="-122"/>
              <a:ea typeface="微软雅黑" panose="020B0503020204020204" pitchFamily="34" charset="-122"/>
            </a:endParaRPr>
          </a:p>
          <a:p>
            <a:pPr lvl="0">
              <a:lnSpc>
                <a:spcPct val="90000"/>
              </a:lnSpc>
              <a:buNone/>
            </a:pPr>
            <a:r>
              <a:rPr lang="en-US" altLang="zh-CN" sz="2400" dirty="0">
                <a:latin typeface="微软雅黑" panose="020B0503020204020204" pitchFamily="34" charset="-122"/>
                <a:ea typeface="微软雅黑" panose="020B0503020204020204" pitchFamily="34" charset="-122"/>
              </a:rPr>
              <a:t>①</a:t>
            </a:r>
            <a:r>
              <a:rPr lang="zh-CN" altLang="en-US" sz="2400" dirty="0">
                <a:latin typeface="微软雅黑" panose="020B0503020204020204" pitchFamily="34" charset="-122"/>
                <a:ea typeface="微软雅黑" panose="020B0503020204020204" pitchFamily="34" charset="-122"/>
              </a:rPr>
              <a:t>每位同学完成上一次举行的</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父母是你特别的朋友</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主题班会后的书面感想，并从中评选优秀作品进行全班的交流。</a:t>
            </a:r>
            <a:endParaRPr lang="zh-CN" altLang="en-US" sz="2400" dirty="0">
              <a:latin typeface="微软雅黑" panose="020B0503020204020204" pitchFamily="34" charset="-122"/>
              <a:ea typeface="微软雅黑" panose="020B0503020204020204" pitchFamily="34" charset="-122"/>
            </a:endParaRPr>
          </a:p>
          <a:p>
            <a:pPr lvl="0">
              <a:lnSpc>
                <a:spcPct val="90000"/>
              </a:lnSpc>
              <a:buNone/>
            </a:pPr>
            <a:r>
              <a:rPr lang="en-US" altLang="zh-CN" sz="2400" dirty="0">
                <a:latin typeface="微软雅黑" panose="020B0503020204020204" pitchFamily="34" charset="-122"/>
                <a:ea typeface="微软雅黑" panose="020B0503020204020204" pitchFamily="34" charset="-122"/>
              </a:rPr>
              <a:t>②</a:t>
            </a:r>
            <a:r>
              <a:rPr lang="zh-CN" altLang="en-US" sz="2400" dirty="0">
                <a:latin typeface="微软雅黑" panose="020B0503020204020204" pitchFamily="34" charset="-122"/>
                <a:ea typeface="微软雅黑" panose="020B0503020204020204" pitchFamily="34" charset="-122"/>
              </a:rPr>
              <a:t>成立本次班会策划小组。</a:t>
            </a:r>
            <a:endParaRPr lang="zh-CN" altLang="en-US" sz="2400" dirty="0">
              <a:latin typeface="微软雅黑" panose="020B0503020204020204" pitchFamily="34" charset="-122"/>
              <a:ea typeface="微软雅黑" panose="020B0503020204020204" pitchFamily="34" charset="-122"/>
            </a:endParaRPr>
          </a:p>
          <a:p>
            <a:pPr lvl="0">
              <a:lnSpc>
                <a:spcPct val="90000"/>
              </a:lnSpc>
              <a:buNone/>
            </a:pPr>
            <a:r>
              <a:rPr lang="en-US" altLang="zh-CN" sz="2400" dirty="0">
                <a:latin typeface="微软雅黑" panose="020B0503020204020204" pitchFamily="34" charset="-122"/>
                <a:ea typeface="微软雅黑" panose="020B0503020204020204" pitchFamily="34" charset="-122"/>
              </a:rPr>
              <a:t>③</a:t>
            </a:r>
            <a:r>
              <a:rPr lang="zh-CN" altLang="en-US" sz="2400" dirty="0">
                <a:latin typeface="微软雅黑" panose="020B0503020204020204" pitchFamily="34" charset="-122"/>
                <a:ea typeface="微软雅黑" panose="020B0503020204020204" pitchFamily="34" charset="-122"/>
              </a:rPr>
              <a:t>组织全班同学收看“十四岁生日仪式”及</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父母是你特别的朋友</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主题班会录像，在回顾体验的同时，增强集体荣誉感。</a:t>
            </a:r>
            <a:endParaRPr lang="zh-CN" altLang="en-US" sz="2400" dirty="0">
              <a:latin typeface="微软雅黑" panose="020B0503020204020204" pitchFamily="34" charset="-122"/>
              <a:ea typeface="微软雅黑" panose="020B0503020204020204" pitchFamily="34" charset="-122"/>
            </a:endParaRPr>
          </a:p>
          <a:p>
            <a:pPr lvl="0">
              <a:lnSpc>
                <a:spcPct val="90000"/>
              </a:lnSpc>
              <a:buNone/>
            </a:pPr>
            <a:r>
              <a:rPr lang="en-US" altLang="zh-CN" sz="2400" dirty="0">
                <a:latin typeface="微软雅黑" panose="020B0503020204020204" pitchFamily="34" charset="-122"/>
                <a:ea typeface="微软雅黑" panose="020B0503020204020204" pitchFamily="34" charset="-122"/>
              </a:rPr>
              <a:t>④</a:t>
            </a:r>
            <a:r>
              <a:rPr lang="zh-CN" altLang="en-US" sz="2400" dirty="0">
                <a:latin typeface="微软雅黑" panose="020B0503020204020204" pitchFamily="34" charset="-122"/>
                <a:ea typeface="微软雅黑" panose="020B0503020204020204" pitchFamily="34" charset="-122"/>
              </a:rPr>
              <a:t>以小组为单位调查：我和父母有过哪些争执和分歧？</a:t>
            </a:r>
            <a:endParaRPr lang="zh-CN" altLang="en-US" sz="2400" dirty="0">
              <a:latin typeface="微软雅黑" panose="020B0503020204020204" pitchFamily="34" charset="-122"/>
              <a:ea typeface="微软雅黑" panose="020B0503020204020204" pitchFamily="34" charset="-122"/>
            </a:endParaRPr>
          </a:p>
          <a:p>
            <a:pPr lvl="0">
              <a:lnSpc>
                <a:spcPct val="90000"/>
              </a:lnSpc>
              <a:buNone/>
            </a:pPr>
            <a:r>
              <a:rPr lang="en-US" altLang="zh-CN" sz="2400" dirty="0">
                <a:latin typeface="微软雅黑" panose="020B0503020204020204" pitchFamily="34" charset="-122"/>
                <a:ea typeface="微软雅黑" panose="020B0503020204020204" pitchFamily="34" charset="-122"/>
              </a:rPr>
              <a:t>⑤</a:t>
            </a:r>
            <a:r>
              <a:rPr lang="zh-CN" altLang="en-US" sz="2400" dirty="0">
                <a:latin typeface="微软雅黑" panose="020B0503020204020204" pitchFamily="34" charset="-122"/>
                <a:ea typeface="微软雅黑" panose="020B0503020204020204" pitchFamily="34" charset="-122"/>
              </a:rPr>
              <a:t>发放相关的学习资料。</a:t>
            </a:r>
            <a:endParaRPr lang="zh-CN" altLang="en-US" sz="2400" dirty="0">
              <a:latin typeface="微软雅黑" panose="020B0503020204020204" pitchFamily="34" charset="-122"/>
              <a:ea typeface="微软雅黑" panose="020B0503020204020204" pitchFamily="34" charset="-122"/>
            </a:endParaRPr>
          </a:p>
        </p:txBody>
      </p:sp>
      <p:sp>
        <p:nvSpPr>
          <p:cNvPr id="975875" name="Rectangle 5"/>
          <p:cNvSpPr>
            <a:spLocks noGrp="1"/>
          </p:cNvSpPr>
          <p:nvPr>
            <p:ph type="title"/>
          </p:nvPr>
        </p:nvSpPr>
        <p:spPr>
          <a:xfrm>
            <a:off x="1166813" y="269875"/>
            <a:ext cx="8229600" cy="1143000"/>
          </a:xfrm>
        </p:spPr>
        <p:txBody>
          <a:bodyPr vert="horz" wrap="square" lIns="91440" tIns="45720" rIns="91440" bIns="45720" anchor="ctr"/>
          <a:p>
            <a:pPr lvl="0" algn="l">
              <a:lnSpc>
                <a:spcPct val="110000"/>
              </a:lnSpc>
            </a:pPr>
            <a:r>
              <a:rPr lang="zh-CN" altLang="en-US" sz="3200" dirty="0">
                <a:latin typeface="微软雅黑" panose="020B0503020204020204" pitchFamily="34" charset="-122"/>
                <a:ea typeface="微软雅黑" panose="020B0503020204020204" pitchFamily="34" charset="-122"/>
              </a:rPr>
              <a:t>第二部分 策划过程</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6898" name="Rectangle 2"/>
          <p:cNvSpPr>
            <a:spLocks noGrp="1"/>
          </p:cNvSpPr>
          <p:nvPr>
            <p:ph type="title"/>
          </p:nvPr>
        </p:nvSpPr>
        <p:spPr>
          <a:xfrm>
            <a:off x="755650" y="419100"/>
            <a:ext cx="8229600" cy="706438"/>
          </a:xfrm>
        </p:spPr>
        <p:txBody>
          <a:bodyPr vert="horz" wrap="square" lIns="91440" tIns="45720" rIns="91440" bIns="45720" anchor="ctr"/>
          <a:p>
            <a:pPr lvl="0"/>
            <a:r>
              <a:rPr lang="zh-CN" altLang="en-US" sz="3200" dirty="0">
                <a:latin typeface="微软雅黑" panose="020B0503020204020204" pitchFamily="34" charset="-122"/>
                <a:ea typeface="微软雅黑" panose="020B0503020204020204" pitchFamily="34" charset="-122"/>
              </a:rPr>
              <a:t>根据生成的内容修改活动方案</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方案</a:t>
            </a:r>
            <a:r>
              <a:rPr lang="en-US" altLang="zh-CN" sz="3200">
                <a:latin typeface="微软雅黑" panose="020B0503020204020204" pitchFamily="34" charset="-122"/>
                <a:ea typeface="微软雅黑" panose="020B0503020204020204" pitchFamily="34" charset="-122"/>
              </a:rPr>
              <a:t>1</a:t>
            </a:r>
            <a:endParaRPr lang="en-US" altLang="zh-CN" sz="3200">
              <a:latin typeface="微软雅黑" panose="020B0503020204020204" pitchFamily="34" charset="-122"/>
              <a:ea typeface="微软雅黑" panose="020B0503020204020204" pitchFamily="34" charset="-122"/>
            </a:endParaRPr>
          </a:p>
        </p:txBody>
      </p:sp>
      <p:sp>
        <p:nvSpPr>
          <p:cNvPr id="186371" name="Rectangle 3"/>
          <p:cNvSpPr>
            <a:spLocks noGrp="1"/>
          </p:cNvSpPr>
          <p:nvPr>
            <p:ph type="body"/>
          </p:nvPr>
        </p:nvSpPr>
        <p:spPr>
          <a:xfrm>
            <a:off x="541338" y="1341438"/>
            <a:ext cx="8351837" cy="4535487"/>
          </a:xfrm>
          <a:ln>
            <a:solidFill>
              <a:srgbClr val="54CC54">
                <a:alpha val="100000"/>
              </a:srgbClr>
            </a:solidFill>
            <a:miter/>
          </a:ln>
        </p:spPr>
        <p:txBody>
          <a:bodyPr vert="horz" wrap="square" lIns="91440" tIns="45720" rIns="91440" bIns="45720" anchor="t"/>
          <a:p>
            <a:pPr marL="363855" lvl="0" indent="-363855">
              <a:buNone/>
            </a:pP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．读一些在上一次班会上没有读的信，然后请一些同学发表一些对信的看法。</a:t>
            </a:r>
            <a:endParaRPr lang="zh-CN" altLang="en-US" sz="2200" dirty="0">
              <a:latin typeface="微软雅黑" panose="020B0503020204020204" pitchFamily="34" charset="-122"/>
              <a:ea typeface="微软雅黑" panose="020B0503020204020204" pitchFamily="34" charset="-122"/>
            </a:endParaRPr>
          </a:p>
          <a:p>
            <a:pPr marL="363855" lvl="0" indent="-363855">
              <a:buNone/>
            </a:pP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．看调查问卷（第一次班会和第二次班会两次作比较，看一看有没有什么变化）。</a:t>
            </a:r>
            <a:endParaRPr lang="zh-CN" altLang="en-US" sz="2200" dirty="0">
              <a:latin typeface="微软雅黑" panose="020B0503020204020204" pitchFamily="34" charset="-122"/>
              <a:ea typeface="微软雅黑" panose="020B0503020204020204" pitchFamily="34" charset="-122"/>
            </a:endParaRPr>
          </a:p>
          <a:p>
            <a:pPr marL="363855" lvl="0" indent="-363855">
              <a:buNone/>
            </a:pPr>
            <a:r>
              <a:rPr lang="en-US" altLang="zh-CN" sz="2200" dirty="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．欣赏一些我们学农中经典的片段，让我们开心一下。顺便回味一下我们三天度过的艰辛。</a:t>
            </a:r>
            <a:endParaRPr lang="zh-CN" altLang="en-US" sz="2200" dirty="0">
              <a:latin typeface="微软雅黑" panose="020B0503020204020204" pitchFamily="34" charset="-122"/>
              <a:ea typeface="微软雅黑" panose="020B0503020204020204" pitchFamily="34" charset="-122"/>
            </a:endParaRPr>
          </a:p>
          <a:p>
            <a:pPr marL="363855" lvl="0" indent="-363855">
              <a:buNone/>
            </a:pPr>
            <a:r>
              <a:rPr lang="en-US" altLang="zh-CN" sz="2200" dirty="0">
                <a:latin typeface="微软雅黑" panose="020B0503020204020204" pitchFamily="34" charset="-122"/>
                <a:ea typeface="微软雅黑" panose="020B0503020204020204" pitchFamily="34" charset="-122"/>
              </a:rPr>
              <a:t>4</a:t>
            </a:r>
            <a:r>
              <a:rPr lang="zh-CN" altLang="en-US" sz="2200" dirty="0">
                <a:latin typeface="微软雅黑" panose="020B0503020204020204" pitchFamily="34" charset="-122"/>
                <a:ea typeface="微软雅黑" panose="020B0503020204020204" pitchFamily="34" charset="-122"/>
              </a:rPr>
              <a:t>．做一些互动的小游戏，（可以把上次的一些游戏没有提出来的问题提出来），让气氛更加活跃。</a:t>
            </a:r>
            <a:endParaRPr lang="zh-CN" altLang="en-US" sz="2200" dirty="0">
              <a:latin typeface="微软雅黑" panose="020B0503020204020204" pitchFamily="34" charset="-122"/>
              <a:ea typeface="微软雅黑" panose="020B0503020204020204" pitchFamily="34" charset="-122"/>
            </a:endParaRPr>
          </a:p>
          <a:p>
            <a:pPr marL="363855" lvl="0" indent="-363855">
              <a:buNone/>
            </a:pPr>
            <a:r>
              <a:rPr lang="en-US" altLang="zh-CN" sz="2200" dirty="0">
                <a:latin typeface="微软雅黑" panose="020B0503020204020204" pitchFamily="34" charset="-122"/>
                <a:ea typeface="微软雅黑" panose="020B0503020204020204" pitchFamily="34" charset="-122"/>
              </a:rPr>
              <a:t>5</a:t>
            </a:r>
            <a:r>
              <a:rPr lang="zh-CN" altLang="en-US" sz="2200" dirty="0">
                <a:latin typeface="微软雅黑" panose="020B0503020204020204" pitchFamily="34" charset="-122"/>
                <a:ea typeface="微软雅黑" panose="020B0503020204020204" pitchFamily="34" charset="-122"/>
              </a:rPr>
              <a:t>．让班主任和孩子谈谈是怎样交流的，孩子说说对母亲的看法，希望母亲怎么和自己交流的。</a:t>
            </a:r>
            <a:endParaRPr lang="zh-CN" altLang="en-US" sz="2200" dirty="0">
              <a:latin typeface="微软雅黑" panose="020B0503020204020204" pitchFamily="34" charset="-122"/>
              <a:ea typeface="微软雅黑" panose="020B0503020204020204" pitchFamily="34" charset="-122"/>
            </a:endParaRPr>
          </a:p>
          <a:p>
            <a:pPr marL="363855" lvl="0" indent="-363855">
              <a:buNone/>
            </a:pPr>
            <a:r>
              <a:rPr lang="en-US" altLang="zh-CN" sz="2200" dirty="0">
                <a:latin typeface="微软雅黑" panose="020B0503020204020204" pitchFamily="34" charset="-122"/>
                <a:ea typeface="微软雅黑" panose="020B0503020204020204" pitchFamily="34" charset="-122"/>
              </a:rPr>
              <a:t>6</a:t>
            </a:r>
            <a:r>
              <a:rPr lang="zh-CN" altLang="en-US" sz="2200" dirty="0">
                <a:latin typeface="微软雅黑" panose="020B0503020204020204" pitchFamily="34" charset="-122"/>
                <a:ea typeface="微软雅黑" panose="020B0503020204020204" pitchFamily="34" charset="-122"/>
              </a:rPr>
              <a:t>．让每一个学生说出一句真心话，一句自己最想说的话。</a:t>
            </a:r>
            <a:endParaRPr lang="zh-CN" altLang="en-US" sz="2200" dirty="0">
              <a:latin typeface="微软雅黑" panose="020B0503020204020204" pitchFamily="34" charset="-122"/>
              <a:ea typeface="微软雅黑" panose="020B0503020204020204" pitchFamily="34" charset="-122"/>
            </a:endParaRPr>
          </a:p>
          <a:p>
            <a:pPr marL="363855" lvl="0" indent="-363855">
              <a:buNone/>
            </a:pPr>
            <a:r>
              <a:rPr lang="en-US" altLang="zh-CN" sz="2200" dirty="0">
                <a:latin typeface="微软雅黑" panose="020B0503020204020204" pitchFamily="34" charset="-122"/>
                <a:ea typeface="微软雅黑" panose="020B0503020204020204" pitchFamily="34" charset="-122"/>
              </a:rPr>
              <a:t>7</a:t>
            </a:r>
            <a:r>
              <a:rPr lang="zh-CN" altLang="en-US" sz="2200" dirty="0">
                <a:latin typeface="微软雅黑" panose="020B0503020204020204" pitchFamily="34" charset="-122"/>
                <a:ea typeface="微软雅黑" panose="020B0503020204020204" pitchFamily="34" charset="-122"/>
              </a:rPr>
              <a:t>． 用一首我们现在最喜欢的歌来结束整个班会。</a:t>
            </a:r>
            <a:endParaRPr lang="zh-CN" altLang="en-US" sz="2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6371">
                                            <p:txEl>
                                              <p:charRg st="116" end="161"/>
                                            </p:txEl>
                                          </p:spTgt>
                                        </p:tgtEl>
                                        <p:attrNameLst>
                                          <p:attrName>style.visibility</p:attrName>
                                        </p:attrNameLst>
                                      </p:cBhvr>
                                      <p:to>
                                        <p:strVal val="visible"/>
                                      </p:to>
                                    </p:set>
                                    <p:animEffect transition="in" filter="diamond(in)">
                                      <p:cBhvr>
                                        <p:cTn id="7" dur="2000"/>
                                        <p:tgtEl>
                                          <p:spTgt spid="186371">
                                            <p:txEl>
                                              <p:charRg st="116" end="16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86371">
                                            <p:txEl>
                                              <p:charRg st="161" end="204"/>
                                            </p:txEl>
                                          </p:spTgt>
                                        </p:tgtEl>
                                        <p:attrNameLst>
                                          <p:attrName>style.visibility</p:attrName>
                                        </p:attrNameLst>
                                      </p:cBhvr>
                                      <p:to>
                                        <p:strVal val="visible"/>
                                      </p:to>
                                    </p:set>
                                    <p:animEffect transition="in" filter="diamond(in)">
                                      <p:cBhvr>
                                        <p:cTn id="12" dur="2000"/>
                                        <p:tgtEl>
                                          <p:spTgt spid="186371">
                                            <p:txEl>
                                              <p:charRg st="161" end="20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86371">
                                            <p:txEl>
                                              <p:charRg st="204" end="231"/>
                                            </p:txEl>
                                          </p:spTgt>
                                        </p:tgtEl>
                                        <p:attrNameLst>
                                          <p:attrName>style.visibility</p:attrName>
                                        </p:attrNameLst>
                                      </p:cBhvr>
                                      <p:to>
                                        <p:strVal val="visible"/>
                                      </p:to>
                                    </p:set>
                                    <p:animEffect transition="in" filter="diamond(in)">
                                      <p:cBhvr>
                                        <p:cTn id="17" dur="2000"/>
                                        <p:tgtEl>
                                          <p:spTgt spid="186371">
                                            <p:txEl>
                                              <p:charRg st="204" end="231"/>
                                            </p:txEl>
                                          </p:spTgt>
                                        </p:tgtEl>
                                      </p:cBhvr>
                                    </p:animEffect>
                                  </p:childTnLst>
                                </p:cTn>
                              </p:par>
                              <p:par>
                                <p:cTn id="18" presetID="8" presetClass="entr" presetSubtype="16" fill="hold" nodeType="withEffect">
                                  <p:stCondLst>
                                    <p:cond delay="0"/>
                                  </p:stCondLst>
                                  <p:childTnLst>
                                    <p:set>
                                      <p:cBhvr>
                                        <p:cTn id="19" dur="1" fill="hold">
                                          <p:stCondLst>
                                            <p:cond delay="0"/>
                                          </p:stCondLst>
                                        </p:cTn>
                                        <p:tgtEl>
                                          <p:spTgt spid="186371">
                                            <p:txEl>
                                              <p:charRg st="231" end="255"/>
                                            </p:txEl>
                                          </p:spTgt>
                                        </p:tgtEl>
                                        <p:attrNameLst>
                                          <p:attrName>style.visibility</p:attrName>
                                        </p:attrNameLst>
                                      </p:cBhvr>
                                      <p:to>
                                        <p:strVal val="visible"/>
                                      </p:to>
                                    </p:set>
                                    <p:animEffect transition="in" filter="diamond(in)">
                                      <p:cBhvr>
                                        <p:cTn id="20" dur="2000"/>
                                        <p:tgtEl>
                                          <p:spTgt spid="186371">
                                            <p:txEl>
                                              <p:charRg st="231" end="2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7395" name="Rectangle 3"/>
          <p:cNvSpPr>
            <a:spLocks noGrp="1"/>
          </p:cNvSpPr>
          <p:nvPr>
            <p:ph type="body"/>
          </p:nvPr>
        </p:nvSpPr>
        <p:spPr>
          <a:xfrm>
            <a:off x="755650" y="1196975"/>
            <a:ext cx="7931150" cy="4824413"/>
          </a:xfrm>
          <a:ln>
            <a:solidFill>
              <a:srgbClr val="54CC54">
                <a:alpha val="100000"/>
              </a:srgbClr>
            </a:solidFill>
            <a:miter/>
          </a:ln>
        </p:spPr>
        <p:txBody>
          <a:bodyPr vert="horz" wrap="square" lIns="91440" tIns="45720" rIns="91440" bIns="45720" anchor="t"/>
          <a:p>
            <a:pPr marL="812800" lvl="0" indent="-812800">
              <a:lnSpc>
                <a:spcPct val="90000"/>
              </a:lnSpc>
              <a:spcBef>
                <a:spcPts val="600"/>
              </a:spcBef>
              <a:buNone/>
            </a:pP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．回顾体验</a:t>
            </a:r>
            <a:endParaRPr lang="zh-CN" altLang="en-US" sz="2400" dirty="0">
              <a:latin typeface="黑体" panose="02010609060101010101" pitchFamily="49" charset="-122"/>
              <a:ea typeface="黑体" panose="02010609060101010101" pitchFamily="49" charset="-122"/>
            </a:endParaRPr>
          </a:p>
          <a:p>
            <a:pPr marL="812800" lvl="0" indent="-812800">
              <a:lnSpc>
                <a:spcPct val="90000"/>
              </a:lnSpc>
              <a:spcBef>
                <a:spcPct val="0"/>
              </a:spcBef>
              <a:buNone/>
            </a:pP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）播放上次班会录像剪辑，请几位学生和家长谈班会前后的变化。</a:t>
            </a:r>
            <a:endParaRPr lang="zh-CN" altLang="en-US" sz="2400" dirty="0">
              <a:latin typeface="黑体" panose="02010609060101010101" pitchFamily="49" charset="-122"/>
              <a:ea typeface="黑体" panose="02010609060101010101" pitchFamily="49" charset="-122"/>
            </a:endParaRPr>
          </a:p>
          <a:p>
            <a:pPr marL="812800" lvl="0" indent="-812800">
              <a:lnSpc>
                <a:spcPct val="90000"/>
              </a:lnSpc>
              <a:spcBef>
                <a:spcPct val="0"/>
              </a:spcBef>
              <a:buNone/>
            </a:pP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）呈现问卷调查的结果。</a:t>
            </a:r>
            <a:endParaRPr lang="zh-CN" altLang="en-US" sz="2400" dirty="0">
              <a:latin typeface="黑体" panose="02010609060101010101" pitchFamily="49" charset="-122"/>
              <a:ea typeface="黑体" panose="02010609060101010101" pitchFamily="49" charset="-122"/>
            </a:endParaRPr>
          </a:p>
          <a:p>
            <a:pPr marL="812800" lvl="0" indent="-812800">
              <a:lnSpc>
                <a:spcPct val="90000"/>
              </a:lnSpc>
              <a:spcBef>
                <a:spcPct val="0"/>
              </a:spcBef>
              <a:buNone/>
            </a:pP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3</a:t>
            </a:r>
            <a:r>
              <a:rPr lang="zh-CN" altLang="en-US" sz="2400" dirty="0">
                <a:latin typeface="黑体" panose="02010609060101010101" pitchFamily="49" charset="-122"/>
                <a:ea typeface="黑体" panose="02010609060101010101" pitchFamily="49" charset="-122"/>
              </a:rPr>
              <a:t>）家长与同学互动讨论。</a:t>
            </a:r>
            <a:endParaRPr lang="zh-CN" altLang="en-US" sz="2400" dirty="0">
              <a:latin typeface="黑体" panose="02010609060101010101" pitchFamily="49" charset="-122"/>
              <a:ea typeface="黑体" panose="02010609060101010101" pitchFamily="49" charset="-122"/>
            </a:endParaRPr>
          </a:p>
          <a:p>
            <a:pPr marL="812800" lvl="0" indent="-812800">
              <a:lnSpc>
                <a:spcPct val="90000"/>
              </a:lnSpc>
              <a:spcBef>
                <a:spcPct val="0"/>
              </a:spcBef>
              <a:buNone/>
            </a:pP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．心与心的沟通</a:t>
            </a:r>
            <a:endParaRPr lang="zh-CN" altLang="en-US" sz="2400" dirty="0">
              <a:latin typeface="黑体" panose="02010609060101010101" pitchFamily="49" charset="-122"/>
              <a:ea typeface="黑体" panose="02010609060101010101" pitchFamily="49" charset="-122"/>
            </a:endParaRPr>
          </a:p>
          <a:p>
            <a:pPr marL="812800" lvl="0" indent="-812800">
              <a:lnSpc>
                <a:spcPct val="90000"/>
              </a:lnSpc>
              <a:spcBef>
                <a:spcPct val="0"/>
              </a:spcBef>
              <a:buNone/>
            </a:pP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）互动游戏：心有灵犀</a:t>
            </a:r>
            <a:endParaRPr lang="zh-CN" altLang="en-US" sz="2400" dirty="0">
              <a:latin typeface="黑体" panose="02010609060101010101" pitchFamily="49" charset="-122"/>
              <a:ea typeface="黑体" panose="02010609060101010101" pitchFamily="49" charset="-122"/>
            </a:endParaRPr>
          </a:p>
          <a:p>
            <a:pPr marL="812800" lvl="0" indent="-812800">
              <a:lnSpc>
                <a:spcPct val="90000"/>
              </a:lnSpc>
              <a:spcBef>
                <a:spcPct val="0"/>
              </a:spcBef>
              <a:buNone/>
            </a:pP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）成长故事：两名同学讲述自己跟家长沟通的事例。</a:t>
            </a:r>
            <a:endParaRPr lang="zh-CN" altLang="en-US" sz="2400" dirty="0">
              <a:latin typeface="黑体" panose="02010609060101010101" pitchFamily="49" charset="-122"/>
              <a:ea typeface="黑体" panose="02010609060101010101" pitchFamily="49" charset="-122"/>
            </a:endParaRPr>
          </a:p>
          <a:p>
            <a:pPr marL="812800" lvl="0" indent="-812800">
              <a:lnSpc>
                <a:spcPct val="90000"/>
              </a:lnSpc>
              <a:spcBef>
                <a:spcPct val="0"/>
              </a:spcBef>
              <a:buNone/>
            </a:pPr>
            <a:r>
              <a:rPr lang="en-US" altLang="zh-CN" sz="2400" dirty="0">
                <a:latin typeface="黑体" panose="02010609060101010101" pitchFamily="49" charset="-122"/>
                <a:ea typeface="黑体" panose="02010609060101010101" pitchFamily="49" charset="-122"/>
              </a:rPr>
              <a:t>3</a:t>
            </a:r>
            <a:r>
              <a:rPr lang="zh-CN" altLang="en-US" sz="2400" dirty="0">
                <a:latin typeface="黑体" panose="02010609060101010101" pitchFamily="49" charset="-122"/>
                <a:ea typeface="黑体" panose="02010609060101010101" pitchFamily="49" charset="-122"/>
              </a:rPr>
              <a:t>．真实的写真</a:t>
            </a:r>
            <a:endParaRPr lang="zh-CN" altLang="en-US" sz="2400" dirty="0">
              <a:latin typeface="黑体" panose="02010609060101010101" pitchFamily="49" charset="-122"/>
              <a:ea typeface="黑体" panose="02010609060101010101" pitchFamily="49" charset="-122"/>
            </a:endParaRPr>
          </a:p>
          <a:p>
            <a:pPr marL="812800" lvl="0" indent="-812800">
              <a:lnSpc>
                <a:spcPct val="90000"/>
              </a:lnSpc>
              <a:spcBef>
                <a:spcPct val="0"/>
              </a:spcBef>
              <a:buNone/>
            </a:pP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）讨论：两名同学的故事让你有哪些思考？</a:t>
            </a:r>
            <a:endParaRPr lang="zh-CN" altLang="en-US" sz="2400" dirty="0">
              <a:latin typeface="黑体" panose="02010609060101010101" pitchFamily="49" charset="-122"/>
              <a:ea typeface="黑体" panose="02010609060101010101" pitchFamily="49" charset="-122"/>
            </a:endParaRPr>
          </a:p>
          <a:p>
            <a:pPr marL="812800" lvl="0" indent="-812800">
              <a:lnSpc>
                <a:spcPct val="90000"/>
              </a:lnSpc>
              <a:spcBef>
                <a:spcPct val="0"/>
              </a:spcBef>
              <a:buNone/>
            </a:pP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）颁奖仪式：奖励月考中进步较大的同学</a:t>
            </a:r>
            <a:endParaRPr lang="zh-CN" altLang="en-US" sz="2400" dirty="0">
              <a:latin typeface="黑体" panose="02010609060101010101" pitchFamily="49" charset="-122"/>
              <a:ea typeface="黑体" panose="02010609060101010101" pitchFamily="49" charset="-122"/>
            </a:endParaRPr>
          </a:p>
          <a:p>
            <a:pPr marL="812800" lvl="0" indent="-812800">
              <a:lnSpc>
                <a:spcPct val="90000"/>
              </a:lnSpc>
              <a:spcBef>
                <a:spcPct val="0"/>
              </a:spcBef>
              <a:buNone/>
            </a:pP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3</a:t>
            </a:r>
            <a:r>
              <a:rPr lang="zh-CN" altLang="en-US" sz="2400" dirty="0">
                <a:latin typeface="黑体" panose="02010609060101010101" pitchFamily="49" charset="-122"/>
                <a:ea typeface="黑体" panose="02010609060101010101" pitchFamily="49" charset="-122"/>
              </a:rPr>
              <a:t>）真情诉说：请几位同学向父母说依据最想说的话。</a:t>
            </a:r>
            <a:endParaRPr lang="zh-CN" altLang="en-US" sz="2400" dirty="0">
              <a:latin typeface="黑体" panose="02010609060101010101" pitchFamily="49" charset="-122"/>
              <a:ea typeface="黑体" panose="02010609060101010101" pitchFamily="49" charset="-122"/>
            </a:endParaRPr>
          </a:p>
        </p:txBody>
      </p:sp>
      <p:sp>
        <p:nvSpPr>
          <p:cNvPr id="187396" name="Text Box 4"/>
          <p:cNvSpPr txBox="1"/>
          <p:nvPr/>
        </p:nvSpPr>
        <p:spPr>
          <a:xfrm>
            <a:off x="1403350" y="5445125"/>
            <a:ext cx="6192838" cy="430213"/>
          </a:xfrm>
          <a:prstGeom prst="rect">
            <a:avLst/>
          </a:prstGeom>
          <a:noFill/>
          <a:ln w="9525" cap="flat" cmpd="sng">
            <a:solidFill>
              <a:srgbClr val="00FFFF"/>
            </a:solidFill>
            <a:prstDash val="solid"/>
            <a:miter/>
            <a:headEnd type="none" w="med" len="med"/>
            <a:tailEnd type="none" w="med" len="med"/>
          </a:ln>
          <a:effectLst>
            <a:prstShdw prst="shdw17" dist="17961" dir="2699999">
              <a:srgbClr val="009999"/>
            </a:prstShdw>
          </a:effectLst>
        </p:spPr>
        <p:txBody>
          <a:bodyPr>
            <a:spAutoFit/>
          </a:bodyPr>
          <a:p>
            <a:pPr lvl="0">
              <a:buClr>
                <a:srgbClr val="000000"/>
              </a:buClr>
            </a:pPr>
            <a:r>
              <a:rPr lang="zh-CN" altLang="en-US" sz="2200" b="1" dirty="0">
                <a:solidFill>
                  <a:srgbClr val="C00000"/>
                </a:solidFill>
                <a:latin typeface="Arial" panose="020B0604020202020204" pitchFamily="34" charset="0"/>
                <a:ea typeface="楷体" panose="02010609060101010101" pitchFamily="49" charset="-122"/>
              </a:rPr>
              <a:t>思考：跟</a:t>
            </a:r>
            <a:r>
              <a:rPr lang="zh-CN" altLang="en-US" sz="2200" b="1" dirty="0">
                <a:solidFill>
                  <a:srgbClr val="C00000"/>
                </a:solidFill>
                <a:latin typeface="楷体" panose="02010609060101010101" pitchFamily="49" charset="-122"/>
                <a:ea typeface="楷体" panose="02010609060101010101" pitchFamily="49" charset="-122"/>
              </a:rPr>
              <a:t>“</a:t>
            </a:r>
            <a:r>
              <a:rPr lang="zh-CN" altLang="en-US" sz="2200" b="1" dirty="0">
                <a:solidFill>
                  <a:srgbClr val="C00000"/>
                </a:solidFill>
                <a:latin typeface="Arial" panose="020B0604020202020204" pitchFamily="34" charset="0"/>
                <a:ea typeface="楷体" panose="02010609060101010101" pitchFamily="49" charset="-122"/>
              </a:rPr>
              <a:t>方案</a:t>
            </a:r>
            <a:r>
              <a:rPr lang="en-US" altLang="zh-CN" sz="2200" b="1">
                <a:solidFill>
                  <a:srgbClr val="C00000"/>
                </a:solidFill>
                <a:latin typeface="Arial" panose="020B0604020202020204" pitchFamily="34" charset="0"/>
                <a:ea typeface="楷体" panose="02010609060101010101" pitchFamily="49" charset="-122"/>
              </a:rPr>
              <a:t>1</a:t>
            </a:r>
            <a:r>
              <a:rPr lang="en-US" altLang="zh-CN" sz="2200" b="1">
                <a:solidFill>
                  <a:srgbClr val="C00000"/>
                </a:solidFill>
                <a:latin typeface="楷体" panose="02010609060101010101" pitchFamily="49" charset="-122"/>
                <a:ea typeface="楷体" panose="02010609060101010101" pitchFamily="49" charset="-122"/>
              </a:rPr>
              <a:t>”</a:t>
            </a:r>
            <a:r>
              <a:rPr lang="zh-CN" altLang="en-US" sz="2200" b="1" dirty="0">
                <a:solidFill>
                  <a:srgbClr val="C00000"/>
                </a:solidFill>
                <a:latin typeface="Arial" panose="020B0604020202020204" pitchFamily="34" charset="0"/>
                <a:ea typeface="楷体" panose="02010609060101010101" pitchFamily="49" charset="-122"/>
              </a:rPr>
              <a:t>相比，有哪些方面的修改？</a:t>
            </a:r>
            <a:endParaRPr lang="zh-CN" altLang="en-US" sz="2200" b="1" dirty="0">
              <a:solidFill>
                <a:srgbClr val="C00000"/>
              </a:solidFill>
              <a:latin typeface="Arial" panose="020B0604020202020204" pitchFamily="34" charset="0"/>
              <a:ea typeface="楷体" panose="02010609060101010101" pitchFamily="49" charset="-122"/>
            </a:endParaRPr>
          </a:p>
        </p:txBody>
      </p:sp>
      <p:sp>
        <p:nvSpPr>
          <p:cNvPr id="977924" name="Rectangle 2"/>
          <p:cNvSpPr>
            <a:spLocks noGrp="1"/>
          </p:cNvSpPr>
          <p:nvPr>
            <p:ph type="title"/>
          </p:nvPr>
        </p:nvSpPr>
        <p:spPr>
          <a:xfrm>
            <a:off x="755650" y="419100"/>
            <a:ext cx="8229600" cy="706438"/>
          </a:xfrm>
        </p:spPr>
        <p:txBody>
          <a:bodyPr vert="horz" wrap="square" lIns="91440" tIns="45720" rIns="91440" bIns="45720" anchor="ctr"/>
          <a:p>
            <a:pPr lvl="0"/>
            <a:r>
              <a:rPr lang="zh-CN" altLang="en-US" sz="3200" dirty="0">
                <a:latin typeface="微软雅黑" panose="020B0503020204020204" pitchFamily="34" charset="-122"/>
                <a:ea typeface="微软雅黑" panose="020B0503020204020204" pitchFamily="34" charset="-122"/>
              </a:rPr>
              <a:t>根据生成的内容修改活动方案</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方案</a:t>
            </a:r>
            <a:r>
              <a:rPr lang="en-US" altLang="zh-CN" sz="3200">
                <a:latin typeface="微软雅黑" panose="020B0503020204020204" pitchFamily="34" charset="-122"/>
                <a:ea typeface="微软雅黑" panose="020B0503020204020204" pitchFamily="34" charset="-122"/>
              </a:rPr>
              <a:t>2</a:t>
            </a:r>
            <a:endParaRPr lang="en-US" altLang="zh-CN" sz="32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7395">
                                            <p:txEl>
                                              <p:charRg st="67" end="76"/>
                                            </p:txEl>
                                          </p:spTgt>
                                        </p:tgtEl>
                                        <p:attrNameLst>
                                          <p:attrName>style.visibility</p:attrName>
                                        </p:attrNameLst>
                                      </p:cBhvr>
                                      <p:to>
                                        <p:strVal val="visible"/>
                                      </p:to>
                                    </p:set>
                                    <p:animEffect transition="in" filter="diamond(in)">
                                      <p:cBhvr>
                                        <p:cTn id="7" dur="2000"/>
                                        <p:tgtEl>
                                          <p:spTgt spid="187395">
                                            <p:txEl>
                                              <p:charRg st="67" end="76"/>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87395">
                                            <p:txEl>
                                              <p:charRg st="76" end="89"/>
                                            </p:txEl>
                                          </p:spTgt>
                                        </p:tgtEl>
                                        <p:attrNameLst>
                                          <p:attrName>style.visibility</p:attrName>
                                        </p:attrNameLst>
                                      </p:cBhvr>
                                      <p:to>
                                        <p:strVal val="visible"/>
                                      </p:to>
                                    </p:set>
                                    <p:animEffect transition="in" filter="diamond(in)">
                                      <p:cBhvr>
                                        <p:cTn id="10" dur="2000"/>
                                        <p:tgtEl>
                                          <p:spTgt spid="187395">
                                            <p:txEl>
                                              <p:charRg st="76" end="89"/>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187395">
                                            <p:txEl>
                                              <p:charRg st="89" end="115"/>
                                            </p:txEl>
                                          </p:spTgt>
                                        </p:tgtEl>
                                        <p:attrNameLst>
                                          <p:attrName>style.visibility</p:attrName>
                                        </p:attrNameLst>
                                      </p:cBhvr>
                                      <p:to>
                                        <p:strVal val="visible"/>
                                      </p:to>
                                    </p:set>
                                    <p:animEffect transition="in" filter="diamond(in)">
                                      <p:cBhvr>
                                        <p:cTn id="13" dur="2000"/>
                                        <p:tgtEl>
                                          <p:spTgt spid="187395">
                                            <p:txEl>
                                              <p:charRg st="89" end="11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87395">
                                            <p:txEl>
                                              <p:charRg st="115" end="123"/>
                                            </p:txEl>
                                          </p:spTgt>
                                        </p:tgtEl>
                                        <p:attrNameLst>
                                          <p:attrName>style.visibility</p:attrName>
                                        </p:attrNameLst>
                                      </p:cBhvr>
                                      <p:to>
                                        <p:strVal val="visible"/>
                                      </p:to>
                                    </p:set>
                                    <p:animEffect transition="in" filter="diamond(in)">
                                      <p:cBhvr>
                                        <p:cTn id="18" dur="2000"/>
                                        <p:tgtEl>
                                          <p:spTgt spid="187395">
                                            <p:txEl>
                                              <p:charRg st="115" end="123"/>
                                            </p:txEl>
                                          </p:spTgt>
                                        </p:tgtEl>
                                      </p:cBhvr>
                                    </p:animEffect>
                                  </p:childTnLst>
                                </p:cTn>
                              </p:par>
                              <p:par>
                                <p:cTn id="19" presetID="8" presetClass="entr" presetSubtype="16" fill="hold" nodeType="withEffect">
                                  <p:stCondLst>
                                    <p:cond delay="0"/>
                                  </p:stCondLst>
                                  <p:childTnLst>
                                    <p:set>
                                      <p:cBhvr>
                                        <p:cTn id="20" dur="1" fill="hold">
                                          <p:stCondLst>
                                            <p:cond delay="0"/>
                                          </p:stCondLst>
                                        </p:cTn>
                                        <p:tgtEl>
                                          <p:spTgt spid="187395">
                                            <p:txEl>
                                              <p:charRg st="123" end="145"/>
                                            </p:txEl>
                                          </p:spTgt>
                                        </p:tgtEl>
                                        <p:attrNameLst>
                                          <p:attrName>style.visibility</p:attrName>
                                        </p:attrNameLst>
                                      </p:cBhvr>
                                      <p:to>
                                        <p:strVal val="visible"/>
                                      </p:to>
                                    </p:set>
                                    <p:animEffect transition="in" filter="diamond(in)">
                                      <p:cBhvr>
                                        <p:cTn id="21" dur="2000"/>
                                        <p:tgtEl>
                                          <p:spTgt spid="187395">
                                            <p:txEl>
                                              <p:charRg st="123" end="145"/>
                                            </p:txEl>
                                          </p:spTgt>
                                        </p:tgtEl>
                                      </p:cBhvr>
                                    </p:animEffect>
                                  </p:childTnLst>
                                </p:cTn>
                              </p:par>
                              <p:par>
                                <p:cTn id="22" presetID="8" presetClass="entr" presetSubtype="16" fill="hold" nodeType="withEffect">
                                  <p:stCondLst>
                                    <p:cond delay="0"/>
                                  </p:stCondLst>
                                  <p:childTnLst>
                                    <p:set>
                                      <p:cBhvr>
                                        <p:cTn id="23" dur="1" fill="hold">
                                          <p:stCondLst>
                                            <p:cond delay="0"/>
                                          </p:stCondLst>
                                        </p:cTn>
                                        <p:tgtEl>
                                          <p:spTgt spid="187395">
                                            <p:txEl>
                                              <p:charRg st="145" end="166"/>
                                            </p:txEl>
                                          </p:spTgt>
                                        </p:tgtEl>
                                        <p:attrNameLst>
                                          <p:attrName>style.visibility</p:attrName>
                                        </p:attrNameLst>
                                      </p:cBhvr>
                                      <p:to>
                                        <p:strVal val="visible"/>
                                      </p:to>
                                    </p:set>
                                    <p:animEffect transition="in" filter="diamond(in)">
                                      <p:cBhvr>
                                        <p:cTn id="24" dur="2000"/>
                                        <p:tgtEl>
                                          <p:spTgt spid="187395">
                                            <p:txEl>
                                              <p:charRg st="145" end="166"/>
                                            </p:txEl>
                                          </p:spTgt>
                                        </p:tgtEl>
                                      </p:cBhvr>
                                    </p:animEffect>
                                  </p:childTnLst>
                                </p:cTn>
                              </p:par>
                              <p:par>
                                <p:cTn id="25" presetID="8" presetClass="entr" presetSubtype="16" fill="hold" nodeType="withEffect">
                                  <p:stCondLst>
                                    <p:cond delay="0"/>
                                  </p:stCondLst>
                                  <p:childTnLst>
                                    <p:set>
                                      <p:cBhvr>
                                        <p:cTn id="26" dur="1" fill="hold">
                                          <p:stCondLst>
                                            <p:cond delay="0"/>
                                          </p:stCondLst>
                                        </p:cTn>
                                        <p:tgtEl>
                                          <p:spTgt spid="187395">
                                            <p:txEl>
                                              <p:charRg st="166" end="192"/>
                                            </p:txEl>
                                          </p:spTgt>
                                        </p:tgtEl>
                                        <p:attrNameLst>
                                          <p:attrName>style.visibility</p:attrName>
                                        </p:attrNameLst>
                                      </p:cBhvr>
                                      <p:to>
                                        <p:strVal val="visible"/>
                                      </p:to>
                                    </p:set>
                                    <p:animEffect transition="in" filter="diamond(in)">
                                      <p:cBhvr>
                                        <p:cTn id="27" dur="2000"/>
                                        <p:tgtEl>
                                          <p:spTgt spid="187395">
                                            <p:txEl>
                                              <p:charRg st="166" end="19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87396"/>
                                        </p:tgtEl>
                                        <p:attrNameLst>
                                          <p:attrName>style.visibility</p:attrName>
                                        </p:attrNameLst>
                                      </p:cBhvr>
                                      <p:to>
                                        <p:strVal val="visible"/>
                                      </p:to>
                                    </p:set>
                                    <p:anim calcmode="lin" valueType="num">
                                      <p:cBhvr additive="base">
                                        <p:cTn id="32" dur="500" fill="hold"/>
                                        <p:tgtEl>
                                          <p:spTgt spid="187396"/>
                                        </p:tgtEl>
                                        <p:attrNameLst>
                                          <p:attrName>ppt_x</p:attrName>
                                        </p:attrNameLst>
                                      </p:cBhvr>
                                      <p:tavLst>
                                        <p:tav tm="0">
                                          <p:val>
                                            <p:strVal val="#ppt_x"/>
                                          </p:val>
                                        </p:tav>
                                        <p:tav tm="100000">
                                          <p:val>
                                            <p:strVal val="#ppt_x"/>
                                          </p:val>
                                        </p:tav>
                                      </p:tavLst>
                                    </p:anim>
                                    <p:anim calcmode="lin" valueType="num">
                                      <p:cBhvr additive="base">
                                        <p:cTn id="33" dur="500" fill="hold"/>
                                        <p:tgtEl>
                                          <p:spTgt spid="1873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8419" name="Rectangle 3"/>
          <p:cNvSpPr>
            <a:spLocks noGrp="1"/>
          </p:cNvSpPr>
          <p:nvPr>
            <p:ph type="body"/>
          </p:nvPr>
        </p:nvSpPr>
        <p:spPr>
          <a:xfrm>
            <a:off x="746125" y="1125538"/>
            <a:ext cx="8147050" cy="4679950"/>
          </a:xfrm>
          <a:ln>
            <a:solidFill>
              <a:srgbClr val="54CC54">
                <a:alpha val="100000"/>
              </a:srgbClr>
            </a:solidFill>
            <a:miter/>
          </a:ln>
        </p:spPr>
        <p:txBody>
          <a:bodyPr vert="horz" wrap="square" lIns="91440" tIns="45720" rIns="91440" bIns="45720" anchor="t"/>
          <a:p>
            <a:pPr marL="812800" lvl="0" indent="-812800">
              <a:lnSpc>
                <a:spcPct val="90000"/>
              </a:lnSpc>
              <a:spcBef>
                <a:spcPct val="0"/>
              </a:spcBef>
              <a:buNone/>
            </a:pP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．回顾体验</a:t>
            </a:r>
            <a:endParaRPr lang="zh-CN" altLang="en-US" sz="2200" dirty="0">
              <a:latin typeface="微软雅黑" panose="020B0503020204020204" pitchFamily="34" charset="-122"/>
              <a:ea typeface="微软雅黑" panose="020B0503020204020204" pitchFamily="34" charset="-122"/>
            </a:endParaRPr>
          </a:p>
          <a:p>
            <a:pPr marL="812800" lvl="0" indent="-812800">
              <a:lnSpc>
                <a:spcPct val="90000"/>
              </a:lnSpc>
              <a:spcBef>
                <a:spcPct val="0"/>
              </a:spcBef>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）播放上次班会和“</a:t>
            </a:r>
            <a:r>
              <a:rPr lang="en-US" altLang="zh-CN" sz="2200" dirty="0">
                <a:latin typeface="微软雅黑" panose="020B0503020204020204" pitchFamily="34" charset="-122"/>
                <a:ea typeface="微软雅黑" panose="020B0503020204020204" pitchFamily="34" charset="-122"/>
              </a:rPr>
              <a:t>14</a:t>
            </a:r>
            <a:r>
              <a:rPr lang="zh-CN" altLang="en-US" sz="2200" dirty="0">
                <a:latin typeface="微软雅黑" panose="020B0503020204020204" pitchFamily="34" charset="-122"/>
                <a:ea typeface="微软雅黑" panose="020B0503020204020204" pitchFamily="34" charset="-122"/>
              </a:rPr>
              <a:t>岁生日仪式”画面。分享感受。</a:t>
            </a:r>
            <a:endParaRPr lang="zh-CN" altLang="en-US" sz="2200" dirty="0">
              <a:latin typeface="微软雅黑" panose="020B0503020204020204" pitchFamily="34" charset="-122"/>
              <a:ea typeface="微软雅黑" panose="020B0503020204020204" pitchFamily="34" charset="-122"/>
            </a:endParaRPr>
          </a:p>
          <a:p>
            <a:pPr marL="812800" lvl="0" indent="-812800">
              <a:lnSpc>
                <a:spcPct val="90000"/>
              </a:lnSpc>
              <a:spcBef>
                <a:spcPct val="0"/>
              </a:spcBef>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）思考：十四周岁意味着什么？</a:t>
            </a:r>
            <a:endParaRPr lang="zh-CN" altLang="en-US" sz="2200" dirty="0">
              <a:latin typeface="微软雅黑" panose="020B0503020204020204" pitchFamily="34" charset="-122"/>
              <a:ea typeface="微软雅黑" panose="020B0503020204020204" pitchFamily="34" charset="-122"/>
            </a:endParaRPr>
          </a:p>
          <a:p>
            <a:pPr marL="812800" lvl="0" indent="-812800">
              <a:lnSpc>
                <a:spcPct val="90000"/>
              </a:lnSpc>
              <a:spcBef>
                <a:spcPct val="0"/>
              </a:spcBef>
              <a:buNone/>
            </a:pP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．心与心的沟通</a:t>
            </a:r>
            <a:endParaRPr lang="zh-CN" altLang="en-US" sz="2200" dirty="0">
              <a:latin typeface="微软雅黑" panose="020B0503020204020204" pitchFamily="34" charset="-122"/>
              <a:ea typeface="微软雅黑" panose="020B0503020204020204" pitchFamily="34" charset="-122"/>
            </a:endParaRPr>
          </a:p>
          <a:p>
            <a:pPr marL="812800" lvl="0" indent="-812800">
              <a:lnSpc>
                <a:spcPct val="90000"/>
              </a:lnSpc>
              <a:spcBef>
                <a:spcPct val="0"/>
              </a:spcBef>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）身边的故事：月考成绩引起争执，离家出走</a:t>
            </a:r>
            <a:r>
              <a:rPr lang="en-US" altLang="zh-CN" sz="2200">
                <a:latin typeface="微软雅黑" panose="020B0503020204020204" pitchFamily="34" charset="-122"/>
                <a:ea typeface="微软雅黑" panose="020B0503020204020204" pitchFamily="34" charset="-122"/>
              </a:rPr>
              <a:t>……</a:t>
            </a:r>
            <a:endParaRPr lang="en-US" altLang="zh-CN" sz="2200">
              <a:latin typeface="微软雅黑" panose="020B0503020204020204" pitchFamily="34" charset="-122"/>
              <a:ea typeface="微软雅黑" panose="020B0503020204020204" pitchFamily="34" charset="-122"/>
            </a:endParaRPr>
          </a:p>
          <a:p>
            <a:pPr marL="812800" lvl="0" indent="-812800">
              <a:lnSpc>
                <a:spcPct val="90000"/>
              </a:lnSpc>
              <a:spcBef>
                <a:spcPct val="0"/>
              </a:spcBef>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）小组统计“指责型对指责型”“电脑型对抗拒型”的人数</a:t>
            </a:r>
            <a:endParaRPr lang="zh-CN" altLang="en-US" sz="2200" dirty="0">
              <a:latin typeface="微软雅黑" panose="020B0503020204020204" pitchFamily="34" charset="-122"/>
              <a:ea typeface="微软雅黑" panose="020B0503020204020204" pitchFamily="34" charset="-122"/>
            </a:endParaRPr>
          </a:p>
          <a:p>
            <a:pPr marL="812800" lvl="0" indent="-812800">
              <a:lnSpc>
                <a:spcPct val="90000"/>
              </a:lnSpc>
              <a:spcBef>
                <a:spcPct val="0"/>
              </a:spcBef>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）领悟：指责对指责，必引发吵架，沉默抗拒，必引发冷战</a:t>
            </a:r>
            <a:endParaRPr lang="zh-CN" altLang="en-US" sz="2200" dirty="0">
              <a:latin typeface="微软雅黑" panose="020B0503020204020204" pitchFamily="34" charset="-122"/>
              <a:ea typeface="微软雅黑" panose="020B0503020204020204" pitchFamily="34" charset="-122"/>
            </a:endParaRPr>
          </a:p>
          <a:p>
            <a:pPr marL="812800" lvl="0" indent="-812800">
              <a:lnSpc>
                <a:spcPct val="90000"/>
              </a:lnSpc>
              <a:spcBef>
                <a:spcPct val="0"/>
              </a:spcBef>
              <a:buNone/>
            </a:pPr>
            <a:r>
              <a:rPr lang="en-US" altLang="zh-CN" sz="2200" dirty="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．真实的写真</a:t>
            </a:r>
            <a:endParaRPr lang="zh-CN" altLang="en-US" sz="2200" dirty="0">
              <a:latin typeface="微软雅黑" panose="020B0503020204020204" pitchFamily="34" charset="-122"/>
              <a:ea typeface="微软雅黑" panose="020B0503020204020204" pitchFamily="34" charset="-122"/>
            </a:endParaRPr>
          </a:p>
          <a:p>
            <a:pPr marL="812800" lvl="0" indent="-812800">
              <a:lnSpc>
                <a:spcPct val="90000"/>
              </a:lnSpc>
              <a:spcBef>
                <a:spcPct val="0"/>
              </a:spcBef>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）心理测试：你有“小孩子气”行为吗？</a:t>
            </a:r>
            <a:endParaRPr lang="zh-CN" altLang="en-US" sz="2200" dirty="0">
              <a:latin typeface="微软雅黑" panose="020B0503020204020204" pitchFamily="34" charset="-122"/>
              <a:ea typeface="微软雅黑" panose="020B0503020204020204" pitchFamily="34" charset="-122"/>
            </a:endParaRPr>
          </a:p>
          <a:p>
            <a:pPr marL="812800" lvl="0" indent="-812800">
              <a:lnSpc>
                <a:spcPct val="90000"/>
              </a:lnSpc>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）根据全班回答“是”最多的题目，讨论双赢的对策。</a:t>
            </a:r>
            <a:endParaRPr lang="zh-CN" altLang="en-US" sz="2200" dirty="0">
              <a:latin typeface="微软雅黑" panose="020B0503020204020204" pitchFamily="34" charset="-122"/>
              <a:ea typeface="微软雅黑" panose="020B0503020204020204" pitchFamily="34" charset="-122"/>
            </a:endParaRPr>
          </a:p>
          <a:p>
            <a:pPr marL="812800" lvl="0" indent="-812800">
              <a:lnSpc>
                <a:spcPct val="90000"/>
              </a:lnSpc>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）反馈课前所做的“我和父母有哪些争执和分歧？”的统计结果，讨论对策</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积极主动的沟通，帮我们实现双赢。</a:t>
            </a:r>
            <a:endParaRPr lang="zh-CN" altLang="en-US" sz="2200" dirty="0">
              <a:latin typeface="微软雅黑" panose="020B0503020204020204" pitchFamily="34" charset="-122"/>
              <a:ea typeface="微软雅黑" panose="020B0503020204020204" pitchFamily="34" charset="-122"/>
            </a:endParaRPr>
          </a:p>
          <a:p>
            <a:pPr marL="812800" lvl="0" indent="-812800">
              <a:lnSpc>
                <a:spcPct val="90000"/>
              </a:lnSpc>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4</a:t>
            </a:r>
            <a:r>
              <a:rPr lang="zh-CN" altLang="en-US" sz="2200" dirty="0">
                <a:latin typeface="微软雅黑" panose="020B0503020204020204" pitchFamily="34" charset="-122"/>
                <a:ea typeface="微软雅黑" panose="020B0503020204020204" pitchFamily="34" charset="-122"/>
              </a:rPr>
              <a:t>）游戏：盲人与拐杖。引发对父母角色的体验和理解。</a:t>
            </a:r>
            <a:endParaRPr lang="zh-CN" altLang="en-US" sz="2200" dirty="0">
              <a:latin typeface="微软雅黑" panose="020B0503020204020204" pitchFamily="34" charset="-122"/>
              <a:ea typeface="微软雅黑" panose="020B0503020204020204" pitchFamily="34" charset="-122"/>
            </a:endParaRPr>
          </a:p>
          <a:p>
            <a:pPr marL="812800" lvl="0" indent="-812800">
              <a:lnSpc>
                <a:spcPct val="90000"/>
              </a:lnSpc>
              <a:buNone/>
            </a:pPr>
            <a:r>
              <a:rPr lang="en-US" altLang="zh-CN" sz="2200" dirty="0">
                <a:latin typeface="微软雅黑" panose="020B0503020204020204" pitchFamily="34" charset="-122"/>
                <a:ea typeface="微软雅黑" panose="020B0503020204020204" pitchFamily="34" charset="-122"/>
              </a:rPr>
              <a:t>4</a:t>
            </a:r>
            <a:r>
              <a:rPr lang="zh-CN" altLang="en-US" sz="2200" dirty="0">
                <a:latin typeface="微软雅黑" panose="020B0503020204020204" pitchFamily="34" charset="-122"/>
                <a:ea typeface="微软雅黑" panose="020B0503020204020204" pitchFamily="34" charset="-122"/>
              </a:rPr>
              <a:t>．活动总结（点明主题，深化内涵，提出希望） </a:t>
            </a:r>
            <a:endParaRPr lang="zh-CN" altLang="en-US" sz="2200">
              <a:latin typeface="微软雅黑" panose="020B0503020204020204" pitchFamily="34" charset="-122"/>
              <a:ea typeface="微软雅黑" panose="020B0503020204020204" pitchFamily="34" charset="-122"/>
            </a:endParaRPr>
          </a:p>
        </p:txBody>
      </p:sp>
      <p:sp>
        <p:nvSpPr>
          <p:cNvPr id="188420" name="Text Box 4"/>
          <p:cNvSpPr txBox="1"/>
          <p:nvPr/>
        </p:nvSpPr>
        <p:spPr>
          <a:xfrm>
            <a:off x="3203575" y="5908675"/>
            <a:ext cx="3600450" cy="400050"/>
          </a:xfrm>
          <a:prstGeom prst="rect">
            <a:avLst/>
          </a:prstGeom>
          <a:noFill/>
          <a:ln w="9525" cap="flat" cmpd="sng">
            <a:solidFill>
              <a:srgbClr val="00FFFF"/>
            </a:solidFill>
            <a:prstDash val="solid"/>
            <a:miter/>
            <a:headEnd type="none" w="med" len="med"/>
            <a:tailEnd type="none" w="med" len="med"/>
          </a:ln>
          <a:effectLst>
            <a:prstShdw prst="shdw17" dist="17961" dir="2699999">
              <a:srgbClr val="009999"/>
            </a:prstShdw>
          </a:effectLst>
        </p:spPr>
        <p:txBody>
          <a:bodyPr>
            <a:spAutoFit/>
          </a:bodyPr>
          <a:p>
            <a:pPr lvl="0">
              <a:buClr>
                <a:srgbClr val="000000"/>
              </a:buClr>
            </a:pPr>
            <a:r>
              <a:rPr lang="zh-CN" altLang="en-US" sz="2000" b="1" dirty="0">
                <a:solidFill>
                  <a:srgbClr val="C00000"/>
                </a:solidFill>
                <a:latin typeface="Arial" panose="020B0604020202020204" pitchFamily="34" charset="0"/>
                <a:ea typeface="楷体" panose="02010609060101010101" pitchFamily="49" charset="-122"/>
              </a:rPr>
              <a:t>思考：有哪些方面的修改？</a:t>
            </a:r>
            <a:endParaRPr lang="zh-CN" altLang="en-US" sz="2000" b="1" dirty="0">
              <a:solidFill>
                <a:srgbClr val="C00000"/>
              </a:solidFill>
              <a:latin typeface="Arial" panose="020B0604020202020204" pitchFamily="34" charset="0"/>
              <a:ea typeface="楷体" panose="02010609060101010101" pitchFamily="49" charset="-122"/>
            </a:endParaRPr>
          </a:p>
        </p:txBody>
      </p:sp>
      <p:sp>
        <p:nvSpPr>
          <p:cNvPr id="6" name="Rectangle 2"/>
          <p:cNvSpPr txBox="1">
            <a:spLocks noChangeArrowheads="1"/>
          </p:cNvSpPr>
          <p:nvPr/>
        </p:nvSpPr>
        <p:spPr bwMode="auto">
          <a:xfrm>
            <a:off x="755650" y="419100"/>
            <a:ext cx="8229600" cy="706438"/>
          </a:xfrm>
          <a:prstGeom prst="rect">
            <a:avLst/>
          </a:prstGeom>
          <a:noFill/>
          <a:ln w="9525">
            <a:noFill/>
            <a:miter lim="800000"/>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rPr>
              <a:t>根据生成的内容修改活动方案</a:t>
            </a:r>
            <a:r>
              <a:rPr kumimoji="0" lang="en-US" altLang="zh-CN" sz="3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rPr>
              <a:t>——</a:t>
            </a:r>
            <a:r>
              <a:rPr kumimoji="0" lang="zh-CN" altLang="en-US" sz="3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rPr>
              <a:t>方案</a:t>
            </a:r>
            <a:r>
              <a:rPr kumimoji="0" lang="en-US" altLang="zh-CN" sz="3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rPr>
              <a:t>2</a:t>
            </a:r>
            <a:endParaRPr kumimoji="0" lang="en-US" altLang="zh-CN" sz="3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8420"/>
                                        </p:tgtEl>
                                        <p:attrNameLst>
                                          <p:attrName>style.visibility</p:attrName>
                                        </p:attrNameLst>
                                      </p:cBhvr>
                                      <p:to>
                                        <p:strVal val="visible"/>
                                      </p:to>
                                    </p:set>
                                    <p:anim calcmode="lin" valueType="num">
                                      <p:cBhvr additive="base">
                                        <p:cTn id="7" dur="500" fill="hold"/>
                                        <p:tgtEl>
                                          <p:spTgt spid="188420"/>
                                        </p:tgtEl>
                                        <p:attrNameLst>
                                          <p:attrName>ppt_x</p:attrName>
                                        </p:attrNameLst>
                                      </p:cBhvr>
                                      <p:tavLst>
                                        <p:tav tm="0">
                                          <p:val>
                                            <p:strVal val="#ppt_x"/>
                                          </p:val>
                                        </p:tav>
                                        <p:tav tm="100000">
                                          <p:val>
                                            <p:strVal val="#ppt_x"/>
                                          </p:val>
                                        </p:tav>
                                      </p:tavLst>
                                    </p:anim>
                                    <p:anim calcmode="lin" valueType="num">
                                      <p:cBhvr additive="base">
                                        <p:cTn id="8" dur="500" fill="hold"/>
                                        <p:tgtEl>
                                          <p:spTgt spid="1884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188419">
                                            <p:txEl>
                                              <p:charRg st="52" end="61"/>
                                            </p:txEl>
                                          </p:spTgt>
                                        </p:tgtEl>
                                        <p:attrNameLst>
                                          <p:attrName>style.visibility</p:attrName>
                                        </p:attrNameLst>
                                      </p:cBhvr>
                                      <p:to>
                                        <p:strVal val="visible"/>
                                      </p:to>
                                    </p:set>
                                    <p:animEffect transition="in" filter="diamond(in)">
                                      <p:cBhvr>
                                        <p:cTn id="13" dur="2000"/>
                                        <p:tgtEl>
                                          <p:spTgt spid="188419">
                                            <p:txEl>
                                              <p:charRg st="52" end="61"/>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188419">
                                            <p:txEl>
                                              <p:charRg st="61" end="86"/>
                                            </p:txEl>
                                          </p:spTgt>
                                        </p:tgtEl>
                                        <p:attrNameLst>
                                          <p:attrName>style.visibility</p:attrName>
                                        </p:attrNameLst>
                                      </p:cBhvr>
                                      <p:to>
                                        <p:strVal val="visible"/>
                                      </p:to>
                                    </p:set>
                                    <p:animEffect transition="in" filter="diamond(in)">
                                      <p:cBhvr>
                                        <p:cTn id="16" dur="2000"/>
                                        <p:tgtEl>
                                          <p:spTgt spid="188419">
                                            <p:txEl>
                                              <p:charRg st="61" end="86"/>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188419">
                                            <p:txEl>
                                              <p:charRg st="86" end="115"/>
                                            </p:txEl>
                                          </p:spTgt>
                                        </p:tgtEl>
                                        <p:attrNameLst>
                                          <p:attrName>style.visibility</p:attrName>
                                        </p:attrNameLst>
                                      </p:cBhvr>
                                      <p:to>
                                        <p:strVal val="visible"/>
                                      </p:to>
                                    </p:set>
                                    <p:animEffect transition="in" filter="diamond(in)">
                                      <p:cBhvr>
                                        <p:cTn id="19" dur="2000"/>
                                        <p:tgtEl>
                                          <p:spTgt spid="188419">
                                            <p:txEl>
                                              <p:charRg st="86" end="115"/>
                                            </p:txEl>
                                          </p:spTgt>
                                        </p:tgtEl>
                                      </p:cBhvr>
                                    </p:animEffect>
                                  </p:childTnLst>
                                </p:cTn>
                              </p:par>
                              <p:par>
                                <p:cTn id="20" presetID="8" presetClass="entr" presetSubtype="16" fill="hold" nodeType="withEffect">
                                  <p:stCondLst>
                                    <p:cond delay="0"/>
                                  </p:stCondLst>
                                  <p:childTnLst>
                                    <p:set>
                                      <p:cBhvr>
                                        <p:cTn id="21" dur="1" fill="hold">
                                          <p:stCondLst>
                                            <p:cond delay="0"/>
                                          </p:stCondLst>
                                        </p:cTn>
                                        <p:tgtEl>
                                          <p:spTgt spid="188419">
                                            <p:txEl>
                                              <p:charRg st="115" end="144"/>
                                            </p:txEl>
                                          </p:spTgt>
                                        </p:tgtEl>
                                        <p:attrNameLst>
                                          <p:attrName>style.visibility</p:attrName>
                                        </p:attrNameLst>
                                      </p:cBhvr>
                                      <p:to>
                                        <p:strVal val="visible"/>
                                      </p:to>
                                    </p:set>
                                    <p:animEffect transition="in" filter="diamond(in)">
                                      <p:cBhvr>
                                        <p:cTn id="22" dur="2000"/>
                                        <p:tgtEl>
                                          <p:spTgt spid="188419">
                                            <p:txEl>
                                              <p:charRg st="115" end="14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88419">
                                            <p:txEl>
                                              <p:charRg st="144" end="152"/>
                                            </p:txEl>
                                          </p:spTgt>
                                        </p:tgtEl>
                                        <p:attrNameLst>
                                          <p:attrName>style.visibility</p:attrName>
                                        </p:attrNameLst>
                                      </p:cBhvr>
                                      <p:to>
                                        <p:strVal val="visible"/>
                                      </p:to>
                                    </p:set>
                                    <p:animEffect transition="in" filter="diamond(in)">
                                      <p:cBhvr>
                                        <p:cTn id="27" dur="2000"/>
                                        <p:tgtEl>
                                          <p:spTgt spid="188419">
                                            <p:txEl>
                                              <p:charRg st="144" end="152"/>
                                            </p:txEl>
                                          </p:spTgt>
                                        </p:tgtEl>
                                      </p:cBhvr>
                                    </p:animEffect>
                                  </p:childTnLst>
                                </p:cTn>
                              </p:par>
                              <p:par>
                                <p:cTn id="28" presetID="8" presetClass="entr" presetSubtype="16" fill="hold" nodeType="withEffect">
                                  <p:stCondLst>
                                    <p:cond delay="0"/>
                                  </p:stCondLst>
                                  <p:childTnLst>
                                    <p:set>
                                      <p:cBhvr>
                                        <p:cTn id="29" dur="1" fill="hold">
                                          <p:stCondLst>
                                            <p:cond delay="0"/>
                                          </p:stCondLst>
                                        </p:cTn>
                                        <p:tgtEl>
                                          <p:spTgt spid="188419">
                                            <p:txEl>
                                              <p:charRg st="152" end="173"/>
                                            </p:txEl>
                                          </p:spTgt>
                                        </p:tgtEl>
                                        <p:attrNameLst>
                                          <p:attrName>style.visibility</p:attrName>
                                        </p:attrNameLst>
                                      </p:cBhvr>
                                      <p:to>
                                        <p:strVal val="visible"/>
                                      </p:to>
                                    </p:set>
                                    <p:animEffect transition="in" filter="diamond(in)">
                                      <p:cBhvr>
                                        <p:cTn id="30" dur="2000"/>
                                        <p:tgtEl>
                                          <p:spTgt spid="188419">
                                            <p:txEl>
                                              <p:charRg st="152" end="173"/>
                                            </p:txEl>
                                          </p:spTgt>
                                        </p:tgtEl>
                                      </p:cBhvr>
                                    </p:animEffect>
                                  </p:childTnLst>
                                </p:cTn>
                              </p:par>
                              <p:par>
                                <p:cTn id="31" presetID="8" presetClass="entr" presetSubtype="16" fill="hold" nodeType="withEffect">
                                  <p:stCondLst>
                                    <p:cond delay="0"/>
                                  </p:stCondLst>
                                  <p:childTnLst>
                                    <p:set>
                                      <p:cBhvr>
                                        <p:cTn id="32" dur="1" fill="hold">
                                          <p:stCondLst>
                                            <p:cond delay="0"/>
                                          </p:stCondLst>
                                        </p:cTn>
                                        <p:tgtEl>
                                          <p:spTgt spid="188419">
                                            <p:txEl>
                                              <p:charRg st="173" end="200"/>
                                            </p:txEl>
                                          </p:spTgt>
                                        </p:tgtEl>
                                        <p:attrNameLst>
                                          <p:attrName>style.visibility</p:attrName>
                                        </p:attrNameLst>
                                      </p:cBhvr>
                                      <p:to>
                                        <p:strVal val="visible"/>
                                      </p:to>
                                    </p:set>
                                    <p:animEffect transition="in" filter="diamond(in)">
                                      <p:cBhvr>
                                        <p:cTn id="33" dur="2000"/>
                                        <p:tgtEl>
                                          <p:spTgt spid="188419">
                                            <p:txEl>
                                              <p:charRg st="173" end="200"/>
                                            </p:txEl>
                                          </p:spTgt>
                                        </p:tgtEl>
                                      </p:cBhvr>
                                    </p:animEffect>
                                  </p:childTnLst>
                                </p:cTn>
                              </p:par>
                              <p:par>
                                <p:cTn id="34" presetID="8" presetClass="entr" presetSubtype="16" fill="hold" nodeType="withEffect">
                                  <p:stCondLst>
                                    <p:cond delay="0"/>
                                  </p:stCondLst>
                                  <p:childTnLst>
                                    <p:set>
                                      <p:cBhvr>
                                        <p:cTn id="35" dur="1" fill="hold">
                                          <p:stCondLst>
                                            <p:cond delay="0"/>
                                          </p:stCondLst>
                                        </p:cTn>
                                        <p:tgtEl>
                                          <p:spTgt spid="188419">
                                            <p:txEl>
                                              <p:charRg st="200" end="254"/>
                                            </p:txEl>
                                          </p:spTgt>
                                        </p:tgtEl>
                                        <p:attrNameLst>
                                          <p:attrName>style.visibility</p:attrName>
                                        </p:attrNameLst>
                                      </p:cBhvr>
                                      <p:to>
                                        <p:strVal val="visible"/>
                                      </p:to>
                                    </p:set>
                                    <p:animEffect transition="in" filter="diamond(in)">
                                      <p:cBhvr>
                                        <p:cTn id="36" dur="2000"/>
                                        <p:tgtEl>
                                          <p:spTgt spid="188419">
                                            <p:txEl>
                                              <p:charRg st="200" end="254"/>
                                            </p:txEl>
                                          </p:spTgt>
                                        </p:tgtEl>
                                      </p:cBhvr>
                                    </p:animEffect>
                                  </p:childTnLst>
                                </p:cTn>
                              </p:par>
                              <p:par>
                                <p:cTn id="37" presetID="8" presetClass="entr" presetSubtype="16" fill="hold" nodeType="withEffect">
                                  <p:stCondLst>
                                    <p:cond delay="0"/>
                                  </p:stCondLst>
                                  <p:childTnLst>
                                    <p:set>
                                      <p:cBhvr>
                                        <p:cTn id="38" dur="1" fill="hold">
                                          <p:stCondLst>
                                            <p:cond delay="0"/>
                                          </p:stCondLst>
                                        </p:cTn>
                                        <p:tgtEl>
                                          <p:spTgt spid="188419">
                                            <p:txEl>
                                              <p:charRg st="254" end="281"/>
                                            </p:txEl>
                                          </p:spTgt>
                                        </p:tgtEl>
                                        <p:attrNameLst>
                                          <p:attrName>style.visibility</p:attrName>
                                        </p:attrNameLst>
                                      </p:cBhvr>
                                      <p:to>
                                        <p:strVal val="visible"/>
                                      </p:to>
                                    </p:set>
                                    <p:animEffect transition="in" filter="diamond(in)">
                                      <p:cBhvr>
                                        <p:cTn id="39" dur="2000"/>
                                        <p:tgtEl>
                                          <p:spTgt spid="188419">
                                            <p:txEl>
                                              <p:charRg st="254" end="281"/>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nodeType="clickEffect">
                                  <p:stCondLst>
                                    <p:cond delay="0"/>
                                  </p:stCondLst>
                                  <p:childTnLst>
                                    <p:set>
                                      <p:cBhvr>
                                        <p:cTn id="43" dur="1" fill="hold">
                                          <p:stCondLst>
                                            <p:cond delay="0"/>
                                          </p:stCondLst>
                                        </p:cTn>
                                        <p:tgtEl>
                                          <p:spTgt spid="188419">
                                            <p:txEl>
                                              <p:charRg st="281" end="305"/>
                                            </p:txEl>
                                          </p:spTgt>
                                        </p:tgtEl>
                                        <p:attrNameLst>
                                          <p:attrName>style.visibility</p:attrName>
                                        </p:attrNameLst>
                                      </p:cBhvr>
                                      <p:to>
                                        <p:strVal val="visible"/>
                                      </p:to>
                                    </p:set>
                                    <p:animEffect transition="in" filter="diamond(in)">
                                      <p:cBhvr>
                                        <p:cTn id="44" dur="2000"/>
                                        <p:tgtEl>
                                          <p:spTgt spid="188419">
                                            <p:txEl>
                                              <p:charRg st="281" end="30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2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9970" name="Rectangle 5"/>
          <p:cNvSpPr>
            <a:spLocks noGrp="1"/>
          </p:cNvSpPr>
          <p:nvPr>
            <p:ph type="title"/>
          </p:nvPr>
        </p:nvSpPr>
        <p:spPr>
          <a:xfrm>
            <a:off x="34925" y="-26987"/>
            <a:ext cx="8229600" cy="1143000"/>
          </a:xfrm>
        </p:spPr>
        <p:txBody>
          <a:bodyPr vert="horz" wrap="square" lIns="91440" tIns="45720" rIns="91440" bIns="45720" anchor="ctr"/>
          <a:p>
            <a:pPr lvl="0" algn="l">
              <a:lnSpc>
                <a:spcPct val="110000"/>
              </a:lnSpc>
            </a:pPr>
            <a:r>
              <a:rPr lang="zh-CN" altLang="en-US" sz="3200" dirty="0">
                <a:latin typeface="微软雅黑" panose="020B0503020204020204" pitchFamily="34" charset="-122"/>
                <a:ea typeface="微软雅黑" panose="020B0503020204020204" pitchFamily="34" charset="-122"/>
              </a:rPr>
              <a:t>第三部分 现场活动</a:t>
            </a:r>
            <a:endParaRPr lang="zh-CN" altLang="en-US" sz="3200" dirty="0">
              <a:latin typeface="微软雅黑" panose="020B0503020204020204" pitchFamily="34" charset="-122"/>
              <a:ea typeface="微软雅黑" panose="020B0503020204020204" pitchFamily="34" charset="-122"/>
            </a:endParaRPr>
          </a:p>
        </p:txBody>
      </p:sp>
      <p:sp>
        <p:nvSpPr>
          <p:cNvPr id="979971" name="Rectangle 2"/>
          <p:cNvSpPr>
            <a:spLocks noGrp="1"/>
          </p:cNvSpPr>
          <p:nvPr>
            <p:ph type="body"/>
          </p:nvPr>
        </p:nvSpPr>
        <p:spPr>
          <a:xfrm>
            <a:off x="323850" y="936625"/>
            <a:ext cx="8640763" cy="5661025"/>
          </a:xfrm>
          <a:ln>
            <a:solidFill>
              <a:srgbClr val="54CC54">
                <a:alpha val="100000"/>
              </a:srgbClr>
            </a:solidFill>
            <a:miter/>
          </a:ln>
        </p:spPr>
        <p:txBody>
          <a:bodyPr vert="horz" wrap="square" lIns="91440" tIns="45720" rIns="91440" bIns="45720" anchor="t"/>
          <a:p>
            <a:pPr marL="0" lvl="0" indent="0">
              <a:buNone/>
            </a:pPr>
            <a:r>
              <a:rPr lang="zh-CN" altLang="en-US" sz="2200" b="1" dirty="0">
                <a:solidFill>
                  <a:srgbClr val="0000FF"/>
                </a:solidFill>
                <a:latin typeface="微软雅黑" panose="020B0503020204020204" pitchFamily="34" charset="-122"/>
                <a:ea typeface="微软雅黑" panose="020B0503020204020204" pitchFamily="34" charset="-122"/>
              </a:rPr>
              <a:t>（</a:t>
            </a:r>
            <a:r>
              <a:rPr lang="en-US" altLang="zh-CN" sz="2200" b="1" dirty="0">
                <a:solidFill>
                  <a:srgbClr val="0000FF"/>
                </a:solidFill>
                <a:latin typeface="微软雅黑" panose="020B0503020204020204" pitchFamily="34" charset="-122"/>
                <a:ea typeface="微软雅黑" panose="020B0503020204020204" pitchFamily="34" charset="-122"/>
              </a:rPr>
              <a:t>1</a:t>
            </a:r>
            <a:r>
              <a:rPr lang="zh-CN" altLang="en-US" sz="2200" b="1" dirty="0">
                <a:solidFill>
                  <a:srgbClr val="0000FF"/>
                </a:solidFill>
                <a:latin typeface="微软雅黑" panose="020B0503020204020204" pitchFamily="34" charset="-122"/>
                <a:ea typeface="微软雅黑" panose="020B0503020204020204" pitchFamily="34" charset="-122"/>
              </a:rPr>
              <a:t>）回顾成长感受。</a:t>
            </a:r>
            <a:endParaRPr lang="zh-CN" altLang="en-US" sz="2200" b="1" dirty="0">
              <a:solidFill>
                <a:srgbClr val="0000FF"/>
              </a:solidFill>
              <a:latin typeface="微软雅黑" panose="020B0503020204020204" pitchFamily="34" charset="-122"/>
              <a:ea typeface="微软雅黑" panose="020B0503020204020204" pitchFamily="34" charset="-122"/>
            </a:endParaRPr>
          </a:p>
          <a:p>
            <a:pPr marL="0" lvl="0" indent="0">
              <a:buNone/>
            </a:pPr>
            <a:r>
              <a:rPr lang="zh-CN" altLang="en-US" sz="2200" dirty="0">
                <a:latin typeface="微软雅黑" panose="020B0503020204020204" pitchFamily="34" charset="-122"/>
                <a:ea typeface="微软雅黑" panose="020B0503020204020204" pitchFamily="34" charset="-122"/>
              </a:rPr>
              <a:t>    播放十四岁生日仪式的录象片段，思考“十四周岁意味着什么”，播放上次班会的录像片段，讨论交流。</a:t>
            </a:r>
            <a:endParaRPr lang="zh-CN" altLang="en-US" sz="2200" dirty="0">
              <a:latin typeface="微软雅黑" panose="020B0503020204020204" pitchFamily="34" charset="-122"/>
              <a:ea typeface="微软雅黑" panose="020B0503020204020204" pitchFamily="34" charset="-122"/>
            </a:endParaRPr>
          </a:p>
          <a:p>
            <a:pPr marL="0" lvl="0" indent="0">
              <a:buNone/>
            </a:pPr>
            <a:r>
              <a:rPr lang="zh-CN" altLang="en-US" sz="2200" b="1" dirty="0">
                <a:solidFill>
                  <a:srgbClr val="0000FF"/>
                </a:solidFill>
                <a:latin typeface="微软雅黑" panose="020B0503020204020204" pitchFamily="34" charset="-122"/>
                <a:ea typeface="微软雅黑" panose="020B0503020204020204" pitchFamily="34" charset="-122"/>
              </a:rPr>
              <a:t>（</a:t>
            </a:r>
            <a:r>
              <a:rPr lang="en-US" altLang="zh-CN" sz="2200" b="1" dirty="0">
                <a:solidFill>
                  <a:srgbClr val="0000FF"/>
                </a:solidFill>
                <a:latin typeface="微软雅黑" panose="020B0503020204020204" pitchFamily="34" charset="-122"/>
                <a:ea typeface="微软雅黑" panose="020B0503020204020204" pitchFamily="34" charset="-122"/>
              </a:rPr>
              <a:t>2</a:t>
            </a:r>
            <a:r>
              <a:rPr lang="zh-CN" altLang="en-US" sz="2200" b="1" dirty="0">
                <a:solidFill>
                  <a:srgbClr val="0000FF"/>
                </a:solidFill>
                <a:latin typeface="微软雅黑" panose="020B0503020204020204" pitchFamily="34" charset="-122"/>
                <a:ea typeface="微软雅黑" panose="020B0503020204020204" pitchFamily="34" charset="-122"/>
              </a:rPr>
              <a:t>）主动面对成长的烦恼。</a:t>
            </a:r>
            <a:endParaRPr lang="zh-CN" altLang="en-US" sz="2200" b="1" dirty="0">
              <a:solidFill>
                <a:srgbClr val="0000FF"/>
              </a:solidFill>
              <a:latin typeface="微软雅黑" panose="020B0503020204020204" pitchFamily="34" charset="-122"/>
              <a:ea typeface="微软雅黑" panose="020B0503020204020204" pitchFamily="34" charset="-122"/>
            </a:endParaRPr>
          </a:p>
          <a:p>
            <a:pPr marL="0" lvl="0" indent="0">
              <a:buNone/>
            </a:pPr>
            <a:r>
              <a:rPr lang="zh-CN" altLang="en-US" sz="2200" dirty="0">
                <a:latin typeface="微软雅黑" panose="020B0503020204020204" pitchFamily="34" charset="-122"/>
                <a:ea typeface="微软雅黑" panose="020B0503020204020204" pitchFamily="34" charset="-122"/>
              </a:rPr>
              <a:t>    由身边的亲子沟通的小故事开始，小组讨论“如何更好地解决亲子沟通问题”，并提炼感悟。</a:t>
            </a:r>
            <a:endParaRPr lang="zh-CN" altLang="en-US" sz="2200" dirty="0">
              <a:latin typeface="微软雅黑" panose="020B0503020204020204" pitchFamily="34" charset="-122"/>
              <a:ea typeface="微软雅黑" panose="020B0503020204020204" pitchFamily="34" charset="-122"/>
            </a:endParaRPr>
          </a:p>
          <a:p>
            <a:pPr marL="0" lvl="0" indent="0">
              <a:buNone/>
            </a:pPr>
            <a:r>
              <a:rPr lang="zh-CN" altLang="en-US" sz="2200" b="1" dirty="0">
                <a:solidFill>
                  <a:srgbClr val="0000FF"/>
                </a:solidFill>
                <a:latin typeface="微软雅黑" panose="020B0503020204020204" pitchFamily="34" charset="-122"/>
                <a:ea typeface="微软雅黑" panose="020B0503020204020204" pitchFamily="34" charset="-122"/>
              </a:rPr>
              <a:t>（</a:t>
            </a:r>
            <a:r>
              <a:rPr lang="en-US" altLang="zh-CN" sz="2200" b="1" dirty="0">
                <a:solidFill>
                  <a:srgbClr val="0000FF"/>
                </a:solidFill>
                <a:latin typeface="微软雅黑" panose="020B0503020204020204" pitchFamily="34" charset="-122"/>
                <a:ea typeface="微软雅黑" panose="020B0503020204020204" pitchFamily="34" charset="-122"/>
              </a:rPr>
              <a:t>3</a:t>
            </a:r>
            <a:r>
              <a:rPr lang="zh-CN" altLang="en-US" sz="2200" b="1" dirty="0">
                <a:solidFill>
                  <a:srgbClr val="0000FF"/>
                </a:solidFill>
                <a:latin typeface="微软雅黑" panose="020B0503020204020204" pitchFamily="34" charset="-122"/>
                <a:ea typeface="微软雅黑" panose="020B0503020204020204" pitchFamily="34" charset="-122"/>
              </a:rPr>
              <a:t>）感悟自己的责任。</a:t>
            </a:r>
            <a:endParaRPr lang="zh-CN" altLang="en-US" sz="2200" b="1" dirty="0">
              <a:solidFill>
                <a:srgbClr val="0000FF"/>
              </a:solidFill>
              <a:latin typeface="微软雅黑" panose="020B0503020204020204" pitchFamily="34" charset="-122"/>
              <a:ea typeface="微软雅黑" panose="020B0503020204020204" pitchFamily="34" charset="-122"/>
            </a:endParaRPr>
          </a:p>
          <a:p>
            <a:pPr marL="0" lvl="0" indent="0">
              <a:buNone/>
            </a:pPr>
            <a:r>
              <a:rPr lang="zh-CN" altLang="en-US" sz="2200" dirty="0">
                <a:latin typeface="微软雅黑" panose="020B0503020204020204" pitchFamily="34" charset="-122"/>
                <a:ea typeface="微软雅黑" panose="020B0503020204020204" pitchFamily="34" charset="-122"/>
              </a:rPr>
              <a:t>    呈现一次问卷调查（ “你有小孩子气行为吗？”）的结果，让学生领悟：你表现得越小孩子气，你的父母越把你“拴牢”。</a:t>
            </a:r>
            <a:endParaRPr lang="zh-CN" altLang="en-US" sz="2200" dirty="0">
              <a:latin typeface="微软雅黑" panose="020B0503020204020204" pitchFamily="34" charset="-122"/>
              <a:ea typeface="微软雅黑" panose="020B0503020204020204" pitchFamily="34" charset="-122"/>
            </a:endParaRPr>
          </a:p>
          <a:p>
            <a:pPr marL="0" lvl="0" indent="0">
              <a:buNone/>
            </a:pPr>
            <a:r>
              <a:rPr lang="zh-CN" altLang="en-US" sz="2200" dirty="0">
                <a:latin typeface="微软雅黑" panose="020B0503020204020204" pitchFamily="34" charset="-122"/>
                <a:ea typeface="微软雅黑" panose="020B0503020204020204" pitchFamily="34" charset="-122"/>
              </a:rPr>
              <a:t>    在此基础上讨论实现亲子双赢的对策，从而使学生理解主动沟通的必要性。</a:t>
            </a:r>
            <a:endParaRPr lang="zh-CN" altLang="en-US" sz="2200" dirty="0">
              <a:latin typeface="微软雅黑" panose="020B0503020204020204" pitchFamily="34" charset="-122"/>
              <a:ea typeface="微软雅黑" panose="020B0503020204020204" pitchFamily="34" charset="-122"/>
            </a:endParaRPr>
          </a:p>
          <a:p>
            <a:pPr marL="0" lvl="0" indent="0">
              <a:buNone/>
            </a:pPr>
            <a:r>
              <a:rPr lang="zh-CN" altLang="en-US" sz="2200" b="1" dirty="0">
                <a:solidFill>
                  <a:srgbClr val="0000FF"/>
                </a:solidFill>
                <a:latin typeface="微软雅黑" panose="020B0503020204020204" pitchFamily="34" charset="-122"/>
                <a:ea typeface="微软雅黑" panose="020B0503020204020204" pitchFamily="34" charset="-122"/>
              </a:rPr>
              <a:t>（</a:t>
            </a:r>
            <a:r>
              <a:rPr lang="en-US" altLang="zh-CN" sz="2200" b="1" dirty="0">
                <a:solidFill>
                  <a:srgbClr val="0000FF"/>
                </a:solidFill>
                <a:latin typeface="微软雅黑" panose="020B0503020204020204" pitchFamily="34" charset="-122"/>
                <a:ea typeface="微软雅黑" panose="020B0503020204020204" pitchFamily="34" charset="-122"/>
              </a:rPr>
              <a:t>4</a:t>
            </a:r>
            <a:r>
              <a:rPr lang="zh-CN" altLang="en-US" sz="2200" b="1" dirty="0">
                <a:solidFill>
                  <a:srgbClr val="0000FF"/>
                </a:solidFill>
                <a:latin typeface="微软雅黑" panose="020B0503020204020204" pitchFamily="34" charset="-122"/>
                <a:ea typeface="微软雅黑" panose="020B0503020204020204" pitchFamily="34" charset="-122"/>
              </a:rPr>
              <a:t>）点明主题，深化内涵</a:t>
            </a:r>
            <a:endParaRPr lang="zh-CN" altLang="en-US" sz="2200" b="1" dirty="0">
              <a:solidFill>
                <a:srgbClr val="0000FF"/>
              </a:solidFill>
              <a:latin typeface="微软雅黑" panose="020B0503020204020204" pitchFamily="34" charset="-122"/>
              <a:ea typeface="微软雅黑" panose="020B0503020204020204" pitchFamily="34" charset="-122"/>
            </a:endParaRPr>
          </a:p>
          <a:p>
            <a:pPr marL="0" lvl="0" indent="0">
              <a:buNone/>
            </a:pPr>
            <a:r>
              <a:rPr lang="zh-CN" altLang="en-US" sz="2200" dirty="0">
                <a:latin typeface="微软雅黑" panose="020B0503020204020204" pitchFamily="34" charset="-122"/>
                <a:ea typeface="微软雅黑" panose="020B0503020204020204" pitchFamily="34" charset="-122"/>
              </a:rPr>
              <a:t>   提出希望，提出建议（即</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我们怎样与父母沟通</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给同龄人的建议</a:t>
            </a:r>
            <a:r>
              <a:rPr lang="en-US" altLang="zh-CN" sz="2200" dirty="0">
                <a:latin typeface="微软雅黑" panose="020B0503020204020204" pitchFamily="34" charset="-122"/>
                <a:ea typeface="微软雅黑" panose="020B0503020204020204" pitchFamily="34" charset="-122"/>
              </a:rPr>
              <a:t> 》</a:t>
            </a:r>
            <a:r>
              <a:rPr lang="zh-CN" altLang="en-US" sz="2200" dirty="0">
                <a:latin typeface="微软雅黑" panose="020B0503020204020204" pitchFamily="34" charset="-122"/>
                <a:ea typeface="微软雅黑" panose="020B0503020204020204" pitchFamily="34" charset="-122"/>
              </a:rPr>
              <a:t>），让每一位学生都能主动承担应有的责任，促进自我发展，回报父母和社会。</a:t>
            </a:r>
            <a:endParaRPr lang="zh-CN" altLang="en-US" sz="22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2018" name="标题 982017"/>
          <p:cNvSpPr>
            <a:spLocks noGrp="1"/>
          </p:cNvSpPr>
          <p:nvPr>
            <p:ph type="title"/>
          </p:nvPr>
        </p:nvSpPr>
        <p:spPr>
          <a:xfrm>
            <a:off x="457200" y="0"/>
            <a:ext cx="8229600" cy="765175"/>
          </a:xfrm>
        </p:spPr>
        <p:txBody>
          <a:bodyPr anchor="ctr"/>
          <a:p>
            <a:r>
              <a:rPr lang="zh-CN" altLang="en-US" sz="3200" b="1" dirty="0">
                <a:solidFill>
                  <a:schemeClr val="tx1"/>
                </a:solidFill>
              </a:rPr>
              <a:t>（二）班主任成长的</a:t>
            </a:r>
            <a:r>
              <a:rPr lang="en-US" altLang="zh-CN" sz="3200" b="1" dirty="0">
                <a:solidFill>
                  <a:schemeClr val="tx1"/>
                </a:solidFill>
              </a:rPr>
              <a:t>3</a:t>
            </a:r>
            <a:r>
              <a:rPr lang="zh-CN" altLang="en-US" sz="3200" b="1" dirty="0">
                <a:solidFill>
                  <a:schemeClr val="tx1"/>
                </a:solidFill>
              </a:rPr>
              <a:t>层阶梯</a:t>
            </a:r>
            <a:endParaRPr lang="zh-CN" altLang="en-US" sz="3200" b="1" dirty="0">
              <a:solidFill>
                <a:srgbClr val="0000FF"/>
              </a:solidFill>
            </a:endParaRPr>
          </a:p>
        </p:txBody>
      </p:sp>
      <p:sp>
        <p:nvSpPr>
          <p:cNvPr id="1029" name="AutoShape 23"/>
          <p:cNvSpPr/>
          <p:nvPr/>
        </p:nvSpPr>
        <p:spPr>
          <a:xfrm>
            <a:off x="179388" y="2997200"/>
            <a:ext cx="2593975" cy="1266825"/>
          </a:xfrm>
          <a:prstGeom prst="roundRect">
            <a:avLst>
              <a:gd name="adj" fmla="val 4690"/>
            </a:avLst>
          </a:prstGeom>
          <a:noFill/>
          <a:ln w="57150" cap="flat" cmpd="sng">
            <a:solidFill>
              <a:srgbClr val="CCFF66"/>
            </a:solidFill>
            <a:prstDash val="solid"/>
            <a:headEnd type="none" w="med" len="med"/>
            <a:tailEnd type="none" w="med" len="med"/>
          </a:ln>
        </p:spPr>
        <p:txBody>
          <a:bodyPr wrap="none" anchor="ctr"/>
          <a:p>
            <a:pPr lvl="0">
              <a:buClr>
                <a:srgbClr val="000000"/>
              </a:buClr>
            </a:pPr>
            <a:endParaRPr sz="1800" b="0" dirty="0">
              <a:latin typeface="Calibri" panose="020F0502020204030204" pitchFamily="34" charset="0"/>
              <a:ea typeface="宋体" panose="02010600030101010101" pitchFamily="2" charset="-122"/>
            </a:endParaRPr>
          </a:p>
        </p:txBody>
      </p:sp>
      <p:sp>
        <p:nvSpPr>
          <p:cNvPr id="982021" name="AutoShape 24"/>
          <p:cNvSpPr/>
          <p:nvPr/>
        </p:nvSpPr>
        <p:spPr>
          <a:xfrm>
            <a:off x="322263" y="2420938"/>
            <a:ext cx="2220912" cy="536575"/>
          </a:xfrm>
          <a:prstGeom prst="roundRect">
            <a:avLst>
              <a:gd name="adj" fmla="val 50000"/>
            </a:avLst>
          </a:prstGeom>
          <a:solidFill>
            <a:schemeClr val="accent1"/>
          </a:solidFill>
          <a:ln w="9525">
            <a:noFill/>
          </a:ln>
        </p:spPr>
        <p:txBody>
          <a:bodyPr wrap="none" anchor="ctr"/>
          <a:p>
            <a:pPr lvl="0" algn="ctr">
              <a:buClr>
                <a:srgbClr val="000000"/>
              </a:buClr>
            </a:pPr>
            <a:r>
              <a:rPr lang="zh-CN" altLang="en-US" sz="2800" b="0" dirty="0">
                <a:latin typeface="黑体" panose="02010609060101010101" pitchFamily="49" charset="-122"/>
                <a:ea typeface="黑体" panose="02010609060101010101" pitchFamily="49" charset="-122"/>
              </a:rPr>
              <a:t>勤奋型班主任</a:t>
            </a:r>
            <a:endParaRPr lang="zh-CN" altLang="en-US" sz="2800" b="0" dirty="0">
              <a:solidFill>
                <a:schemeClr val="bg2"/>
              </a:solidFill>
              <a:latin typeface="黑体" panose="02010609060101010101" pitchFamily="49" charset="-122"/>
              <a:ea typeface="黑体" panose="02010609060101010101" pitchFamily="49" charset="-122"/>
            </a:endParaRPr>
          </a:p>
        </p:txBody>
      </p:sp>
      <p:sp>
        <p:nvSpPr>
          <p:cNvPr id="1031" name="AutoShape 23"/>
          <p:cNvSpPr/>
          <p:nvPr/>
        </p:nvSpPr>
        <p:spPr>
          <a:xfrm>
            <a:off x="3132138" y="2420938"/>
            <a:ext cx="2593975" cy="1439862"/>
          </a:xfrm>
          <a:prstGeom prst="roundRect">
            <a:avLst>
              <a:gd name="adj" fmla="val 4690"/>
            </a:avLst>
          </a:prstGeom>
          <a:noFill/>
          <a:ln w="57150" cap="flat" cmpd="sng">
            <a:solidFill>
              <a:srgbClr val="CCFF66"/>
            </a:solidFill>
            <a:prstDash val="solid"/>
            <a:headEnd type="none" w="med" len="med"/>
            <a:tailEnd type="none" w="med" len="med"/>
          </a:ln>
        </p:spPr>
        <p:txBody>
          <a:bodyPr wrap="none" anchor="ctr"/>
          <a:p>
            <a:pPr lvl="0">
              <a:buClr>
                <a:srgbClr val="000000"/>
              </a:buClr>
            </a:pPr>
            <a:endParaRPr sz="1800" b="0" dirty="0">
              <a:latin typeface="Calibri" panose="020F0502020204030204" pitchFamily="34" charset="0"/>
              <a:ea typeface="宋体" panose="02010600030101010101" pitchFamily="2" charset="-122"/>
            </a:endParaRPr>
          </a:p>
        </p:txBody>
      </p:sp>
      <p:sp>
        <p:nvSpPr>
          <p:cNvPr id="982023" name="AutoShape 24"/>
          <p:cNvSpPr/>
          <p:nvPr/>
        </p:nvSpPr>
        <p:spPr>
          <a:xfrm>
            <a:off x="3348038" y="1844675"/>
            <a:ext cx="2220912" cy="536575"/>
          </a:xfrm>
          <a:prstGeom prst="roundRect">
            <a:avLst>
              <a:gd name="adj" fmla="val 50000"/>
            </a:avLst>
          </a:prstGeom>
          <a:solidFill>
            <a:schemeClr val="accent1"/>
          </a:solidFill>
          <a:ln w="9525">
            <a:noFill/>
          </a:ln>
        </p:spPr>
        <p:txBody>
          <a:bodyPr wrap="none" anchor="ctr"/>
          <a:p>
            <a:pPr lvl="0" algn="ctr">
              <a:buClr>
                <a:srgbClr val="000000"/>
              </a:buClr>
            </a:pPr>
            <a:r>
              <a:rPr lang="zh-CN" altLang="en-US" sz="2800" b="0" dirty="0">
                <a:latin typeface="黑体" panose="02010609060101010101" pitchFamily="49" charset="-122"/>
                <a:ea typeface="黑体" panose="02010609060101010101" pitchFamily="49" charset="-122"/>
              </a:rPr>
              <a:t>活力型班主任</a:t>
            </a:r>
            <a:endParaRPr lang="zh-CN" altLang="en-US" sz="2800" b="0" dirty="0">
              <a:latin typeface="黑体" panose="02010609060101010101" pitchFamily="49" charset="-122"/>
              <a:ea typeface="黑体" panose="02010609060101010101" pitchFamily="49" charset="-122"/>
            </a:endParaRPr>
          </a:p>
        </p:txBody>
      </p:sp>
      <p:sp>
        <p:nvSpPr>
          <p:cNvPr id="1033" name="AutoShape 23"/>
          <p:cNvSpPr/>
          <p:nvPr/>
        </p:nvSpPr>
        <p:spPr>
          <a:xfrm>
            <a:off x="6011863" y="2060575"/>
            <a:ext cx="2592387" cy="1584325"/>
          </a:xfrm>
          <a:prstGeom prst="roundRect">
            <a:avLst>
              <a:gd name="adj" fmla="val 4690"/>
            </a:avLst>
          </a:prstGeom>
          <a:noFill/>
          <a:ln w="57150" cap="flat" cmpd="sng">
            <a:solidFill>
              <a:srgbClr val="CCFF66"/>
            </a:solidFill>
            <a:prstDash val="solid"/>
            <a:headEnd type="none" w="med" len="med"/>
            <a:tailEnd type="none" w="med" len="med"/>
          </a:ln>
        </p:spPr>
        <p:txBody>
          <a:bodyPr wrap="none" anchor="ctr"/>
          <a:p>
            <a:pPr lvl="0">
              <a:buClr>
                <a:srgbClr val="000000"/>
              </a:buClr>
            </a:pPr>
            <a:endParaRPr sz="1800" b="0" dirty="0">
              <a:latin typeface="Calibri" panose="020F0502020204030204" pitchFamily="34" charset="0"/>
              <a:ea typeface="宋体" panose="02010600030101010101" pitchFamily="2" charset="-122"/>
            </a:endParaRPr>
          </a:p>
        </p:txBody>
      </p:sp>
      <p:sp>
        <p:nvSpPr>
          <p:cNvPr id="982025" name="AutoShape 24"/>
          <p:cNvSpPr/>
          <p:nvPr/>
        </p:nvSpPr>
        <p:spPr>
          <a:xfrm>
            <a:off x="6084888" y="1484313"/>
            <a:ext cx="2220912" cy="536575"/>
          </a:xfrm>
          <a:prstGeom prst="roundRect">
            <a:avLst>
              <a:gd name="adj" fmla="val 50000"/>
            </a:avLst>
          </a:prstGeom>
          <a:solidFill>
            <a:schemeClr val="accent1"/>
          </a:solidFill>
          <a:ln w="9525">
            <a:noFill/>
          </a:ln>
        </p:spPr>
        <p:txBody>
          <a:bodyPr wrap="none" anchor="ctr"/>
          <a:p>
            <a:pPr lvl="0" algn="ctr">
              <a:buClr>
                <a:srgbClr val="000000"/>
              </a:buClr>
            </a:pPr>
            <a:r>
              <a:rPr lang="zh-CN" altLang="en-US" sz="2800" b="0" dirty="0">
                <a:latin typeface="黑体" panose="02010609060101010101" pitchFamily="49" charset="-122"/>
                <a:ea typeface="黑体" panose="02010609060101010101" pitchFamily="49" charset="-122"/>
              </a:rPr>
              <a:t>智慧型班主任</a:t>
            </a:r>
            <a:endParaRPr lang="zh-CN" altLang="en-US" sz="2800" b="0" dirty="0">
              <a:latin typeface="黑体" panose="02010609060101010101" pitchFamily="49" charset="-122"/>
              <a:ea typeface="黑体" panose="02010609060101010101" pitchFamily="49" charset="-122"/>
            </a:endParaRPr>
          </a:p>
        </p:txBody>
      </p:sp>
      <p:sp>
        <p:nvSpPr>
          <p:cNvPr id="1035" name="TextBox 12"/>
          <p:cNvSpPr txBox="1"/>
          <p:nvPr/>
        </p:nvSpPr>
        <p:spPr>
          <a:xfrm>
            <a:off x="395288" y="3068638"/>
            <a:ext cx="2160587" cy="1187450"/>
          </a:xfrm>
          <a:prstGeom prst="rect">
            <a:avLst/>
          </a:prstGeom>
          <a:noFill/>
          <a:ln w="9525">
            <a:noFill/>
          </a:ln>
        </p:spPr>
        <p:txBody>
          <a:bodyPr>
            <a:spAutoFit/>
          </a:bodyPr>
          <a:p>
            <a:pPr lvl="0">
              <a:buClr>
                <a:srgbClr val="000000"/>
              </a:buClr>
              <a:buFont typeface="Wingdings" panose="05000000000000000000" pitchFamily="2" charset="2"/>
              <a:buChar char="Ø"/>
            </a:pPr>
            <a:r>
              <a:rPr lang="zh-CN" altLang="en-US" sz="2400" b="0" dirty="0">
                <a:latin typeface="黑体" panose="02010609060101010101" pitchFamily="49" charset="-122"/>
                <a:ea typeface="黑体" panose="02010609060101010101" pitchFamily="49" charset="-122"/>
              </a:rPr>
              <a:t>事必躬亲，被赞为“奉献爱心”</a:t>
            </a:r>
            <a:endParaRPr lang="zh-CN" altLang="en-US" sz="2400" b="0">
              <a:latin typeface="黑体" panose="02010609060101010101" pitchFamily="49" charset="-122"/>
              <a:ea typeface="黑体" panose="02010609060101010101" pitchFamily="49" charset="-122"/>
            </a:endParaRPr>
          </a:p>
        </p:txBody>
      </p:sp>
      <p:sp>
        <p:nvSpPr>
          <p:cNvPr id="1036" name="TextBox 16"/>
          <p:cNvSpPr txBox="1"/>
          <p:nvPr/>
        </p:nvSpPr>
        <p:spPr>
          <a:xfrm>
            <a:off x="3276600" y="2708275"/>
            <a:ext cx="2303463" cy="1187450"/>
          </a:xfrm>
          <a:prstGeom prst="rect">
            <a:avLst/>
          </a:prstGeom>
          <a:noFill/>
          <a:ln w="9525">
            <a:noFill/>
          </a:ln>
        </p:spPr>
        <p:txBody>
          <a:bodyPr>
            <a:spAutoFit/>
          </a:bodyPr>
          <a:p>
            <a:pPr lvl="0">
              <a:buClr>
                <a:srgbClr val="000000"/>
              </a:buClr>
              <a:buFont typeface="Wingdings" panose="05000000000000000000" pitchFamily="2" charset="2"/>
              <a:buChar char="Ø"/>
            </a:pPr>
            <a:r>
              <a:rPr lang="zh-CN" altLang="en-US" sz="2400" b="0" dirty="0">
                <a:latin typeface="黑体" panose="02010609060101010101" pitchFamily="49" charset="-122"/>
                <a:ea typeface="黑体" panose="02010609060101010101" pitchFamily="49" charset="-122"/>
              </a:rPr>
              <a:t>放手活动，</a:t>
            </a:r>
            <a:endParaRPr lang="zh-CN" altLang="en-US" sz="2400" b="0" dirty="0">
              <a:latin typeface="黑体" panose="02010609060101010101" pitchFamily="49" charset="-122"/>
              <a:ea typeface="黑体" panose="02010609060101010101" pitchFamily="49" charset="-122"/>
            </a:endParaRPr>
          </a:p>
          <a:p>
            <a:pPr lvl="0">
              <a:buClr>
                <a:srgbClr val="000000"/>
              </a:buClr>
              <a:buFont typeface="Wingdings" panose="05000000000000000000" pitchFamily="2" charset="2"/>
              <a:buNone/>
            </a:pPr>
            <a:r>
              <a:rPr lang="zh-CN" altLang="en-US" sz="2400" b="0" dirty="0">
                <a:latin typeface="黑体" panose="02010609060101010101" pitchFamily="49" charset="-122"/>
                <a:ea typeface="黑体" panose="02010609060101010101" pitchFamily="49" charset="-122"/>
              </a:rPr>
              <a:t> 可与学生充分交流</a:t>
            </a:r>
            <a:endParaRPr lang="zh-CN" altLang="en-US" sz="2400" b="0" dirty="0">
              <a:latin typeface="黑体" panose="02010609060101010101" pitchFamily="49" charset="-122"/>
              <a:ea typeface="黑体" panose="02010609060101010101" pitchFamily="49" charset="-122"/>
            </a:endParaRPr>
          </a:p>
        </p:txBody>
      </p:sp>
      <p:sp>
        <p:nvSpPr>
          <p:cNvPr id="1037" name="TextBox 17"/>
          <p:cNvSpPr txBox="1"/>
          <p:nvPr/>
        </p:nvSpPr>
        <p:spPr>
          <a:xfrm>
            <a:off x="6011863" y="2347913"/>
            <a:ext cx="2184400" cy="1187450"/>
          </a:xfrm>
          <a:prstGeom prst="rect">
            <a:avLst/>
          </a:prstGeom>
          <a:noFill/>
          <a:ln w="9525">
            <a:noFill/>
          </a:ln>
        </p:spPr>
        <p:txBody>
          <a:bodyPr>
            <a:spAutoFit/>
          </a:bodyPr>
          <a:p>
            <a:pPr lvl="0">
              <a:buClr>
                <a:srgbClr val="000000"/>
              </a:buClr>
              <a:buFont typeface="Wingdings" panose="05000000000000000000" pitchFamily="2" charset="2"/>
              <a:buChar char="Ø"/>
            </a:pPr>
            <a:r>
              <a:rPr lang="zh-CN" altLang="en-US" sz="2400" b="1" dirty="0">
                <a:latin typeface="黑体" panose="02010609060101010101" pitchFamily="49" charset="-122"/>
                <a:ea typeface="黑体" panose="02010609060101010101" pitchFamily="49" charset="-122"/>
              </a:rPr>
              <a:t>善加点拨，</a:t>
            </a:r>
            <a:endParaRPr lang="zh-CN" altLang="en-US" sz="2400" b="1" dirty="0">
              <a:latin typeface="黑体" panose="02010609060101010101" pitchFamily="49" charset="-122"/>
              <a:ea typeface="黑体" panose="02010609060101010101" pitchFamily="49" charset="-122"/>
            </a:endParaRPr>
          </a:p>
          <a:p>
            <a:pPr lvl="0">
              <a:buClr>
                <a:srgbClr val="000000"/>
              </a:buClr>
              <a:buFont typeface="Wingdings" panose="05000000000000000000" pitchFamily="2" charset="2"/>
              <a:buNone/>
            </a:pPr>
            <a:r>
              <a:rPr lang="zh-CN" altLang="en-US" sz="2400" b="1" dirty="0">
                <a:latin typeface="黑体" panose="02010609060101010101" pitchFamily="49" charset="-122"/>
                <a:ea typeface="黑体" panose="02010609060101010101" pitchFamily="49" charset="-122"/>
              </a:rPr>
              <a:t>促进学生民主交往</a:t>
            </a:r>
            <a:endParaRPr lang="zh-CN" altLang="en-US" sz="2400" b="1" dirty="0">
              <a:latin typeface="黑体" panose="02010609060101010101" pitchFamily="49" charset="-122"/>
              <a:ea typeface="黑体" panose="02010609060101010101" pitchFamily="49" charset="-122"/>
            </a:endParaRPr>
          </a:p>
        </p:txBody>
      </p:sp>
      <p:sp>
        <p:nvSpPr>
          <p:cNvPr id="982029" name="文本框 982028"/>
          <p:cNvSpPr txBox="1"/>
          <p:nvPr/>
        </p:nvSpPr>
        <p:spPr>
          <a:xfrm>
            <a:off x="323850" y="5373688"/>
            <a:ext cx="2232025" cy="1187450"/>
          </a:xfrm>
          <a:prstGeom prst="rect">
            <a:avLst/>
          </a:prstGeom>
          <a:noFill/>
          <a:ln w="9525">
            <a:noFill/>
          </a:ln>
        </p:spPr>
        <p:txBody>
          <a:bodyPr>
            <a:spAutoFit/>
          </a:bodyPr>
          <a:p>
            <a:pPr lvl="0">
              <a:buClr>
                <a:srgbClr val="000000"/>
              </a:buClr>
            </a:pPr>
            <a:r>
              <a:rPr lang="zh-CN" altLang="en-US" sz="2400" b="0" dirty="0">
                <a:latin typeface="黑体" panose="02010609060101010101" pitchFamily="49" charset="-122"/>
                <a:ea typeface="黑体" panose="02010609060101010101" pitchFamily="49" charset="-122"/>
              </a:rPr>
              <a:t>案例</a:t>
            </a:r>
            <a:r>
              <a:rPr lang="en-US" altLang="zh-CN" sz="2400" b="0">
                <a:latin typeface="黑体" panose="02010609060101010101" pitchFamily="49" charset="-122"/>
                <a:ea typeface="黑体" panose="02010609060101010101" pitchFamily="49" charset="-122"/>
              </a:rPr>
              <a:t>1 </a:t>
            </a:r>
            <a:endParaRPr lang="en-US" altLang="zh-CN" sz="2400" b="0">
              <a:latin typeface="黑体" panose="02010609060101010101" pitchFamily="49" charset="-122"/>
              <a:ea typeface="黑体" panose="02010609060101010101" pitchFamily="49" charset="-122"/>
            </a:endParaRPr>
          </a:p>
          <a:p>
            <a:pPr lvl="0">
              <a:buClr>
                <a:srgbClr val="000000"/>
              </a:buClr>
            </a:pPr>
            <a:r>
              <a:rPr lang="en-US" altLang="zh-CN" sz="2400" b="0" dirty="0">
                <a:latin typeface="黑体" panose="02010609060101010101" pitchFamily="49" charset="-122"/>
                <a:ea typeface="黑体" panose="02010609060101010101" pitchFamily="49" charset="-122"/>
              </a:rPr>
              <a:t>《</a:t>
            </a:r>
            <a:r>
              <a:rPr lang="zh-CN" altLang="en-US" sz="2400" b="0" dirty="0">
                <a:latin typeface="黑体" panose="02010609060101010101" pitchFamily="49" charset="-122"/>
                <a:ea typeface="黑体" panose="02010609060101010101" pitchFamily="49" charset="-122"/>
              </a:rPr>
              <a:t>要爱你的妈妈！</a:t>
            </a:r>
            <a:r>
              <a:rPr lang="en-US" altLang="zh-CN" sz="2400" b="0">
                <a:latin typeface="黑体" panose="02010609060101010101" pitchFamily="49" charset="-122"/>
                <a:ea typeface="黑体" panose="02010609060101010101" pitchFamily="49" charset="-122"/>
              </a:rPr>
              <a:t>》</a:t>
            </a:r>
            <a:endParaRPr lang="en-US" altLang="zh-CN" sz="2400" b="0">
              <a:latin typeface="黑体" panose="02010609060101010101" pitchFamily="49" charset="-122"/>
              <a:ea typeface="黑体" panose="02010609060101010101" pitchFamily="49" charset="-122"/>
            </a:endParaRPr>
          </a:p>
        </p:txBody>
      </p:sp>
      <p:sp>
        <p:nvSpPr>
          <p:cNvPr id="982030" name="文本框 982029"/>
          <p:cNvSpPr txBox="1"/>
          <p:nvPr/>
        </p:nvSpPr>
        <p:spPr>
          <a:xfrm>
            <a:off x="3276600" y="4652963"/>
            <a:ext cx="2447925" cy="1552575"/>
          </a:xfrm>
          <a:prstGeom prst="rect">
            <a:avLst/>
          </a:prstGeom>
          <a:noFill/>
          <a:ln w="9525">
            <a:noFill/>
          </a:ln>
        </p:spPr>
        <p:txBody>
          <a:bodyPr>
            <a:spAutoFit/>
          </a:bodyPr>
          <a:p>
            <a:pPr lvl="0">
              <a:buClr>
                <a:srgbClr val="000000"/>
              </a:buClr>
            </a:pPr>
            <a:r>
              <a:rPr lang="zh-CN" altLang="en-US" sz="2400" b="0" dirty="0">
                <a:latin typeface="黑体" panose="02010609060101010101" pitchFamily="49" charset="-122"/>
                <a:ea typeface="黑体" panose="02010609060101010101" pitchFamily="49" charset="-122"/>
              </a:rPr>
              <a:t>案例</a:t>
            </a:r>
            <a:r>
              <a:rPr lang="en-US" altLang="zh-CN" sz="2400" b="0">
                <a:latin typeface="黑体" panose="02010609060101010101" pitchFamily="49" charset="-122"/>
                <a:ea typeface="黑体" panose="02010609060101010101" pitchFamily="49" charset="-122"/>
              </a:rPr>
              <a:t>2</a:t>
            </a:r>
            <a:endParaRPr lang="en-US" altLang="zh-CN" sz="2400" b="0">
              <a:latin typeface="黑体" panose="02010609060101010101" pitchFamily="49" charset="-122"/>
              <a:ea typeface="黑体" panose="02010609060101010101" pitchFamily="49" charset="-122"/>
            </a:endParaRPr>
          </a:p>
          <a:p>
            <a:pPr lvl="0">
              <a:buClr>
                <a:srgbClr val="000000"/>
              </a:buClr>
            </a:pPr>
            <a:r>
              <a:rPr lang="en-US" altLang="zh-CN" sz="2400" b="0" dirty="0">
                <a:latin typeface="黑体" panose="02010609060101010101" pitchFamily="49" charset="-122"/>
                <a:ea typeface="黑体" panose="02010609060101010101" pitchFamily="49" charset="-122"/>
              </a:rPr>
              <a:t>《</a:t>
            </a:r>
            <a:r>
              <a:rPr lang="zh-CN" altLang="en-US" sz="2400" b="0" dirty="0">
                <a:latin typeface="黑体" panose="02010609060101010101" pitchFamily="49" charset="-122"/>
                <a:ea typeface="黑体" panose="02010609060101010101" pitchFamily="49" charset="-122"/>
              </a:rPr>
              <a:t>从心开始，用爱沟通</a:t>
            </a:r>
            <a:r>
              <a:rPr lang="en-US" altLang="zh-CN" sz="2400" b="0" dirty="0">
                <a:latin typeface="黑体" panose="02010609060101010101" pitchFamily="49" charset="-122"/>
                <a:ea typeface="黑体" panose="02010609060101010101" pitchFamily="49" charset="-122"/>
              </a:rPr>
              <a:t>——</a:t>
            </a:r>
            <a:r>
              <a:rPr lang="zh-CN" altLang="en-US" sz="2400" b="0" dirty="0">
                <a:latin typeface="黑体" panose="02010609060101010101" pitchFamily="49" charset="-122"/>
                <a:ea typeface="黑体" panose="02010609060101010101" pitchFamily="49" charset="-122"/>
              </a:rPr>
              <a:t>如何与父母沟通 </a:t>
            </a:r>
            <a:r>
              <a:rPr lang="en-US" altLang="zh-CN" sz="2400" b="0">
                <a:latin typeface="黑体" panose="02010609060101010101" pitchFamily="49" charset="-122"/>
                <a:ea typeface="黑体" panose="02010609060101010101" pitchFamily="49" charset="-122"/>
              </a:rPr>
              <a:t>》</a:t>
            </a:r>
            <a:endParaRPr lang="en-US" altLang="zh-CN" sz="2400" b="0">
              <a:latin typeface="黑体" panose="02010609060101010101" pitchFamily="49" charset="-122"/>
              <a:ea typeface="黑体" panose="02010609060101010101" pitchFamily="49" charset="-122"/>
            </a:endParaRPr>
          </a:p>
        </p:txBody>
      </p:sp>
      <p:sp>
        <p:nvSpPr>
          <p:cNvPr id="982032" name="文本框 982031"/>
          <p:cNvSpPr txBox="1"/>
          <p:nvPr/>
        </p:nvSpPr>
        <p:spPr>
          <a:xfrm>
            <a:off x="6227763" y="4221163"/>
            <a:ext cx="2089150" cy="1187450"/>
          </a:xfrm>
          <a:prstGeom prst="rect">
            <a:avLst/>
          </a:prstGeom>
          <a:noFill/>
          <a:ln w="9525">
            <a:noFill/>
          </a:ln>
        </p:spPr>
        <p:txBody>
          <a:bodyPr>
            <a:spAutoFit/>
          </a:bodyPr>
          <a:p>
            <a:pPr lvl="0">
              <a:buClr>
                <a:srgbClr val="000000"/>
              </a:buClr>
            </a:pPr>
            <a:r>
              <a:rPr lang="zh-CN" altLang="en-US" sz="2400" b="0" dirty="0">
                <a:latin typeface="黑体" panose="02010609060101010101" pitchFamily="49" charset="-122"/>
                <a:ea typeface="黑体" panose="02010609060101010101" pitchFamily="49" charset="-122"/>
              </a:rPr>
              <a:t>案例</a:t>
            </a:r>
            <a:r>
              <a:rPr lang="en-US" altLang="zh-CN" sz="2400" b="0">
                <a:latin typeface="黑体" panose="02010609060101010101" pitchFamily="49" charset="-122"/>
                <a:ea typeface="黑体" panose="02010609060101010101" pitchFamily="49" charset="-122"/>
              </a:rPr>
              <a:t>3</a:t>
            </a:r>
            <a:endParaRPr lang="en-US" altLang="zh-CN" sz="2400" b="0">
              <a:latin typeface="黑体" panose="02010609060101010101" pitchFamily="49" charset="-122"/>
              <a:ea typeface="黑体" panose="02010609060101010101" pitchFamily="49" charset="-122"/>
            </a:endParaRPr>
          </a:p>
          <a:p>
            <a:pPr lvl="0">
              <a:buClr>
                <a:srgbClr val="000000"/>
              </a:buClr>
            </a:pPr>
            <a:endParaRPr lang="en-US" altLang="zh-CN" sz="2400" b="0">
              <a:latin typeface="黑体" panose="02010609060101010101" pitchFamily="49" charset="-122"/>
              <a:ea typeface="黑体" panose="02010609060101010101" pitchFamily="49" charset="-122"/>
            </a:endParaRPr>
          </a:p>
          <a:p>
            <a:pPr lvl="0">
              <a:buClr>
                <a:srgbClr val="000000"/>
              </a:buClr>
            </a:pPr>
            <a:r>
              <a:rPr lang="en-US" altLang="zh-CN" sz="2400" b="0" dirty="0">
                <a:latin typeface="黑体" panose="02010609060101010101" pitchFamily="49" charset="-122"/>
                <a:ea typeface="黑体" panose="02010609060101010101" pitchFamily="49" charset="-122"/>
              </a:rPr>
              <a:t>《</a:t>
            </a:r>
            <a:r>
              <a:rPr lang="zh-CN" altLang="en-US" sz="2400" b="0" dirty="0">
                <a:latin typeface="黑体" panose="02010609060101010101" pitchFamily="49" charset="-122"/>
                <a:ea typeface="黑体" panose="02010609060101010101" pitchFamily="49" charset="-122"/>
              </a:rPr>
              <a:t>主动沟通</a:t>
            </a:r>
            <a:r>
              <a:rPr lang="en-US" altLang="zh-CN" sz="2400" b="0">
                <a:latin typeface="黑体" panose="02010609060101010101" pitchFamily="49" charset="-122"/>
                <a:ea typeface="黑体" panose="02010609060101010101" pitchFamily="49" charset="-122"/>
              </a:rPr>
              <a:t>》</a:t>
            </a:r>
            <a:endParaRPr lang="en-US" altLang="zh-CN" sz="2400" b="1">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029"/>
                                        </p:tgtEl>
                                        <p:attrNameLst>
                                          <p:attrName>style.visibility</p:attrName>
                                        </p:attrNameLst>
                                      </p:cBhvr>
                                      <p:to>
                                        <p:strVal val="visible"/>
                                      </p:to>
                                    </p:set>
                                    <p:anim calcmode="lin" valueType="num">
                                      <p:cBhvr>
                                        <p:cTn id="7" dur="1000" fill="hold"/>
                                        <p:tgtEl>
                                          <p:spTgt spid="1029"/>
                                        </p:tgtEl>
                                        <p:attrNameLst>
                                          <p:attrName>ppt_w</p:attrName>
                                        </p:attrNameLst>
                                      </p:cBhvr>
                                      <p:tavLst>
                                        <p:tav tm="0">
                                          <p:val>
                                            <p:fltVal val="0.000000"/>
                                          </p:val>
                                        </p:tav>
                                        <p:tav tm="100000">
                                          <p:val>
                                            <p:strVal val="#ppt_w"/>
                                          </p:val>
                                        </p:tav>
                                      </p:tavLst>
                                    </p:anim>
                                    <p:anim calcmode="lin" valueType="num">
                                      <p:cBhvr>
                                        <p:cTn id="8" dur="1000" fill="hold"/>
                                        <p:tgtEl>
                                          <p:spTgt spid="1029"/>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982021"/>
                                        </p:tgtEl>
                                        <p:attrNameLst>
                                          <p:attrName>style.visibility</p:attrName>
                                        </p:attrNameLst>
                                      </p:cBhvr>
                                      <p:to>
                                        <p:strVal val="visible"/>
                                      </p:to>
                                    </p:set>
                                    <p:anim calcmode="lin" valueType="num">
                                      <p:cBhvr>
                                        <p:cTn id="11" dur="1000" fill="hold"/>
                                        <p:tgtEl>
                                          <p:spTgt spid="982021"/>
                                        </p:tgtEl>
                                        <p:attrNameLst>
                                          <p:attrName>ppt_w</p:attrName>
                                        </p:attrNameLst>
                                      </p:cBhvr>
                                      <p:tavLst>
                                        <p:tav tm="0">
                                          <p:val>
                                            <p:fltVal val="0.000000"/>
                                          </p:val>
                                        </p:tav>
                                        <p:tav tm="100000">
                                          <p:val>
                                            <p:strVal val="#ppt_w"/>
                                          </p:val>
                                        </p:tav>
                                      </p:tavLst>
                                    </p:anim>
                                    <p:anim calcmode="lin" valueType="num">
                                      <p:cBhvr>
                                        <p:cTn id="12" dur="1000" fill="hold"/>
                                        <p:tgtEl>
                                          <p:spTgt spid="982021"/>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031"/>
                                        </p:tgtEl>
                                        <p:attrNameLst>
                                          <p:attrName>style.visibility</p:attrName>
                                        </p:attrNameLst>
                                      </p:cBhvr>
                                      <p:to>
                                        <p:strVal val="visible"/>
                                      </p:to>
                                    </p:set>
                                    <p:anim calcmode="lin" valueType="num">
                                      <p:cBhvr>
                                        <p:cTn id="15" dur="1000" fill="hold"/>
                                        <p:tgtEl>
                                          <p:spTgt spid="1031"/>
                                        </p:tgtEl>
                                        <p:attrNameLst>
                                          <p:attrName>ppt_w</p:attrName>
                                        </p:attrNameLst>
                                      </p:cBhvr>
                                      <p:tavLst>
                                        <p:tav tm="0">
                                          <p:val>
                                            <p:fltVal val="0.000000"/>
                                          </p:val>
                                        </p:tav>
                                        <p:tav tm="100000">
                                          <p:val>
                                            <p:strVal val="#ppt_w"/>
                                          </p:val>
                                        </p:tav>
                                      </p:tavLst>
                                    </p:anim>
                                    <p:anim calcmode="lin" valueType="num">
                                      <p:cBhvr>
                                        <p:cTn id="16" dur="1000" fill="hold"/>
                                        <p:tgtEl>
                                          <p:spTgt spid="1031"/>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982023"/>
                                        </p:tgtEl>
                                        <p:attrNameLst>
                                          <p:attrName>style.visibility</p:attrName>
                                        </p:attrNameLst>
                                      </p:cBhvr>
                                      <p:to>
                                        <p:strVal val="visible"/>
                                      </p:to>
                                    </p:set>
                                    <p:anim calcmode="lin" valueType="num">
                                      <p:cBhvr>
                                        <p:cTn id="19" dur="1000" fill="hold"/>
                                        <p:tgtEl>
                                          <p:spTgt spid="982023"/>
                                        </p:tgtEl>
                                        <p:attrNameLst>
                                          <p:attrName>ppt_w</p:attrName>
                                        </p:attrNameLst>
                                      </p:cBhvr>
                                      <p:tavLst>
                                        <p:tav tm="0">
                                          <p:val>
                                            <p:fltVal val="0.000000"/>
                                          </p:val>
                                        </p:tav>
                                        <p:tav tm="100000">
                                          <p:val>
                                            <p:strVal val="#ppt_w"/>
                                          </p:val>
                                        </p:tav>
                                      </p:tavLst>
                                    </p:anim>
                                    <p:anim calcmode="lin" valueType="num">
                                      <p:cBhvr>
                                        <p:cTn id="20" dur="1000" fill="hold"/>
                                        <p:tgtEl>
                                          <p:spTgt spid="982023"/>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1033"/>
                                        </p:tgtEl>
                                        <p:attrNameLst>
                                          <p:attrName>style.visibility</p:attrName>
                                        </p:attrNameLst>
                                      </p:cBhvr>
                                      <p:to>
                                        <p:strVal val="visible"/>
                                      </p:to>
                                    </p:set>
                                    <p:anim calcmode="lin" valueType="num">
                                      <p:cBhvr>
                                        <p:cTn id="23" dur="1000" fill="hold"/>
                                        <p:tgtEl>
                                          <p:spTgt spid="1033"/>
                                        </p:tgtEl>
                                        <p:attrNameLst>
                                          <p:attrName>ppt_w</p:attrName>
                                        </p:attrNameLst>
                                      </p:cBhvr>
                                      <p:tavLst>
                                        <p:tav tm="0">
                                          <p:val>
                                            <p:fltVal val="0.000000"/>
                                          </p:val>
                                        </p:tav>
                                        <p:tav tm="100000">
                                          <p:val>
                                            <p:strVal val="#ppt_w"/>
                                          </p:val>
                                        </p:tav>
                                      </p:tavLst>
                                    </p:anim>
                                    <p:anim calcmode="lin" valueType="num">
                                      <p:cBhvr>
                                        <p:cTn id="24" dur="1000" fill="hold"/>
                                        <p:tgtEl>
                                          <p:spTgt spid="1033"/>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982025"/>
                                        </p:tgtEl>
                                        <p:attrNameLst>
                                          <p:attrName>style.visibility</p:attrName>
                                        </p:attrNameLst>
                                      </p:cBhvr>
                                      <p:to>
                                        <p:strVal val="visible"/>
                                      </p:to>
                                    </p:set>
                                    <p:anim calcmode="lin" valueType="num">
                                      <p:cBhvr>
                                        <p:cTn id="27" dur="1000" fill="hold"/>
                                        <p:tgtEl>
                                          <p:spTgt spid="982025"/>
                                        </p:tgtEl>
                                        <p:attrNameLst>
                                          <p:attrName>ppt_w</p:attrName>
                                        </p:attrNameLst>
                                      </p:cBhvr>
                                      <p:tavLst>
                                        <p:tav tm="0">
                                          <p:val>
                                            <p:fltVal val="0.000000"/>
                                          </p:val>
                                        </p:tav>
                                        <p:tav tm="100000">
                                          <p:val>
                                            <p:strVal val="#ppt_w"/>
                                          </p:val>
                                        </p:tav>
                                      </p:tavLst>
                                    </p:anim>
                                    <p:anim calcmode="lin" valueType="num">
                                      <p:cBhvr>
                                        <p:cTn id="28" dur="1000" fill="hold"/>
                                        <p:tgtEl>
                                          <p:spTgt spid="982025"/>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1035"/>
                                        </p:tgtEl>
                                        <p:attrNameLst>
                                          <p:attrName>style.visibility</p:attrName>
                                        </p:attrNameLst>
                                      </p:cBhvr>
                                      <p:to>
                                        <p:strVal val="visible"/>
                                      </p:to>
                                    </p:set>
                                    <p:anim calcmode="lin" valueType="num">
                                      <p:cBhvr>
                                        <p:cTn id="31" dur="1000" fill="hold"/>
                                        <p:tgtEl>
                                          <p:spTgt spid="1035"/>
                                        </p:tgtEl>
                                        <p:attrNameLst>
                                          <p:attrName>ppt_w</p:attrName>
                                        </p:attrNameLst>
                                      </p:cBhvr>
                                      <p:tavLst>
                                        <p:tav tm="0">
                                          <p:val>
                                            <p:fltVal val="0.000000"/>
                                          </p:val>
                                        </p:tav>
                                        <p:tav tm="100000">
                                          <p:val>
                                            <p:strVal val="#ppt_w"/>
                                          </p:val>
                                        </p:tav>
                                      </p:tavLst>
                                    </p:anim>
                                    <p:anim calcmode="lin" valueType="num">
                                      <p:cBhvr>
                                        <p:cTn id="32" dur="1000" fill="hold"/>
                                        <p:tgtEl>
                                          <p:spTgt spid="1035"/>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1036"/>
                                        </p:tgtEl>
                                        <p:attrNameLst>
                                          <p:attrName>style.visibility</p:attrName>
                                        </p:attrNameLst>
                                      </p:cBhvr>
                                      <p:to>
                                        <p:strVal val="visible"/>
                                      </p:to>
                                    </p:set>
                                    <p:anim calcmode="lin" valueType="num">
                                      <p:cBhvr>
                                        <p:cTn id="35" dur="1000" fill="hold"/>
                                        <p:tgtEl>
                                          <p:spTgt spid="1036"/>
                                        </p:tgtEl>
                                        <p:attrNameLst>
                                          <p:attrName>ppt_w</p:attrName>
                                        </p:attrNameLst>
                                      </p:cBhvr>
                                      <p:tavLst>
                                        <p:tav tm="0">
                                          <p:val>
                                            <p:fltVal val="0.000000"/>
                                          </p:val>
                                        </p:tav>
                                        <p:tav tm="100000">
                                          <p:val>
                                            <p:strVal val="#ppt_w"/>
                                          </p:val>
                                        </p:tav>
                                      </p:tavLst>
                                    </p:anim>
                                    <p:anim calcmode="lin" valueType="num">
                                      <p:cBhvr>
                                        <p:cTn id="36" dur="1000" fill="hold"/>
                                        <p:tgtEl>
                                          <p:spTgt spid="1036"/>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0"/>
                                  </p:stCondLst>
                                  <p:childTnLst>
                                    <p:set>
                                      <p:cBhvr>
                                        <p:cTn id="38" dur="1" fill="hold">
                                          <p:stCondLst>
                                            <p:cond delay="0"/>
                                          </p:stCondLst>
                                        </p:cTn>
                                        <p:tgtEl>
                                          <p:spTgt spid="1037"/>
                                        </p:tgtEl>
                                        <p:attrNameLst>
                                          <p:attrName>style.visibility</p:attrName>
                                        </p:attrNameLst>
                                      </p:cBhvr>
                                      <p:to>
                                        <p:strVal val="visible"/>
                                      </p:to>
                                    </p:set>
                                    <p:anim calcmode="lin" valueType="num">
                                      <p:cBhvr>
                                        <p:cTn id="39" dur="1000" fill="hold"/>
                                        <p:tgtEl>
                                          <p:spTgt spid="1037"/>
                                        </p:tgtEl>
                                        <p:attrNameLst>
                                          <p:attrName>ppt_w</p:attrName>
                                        </p:attrNameLst>
                                      </p:cBhvr>
                                      <p:tavLst>
                                        <p:tav tm="0">
                                          <p:val>
                                            <p:fltVal val="0.000000"/>
                                          </p:val>
                                        </p:tav>
                                        <p:tav tm="100000">
                                          <p:val>
                                            <p:strVal val="#ppt_w"/>
                                          </p:val>
                                        </p:tav>
                                      </p:tavLst>
                                    </p:anim>
                                    <p:anim calcmode="lin" valueType="num">
                                      <p:cBhvr>
                                        <p:cTn id="40" dur="1000" fill="hold"/>
                                        <p:tgtEl>
                                          <p:spTgt spid="103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9" grpId="0" animBg="1"/>
      <p:bldP spid="982021" grpId="0" animBg="1"/>
      <p:bldP spid="1031" grpId="0" animBg="1"/>
      <p:bldP spid="982023" grpId="0" animBg="1"/>
      <p:bldP spid="1033" grpId="0" animBg="1"/>
      <p:bldP spid="982025" grpId="0" animBg="1"/>
      <p:bldP spid="1035" grpId="0"/>
      <p:bldP spid="1036" grpId="0"/>
      <p:bldP spid="103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8226" name="标题 948225"/>
          <p:cNvSpPr>
            <a:spLocks noGrp="1"/>
          </p:cNvSpPr>
          <p:nvPr>
            <p:ph type="title"/>
          </p:nvPr>
        </p:nvSpPr>
        <p:spPr/>
        <p:txBody>
          <a:bodyPr anchor="ctr"/>
          <a:p>
            <a:r>
              <a:rPr lang="zh-CN" altLang="en-US" sz="4000" b="1" dirty="0"/>
              <a:t>二、班主任的</a:t>
            </a:r>
            <a:r>
              <a:rPr lang="zh-CN" altLang="en-US" sz="4000" b="1" dirty="0">
                <a:solidFill>
                  <a:srgbClr val="0000FF"/>
                </a:solidFill>
              </a:rPr>
              <a:t>教育理念</a:t>
            </a:r>
            <a:br>
              <a:rPr lang="zh-CN" altLang="en-US" sz="4000" b="1" dirty="0">
                <a:solidFill>
                  <a:srgbClr val="0000FF"/>
                </a:solidFill>
              </a:rPr>
            </a:br>
            <a:r>
              <a:rPr lang="en-US" altLang="zh-CN" sz="3200" b="1" dirty="0"/>
              <a:t>——</a:t>
            </a:r>
            <a:r>
              <a:rPr lang="zh-CN" altLang="en-US" sz="3200" b="1" dirty="0"/>
              <a:t>从“管制学生”到“促进交往共生”</a:t>
            </a:r>
            <a:endParaRPr lang="zh-CN" altLang="en-US" sz="3200" b="1" dirty="0"/>
          </a:p>
        </p:txBody>
      </p:sp>
      <p:sp>
        <p:nvSpPr>
          <p:cNvPr id="948227" name="文本占位符 948226"/>
          <p:cNvSpPr>
            <a:spLocks noGrp="1"/>
          </p:cNvSpPr>
          <p:nvPr>
            <p:ph type="body" idx="1"/>
          </p:nvPr>
        </p:nvSpPr>
        <p:spPr>
          <a:xfrm>
            <a:off x="457200" y="1989138"/>
            <a:ext cx="8229600" cy="4137025"/>
          </a:xfrm>
        </p:spPr>
        <p:txBody>
          <a:bodyPr/>
          <a:p>
            <a:pPr>
              <a:spcBef>
                <a:spcPct val="50000"/>
              </a:spcBef>
              <a:buNone/>
            </a:pPr>
            <a:r>
              <a:rPr lang="zh-CN" altLang="en-US" b="1" dirty="0"/>
              <a:t>（一）建设“民主型班级”的教育目标</a:t>
            </a:r>
            <a:endParaRPr lang="zh-CN" altLang="en-US" b="1" dirty="0"/>
          </a:p>
          <a:p>
            <a:pPr>
              <a:spcBef>
                <a:spcPct val="50000"/>
              </a:spcBef>
              <a:buNone/>
            </a:pPr>
            <a:r>
              <a:rPr lang="zh-CN" altLang="en-US" b="1" dirty="0"/>
              <a:t>（二）建设“民主型班级”的教育思路</a:t>
            </a:r>
            <a:endParaRPr lang="zh-CN" altLang="en-US" b="1" dirty="0"/>
          </a:p>
          <a:p>
            <a:pPr>
              <a:spcBef>
                <a:spcPct val="50000"/>
              </a:spcBef>
              <a:buNone/>
            </a:pPr>
            <a:r>
              <a:rPr lang="zh-CN" altLang="en-US" b="1" dirty="0"/>
              <a:t>（三）建设“民主型班级”的系统方法</a:t>
            </a:r>
            <a:endParaRPr lang="zh-CN" altLang="en-US" b="1"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1250" name="矩形 1"/>
          <p:cNvSpPr/>
          <p:nvPr/>
        </p:nvSpPr>
        <p:spPr>
          <a:xfrm>
            <a:off x="971550" y="260350"/>
            <a:ext cx="7200900" cy="579438"/>
          </a:xfrm>
          <a:prstGeom prst="rect">
            <a:avLst/>
          </a:prstGeom>
          <a:noFill/>
          <a:ln w="9525">
            <a:noFill/>
          </a:ln>
        </p:spPr>
        <p:txBody>
          <a:bodyPr>
            <a:spAutoFit/>
          </a:bodyPr>
          <a:p>
            <a:pPr lvl="0">
              <a:buClr>
                <a:srgbClr val="000000"/>
              </a:buClr>
            </a:pPr>
            <a:r>
              <a:rPr lang="zh-CN" altLang="en-US" sz="3200" b="1" dirty="0">
                <a:solidFill>
                  <a:schemeClr val="tx2"/>
                </a:solidFill>
                <a:latin typeface="Arial" panose="020B0604020202020204" pitchFamily="34" charset="0"/>
                <a:ea typeface="宋体" panose="02010600030101010101" pitchFamily="2" charset="-122"/>
              </a:rPr>
              <a:t>（一）建设“民主型班级”的教育目标</a:t>
            </a:r>
            <a:endParaRPr lang="zh-CN" altLang="en-US" sz="2800" b="0" dirty="0">
              <a:latin typeface="黑体" panose="02010609060101010101" pitchFamily="49" charset="-122"/>
              <a:ea typeface="黑体" panose="02010609060101010101" pitchFamily="49" charset="-122"/>
            </a:endParaRPr>
          </a:p>
        </p:txBody>
      </p:sp>
      <p:sp>
        <p:nvSpPr>
          <p:cNvPr id="821251" name="AutoShape 6"/>
          <p:cNvSpPr/>
          <p:nvPr/>
        </p:nvSpPr>
        <p:spPr>
          <a:xfrm>
            <a:off x="963613" y="2492375"/>
            <a:ext cx="2744787" cy="3789363"/>
          </a:xfrm>
          <a:prstGeom prst="bevel">
            <a:avLst>
              <a:gd name="adj" fmla="val 1495"/>
            </a:avLst>
          </a:prstGeom>
          <a:solidFill>
            <a:schemeClr val="accent1"/>
          </a:solidFill>
          <a:ln w="19050">
            <a:noFill/>
          </a:ln>
          <a:effectLst>
            <a:outerShdw dist="107763" dir="2699999" algn="ctr" rotWithShape="0">
              <a:srgbClr val="1C1C1C">
                <a:alpha val="50000"/>
              </a:srgbClr>
            </a:outerShdw>
          </a:effectLst>
        </p:spPr>
        <p:txBody>
          <a:bodyPr wrap="none" anchor="ctr"/>
          <a:p>
            <a:pPr lvl="0" algn="ctr" eaLnBrk="0" hangingPunct="0">
              <a:buClr>
                <a:srgbClr val="000000"/>
              </a:buClr>
            </a:pPr>
            <a:endParaRPr sz="1800" b="0" dirty="0">
              <a:latin typeface="Arial" panose="020B0604020202020204" pitchFamily="34" charset="0"/>
              <a:ea typeface="Arial" panose="020B0604020202020204" pitchFamily="34" charset="0"/>
            </a:endParaRPr>
          </a:p>
        </p:txBody>
      </p:sp>
      <p:sp>
        <p:nvSpPr>
          <p:cNvPr id="821252" name="AutoShape 7"/>
          <p:cNvSpPr/>
          <p:nvPr/>
        </p:nvSpPr>
        <p:spPr>
          <a:xfrm>
            <a:off x="1260475" y="1989138"/>
            <a:ext cx="2259013" cy="546100"/>
          </a:xfrm>
          <a:prstGeom prst="roundRect">
            <a:avLst>
              <a:gd name="adj" fmla="val 0"/>
            </a:avLst>
          </a:prstGeom>
          <a:solidFill>
            <a:schemeClr val="accent1"/>
          </a:solidFill>
          <a:ln w="19050" cap="flat" cmpd="sng">
            <a:solidFill>
              <a:srgbClr val="C0C0C0"/>
            </a:solidFill>
            <a:prstDash val="solid"/>
            <a:headEnd type="none" w="med" len="med"/>
            <a:tailEnd type="none" w="med" len="med"/>
          </a:ln>
          <a:effectLst>
            <a:outerShdw dist="53882" dir="2699999" algn="ctr" rotWithShape="0">
              <a:srgbClr val="292929">
                <a:alpha val="50000"/>
              </a:srgbClr>
            </a:outerShdw>
          </a:effectLst>
        </p:spPr>
        <p:txBody>
          <a:bodyPr wrap="none" anchor="ctr"/>
          <a:p>
            <a:pPr lvl="0" algn="ctr" eaLnBrk="0" hangingPunct="0">
              <a:buClr>
                <a:srgbClr val="000000"/>
              </a:buClr>
            </a:pPr>
            <a:endParaRPr sz="1800" b="0" dirty="0">
              <a:latin typeface="Arial" panose="020B0604020202020204" pitchFamily="34" charset="0"/>
              <a:ea typeface="Arial" panose="020B0604020202020204" pitchFamily="34" charset="0"/>
            </a:endParaRPr>
          </a:p>
        </p:txBody>
      </p:sp>
      <p:sp>
        <p:nvSpPr>
          <p:cNvPr id="821253" name="Rectangle 8"/>
          <p:cNvSpPr/>
          <p:nvPr/>
        </p:nvSpPr>
        <p:spPr>
          <a:xfrm>
            <a:off x="1331913" y="1989138"/>
            <a:ext cx="2024062" cy="579437"/>
          </a:xfrm>
          <a:prstGeom prst="rect">
            <a:avLst/>
          </a:prstGeom>
          <a:solidFill>
            <a:schemeClr val="accent1"/>
          </a:solidFill>
          <a:ln w="9525">
            <a:noFill/>
          </a:ln>
        </p:spPr>
        <p:txBody>
          <a:bodyPr>
            <a:spAutoFit/>
          </a:bodyPr>
          <a:p>
            <a:pPr lvl="0" algn="ctr">
              <a:buClr>
                <a:srgbClr val="000000"/>
              </a:buClr>
            </a:pPr>
            <a:r>
              <a:rPr lang="zh-CN" altLang="en-US" sz="3200" b="1" dirty="0">
                <a:latin typeface="黑体" panose="02010609060101010101" pitchFamily="49" charset="-122"/>
                <a:ea typeface="黑体" panose="02010609060101010101" pitchFamily="49" charset="-122"/>
              </a:rPr>
              <a:t>个体</a:t>
            </a:r>
            <a:endParaRPr lang="zh-CN" altLang="en-US" sz="3200" b="1">
              <a:solidFill>
                <a:srgbClr val="1C1C1C"/>
              </a:solidFill>
              <a:latin typeface="黑体" panose="02010609060101010101" pitchFamily="49" charset="-122"/>
              <a:ea typeface="黑体" panose="02010609060101010101" pitchFamily="49" charset="-122"/>
            </a:endParaRPr>
          </a:p>
        </p:txBody>
      </p:sp>
      <p:sp>
        <p:nvSpPr>
          <p:cNvPr id="821254" name="AutoShape 9"/>
          <p:cNvSpPr/>
          <p:nvPr/>
        </p:nvSpPr>
        <p:spPr>
          <a:xfrm>
            <a:off x="5219700" y="2484438"/>
            <a:ext cx="2744788" cy="3789362"/>
          </a:xfrm>
          <a:prstGeom prst="bevel">
            <a:avLst>
              <a:gd name="adj" fmla="val 1495"/>
            </a:avLst>
          </a:prstGeom>
          <a:solidFill>
            <a:srgbClr val="FF9999"/>
          </a:solidFill>
          <a:ln w="19050">
            <a:noFill/>
          </a:ln>
          <a:effectLst>
            <a:outerShdw dist="107763" dir="2699999" algn="ctr" rotWithShape="0">
              <a:srgbClr val="1C1C1C">
                <a:alpha val="50000"/>
              </a:srgbClr>
            </a:outerShdw>
          </a:effectLst>
        </p:spPr>
        <p:txBody>
          <a:bodyPr wrap="none" anchor="ctr"/>
          <a:p>
            <a:pPr lvl="0" algn="ctr" eaLnBrk="0" hangingPunct="0">
              <a:buClr>
                <a:srgbClr val="000000"/>
              </a:buClr>
            </a:pPr>
            <a:endParaRPr sz="1800" b="0" dirty="0">
              <a:latin typeface="Arial" panose="020B0604020202020204" pitchFamily="34" charset="0"/>
              <a:ea typeface="Arial" panose="020B0604020202020204" pitchFamily="34" charset="0"/>
            </a:endParaRPr>
          </a:p>
        </p:txBody>
      </p:sp>
      <p:sp>
        <p:nvSpPr>
          <p:cNvPr id="7" name="AutoShape 10"/>
          <p:cNvSpPr>
            <a:spLocks noChangeArrowheads="1"/>
          </p:cNvSpPr>
          <p:nvPr/>
        </p:nvSpPr>
        <p:spPr bwMode="gray">
          <a:xfrm>
            <a:off x="5508625" y="1844675"/>
            <a:ext cx="2257425" cy="688975"/>
          </a:xfrm>
          <a:prstGeom prst="roundRect">
            <a:avLst>
              <a:gd name="adj" fmla="val 0"/>
            </a:avLst>
          </a:prstGeom>
          <a:solidFill>
            <a:schemeClr val="accent2">
              <a:lumMod val="40000"/>
              <a:lumOff val="60000"/>
            </a:schemeClr>
          </a:soli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821256" name="Rectangle 32"/>
          <p:cNvSpPr/>
          <p:nvPr/>
        </p:nvSpPr>
        <p:spPr>
          <a:xfrm>
            <a:off x="5219700" y="2379663"/>
            <a:ext cx="2881313" cy="3743325"/>
          </a:xfrm>
          <a:prstGeom prst="rect">
            <a:avLst/>
          </a:prstGeom>
          <a:solidFill>
            <a:srgbClr val="FF9999"/>
          </a:solidFill>
          <a:ln w="9525">
            <a:noFill/>
          </a:ln>
        </p:spPr>
        <p:txBody>
          <a:bodyPr>
            <a:spAutoFit/>
          </a:bodyPr>
          <a:p>
            <a:pPr lvl="0">
              <a:buClr>
                <a:srgbClr val="000000"/>
              </a:buClr>
            </a:pPr>
            <a:r>
              <a:rPr lang="en-US" altLang="zh-CN" sz="2400" b="1" dirty="0">
                <a:latin typeface="黑体" panose="02010609060101010101" pitchFamily="49" charset="-122"/>
                <a:ea typeface="黑体" panose="02010609060101010101" pitchFamily="49" charset="-122"/>
              </a:rPr>
              <a:t>                  </a:t>
            </a:r>
            <a:r>
              <a:rPr lang="zh-CN" altLang="en-US" sz="2400" b="1" dirty="0">
                <a:latin typeface="黑体" panose="02010609060101010101" pitchFamily="49" charset="-122"/>
                <a:ea typeface="黑体" panose="02010609060101010101" pitchFamily="49" charset="-122"/>
              </a:rPr>
              <a:t>在师生、生生之        间的</a:t>
            </a:r>
            <a:r>
              <a:rPr lang="zh-CN" altLang="en-US" sz="2400" b="1" dirty="0">
                <a:solidFill>
                  <a:srgbClr val="0000FF"/>
                </a:solidFill>
                <a:latin typeface="黑体" panose="02010609060101010101" pitchFamily="49" charset="-122"/>
                <a:ea typeface="黑体" panose="02010609060101010101" pitchFamily="49" charset="-122"/>
              </a:rPr>
              <a:t>充分交往</a:t>
            </a:r>
            <a:r>
              <a:rPr lang="zh-CN" altLang="en-US" sz="2400" b="1" dirty="0">
                <a:latin typeface="黑体" panose="02010609060101010101" pitchFamily="49" charset="-122"/>
                <a:ea typeface="黑体" panose="02010609060101010101" pitchFamily="49" charset="-122"/>
              </a:rPr>
              <a:t>中，创造一个互相欣赏并共同开拓精神世界、提高生命质量的</a:t>
            </a:r>
            <a:r>
              <a:rPr lang="zh-CN" altLang="en-US" sz="2400" b="1" dirty="0">
                <a:solidFill>
                  <a:srgbClr val="0000FF"/>
                </a:solidFill>
                <a:latin typeface="黑体" panose="02010609060101010101" pitchFamily="49" charset="-122"/>
                <a:ea typeface="黑体" panose="02010609060101010101" pitchFamily="49" charset="-122"/>
              </a:rPr>
              <a:t>精神家园</a:t>
            </a:r>
            <a:r>
              <a:rPr lang="zh-CN" altLang="en-US" sz="2400" b="1" dirty="0">
                <a:latin typeface="黑体" panose="02010609060101010101" pitchFamily="49" charset="-122"/>
                <a:ea typeface="黑体" panose="02010609060101010101" pitchFamily="49" charset="-122"/>
              </a:rPr>
              <a:t>，使之成为</a:t>
            </a:r>
            <a:r>
              <a:rPr lang="en-US" altLang="zh-CN" sz="2400" b="1" dirty="0">
                <a:latin typeface="黑体" panose="02010609060101010101" pitchFamily="49" charset="-122"/>
                <a:ea typeface="黑体" panose="02010609060101010101" pitchFamily="49" charset="-122"/>
              </a:rPr>
              <a:t>21</a:t>
            </a:r>
            <a:r>
              <a:rPr lang="zh-CN" altLang="en-US" sz="2400" b="1" dirty="0">
                <a:latin typeface="黑体" panose="02010609060101010101" pitchFamily="49" charset="-122"/>
                <a:ea typeface="黑体" panose="02010609060101010101" pitchFamily="49" charset="-122"/>
              </a:rPr>
              <a:t>世纪新型学校的有机组成部分。  </a:t>
            </a:r>
            <a:endParaRPr lang="zh-CN" altLang="en-US" sz="2400" b="1">
              <a:solidFill>
                <a:srgbClr val="080808"/>
              </a:solidFill>
              <a:latin typeface="黑体" panose="02010609060101010101" pitchFamily="49" charset="-122"/>
              <a:ea typeface="黑体" panose="02010609060101010101" pitchFamily="49" charset="-122"/>
            </a:endParaRPr>
          </a:p>
        </p:txBody>
      </p:sp>
      <p:sp>
        <p:nvSpPr>
          <p:cNvPr id="821257" name="TextBox 32"/>
          <p:cNvSpPr txBox="1"/>
          <p:nvPr/>
        </p:nvSpPr>
        <p:spPr>
          <a:xfrm>
            <a:off x="1187450" y="3097213"/>
            <a:ext cx="2376488" cy="1735137"/>
          </a:xfrm>
          <a:prstGeom prst="rect">
            <a:avLst/>
          </a:prstGeom>
          <a:solidFill>
            <a:schemeClr val="accent1"/>
          </a:solidFill>
          <a:ln w="9525">
            <a:noFill/>
          </a:ln>
        </p:spPr>
        <p:txBody>
          <a:bodyPr>
            <a:spAutoFit/>
          </a:bodyPr>
          <a:p>
            <a:pPr lvl="0">
              <a:lnSpc>
                <a:spcPct val="90000"/>
              </a:lnSpc>
              <a:spcBef>
                <a:spcPct val="20000"/>
              </a:spcBef>
              <a:buClr>
                <a:srgbClr val="000000"/>
              </a:buClr>
            </a:pPr>
            <a:r>
              <a:rPr lang="en-US" altLang="zh-CN" sz="2400" b="1" dirty="0">
                <a:latin typeface="黑体" panose="02010609060101010101" pitchFamily="49" charset="-122"/>
                <a:ea typeface="黑体" panose="02010609060101010101" pitchFamily="49" charset="-122"/>
              </a:rPr>
              <a:t>    </a:t>
            </a:r>
            <a:r>
              <a:rPr lang="zh-CN" altLang="en-US" sz="2400" b="1" dirty="0">
                <a:latin typeface="黑体" panose="02010609060101010101" pitchFamily="49" charset="-122"/>
                <a:ea typeface="黑体" panose="02010609060101010101" pitchFamily="49" charset="-122"/>
              </a:rPr>
              <a:t>每一位学生都得以充分</a:t>
            </a:r>
            <a:r>
              <a:rPr lang="zh-CN" altLang="en-US" sz="2400" b="1" dirty="0">
                <a:solidFill>
                  <a:srgbClr val="0000FF"/>
                </a:solidFill>
                <a:latin typeface="黑体" panose="02010609060101010101" pitchFamily="49" charset="-122"/>
                <a:ea typeface="黑体" panose="02010609060101010101" pitchFamily="49" charset="-122"/>
              </a:rPr>
              <a:t>敞现</a:t>
            </a:r>
            <a:r>
              <a:rPr lang="zh-CN" altLang="en-US" sz="2400" b="1" dirty="0">
                <a:latin typeface="黑体" panose="02010609060101010101" pitchFamily="49" charset="-122"/>
                <a:ea typeface="黑体" panose="02010609060101010101" pitchFamily="49" charset="-122"/>
              </a:rPr>
              <a:t>自己的精神世界，形成主动发展的</a:t>
            </a:r>
            <a:r>
              <a:rPr lang="zh-CN" altLang="en-US" sz="2400" b="1" dirty="0">
                <a:solidFill>
                  <a:srgbClr val="0000FF"/>
                </a:solidFill>
                <a:latin typeface="黑体" panose="02010609060101010101" pitchFamily="49" charset="-122"/>
                <a:ea typeface="黑体" panose="02010609060101010101" pitchFamily="49" charset="-122"/>
              </a:rPr>
              <a:t>动力</a:t>
            </a:r>
            <a:r>
              <a:rPr lang="zh-CN" altLang="en-US" sz="2400" b="1" dirty="0">
                <a:latin typeface="黑体" panose="02010609060101010101" pitchFamily="49" charset="-122"/>
                <a:ea typeface="黑体" panose="02010609060101010101" pitchFamily="49" charset="-122"/>
              </a:rPr>
              <a:t>和</a:t>
            </a:r>
            <a:r>
              <a:rPr lang="zh-CN" altLang="en-US" sz="2400" b="1" dirty="0">
                <a:solidFill>
                  <a:srgbClr val="0000FF"/>
                </a:solidFill>
                <a:latin typeface="黑体" panose="02010609060101010101" pitchFamily="49" charset="-122"/>
                <a:ea typeface="黑体" panose="02010609060101010101" pitchFamily="49" charset="-122"/>
              </a:rPr>
              <a:t>能力   </a:t>
            </a:r>
            <a:endParaRPr lang="zh-CN" altLang="en-US" sz="2400" b="1" dirty="0">
              <a:solidFill>
                <a:srgbClr val="0000FF"/>
              </a:solidFill>
              <a:latin typeface="黑体" panose="02010609060101010101" pitchFamily="49" charset="-122"/>
              <a:ea typeface="黑体" panose="02010609060101010101" pitchFamily="49" charset="-122"/>
            </a:endParaRPr>
          </a:p>
        </p:txBody>
      </p:sp>
      <p:sp>
        <p:nvSpPr>
          <p:cNvPr id="27656" name="Rectangle 11"/>
          <p:cNvSpPr/>
          <p:nvPr/>
        </p:nvSpPr>
        <p:spPr>
          <a:xfrm>
            <a:off x="5580063" y="1844675"/>
            <a:ext cx="2022475" cy="579438"/>
          </a:xfrm>
          <a:prstGeom prst="rect">
            <a:avLst/>
          </a:prstGeom>
          <a:noFill/>
          <a:ln w="9525">
            <a:noFill/>
          </a:ln>
        </p:spPr>
        <p:txBody>
          <a:bodyPr>
            <a:spAutoFit/>
          </a:bodyPr>
          <a:p>
            <a:pPr lvl="0" algn="ctr">
              <a:buClr>
                <a:srgbClr val="000000"/>
              </a:buClr>
            </a:pPr>
            <a:r>
              <a:rPr lang="zh-CN" altLang="en-US" sz="3200" b="1" dirty="0">
                <a:latin typeface="黑体" panose="02010609060101010101" pitchFamily="49" charset="-122"/>
                <a:ea typeface="黑体" panose="02010609060101010101" pitchFamily="49" charset="-122"/>
              </a:rPr>
              <a:t>班级</a:t>
            </a:r>
            <a:endParaRPr lang="zh-CN" altLang="en-US" sz="3200" b="1">
              <a:solidFill>
                <a:srgbClr val="1C1C1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21251"/>
                                        </p:tgtEl>
                                        <p:attrNameLst>
                                          <p:attrName>style.visibility</p:attrName>
                                        </p:attrNameLst>
                                      </p:cBhvr>
                                      <p:to>
                                        <p:strVal val="visible"/>
                                      </p:to>
                                    </p:set>
                                    <p:animEffect transition="in" filter="randombar(horizontal)">
                                      <p:cBhvr>
                                        <p:cTn id="7" dur="1000"/>
                                        <p:tgtEl>
                                          <p:spTgt spid="821251"/>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21252"/>
                                        </p:tgtEl>
                                        <p:attrNameLst>
                                          <p:attrName>style.visibility</p:attrName>
                                        </p:attrNameLst>
                                      </p:cBhvr>
                                      <p:to>
                                        <p:strVal val="visible"/>
                                      </p:to>
                                    </p:set>
                                    <p:animEffect transition="in" filter="randombar(horizontal)">
                                      <p:cBhvr>
                                        <p:cTn id="10" dur="1000"/>
                                        <p:tgtEl>
                                          <p:spTgt spid="821252"/>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821253"/>
                                        </p:tgtEl>
                                        <p:attrNameLst>
                                          <p:attrName>style.visibility</p:attrName>
                                        </p:attrNameLst>
                                      </p:cBhvr>
                                      <p:to>
                                        <p:strVal val="visible"/>
                                      </p:to>
                                    </p:set>
                                    <p:animEffect transition="in" filter="randombar(horizontal)">
                                      <p:cBhvr>
                                        <p:cTn id="13" dur="1000"/>
                                        <p:tgtEl>
                                          <p:spTgt spid="82125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821257"/>
                                        </p:tgtEl>
                                        <p:attrNameLst>
                                          <p:attrName>style.visibility</p:attrName>
                                        </p:attrNameLst>
                                      </p:cBhvr>
                                      <p:to>
                                        <p:strVal val="visible"/>
                                      </p:to>
                                    </p:set>
                                    <p:animEffect transition="in" filter="randombar(horizontal)">
                                      <p:cBhvr>
                                        <p:cTn id="16" dur="1000"/>
                                        <p:tgtEl>
                                          <p:spTgt spid="821257"/>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821254"/>
                                        </p:tgtEl>
                                        <p:attrNameLst>
                                          <p:attrName>style.visibility</p:attrName>
                                        </p:attrNameLst>
                                      </p:cBhvr>
                                      <p:to>
                                        <p:strVal val="visible"/>
                                      </p:to>
                                    </p:set>
                                    <p:animEffect transition="in" filter="randombar(horizontal)">
                                      <p:cBhvr>
                                        <p:cTn id="21" dur="1000"/>
                                        <p:tgtEl>
                                          <p:spTgt spid="821254"/>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1000"/>
                                        <p:tgtEl>
                                          <p:spTgt spid="7"/>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7656"/>
                                        </p:tgtEl>
                                        <p:attrNameLst>
                                          <p:attrName>style.visibility</p:attrName>
                                        </p:attrNameLst>
                                      </p:cBhvr>
                                      <p:to>
                                        <p:strVal val="visible"/>
                                      </p:to>
                                    </p:set>
                                    <p:animEffect transition="in" filter="randombar(horizontal)">
                                      <p:cBhvr>
                                        <p:cTn id="27" dur="1000"/>
                                        <p:tgtEl>
                                          <p:spTgt spid="27656"/>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821256"/>
                                        </p:tgtEl>
                                        <p:attrNameLst>
                                          <p:attrName>style.visibility</p:attrName>
                                        </p:attrNameLst>
                                      </p:cBhvr>
                                      <p:to>
                                        <p:strVal val="visible"/>
                                      </p:to>
                                    </p:set>
                                    <p:animEffect transition="in" filter="randombar(horizontal)">
                                      <p:cBhvr>
                                        <p:cTn id="30" dur="1000"/>
                                        <p:tgtEl>
                                          <p:spTgt spid="821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251" grpId="0" animBg="1"/>
      <p:bldP spid="821252" grpId="0" animBg="1"/>
      <p:bldP spid="821253" grpId="0" animBg="1"/>
      <p:bldP spid="821254" grpId="0" animBg="1"/>
      <p:bldP spid="7" grpId="0" animBg="1"/>
      <p:bldP spid="821256" grpId="0" animBg="1"/>
      <p:bldP spid="821257" grpId="0" animBg="1"/>
      <p:bldP spid="2765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23298" name="图片 823297" descr="11839561_2004081908423662412400.jpg"/>
          <p:cNvPicPr>
            <a:picLocks noChangeAspect="1"/>
          </p:cNvPicPr>
          <p:nvPr/>
        </p:nvPicPr>
        <p:blipFill>
          <a:blip r:embed="rId1" r:link="rId2"/>
          <a:stretch>
            <a:fillRect/>
          </a:stretch>
        </p:blipFill>
        <p:spPr>
          <a:xfrm>
            <a:off x="0" y="188913"/>
            <a:ext cx="9144000" cy="6669087"/>
          </a:xfrm>
          <a:prstGeom prst="rect">
            <a:avLst/>
          </a:prstGeom>
          <a:noFill/>
          <a:ln w="9525">
            <a:noFill/>
          </a:ln>
        </p:spPr>
      </p:pic>
      <p:sp>
        <p:nvSpPr>
          <p:cNvPr id="823299" name="文本框 823298"/>
          <p:cNvSpPr txBox="1"/>
          <p:nvPr/>
        </p:nvSpPr>
        <p:spPr>
          <a:xfrm>
            <a:off x="179388" y="260350"/>
            <a:ext cx="5041900" cy="519113"/>
          </a:xfrm>
          <a:prstGeom prst="rect">
            <a:avLst/>
          </a:prstGeom>
          <a:solidFill>
            <a:srgbClr val="3333FF"/>
          </a:solidFill>
          <a:ln w="9525">
            <a:noFill/>
          </a:ln>
        </p:spPr>
        <p:txBody>
          <a:bodyPr>
            <a:spAutoFit/>
          </a:bodyPr>
          <a:p>
            <a:pPr lvl="0" algn="ctr">
              <a:spcBef>
                <a:spcPct val="50000"/>
              </a:spcBef>
              <a:buClr>
                <a:srgbClr val="000000"/>
              </a:buClr>
            </a:pPr>
            <a:r>
              <a:rPr lang="zh-CN" altLang="en-US" sz="2800" b="1" dirty="0">
                <a:solidFill>
                  <a:srgbClr val="00FFFF"/>
                </a:solidFill>
                <a:latin typeface="Arial" panose="020B0604020202020204" pitchFamily="34" charset="0"/>
                <a:ea typeface="宋体" panose="02010600030101010101" pitchFamily="2" charset="-122"/>
              </a:rPr>
              <a:t>天道酬勤？</a:t>
            </a:r>
            <a:endParaRPr lang="zh-CN" altLang="en-US" sz="2800" b="1" dirty="0">
              <a:solidFill>
                <a:srgbClr val="00FFFF"/>
              </a:solidFill>
              <a:latin typeface="Arial" panose="020B0604020202020204" pitchFamily="34" charset="0"/>
              <a:ea typeface="宋体" panose="02010600030101010101" pitchFamily="2" charset="-122"/>
            </a:endParaRPr>
          </a:p>
        </p:txBody>
      </p:sp>
      <p:sp>
        <p:nvSpPr>
          <p:cNvPr id="823300" name="文本框 823299"/>
          <p:cNvSpPr txBox="1"/>
          <p:nvPr/>
        </p:nvSpPr>
        <p:spPr>
          <a:xfrm>
            <a:off x="5435600" y="1052513"/>
            <a:ext cx="3132138" cy="579437"/>
          </a:xfrm>
          <a:prstGeom prst="rect">
            <a:avLst/>
          </a:prstGeom>
          <a:solidFill>
            <a:srgbClr val="3333FF"/>
          </a:solidFill>
          <a:ln w="9525">
            <a:noFill/>
          </a:ln>
        </p:spPr>
        <p:txBody>
          <a:bodyPr>
            <a:spAutoFit/>
          </a:bodyPr>
          <a:p>
            <a:pPr lvl="0" algn="ctr">
              <a:spcBef>
                <a:spcPct val="50000"/>
              </a:spcBef>
              <a:buClr>
                <a:srgbClr val="000000"/>
              </a:buClr>
            </a:pPr>
            <a:r>
              <a:rPr lang="zh-CN" altLang="en-US" sz="3200" b="1" dirty="0">
                <a:solidFill>
                  <a:srgbClr val="00FFFF"/>
                </a:solidFill>
                <a:latin typeface="Arial" panose="020B0604020202020204" pitchFamily="34" charset="0"/>
                <a:ea typeface="华文新魏" panose="02010800040101010101" pitchFamily="2" charset="-122"/>
              </a:rPr>
              <a:t>天变，道亦变！</a:t>
            </a:r>
            <a:endParaRPr lang="zh-CN" altLang="en-US" sz="3200" b="1" dirty="0">
              <a:solidFill>
                <a:srgbClr val="00FFFF"/>
              </a:solidFill>
              <a:latin typeface="Arial" panose="020B0604020202020204" pitchFamily="34" charset="0"/>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23300"/>
                                        </p:tgtEl>
                                        <p:attrNameLst>
                                          <p:attrName>style.visibility</p:attrName>
                                        </p:attrNameLst>
                                      </p:cBhvr>
                                      <p:to>
                                        <p:strVal val="visible"/>
                                      </p:to>
                                    </p:set>
                                    <p:animEffect transition="in" filter="diamond(in)">
                                      <p:cBhvr>
                                        <p:cTn id="7" dur="2000"/>
                                        <p:tgtEl>
                                          <p:spTgt spid="823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330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2274" name="矩形 1"/>
          <p:cNvSpPr/>
          <p:nvPr/>
        </p:nvSpPr>
        <p:spPr>
          <a:xfrm>
            <a:off x="1763713" y="0"/>
            <a:ext cx="5113337" cy="579438"/>
          </a:xfrm>
          <a:prstGeom prst="rect">
            <a:avLst/>
          </a:prstGeom>
          <a:noFill/>
          <a:ln w="9525">
            <a:noFill/>
          </a:ln>
        </p:spPr>
        <p:txBody>
          <a:bodyPr>
            <a:spAutoFit/>
          </a:bodyPr>
          <a:p>
            <a:pPr lvl="0">
              <a:buClr>
                <a:srgbClr val="000000"/>
              </a:buClr>
            </a:pPr>
            <a:r>
              <a:rPr lang="zh-CN" altLang="en-US" sz="3200" b="1" dirty="0">
                <a:latin typeface="黑体" panose="02010609060101010101" pitchFamily="49" charset="-122"/>
                <a:ea typeface="黑体" panose="02010609060101010101" pitchFamily="49" charset="-122"/>
              </a:rPr>
              <a:t>民主型班级的总体目标</a:t>
            </a:r>
            <a:endParaRPr lang="zh-CN" altLang="en-US" sz="3200" b="1" dirty="0">
              <a:latin typeface="黑体" panose="02010609060101010101" pitchFamily="49" charset="-122"/>
              <a:ea typeface="黑体" panose="02010609060101010101" pitchFamily="49" charset="-122"/>
            </a:endParaRPr>
          </a:p>
        </p:txBody>
      </p:sp>
      <p:sp>
        <p:nvSpPr>
          <p:cNvPr id="4" name="AutoShape 6"/>
          <p:cNvSpPr>
            <a:spLocks noChangeArrowheads="1"/>
          </p:cNvSpPr>
          <p:nvPr/>
        </p:nvSpPr>
        <p:spPr bwMode="ltGray">
          <a:xfrm rot="5400000" flipH="1">
            <a:off x="-1439862" y="1903413"/>
            <a:ext cx="2879725" cy="3340100"/>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chemeClr val="hlink">
                  <a:alpha val="36000"/>
                </a:schemeClr>
              </a:gs>
              <a:gs pos="100000">
                <a:schemeClr val="hlink">
                  <a:gamma/>
                  <a:tint val="0"/>
                  <a:invGamma/>
                </a:schemeClr>
              </a:gs>
            </a:gsLst>
            <a:lin ang="5400000" scaled="1"/>
          </a:gradFill>
          <a:ln w="0" algn="ctr">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676" name="AutoShape 8"/>
          <p:cNvSpPr/>
          <p:nvPr/>
        </p:nvSpPr>
        <p:spPr>
          <a:xfrm>
            <a:off x="1403350" y="981075"/>
            <a:ext cx="7740650" cy="1655763"/>
          </a:xfrm>
          <a:prstGeom prst="roundRect">
            <a:avLst>
              <a:gd name="adj" fmla="val 50000"/>
            </a:avLst>
          </a:prstGeom>
          <a:noFill/>
          <a:ln w="28575" cap="flat" cmpd="sng">
            <a:solidFill>
              <a:schemeClr val="bg2"/>
            </a:solidFill>
            <a:prstDash val="solid"/>
            <a:headEnd type="none" w="med" len="med"/>
            <a:tailEnd type="none" w="med" len="med"/>
          </a:ln>
        </p:spPr>
        <p:txBody>
          <a:bodyPr wrap="none" anchor="ctr"/>
          <a:p>
            <a:pPr lvl="0" indent="576580">
              <a:lnSpc>
                <a:spcPct val="90000"/>
              </a:lnSpc>
              <a:buClr>
                <a:srgbClr val="000000"/>
              </a:buClr>
            </a:pPr>
            <a:endParaRPr sz="2400" b="1" dirty="0">
              <a:latin typeface="黑体" panose="02010609060101010101" pitchFamily="49" charset="-122"/>
              <a:ea typeface="黑体" panose="02010609060101010101" pitchFamily="49" charset="-122"/>
            </a:endParaRPr>
          </a:p>
        </p:txBody>
      </p:sp>
      <p:sp>
        <p:nvSpPr>
          <p:cNvPr id="29701" name="Oval 13"/>
          <p:cNvSpPr/>
          <p:nvPr/>
        </p:nvSpPr>
        <p:spPr>
          <a:xfrm>
            <a:off x="900113" y="1908175"/>
            <a:ext cx="296862" cy="296863"/>
          </a:xfrm>
          <a:prstGeom prst="ellipse">
            <a:avLst/>
          </a:prstGeom>
          <a:gradFill rotWithShape="1">
            <a:gsLst>
              <a:gs pos="0">
                <a:srgbClr val="000000"/>
              </a:gs>
              <a:gs pos="100000">
                <a:srgbClr val="FFCC00"/>
              </a:gs>
            </a:gsLst>
            <a:lin ang="2700000" scaled="1"/>
            <a:tileRect/>
          </a:gradFill>
          <a:ln w="38100">
            <a:noFill/>
          </a:ln>
        </p:spPr>
        <p:txBody>
          <a:bodyPr wrap="none" anchor="ctr">
            <a:spAutoFit/>
          </a:bodyPr>
          <a:p>
            <a:pPr lvl="0">
              <a:buClr>
                <a:srgbClr val="000000"/>
              </a:buClr>
            </a:pPr>
            <a:endParaRPr sz="1800" b="0" dirty="0">
              <a:latin typeface="Arial" panose="020B0604020202020204" pitchFamily="34" charset="0"/>
              <a:ea typeface="宋体" panose="02010600030101010101" pitchFamily="2" charset="-122"/>
            </a:endParaRPr>
          </a:p>
        </p:txBody>
      </p:sp>
      <p:sp>
        <p:nvSpPr>
          <p:cNvPr id="28680" name="AutoShape 26"/>
          <p:cNvSpPr/>
          <p:nvPr/>
        </p:nvSpPr>
        <p:spPr>
          <a:xfrm>
            <a:off x="2195513" y="2997200"/>
            <a:ext cx="6948487" cy="1584325"/>
          </a:xfrm>
          <a:prstGeom prst="roundRect">
            <a:avLst>
              <a:gd name="adj" fmla="val 50000"/>
            </a:avLst>
          </a:prstGeom>
          <a:noFill/>
          <a:ln w="28575" cap="flat" cmpd="sng">
            <a:solidFill>
              <a:schemeClr val="bg2"/>
            </a:solidFill>
            <a:prstDash val="solid"/>
            <a:headEnd type="none" w="med" len="med"/>
            <a:tailEnd type="none" w="med" len="med"/>
          </a:ln>
        </p:spPr>
        <p:txBody>
          <a:bodyPr wrap="none" anchor="ctr"/>
          <a:p>
            <a:pPr lvl="0" indent="576580">
              <a:lnSpc>
                <a:spcPct val="90000"/>
              </a:lnSpc>
              <a:buClr>
                <a:srgbClr val="000000"/>
              </a:buClr>
            </a:pPr>
            <a:endParaRPr sz="2400" b="1" dirty="0">
              <a:latin typeface="黑体" panose="02010609060101010101" pitchFamily="49" charset="-122"/>
              <a:ea typeface="黑体" panose="02010609060101010101" pitchFamily="49" charset="-122"/>
            </a:endParaRPr>
          </a:p>
        </p:txBody>
      </p:sp>
      <p:sp>
        <p:nvSpPr>
          <p:cNvPr id="29705" name="Oval 33"/>
          <p:cNvSpPr/>
          <p:nvPr/>
        </p:nvSpPr>
        <p:spPr>
          <a:xfrm>
            <a:off x="1792288" y="3530600"/>
            <a:ext cx="258762" cy="258763"/>
          </a:xfrm>
          <a:prstGeom prst="ellipse">
            <a:avLst/>
          </a:prstGeom>
          <a:gradFill rotWithShape="1">
            <a:gsLst>
              <a:gs pos="0">
                <a:srgbClr val="21B3E1"/>
              </a:gs>
              <a:gs pos="100000">
                <a:srgbClr val="10576D"/>
              </a:gs>
            </a:gsLst>
            <a:lin ang="2700000" scaled="1"/>
            <a:tileRect/>
          </a:gradFill>
          <a:ln w="38100">
            <a:noFill/>
          </a:ln>
        </p:spPr>
        <p:txBody>
          <a:bodyPr anchor="ctr">
            <a:spAutoFit/>
          </a:bodyPr>
          <a:p>
            <a:pPr lvl="0">
              <a:buClr>
                <a:srgbClr val="000000"/>
              </a:buClr>
            </a:pPr>
            <a:endParaRPr sz="1800" b="0" dirty="0">
              <a:latin typeface="Arial" panose="020B0604020202020204" pitchFamily="34" charset="0"/>
              <a:ea typeface="宋体" panose="02010600030101010101" pitchFamily="2" charset="-122"/>
            </a:endParaRPr>
          </a:p>
        </p:txBody>
      </p:sp>
      <p:sp>
        <p:nvSpPr>
          <p:cNvPr id="28682" name="AutoShape 35"/>
          <p:cNvSpPr/>
          <p:nvPr/>
        </p:nvSpPr>
        <p:spPr>
          <a:xfrm>
            <a:off x="1668463" y="4868863"/>
            <a:ext cx="7475537" cy="1584325"/>
          </a:xfrm>
          <a:prstGeom prst="roundRect">
            <a:avLst>
              <a:gd name="adj" fmla="val 50000"/>
            </a:avLst>
          </a:prstGeom>
          <a:noFill/>
          <a:ln w="28575" cap="flat" cmpd="sng">
            <a:solidFill>
              <a:schemeClr val="bg2"/>
            </a:solidFill>
            <a:prstDash val="solid"/>
            <a:headEnd type="none" w="med" len="med"/>
            <a:tailEnd type="none" w="med" len="med"/>
          </a:ln>
        </p:spPr>
        <p:txBody>
          <a:bodyPr wrap="none" anchor="ctr"/>
          <a:p>
            <a:pPr lvl="0" indent="576580">
              <a:lnSpc>
                <a:spcPct val="90000"/>
              </a:lnSpc>
              <a:buClr>
                <a:srgbClr val="000000"/>
              </a:buClr>
            </a:pPr>
            <a:endParaRPr sz="2400" b="1" dirty="0">
              <a:latin typeface="宋体" panose="02010600030101010101" pitchFamily="2" charset="-122"/>
              <a:ea typeface="宋体" panose="02010600030101010101" pitchFamily="2" charset="-122"/>
            </a:endParaRPr>
          </a:p>
        </p:txBody>
      </p:sp>
      <p:sp>
        <p:nvSpPr>
          <p:cNvPr id="29707" name="Oval 42"/>
          <p:cNvSpPr/>
          <p:nvPr/>
        </p:nvSpPr>
        <p:spPr>
          <a:xfrm>
            <a:off x="1116013" y="4903788"/>
            <a:ext cx="401637" cy="481012"/>
          </a:xfrm>
          <a:prstGeom prst="ellipse">
            <a:avLst/>
          </a:prstGeom>
          <a:gradFill rotWithShape="1">
            <a:gsLst>
              <a:gs pos="0">
                <a:srgbClr val="8D67E1"/>
              </a:gs>
              <a:gs pos="100000">
                <a:srgbClr val="45326D"/>
              </a:gs>
            </a:gsLst>
            <a:lin ang="2700000" scaled="1"/>
            <a:tileRect/>
          </a:gradFill>
          <a:ln w="38100">
            <a:noFill/>
          </a:ln>
        </p:spPr>
        <p:txBody>
          <a:bodyPr anchor="ctr">
            <a:spAutoFit/>
          </a:bodyPr>
          <a:p>
            <a:pPr lvl="0">
              <a:buClr>
                <a:srgbClr val="000000"/>
              </a:buClr>
            </a:pPr>
            <a:endParaRPr sz="1800" b="0" dirty="0">
              <a:latin typeface="Arial" panose="020B0604020202020204" pitchFamily="34" charset="0"/>
              <a:ea typeface="宋体" panose="02010600030101010101" pitchFamily="2" charset="-122"/>
            </a:endParaRPr>
          </a:p>
        </p:txBody>
      </p:sp>
      <p:sp>
        <p:nvSpPr>
          <p:cNvPr id="28686" name="矩形 14"/>
          <p:cNvSpPr/>
          <p:nvPr/>
        </p:nvSpPr>
        <p:spPr>
          <a:xfrm>
            <a:off x="2484438" y="3068638"/>
            <a:ext cx="6408737" cy="1373187"/>
          </a:xfrm>
          <a:prstGeom prst="rect">
            <a:avLst/>
          </a:prstGeom>
          <a:noFill/>
          <a:ln w="9525">
            <a:noFill/>
          </a:ln>
        </p:spPr>
        <p:txBody>
          <a:bodyPr>
            <a:spAutoFit/>
          </a:bodyPr>
          <a:p>
            <a:pPr lvl="0">
              <a:buClr>
                <a:srgbClr val="000000"/>
              </a:buClr>
            </a:pPr>
            <a:r>
              <a:rPr lang="zh-CN" altLang="en-US" sz="2800" b="1" dirty="0">
                <a:latin typeface="黑体" panose="02010609060101010101" pitchFamily="49" charset="-122"/>
                <a:ea typeface="黑体" panose="02010609060101010101" pitchFamily="49" charset="-122"/>
              </a:rPr>
              <a:t>也不应满足于</a:t>
            </a:r>
            <a:r>
              <a:rPr lang="zh-CN" altLang="en-US" sz="2800" b="1" dirty="0">
                <a:solidFill>
                  <a:srgbClr val="3333CC"/>
                </a:solidFill>
                <a:latin typeface="黑体" panose="02010609060101010101" pitchFamily="49" charset="-122"/>
                <a:ea typeface="黑体" panose="02010609060101010101" pitchFamily="49" charset="-122"/>
              </a:rPr>
              <a:t>形式上的民主</a:t>
            </a:r>
            <a:r>
              <a:rPr lang="zh-CN" altLang="en-US" sz="2800" b="1" dirty="0">
                <a:latin typeface="黑体" panose="02010609060101010101" pitchFamily="49" charset="-122"/>
                <a:ea typeface="黑体" panose="02010609060101010101" pitchFamily="49" charset="-122"/>
              </a:rPr>
              <a:t>、即共同参与和平等交往的形式</a:t>
            </a:r>
            <a:r>
              <a:rPr lang="zh-CN" altLang="en-US" sz="2800" b="0" dirty="0">
                <a:latin typeface="Arial" panose="020B0604020202020204" pitchFamily="34" charset="0"/>
                <a:ea typeface="楷体" panose="02010609060101010101" pitchFamily="49" charset="-122"/>
              </a:rPr>
              <a:t>（尽管形式上的民主曾标志着一种重大进步）</a:t>
            </a:r>
            <a:endParaRPr lang="zh-CN" altLang="en-US" sz="2800" b="0">
              <a:latin typeface="Arial" panose="020B0604020202020204" pitchFamily="34" charset="0"/>
              <a:ea typeface="楷体" panose="02010609060101010101" pitchFamily="49" charset="-122"/>
            </a:endParaRPr>
          </a:p>
        </p:txBody>
      </p:sp>
      <p:sp>
        <p:nvSpPr>
          <p:cNvPr id="28689" name="矩形 17"/>
          <p:cNvSpPr/>
          <p:nvPr/>
        </p:nvSpPr>
        <p:spPr>
          <a:xfrm>
            <a:off x="1692275" y="1125538"/>
            <a:ext cx="7272338" cy="1373187"/>
          </a:xfrm>
          <a:prstGeom prst="rect">
            <a:avLst/>
          </a:prstGeom>
          <a:noFill/>
          <a:ln w="9525">
            <a:noFill/>
          </a:ln>
        </p:spPr>
        <p:txBody>
          <a:bodyPr>
            <a:spAutoFit/>
          </a:bodyPr>
          <a:p>
            <a:pPr lvl="0">
              <a:buClr>
                <a:srgbClr val="000000"/>
              </a:buClr>
            </a:pPr>
            <a:r>
              <a:rPr lang="zh-CN" altLang="en-US" sz="2800" b="1" dirty="0">
                <a:latin typeface="Arial" panose="020B0604020202020204" pitchFamily="34" charset="0"/>
                <a:ea typeface="黑体" panose="02010609060101010101" pitchFamily="49" charset="-122"/>
              </a:rPr>
              <a:t>不应满足于</a:t>
            </a:r>
            <a:r>
              <a:rPr lang="zh-CN" altLang="en-US" sz="2800" b="1" dirty="0">
                <a:solidFill>
                  <a:srgbClr val="3333CC"/>
                </a:solidFill>
                <a:latin typeface="Arial" panose="020B0604020202020204" pitchFamily="34" charset="0"/>
                <a:ea typeface="黑体" panose="02010609060101010101" pitchFamily="49" charset="-122"/>
              </a:rPr>
              <a:t>维持秩序</a:t>
            </a:r>
            <a:r>
              <a:rPr lang="zh-CN" altLang="en-US" sz="2800" b="0" dirty="0">
                <a:latin typeface="Arial" panose="020B0604020202020204" pitchFamily="34" charset="0"/>
                <a:ea typeface="楷体" panose="02010609060101010101" pitchFamily="49" charset="-122"/>
              </a:rPr>
              <a:t>（这是正常开展教育活动的起码条件）</a:t>
            </a:r>
            <a:r>
              <a:rPr lang="zh-CN" altLang="en-US" sz="2800" b="1" dirty="0">
                <a:latin typeface="Arial" panose="020B0604020202020204" pitchFamily="34" charset="0"/>
                <a:ea typeface="黑体" panose="02010609060101010101" pitchFamily="49" charset="-122"/>
              </a:rPr>
              <a:t>和形成</a:t>
            </a:r>
            <a:r>
              <a:rPr lang="zh-CN" altLang="en-US" sz="2800" b="1" dirty="0">
                <a:solidFill>
                  <a:srgbClr val="3333CC"/>
                </a:solidFill>
                <a:latin typeface="Arial" panose="020B0604020202020204" pitchFamily="34" charset="0"/>
                <a:ea typeface="黑体" panose="02010609060101010101" pitchFamily="49" charset="-122"/>
              </a:rPr>
              <a:t>团结精神</a:t>
            </a:r>
            <a:r>
              <a:rPr lang="zh-CN" altLang="en-US" sz="2800" b="1" dirty="0">
                <a:latin typeface="Arial" panose="020B0604020202020204" pitchFamily="34" charset="0"/>
                <a:ea typeface="黑体" panose="02010609060101010101" pitchFamily="49" charset="-122"/>
              </a:rPr>
              <a:t>和统一意志</a:t>
            </a:r>
            <a:r>
              <a:rPr lang="zh-CN" altLang="en-US" sz="2800" b="0" dirty="0">
                <a:latin typeface="Arial" panose="020B0604020202020204" pitchFamily="34" charset="0"/>
                <a:ea typeface="楷体" panose="02010609060101010101" pitchFamily="49" charset="-122"/>
              </a:rPr>
              <a:t>（尽管必要的团结是班级有凝聚力的标志）</a:t>
            </a:r>
            <a:endParaRPr lang="zh-CN" altLang="en-US" sz="2800" b="0" dirty="0">
              <a:latin typeface="Arial" panose="020B0604020202020204" pitchFamily="34" charset="0"/>
              <a:ea typeface="楷体" panose="02010609060101010101" pitchFamily="49" charset="-122"/>
            </a:endParaRPr>
          </a:p>
        </p:txBody>
      </p:sp>
      <p:sp>
        <p:nvSpPr>
          <p:cNvPr id="28690" name="矩形 18"/>
          <p:cNvSpPr/>
          <p:nvPr/>
        </p:nvSpPr>
        <p:spPr>
          <a:xfrm>
            <a:off x="1908175" y="5013325"/>
            <a:ext cx="7058025" cy="1373188"/>
          </a:xfrm>
          <a:prstGeom prst="rect">
            <a:avLst/>
          </a:prstGeom>
          <a:noFill/>
          <a:ln w="9525">
            <a:noFill/>
          </a:ln>
        </p:spPr>
        <p:txBody>
          <a:bodyPr>
            <a:spAutoFit/>
          </a:bodyPr>
          <a:p>
            <a:pPr lvl="0">
              <a:buClr>
                <a:srgbClr val="000000"/>
              </a:buClr>
            </a:pPr>
            <a:r>
              <a:rPr lang="zh-CN" altLang="en-US" sz="2800" b="0" dirty="0">
                <a:latin typeface="黑体" panose="02010609060101010101" pitchFamily="49" charset="-122"/>
                <a:ea typeface="黑体" panose="02010609060101010101" pitchFamily="49" charset="-122"/>
              </a:rPr>
              <a:t>而应追求让</a:t>
            </a:r>
            <a:r>
              <a:rPr lang="zh-CN" altLang="en-US" sz="2800" b="0" dirty="0">
                <a:solidFill>
                  <a:srgbClr val="3333CC"/>
                </a:solidFill>
                <a:latin typeface="黑体" panose="02010609060101010101" pitchFamily="49" charset="-122"/>
                <a:ea typeface="黑体" panose="02010609060101010101" pitchFamily="49" charset="-122"/>
              </a:rPr>
              <a:t>每一位学生个体</a:t>
            </a:r>
            <a:r>
              <a:rPr lang="zh-CN" altLang="en-US" sz="2800" b="0" dirty="0">
                <a:latin typeface="黑体" panose="02010609060101010101" pitchFamily="49" charset="-122"/>
                <a:ea typeface="黑体" panose="02010609060101010101" pitchFamily="49" charset="-122"/>
              </a:rPr>
              <a:t>的成长需要尽可能被充分地关注</a:t>
            </a:r>
            <a:r>
              <a:rPr lang="en-US" altLang="zh-CN" sz="2800" b="0" dirty="0">
                <a:latin typeface="黑体" panose="02010609060101010101" pitchFamily="49" charset="-122"/>
                <a:ea typeface="黑体" panose="02010609060101010101" pitchFamily="49" charset="-122"/>
              </a:rPr>
              <a:t>……</a:t>
            </a:r>
            <a:r>
              <a:rPr lang="zh-CN" altLang="en-US" sz="2800" b="0" dirty="0">
                <a:latin typeface="黑体" panose="02010609060101010101" pitchFamily="49" charset="-122"/>
                <a:ea typeface="黑体" panose="02010609060101010101" pitchFamily="49" charset="-122"/>
              </a:rPr>
              <a:t>在</a:t>
            </a:r>
            <a:r>
              <a:rPr lang="zh-CN" altLang="en-US" sz="2800" b="0" dirty="0">
                <a:solidFill>
                  <a:srgbClr val="0000FF"/>
                </a:solidFill>
                <a:latin typeface="黑体" panose="02010609060101010101" pitchFamily="49" charset="-122"/>
                <a:ea typeface="黑体" panose="02010609060101010101" pitchFamily="49" charset="-122"/>
              </a:rPr>
              <a:t>主动参与创建更合理的集体</a:t>
            </a:r>
            <a:r>
              <a:rPr lang="zh-CN" altLang="en-US" sz="2800" b="0" dirty="0">
                <a:latin typeface="黑体" panose="02010609060101010101" pitchFamily="49" charset="-122"/>
                <a:ea typeface="黑体" panose="02010609060101010101" pitchFamily="49" charset="-122"/>
              </a:rPr>
              <a:t>的过程中发展他自己的潜力。</a:t>
            </a:r>
            <a:r>
              <a:rPr lang="zh-CN" altLang="en-US" sz="2800" b="1" dirty="0">
                <a:latin typeface="黑体" panose="02010609060101010101" pitchFamily="49" charset="-122"/>
                <a:ea typeface="黑体" panose="02010609060101010101" pitchFamily="49" charset="-122"/>
              </a:rPr>
              <a:t> </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diamond(in)">
                                      <p:cBhvr>
                                        <p:cTn id="7" dur="2000"/>
                                        <p:tgtEl>
                                          <p:spTgt spid="28676"/>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29701"/>
                                        </p:tgtEl>
                                        <p:attrNameLst>
                                          <p:attrName>style.visibility</p:attrName>
                                        </p:attrNameLst>
                                      </p:cBhvr>
                                      <p:to>
                                        <p:strVal val="visible"/>
                                      </p:to>
                                    </p:set>
                                    <p:animEffect transition="in" filter="diamond(in)">
                                      <p:cBhvr>
                                        <p:cTn id="10" dur="2000"/>
                                        <p:tgtEl>
                                          <p:spTgt spid="29701"/>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28689"/>
                                        </p:tgtEl>
                                        <p:attrNameLst>
                                          <p:attrName>style.visibility</p:attrName>
                                        </p:attrNameLst>
                                      </p:cBhvr>
                                      <p:to>
                                        <p:strVal val="visible"/>
                                      </p:to>
                                    </p:set>
                                    <p:animEffect transition="in" filter="diamond(in)">
                                      <p:cBhvr>
                                        <p:cTn id="13" dur="2000"/>
                                        <p:tgtEl>
                                          <p:spTgt spid="28689"/>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28680"/>
                                        </p:tgtEl>
                                        <p:attrNameLst>
                                          <p:attrName>style.visibility</p:attrName>
                                        </p:attrNameLst>
                                      </p:cBhvr>
                                      <p:to>
                                        <p:strVal val="visible"/>
                                      </p:to>
                                    </p:set>
                                    <p:animEffect transition="in" filter="diamond(in)">
                                      <p:cBhvr>
                                        <p:cTn id="18" dur="2000"/>
                                        <p:tgtEl>
                                          <p:spTgt spid="28680"/>
                                        </p:tgtEl>
                                      </p:cBhvr>
                                    </p:animEffect>
                                  </p:childTnLst>
                                </p:cTn>
                              </p:par>
                              <p:par>
                                <p:cTn id="19" presetID="8" presetClass="entr" presetSubtype="16" fill="hold" grpId="0" nodeType="withEffect">
                                  <p:stCondLst>
                                    <p:cond delay="0"/>
                                  </p:stCondLst>
                                  <p:childTnLst>
                                    <p:set>
                                      <p:cBhvr>
                                        <p:cTn id="20" dur="1" fill="hold">
                                          <p:stCondLst>
                                            <p:cond delay="0"/>
                                          </p:stCondLst>
                                        </p:cTn>
                                        <p:tgtEl>
                                          <p:spTgt spid="29705"/>
                                        </p:tgtEl>
                                        <p:attrNameLst>
                                          <p:attrName>style.visibility</p:attrName>
                                        </p:attrNameLst>
                                      </p:cBhvr>
                                      <p:to>
                                        <p:strVal val="visible"/>
                                      </p:to>
                                    </p:set>
                                    <p:animEffect transition="in" filter="diamond(in)">
                                      <p:cBhvr>
                                        <p:cTn id="21" dur="2000"/>
                                        <p:tgtEl>
                                          <p:spTgt spid="29705"/>
                                        </p:tgtEl>
                                      </p:cBhvr>
                                    </p:animEffect>
                                  </p:childTnLst>
                                </p:cTn>
                              </p:par>
                              <p:par>
                                <p:cTn id="22" presetID="8" presetClass="entr" presetSubtype="16" fill="hold" grpId="0" nodeType="withEffect">
                                  <p:stCondLst>
                                    <p:cond delay="0"/>
                                  </p:stCondLst>
                                  <p:childTnLst>
                                    <p:set>
                                      <p:cBhvr>
                                        <p:cTn id="23" dur="1" fill="hold">
                                          <p:stCondLst>
                                            <p:cond delay="0"/>
                                          </p:stCondLst>
                                        </p:cTn>
                                        <p:tgtEl>
                                          <p:spTgt spid="28686"/>
                                        </p:tgtEl>
                                        <p:attrNameLst>
                                          <p:attrName>style.visibility</p:attrName>
                                        </p:attrNameLst>
                                      </p:cBhvr>
                                      <p:to>
                                        <p:strVal val="visible"/>
                                      </p:to>
                                    </p:set>
                                    <p:animEffect transition="in" filter="diamond(in)">
                                      <p:cBhvr>
                                        <p:cTn id="24" dur="2000"/>
                                        <p:tgtEl>
                                          <p:spTgt spid="28686"/>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28682"/>
                                        </p:tgtEl>
                                        <p:attrNameLst>
                                          <p:attrName>style.visibility</p:attrName>
                                        </p:attrNameLst>
                                      </p:cBhvr>
                                      <p:to>
                                        <p:strVal val="visible"/>
                                      </p:to>
                                    </p:set>
                                    <p:animEffect transition="in" filter="diamond(in)">
                                      <p:cBhvr>
                                        <p:cTn id="29" dur="2000"/>
                                        <p:tgtEl>
                                          <p:spTgt spid="28682"/>
                                        </p:tgtEl>
                                      </p:cBhvr>
                                    </p:animEffect>
                                  </p:childTnLst>
                                </p:cTn>
                              </p:par>
                              <p:par>
                                <p:cTn id="30" presetID="8" presetClass="entr" presetSubtype="16" fill="hold" grpId="0" nodeType="withEffect">
                                  <p:stCondLst>
                                    <p:cond delay="0"/>
                                  </p:stCondLst>
                                  <p:childTnLst>
                                    <p:set>
                                      <p:cBhvr>
                                        <p:cTn id="31" dur="1" fill="hold">
                                          <p:stCondLst>
                                            <p:cond delay="0"/>
                                          </p:stCondLst>
                                        </p:cTn>
                                        <p:tgtEl>
                                          <p:spTgt spid="29707"/>
                                        </p:tgtEl>
                                        <p:attrNameLst>
                                          <p:attrName>style.visibility</p:attrName>
                                        </p:attrNameLst>
                                      </p:cBhvr>
                                      <p:to>
                                        <p:strVal val="visible"/>
                                      </p:to>
                                    </p:set>
                                    <p:animEffect transition="in" filter="diamond(in)">
                                      <p:cBhvr>
                                        <p:cTn id="32" dur="2000"/>
                                        <p:tgtEl>
                                          <p:spTgt spid="29707"/>
                                        </p:tgtEl>
                                      </p:cBhvr>
                                    </p:animEffect>
                                  </p:childTnLst>
                                </p:cTn>
                              </p:par>
                              <p:par>
                                <p:cTn id="33" presetID="8" presetClass="entr" presetSubtype="16" fill="hold" grpId="0" nodeType="withEffect">
                                  <p:stCondLst>
                                    <p:cond delay="0"/>
                                  </p:stCondLst>
                                  <p:childTnLst>
                                    <p:set>
                                      <p:cBhvr>
                                        <p:cTn id="34" dur="1" fill="hold">
                                          <p:stCondLst>
                                            <p:cond delay="0"/>
                                          </p:stCondLst>
                                        </p:cTn>
                                        <p:tgtEl>
                                          <p:spTgt spid="28690"/>
                                        </p:tgtEl>
                                        <p:attrNameLst>
                                          <p:attrName>style.visibility</p:attrName>
                                        </p:attrNameLst>
                                      </p:cBhvr>
                                      <p:to>
                                        <p:strVal val="visible"/>
                                      </p:to>
                                    </p:set>
                                    <p:animEffect transition="in" filter="diamond(in)">
                                      <p:cBhvr>
                                        <p:cTn id="35" dur="2000"/>
                                        <p:tgtEl>
                                          <p:spTgt spid="28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nimBg="1"/>
      <p:bldP spid="29701" grpId="0" animBg="1"/>
      <p:bldP spid="28680" grpId="0" animBg="1"/>
      <p:bldP spid="29705" grpId="0" animBg="1"/>
      <p:bldP spid="28682" grpId="0" animBg="1"/>
      <p:bldP spid="29707" grpId="0" animBg="1"/>
      <p:bldP spid="28686" grpId="0"/>
      <p:bldP spid="28689" grpId="0"/>
      <p:bldP spid="2869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5650" name="标题 795649"/>
          <p:cNvSpPr>
            <a:spLocks noGrp="1"/>
          </p:cNvSpPr>
          <p:nvPr>
            <p:ph type="title"/>
          </p:nvPr>
        </p:nvSpPr>
        <p:spPr/>
        <p:txBody>
          <a:bodyPr anchor="ctr"/>
          <a:p>
            <a:r>
              <a:rPr lang="zh-CN" altLang="en-US" sz="4000" dirty="0"/>
              <a:t>（二）建设“民主型班级”的教育思路</a:t>
            </a:r>
            <a:endParaRPr lang="zh-CN" altLang="en-US" sz="4000" dirty="0"/>
          </a:p>
        </p:txBody>
      </p:sp>
      <p:sp>
        <p:nvSpPr>
          <p:cNvPr id="795651" name="文本占位符 795650"/>
          <p:cNvSpPr>
            <a:spLocks noGrp="1"/>
          </p:cNvSpPr>
          <p:nvPr>
            <p:ph type="body" idx="1"/>
          </p:nvPr>
        </p:nvSpPr>
        <p:spPr/>
        <p:txBody>
          <a:bodyPr/>
          <a:p>
            <a:pPr>
              <a:buNone/>
            </a:pPr>
            <a:r>
              <a:rPr lang="zh-CN" altLang="en-US" sz="2800" b="1" dirty="0"/>
              <a:t>需要思考的问题：</a:t>
            </a:r>
            <a:endParaRPr lang="zh-CN" altLang="en-US" sz="2800" b="1" dirty="0"/>
          </a:p>
          <a:p>
            <a:pPr>
              <a:buNone/>
            </a:pPr>
            <a:endParaRPr lang="zh-CN" altLang="en-US" sz="2800" b="1" dirty="0"/>
          </a:p>
          <a:p>
            <a:pPr>
              <a:buNone/>
            </a:pPr>
            <a:r>
              <a:rPr lang="en-US" altLang="zh-CN" sz="2800" b="1" dirty="0"/>
              <a:t>◆</a:t>
            </a:r>
            <a:r>
              <a:rPr lang="zh-CN" altLang="en-US" sz="2800" b="1" dirty="0"/>
              <a:t>学生自己有活力吗？</a:t>
            </a:r>
            <a:endParaRPr lang="zh-CN" altLang="en-US" sz="2800" b="1" dirty="0"/>
          </a:p>
          <a:p>
            <a:pPr>
              <a:buNone/>
            </a:pPr>
            <a:r>
              <a:rPr lang="zh-CN" altLang="en-US" sz="2800" b="1" dirty="0"/>
              <a:t>    </a:t>
            </a:r>
            <a:r>
              <a:rPr lang="en-US" altLang="zh-CN" sz="2800" b="1" dirty="0"/>
              <a:t>——</a:t>
            </a:r>
            <a:r>
              <a:rPr lang="zh-CN" altLang="en-US" sz="2800" b="1" dirty="0"/>
              <a:t>学生的活力该如何激活？</a:t>
            </a:r>
            <a:endParaRPr lang="zh-CN" altLang="en-US" sz="2800" b="1" dirty="0"/>
          </a:p>
          <a:p>
            <a:pPr>
              <a:buNone/>
            </a:pPr>
            <a:endParaRPr lang="zh-CN" altLang="en-US" sz="2800" b="1" dirty="0"/>
          </a:p>
          <a:p>
            <a:pPr>
              <a:buNone/>
            </a:pPr>
            <a:r>
              <a:rPr lang="en-US" altLang="zh-CN" sz="2800" b="1" dirty="0"/>
              <a:t>◆</a:t>
            </a:r>
            <a:r>
              <a:rPr lang="zh-CN" altLang="en-US" sz="2800" b="1" dirty="0"/>
              <a:t>优秀班主任的特征有哪些？</a:t>
            </a:r>
            <a:endParaRPr lang="zh-CN" altLang="en-US" sz="2800" b="1" dirty="0"/>
          </a:p>
          <a:p>
            <a:pPr>
              <a:buNone/>
            </a:pPr>
            <a:r>
              <a:rPr lang="zh-CN" altLang="en-US" sz="2800" b="1" dirty="0"/>
              <a:t>    </a:t>
            </a:r>
            <a:r>
              <a:rPr lang="en-US" altLang="zh-CN" sz="2800" b="1" dirty="0"/>
              <a:t>——</a:t>
            </a:r>
            <a:r>
              <a:rPr lang="zh-CN" altLang="en-US" sz="2800" b="1" dirty="0"/>
              <a:t>勤奋？爱心？</a:t>
            </a:r>
            <a:endParaRPr lang="zh-CN" altLang="en-US" sz="2800" b="1" dirty="0"/>
          </a:p>
          <a:p>
            <a:pPr>
              <a:buNone/>
            </a:pPr>
            <a:endParaRPr lang="zh-CN" altLang="en-US" b="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5890" name="文本框 805889"/>
          <p:cNvSpPr txBox="1"/>
          <p:nvPr/>
        </p:nvSpPr>
        <p:spPr>
          <a:xfrm>
            <a:off x="5867400" y="1268413"/>
            <a:ext cx="3276600" cy="2100262"/>
          </a:xfrm>
          <a:prstGeom prst="rect">
            <a:avLst/>
          </a:prstGeom>
          <a:noFill/>
          <a:ln w="9525">
            <a:noFill/>
          </a:ln>
          <a:effectLst>
            <a:prstShdw prst="shdw17" dist="17961" dir="2699999">
              <a:schemeClr val="accent1">
                <a:gamma/>
                <a:shade val="60000"/>
                <a:invGamma/>
              </a:schemeClr>
            </a:prstShdw>
          </a:effectLst>
        </p:spPr>
        <p:txBody>
          <a:bodyPr>
            <a:spAutoFit/>
          </a:bodyPr>
          <a:p>
            <a:pPr lvl="0">
              <a:spcBef>
                <a:spcPct val="50000"/>
              </a:spcBef>
              <a:buClr>
                <a:srgbClr val="000000"/>
              </a:buClr>
            </a:pPr>
            <a:r>
              <a:rPr lang="zh-CN" altLang="en-US" sz="2400" b="1" dirty="0">
                <a:latin typeface="Arial" panose="020B0604020202020204" pitchFamily="34" charset="0"/>
                <a:ea typeface="楷体" panose="02010609060101010101" pitchFamily="49" charset="-122"/>
              </a:rPr>
              <a:t>通过“生生交往”激发“个体自主”是最根本的</a:t>
            </a:r>
            <a:r>
              <a:rPr lang="zh-CN" altLang="en-US" sz="2400" b="1" dirty="0">
                <a:solidFill>
                  <a:srgbClr val="0000FF"/>
                </a:solidFill>
                <a:latin typeface="Arial" panose="020B0604020202020204" pitchFamily="34" charset="0"/>
                <a:ea typeface="楷体" panose="02010609060101010101" pitchFamily="49" charset="-122"/>
              </a:rPr>
              <a:t>发展机制</a:t>
            </a:r>
            <a:r>
              <a:rPr lang="zh-CN" altLang="en-US" sz="2400" b="1" dirty="0">
                <a:latin typeface="Arial" panose="020B0604020202020204" pitchFamily="34" charset="0"/>
                <a:ea typeface="楷体" panose="02010609060101010101" pitchFamily="49" charset="-122"/>
              </a:rPr>
              <a:t>。</a:t>
            </a:r>
            <a:endParaRPr lang="zh-CN" altLang="en-US" sz="2400" b="1" dirty="0">
              <a:latin typeface="Arial" panose="020B0604020202020204" pitchFamily="34" charset="0"/>
              <a:ea typeface="楷体" panose="02010609060101010101" pitchFamily="49" charset="-122"/>
            </a:endParaRPr>
          </a:p>
          <a:p>
            <a:pPr lvl="0">
              <a:spcBef>
                <a:spcPct val="50000"/>
              </a:spcBef>
              <a:buClr>
                <a:srgbClr val="000000"/>
              </a:buClr>
            </a:pPr>
            <a:r>
              <a:rPr lang="en-US" altLang="zh-CN" sz="2400" b="1" dirty="0">
                <a:latin typeface="Arial" panose="020B0604020202020204" pitchFamily="34" charset="0"/>
                <a:ea typeface="楷体" panose="02010609060101010101" pitchFamily="49" charset="-122"/>
              </a:rPr>
              <a:t>——</a:t>
            </a:r>
            <a:r>
              <a:rPr lang="zh-CN" altLang="en-US" sz="2400" b="1" dirty="0">
                <a:latin typeface="Arial" panose="020B0604020202020204" pitchFamily="34" charset="0"/>
                <a:ea typeface="楷体" panose="02010609060101010101" pitchFamily="49" charset="-122"/>
              </a:rPr>
              <a:t>发展机制描述的是</a:t>
            </a:r>
            <a:r>
              <a:rPr lang="zh-CN" altLang="en-US" sz="2400" b="1" dirty="0">
                <a:solidFill>
                  <a:srgbClr val="0000FF"/>
                </a:solidFill>
                <a:latin typeface="Arial" panose="020B0604020202020204" pitchFamily="34" charset="0"/>
                <a:ea typeface="楷体" panose="02010609060101010101" pitchFamily="49" charset="-122"/>
              </a:rPr>
              <a:t>“学生”</a:t>
            </a:r>
            <a:r>
              <a:rPr lang="zh-CN" altLang="en-US" sz="2400" b="1" dirty="0">
                <a:latin typeface="Arial" panose="020B0604020202020204" pitchFamily="34" charset="0"/>
                <a:ea typeface="楷体" panose="02010609060101010101" pitchFamily="49" charset="-122"/>
              </a:rPr>
              <a:t>的成长过程。</a:t>
            </a:r>
            <a:endParaRPr lang="zh-CN" altLang="en-US" sz="2400" b="1" dirty="0">
              <a:latin typeface="Arial" panose="020B0604020202020204" pitchFamily="34" charset="0"/>
              <a:ea typeface="楷体" panose="02010609060101010101" pitchFamily="49" charset="-122"/>
            </a:endParaRPr>
          </a:p>
        </p:txBody>
      </p:sp>
      <p:sp>
        <p:nvSpPr>
          <p:cNvPr id="805891" name="椭圆 805890"/>
          <p:cNvSpPr/>
          <p:nvPr/>
        </p:nvSpPr>
        <p:spPr>
          <a:xfrm>
            <a:off x="900113" y="1484313"/>
            <a:ext cx="4859337" cy="4391025"/>
          </a:xfrm>
          <a:prstGeom prst="ellipse">
            <a:avLst/>
          </a:prstGeom>
          <a:noFill/>
          <a:ln w="9525" cap="flat" cmpd="sng">
            <a:solidFill>
              <a:schemeClr val="tx1"/>
            </a:solidFill>
            <a:prstDash val="solid"/>
            <a:miter/>
            <a:headEnd type="none" w="med" len="med"/>
            <a:tailEnd type="none" w="med" len="med"/>
          </a:ln>
        </p:spPr>
        <p:txBody>
          <a:bodyPr wrap="none" anchor="ctr"/>
          <a:p>
            <a:pPr lvl="0" algn="ctr"/>
            <a:endParaRPr lang="en-US" altLang="zh-CN" sz="2800" b="0" dirty="0">
              <a:latin typeface="黑体" panose="02010609060101010101" pitchFamily="49" charset="-122"/>
              <a:ea typeface="黑体" panose="02010609060101010101" pitchFamily="49" charset="-122"/>
            </a:endParaRPr>
          </a:p>
          <a:p>
            <a:pPr lvl="0" algn="ctr"/>
            <a:endParaRPr lang="en-US" altLang="zh-CN" sz="2800" b="0" dirty="0">
              <a:latin typeface="黑体" panose="02010609060101010101" pitchFamily="49" charset="-122"/>
              <a:ea typeface="黑体" panose="02010609060101010101" pitchFamily="49" charset="-122"/>
            </a:endParaRPr>
          </a:p>
          <a:p>
            <a:pPr lvl="0" algn="ctr"/>
            <a:endParaRPr lang="en-US" altLang="zh-CN" sz="2800" b="0" dirty="0">
              <a:latin typeface="黑体" panose="02010609060101010101" pitchFamily="49" charset="-122"/>
              <a:ea typeface="黑体" panose="02010609060101010101" pitchFamily="49" charset="-122"/>
            </a:endParaRPr>
          </a:p>
          <a:p>
            <a:pPr lvl="0" algn="ctr"/>
            <a:endParaRPr lang="en-US" altLang="zh-CN" sz="2800" b="0" dirty="0">
              <a:latin typeface="黑体" panose="02010609060101010101" pitchFamily="49" charset="-122"/>
              <a:ea typeface="黑体" panose="02010609060101010101" pitchFamily="49" charset="-122"/>
            </a:endParaRPr>
          </a:p>
          <a:p>
            <a:pPr lvl="0" algn="ctr"/>
            <a:endParaRPr lang="en-US" altLang="zh-CN" sz="2800" b="0" dirty="0">
              <a:latin typeface="黑体" panose="02010609060101010101" pitchFamily="49" charset="-122"/>
              <a:ea typeface="黑体" panose="02010609060101010101" pitchFamily="49" charset="-122"/>
            </a:endParaRPr>
          </a:p>
          <a:p>
            <a:pPr lvl="0" algn="ctr"/>
            <a:endParaRPr lang="en-US" altLang="zh-CN" sz="2800" b="0" dirty="0">
              <a:latin typeface="黑体" panose="02010609060101010101" pitchFamily="49" charset="-122"/>
              <a:ea typeface="黑体" panose="02010609060101010101" pitchFamily="49" charset="-122"/>
            </a:endParaRPr>
          </a:p>
          <a:p>
            <a:pPr lvl="0" algn="ctr"/>
            <a:endParaRPr lang="en-US" altLang="zh-CN" sz="2800" b="0" dirty="0">
              <a:latin typeface="黑体" panose="02010609060101010101" pitchFamily="49" charset="-122"/>
              <a:ea typeface="黑体" panose="02010609060101010101" pitchFamily="49" charset="-122"/>
            </a:endParaRPr>
          </a:p>
          <a:p>
            <a:pPr lvl="0" algn="ctr"/>
            <a:r>
              <a:rPr lang="en-US" altLang="zh-CN" sz="2800" b="0" dirty="0">
                <a:latin typeface="黑体" panose="02010609060101010101" pitchFamily="49" charset="-122"/>
                <a:ea typeface="黑体" panose="02010609060101010101" pitchFamily="49" charset="-122"/>
              </a:rPr>
              <a:t>  </a:t>
            </a:r>
            <a:r>
              <a:rPr lang="zh-CN" altLang="en-US" sz="2400" b="0" dirty="0">
                <a:latin typeface="黑体" panose="02010609060101010101" pitchFamily="49" charset="-122"/>
                <a:ea typeface="黑体" panose="02010609060101010101" pitchFamily="49" charset="-122"/>
              </a:rPr>
              <a:t>师生交往</a:t>
            </a:r>
            <a:endParaRPr lang="zh-CN" altLang="en-US" sz="2400" b="0" dirty="0">
              <a:latin typeface="黑体" panose="02010609060101010101" pitchFamily="49" charset="-122"/>
              <a:ea typeface="黑体" panose="02010609060101010101" pitchFamily="49" charset="-122"/>
            </a:endParaRPr>
          </a:p>
        </p:txBody>
      </p:sp>
      <p:sp>
        <p:nvSpPr>
          <p:cNvPr id="805892" name="椭圆 805891"/>
          <p:cNvSpPr/>
          <p:nvPr/>
        </p:nvSpPr>
        <p:spPr>
          <a:xfrm>
            <a:off x="1403350" y="1916113"/>
            <a:ext cx="3527425" cy="2952750"/>
          </a:xfrm>
          <a:prstGeom prst="ellipse">
            <a:avLst/>
          </a:prstGeom>
          <a:solidFill>
            <a:schemeClr val="accent1"/>
          </a:solidFill>
          <a:ln w="9525" cap="flat" cmpd="sng">
            <a:solidFill>
              <a:schemeClr val="tx1"/>
            </a:solidFill>
            <a:prstDash val="solid"/>
            <a:miter/>
            <a:headEnd type="none" w="med" len="med"/>
            <a:tailEnd type="none" w="med" len="med"/>
          </a:ln>
        </p:spPr>
        <p:txBody>
          <a:bodyPr wrap="none" anchor="ctr"/>
          <a:p>
            <a:pPr lvl="0"/>
            <a:endParaRPr lang="en-US" altLang="zh-CN" sz="1800" b="0" dirty="0">
              <a:latin typeface="黑体" panose="02010609060101010101" pitchFamily="49" charset="-122"/>
              <a:ea typeface="黑体" panose="02010609060101010101" pitchFamily="49" charset="-122"/>
            </a:endParaRPr>
          </a:p>
          <a:p>
            <a:pPr lvl="0"/>
            <a:endParaRPr lang="en-US" altLang="zh-CN" sz="2400" b="0" dirty="0">
              <a:latin typeface="黑体" panose="02010609060101010101" pitchFamily="49" charset="-122"/>
              <a:ea typeface="黑体" panose="02010609060101010101" pitchFamily="49" charset="-122"/>
            </a:endParaRPr>
          </a:p>
          <a:p>
            <a:pPr lvl="0"/>
            <a:endParaRPr lang="en-US" altLang="zh-CN" sz="2400" b="0" dirty="0">
              <a:latin typeface="黑体" panose="02010609060101010101" pitchFamily="49" charset="-122"/>
              <a:ea typeface="黑体" panose="02010609060101010101" pitchFamily="49" charset="-122"/>
            </a:endParaRPr>
          </a:p>
          <a:p>
            <a:pPr lvl="0"/>
            <a:r>
              <a:rPr lang="zh-CN" altLang="en-US" sz="2400" b="0" dirty="0">
                <a:latin typeface="黑体" panose="02010609060101010101" pitchFamily="49" charset="-122"/>
                <a:ea typeface="黑体" panose="02010609060101010101" pitchFamily="49" charset="-122"/>
              </a:rPr>
              <a:t>生生交往</a:t>
            </a:r>
            <a:endParaRPr lang="zh-CN" altLang="en-US" sz="2400" b="0" dirty="0">
              <a:latin typeface="黑体" panose="02010609060101010101" pitchFamily="49" charset="-122"/>
              <a:ea typeface="黑体" panose="02010609060101010101" pitchFamily="49" charset="-122"/>
            </a:endParaRPr>
          </a:p>
        </p:txBody>
      </p:sp>
      <p:sp>
        <p:nvSpPr>
          <p:cNvPr id="805893" name="椭圆 805892"/>
          <p:cNvSpPr/>
          <p:nvPr/>
        </p:nvSpPr>
        <p:spPr>
          <a:xfrm>
            <a:off x="2339975" y="2132013"/>
            <a:ext cx="1690688" cy="1509712"/>
          </a:xfrm>
          <a:prstGeom prst="ellipse">
            <a:avLst/>
          </a:prstGeom>
          <a:solidFill>
            <a:srgbClr val="66FFCC"/>
          </a:solidFill>
          <a:ln w="9525" cap="flat" cmpd="sng">
            <a:solidFill>
              <a:schemeClr val="tx1"/>
            </a:solidFill>
            <a:prstDash val="solid"/>
            <a:miter/>
            <a:headEnd type="none" w="med" len="med"/>
            <a:tailEnd type="none" w="med" len="med"/>
          </a:ln>
        </p:spPr>
        <p:txBody>
          <a:bodyPr wrap="none" anchor="ctr"/>
          <a:p>
            <a:pPr lvl="0" algn="ctr"/>
            <a:r>
              <a:rPr lang="zh-CN" altLang="en-US" sz="2400" b="0" dirty="0">
                <a:latin typeface="黑体" panose="02010609060101010101" pitchFamily="49" charset="-122"/>
                <a:ea typeface="黑体" panose="02010609060101010101" pitchFamily="49" charset="-122"/>
              </a:rPr>
              <a:t>个体自主</a:t>
            </a:r>
            <a:endParaRPr lang="zh-CN" altLang="en-US" sz="2400" b="0" dirty="0">
              <a:latin typeface="黑体" panose="02010609060101010101" pitchFamily="49" charset="-122"/>
              <a:ea typeface="黑体" panose="02010609060101010101" pitchFamily="49" charset="-122"/>
            </a:endParaRPr>
          </a:p>
        </p:txBody>
      </p:sp>
      <p:sp>
        <p:nvSpPr>
          <p:cNvPr id="805894" name="任意多边形 805893"/>
          <p:cNvSpPr/>
          <p:nvPr/>
        </p:nvSpPr>
        <p:spPr>
          <a:xfrm rot="-420076">
            <a:off x="2195513" y="4652963"/>
            <a:ext cx="720725" cy="360362"/>
          </a:xfrm>
          <a:custGeom>
            <a:avLst/>
            <a:gdLst/>
            <a:ahLst/>
            <a:cxnLst/>
            <a:pathLst>
              <a:path w="454" h="227">
                <a:moveTo>
                  <a:pt x="454" y="227"/>
                </a:moveTo>
                <a:cubicBezTo>
                  <a:pt x="352" y="196"/>
                  <a:pt x="250" y="166"/>
                  <a:pt x="182" y="136"/>
                </a:cubicBezTo>
                <a:cubicBezTo>
                  <a:pt x="114" y="106"/>
                  <a:pt x="76" y="69"/>
                  <a:pt x="46" y="46"/>
                </a:cubicBezTo>
                <a:cubicBezTo>
                  <a:pt x="16" y="23"/>
                  <a:pt x="8" y="8"/>
                  <a:pt x="0" y="0"/>
                </a:cubicBezTo>
              </a:path>
            </a:pathLst>
          </a:custGeom>
          <a:noFill/>
          <a:ln w="9525" cap="flat" cmpd="sng">
            <a:solidFill>
              <a:schemeClr val="tx1"/>
            </a:solidFill>
            <a:prstDash val="solid"/>
            <a:headEnd type="none" w="med" len="med"/>
            <a:tailEnd type="triangle" w="med" len="med"/>
          </a:ln>
          <a:effectLst>
            <a:prstShdw prst="shdw17" dist="17961" dir="2699999">
              <a:schemeClr val="tx1">
                <a:gamma/>
                <a:shade val="60000"/>
                <a:invGamma/>
              </a:schemeClr>
            </a:prstShdw>
          </a:effectLst>
        </p:spPr>
        <p:txBody>
          <a:bodyPr/>
          <a:p>
            <a:endParaRPr lang="zh-CN" altLang="en-US"/>
          </a:p>
        </p:txBody>
      </p:sp>
      <p:sp>
        <p:nvSpPr>
          <p:cNvPr id="805895" name="任意多边形 805894"/>
          <p:cNvSpPr/>
          <p:nvPr/>
        </p:nvSpPr>
        <p:spPr>
          <a:xfrm rot="4638378">
            <a:off x="2159000" y="2457450"/>
            <a:ext cx="360363" cy="287338"/>
          </a:xfrm>
          <a:custGeom>
            <a:avLst/>
            <a:gdLst/>
            <a:ahLst/>
            <a:cxnLst/>
            <a:pathLst>
              <a:path w="454" h="227">
                <a:moveTo>
                  <a:pt x="454" y="227"/>
                </a:moveTo>
                <a:cubicBezTo>
                  <a:pt x="352" y="196"/>
                  <a:pt x="250" y="166"/>
                  <a:pt x="182" y="136"/>
                </a:cubicBezTo>
                <a:cubicBezTo>
                  <a:pt x="114" y="106"/>
                  <a:pt x="76" y="69"/>
                  <a:pt x="46" y="46"/>
                </a:cubicBezTo>
                <a:cubicBezTo>
                  <a:pt x="16" y="23"/>
                  <a:pt x="8" y="8"/>
                  <a:pt x="0" y="0"/>
                </a:cubicBezTo>
              </a:path>
            </a:pathLst>
          </a:custGeom>
          <a:noFill/>
          <a:ln w="9525" cap="flat" cmpd="sng">
            <a:solidFill>
              <a:schemeClr val="tx1"/>
            </a:solidFill>
            <a:prstDash val="solid"/>
            <a:headEnd type="none" w="med" len="med"/>
            <a:tailEnd type="triangle" w="med" len="med"/>
          </a:ln>
          <a:effectLst>
            <a:prstShdw prst="shdw17" dist="17961" dir="2699999">
              <a:schemeClr val="tx1">
                <a:gamma/>
                <a:shade val="60000"/>
                <a:invGamma/>
              </a:schemeClr>
            </a:prstShdw>
          </a:effectLst>
        </p:spPr>
        <p:txBody>
          <a:bodyPr/>
          <a:p>
            <a:endParaRPr lang="zh-CN" altLang="en-US"/>
          </a:p>
        </p:txBody>
      </p:sp>
      <p:sp>
        <p:nvSpPr>
          <p:cNvPr id="805896" name="标题 805895"/>
          <p:cNvSpPr>
            <a:spLocks noGrp="1"/>
          </p:cNvSpPr>
          <p:nvPr>
            <p:ph type="title"/>
          </p:nvPr>
        </p:nvSpPr>
        <p:spPr>
          <a:xfrm>
            <a:off x="0" y="0"/>
            <a:ext cx="8893175" cy="981075"/>
          </a:xfrm>
        </p:spPr>
        <p:txBody>
          <a:bodyPr anchor="ctr"/>
          <a:p>
            <a:pPr algn="l"/>
            <a:r>
              <a:rPr lang="en-US" altLang="zh-CN" sz="3600" dirty="0">
                <a:latin typeface="黑体" panose="02010609060101010101" pitchFamily="49" charset="-122"/>
                <a:ea typeface="黑体" panose="02010609060101010101" pitchFamily="49" charset="-122"/>
              </a:rPr>
              <a:t>1.</a:t>
            </a:r>
            <a:r>
              <a:rPr lang="zh-CN" altLang="en-US" sz="3600" dirty="0">
                <a:latin typeface="黑体" panose="02010609060101010101" pitchFamily="49" charset="-122"/>
                <a:ea typeface="黑体" panose="02010609060101010101" pitchFamily="49" charset="-122"/>
              </a:rPr>
              <a:t>先进教育思路的核心</a:t>
            </a:r>
            <a:r>
              <a:rPr lang="en-US" altLang="zh-CN" sz="3600" dirty="0">
                <a:latin typeface="黑体" panose="02010609060101010101" pitchFamily="49" charset="-122"/>
                <a:ea typeface="黑体" panose="02010609060101010101" pitchFamily="49" charset="-122"/>
              </a:rPr>
              <a:t>——</a:t>
            </a:r>
            <a:r>
              <a:rPr lang="zh-CN" altLang="en-US" sz="3600" dirty="0">
                <a:latin typeface="黑体" panose="02010609060101010101" pitchFamily="49" charset="-122"/>
                <a:ea typeface="黑体" panose="02010609060101010101" pitchFamily="49" charset="-122"/>
              </a:rPr>
              <a:t>促进生生交往</a:t>
            </a:r>
            <a:endParaRPr lang="zh-CN" altLang="en-US" sz="3600" dirty="0">
              <a:solidFill>
                <a:srgbClr val="0000CC"/>
              </a:solidFill>
              <a:latin typeface="黑体" panose="02010609060101010101" pitchFamily="49" charset="-122"/>
              <a:ea typeface="黑体" panose="02010609060101010101" pitchFamily="49" charset="-122"/>
            </a:endParaRPr>
          </a:p>
        </p:txBody>
      </p:sp>
      <p:sp>
        <p:nvSpPr>
          <p:cNvPr id="805897" name="文本框 805896"/>
          <p:cNvSpPr txBox="1"/>
          <p:nvPr/>
        </p:nvSpPr>
        <p:spPr>
          <a:xfrm>
            <a:off x="5867400" y="4365625"/>
            <a:ext cx="3276600" cy="2100263"/>
          </a:xfrm>
          <a:prstGeom prst="rect">
            <a:avLst/>
          </a:prstGeom>
          <a:noFill/>
          <a:ln w="9525">
            <a:noFill/>
          </a:ln>
          <a:effectLst>
            <a:prstShdw prst="shdw17" dist="17961" dir="2699999">
              <a:schemeClr val="accent1">
                <a:gamma/>
                <a:shade val="60000"/>
                <a:invGamma/>
              </a:schemeClr>
            </a:prstShdw>
          </a:effectLst>
        </p:spPr>
        <p:txBody>
          <a:bodyPr>
            <a:spAutoFit/>
          </a:bodyPr>
          <a:p>
            <a:pPr lvl="0">
              <a:spcBef>
                <a:spcPct val="50000"/>
              </a:spcBef>
              <a:buClr>
                <a:srgbClr val="000000"/>
              </a:buClr>
            </a:pPr>
            <a:r>
              <a:rPr lang="zh-CN" altLang="en-US" sz="2400" b="1" dirty="0">
                <a:latin typeface="Arial" panose="020B0604020202020204" pitchFamily="34" charset="0"/>
                <a:ea typeface="楷体" panose="02010609060101010101" pitchFamily="49" charset="-122"/>
              </a:rPr>
              <a:t>以上述发展机制为基础开展的师生交往，才是更合理的</a:t>
            </a:r>
            <a:r>
              <a:rPr lang="zh-CN" altLang="en-US" sz="2400" b="1" dirty="0">
                <a:solidFill>
                  <a:srgbClr val="0000FF"/>
                </a:solidFill>
                <a:latin typeface="Arial" panose="020B0604020202020204" pitchFamily="34" charset="0"/>
                <a:ea typeface="楷体" panose="02010609060101010101" pitchFamily="49" charset="-122"/>
              </a:rPr>
              <a:t>教育思路</a:t>
            </a:r>
            <a:r>
              <a:rPr lang="zh-CN" altLang="en-US" sz="2400" b="1" dirty="0">
                <a:latin typeface="Arial" panose="020B0604020202020204" pitchFamily="34" charset="0"/>
                <a:ea typeface="楷体" panose="02010609060101010101" pitchFamily="49" charset="-122"/>
              </a:rPr>
              <a:t>。</a:t>
            </a:r>
            <a:endParaRPr lang="zh-CN" altLang="en-US" sz="2400" b="1" dirty="0">
              <a:latin typeface="Arial" panose="020B0604020202020204" pitchFamily="34" charset="0"/>
              <a:ea typeface="楷体" panose="02010609060101010101" pitchFamily="49" charset="-122"/>
            </a:endParaRPr>
          </a:p>
          <a:p>
            <a:pPr lvl="0">
              <a:spcBef>
                <a:spcPct val="50000"/>
              </a:spcBef>
              <a:buClr>
                <a:srgbClr val="000000"/>
              </a:buClr>
            </a:pPr>
            <a:r>
              <a:rPr lang="en-US" altLang="zh-CN" sz="2400" b="1" dirty="0">
                <a:latin typeface="Arial" panose="020B0604020202020204" pitchFamily="34" charset="0"/>
                <a:ea typeface="楷体" panose="02010609060101010101" pitchFamily="49" charset="-122"/>
              </a:rPr>
              <a:t>——</a:t>
            </a:r>
            <a:r>
              <a:rPr lang="zh-CN" altLang="en-US" sz="2400" b="1" dirty="0">
                <a:latin typeface="Arial" panose="020B0604020202020204" pitchFamily="34" charset="0"/>
                <a:ea typeface="楷体" panose="02010609060101010101" pitchFamily="49" charset="-122"/>
              </a:rPr>
              <a:t>教育思路描述的是“</a:t>
            </a:r>
            <a:r>
              <a:rPr lang="zh-CN" altLang="en-US" sz="2400" b="1" dirty="0">
                <a:solidFill>
                  <a:srgbClr val="0000FF"/>
                </a:solidFill>
                <a:latin typeface="Arial" panose="020B0604020202020204" pitchFamily="34" charset="0"/>
                <a:ea typeface="楷体" panose="02010609060101010101" pitchFamily="49" charset="-122"/>
              </a:rPr>
              <a:t>教师</a:t>
            </a:r>
            <a:r>
              <a:rPr lang="zh-CN" altLang="en-US" sz="2400" b="1" dirty="0">
                <a:latin typeface="Arial" panose="020B0604020202020204" pitchFamily="34" charset="0"/>
                <a:ea typeface="楷体" panose="02010609060101010101" pitchFamily="49" charset="-122"/>
              </a:rPr>
              <a:t>”的工作过程。</a:t>
            </a:r>
            <a:endParaRPr lang="zh-CN" altLang="en-US" sz="2400" b="1" dirty="0">
              <a:latin typeface="Arial" panose="020B0604020202020204" pitchFamily="34" charset="0"/>
              <a:ea typeface="楷体" panose="02010609060101010101" pitchFamily="49" charset="-122"/>
            </a:endParaRPr>
          </a:p>
        </p:txBody>
      </p:sp>
      <p:sp>
        <p:nvSpPr>
          <p:cNvPr id="805899" name="直接连接符 805898"/>
          <p:cNvSpPr/>
          <p:nvPr/>
        </p:nvSpPr>
        <p:spPr>
          <a:xfrm flipV="1">
            <a:off x="3924300" y="1557338"/>
            <a:ext cx="1727200" cy="647700"/>
          </a:xfrm>
          <a:prstGeom prst="line">
            <a:avLst/>
          </a:prstGeom>
          <a:ln w="9525" cap="flat" cmpd="sng">
            <a:solidFill>
              <a:schemeClr val="tx1"/>
            </a:solidFill>
            <a:prstDash val="dash"/>
            <a:headEnd type="none" w="med" len="med"/>
            <a:tailEnd type="none" w="med" len="med"/>
          </a:ln>
        </p:spPr>
      </p:sp>
      <p:sp>
        <p:nvSpPr>
          <p:cNvPr id="805900" name="直接连接符 805899"/>
          <p:cNvSpPr/>
          <p:nvPr/>
        </p:nvSpPr>
        <p:spPr>
          <a:xfrm>
            <a:off x="4211638" y="5229225"/>
            <a:ext cx="1584325" cy="144463"/>
          </a:xfrm>
          <a:prstGeom prst="line">
            <a:avLst/>
          </a:prstGeom>
          <a:ln w="9525" cap="flat" cmpd="sng">
            <a:solidFill>
              <a:schemeClr val="tx1"/>
            </a:solidFill>
            <a:prstDash val="dash"/>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05893"/>
                                        </p:tgtEl>
                                        <p:attrNameLst>
                                          <p:attrName>style.visibility</p:attrName>
                                        </p:attrNameLst>
                                      </p:cBhvr>
                                      <p:to>
                                        <p:strVal val="visible"/>
                                      </p:to>
                                    </p:set>
                                    <p:animEffect transition="in" filter="diamond(in)">
                                      <p:cBhvr>
                                        <p:cTn id="7" dur="2000"/>
                                        <p:tgtEl>
                                          <p:spTgt spid="80589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05895"/>
                                        </p:tgtEl>
                                        <p:attrNameLst>
                                          <p:attrName>style.visibility</p:attrName>
                                        </p:attrNameLst>
                                      </p:cBhvr>
                                      <p:to>
                                        <p:strVal val="visible"/>
                                      </p:to>
                                    </p:set>
                                    <p:anim calcmode="lin" valueType="num">
                                      <p:cBhvr additive="base">
                                        <p:cTn id="12" dur="500" fill="hold"/>
                                        <p:tgtEl>
                                          <p:spTgt spid="805895"/>
                                        </p:tgtEl>
                                        <p:attrNameLst>
                                          <p:attrName>ppt_x</p:attrName>
                                        </p:attrNameLst>
                                      </p:cBhvr>
                                      <p:tavLst>
                                        <p:tav tm="0">
                                          <p:val>
                                            <p:strVal val="#ppt_x"/>
                                          </p:val>
                                        </p:tav>
                                        <p:tav tm="100000">
                                          <p:val>
                                            <p:strVal val="#ppt_x"/>
                                          </p:val>
                                        </p:tav>
                                      </p:tavLst>
                                    </p:anim>
                                    <p:anim calcmode="lin" valueType="num">
                                      <p:cBhvr additive="base">
                                        <p:cTn id="13" dur="500" fill="hold"/>
                                        <p:tgtEl>
                                          <p:spTgt spid="80589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805892"/>
                                        </p:tgtEl>
                                        <p:attrNameLst>
                                          <p:attrName>style.visibility</p:attrName>
                                        </p:attrNameLst>
                                      </p:cBhvr>
                                      <p:to>
                                        <p:strVal val="visible"/>
                                      </p:to>
                                    </p:set>
                                    <p:animEffect transition="in" filter="diamond(in)">
                                      <p:cBhvr>
                                        <p:cTn id="18" dur="2000"/>
                                        <p:tgtEl>
                                          <p:spTgt spid="80589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805894"/>
                                        </p:tgtEl>
                                        <p:attrNameLst>
                                          <p:attrName>style.visibility</p:attrName>
                                        </p:attrNameLst>
                                      </p:cBhvr>
                                      <p:to>
                                        <p:strVal val="visible"/>
                                      </p:to>
                                    </p:set>
                                    <p:anim calcmode="lin" valueType="num">
                                      <p:cBhvr additive="base">
                                        <p:cTn id="23" dur="500" fill="hold"/>
                                        <p:tgtEl>
                                          <p:spTgt spid="805894"/>
                                        </p:tgtEl>
                                        <p:attrNameLst>
                                          <p:attrName>ppt_x</p:attrName>
                                        </p:attrNameLst>
                                      </p:cBhvr>
                                      <p:tavLst>
                                        <p:tav tm="0">
                                          <p:val>
                                            <p:strVal val="#ppt_x"/>
                                          </p:val>
                                        </p:tav>
                                        <p:tav tm="100000">
                                          <p:val>
                                            <p:strVal val="#ppt_x"/>
                                          </p:val>
                                        </p:tav>
                                      </p:tavLst>
                                    </p:anim>
                                    <p:anim calcmode="lin" valueType="num">
                                      <p:cBhvr additive="base">
                                        <p:cTn id="24" dur="500" fill="hold"/>
                                        <p:tgtEl>
                                          <p:spTgt spid="80589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805891"/>
                                        </p:tgtEl>
                                        <p:attrNameLst>
                                          <p:attrName>style.visibility</p:attrName>
                                        </p:attrNameLst>
                                      </p:cBhvr>
                                      <p:to>
                                        <p:strVal val="visible"/>
                                      </p:to>
                                    </p:set>
                                    <p:animEffect transition="in" filter="diamond(in)">
                                      <p:cBhvr>
                                        <p:cTn id="29" dur="2000"/>
                                        <p:tgtEl>
                                          <p:spTgt spid="805891"/>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nodeType="clickEffect">
                                  <p:stCondLst>
                                    <p:cond delay="0"/>
                                  </p:stCondLst>
                                  <p:childTnLst>
                                    <p:set>
                                      <p:cBhvr>
                                        <p:cTn id="33" dur="1" fill="hold">
                                          <p:stCondLst>
                                            <p:cond delay="0"/>
                                          </p:stCondLst>
                                        </p:cTn>
                                        <p:tgtEl>
                                          <p:spTgt spid="805899"/>
                                        </p:tgtEl>
                                        <p:attrNameLst>
                                          <p:attrName>style.visibility</p:attrName>
                                        </p:attrNameLst>
                                      </p:cBhvr>
                                      <p:to>
                                        <p:strVal val="visible"/>
                                      </p:to>
                                    </p:set>
                                    <p:animEffect transition="in" filter="diamond(in)">
                                      <p:cBhvr>
                                        <p:cTn id="34" dur="2000"/>
                                        <p:tgtEl>
                                          <p:spTgt spid="805899"/>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805890"/>
                                        </p:tgtEl>
                                        <p:attrNameLst>
                                          <p:attrName>style.visibility</p:attrName>
                                        </p:attrNameLst>
                                      </p:cBhvr>
                                      <p:to>
                                        <p:strVal val="visible"/>
                                      </p:to>
                                    </p:set>
                                    <p:animEffect transition="in" filter="diamond(in)">
                                      <p:cBhvr>
                                        <p:cTn id="37" dur="2000"/>
                                        <p:tgtEl>
                                          <p:spTgt spid="805890"/>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805900"/>
                                        </p:tgtEl>
                                        <p:attrNameLst>
                                          <p:attrName>style.visibility</p:attrName>
                                        </p:attrNameLst>
                                      </p:cBhvr>
                                      <p:to>
                                        <p:strVal val="visible"/>
                                      </p:to>
                                    </p:set>
                                    <p:animEffect transition="in" filter="diamond(in)">
                                      <p:cBhvr>
                                        <p:cTn id="42" dur="2000"/>
                                        <p:tgtEl>
                                          <p:spTgt spid="805900"/>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805897"/>
                                        </p:tgtEl>
                                        <p:attrNameLst>
                                          <p:attrName>style.visibility</p:attrName>
                                        </p:attrNameLst>
                                      </p:cBhvr>
                                      <p:to>
                                        <p:strVal val="visible"/>
                                      </p:to>
                                    </p:set>
                                    <p:animEffect transition="in" filter="diamond(in)">
                                      <p:cBhvr>
                                        <p:cTn id="45" dur="2000"/>
                                        <p:tgtEl>
                                          <p:spTgt spid="8058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5890" grpId="0"/>
      <p:bldP spid="805891" grpId="0" animBg="1"/>
      <p:bldP spid="805892" grpId="0" animBg="1"/>
      <p:bldP spid="805893" grpId="0" animBg="1"/>
      <p:bldP spid="80589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6914" name="椭圆 806913"/>
          <p:cNvSpPr/>
          <p:nvPr/>
        </p:nvSpPr>
        <p:spPr>
          <a:xfrm>
            <a:off x="755650" y="1412875"/>
            <a:ext cx="4859338" cy="4391025"/>
          </a:xfrm>
          <a:prstGeom prst="ellipse">
            <a:avLst/>
          </a:prstGeom>
          <a:noFill/>
          <a:ln w="9525" cap="flat" cmpd="sng">
            <a:solidFill>
              <a:schemeClr val="tx1"/>
            </a:solidFill>
            <a:prstDash val="solid"/>
            <a:miter/>
            <a:headEnd type="none" w="med" len="med"/>
            <a:tailEnd type="none" w="med" len="med"/>
          </a:ln>
        </p:spPr>
        <p:txBody>
          <a:bodyPr wrap="none" anchor="ctr"/>
          <a:p>
            <a:pPr lvl="0" algn="ctr"/>
            <a:endParaRPr lang="en-US" altLang="zh-CN" sz="2800" b="0" dirty="0">
              <a:latin typeface="黑体" panose="02010609060101010101" pitchFamily="49" charset="-122"/>
              <a:ea typeface="黑体" panose="02010609060101010101" pitchFamily="49" charset="-122"/>
            </a:endParaRPr>
          </a:p>
          <a:p>
            <a:pPr lvl="0" algn="ctr"/>
            <a:endParaRPr lang="en-US" altLang="zh-CN" sz="2800" b="0" dirty="0">
              <a:latin typeface="黑体" panose="02010609060101010101" pitchFamily="49" charset="-122"/>
              <a:ea typeface="黑体" panose="02010609060101010101" pitchFamily="49" charset="-122"/>
            </a:endParaRPr>
          </a:p>
          <a:p>
            <a:pPr lvl="0" algn="ctr"/>
            <a:endParaRPr lang="en-US" altLang="zh-CN" sz="2800" b="0" dirty="0">
              <a:latin typeface="黑体" panose="02010609060101010101" pitchFamily="49" charset="-122"/>
              <a:ea typeface="黑体" panose="02010609060101010101" pitchFamily="49" charset="-122"/>
            </a:endParaRPr>
          </a:p>
          <a:p>
            <a:pPr lvl="0" algn="ctr"/>
            <a:endParaRPr lang="en-US" altLang="zh-CN" sz="2800" b="0" dirty="0">
              <a:latin typeface="黑体" panose="02010609060101010101" pitchFamily="49" charset="-122"/>
              <a:ea typeface="黑体" panose="02010609060101010101" pitchFamily="49" charset="-122"/>
            </a:endParaRPr>
          </a:p>
          <a:p>
            <a:pPr lvl="0" algn="ctr"/>
            <a:endParaRPr lang="en-US" altLang="zh-CN" sz="2800" b="0" dirty="0">
              <a:latin typeface="黑体" panose="02010609060101010101" pitchFamily="49" charset="-122"/>
              <a:ea typeface="黑体" panose="02010609060101010101" pitchFamily="49" charset="-122"/>
            </a:endParaRPr>
          </a:p>
          <a:p>
            <a:pPr lvl="0" algn="ctr"/>
            <a:endParaRPr lang="en-US" altLang="zh-CN" sz="2800" b="0" dirty="0">
              <a:latin typeface="黑体" panose="02010609060101010101" pitchFamily="49" charset="-122"/>
              <a:ea typeface="黑体" panose="02010609060101010101" pitchFamily="49" charset="-122"/>
            </a:endParaRPr>
          </a:p>
          <a:p>
            <a:pPr lvl="0" algn="ctr"/>
            <a:endParaRPr lang="en-US" altLang="zh-CN" sz="2800" b="0" dirty="0">
              <a:latin typeface="黑体" panose="02010609060101010101" pitchFamily="49" charset="-122"/>
              <a:ea typeface="黑体" panose="02010609060101010101" pitchFamily="49" charset="-122"/>
            </a:endParaRPr>
          </a:p>
          <a:p>
            <a:pPr lvl="0" algn="ctr"/>
            <a:r>
              <a:rPr lang="en-US" altLang="zh-CN" sz="2800" b="0" dirty="0">
                <a:latin typeface="黑体" panose="02010609060101010101" pitchFamily="49" charset="-122"/>
                <a:ea typeface="黑体" panose="02010609060101010101" pitchFamily="49" charset="-122"/>
              </a:rPr>
              <a:t>           </a:t>
            </a:r>
            <a:r>
              <a:rPr lang="zh-CN" altLang="en-US" sz="2400" b="0" dirty="0">
                <a:latin typeface="黑体" panose="02010609060101010101" pitchFamily="49" charset="-122"/>
                <a:ea typeface="黑体" panose="02010609060101010101" pitchFamily="49" charset="-122"/>
              </a:rPr>
              <a:t>师生交往</a:t>
            </a:r>
            <a:endParaRPr lang="zh-CN" altLang="en-US" sz="2400" b="0" dirty="0">
              <a:latin typeface="黑体" panose="02010609060101010101" pitchFamily="49" charset="-122"/>
              <a:ea typeface="黑体" panose="02010609060101010101" pitchFamily="49" charset="-122"/>
            </a:endParaRPr>
          </a:p>
        </p:txBody>
      </p:sp>
      <p:sp>
        <p:nvSpPr>
          <p:cNvPr id="806915" name="椭圆 806914"/>
          <p:cNvSpPr/>
          <p:nvPr/>
        </p:nvSpPr>
        <p:spPr>
          <a:xfrm>
            <a:off x="1258888" y="1844675"/>
            <a:ext cx="3527425" cy="2952750"/>
          </a:xfrm>
          <a:prstGeom prst="ellipse">
            <a:avLst/>
          </a:prstGeom>
          <a:solidFill>
            <a:schemeClr val="accent1"/>
          </a:solidFill>
          <a:ln w="9525" cap="flat" cmpd="sng">
            <a:solidFill>
              <a:schemeClr val="tx1"/>
            </a:solidFill>
            <a:prstDash val="solid"/>
            <a:miter/>
            <a:headEnd type="none" w="med" len="med"/>
            <a:tailEnd type="none" w="med" len="med"/>
          </a:ln>
        </p:spPr>
        <p:txBody>
          <a:bodyPr wrap="none" anchor="ctr"/>
          <a:p>
            <a:pPr lvl="0"/>
            <a:endParaRPr lang="en-US" altLang="zh-CN" sz="1800" b="0" dirty="0">
              <a:latin typeface="黑体" panose="02010609060101010101" pitchFamily="49" charset="-122"/>
              <a:ea typeface="黑体" panose="02010609060101010101" pitchFamily="49" charset="-122"/>
            </a:endParaRPr>
          </a:p>
          <a:p>
            <a:pPr lvl="0"/>
            <a:endParaRPr lang="en-US" altLang="zh-CN" sz="2400" b="0" dirty="0">
              <a:latin typeface="黑体" panose="02010609060101010101" pitchFamily="49" charset="-122"/>
              <a:ea typeface="黑体" panose="02010609060101010101" pitchFamily="49" charset="-122"/>
            </a:endParaRPr>
          </a:p>
          <a:p>
            <a:pPr lvl="0"/>
            <a:endParaRPr lang="en-US" altLang="zh-CN" sz="2400" b="0" dirty="0">
              <a:latin typeface="黑体" panose="02010609060101010101" pitchFamily="49" charset="-122"/>
              <a:ea typeface="黑体" panose="02010609060101010101" pitchFamily="49" charset="-122"/>
            </a:endParaRPr>
          </a:p>
          <a:p>
            <a:pPr lvl="0"/>
            <a:r>
              <a:rPr lang="zh-CN" altLang="en-US" sz="2400" b="0" dirty="0">
                <a:latin typeface="黑体" panose="02010609060101010101" pitchFamily="49" charset="-122"/>
                <a:ea typeface="黑体" panose="02010609060101010101" pitchFamily="49" charset="-122"/>
              </a:rPr>
              <a:t>生生交往</a:t>
            </a:r>
            <a:endParaRPr lang="zh-CN" altLang="en-US" sz="2400" b="0" dirty="0">
              <a:latin typeface="黑体" panose="02010609060101010101" pitchFamily="49" charset="-122"/>
              <a:ea typeface="黑体" panose="02010609060101010101" pitchFamily="49" charset="-122"/>
            </a:endParaRPr>
          </a:p>
        </p:txBody>
      </p:sp>
      <p:sp>
        <p:nvSpPr>
          <p:cNvPr id="806916" name="椭圆 806915"/>
          <p:cNvSpPr/>
          <p:nvPr/>
        </p:nvSpPr>
        <p:spPr>
          <a:xfrm>
            <a:off x="2195513" y="2060575"/>
            <a:ext cx="1690687" cy="1509713"/>
          </a:xfrm>
          <a:prstGeom prst="ellipse">
            <a:avLst/>
          </a:prstGeom>
          <a:solidFill>
            <a:srgbClr val="66FFCC"/>
          </a:solidFill>
          <a:ln w="9525" cap="flat" cmpd="sng">
            <a:solidFill>
              <a:schemeClr val="tx1"/>
            </a:solidFill>
            <a:prstDash val="solid"/>
            <a:miter/>
            <a:headEnd type="none" w="med" len="med"/>
            <a:tailEnd type="none" w="med" len="med"/>
          </a:ln>
        </p:spPr>
        <p:txBody>
          <a:bodyPr wrap="none" anchor="ctr"/>
          <a:p>
            <a:pPr lvl="0" algn="ctr"/>
            <a:r>
              <a:rPr lang="zh-CN" altLang="en-US" sz="2400" b="0" dirty="0">
                <a:latin typeface="黑体" panose="02010609060101010101" pitchFamily="49" charset="-122"/>
                <a:ea typeface="黑体" panose="02010609060101010101" pitchFamily="49" charset="-122"/>
              </a:rPr>
              <a:t>个体自主</a:t>
            </a:r>
            <a:endParaRPr lang="zh-CN" altLang="en-US" sz="2400" b="0" dirty="0">
              <a:latin typeface="黑体" panose="02010609060101010101" pitchFamily="49" charset="-122"/>
              <a:ea typeface="黑体" panose="02010609060101010101" pitchFamily="49" charset="-122"/>
            </a:endParaRPr>
          </a:p>
        </p:txBody>
      </p:sp>
      <p:sp>
        <p:nvSpPr>
          <p:cNvPr id="806917" name="任意多边形 806916"/>
          <p:cNvSpPr/>
          <p:nvPr/>
        </p:nvSpPr>
        <p:spPr>
          <a:xfrm rot="-420076">
            <a:off x="2051050" y="4581525"/>
            <a:ext cx="720725" cy="360363"/>
          </a:xfrm>
          <a:custGeom>
            <a:avLst/>
            <a:gdLst/>
            <a:ahLst/>
            <a:cxnLst/>
            <a:pathLst>
              <a:path w="454" h="227">
                <a:moveTo>
                  <a:pt x="454" y="227"/>
                </a:moveTo>
                <a:cubicBezTo>
                  <a:pt x="352" y="196"/>
                  <a:pt x="250" y="166"/>
                  <a:pt x="182" y="136"/>
                </a:cubicBezTo>
                <a:cubicBezTo>
                  <a:pt x="114" y="106"/>
                  <a:pt x="76" y="69"/>
                  <a:pt x="46" y="46"/>
                </a:cubicBezTo>
                <a:cubicBezTo>
                  <a:pt x="16" y="23"/>
                  <a:pt x="8" y="8"/>
                  <a:pt x="0" y="0"/>
                </a:cubicBezTo>
              </a:path>
            </a:pathLst>
          </a:custGeom>
          <a:noFill/>
          <a:ln w="9525" cap="flat" cmpd="sng">
            <a:solidFill>
              <a:schemeClr val="tx1"/>
            </a:solidFill>
            <a:prstDash val="solid"/>
            <a:headEnd type="none" w="med" len="med"/>
            <a:tailEnd type="triangle" w="med" len="med"/>
          </a:ln>
          <a:effectLst>
            <a:prstShdw prst="shdw17" dist="17961" dir="2699999">
              <a:schemeClr val="tx1">
                <a:gamma/>
                <a:shade val="60000"/>
                <a:invGamma/>
              </a:schemeClr>
            </a:prstShdw>
          </a:effectLst>
        </p:spPr>
        <p:txBody>
          <a:bodyPr/>
          <a:p>
            <a:endParaRPr lang="zh-CN" altLang="en-US"/>
          </a:p>
        </p:txBody>
      </p:sp>
      <p:sp>
        <p:nvSpPr>
          <p:cNvPr id="806918" name="任意多边形 806917"/>
          <p:cNvSpPr/>
          <p:nvPr/>
        </p:nvSpPr>
        <p:spPr>
          <a:xfrm rot="4638378">
            <a:off x="2014538" y="2386013"/>
            <a:ext cx="360362" cy="287337"/>
          </a:xfrm>
          <a:custGeom>
            <a:avLst/>
            <a:gdLst/>
            <a:ahLst/>
            <a:cxnLst/>
            <a:pathLst>
              <a:path w="454" h="227">
                <a:moveTo>
                  <a:pt x="454" y="227"/>
                </a:moveTo>
                <a:cubicBezTo>
                  <a:pt x="352" y="196"/>
                  <a:pt x="250" y="166"/>
                  <a:pt x="182" y="136"/>
                </a:cubicBezTo>
                <a:cubicBezTo>
                  <a:pt x="114" y="106"/>
                  <a:pt x="76" y="69"/>
                  <a:pt x="46" y="46"/>
                </a:cubicBezTo>
                <a:cubicBezTo>
                  <a:pt x="16" y="23"/>
                  <a:pt x="8" y="8"/>
                  <a:pt x="0" y="0"/>
                </a:cubicBezTo>
              </a:path>
            </a:pathLst>
          </a:custGeom>
          <a:noFill/>
          <a:ln w="9525" cap="flat" cmpd="sng">
            <a:solidFill>
              <a:schemeClr val="tx1"/>
            </a:solidFill>
            <a:prstDash val="solid"/>
            <a:headEnd type="none" w="med" len="med"/>
            <a:tailEnd type="triangle" w="med" len="med"/>
          </a:ln>
          <a:effectLst>
            <a:prstShdw prst="shdw17" dist="17961" dir="2699999">
              <a:schemeClr val="tx1">
                <a:gamma/>
                <a:shade val="60000"/>
                <a:invGamma/>
              </a:schemeClr>
            </a:prstShdw>
          </a:effectLst>
        </p:spPr>
        <p:txBody>
          <a:bodyPr/>
          <a:p>
            <a:endParaRPr lang="zh-CN" altLang="en-US"/>
          </a:p>
        </p:txBody>
      </p:sp>
      <p:sp>
        <p:nvSpPr>
          <p:cNvPr id="806919" name="文本框 806918"/>
          <p:cNvSpPr txBox="1"/>
          <p:nvPr/>
        </p:nvSpPr>
        <p:spPr>
          <a:xfrm>
            <a:off x="611188" y="5853113"/>
            <a:ext cx="7993062" cy="1004887"/>
          </a:xfrm>
          <a:prstGeom prst="rect">
            <a:avLst/>
          </a:prstGeom>
          <a:noFill/>
          <a:ln w="9525">
            <a:noFill/>
          </a:ln>
          <a:effectLst>
            <a:prstShdw prst="shdw17" dist="17961" dir="2699999">
              <a:schemeClr val="accent1">
                <a:gamma/>
                <a:shade val="60000"/>
                <a:invGamma/>
              </a:schemeClr>
            </a:prstShdw>
          </a:effectLst>
        </p:spPr>
        <p:txBody>
          <a:bodyPr>
            <a:spAutoFit/>
          </a:bodyPr>
          <a:p>
            <a:pPr lvl="0">
              <a:spcBef>
                <a:spcPct val="50000"/>
              </a:spcBef>
              <a:buClr>
                <a:srgbClr val="000000"/>
              </a:buClr>
            </a:pPr>
            <a:r>
              <a:rPr lang="zh-CN" altLang="en-US" sz="2400" b="1" dirty="0">
                <a:latin typeface="Arial" panose="020B0604020202020204" pitchFamily="34" charset="0"/>
                <a:ea typeface="宋体" panose="02010600030101010101" pitchFamily="2" charset="-122"/>
              </a:rPr>
              <a:t>通过“生生交往”激发“个体自主”是最根本的发展机制。</a:t>
            </a:r>
            <a:endParaRPr lang="zh-CN" altLang="en-US" sz="2400" b="1" dirty="0">
              <a:solidFill>
                <a:srgbClr val="0000FF"/>
              </a:solidFill>
              <a:latin typeface="黑体" panose="02010609060101010101" pitchFamily="49" charset="-122"/>
              <a:ea typeface="黑体" panose="02010609060101010101" pitchFamily="49" charset="-122"/>
            </a:endParaRPr>
          </a:p>
          <a:p>
            <a:pPr lvl="0">
              <a:spcBef>
                <a:spcPct val="50000"/>
              </a:spcBef>
              <a:buClr>
                <a:srgbClr val="000000"/>
              </a:buClr>
            </a:pPr>
            <a:r>
              <a:rPr lang="zh-CN" altLang="en-US" sz="2400" b="1" dirty="0">
                <a:solidFill>
                  <a:srgbClr val="0000FF"/>
                </a:solidFill>
                <a:latin typeface="黑体" panose="02010609060101010101" pitchFamily="49" charset="-122"/>
                <a:ea typeface="黑体" panose="02010609060101010101" pitchFamily="49" charset="-122"/>
              </a:rPr>
              <a:t>抽离这样的发展机制</a:t>
            </a:r>
            <a:r>
              <a:rPr lang="zh-CN" altLang="en-US" sz="2400" b="1" dirty="0">
                <a:latin typeface="黑体" panose="02010609060101010101" pitchFamily="49" charset="-122"/>
                <a:ea typeface="黑体" panose="02010609060101010101" pitchFamily="49" charset="-122"/>
              </a:rPr>
              <a:t>，教育活动就可能成为</a:t>
            </a:r>
            <a:r>
              <a:rPr lang="zh-CN" altLang="en-US" sz="2400" b="1" dirty="0">
                <a:solidFill>
                  <a:srgbClr val="0000FF"/>
                </a:solidFill>
                <a:latin typeface="黑体" panose="02010609060101010101" pitchFamily="49" charset="-122"/>
                <a:ea typeface="黑体" panose="02010609060101010101" pitchFamily="49" charset="-122"/>
              </a:rPr>
              <a:t>空洞的表演</a:t>
            </a:r>
            <a:r>
              <a:rPr lang="zh-CN" altLang="en-US" sz="2400" b="1" dirty="0">
                <a:latin typeface="黑体" panose="02010609060101010101" pitchFamily="49" charset="-122"/>
                <a:ea typeface="黑体" panose="02010609060101010101" pitchFamily="49" charset="-122"/>
              </a:rPr>
              <a:t>。</a:t>
            </a:r>
            <a:endParaRPr lang="zh-CN" altLang="en-US" sz="2400" b="1" dirty="0">
              <a:latin typeface="黑体" panose="02010609060101010101" pitchFamily="49" charset="-122"/>
              <a:ea typeface="黑体" panose="02010609060101010101" pitchFamily="49" charset="-122"/>
            </a:endParaRPr>
          </a:p>
        </p:txBody>
      </p:sp>
      <p:sp>
        <p:nvSpPr>
          <p:cNvPr id="806920" name="椭圆形标注 806919"/>
          <p:cNvSpPr/>
          <p:nvPr/>
        </p:nvSpPr>
        <p:spPr>
          <a:xfrm>
            <a:off x="5795963" y="1557338"/>
            <a:ext cx="2592387" cy="1079500"/>
          </a:xfrm>
          <a:prstGeom prst="wedgeEllipseCallout">
            <a:avLst>
              <a:gd name="adj1" fmla="val 22625"/>
              <a:gd name="adj2" fmla="val 132060"/>
            </a:avLst>
          </a:prstGeom>
          <a:solidFill>
            <a:srgbClr val="CCFFFF"/>
          </a:solidFill>
          <a:ln w="9525">
            <a:noFill/>
          </a:ln>
          <a:effectLst>
            <a:prstShdw prst="shdw17" dist="17961" dir="2699999">
              <a:srgbClr val="CCFFFF">
                <a:gamma/>
                <a:shade val="60000"/>
                <a:invGamma/>
              </a:srgbClr>
            </a:prstShdw>
          </a:effectLst>
        </p:spPr>
        <p:txBody>
          <a:bodyPr/>
          <a:p>
            <a:pPr lvl="0" algn="ctr">
              <a:buClr>
                <a:srgbClr val="000000"/>
              </a:buClr>
            </a:pPr>
            <a:endParaRPr sz="2000" b="0" dirty="0">
              <a:latin typeface="黑体" panose="02010609060101010101" pitchFamily="49" charset="-122"/>
              <a:ea typeface="黑体" panose="02010609060101010101" pitchFamily="49" charset="-122"/>
            </a:endParaRPr>
          </a:p>
        </p:txBody>
      </p:sp>
      <p:pic>
        <p:nvPicPr>
          <p:cNvPr id="806921" name="图片 806920" descr="201102042004109201"/>
          <p:cNvPicPr>
            <a:picLocks noChangeAspect="1"/>
          </p:cNvPicPr>
          <p:nvPr/>
        </p:nvPicPr>
        <p:blipFill>
          <a:blip r:embed="rId1"/>
          <a:stretch>
            <a:fillRect/>
          </a:stretch>
        </p:blipFill>
        <p:spPr>
          <a:xfrm>
            <a:off x="7019925" y="3644900"/>
            <a:ext cx="1905000" cy="2066925"/>
          </a:xfrm>
          <a:prstGeom prst="rect">
            <a:avLst/>
          </a:prstGeom>
          <a:noFill/>
          <a:ln w="9525">
            <a:noFill/>
          </a:ln>
        </p:spPr>
      </p:pic>
      <p:sp>
        <p:nvSpPr>
          <p:cNvPr id="806922" name="标题 806921"/>
          <p:cNvSpPr>
            <a:spLocks noGrp="1"/>
          </p:cNvSpPr>
          <p:nvPr>
            <p:ph type="title"/>
          </p:nvPr>
        </p:nvSpPr>
        <p:spPr>
          <a:xfrm>
            <a:off x="0" y="0"/>
            <a:ext cx="8675688" cy="1052513"/>
          </a:xfrm>
        </p:spPr>
        <p:txBody>
          <a:bodyPr anchor="ctr"/>
          <a:p>
            <a:pPr algn="l"/>
            <a:r>
              <a:rPr lang="en-US" altLang="zh-CN" sz="3600" dirty="0">
                <a:latin typeface="黑体" panose="02010609060101010101" pitchFamily="49" charset="-122"/>
                <a:ea typeface="黑体" panose="02010609060101010101" pitchFamily="49" charset="-122"/>
              </a:rPr>
              <a:t>1.</a:t>
            </a:r>
            <a:r>
              <a:rPr lang="zh-CN" altLang="en-US" sz="3600" dirty="0">
                <a:latin typeface="黑体" panose="02010609060101010101" pitchFamily="49" charset="-122"/>
                <a:ea typeface="黑体" panose="02010609060101010101" pitchFamily="49" charset="-122"/>
              </a:rPr>
              <a:t>先进教育思路的核心</a:t>
            </a:r>
            <a:r>
              <a:rPr lang="en-US" altLang="zh-CN" sz="3600" dirty="0">
                <a:latin typeface="黑体" panose="02010609060101010101" pitchFamily="49" charset="-122"/>
                <a:ea typeface="黑体" panose="02010609060101010101" pitchFamily="49" charset="-122"/>
              </a:rPr>
              <a:t>——</a:t>
            </a:r>
            <a:r>
              <a:rPr lang="zh-CN" altLang="en-US" sz="3600" dirty="0">
                <a:latin typeface="黑体" panose="02010609060101010101" pitchFamily="49" charset="-122"/>
                <a:ea typeface="黑体" panose="02010609060101010101" pitchFamily="49" charset="-122"/>
              </a:rPr>
              <a:t>促进生生交往</a:t>
            </a:r>
            <a:endParaRPr lang="zh-CN" altLang="en-US" sz="3600" dirty="0">
              <a:latin typeface="黑体" panose="02010609060101010101" pitchFamily="49" charset="-122"/>
              <a:ea typeface="黑体" panose="02010609060101010101" pitchFamily="49" charset="-122"/>
            </a:endParaRPr>
          </a:p>
        </p:txBody>
      </p:sp>
      <p:sp>
        <p:nvSpPr>
          <p:cNvPr id="806923" name="文本框 806922"/>
          <p:cNvSpPr txBox="1"/>
          <p:nvPr/>
        </p:nvSpPr>
        <p:spPr>
          <a:xfrm>
            <a:off x="5795963" y="1628775"/>
            <a:ext cx="2447925" cy="1006475"/>
          </a:xfrm>
          <a:prstGeom prst="rect">
            <a:avLst/>
          </a:prstGeom>
          <a:noFill/>
          <a:ln w="9525">
            <a:noFill/>
          </a:ln>
          <a:effectLst>
            <a:prstShdw prst="shdw17" dist="17961" dir="2699999">
              <a:schemeClr val="accent1">
                <a:gamma/>
                <a:shade val="60000"/>
                <a:invGamma/>
              </a:schemeClr>
            </a:prstShdw>
          </a:effectLst>
        </p:spPr>
        <p:txBody>
          <a:bodyPr>
            <a:spAutoFit/>
          </a:bodyPr>
          <a:p>
            <a:pPr lvl="0" algn="r">
              <a:buClr>
                <a:srgbClr val="000000"/>
              </a:buClr>
            </a:pPr>
            <a:r>
              <a:rPr lang="zh-CN" altLang="en-US" sz="2000" b="0" dirty="0">
                <a:latin typeface="黑体" panose="02010609060101010101" pitchFamily="49" charset="-122"/>
                <a:ea typeface="黑体" panose="02010609060101010101" pitchFamily="49" charset="-122"/>
              </a:rPr>
              <a:t>如果不让学生动，</a:t>
            </a:r>
            <a:endParaRPr lang="zh-CN" altLang="en-US" sz="2000" b="0" dirty="0">
              <a:latin typeface="黑体" panose="02010609060101010101" pitchFamily="49" charset="-122"/>
              <a:ea typeface="黑体" panose="02010609060101010101" pitchFamily="49" charset="-122"/>
            </a:endParaRPr>
          </a:p>
          <a:p>
            <a:pPr lvl="0" algn="r">
              <a:buClr>
                <a:srgbClr val="000000"/>
              </a:buClr>
            </a:pPr>
            <a:r>
              <a:rPr lang="zh-CN" altLang="en-US" sz="2000" b="0" dirty="0">
                <a:latin typeface="黑体" panose="02010609060101010101" pitchFamily="49" charset="-122"/>
                <a:ea typeface="黑体" panose="02010609060101010101" pitchFamily="49" charset="-122"/>
              </a:rPr>
              <a:t>你发号召有何用？</a:t>
            </a:r>
            <a:endParaRPr lang="zh-CN" altLang="en-US" sz="2000" b="0" dirty="0">
              <a:latin typeface="黑体" panose="02010609060101010101" pitchFamily="49" charset="-122"/>
              <a:ea typeface="黑体" panose="02010609060101010101" pitchFamily="49" charset="-122"/>
            </a:endParaRPr>
          </a:p>
          <a:p>
            <a:pPr lvl="0" algn="r">
              <a:buClr>
                <a:srgbClr val="000000"/>
              </a:buClr>
            </a:pPr>
            <a:r>
              <a:rPr lang="en-US" altLang="zh-CN" sz="2000" b="0" dirty="0">
                <a:latin typeface="黑体" panose="02010609060101010101" pitchFamily="49" charset="-122"/>
                <a:ea typeface="黑体" panose="02010609060101010101" pitchFamily="49" charset="-122"/>
              </a:rPr>
              <a:t>——</a:t>
            </a:r>
            <a:r>
              <a:rPr lang="zh-CN" altLang="en-US" sz="2000" b="0" dirty="0">
                <a:latin typeface="黑体" panose="02010609060101010101" pitchFamily="49" charset="-122"/>
                <a:ea typeface="黑体" panose="02010609060101010101" pitchFamily="49" charset="-122"/>
              </a:rPr>
              <a:t>表演口技？</a:t>
            </a:r>
            <a:endParaRPr lang="zh-CN" altLang="en-US" sz="2000" b="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806916"/>
                                        </p:tgtEl>
                                      </p:cBhvr>
                                    </p:animEffect>
                                    <p:set>
                                      <p:cBhvr>
                                        <p:cTn id="7" dur="1" fill="hold">
                                          <p:stCondLst>
                                            <p:cond delay="1999"/>
                                          </p:stCondLst>
                                        </p:cTn>
                                        <p:tgtEl>
                                          <p:spTgt spid="80691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8" presetClass="exit" presetSubtype="16" fill="hold" grpId="0" nodeType="clickEffect">
                                  <p:stCondLst>
                                    <p:cond delay="0"/>
                                  </p:stCondLst>
                                  <p:childTnLst>
                                    <p:animEffect transition="out" filter="diamond(in)">
                                      <p:cBhvr>
                                        <p:cTn id="11" dur="2000"/>
                                        <p:tgtEl>
                                          <p:spTgt spid="806915"/>
                                        </p:tgtEl>
                                      </p:cBhvr>
                                    </p:animEffect>
                                    <p:set>
                                      <p:cBhvr>
                                        <p:cTn id="12" dur="1" fill="hold">
                                          <p:stCondLst>
                                            <p:cond delay="1999"/>
                                          </p:stCondLst>
                                        </p:cTn>
                                        <p:tgtEl>
                                          <p:spTgt spid="8069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grpId="0" nodeType="clickEffect">
                                  <p:stCondLst>
                                    <p:cond delay="0"/>
                                  </p:stCondLst>
                                  <p:childTnLst>
                                    <p:anim calcmode="lin" valueType="num">
                                      <p:cBhvr additive="base">
                                        <p:cTn id="16" dur="500"/>
                                        <p:tgtEl>
                                          <p:spTgt spid="806920"/>
                                        </p:tgtEl>
                                        <p:attrNameLst>
                                          <p:attrName>ppt_x</p:attrName>
                                        </p:attrNameLst>
                                      </p:cBhvr>
                                      <p:tavLst>
                                        <p:tav tm="0">
                                          <p:val>
                                            <p:strVal val="ppt_x"/>
                                          </p:val>
                                        </p:tav>
                                        <p:tav tm="100000">
                                          <p:val>
                                            <p:strVal val="ppt_x"/>
                                          </p:val>
                                        </p:tav>
                                      </p:tavLst>
                                    </p:anim>
                                    <p:anim calcmode="lin" valueType="num">
                                      <p:cBhvr additive="base">
                                        <p:cTn id="17" dur="500"/>
                                        <p:tgtEl>
                                          <p:spTgt spid="806920"/>
                                        </p:tgtEl>
                                        <p:attrNameLst>
                                          <p:attrName>ppt_y</p:attrName>
                                        </p:attrNameLst>
                                      </p:cBhvr>
                                      <p:tavLst>
                                        <p:tav tm="0">
                                          <p:val>
                                            <p:strVal val="ppt_y"/>
                                          </p:val>
                                        </p:tav>
                                        <p:tav tm="100000">
                                          <p:val>
                                            <p:strVal val="1+ppt_h/2"/>
                                          </p:val>
                                        </p:tav>
                                      </p:tavLst>
                                    </p:anim>
                                    <p:set>
                                      <p:cBhvr>
                                        <p:cTn id="18" dur="1" fill="hold">
                                          <p:stCondLst>
                                            <p:cond delay="499"/>
                                          </p:stCondLst>
                                        </p:cTn>
                                        <p:tgtEl>
                                          <p:spTgt spid="806920"/>
                                        </p:tgtEl>
                                        <p:attrNameLst>
                                          <p:attrName>style.visibility</p:attrName>
                                        </p:attrNameLst>
                                      </p:cBhvr>
                                      <p:to>
                                        <p:strVal val="hidden"/>
                                      </p:to>
                                    </p:set>
                                  </p:childTnLst>
                                </p:cTn>
                              </p:par>
                              <p:par>
                                <p:cTn id="19" presetID="2" presetClass="exit" presetSubtype="4" fill="hold" nodeType="withEffect">
                                  <p:stCondLst>
                                    <p:cond delay="0"/>
                                  </p:stCondLst>
                                  <p:childTnLst>
                                    <p:anim calcmode="lin" valueType="num">
                                      <p:cBhvr additive="base">
                                        <p:cTn id="20" dur="500"/>
                                        <p:tgtEl>
                                          <p:spTgt spid="806921"/>
                                        </p:tgtEl>
                                        <p:attrNameLst>
                                          <p:attrName>ppt_x</p:attrName>
                                        </p:attrNameLst>
                                      </p:cBhvr>
                                      <p:tavLst>
                                        <p:tav tm="0">
                                          <p:val>
                                            <p:strVal val="ppt_x"/>
                                          </p:val>
                                        </p:tav>
                                        <p:tav tm="100000">
                                          <p:val>
                                            <p:strVal val="ppt_x"/>
                                          </p:val>
                                        </p:tav>
                                      </p:tavLst>
                                    </p:anim>
                                    <p:anim calcmode="lin" valueType="num">
                                      <p:cBhvr additive="base">
                                        <p:cTn id="21" dur="500"/>
                                        <p:tgtEl>
                                          <p:spTgt spid="806921"/>
                                        </p:tgtEl>
                                        <p:attrNameLst>
                                          <p:attrName>ppt_y</p:attrName>
                                        </p:attrNameLst>
                                      </p:cBhvr>
                                      <p:tavLst>
                                        <p:tav tm="0">
                                          <p:val>
                                            <p:strVal val="ppt_y"/>
                                          </p:val>
                                        </p:tav>
                                        <p:tav tm="100000">
                                          <p:val>
                                            <p:strVal val="1+ppt_h/2"/>
                                          </p:val>
                                        </p:tav>
                                      </p:tavLst>
                                    </p:anim>
                                    <p:set>
                                      <p:cBhvr>
                                        <p:cTn id="22" dur="1" fill="hold">
                                          <p:stCondLst>
                                            <p:cond delay="499"/>
                                          </p:stCondLst>
                                        </p:cTn>
                                        <p:tgtEl>
                                          <p:spTgt spid="806921"/>
                                        </p:tgtEl>
                                        <p:attrNameLst>
                                          <p:attrName>style.visibility</p:attrName>
                                        </p:attrNameLst>
                                      </p:cBhvr>
                                      <p:to>
                                        <p:strVal val="hidden"/>
                                      </p:to>
                                    </p:set>
                                  </p:childTnLst>
                                </p:cTn>
                              </p:par>
                              <p:par>
                                <p:cTn id="23" presetID="2" presetClass="exit" presetSubtype="4" fill="hold" grpId="0" nodeType="withEffect">
                                  <p:stCondLst>
                                    <p:cond delay="0"/>
                                  </p:stCondLst>
                                  <p:childTnLst>
                                    <p:anim calcmode="lin" valueType="num">
                                      <p:cBhvr additive="base">
                                        <p:cTn id="24" dur="500"/>
                                        <p:tgtEl>
                                          <p:spTgt spid="806923"/>
                                        </p:tgtEl>
                                        <p:attrNameLst>
                                          <p:attrName>ppt_x</p:attrName>
                                        </p:attrNameLst>
                                      </p:cBhvr>
                                      <p:tavLst>
                                        <p:tav tm="0">
                                          <p:val>
                                            <p:strVal val="ppt_x"/>
                                          </p:val>
                                        </p:tav>
                                        <p:tav tm="100000">
                                          <p:val>
                                            <p:strVal val="ppt_x"/>
                                          </p:val>
                                        </p:tav>
                                      </p:tavLst>
                                    </p:anim>
                                    <p:anim calcmode="lin" valueType="num">
                                      <p:cBhvr additive="base">
                                        <p:cTn id="25" dur="500"/>
                                        <p:tgtEl>
                                          <p:spTgt spid="806923"/>
                                        </p:tgtEl>
                                        <p:attrNameLst>
                                          <p:attrName>ppt_y</p:attrName>
                                        </p:attrNameLst>
                                      </p:cBhvr>
                                      <p:tavLst>
                                        <p:tav tm="0">
                                          <p:val>
                                            <p:strVal val="ppt_y"/>
                                          </p:val>
                                        </p:tav>
                                        <p:tav tm="100000">
                                          <p:val>
                                            <p:strVal val="1+ppt_h/2"/>
                                          </p:val>
                                        </p:tav>
                                      </p:tavLst>
                                    </p:anim>
                                    <p:set>
                                      <p:cBhvr>
                                        <p:cTn id="26" dur="1" fill="hold">
                                          <p:stCondLst>
                                            <p:cond delay="499"/>
                                          </p:stCondLst>
                                        </p:cTn>
                                        <p:tgtEl>
                                          <p:spTgt spid="8069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6915" grpId="0" animBg="1"/>
      <p:bldP spid="806916" grpId="0" animBg="1"/>
      <p:bldP spid="806920" grpId="0" animBg="1"/>
      <p:bldP spid="80692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矩形 1"/>
          <p:cNvSpPr/>
          <p:nvPr/>
        </p:nvSpPr>
        <p:spPr>
          <a:xfrm>
            <a:off x="1908175" y="333375"/>
            <a:ext cx="5213350" cy="641350"/>
          </a:xfrm>
          <a:prstGeom prst="rect">
            <a:avLst/>
          </a:prstGeom>
          <a:noFill/>
          <a:ln w="9525">
            <a:noFill/>
          </a:ln>
        </p:spPr>
        <p:txBody>
          <a:bodyPr wrap="none">
            <a:spAutoFit/>
          </a:bodyPr>
          <a:p>
            <a:pPr lvl="0">
              <a:buClr>
                <a:srgbClr val="000000"/>
              </a:buClr>
            </a:pPr>
            <a:r>
              <a:rPr lang="en-US" altLang="zh-CN" sz="3600" b="1" dirty="0">
                <a:latin typeface="黑体" panose="02010609060101010101" pitchFamily="49" charset="-122"/>
                <a:ea typeface="黑体" panose="02010609060101010101" pitchFamily="49" charset="-122"/>
              </a:rPr>
              <a:t>2.</a:t>
            </a:r>
            <a:r>
              <a:rPr lang="zh-CN" altLang="en-US" sz="3600" b="1" dirty="0">
                <a:latin typeface="黑体" panose="02010609060101010101" pitchFamily="49" charset="-122"/>
                <a:ea typeface="黑体" panose="02010609060101010101" pitchFamily="49" charset="-122"/>
              </a:rPr>
              <a:t>典型案例：</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朋友</a:t>
            </a:r>
            <a:r>
              <a:rPr lang="en-US" altLang="zh-CN" sz="3600" b="1">
                <a:latin typeface="黑体" panose="02010609060101010101" pitchFamily="49" charset="-122"/>
                <a:ea typeface="黑体" panose="02010609060101010101" pitchFamily="49" charset="-122"/>
              </a:rPr>
              <a:t>》①</a:t>
            </a:r>
            <a:endParaRPr lang="en-US" altLang="zh-CN" sz="3600" b="0">
              <a:latin typeface="黑体" panose="02010609060101010101" pitchFamily="49" charset="-122"/>
              <a:ea typeface="黑体" panose="02010609060101010101" pitchFamily="49" charset="-122"/>
            </a:endParaRPr>
          </a:p>
        </p:txBody>
      </p:sp>
      <p:sp>
        <p:nvSpPr>
          <p:cNvPr id="43011" name="矩形 2"/>
          <p:cNvSpPr/>
          <p:nvPr/>
        </p:nvSpPr>
        <p:spPr>
          <a:xfrm>
            <a:off x="179388" y="1628775"/>
            <a:ext cx="3384550" cy="519113"/>
          </a:xfrm>
          <a:prstGeom prst="rect">
            <a:avLst/>
          </a:prstGeom>
          <a:noFill/>
          <a:ln w="9525">
            <a:noFill/>
          </a:ln>
        </p:spPr>
        <p:txBody>
          <a:bodyPr wrap="none">
            <a:spAutoFit/>
          </a:bodyPr>
          <a:p>
            <a:pPr lvl="0">
              <a:buClr>
                <a:srgbClr val="000000"/>
              </a:buClr>
            </a:pPr>
            <a:r>
              <a:rPr lang="zh-CN" altLang="en-US" sz="2800" b="0" dirty="0">
                <a:solidFill>
                  <a:srgbClr val="0000FF"/>
                </a:solidFill>
                <a:latin typeface="黑体" panose="02010609060101010101" pitchFamily="49" charset="-122"/>
                <a:ea typeface="黑体" panose="02010609060101010101" pitchFamily="49" charset="-122"/>
              </a:rPr>
              <a:t>一节班会，调查研究</a:t>
            </a:r>
            <a:endParaRPr lang="zh-CN" altLang="en-US" sz="2800" b="0" dirty="0">
              <a:solidFill>
                <a:srgbClr val="0000FF"/>
              </a:solidFill>
              <a:latin typeface="黑体" panose="02010609060101010101" pitchFamily="49" charset="-122"/>
              <a:ea typeface="黑体" panose="02010609060101010101" pitchFamily="49" charset="-122"/>
            </a:endParaRPr>
          </a:p>
        </p:txBody>
      </p:sp>
      <p:sp>
        <p:nvSpPr>
          <p:cNvPr id="4" name="AutoShape 13"/>
          <p:cNvSpPr>
            <a:spLocks noChangeArrowheads="1"/>
          </p:cNvSpPr>
          <p:nvPr/>
        </p:nvSpPr>
        <p:spPr bwMode="gray">
          <a:xfrm>
            <a:off x="755650" y="4724400"/>
            <a:ext cx="5256213" cy="581025"/>
          </a:xfrm>
          <a:prstGeom prst="roundRect">
            <a:avLst>
              <a:gd name="adj" fmla="val 16667"/>
            </a:avLst>
          </a:prstGeom>
          <a:solidFill>
            <a:schemeClr val="accent3">
              <a:lumMod val="60000"/>
              <a:lumOff val="40000"/>
              <a:alpha val="72000"/>
            </a:schemeClr>
          </a:solidFill>
          <a:ln w="9525">
            <a:noFill/>
            <a:round/>
          </a:ln>
        </p:spPr>
        <p:txBody>
          <a:bodyPr wrap="none" anchor="ctr"/>
          <a:p>
            <a:pPr lvl="0">
              <a:buClr>
                <a:srgbClr val="000000"/>
              </a:buClr>
            </a:pPr>
            <a:r>
              <a:rPr lang="zh-CN" altLang="en-US" sz="2800" b="1" dirty="0">
                <a:latin typeface="Calibri" panose="020F0502020204030204" pitchFamily="34" charset="0"/>
              </a:rPr>
              <a:t>（</a:t>
            </a:r>
            <a:r>
              <a:rPr lang="en-US" altLang="zh-CN" sz="2800" b="1" dirty="0">
                <a:latin typeface="Calibri" panose="020F0502020204030204" pitchFamily="34" charset="0"/>
              </a:rPr>
              <a:t>3</a:t>
            </a:r>
            <a:r>
              <a:rPr lang="zh-CN" altLang="en-US" sz="2800" b="1" dirty="0">
                <a:latin typeface="Calibri" panose="020F0502020204030204" pitchFamily="34" charset="0"/>
              </a:rPr>
              <a:t>）与好友怎么交往</a:t>
            </a:r>
            <a:endParaRPr lang="zh-CN" altLang="en-US" sz="2800" b="1" dirty="0">
              <a:latin typeface="Calibri" panose="020F0502020204030204" pitchFamily="34" charset="0"/>
            </a:endParaRPr>
          </a:p>
        </p:txBody>
      </p:sp>
      <p:sp>
        <p:nvSpPr>
          <p:cNvPr id="5" name="AutoShape 13"/>
          <p:cNvSpPr/>
          <p:nvPr/>
        </p:nvSpPr>
        <p:spPr>
          <a:xfrm>
            <a:off x="755650" y="3716338"/>
            <a:ext cx="5256213" cy="581025"/>
          </a:xfrm>
          <a:prstGeom prst="roundRect">
            <a:avLst>
              <a:gd name="adj" fmla="val 16667"/>
            </a:avLst>
          </a:prstGeom>
          <a:solidFill>
            <a:srgbClr val="FFC000">
              <a:alpha val="72156"/>
            </a:srgbClr>
          </a:solidFill>
          <a:ln w="9525">
            <a:noFill/>
          </a:ln>
        </p:spPr>
        <p:txBody>
          <a:bodyPr wrap="none" anchor="ctr"/>
          <a:p>
            <a:pPr lvl="0">
              <a:buClr>
                <a:srgbClr val="000000"/>
              </a:buClr>
            </a:pPr>
            <a:r>
              <a:rPr lang="zh-CN" altLang="en-US" sz="2800" b="1" dirty="0">
                <a:latin typeface="Calibri" panose="020F0502020204030204" pitchFamily="34" charset="0"/>
                <a:ea typeface="宋体" panose="02010600030101010101" pitchFamily="2" charset="-122"/>
              </a:rPr>
              <a:t>（</a:t>
            </a:r>
            <a:r>
              <a:rPr lang="en-US" altLang="zh-CN" sz="2800" b="1" dirty="0">
                <a:latin typeface="Calibri" panose="020F0502020204030204" pitchFamily="34" charset="0"/>
                <a:ea typeface="宋体" panose="02010600030101010101" pitchFamily="2" charset="-122"/>
              </a:rPr>
              <a:t>2</a:t>
            </a:r>
            <a:r>
              <a:rPr lang="zh-CN" altLang="en-US" sz="2800" b="1" dirty="0">
                <a:latin typeface="Calibri" panose="020F0502020204030204" pitchFamily="34" charset="0"/>
                <a:ea typeface="宋体" panose="02010600030101010101" pitchFamily="2" charset="-122"/>
              </a:rPr>
              <a:t>）怎么成为朋友</a:t>
            </a:r>
            <a:endParaRPr lang="zh-CN" altLang="en-US" sz="2800" b="1" dirty="0">
              <a:latin typeface="黑体" panose="02010609060101010101" pitchFamily="49" charset="-122"/>
              <a:ea typeface="黑体" panose="02010609060101010101" pitchFamily="49" charset="-122"/>
            </a:endParaRPr>
          </a:p>
        </p:txBody>
      </p:sp>
      <p:sp>
        <p:nvSpPr>
          <p:cNvPr id="6" name="AutoShape 13"/>
          <p:cNvSpPr/>
          <p:nvPr/>
        </p:nvSpPr>
        <p:spPr>
          <a:xfrm>
            <a:off x="755650" y="2708275"/>
            <a:ext cx="5256213" cy="608013"/>
          </a:xfrm>
          <a:prstGeom prst="roundRect">
            <a:avLst>
              <a:gd name="adj" fmla="val 16667"/>
            </a:avLst>
          </a:prstGeom>
          <a:solidFill>
            <a:srgbClr val="54CC54">
              <a:alpha val="71764"/>
            </a:srgbClr>
          </a:solidFill>
          <a:ln w="9525">
            <a:noFill/>
          </a:ln>
        </p:spPr>
        <p:txBody>
          <a:bodyPr wrap="none" anchor="ctr"/>
          <a:p>
            <a:pPr lvl="0">
              <a:buClr>
                <a:srgbClr val="000000"/>
              </a:buClr>
            </a:pPr>
            <a:r>
              <a:rPr lang="zh-CN" altLang="en-US" sz="2800" b="1" dirty="0">
                <a:latin typeface="Calibri" panose="020F0502020204030204" pitchFamily="34" charset="0"/>
                <a:ea typeface="宋体" panose="02010600030101010101" pitchFamily="2" charset="-122"/>
              </a:rPr>
              <a:t>（</a:t>
            </a:r>
            <a:r>
              <a:rPr lang="en-US" altLang="zh-CN" sz="2800" b="1" dirty="0">
                <a:latin typeface="Calibri" panose="020F0502020204030204" pitchFamily="34" charset="0"/>
                <a:ea typeface="宋体" panose="02010600030101010101" pitchFamily="2" charset="-122"/>
              </a:rPr>
              <a:t>1</a:t>
            </a:r>
            <a:r>
              <a:rPr lang="zh-CN" altLang="en-US" sz="2800" b="1" dirty="0">
                <a:latin typeface="Calibri" panose="020F0502020204030204" pitchFamily="34" charset="0"/>
                <a:ea typeface="宋体" panose="02010600030101010101" pitchFamily="2" charset="-122"/>
              </a:rPr>
              <a:t>）写出好友名字</a:t>
            </a:r>
            <a:endParaRPr lang="zh-CN" altLang="en-US" sz="2800" b="1" dirty="0">
              <a:latin typeface="Calibri" panose="020F0502020204030204" pitchFamily="34" charset="0"/>
              <a:ea typeface="宋体" panose="02010600030101010101" pitchFamily="2" charset="-122"/>
            </a:endParaRPr>
          </a:p>
        </p:txBody>
      </p:sp>
      <p:pic>
        <p:nvPicPr>
          <p:cNvPr id="43015" name="Picture 7"/>
          <p:cNvPicPr>
            <a:picLocks noChangeAspect="1"/>
          </p:cNvPicPr>
          <p:nvPr/>
        </p:nvPicPr>
        <p:blipFill>
          <a:blip r:embed="rId1"/>
          <a:stretch>
            <a:fillRect/>
          </a:stretch>
        </p:blipFill>
        <p:spPr>
          <a:xfrm>
            <a:off x="6127750" y="2636838"/>
            <a:ext cx="3016250" cy="25923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 calcmode="lin" valueType="num">
                                      <p:cBhvr>
                                        <p:cTn id="7" dur="500" fill="hold"/>
                                        <p:tgtEl>
                                          <p:spTgt spid="43011"/>
                                        </p:tgtEl>
                                        <p:attrNameLst>
                                          <p:attrName>ppt_w</p:attrName>
                                        </p:attrNameLst>
                                      </p:cBhvr>
                                      <p:tavLst>
                                        <p:tav tm="0">
                                          <p:val>
                                            <p:fltVal val="0.000000"/>
                                          </p:val>
                                        </p:tav>
                                        <p:tav tm="100000">
                                          <p:val>
                                            <p:strVal val="#ppt_w"/>
                                          </p:val>
                                        </p:tav>
                                      </p:tavLst>
                                    </p:anim>
                                    <p:anim calcmode="lin" valueType="num">
                                      <p:cBhvr>
                                        <p:cTn id="8" dur="500" fill="hold"/>
                                        <p:tgtEl>
                                          <p:spTgt spid="4301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43015"/>
                                        </p:tgtEl>
                                        <p:attrNameLst>
                                          <p:attrName>style.visibility</p:attrName>
                                        </p:attrNameLst>
                                      </p:cBhvr>
                                      <p:to>
                                        <p:strVal val="visible"/>
                                      </p:to>
                                    </p:set>
                                    <p:animEffect transition="in" filter="randombar(horizontal)">
                                      <p:cBhvr>
                                        <p:cTn id="13" dur="500"/>
                                        <p:tgtEl>
                                          <p:spTgt spid="43015"/>
                                        </p:tgtEl>
                                      </p:cBhvr>
                                    </p:animEffect>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000000"/>
                                          </p:val>
                                        </p:tav>
                                        <p:tav tm="100000">
                                          <p:val>
                                            <p:strVal val="#ppt_w"/>
                                          </p:val>
                                        </p:tav>
                                      </p:tavLst>
                                    </p:anim>
                                    <p:anim calcmode="lin" valueType="num">
                                      <p:cBhvr>
                                        <p:cTn id="19" dur="500" fill="hold"/>
                                        <p:tgtEl>
                                          <p:spTgt spid="4"/>
                                        </p:tgtEl>
                                        <p:attrNameLst>
                                          <p:attrName>ppt_h</p:attrName>
                                        </p:attrNameLst>
                                      </p:cBhvr>
                                      <p:tavLst>
                                        <p:tav tm="0">
                                          <p:val>
                                            <p:strVal val="#ppt_h"/>
                                          </p:val>
                                        </p:tav>
                                        <p:tav tm="100000">
                                          <p:val>
                                            <p:strVal val="#ppt_h"/>
                                          </p:val>
                                        </p:tav>
                                      </p:tavLst>
                                    </p:anim>
                                  </p:childTnLst>
                                </p:cTn>
                              </p:par>
                              <p:par>
                                <p:cTn id="20" presetID="17" presetClass="entr" presetSubtype="1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000000"/>
                                          </p:val>
                                        </p:tav>
                                        <p:tav tm="100000">
                                          <p:val>
                                            <p:strVal val="#ppt_w"/>
                                          </p:val>
                                        </p:tav>
                                      </p:tavLst>
                                    </p:anim>
                                    <p:anim calcmode="lin" valueType="num">
                                      <p:cBhvr>
                                        <p:cTn id="23" dur="500" fill="hold"/>
                                        <p:tgtEl>
                                          <p:spTgt spid="5"/>
                                        </p:tgtEl>
                                        <p:attrNameLst>
                                          <p:attrName>ppt_h</p:attrName>
                                        </p:attrNameLst>
                                      </p:cBhvr>
                                      <p:tavLst>
                                        <p:tav tm="0">
                                          <p:val>
                                            <p:strVal val="#ppt_h"/>
                                          </p:val>
                                        </p:tav>
                                        <p:tav tm="100000">
                                          <p:val>
                                            <p:strVal val="#ppt_h"/>
                                          </p:val>
                                        </p:tav>
                                      </p:tavLst>
                                    </p:anim>
                                  </p:childTnLst>
                                </p:cTn>
                              </p:par>
                              <p:par>
                                <p:cTn id="24" presetID="17" presetClass="entr" presetSubtype="1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000000"/>
                                          </p:val>
                                        </p:tav>
                                        <p:tav tm="100000">
                                          <p:val>
                                            <p:strVal val="#ppt_w"/>
                                          </p:val>
                                        </p:tav>
                                      </p:tavLst>
                                    </p:anim>
                                    <p:anim calcmode="lin" valueType="num">
                                      <p:cBhvr>
                                        <p:cTn id="27"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 grpId="0" animBg="1"/>
      <p:bldP spid="5" grpId="0" animBg="1"/>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9618" name="文本占位符 879617"/>
          <p:cNvSpPr>
            <a:spLocks noGrp="1"/>
          </p:cNvSpPr>
          <p:nvPr>
            <p:ph type="body" idx="1"/>
          </p:nvPr>
        </p:nvSpPr>
        <p:spPr>
          <a:xfrm>
            <a:off x="457200" y="1484313"/>
            <a:ext cx="8686800" cy="5373687"/>
          </a:xfrm>
        </p:spPr>
        <p:txBody>
          <a:bodyPr/>
          <a:p>
            <a:pPr>
              <a:lnSpc>
                <a:spcPct val="90000"/>
              </a:lnSpc>
              <a:buNone/>
            </a:pPr>
            <a:r>
              <a:rPr lang="zh-CN" altLang="en-US" sz="2800" b="1" dirty="0"/>
              <a:t>（</a:t>
            </a:r>
            <a:r>
              <a:rPr lang="en-US" altLang="zh-CN" sz="2800" b="1" dirty="0"/>
              <a:t>1</a:t>
            </a:r>
            <a:r>
              <a:rPr lang="zh-CN" altLang="en-US" sz="2800" b="1" dirty="0"/>
              <a:t>）不是一对一，而是多元化交往</a:t>
            </a:r>
            <a:endParaRPr lang="zh-CN" altLang="en-US" sz="2800" b="1" dirty="0"/>
          </a:p>
          <a:p>
            <a:pPr>
              <a:lnSpc>
                <a:spcPct val="90000"/>
              </a:lnSpc>
              <a:buNone/>
            </a:pPr>
            <a:r>
              <a:rPr lang="zh-CN" altLang="en-US" sz="2800" b="1" dirty="0"/>
              <a:t>     </a:t>
            </a:r>
            <a:r>
              <a:rPr lang="zh-CN" altLang="en-US" sz="2800" b="1" dirty="0">
                <a:latin typeface="楷体_GB2312" pitchFamily="49" charset="-122"/>
                <a:ea typeface="楷体_GB2312" pitchFamily="49" charset="-122"/>
              </a:rPr>
              <a:t>（每一名学生，“好友”连线。社会学方法。）</a:t>
            </a:r>
            <a:endParaRPr lang="zh-CN" altLang="en-US" sz="2800" b="1" dirty="0">
              <a:latin typeface="楷体_GB2312" pitchFamily="49" charset="-122"/>
              <a:ea typeface="楷体_GB2312" pitchFamily="49" charset="-122"/>
            </a:endParaRPr>
          </a:p>
          <a:p>
            <a:pPr>
              <a:lnSpc>
                <a:spcPct val="90000"/>
              </a:lnSpc>
              <a:buNone/>
            </a:pPr>
            <a:endParaRPr lang="zh-CN" altLang="en-US" sz="2800" b="1">
              <a:latin typeface="楷体_GB2312" pitchFamily="49" charset="-122"/>
              <a:ea typeface="楷体_GB2312" pitchFamily="49" charset="-122"/>
            </a:endParaRPr>
          </a:p>
          <a:p>
            <a:pPr>
              <a:lnSpc>
                <a:spcPct val="90000"/>
              </a:lnSpc>
              <a:buNone/>
            </a:pPr>
            <a:r>
              <a:rPr lang="zh-CN" altLang="en-US" sz="2800" b="1" dirty="0"/>
              <a:t>（</a:t>
            </a:r>
            <a:r>
              <a:rPr lang="en-US" altLang="zh-CN" sz="2800" b="1" dirty="0"/>
              <a:t>2</a:t>
            </a:r>
            <a:r>
              <a:rPr lang="zh-CN" altLang="en-US" sz="2800" b="1" dirty="0"/>
              <a:t>）选择朋友的标准不同</a:t>
            </a:r>
            <a:endParaRPr lang="zh-CN" altLang="en-US" sz="2800" b="1" dirty="0"/>
          </a:p>
          <a:p>
            <a:pPr>
              <a:lnSpc>
                <a:spcPct val="90000"/>
              </a:lnSpc>
              <a:buNone/>
            </a:pPr>
            <a:r>
              <a:rPr lang="zh-CN" altLang="en-US" sz="2800" b="1" dirty="0">
                <a:latin typeface="楷体_GB2312" pitchFamily="49" charset="-122"/>
                <a:ea typeface="楷体_GB2312" pitchFamily="49" charset="-122"/>
              </a:rPr>
              <a:t>女生：聪明，成绩好，友善</a:t>
            </a:r>
            <a:endParaRPr lang="zh-CN" altLang="en-US" sz="2800" b="1" dirty="0">
              <a:latin typeface="楷体_GB2312" pitchFamily="49" charset="-122"/>
              <a:ea typeface="楷体_GB2312" pitchFamily="49" charset="-122"/>
            </a:endParaRPr>
          </a:p>
          <a:p>
            <a:pPr>
              <a:lnSpc>
                <a:spcPct val="90000"/>
              </a:lnSpc>
              <a:buNone/>
            </a:pPr>
            <a:r>
              <a:rPr lang="zh-CN" altLang="en-US" sz="2800" b="1" dirty="0">
                <a:latin typeface="楷体_GB2312" pitchFamily="49" charset="-122"/>
                <a:ea typeface="楷体_GB2312" pitchFamily="49" charset="-122"/>
              </a:rPr>
              <a:t>      成绩好的，在一起谈学习</a:t>
            </a:r>
            <a:endParaRPr lang="zh-CN" altLang="en-US" sz="2800" b="1" dirty="0">
              <a:latin typeface="楷体_GB2312" pitchFamily="49" charset="-122"/>
              <a:ea typeface="楷体_GB2312" pitchFamily="49" charset="-122"/>
            </a:endParaRPr>
          </a:p>
          <a:p>
            <a:pPr>
              <a:lnSpc>
                <a:spcPct val="90000"/>
              </a:lnSpc>
              <a:buNone/>
            </a:pPr>
            <a:r>
              <a:rPr lang="zh-CN" altLang="en-US" sz="2800" b="1" dirty="0">
                <a:latin typeface="楷体_GB2312" pitchFamily="49" charset="-122"/>
                <a:ea typeface="楷体_GB2312" pitchFamily="49" charset="-122"/>
              </a:rPr>
              <a:t>      成绩不够好的，在一起谈电视、游戏、歌曲</a:t>
            </a:r>
            <a:endParaRPr lang="zh-CN" altLang="en-US" sz="2800" b="1" dirty="0">
              <a:latin typeface="楷体_GB2312" pitchFamily="49" charset="-122"/>
              <a:ea typeface="楷体_GB2312" pitchFamily="49" charset="-122"/>
            </a:endParaRPr>
          </a:p>
          <a:p>
            <a:pPr>
              <a:lnSpc>
                <a:spcPct val="90000"/>
              </a:lnSpc>
              <a:buNone/>
            </a:pPr>
            <a:r>
              <a:rPr lang="zh-CN" altLang="en-US" sz="2800" b="1" dirty="0">
                <a:latin typeface="楷体_GB2312" pitchFamily="49" charset="-122"/>
                <a:ea typeface="楷体_GB2312" pitchFamily="49" charset="-122"/>
              </a:rPr>
              <a:t>男生：按兴趣交友，无所谓成绩好坏</a:t>
            </a:r>
            <a:endParaRPr lang="zh-CN" altLang="en-US" sz="2800" b="1" dirty="0">
              <a:latin typeface="楷体_GB2312" pitchFamily="49" charset="-122"/>
              <a:ea typeface="楷体_GB2312" pitchFamily="49" charset="-122"/>
            </a:endParaRPr>
          </a:p>
          <a:p>
            <a:pPr>
              <a:lnSpc>
                <a:spcPct val="90000"/>
              </a:lnSpc>
              <a:buNone/>
            </a:pPr>
            <a:r>
              <a:rPr lang="zh-CN" altLang="en-US" sz="2800" b="1" dirty="0">
                <a:latin typeface="楷体_GB2312" pitchFamily="49" charset="-122"/>
                <a:ea typeface="楷体_GB2312" pitchFamily="49" charset="-122"/>
              </a:rPr>
              <a:t>          瞧不起“不讲义气”的同学（如推卸责任）</a:t>
            </a:r>
            <a:endParaRPr lang="zh-CN" altLang="en-US" sz="2800" b="1" dirty="0">
              <a:latin typeface="楷体_GB2312" pitchFamily="49" charset="-122"/>
              <a:ea typeface="楷体_GB2312" pitchFamily="49" charset="-122"/>
            </a:endParaRPr>
          </a:p>
          <a:p>
            <a:pPr>
              <a:lnSpc>
                <a:spcPct val="90000"/>
              </a:lnSpc>
              <a:buNone/>
            </a:pPr>
            <a:r>
              <a:rPr lang="zh-CN" altLang="en-US" sz="2800" b="1" dirty="0"/>
              <a:t>（</a:t>
            </a:r>
            <a:r>
              <a:rPr lang="en-US" altLang="zh-CN" sz="2800" b="1" dirty="0"/>
              <a:t>3</a:t>
            </a:r>
            <a:r>
              <a:rPr lang="zh-CN" altLang="en-US" sz="2800" b="1" dirty="0"/>
              <a:t>）好友交往：相互倾诉</a:t>
            </a:r>
            <a:endParaRPr lang="zh-CN" altLang="en-US" sz="2800" b="1" dirty="0"/>
          </a:p>
          <a:p>
            <a:pPr>
              <a:lnSpc>
                <a:spcPct val="90000"/>
              </a:lnSpc>
              <a:buNone/>
            </a:pPr>
            <a:r>
              <a:rPr lang="zh-CN" altLang="en-US" sz="2800" b="1" dirty="0"/>
              <a:t>          </a:t>
            </a:r>
            <a:r>
              <a:rPr lang="zh-CN" altLang="en-US" sz="2800" b="1" dirty="0">
                <a:ea typeface="楷体_GB2312" pitchFamily="49" charset="-122"/>
              </a:rPr>
              <a:t>一群好友有“小秘密”（好事，不够好的事）</a:t>
            </a:r>
            <a:endParaRPr lang="zh-CN" altLang="en-US" sz="2800" b="1" dirty="0">
              <a:ea typeface="楷体_GB2312" pitchFamily="49" charset="-122"/>
            </a:endParaRPr>
          </a:p>
        </p:txBody>
      </p:sp>
      <p:sp>
        <p:nvSpPr>
          <p:cNvPr id="43010" name="矩形 1"/>
          <p:cNvSpPr/>
          <p:nvPr/>
        </p:nvSpPr>
        <p:spPr>
          <a:xfrm>
            <a:off x="1763713" y="0"/>
            <a:ext cx="5213350" cy="641350"/>
          </a:xfrm>
          <a:prstGeom prst="rect">
            <a:avLst/>
          </a:prstGeom>
          <a:noFill/>
          <a:ln w="9525">
            <a:noFill/>
          </a:ln>
        </p:spPr>
        <p:txBody>
          <a:bodyPr wrap="none">
            <a:spAutoFit/>
          </a:bodyPr>
          <a:p>
            <a:pPr lvl="0">
              <a:buClr>
                <a:srgbClr val="000000"/>
              </a:buClr>
            </a:pPr>
            <a:r>
              <a:rPr lang="en-US" altLang="zh-CN" sz="3600" b="1" dirty="0">
                <a:latin typeface="黑体" panose="02010609060101010101" pitchFamily="49" charset="-122"/>
                <a:ea typeface="黑体" panose="02010609060101010101" pitchFamily="49" charset="-122"/>
              </a:rPr>
              <a:t>2.</a:t>
            </a:r>
            <a:r>
              <a:rPr lang="zh-CN" altLang="en-US" sz="3600" b="1" dirty="0">
                <a:latin typeface="黑体" panose="02010609060101010101" pitchFamily="49" charset="-122"/>
                <a:ea typeface="黑体" panose="02010609060101010101" pitchFamily="49" charset="-122"/>
              </a:rPr>
              <a:t>典型案例：</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朋友</a:t>
            </a:r>
            <a:r>
              <a:rPr lang="en-US" altLang="zh-CN" sz="3600" b="1">
                <a:latin typeface="黑体" panose="02010609060101010101" pitchFamily="49" charset="-122"/>
                <a:ea typeface="黑体" panose="02010609060101010101" pitchFamily="49" charset="-122"/>
              </a:rPr>
              <a:t>》②</a:t>
            </a:r>
            <a:endParaRPr lang="en-US" altLang="zh-CN" sz="3600" b="0">
              <a:latin typeface="黑体" panose="02010609060101010101" pitchFamily="49" charset="-122"/>
              <a:ea typeface="黑体" panose="02010609060101010101" pitchFamily="49" charset="-122"/>
            </a:endParaRPr>
          </a:p>
        </p:txBody>
      </p:sp>
      <p:sp>
        <p:nvSpPr>
          <p:cNvPr id="879620" name="文本框 879619"/>
          <p:cNvSpPr txBox="1"/>
          <p:nvPr/>
        </p:nvSpPr>
        <p:spPr>
          <a:xfrm>
            <a:off x="0" y="692150"/>
            <a:ext cx="3384550" cy="476250"/>
          </a:xfrm>
          <a:prstGeom prst="rect">
            <a:avLst/>
          </a:prstGeom>
          <a:noFill/>
          <a:ln w="9525">
            <a:noFill/>
          </a:ln>
        </p:spPr>
        <p:txBody>
          <a:bodyPr>
            <a:spAutoFit/>
          </a:bodyPr>
          <a:p>
            <a:pPr lvl="0">
              <a:lnSpc>
                <a:spcPct val="90000"/>
              </a:lnSpc>
              <a:spcBef>
                <a:spcPct val="20000"/>
              </a:spcBef>
              <a:buClr>
                <a:srgbClr val="000000"/>
              </a:buClr>
            </a:pPr>
            <a:r>
              <a:rPr lang="zh-CN" altLang="en-US" sz="2800" b="0" dirty="0">
                <a:solidFill>
                  <a:srgbClr val="0000FF"/>
                </a:solidFill>
                <a:latin typeface="Arial" panose="020B0604020202020204" pitchFamily="34" charset="0"/>
                <a:ea typeface="黑体" panose="02010609060101010101" pitchFamily="49" charset="-122"/>
              </a:rPr>
              <a:t>调查研究中的发现</a:t>
            </a:r>
            <a:endParaRPr lang="zh-CN" altLang="en-US" sz="2800" b="1" dirty="0">
              <a:latin typeface="Arial" panose="020B0604020202020204" pitchFamily="34" charset="0"/>
              <a:ea typeface="黑体" panose="02010609060101010101" pitchFamily="49"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10" name="Picture 6" descr="C:\Users\Lenovo\Desktop\PPT设计\新建文件夹\u=1904497064,2175982058&amp;fm=0&amp;gp=0.jpg"/>
          <p:cNvPicPr>
            <a:picLocks noChangeAspect="1"/>
          </p:cNvPicPr>
          <p:nvPr/>
        </p:nvPicPr>
        <p:blipFill>
          <a:blip r:embed="rId1"/>
          <a:stretch>
            <a:fillRect/>
          </a:stretch>
        </p:blipFill>
        <p:spPr>
          <a:xfrm>
            <a:off x="7924800" y="4652963"/>
            <a:ext cx="1219200" cy="1219200"/>
          </a:xfrm>
          <a:prstGeom prst="rect">
            <a:avLst/>
          </a:prstGeom>
          <a:noFill/>
          <a:ln w="9525">
            <a:noFill/>
          </a:ln>
        </p:spPr>
      </p:pic>
      <p:sp>
        <p:nvSpPr>
          <p:cNvPr id="47106" name="矩形 1"/>
          <p:cNvSpPr/>
          <p:nvPr/>
        </p:nvSpPr>
        <p:spPr>
          <a:xfrm>
            <a:off x="179388" y="765175"/>
            <a:ext cx="3028950" cy="476250"/>
          </a:xfrm>
          <a:prstGeom prst="rect">
            <a:avLst/>
          </a:prstGeom>
          <a:noFill/>
          <a:ln w="9525">
            <a:noFill/>
          </a:ln>
        </p:spPr>
        <p:txBody>
          <a:bodyPr wrap="none">
            <a:spAutoFit/>
          </a:bodyPr>
          <a:p>
            <a:pPr lvl="0">
              <a:lnSpc>
                <a:spcPct val="90000"/>
              </a:lnSpc>
              <a:buClr>
                <a:srgbClr val="000000"/>
              </a:buClr>
            </a:pPr>
            <a:r>
              <a:rPr lang="zh-CN" altLang="en-US" sz="2800" b="0" dirty="0">
                <a:solidFill>
                  <a:srgbClr val="0000FF"/>
                </a:solidFill>
                <a:latin typeface="黑体" panose="02010609060101010101" pitchFamily="49" charset="-122"/>
                <a:ea typeface="黑体" panose="02010609060101010101" pitchFamily="49" charset="-122"/>
              </a:rPr>
              <a:t>调查研究后的活动</a:t>
            </a:r>
            <a:endParaRPr lang="zh-CN" altLang="en-US" sz="2800" b="0" dirty="0">
              <a:solidFill>
                <a:srgbClr val="0000FF"/>
              </a:solidFill>
              <a:latin typeface="黑体" panose="02010609060101010101" pitchFamily="49" charset="-122"/>
              <a:ea typeface="黑体" panose="02010609060101010101" pitchFamily="49" charset="-122"/>
            </a:endParaRPr>
          </a:p>
        </p:txBody>
      </p:sp>
      <p:sp>
        <p:nvSpPr>
          <p:cNvPr id="3" name="AutoShape 13"/>
          <p:cNvSpPr>
            <a:spLocks noChangeArrowheads="1"/>
          </p:cNvSpPr>
          <p:nvPr/>
        </p:nvSpPr>
        <p:spPr bwMode="gray">
          <a:xfrm>
            <a:off x="755650" y="1628775"/>
            <a:ext cx="7246938" cy="4052888"/>
          </a:xfrm>
          <a:prstGeom prst="roundRect">
            <a:avLst>
              <a:gd name="adj" fmla="val 4639"/>
            </a:avLst>
          </a:prstGeom>
          <a:gradFill rotWithShape="1">
            <a:gsLst>
              <a:gs pos="0">
                <a:srgbClr val="D7D7D7">
                  <a:gamma/>
                  <a:tint val="4314"/>
                  <a:invGamma/>
                </a:srgbClr>
              </a:gs>
              <a:gs pos="100000">
                <a:srgbClr val="D7D7D7"/>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p>
            <a:pPr lvl="0">
              <a:lnSpc>
                <a:spcPct val="90000"/>
              </a:lnSpc>
              <a:buClr>
                <a:srgbClr val="000000"/>
              </a:buClr>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1</a:t>
            </a:r>
            <a:r>
              <a:rPr lang="zh-CN" altLang="en-US" sz="2800" b="1" dirty="0">
                <a:latin typeface="黑体" panose="02010609060101010101" pitchFamily="49" charset="-122"/>
                <a:ea typeface="黑体" panose="02010609060101010101" pitchFamily="49" charset="-122"/>
              </a:rPr>
              <a:t>）到底什么是好朋友？</a:t>
            </a:r>
            <a:endParaRPr lang="zh-CN" altLang="en-US" sz="2800" b="1" dirty="0">
              <a:latin typeface="黑体" panose="02010609060101010101" pitchFamily="49" charset="-122"/>
              <a:ea typeface="黑体" panose="02010609060101010101" pitchFamily="49" charset="-122"/>
            </a:endParaRPr>
          </a:p>
          <a:p>
            <a:pPr lvl="0">
              <a:lnSpc>
                <a:spcPct val="90000"/>
              </a:lnSpc>
              <a:buClr>
                <a:srgbClr val="000000"/>
              </a:buClr>
            </a:pPr>
            <a:r>
              <a:rPr lang="zh-CN" altLang="en-US" sz="2800" b="1" dirty="0">
                <a:latin typeface="黑体" panose="02010609060101010101" pitchFamily="49" charset="-122"/>
                <a:ea typeface="黑体" panose="02010609060101010101" pitchFamily="49" charset="-122"/>
              </a:rPr>
              <a:t>    调查：大哥哥大姐姐；家长；教师</a:t>
            </a:r>
            <a:r>
              <a:rPr lang="en-US" altLang="zh-CN" sz="2800" b="1">
                <a:latin typeface="黑体" panose="02010609060101010101" pitchFamily="49" charset="-122"/>
                <a:ea typeface="黑体" panose="02010609060101010101" pitchFamily="49" charset="-122"/>
              </a:rPr>
              <a:t>……</a:t>
            </a:r>
            <a:endParaRPr lang="en-US" altLang="zh-CN" sz="2800" b="1">
              <a:latin typeface="黑体" panose="02010609060101010101" pitchFamily="49" charset="-122"/>
              <a:ea typeface="黑体" panose="02010609060101010101" pitchFamily="49" charset="-122"/>
            </a:endParaRPr>
          </a:p>
          <a:p>
            <a:pPr lvl="0">
              <a:lnSpc>
                <a:spcPct val="90000"/>
              </a:lnSpc>
              <a:buClr>
                <a:srgbClr val="000000"/>
              </a:buClr>
            </a:pPr>
            <a:endParaRPr lang="en-US" altLang="zh-CN" sz="2800" b="1">
              <a:latin typeface="黑体" panose="02010609060101010101" pitchFamily="49" charset="-122"/>
              <a:ea typeface="黑体" panose="02010609060101010101" pitchFamily="49" charset="-122"/>
            </a:endParaRPr>
          </a:p>
          <a:p>
            <a:pPr lvl="0">
              <a:lnSpc>
                <a:spcPct val="90000"/>
              </a:lnSpc>
              <a:buClr>
                <a:srgbClr val="000000"/>
              </a:buClr>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2</a:t>
            </a:r>
            <a:r>
              <a:rPr lang="zh-CN" altLang="en-US" sz="2800" b="1" dirty="0">
                <a:latin typeface="黑体" panose="02010609060101010101" pitchFamily="49" charset="-122"/>
                <a:ea typeface="黑体" panose="02010609060101010101" pitchFamily="49" charset="-122"/>
              </a:rPr>
              <a:t>）如何看待“小秘密”？</a:t>
            </a:r>
            <a:endParaRPr lang="zh-CN" altLang="en-US" sz="2800" b="1" dirty="0">
              <a:latin typeface="黑体" panose="02010609060101010101" pitchFamily="49" charset="-122"/>
              <a:ea typeface="黑体" panose="02010609060101010101" pitchFamily="49" charset="-122"/>
            </a:endParaRPr>
          </a:p>
          <a:p>
            <a:pPr lvl="0">
              <a:lnSpc>
                <a:spcPct val="90000"/>
              </a:lnSpc>
              <a:buClr>
                <a:srgbClr val="000000"/>
              </a:buClr>
            </a:pPr>
            <a:r>
              <a:rPr lang="zh-CN" altLang="en-US" sz="2800" b="1" dirty="0">
                <a:latin typeface="黑体" panose="02010609060101010101" pitchFamily="49" charset="-122"/>
                <a:ea typeface="黑体" panose="02010609060101010101" pitchFamily="49" charset="-122"/>
              </a:rPr>
              <a:t>    辨析，分类，着眼于进步</a:t>
            </a:r>
            <a:endParaRPr lang="zh-CN" altLang="en-US" sz="2800" b="1" dirty="0">
              <a:latin typeface="黑体" panose="02010609060101010101" pitchFamily="49" charset="-122"/>
              <a:ea typeface="黑体" panose="02010609060101010101" pitchFamily="49" charset="-122"/>
            </a:endParaRPr>
          </a:p>
          <a:p>
            <a:pPr lvl="0">
              <a:lnSpc>
                <a:spcPct val="90000"/>
              </a:lnSpc>
              <a:buClr>
                <a:srgbClr val="000000"/>
              </a:buClr>
            </a:pPr>
            <a:endParaRPr lang="zh-CN" altLang="en-US" sz="2800" b="1" dirty="0">
              <a:latin typeface="黑体" panose="02010609060101010101" pitchFamily="49" charset="-122"/>
              <a:ea typeface="黑体" panose="02010609060101010101" pitchFamily="49" charset="-122"/>
            </a:endParaRPr>
          </a:p>
          <a:p>
            <a:pPr lvl="0">
              <a:lnSpc>
                <a:spcPct val="90000"/>
              </a:lnSpc>
              <a:buClr>
                <a:srgbClr val="000000"/>
              </a:buClr>
            </a:pP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3</a:t>
            </a:r>
            <a:r>
              <a:rPr lang="zh-CN" altLang="en-US" sz="2800" b="1" dirty="0">
                <a:latin typeface="黑体" panose="02010609060101010101" pitchFamily="49" charset="-122"/>
                <a:ea typeface="黑体" panose="02010609060101010101" pitchFamily="49" charset="-122"/>
              </a:rPr>
              <a:t>）与谁交友？</a:t>
            </a:r>
            <a:endParaRPr lang="zh-CN" altLang="en-US" sz="2800" b="1" dirty="0">
              <a:latin typeface="黑体" panose="02010609060101010101" pitchFamily="49" charset="-122"/>
              <a:ea typeface="黑体" panose="02010609060101010101" pitchFamily="49" charset="-122"/>
            </a:endParaRPr>
          </a:p>
          <a:p>
            <a:pPr lvl="0">
              <a:lnSpc>
                <a:spcPct val="90000"/>
              </a:lnSpc>
              <a:buClr>
                <a:srgbClr val="000000"/>
              </a:buClr>
            </a:pPr>
            <a:r>
              <a:rPr lang="zh-CN" altLang="en-US" sz="2800" b="1" dirty="0">
                <a:latin typeface="黑体" panose="02010609060101010101" pitchFamily="49" charset="-122"/>
                <a:ea typeface="黑体" panose="02010609060101010101" pitchFamily="49" charset="-122"/>
              </a:rPr>
              <a:t>    其他同学，父母，好书</a:t>
            </a:r>
            <a:endParaRPr lang="zh-CN" altLang="en-US" sz="2800" b="1" dirty="0">
              <a:latin typeface="黑体" panose="02010609060101010101" pitchFamily="49" charset="-122"/>
              <a:ea typeface="黑体" panose="02010609060101010101" pitchFamily="49" charset="-122"/>
            </a:endParaRPr>
          </a:p>
          <a:p>
            <a:pPr lvl="0">
              <a:lnSpc>
                <a:spcPct val="90000"/>
              </a:lnSpc>
              <a:buClr>
                <a:srgbClr val="000000"/>
              </a:buClr>
            </a:pPr>
            <a:r>
              <a:rPr lang="zh-CN" altLang="en-US" sz="2800" b="1" dirty="0">
                <a:latin typeface="黑体" panose="02010609060101010101" pitchFamily="49" charset="-122"/>
                <a:ea typeface="黑体" panose="02010609060101010101" pitchFamily="49" charset="-122"/>
              </a:rPr>
              <a:t>    延伸活动：与父母交朋友；与好书交朋友</a:t>
            </a:r>
            <a:endParaRPr lang="zh-CN" altLang="en-US" sz="2800" b="1" dirty="0">
              <a:latin typeface="黑体" panose="02010609060101010101" pitchFamily="49" charset="-122"/>
              <a:ea typeface="黑体" panose="02010609060101010101" pitchFamily="49" charset="-122"/>
            </a:endParaRPr>
          </a:p>
        </p:txBody>
      </p:sp>
      <p:sp>
        <p:nvSpPr>
          <p:cNvPr id="43010" name="矩形 1"/>
          <p:cNvSpPr/>
          <p:nvPr/>
        </p:nvSpPr>
        <p:spPr>
          <a:xfrm>
            <a:off x="1763713" y="0"/>
            <a:ext cx="5213350" cy="641350"/>
          </a:xfrm>
          <a:prstGeom prst="rect">
            <a:avLst/>
          </a:prstGeom>
          <a:noFill/>
          <a:ln w="9525">
            <a:noFill/>
          </a:ln>
        </p:spPr>
        <p:txBody>
          <a:bodyPr wrap="none">
            <a:spAutoFit/>
          </a:bodyPr>
          <a:p>
            <a:pPr lvl="0">
              <a:buClr>
                <a:srgbClr val="000000"/>
              </a:buClr>
            </a:pPr>
            <a:r>
              <a:rPr lang="en-US" altLang="zh-CN" sz="3600" b="1" dirty="0">
                <a:latin typeface="黑体" panose="02010609060101010101" pitchFamily="49" charset="-122"/>
                <a:ea typeface="黑体" panose="02010609060101010101" pitchFamily="49" charset="-122"/>
              </a:rPr>
              <a:t>2.</a:t>
            </a:r>
            <a:r>
              <a:rPr lang="zh-CN" altLang="en-US" sz="3600" b="1" dirty="0">
                <a:latin typeface="黑体" panose="02010609060101010101" pitchFamily="49" charset="-122"/>
                <a:ea typeface="黑体" panose="02010609060101010101" pitchFamily="49" charset="-122"/>
              </a:rPr>
              <a:t>典型案例：</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朋友</a:t>
            </a:r>
            <a:r>
              <a:rPr lang="en-US" altLang="zh-CN" sz="3600" b="1">
                <a:latin typeface="黑体" panose="02010609060101010101" pitchFamily="49" charset="-122"/>
                <a:ea typeface="黑体" panose="02010609060101010101" pitchFamily="49" charset="-122"/>
              </a:rPr>
              <a:t>》③</a:t>
            </a:r>
            <a:endParaRPr lang="en-US" altLang="zh-CN" sz="3600" b="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7110"/>
                                        </p:tgtEl>
                                        <p:attrNameLst>
                                          <p:attrName>style.visibility</p:attrName>
                                        </p:attrNameLst>
                                      </p:cBhvr>
                                      <p:to>
                                        <p:strVal val="visible"/>
                                      </p:to>
                                    </p:set>
                                    <p:animEffect transition="in" filter="randombar(horizontal)">
                                      <p:cBhvr>
                                        <p:cTn id="7" dur="500"/>
                                        <p:tgtEl>
                                          <p:spTgt spid="471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6675" name="文本占位符 796674"/>
          <p:cNvSpPr>
            <a:spLocks noGrp="1"/>
          </p:cNvSpPr>
          <p:nvPr>
            <p:ph type="body" idx="1"/>
          </p:nvPr>
        </p:nvSpPr>
        <p:spPr>
          <a:xfrm>
            <a:off x="1547813" y="4724400"/>
            <a:ext cx="7010400" cy="890588"/>
          </a:xfrm>
        </p:spPr>
        <p:txBody>
          <a:bodyPr/>
          <a:p>
            <a:pPr>
              <a:buNone/>
            </a:pPr>
            <a:r>
              <a:rPr lang="zh-CN" altLang="en-US" sz="2800" dirty="0"/>
              <a:t>个体的自主，是发展的基础</a:t>
            </a:r>
            <a:endParaRPr lang="zh-CN" altLang="en-US" sz="2800" dirty="0"/>
          </a:p>
        </p:txBody>
      </p:sp>
      <p:grpSp>
        <p:nvGrpSpPr>
          <p:cNvPr id="796676" name="组合 796675"/>
          <p:cNvGrpSpPr/>
          <p:nvPr/>
        </p:nvGrpSpPr>
        <p:grpSpPr>
          <a:xfrm>
            <a:off x="2916238" y="1628775"/>
            <a:ext cx="2808287" cy="2519363"/>
            <a:chOff x="1837" y="1026"/>
            <a:chExt cx="1769" cy="1587"/>
          </a:xfrm>
        </p:grpSpPr>
        <p:sp>
          <p:nvSpPr>
            <p:cNvPr id="796677" name="椭圆 796676"/>
            <p:cNvSpPr/>
            <p:nvPr/>
          </p:nvSpPr>
          <p:spPr>
            <a:xfrm>
              <a:off x="1837" y="1026"/>
              <a:ext cx="1769" cy="1587"/>
            </a:xfrm>
            <a:prstGeom prst="ellipse">
              <a:avLst/>
            </a:prstGeom>
            <a:noFill/>
            <a:ln w="9525" cap="flat" cmpd="sng">
              <a:solidFill>
                <a:schemeClr val="tx1"/>
              </a:solidFill>
              <a:prstDash val="solid"/>
              <a:headEnd type="none" w="med" len="med"/>
              <a:tailEnd type="none" w="med" len="med"/>
            </a:ln>
          </p:spPr>
          <p:txBody>
            <a:bodyPr wrap="none" anchor="ctr"/>
            <a:p>
              <a:pPr lvl="0" algn="ctr"/>
              <a:r>
                <a:rPr lang="en-US" altLang="zh-CN" sz="4400" b="1">
                  <a:solidFill>
                    <a:srgbClr val="0000FF"/>
                  </a:solidFill>
                  <a:latin typeface="Times New Roman" panose="02020603050405020304" pitchFamily="18" charset="0"/>
                  <a:ea typeface="宋体" panose="02010600030101010101" pitchFamily="2" charset="-122"/>
                </a:rPr>
                <a:t>I</a:t>
              </a:r>
              <a:endParaRPr lang="en-US" altLang="zh-CN" sz="4400" b="1">
                <a:solidFill>
                  <a:srgbClr val="0000FF"/>
                </a:solidFill>
                <a:latin typeface="Times New Roman" panose="02020603050405020304" pitchFamily="18" charset="0"/>
                <a:ea typeface="宋体" panose="02010600030101010101" pitchFamily="2" charset="-122"/>
              </a:endParaRPr>
            </a:p>
          </p:txBody>
        </p:sp>
        <p:sp>
          <p:nvSpPr>
            <p:cNvPr id="796678" name="直接连接符 796677"/>
            <p:cNvSpPr/>
            <p:nvPr/>
          </p:nvSpPr>
          <p:spPr>
            <a:xfrm flipV="1">
              <a:off x="1837" y="1616"/>
              <a:ext cx="46" cy="272"/>
            </a:xfrm>
            <a:prstGeom prst="line">
              <a:avLst/>
            </a:prstGeom>
            <a:ln w="76200" cap="flat" cmpd="sng">
              <a:solidFill>
                <a:schemeClr val="tx1"/>
              </a:solidFill>
              <a:prstDash val="solid"/>
              <a:headEnd type="none" w="med" len="med"/>
              <a:tailEnd type="triangle" w="med" len="med"/>
            </a:ln>
          </p:spPr>
        </p:sp>
      </p:grpSp>
      <p:sp>
        <p:nvSpPr>
          <p:cNvPr id="796680" name="矩形 1"/>
          <p:cNvSpPr/>
          <p:nvPr/>
        </p:nvSpPr>
        <p:spPr>
          <a:xfrm>
            <a:off x="468313" y="260350"/>
            <a:ext cx="7559675" cy="641350"/>
          </a:xfrm>
          <a:prstGeom prst="rect">
            <a:avLst/>
          </a:prstGeom>
          <a:noFill/>
          <a:ln w="9525">
            <a:noFill/>
          </a:ln>
        </p:spPr>
        <p:txBody>
          <a:bodyPr>
            <a:spAutoFit/>
          </a:bodyPr>
          <a:p>
            <a:pPr lvl="0">
              <a:buClr>
                <a:srgbClr val="000000"/>
              </a:buClr>
            </a:pPr>
            <a:r>
              <a:rPr lang="en-US" altLang="zh-CN" sz="3600" b="1" dirty="0">
                <a:latin typeface="黑体" panose="02010609060101010101" pitchFamily="49" charset="-122"/>
                <a:ea typeface="黑体" panose="02010609060101010101" pitchFamily="49" charset="-122"/>
              </a:rPr>
              <a:t>3.</a:t>
            </a:r>
            <a:r>
              <a:rPr lang="zh-CN" altLang="en-US" sz="3600" b="1" dirty="0">
                <a:latin typeface="黑体" panose="02010609060101010101" pitchFamily="49" charset="-122"/>
                <a:ea typeface="黑体" panose="02010609060101010101" pitchFamily="49" charset="-122"/>
              </a:rPr>
              <a:t>先进教育思路中的两层激发作用</a:t>
            </a:r>
            <a:endParaRPr lang="zh-CN" altLang="en-US" sz="3600" b="0">
              <a:latin typeface="黑体" panose="02010609060101010101" pitchFamily="49" charset="-122"/>
              <a:ea typeface="黑体" panose="02010609060101010101" pitchFamily="49"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7698" name="标题 797697"/>
          <p:cNvSpPr>
            <a:spLocks noGrp="1"/>
          </p:cNvSpPr>
          <p:nvPr>
            <p:ph type="title"/>
          </p:nvPr>
        </p:nvSpPr>
        <p:spPr>
          <a:xfrm>
            <a:off x="684213" y="0"/>
            <a:ext cx="7772400" cy="1143000"/>
          </a:xfrm>
        </p:spPr>
        <p:txBody>
          <a:bodyPr anchor="ctr"/>
          <a:p>
            <a:r>
              <a:rPr lang="zh-CN" altLang="en-US" sz="3800" dirty="0"/>
              <a:t>个体的自主，是发展的基础</a:t>
            </a:r>
            <a:endParaRPr lang="zh-CN" altLang="en-US" sz="3800" dirty="0"/>
          </a:p>
        </p:txBody>
      </p:sp>
      <p:sp>
        <p:nvSpPr>
          <p:cNvPr id="797699" name="文本占位符 797698"/>
          <p:cNvSpPr>
            <a:spLocks noGrp="1"/>
          </p:cNvSpPr>
          <p:nvPr>
            <p:ph type="body" idx="1"/>
          </p:nvPr>
        </p:nvSpPr>
        <p:spPr>
          <a:xfrm>
            <a:off x="1547813" y="4797425"/>
            <a:ext cx="7010400" cy="1800225"/>
          </a:xfrm>
        </p:spPr>
        <p:txBody>
          <a:bodyPr/>
          <a:p>
            <a:r>
              <a:rPr lang="zh-CN" altLang="en-US" dirty="0"/>
              <a:t>自主的机制</a:t>
            </a:r>
            <a:r>
              <a:rPr lang="en-US" altLang="zh-CN" dirty="0"/>
              <a:t>——</a:t>
            </a:r>
            <a:r>
              <a:rPr lang="zh-CN" altLang="en-US" dirty="0"/>
              <a:t>自组织机制</a:t>
            </a:r>
            <a:endParaRPr lang="zh-CN" altLang="en-US" dirty="0"/>
          </a:p>
          <a:p>
            <a:r>
              <a:rPr lang="zh-CN" altLang="en-US" dirty="0"/>
              <a:t>超越封闭的循环，保持适度的开放</a:t>
            </a:r>
            <a:endParaRPr lang="zh-CN" altLang="en-US" dirty="0"/>
          </a:p>
          <a:p>
            <a:r>
              <a:rPr lang="zh-CN" altLang="en-US" dirty="0"/>
              <a:t>超越孤独的循环，获得超越的能量</a:t>
            </a:r>
            <a:endParaRPr lang="zh-CN" altLang="en-US" dirty="0"/>
          </a:p>
        </p:txBody>
      </p:sp>
      <p:grpSp>
        <p:nvGrpSpPr>
          <p:cNvPr id="797700" name="组合 797699"/>
          <p:cNvGrpSpPr/>
          <p:nvPr/>
        </p:nvGrpSpPr>
        <p:grpSpPr>
          <a:xfrm>
            <a:off x="2916238" y="1628775"/>
            <a:ext cx="2808287" cy="2519363"/>
            <a:chOff x="1837" y="1026"/>
            <a:chExt cx="1769" cy="1587"/>
          </a:xfrm>
        </p:grpSpPr>
        <p:sp>
          <p:nvSpPr>
            <p:cNvPr id="797701" name="椭圆 797700"/>
            <p:cNvSpPr/>
            <p:nvPr/>
          </p:nvSpPr>
          <p:spPr>
            <a:xfrm>
              <a:off x="1837" y="1026"/>
              <a:ext cx="1769" cy="1587"/>
            </a:xfrm>
            <a:prstGeom prst="ellipse">
              <a:avLst/>
            </a:prstGeom>
            <a:noFill/>
            <a:ln w="9525" cap="flat" cmpd="sng">
              <a:solidFill>
                <a:schemeClr val="tx1"/>
              </a:solidFill>
              <a:prstDash val="solid"/>
              <a:headEnd type="none" w="med" len="med"/>
              <a:tailEnd type="none" w="med" len="med"/>
            </a:ln>
          </p:spPr>
          <p:txBody>
            <a:bodyPr wrap="none" anchor="ctr"/>
            <a:p>
              <a:pPr lvl="0" algn="ctr"/>
              <a:r>
                <a:rPr lang="en-US" altLang="zh-CN" sz="4400" b="1">
                  <a:solidFill>
                    <a:srgbClr val="0000FF"/>
                  </a:solidFill>
                  <a:latin typeface="Times New Roman" panose="02020603050405020304" pitchFamily="18" charset="0"/>
                  <a:ea typeface="宋体" panose="02010600030101010101" pitchFamily="2" charset="-122"/>
                </a:rPr>
                <a:t>I</a:t>
              </a:r>
              <a:endParaRPr lang="en-US" altLang="zh-CN" sz="4400" b="1">
                <a:solidFill>
                  <a:srgbClr val="0000FF"/>
                </a:solidFill>
                <a:latin typeface="Times New Roman" panose="02020603050405020304" pitchFamily="18" charset="0"/>
                <a:ea typeface="宋体" panose="02010600030101010101" pitchFamily="2" charset="-122"/>
              </a:endParaRPr>
            </a:p>
          </p:txBody>
        </p:sp>
        <p:sp>
          <p:nvSpPr>
            <p:cNvPr id="797702" name="直接连接符 797701"/>
            <p:cNvSpPr/>
            <p:nvPr/>
          </p:nvSpPr>
          <p:spPr>
            <a:xfrm flipV="1">
              <a:off x="1837" y="1616"/>
              <a:ext cx="46" cy="272"/>
            </a:xfrm>
            <a:prstGeom prst="line">
              <a:avLst/>
            </a:prstGeom>
            <a:ln w="76200" cap="flat" cmpd="sng">
              <a:solidFill>
                <a:schemeClr val="tx1"/>
              </a:solidFill>
              <a:prstDash val="solid"/>
              <a:headEnd type="none" w="med" len="med"/>
              <a:tailEnd type="triangle" w="med" len="med"/>
            </a:ln>
          </p:spPr>
        </p:sp>
      </p:grpSp>
      <p:sp>
        <p:nvSpPr>
          <p:cNvPr id="797703" name="任意多边形 797702"/>
          <p:cNvSpPr/>
          <p:nvPr/>
        </p:nvSpPr>
        <p:spPr>
          <a:xfrm flipV="1">
            <a:off x="1258888" y="2781300"/>
            <a:ext cx="1657350" cy="935038"/>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9525" cap="flat" cmpd="sng">
            <a:solidFill>
              <a:schemeClr val="tx1"/>
            </a:solidFill>
            <a:prstDash val="solid"/>
            <a:headEnd type="none" w="med" len="med"/>
            <a:tailEnd type="none" w="med" len="med"/>
          </a:ln>
        </p:spPr>
        <p:txBody>
          <a:bodyPr/>
          <a:p>
            <a:endParaRPr lang="zh-CN" altLang="en-US"/>
          </a:p>
        </p:txBody>
      </p:sp>
      <p:sp>
        <p:nvSpPr>
          <p:cNvPr id="797704" name="任意多边形 797703"/>
          <p:cNvSpPr/>
          <p:nvPr/>
        </p:nvSpPr>
        <p:spPr>
          <a:xfrm flipV="1">
            <a:off x="5724525" y="1125538"/>
            <a:ext cx="1511300" cy="1628775"/>
          </a:xfrm>
          <a:custGeom>
            <a:avLst/>
            <a:gdLst>
              <a:gd name="txL" fmla="*/ 0 w 19544"/>
              <a:gd name="txT" fmla="*/ 0 h 21600"/>
              <a:gd name="txR" fmla="*/ 19544 w 19544"/>
              <a:gd name="txB" fmla="*/ 21600 h 21600"/>
            </a:gdLst>
            <a:ahLst/>
            <a:cxnLst>
              <a:cxn ang="270">
                <a:pos x="0" y="0"/>
              </a:cxn>
              <a:cxn ang="0">
                <a:pos x="19544" y="12403"/>
              </a:cxn>
              <a:cxn ang="90">
                <a:pos x="0" y="21600"/>
              </a:cxn>
            </a:cxnLst>
            <a:rect l="txL" t="txT" r="txR" b="txB"/>
            <a:pathLst>
              <a:path w="19544" h="21600" fill="none">
                <a:moveTo>
                  <a:pt x="0" y="0"/>
                </a:moveTo>
                <a:arcTo wR="21600" hR="21600" stAng="-5400000" swAng="3887958"/>
              </a:path>
              <a:path w="19544" h="21600" stroke="0">
                <a:moveTo>
                  <a:pt x="0" y="0"/>
                </a:moveTo>
                <a:arcTo wR="21600" hR="21600" stAng="-5400000" swAng="3887958"/>
                <a:lnTo>
                  <a:pt x="0" y="21600"/>
                </a:lnTo>
                <a:close/>
              </a:path>
            </a:pathLst>
          </a:custGeom>
          <a:noFill/>
          <a:ln w="9525" cap="flat" cmpd="sng">
            <a:solidFill>
              <a:schemeClr val="tx1"/>
            </a:solidFill>
            <a:prstDash val="solid"/>
            <a:headEnd type="none" w="med" len="med"/>
            <a:tailEnd type="none" w="med" len="med"/>
          </a:ln>
        </p:spPr>
        <p:txBody>
          <a:bodyPr/>
          <a:p>
            <a:endParaRPr lang="zh-CN" altLang="en-US"/>
          </a:p>
        </p:txBody>
      </p:sp>
      <p:sp>
        <p:nvSpPr>
          <p:cNvPr id="797705" name="直接连接符 797704"/>
          <p:cNvSpPr/>
          <p:nvPr/>
        </p:nvSpPr>
        <p:spPr>
          <a:xfrm flipV="1">
            <a:off x="2051050" y="3429000"/>
            <a:ext cx="360363" cy="215900"/>
          </a:xfrm>
          <a:prstGeom prst="line">
            <a:avLst/>
          </a:prstGeom>
          <a:ln w="76200" cap="flat" cmpd="sng">
            <a:solidFill>
              <a:schemeClr val="tx1"/>
            </a:solidFill>
            <a:prstDash val="solid"/>
            <a:headEnd type="none" w="med" len="med"/>
            <a:tailEnd type="triangle" w="med" len="med"/>
          </a:ln>
        </p:spPr>
      </p:sp>
      <p:sp>
        <p:nvSpPr>
          <p:cNvPr id="797706" name="直接连接符 797705"/>
          <p:cNvSpPr/>
          <p:nvPr/>
        </p:nvSpPr>
        <p:spPr>
          <a:xfrm flipV="1">
            <a:off x="6948488" y="1844675"/>
            <a:ext cx="287337" cy="360363"/>
          </a:xfrm>
          <a:prstGeom prst="line">
            <a:avLst/>
          </a:prstGeom>
          <a:ln w="76200" cap="flat" cmpd="sng">
            <a:solidFill>
              <a:schemeClr val="tx1"/>
            </a:solidFill>
            <a:prstDash val="solid"/>
            <a:headEnd type="none" w="med" len="med"/>
            <a:tailEnd type="triangle" w="med" len="med"/>
          </a:ln>
        </p:spPr>
      </p:sp>
      <p:sp>
        <p:nvSpPr>
          <p:cNvPr id="797707" name="文本框 797706"/>
          <p:cNvSpPr txBox="1"/>
          <p:nvPr/>
        </p:nvSpPr>
        <p:spPr>
          <a:xfrm>
            <a:off x="827088" y="3429000"/>
            <a:ext cx="649287" cy="701675"/>
          </a:xfrm>
          <a:prstGeom prst="rect">
            <a:avLst/>
          </a:prstGeom>
          <a:noFill/>
          <a:ln w="9525">
            <a:noFill/>
          </a:ln>
        </p:spPr>
        <p:txBody>
          <a:bodyPr>
            <a:spAutoFit/>
          </a:bodyPr>
          <a:p>
            <a:pPr lvl="0">
              <a:spcBef>
                <a:spcPct val="50000"/>
              </a:spcBef>
            </a:pPr>
            <a:r>
              <a:rPr lang="en-US" altLang="zh-CN" sz="4000" b="1">
                <a:solidFill>
                  <a:srgbClr val="0000FF"/>
                </a:solidFill>
                <a:latin typeface="Times New Roman" panose="02020603050405020304" pitchFamily="18" charset="0"/>
                <a:ea typeface="宋体" panose="02010600030101010101" pitchFamily="2" charset="-122"/>
              </a:rPr>
              <a:t>E</a:t>
            </a:r>
            <a:endParaRPr lang="en-US" altLang="zh-CN" sz="4000" b="1">
              <a:solidFill>
                <a:srgbClr val="0000FF"/>
              </a:solidFill>
              <a:latin typeface="Times New Roman" panose="02020603050405020304" pitchFamily="18" charset="0"/>
              <a:ea typeface="宋体" panose="02010600030101010101" pitchFamily="2" charset="-122"/>
            </a:endParaRPr>
          </a:p>
        </p:txBody>
      </p:sp>
      <p:sp>
        <p:nvSpPr>
          <p:cNvPr id="797708" name="文本框 797707"/>
          <p:cNvSpPr txBox="1"/>
          <p:nvPr/>
        </p:nvSpPr>
        <p:spPr>
          <a:xfrm>
            <a:off x="7164388" y="1412875"/>
            <a:ext cx="649287" cy="701675"/>
          </a:xfrm>
          <a:prstGeom prst="rect">
            <a:avLst/>
          </a:prstGeom>
          <a:noFill/>
          <a:ln w="9525">
            <a:noFill/>
          </a:ln>
        </p:spPr>
        <p:txBody>
          <a:bodyPr>
            <a:spAutoFit/>
          </a:bodyPr>
          <a:p>
            <a:pPr lvl="0">
              <a:spcBef>
                <a:spcPct val="50000"/>
              </a:spcBef>
            </a:pPr>
            <a:r>
              <a:rPr lang="en-US" altLang="zh-CN" sz="4000" b="1">
                <a:solidFill>
                  <a:srgbClr val="0000FF"/>
                </a:solidFill>
                <a:latin typeface="Times New Roman" panose="02020603050405020304" pitchFamily="18" charset="0"/>
                <a:ea typeface="宋体" panose="02010600030101010101" pitchFamily="2" charset="-122"/>
              </a:rPr>
              <a:t>E</a:t>
            </a:r>
            <a:endParaRPr lang="en-US" altLang="zh-CN" sz="4000" b="1">
              <a:solidFill>
                <a:srgbClr val="0000FF"/>
              </a:solidFill>
              <a:latin typeface="Times New Roman" panose="02020603050405020304" pitchFamily="18" charset="0"/>
              <a:ea typeface="宋体" panose="02010600030101010101" pitchFamily="2" charset="-122"/>
            </a:endParaRPr>
          </a:p>
        </p:txBody>
      </p:sp>
      <p:sp>
        <p:nvSpPr>
          <p:cNvPr id="797709" name="文本框 797708"/>
          <p:cNvSpPr txBox="1"/>
          <p:nvPr/>
        </p:nvSpPr>
        <p:spPr>
          <a:xfrm>
            <a:off x="0" y="4221163"/>
            <a:ext cx="4211638" cy="519112"/>
          </a:xfrm>
          <a:prstGeom prst="rect">
            <a:avLst/>
          </a:prstGeom>
          <a:noFill/>
          <a:ln w="9525">
            <a:noFill/>
          </a:ln>
        </p:spPr>
        <p:txBody>
          <a:bodyPr>
            <a:spAutoFit/>
          </a:bodyPr>
          <a:p>
            <a:pPr lvl="0">
              <a:spcBef>
                <a:spcPct val="50000"/>
              </a:spcBef>
            </a:pPr>
            <a:r>
              <a:rPr lang="en-US" altLang="zh-CN" sz="2800" b="0" dirty="0">
                <a:solidFill>
                  <a:srgbClr val="0000FF"/>
                </a:solidFill>
                <a:latin typeface="Times New Roman" panose="02020603050405020304" pitchFamily="18" charset="0"/>
                <a:ea typeface="宋体" panose="02010600030101010101" pitchFamily="2" charset="-122"/>
              </a:rPr>
              <a:t>E</a:t>
            </a:r>
            <a:r>
              <a:rPr lang="zh-CN" altLang="en-US" sz="2800" b="0" dirty="0">
                <a:solidFill>
                  <a:srgbClr val="0000FF"/>
                </a:solidFill>
                <a:latin typeface="Times New Roman" panose="02020603050405020304" pitchFamily="18" charset="0"/>
                <a:ea typeface="宋体" panose="02010600030101010101" pitchFamily="2" charset="-122"/>
              </a:rPr>
              <a:t>：个体之间的激发因素</a:t>
            </a:r>
            <a:endParaRPr lang="zh-CN" altLang="en-US" sz="2800" b="0" dirty="0">
              <a:solidFill>
                <a:srgbClr val="0000FF"/>
              </a:solidFill>
              <a:latin typeface="Times New Roman" panose="02020603050405020304" pitchFamily="18" charset="0"/>
              <a:ea typeface="宋体" panose="0201060003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22" name="标题 798721"/>
          <p:cNvSpPr>
            <a:spLocks noGrp="1"/>
          </p:cNvSpPr>
          <p:nvPr>
            <p:ph type="title"/>
          </p:nvPr>
        </p:nvSpPr>
        <p:spPr>
          <a:xfrm>
            <a:off x="250825" y="333375"/>
            <a:ext cx="8281988" cy="1143000"/>
          </a:xfrm>
        </p:spPr>
        <p:txBody>
          <a:bodyPr anchor="ctr"/>
          <a:p>
            <a:pPr algn="l"/>
            <a:r>
              <a:rPr lang="zh-CN" altLang="en-US" sz="3200" dirty="0">
                <a:solidFill>
                  <a:srgbClr val="0000FF"/>
                </a:solidFill>
                <a:ea typeface="黑体" panose="02010609060101010101" pitchFamily="49" charset="-122"/>
              </a:rPr>
              <a:t>第一层激发作用：</a:t>
            </a:r>
            <a:br>
              <a:rPr lang="zh-CN" altLang="en-US" sz="3200" dirty="0"/>
            </a:br>
            <a:r>
              <a:rPr lang="zh-CN" altLang="en-US" sz="3200" dirty="0"/>
              <a:t>           </a:t>
            </a:r>
            <a:r>
              <a:rPr lang="zh-CN" altLang="en-US" sz="3200" dirty="0">
                <a:solidFill>
                  <a:srgbClr val="0000FF"/>
                </a:solidFill>
              </a:rPr>
              <a:t>个体之间</a:t>
            </a:r>
            <a:r>
              <a:rPr lang="zh-CN" altLang="en-US" sz="3200" dirty="0"/>
              <a:t>相互激发，形成群体</a:t>
            </a:r>
            <a:endParaRPr lang="zh-CN" altLang="en-US" sz="3200" dirty="0"/>
          </a:p>
        </p:txBody>
      </p:sp>
      <p:pic>
        <p:nvPicPr>
          <p:cNvPr id="798723" name="图片 798722" descr="HYPERC1"/>
          <p:cNvPicPr>
            <a:picLocks noChangeAspect="1"/>
          </p:cNvPicPr>
          <p:nvPr/>
        </p:nvPicPr>
        <p:blipFill>
          <a:blip r:embed="rId1"/>
          <a:stretch>
            <a:fillRect/>
          </a:stretch>
        </p:blipFill>
        <p:spPr>
          <a:xfrm>
            <a:off x="1979613" y="1995488"/>
            <a:ext cx="4895850" cy="4862512"/>
          </a:xfrm>
          <a:prstGeom prst="rect">
            <a:avLst/>
          </a:prstGeom>
          <a:noFill/>
          <a:ln w="9525">
            <a:noFill/>
          </a:ln>
        </p:spPr>
      </p:pic>
      <p:sp>
        <p:nvSpPr>
          <p:cNvPr id="798724" name="文本框 798723"/>
          <p:cNvSpPr txBox="1"/>
          <p:nvPr/>
        </p:nvSpPr>
        <p:spPr>
          <a:xfrm>
            <a:off x="6659563" y="1916113"/>
            <a:ext cx="2339975" cy="519112"/>
          </a:xfrm>
          <a:prstGeom prst="rect">
            <a:avLst/>
          </a:prstGeom>
          <a:noFill/>
          <a:ln w="9525">
            <a:noFill/>
          </a:ln>
        </p:spPr>
        <p:txBody>
          <a:bodyPr>
            <a:spAutoFit/>
          </a:bodyPr>
          <a:p>
            <a:pPr lvl="0">
              <a:spcBef>
                <a:spcPct val="50000"/>
              </a:spcBef>
              <a:buClr>
                <a:srgbClr val="000000"/>
              </a:buClr>
            </a:pPr>
            <a:r>
              <a:rPr lang="zh-CN" altLang="en-US" sz="2800" b="1" dirty="0">
                <a:latin typeface="Arial" panose="020B0604020202020204" pitchFamily="34" charset="0"/>
                <a:ea typeface="楷体" panose="02010609060101010101" pitchFamily="49" charset="-122"/>
              </a:rPr>
              <a:t>教师干什么？</a:t>
            </a:r>
            <a:endParaRPr lang="zh-CN" altLang="en-US" sz="2800" b="1" dirty="0">
              <a:latin typeface="Arial" panose="020B0604020202020204" pitchFamily="34" charset="0"/>
              <a:ea typeface="楷体" panose="02010609060101010101" pitchFamily="49" charset="-122"/>
            </a:endParaRPr>
          </a:p>
        </p:txBody>
      </p:sp>
      <p:sp>
        <p:nvSpPr>
          <p:cNvPr id="798725" name="文本框 798724"/>
          <p:cNvSpPr txBox="1"/>
          <p:nvPr/>
        </p:nvSpPr>
        <p:spPr>
          <a:xfrm>
            <a:off x="6659563" y="2636838"/>
            <a:ext cx="2484437" cy="3725862"/>
          </a:xfrm>
          <a:prstGeom prst="rect">
            <a:avLst/>
          </a:prstGeom>
          <a:noFill/>
          <a:ln w="9525">
            <a:noFill/>
          </a:ln>
        </p:spPr>
        <p:txBody>
          <a:bodyPr>
            <a:spAutoFit/>
          </a:bodyPr>
          <a:p>
            <a:pPr lvl="0" algn="r">
              <a:spcBef>
                <a:spcPct val="50000"/>
              </a:spcBef>
              <a:buClr>
                <a:srgbClr val="000000"/>
              </a:buClr>
            </a:pPr>
            <a:r>
              <a:rPr lang="zh-CN" altLang="en-US" sz="2800" b="1" dirty="0">
                <a:latin typeface="Arial" panose="020B0604020202020204" pitchFamily="34" charset="0"/>
                <a:ea typeface="楷体" panose="02010609060101010101" pitchFamily="49" charset="-122"/>
              </a:rPr>
              <a:t>敞现</a:t>
            </a:r>
            <a:endParaRPr lang="zh-CN" altLang="en-US" sz="2800" b="1" dirty="0">
              <a:latin typeface="Arial" panose="020B0604020202020204" pitchFamily="34" charset="0"/>
              <a:ea typeface="楷体" panose="02010609060101010101" pitchFamily="49" charset="-122"/>
            </a:endParaRPr>
          </a:p>
          <a:p>
            <a:pPr lvl="0" algn="r">
              <a:spcBef>
                <a:spcPct val="50000"/>
              </a:spcBef>
              <a:buClr>
                <a:srgbClr val="000000"/>
              </a:buClr>
            </a:pPr>
            <a:r>
              <a:rPr lang="zh-CN" altLang="en-US" sz="2800" b="1" dirty="0">
                <a:latin typeface="Arial" panose="020B0604020202020204" pitchFamily="34" charset="0"/>
                <a:ea typeface="楷体" panose="02010609060101010101" pitchFamily="49" charset="-122"/>
              </a:rPr>
              <a:t>辨析</a:t>
            </a:r>
            <a:endParaRPr lang="zh-CN" altLang="en-US" sz="2800" b="1" dirty="0">
              <a:latin typeface="Arial" panose="020B0604020202020204" pitchFamily="34" charset="0"/>
              <a:ea typeface="楷体" panose="02010609060101010101" pitchFamily="49" charset="-122"/>
            </a:endParaRPr>
          </a:p>
          <a:p>
            <a:pPr lvl="0" algn="r">
              <a:spcBef>
                <a:spcPct val="50000"/>
              </a:spcBef>
              <a:buClr>
                <a:srgbClr val="000000"/>
              </a:buClr>
            </a:pPr>
            <a:r>
              <a:rPr lang="zh-CN" altLang="en-US" sz="2800" b="1" dirty="0">
                <a:latin typeface="Arial" panose="020B0604020202020204" pitchFamily="34" charset="0"/>
                <a:ea typeface="楷体" panose="02010609060101010101" pitchFamily="49" charset="-122"/>
              </a:rPr>
              <a:t>点拨</a:t>
            </a:r>
            <a:endParaRPr lang="zh-CN" altLang="en-US" sz="2800" b="1" dirty="0">
              <a:latin typeface="Arial" panose="020B0604020202020204" pitchFamily="34" charset="0"/>
              <a:ea typeface="楷体" panose="02010609060101010101" pitchFamily="49" charset="-122"/>
            </a:endParaRPr>
          </a:p>
          <a:p>
            <a:pPr lvl="0" algn="r">
              <a:spcBef>
                <a:spcPct val="50000"/>
              </a:spcBef>
              <a:buClr>
                <a:srgbClr val="000000"/>
              </a:buClr>
            </a:pPr>
            <a:r>
              <a:rPr lang="zh-CN" altLang="en-US" sz="2800" b="1" dirty="0">
                <a:latin typeface="Arial" panose="020B0604020202020204" pitchFamily="34" charset="0"/>
                <a:ea typeface="楷体" panose="02010609060101010101" pitchFamily="49" charset="-122"/>
              </a:rPr>
              <a:t>促成</a:t>
            </a:r>
            <a:endParaRPr lang="zh-CN" altLang="en-US" sz="2800" b="1" dirty="0">
              <a:latin typeface="Arial" panose="020B0604020202020204" pitchFamily="34" charset="0"/>
              <a:ea typeface="楷体" panose="02010609060101010101" pitchFamily="49" charset="-122"/>
            </a:endParaRPr>
          </a:p>
          <a:p>
            <a:pPr lvl="0" algn="r">
              <a:spcBef>
                <a:spcPct val="50000"/>
              </a:spcBef>
              <a:buClr>
                <a:srgbClr val="000000"/>
              </a:buClr>
            </a:pPr>
            <a:r>
              <a:rPr lang="en-US" altLang="zh-CN" sz="2800" b="1">
                <a:latin typeface="Arial" panose="020B0604020202020204" pitchFamily="34" charset="0"/>
                <a:ea typeface="楷体" panose="02010609060101010101" pitchFamily="49" charset="-122"/>
              </a:rPr>
              <a:t>——</a:t>
            </a:r>
            <a:r>
              <a:rPr lang="zh-CN" altLang="en-US" sz="2800" b="1" dirty="0">
                <a:solidFill>
                  <a:srgbClr val="0000FF"/>
                </a:solidFill>
                <a:latin typeface="Arial" panose="020B0604020202020204" pitchFamily="34" charset="0"/>
                <a:ea typeface="楷体" panose="02010609060101010101" pitchFamily="49" charset="-122"/>
              </a:rPr>
              <a:t>因势利导</a:t>
            </a:r>
            <a:endParaRPr lang="zh-CN" altLang="en-US" sz="2800" b="1" dirty="0">
              <a:solidFill>
                <a:srgbClr val="0000FF"/>
              </a:solidFill>
              <a:latin typeface="Arial" panose="020B0604020202020204" pitchFamily="34" charset="0"/>
              <a:ea typeface="楷体" panose="02010609060101010101" pitchFamily="49" charset="-122"/>
            </a:endParaRPr>
          </a:p>
          <a:p>
            <a:pPr lvl="0" algn="r">
              <a:spcBef>
                <a:spcPct val="50000"/>
              </a:spcBef>
              <a:buClr>
                <a:srgbClr val="000000"/>
              </a:buClr>
            </a:pPr>
            <a:r>
              <a:rPr lang="zh-CN" altLang="en-US" sz="2800" b="1" dirty="0">
                <a:solidFill>
                  <a:srgbClr val="0000FF"/>
                </a:solidFill>
                <a:latin typeface="Arial" panose="020B0604020202020204" pitchFamily="34" charset="0"/>
                <a:ea typeface="楷体" panose="02010609060101010101" pitchFamily="49" charset="-122"/>
              </a:rPr>
              <a:t>顺势而为</a:t>
            </a:r>
            <a:endParaRPr lang="zh-CN" altLang="en-US" sz="1800" b="1" dirty="0">
              <a:solidFill>
                <a:srgbClr val="0000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98724"/>
                                        </p:tgtEl>
                                        <p:attrNameLst>
                                          <p:attrName>style.visibility</p:attrName>
                                        </p:attrNameLst>
                                      </p:cBhvr>
                                      <p:to>
                                        <p:strVal val="visible"/>
                                      </p:to>
                                    </p:set>
                                    <p:animEffect transition="in" filter="diamond(in)">
                                      <p:cBhvr>
                                        <p:cTn id="7" dur="2000"/>
                                        <p:tgtEl>
                                          <p:spTgt spid="79872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98725"/>
                                        </p:tgtEl>
                                        <p:attrNameLst>
                                          <p:attrName>style.visibility</p:attrName>
                                        </p:attrNameLst>
                                      </p:cBhvr>
                                      <p:to>
                                        <p:strVal val="visible"/>
                                      </p:to>
                                    </p:set>
                                    <p:animEffect transition="in" filter="diamond(in)">
                                      <p:cBhvr>
                                        <p:cTn id="12" dur="2000"/>
                                        <p:tgtEl>
                                          <p:spTgt spid="798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24" grpId="0"/>
      <p:bldP spid="7987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22" name="标题 952321"/>
          <p:cNvSpPr>
            <a:spLocks noGrp="1"/>
          </p:cNvSpPr>
          <p:nvPr>
            <p:ph type="title"/>
          </p:nvPr>
        </p:nvSpPr>
        <p:spPr>
          <a:xfrm>
            <a:off x="395288" y="404813"/>
            <a:ext cx="8229600" cy="561975"/>
          </a:xfrm>
        </p:spPr>
        <p:txBody>
          <a:bodyPr anchor="ctr"/>
          <a:p>
            <a:r>
              <a:rPr lang="zh-CN" altLang="en-US" sz="4000" dirty="0"/>
              <a:t>提纲</a:t>
            </a:r>
            <a:endParaRPr lang="zh-CN" altLang="en-US" sz="4000" dirty="0"/>
          </a:p>
        </p:txBody>
      </p:sp>
      <p:sp>
        <p:nvSpPr>
          <p:cNvPr id="952323" name="文本占位符 952322"/>
          <p:cNvSpPr>
            <a:spLocks noGrp="1"/>
          </p:cNvSpPr>
          <p:nvPr>
            <p:ph type="body" idx="1"/>
          </p:nvPr>
        </p:nvSpPr>
        <p:spPr>
          <a:xfrm>
            <a:off x="457200" y="1557338"/>
            <a:ext cx="8578850" cy="4392612"/>
          </a:xfrm>
        </p:spPr>
        <p:txBody>
          <a:bodyPr/>
          <a:p>
            <a:pPr>
              <a:lnSpc>
                <a:spcPct val="90000"/>
              </a:lnSpc>
              <a:spcBef>
                <a:spcPct val="50000"/>
              </a:spcBef>
              <a:buNone/>
            </a:pPr>
            <a:r>
              <a:rPr lang="zh-CN" altLang="en-US" sz="2800" b="1" dirty="0"/>
              <a:t>一、班主任的</a:t>
            </a:r>
            <a:r>
              <a:rPr lang="zh-CN" altLang="en-US" sz="2800" b="1" dirty="0">
                <a:solidFill>
                  <a:srgbClr val="0000FF"/>
                </a:solidFill>
              </a:rPr>
              <a:t>成长阶梯</a:t>
            </a:r>
            <a:endParaRPr lang="zh-CN" altLang="en-US" sz="2800" b="1" dirty="0">
              <a:solidFill>
                <a:srgbClr val="0000FF"/>
              </a:solidFill>
            </a:endParaRPr>
          </a:p>
          <a:p>
            <a:pPr>
              <a:lnSpc>
                <a:spcPct val="90000"/>
              </a:lnSpc>
              <a:spcBef>
                <a:spcPct val="50000"/>
              </a:spcBef>
              <a:buNone/>
            </a:pPr>
            <a:r>
              <a:rPr lang="zh-CN" altLang="en-US" sz="2400" b="1" dirty="0"/>
              <a:t>           </a:t>
            </a:r>
            <a:r>
              <a:rPr lang="en-US" altLang="zh-CN" sz="2400" b="1" dirty="0"/>
              <a:t>——</a:t>
            </a:r>
            <a:r>
              <a:rPr lang="zh-CN" altLang="en-US" sz="2400" b="1" dirty="0"/>
              <a:t>从“勤奋型班主任”到“智慧型班主任”</a:t>
            </a:r>
            <a:endParaRPr lang="zh-CN" altLang="en-US" sz="2400" b="1" dirty="0"/>
          </a:p>
          <a:p>
            <a:pPr>
              <a:lnSpc>
                <a:spcPct val="90000"/>
              </a:lnSpc>
              <a:spcBef>
                <a:spcPct val="50000"/>
              </a:spcBef>
              <a:buNone/>
            </a:pPr>
            <a:r>
              <a:rPr lang="zh-CN" altLang="en-US" sz="2800" b="1" dirty="0"/>
              <a:t>二、班主任的</a:t>
            </a:r>
            <a:r>
              <a:rPr lang="zh-CN" altLang="en-US" sz="2800" b="1" dirty="0">
                <a:solidFill>
                  <a:srgbClr val="0000FF"/>
                </a:solidFill>
              </a:rPr>
              <a:t>教育理念</a:t>
            </a:r>
            <a:endParaRPr lang="zh-CN" altLang="en-US" sz="2800" b="1" dirty="0">
              <a:solidFill>
                <a:srgbClr val="0000FF"/>
              </a:solidFill>
            </a:endParaRPr>
          </a:p>
          <a:p>
            <a:pPr>
              <a:lnSpc>
                <a:spcPct val="90000"/>
              </a:lnSpc>
              <a:spcBef>
                <a:spcPct val="50000"/>
              </a:spcBef>
              <a:buNone/>
            </a:pPr>
            <a:r>
              <a:rPr lang="zh-CN" altLang="en-US" sz="2400" b="1" dirty="0"/>
              <a:t>           </a:t>
            </a:r>
            <a:r>
              <a:rPr lang="en-US" altLang="zh-CN" sz="2400" b="1" dirty="0"/>
              <a:t>——</a:t>
            </a:r>
            <a:r>
              <a:rPr lang="zh-CN" altLang="en-US" sz="2400" b="1" dirty="0"/>
              <a:t>从“管制学生”到“促进交往共生”</a:t>
            </a:r>
            <a:endParaRPr lang="zh-CN" altLang="en-US" sz="2400" b="1" dirty="0"/>
          </a:p>
          <a:p>
            <a:pPr>
              <a:lnSpc>
                <a:spcPct val="90000"/>
              </a:lnSpc>
              <a:spcBef>
                <a:spcPct val="50000"/>
              </a:spcBef>
              <a:buNone/>
            </a:pPr>
            <a:r>
              <a:rPr lang="zh-CN" altLang="en-US" sz="2800" b="1" dirty="0"/>
              <a:t>三、班主任的</a:t>
            </a:r>
            <a:r>
              <a:rPr lang="zh-CN" altLang="en-US" sz="2800" b="1" dirty="0">
                <a:solidFill>
                  <a:srgbClr val="0000FF"/>
                </a:solidFill>
              </a:rPr>
              <a:t>工作路径</a:t>
            </a:r>
            <a:endParaRPr lang="zh-CN" altLang="en-US" sz="2800" b="1" dirty="0">
              <a:solidFill>
                <a:srgbClr val="0000FF"/>
              </a:solidFill>
            </a:endParaRPr>
          </a:p>
          <a:p>
            <a:pPr>
              <a:lnSpc>
                <a:spcPct val="90000"/>
              </a:lnSpc>
              <a:spcBef>
                <a:spcPct val="50000"/>
              </a:spcBef>
              <a:buNone/>
            </a:pPr>
            <a:r>
              <a:rPr lang="zh-CN" altLang="en-US" sz="2400" b="1" dirty="0"/>
              <a:t>           </a:t>
            </a:r>
            <a:r>
              <a:rPr lang="en-US" altLang="zh-CN" sz="2400" b="1" dirty="0"/>
              <a:t>——</a:t>
            </a:r>
            <a:r>
              <a:rPr lang="zh-CN" altLang="en-US" sz="2400" b="1" dirty="0"/>
              <a:t>从“应对事务”到“开展系列活动”</a:t>
            </a:r>
            <a:endParaRPr lang="zh-CN" altLang="en-US" sz="2400" b="1" dirty="0"/>
          </a:p>
          <a:p>
            <a:pPr>
              <a:lnSpc>
                <a:spcPct val="90000"/>
              </a:lnSpc>
              <a:spcBef>
                <a:spcPct val="50000"/>
              </a:spcBef>
              <a:buNone/>
            </a:pPr>
            <a:r>
              <a:rPr lang="zh-CN" altLang="en-US" sz="2800" b="1" dirty="0"/>
              <a:t>四、班主任团队的</a:t>
            </a:r>
            <a:r>
              <a:rPr lang="zh-CN" altLang="en-US" sz="2800" b="1" dirty="0">
                <a:solidFill>
                  <a:srgbClr val="0000FF"/>
                </a:solidFill>
              </a:rPr>
              <a:t>创新空间</a:t>
            </a:r>
            <a:endParaRPr lang="zh-CN" altLang="en-US" sz="2800" b="1" dirty="0">
              <a:solidFill>
                <a:srgbClr val="0000FF"/>
              </a:solidFill>
            </a:endParaRPr>
          </a:p>
          <a:p>
            <a:pPr>
              <a:lnSpc>
                <a:spcPct val="90000"/>
              </a:lnSpc>
              <a:spcBef>
                <a:spcPct val="50000"/>
              </a:spcBef>
              <a:buNone/>
            </a:pPr>
            <a:r>
              <a:rPr lang="zh-CN" altLang="en-US" sz="2400" b="1" dirty="0"/>
              <a:t>           </a:t>
            </a:r>
            <a:r>
              <a:rPr lang="en-US" altLang="zh-CN" sz="2400" b="1" dirty="0"/>
              <a:t>——</a:t>
            </a:r>
            <a:r>
              <a:rPr lang="zh-CN" altLang="en-US" sz="2400" b="1" dirty="0"/>
              <a:t>从“应付型团队”到“研究型团队”</a:t>
            </a:r>
            <a:endParaRPr lang="zh-CN" altLang="en-US" sz="2400" b="1"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99746" name="组合 799745"/>
          <p:cNvGrpSpPr/>
          <p:nvPr/>
        </p:nvGrpSpPr>
        <p:grpSpPr>
          <a:xfrm>
            <a:off x="0" y="1995488"/>
            <a:ext cx="9144000" cy="4862512"/>
            <a:chOff x="0" y="1257"/>
            <a:chExt cx="5760" cy="3063"/>
          </a:xfrm>
        </p:grpSpPr>
        <p:grpSp>
          <p:nvGrpSpPr>
            <p:cNvPr id="799747" name="组合 799746"/>
            <p:cNvGrpSpPr/>
            <p:nvPr/>
          </p:nvGrpSpPr>
          <p:grpSpPr>
            <a:xfrm>
              <a:off x="0" y="1257"/>
              <a:ext cx="5760" cy="3063"/>
              <a:chOff x="0" y="1257"/>
              <a:chExt cx="5760" cy="3063"/>
            </a:xfrm>
          </p:grpSpPr>
          <p:pic>
            <p:nvPicPr>
              <p:cNvPr id="799748" name="图片 799747" descr="HYPERC1"/>
              <p:cNvPicPr>
                <a:picLocks noChangeAspect="1"/>
              </p:cNvPicPr>
              <p:nvPr/>
            </p:nvPicPr>
            <p:blipFill>
              <a:blip r:embed="rId1"/>
              <a:stretch>
                <a:fillRect/>
              </a:stretch>
            </p:blipFill>
            <p:spPr>
              <a:xfrm>
                <a:off x="1247" y="1257"/>
                <a:ext cx="3084" cy="3063"/>
              </a:xfrm>
              <a:prstGeom prst="rect">
                <a:avLst/>
              </a:prstGeom>
              <a:noFill/>
              <a:ln w="9525">
                <a:noFill/>
              </a:ln>
            </p:spPr>
          </p:pic>
          <p:sp>
            <p:nvSpPr>
              <p:cNvPr id="799749" name="任意多边形 799748"/>
              <p:cNvSpPr/>
              <p:nvPr/>
            </p:nvSpPr>
            <p:spPr>
              <a:xfrm flipV="1">
                <a:off x="0" y="2976"/>
                <a:ext cx="1292" cy="998"/>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9525" cap="flat" cmpd="sng">
                <a:solidFill>
                  <a:srgbClr val="0000FF"/>
                </a:solidFill>
                <a:prstDash val="solid"/>
                <a:headEnd type="none" w="med" len="med"/>
                <a:tailEnd type="none" w="med" len="med"/>
              </a:ln>
            </p:spPr>
            <p:txBody>
              <a:bodyPr/>
              <a:p>
                <a:endParaRPr lang="zh-CN" altLang="en-US"/>
              </a:p>
            </p:txBody>
          </p:sp>
          <p:sp>
            <p:nvSpPr>
              <p:cNvPr id="799750" name="直接连接符 799749"/>
              <p:cNvSpPr/>
              <p:nvPr/>
            </p:nvSpPr>
            <p:spPr>
              <a:xfrm flipV="1">
                <a:off x="476" y="3793"/>
                <a:ext cx="227" cy="91"/>
              </a:xfrm>
              <a:prstGeom prst="line">
                <a:avLst/>
              </a:prstGeom>
              <a:ln w="76200" cap="flat" cmpd="sng">
                <a:solidFill>
                  <a:srgbClr val="0000FF"/>
                </a:solidFill>
                <a:prstDash val="solid"/>
                <a:headEnd type="none" w="med" len="med"/>
                <a:tailEnd type="triangle" w="med" len="med"/>
              </a:ln>
            </p:spPr>
          </p:sp>
          <p:sp>
            <p:nvSpPr>
              <p:cNvPr id="799751" name="任意多边形 799750"/>
              <p:cNvSpPr/>
              <p:nvPr/>
            </p:nvSpPr>
            <p:spPr>
              <a:xfrm flipV="1">
                <a:off x="4241" y="1344"/>
                <a:ext cx="1519" cy="1134"/>
              </a:xfrm>
              <a:custGeom>
                <a:avLst/>
                <a:gdLst>
                  <a:gd name="txL" fmla="*/ 0 w 21600"/>
                  <a:gd name="txT" fmla="*/ 0 h 21600"/>
                  <a:gd name="txR" fmla="*/ 21600 w 21600"/>
                  <a:gd name="txB" fmla="*/ 21600 h 21600"/>
                </a:gdLst>
                <a:ahLst/>
                <a:cxnLst>
                  <a:cxn ang="270">
                    <a:pos x="0" y="0"/>
                  </a:cxn>
                  <a:cxn ang="90">
                    <a:pos x="21600" y="21600"/>
                  </a:cxn>
                  <a:cxn ang="90">
                    <a:pos x="0" y="21600"/>
                  </a:cxn>
                </a:cxnLst>
                <a:rect l="txL" t="txT" r="txR" b="txB"/>
                <a:pathLst>
                  <a:path w="21600" h="21600" fill="none">
                    <a:moveTo>
                      <a:pt x="0" y="0"/>
                    </a:moveTo>
                    <a:arcTo wR="21600" hR="21600" stAng="-5400000" swAng="5400000"/>
                  </a:path>
                  <a:path w="21600" h="21600" stroke="0">
                    <a:moveTo>
                      <a:pt x="0" y="0"/>
                    </a:moveTo>
                    <a:arcTo wR="21600" hR="21600" stAng="-5400000" swAng="5400000"/>
                    <a:lnTo>
                      <a:pt x="0" y="21600"/>
                    </a:lnTo>
                    <a:close/>
                  </a:path>
                </a:pathLst>
              </a:custGeom>
              <a:noFill/>
              <a:ln w="9525" cap="flat" cmpd="sng">
                <a:solidFill>
                  <a:srgbClr val="0000FF"/>
                </a:solidFill>
                <a:prstDash val="solid"/>
                <a:headEnd type="none" w="med" len="med"/>
                <a:tailEnd type="none" w="med" len="med"/>
              </a:ln>
            </p:spPr>
            <p:txBody>
              <a:bodyPr/>
              <a:p>
                <a:endParaRPr lang="zh-CN" altLang="en-US"/>
              </a:p>
            </p:txBody>
          </p:sp>
          <p:sp>
            <p:nvSpPr>
              <p:cNvPr id="799752" name="直接连接符 799751"/>
              <p:cNvSpPr/>
              <p:nvPr/>
            </p:nvSpPr>
            <p:spPr>
              <a:xfrm flipV="1">
                <a:off x="4876" y="2251"/>
                <a:ext cx="318" cy="136"/>
              </a:xfrm>
              <a:prstGeom prst="line">
                <a:avLst/>
              </a:prstGeom>
              <a:ln w="76200" cap="flat" cmpd="sng">
                <a:solidFill>
                  <a:srgbClr val="0000FF"/>
                </a:solidFill>
                <a:prstDash val="solid"/>
                <a:headEnd type="none" w="med" len="med"/>
                <a:tailEnd type="triangle" w="med" len="med"/>
              </a:ln>
            </p:spPr>
          </p:sp>
        </p:grpSp>
        <p:sp>
          <p:nvSpPr>
            <p:cNvPr id="799753" name="文本框 799752"/>
            <p:cNvSpPr txBox="1"/>
            <p:nvPr/>
          </p:nvSpPr>
          <p:spPr>
            <a:xfrm>
              <a:off x="249" y="3385"/>
              <a:ext cx="409" cy="442"/>
            </a:xfrm>
            <a:prstGeom prst="rect">
              <a:avLst/>
            </a:prstGeom>
            <a:noFill/>
            <a:ln w="9525">
              <a:noFill/>
            </a:ln>
          </p:spPr>
          <p:txBody>
            <a:bodyPr>
              <a:spAutoFit/>
            </a:bodyPr>
            <a:p>
              <a:pPr lvl="0">
                <a:spcBef>
                  <a:spcPct val="50000"/>
                </a:spcBef>
              </a:pPr>
              <a:r>
                <a:rPr lang="en-US" altLang="zh-CN" sz="4000" b="1">
                  <a:solidFill>
                    <a:srgbClr val="0000FF"/>
                  </a:solidFill>
                  <a:latin typeface="Times New Roman" panose="02020603050405020304" pitchFamily="18" charset="0"/>
                  <a:ea typeface="宋体" panose="02010600030101010101" pitchFamily="2" charset="-122"/>
                </a:rPr>
                <a:t>H</a:t>
              </a:r>
              <a:endParaRPr lang="en-US" altLang="zh-CN" sz="4000" b="1">
                <a:solidFill>
                  <a:srgbClr val="0000FF"/>
                </a:solidFill>
                <a:latin typeface="Times New Roman" panose="02020603050405020304" pitchFamily="18" charset="0"/>
                <a:ea typeface="宋体" panose="02010600030101010101" pitchFamily="2" charset="-122"/>
              </a:endParaRPr>
            </a:p>
          </p:txBody>
        </p:sp>
        <p:sp>
          <p:nvSpPr>
            <p:cNvPr id="799754" name="文本框 799753"/>
            <p:cNvSpPr txBox="1"/>
            <p:nvPr/>
          </p:nvSpPr>
          <p:spPr>
            <a:xfrm>
              <a:off x="5148" y="1661"/>
              <a:ext cx="409" cy="442"/>
            </a:xfrm>
            <a:prstGeom prst="rect">
              <a:avLst/>
            </a:prstGeom>
            <a:noFill/>
            <a:ln w="9525">
              <a:noFill/>
            </a:ln>
          </p:spPr>
          <p:txBody>
            <a:bodyPr>
              <a:spAutoFit/>
            </a:bodyPr>
            <a:p>
              <a:pPr lvl="0">
                <a:spcBef>
                  <a:spcPct val="50000"/>
                </a:spcBef>
              </a:pPr>
              <a:r>
                <a:rPr lang="en-US" altLang="zh-CN" sz="4000" b="1">
                  <a:solidFill>
                    <a:srgbClr val="0000FF"/>
                  </a:solidFill>
                  <a:latin typeface="Times New Roman" panose="02020603050405020304" pitchFamily="18" charset="0"/>
                  <a:ea typeface="宋体" panose="02010600030101010101" pitchFamily="2" charset="-122"/>
                </a:rPr>
                <a:t>H</a:t>
              </a:r>
              <a:endParaRPr lang="en-US" altLang="zh-CN" sz="4000" b="1">
                <a:solidFill>
                  <a:srgbClr val="0000FF"/>
                </a:solidFill>
                <a:latin typeface="Times New Roman" panose="02020603050405020304" pitchFamily="18" charset="0"/>
                <a:ea typeface="宋体" panose="02010600030101010101" pitchFamily="2" charset="-122"/>
              </a:endParaRPr>
            </a:p>
          </p:txBody>
        </p:sp>
      </p:grpSp>
      <p:sp>
        <p:nvSpPr>
          <p:cNvPr id="799755" name="标题 799754"/>
          <p:cNvSpPr>
            <a:spLocks noGrp="1"/>
          </p:cNvSpPr>
          <p:nvPr>
            <p:ph type="title"/>
          </p:nvPr>
        </p:nvSpPr>
        <p:spPr>
          <a:xfrm>
            <a:off x="323850" y="0"/>
            <a:ext cx="7848600" cy="1143000"/>
          </a:xfrm>
        </p:spPr>
        <p:txBody>
          <a:bodyPr anchor="ctr"/>
          <a:p>
            <a:pPr algn="l"/>
            <a:r>
              <a:rPr lang="zh-CN" altLang="en-US" sz="3200" dirty="0">
                <a:solidFill>
                  <a:srgbClr val="0000FF"/>
                </a:solidFill>
                <a:ea typeface="黑体" panose="02010609060101010101" pitchFamily="49" charset="-122"/>
              </a:rPr>
              <a:t>第二层激发作用：</a:t>
            </a:r>
            <a:br>
              <a:rPr lang="zh-CN" altLang="en-US" sz="3200" dirty="0"/>
            </a:br>
            <a:r>
              <a:rPr lang="zh-CN" altLang="en-US" sz="3200" dirty="0"/>
              <a:t>           </a:t>
            </a:r>
            <a:r>
              <a:rPr lang="zh-CN" altLang="en-US" sz="3200" dirty="0">
                <a:solidFill>
                  <a:srgbClr val="0000FF"/>
                </a:solidFill>
              </a:rPr>
              <a:t>群体之间</a:t>
            </a:r>
            <a:r>
              <a:rPr lang="zh-CN" altLang="en-US" sz="3200" dirty="0"/>
              <a:t>，更高层次的相互激发</a:t>
            </a:r>
            <a:endParaRPr lang="zh-CN" altLang="en-US" sz="3200" dirty="0"/>
          </a:p>
        </p:txBody>
      </p:sp>
      <p:sp>
        <p:nvSpPr>
          <p:cNvPr id="799756" name="文本框 799755"/>
          <p:cNvSpPr txBox="1"/>
          <p:nvPr/>
        </p:nvSpPr>
        <p:spPr>
          <a:xfrm>
            <a:off x="250825" y="1268413"/>
            <a:ext cx="4211638" cy="519112"/>
          </a:xfrm>
          <a:prstGeom prst="rect">
            <a:avLst/>
          </a:prstGeom>
          <a:noFill/>
          <a:ln w="9525">
            <a:noFill/>
          </a:ln>
        </p:spPr>
        <p:txBody>
          <a:bodyPr>
            <a:spAutoFit/>
          </a:bodyPr>
          <a:p>
            <a:pPr lvl="0">
              <a:spcBef>
                <a:spcPct val="50000"/>
              </a:spcBef>
            </a:pPr>
            <a:r>
              <a:rPr lang="en-US" altLang="zh-CN" sz="2800" b="0" dirty="0">
                <a:solidFill>
                  <a:srgbClr val="0000FF"/>
                </a:solidFill>
                <a:latin typeface="Times New Roman" panose="02020603050405020304" pitchFamily="18" charset="0"/>
                <a:ea typeface="宋体" panose="02010600030101010101" pitchFamily="2" charset="-122"/>
              </a:rPr>
              <a:t>H</a:t>
            </a:r>
            <a:r>
              <a:rPr lang="zh-CN" altLang="en-US" sz="2800" b="0" dirty="0">
                <a:solidFill>
                  <a:srgbClr val="0000FF"/>
                </a:solidFill>
                <a:latin typeface="Times New Roman" panose="02020603050405020304" pitchFamily="18" charset="0"/>
                <a:ea typeface="宋体" panose="02010600030101010101" pitchFamily="2" charset="-122"/>
              </a:rPr>
              <a:t>：群体之间的激发因素</a:t>
            </a:r>
            <a:endParaRPr lang="zh-CN" altLang="en-US" sz="2800" b="0" dirty="0">
              <a:solidFill>
                <a:srgbClr val="0000FF"/>
              </a:solidFill>
              <a:latin typeface="Times New Roman" panose="02020603050405020304" pitchFamily="18" charset="0"/>
              <a:ea typeface="宋体" panose="02010600030101010101" pitchFamily="2" charset="-122"/>
            </a:endParaRPr>
          </a:p>
        </p:txBody>
      </p:sp>
      <p:sp>
        <p:nvSpPr>
          <p:cNvPr id="799757" name="文本框 799756"/>
          <p:cNvSpPr txBox="1"/>
          <p:nvPr/>
        </p:nvSpPr>
        <p:spPr>
          <a:xfrm>
            <a:off x="6659563" y="1916113"/>
            <a:ext cx="2339975" cy="519112"/>
          </a:xfrm>
          <a:prstGeom prst="rect">
            <a:avLst/>
          </a:prstGeom>
          <a:noFill/>
          <a:ln w="9525">
            <a:noFill/>
          </a:ln>
        </p:spPr>
        <p:txBody>
          <a:bodyPr>
            <a:spAutoFit/>
          </a:bodyPr>
          <a:p>
            <a:pPr lvl="0">
              <a:spcBef>
                <a:spcPct val="50000"/>
              </a:spcBef>
              <a:buClr>
                <a:srgbClr val="000000"/>
              </a:buClr>
            </a:pPr>
            <a:r>
              <a:rPr lang="zh-CN" altLang="en-US" sz="2800" b="1" dirty="0">
                <a:latin typeface="Arial" panose="020B0604020202020204" pitchFamily="34" charset="0"/>
                <a:ea typeface="楷体" panose="02010609060101010101" pitchFamily="49" charset="-122"/>
              </a:rPr>
              <a:t>教师干什么？</a:t>
            </a:r>
            <a:endParaRPr lang="zh-CN" altLang="en-US" sz="2800" b="1" dirty="0">
              <a:latin typeface="Arial" panose="020B0604020202020204" pitchFamily="34" charset="0"/>
              <a:ea typeface="楷体" panose="02010609060101010101" pitchFamily="49" charset="-122"/>
            </a:endParaRPr>
          </a:p>
        </p:txBody>
      </p:sp>
      <p:sp>
        <p:nvSpPr>
          <p:cNvPr id="799758" name="文本框 799757"/>
          <p:cNvSpPr txBox="1"/>
          <p:nvPr/>
        </p:nvSpPr>
        <p:spPr>
          <a:xfrm>
            <a:off x="6659563" y="3132138"/>
            <a:ext cx="2484437" cy="3725862"/>
          </a:xfrm>
          <a:prstGeom prst="rect">
            <a:avLst/>
          </a:prstGeom>
          <a:noFill/>
          <a:ln w="9525">
            <a:noFill/>
          </a:ln>
        </p:spPr>
        <p:txBody>
          <a:bodyPr>
            <a:spAutoFit/>
          </a:bodyPr>
          <a:p>
            <a:pPr lvl="0" algn="r">
              <a:spcBef>
                <a:spcPct val="50000"/>
              </a:spcBef>
              <a:buClr>
                <a:srgbClr val="000000"/>
              </a:buClr>
            </a:pPr>
            <a:r>
              <a:rPr lang="zh-CN" altLang="en-US" sz="2800" b="1" dirty="0">
                <a:latin typeface="Arial" panose="020B0604020202020204" pitchFamily="34" charset="0"/>
                <a:ea typeface="楷体" panose="02010609060101010101" pitchFamily="49" charset="-122"/>
              </a:rPr>
              <a:t>敞现</a:t>
            </a:r>
            <a:endParaRPr lang="zh-CN" altLang="en-US" sz="2800" b="1" dirty="0">
              <a:latin typeface="Arial" panose="020B0604020202020204" pitchFamily="34" charset="0"/>
              <a:ea typeface="楷体" panose="02010609060101010101" pitchFamily="49" charset="-122"/>
            </a:endParaRPr>
          </a:p>
          <a:p>
            <a:pPr lvl="0" algn="r">
              <a:spcBef>
                <a:spcPct val="50000"/>
              </a:spcBef>
              <a:buClr>
                <a:srgbClr val="000000"/>
              </a:buClr>
            </a:pPr>
            <a:r>
              <a:rPr lang="zh-CN" altLang="en-US" sz="2800" b="1" dirty="0">
                <a:latin typeface="Arial" panose="020B0604020202020204" pitchFamily="34" charset="0"/>
                <a:ea typeface="楷体" panose="02010609060101010101" pitchFamily="49" charset="-122"/>
              </a:rPr>
              <a:t>辨析</a:t>
            </a:r>
            <a:endParaRPr lang="zh-CN" altLang="en-US" sz="2800" b="1" dirty="0">
              <a:latin typeface="Arial" panose="020B0604020202020204" pitchFamily="34" charset="0"/>
              <a:ea typeface="楷体" panose="02010609060101010101" pitchFamily="49" charset="-122"/>
            </a:endParaRPr>
          </a:p>
          <a:p>
            <a:pPr lvl="0" algn="r">
              <a:spcBef>
                <a:spcPct val="50000"/>
              </a:spcBef>
              <a:buClr>
                <a:srgbClr val="000000"/>
              </a:buClr>
            </a:pPr>
            <a:r>
              <a:rPr lang="zh-CN" altLang="en-US" sz="2800" b="1" dirty="0">
                <a:latin typeface="Arial" panose="020B0604020202020204" pitchFamily="34" charset="0"/>
                <a:ea typeface="楷体" panose="02010609060101010101" pitchFamily="49" charset="-122"/>
              </a:rPr>
              <a:t>点拨</a:t>
            </a:r>
            <a:endParaRPr lang="zh-CN" altLang="en-US" sz="2800" b="1" dirty="0">
              <a:latin typeface="Arial" panose="020B0604020202020204" pitchFamily="34" charset="0"/>
              <a:ea typeface="楷体" panose="02010609060101010101" pitchFamily="49" charset="-122"/>
            </a:endParaRPr>
          </a:p>
          <a:p>
            <a:pPr lvl="0" algn="r">
              <a:spcBef>
                <a:spcPct val="50000"/>
              </a:spcBef>
              <a:buClr>
                <a:srgbClr val="000000"/>
              </a:buClr>
            </a:pPr>
            <a:r>
              <a:rPr lang="zh-CN" altLang="en-US" sz="2800" b="1" dirty="0">
                <a:latin typeface="Arial" panose="020B0604020202020204" pitchFamily="34" charset="0"/>
                <a:ea typeface="楷体" panose="02010609060101010101" pitchFamily="49" charset="-122"/>
              </a:rPr>
              <a:t>促成</a:t>
            </a:r>
            <a:endParaRPr lang="zh-CN" altLang="en-US" sz="2800" b="1" dirty="0">
              <a:latin typeface="Arial" panose="020B0604020202020204" pitchFamily="34" charset="0"/>
              <a:ea typeface="楷体" panose="02010609060101010101" pitchFamily="49" charset="-122"/>
            </a:endParaRPr>
          </a:p>
          <a:p>
            <a:pPr lvl="0" algn="r">
              <a:spcBef>
                <a:spcPct val="50000"/>
              </a:spcBef>
              <a:buClr>
                <a:srgbClr val="000000"/>
              </a:buClr>
            </a:pPr>
            <a:r>
              <a:rPr lang="en-US" altLang="zh-CN" sz="2800" b="1">
                <a:latin typeface="Arial" panose="020B0604020202020204" pitchFamily="34" charset="0"/>
                <a:ea typeface="楷体" panose="02010609060101010101" pitchFamily="49" charset="-122"/>
              </a:rPr>
              <a:t>——</a:t>
            </a:r>
            <a:r>
              <a:rPr lang="zh-CN" altLang="en-US" sz="2800" b="1" dirty="0">
                <a:solidFill>
                  <a:srgbClr val="0000FF"/>
                </a:solidFill>
                <a:latin typeface="Arial" panose="020B0604020202020204" pitchFamily="34" charset="0"/>
                <a:ea typeface="楷体" panose="02010609060101010101" pitchFamily="49" charset="-122"/>
              </a:rPr>
              <a:t>因势利导</a:t>
            </a:r>
            <a:endParaRPr lang="zh-CN" altLang="en-US" sz="2800" b="1" dirty="0">
              <a:solidFill>
                <a:srgbClr val="0000FF"/>
              </a:solidFill>
              <a:latin typeface="Arial" panose="020B0604020202020204" pitchFamily="34" charset="0"/>
              <a:ea typeface="楷体" panose="02010609060101010101" pitchFamily="49" charset="-122"/>
            </a:endParaRPr>
          </a:p>
          <a:p>
            <a:pPr lvl="0" algn="r">
              <a:spcBef>
                <a:spcPct val="50000"/>
              </a:spcBef>
              <a:buClr>
                <a:srgbClr val="000000"/>
              </a:buClr>
            </a:pPr>
            <a:r>
              <a:rPr lang="zh-CN" altLang="en-US" sz="2800" b="1" dirty="0">
                <a:solidFill>
                  <a:srgbClr val="0000FF"/>
                </a:solidFill>
                <a:latin typeface="Arial" panose="020B0604020202020204" pitchFamily="34" charset="0"/>
                <a:ea typeface="楷体" panose="02010609060101010101" pitchFamily="49" charset="-122"/>
              </a:rPr>
              <a:t>顺势而为</a:t>
            </a:r>
            <a:endParaRPr lang="zh-CN" altLang="en-US" sz="1800" b="1" dirty="0">
              <a:solidFill>
                <a:srgbClr val="0000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99757"/>
                                        </p:tgtEl>
                                        <p:attrNameLst>
                                          <p:attrName>style.visibility</p:attrName>
                                        </p:attrNameLst>
                                      </p:cBhvr>
                                      <p:to>
                                        <p:strVal val="visible"/>
                                      </p:to>
                                    </p:set>
                                    <p:animEffect transition="in" filter="diamond(in)">
                                      <p:cBhvr>
                                        <p:cTn id="7" dur="2000"/>
                                        <p:tgtEl>
                                          <p:spTgt spid="79975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99758"/>
                                        </p:tgtEl>
                                        <p:attrNameLst>
                                          <p:attrName>style.visibility</p:attrName>
                                        </p:attrNameLst>
                                      </p:cBhvr>
                                      <p:to>
                                        <p:strVal val="visible"/>
                                      </p:to>
                                    </p:set>
                                    <p:animEffect transition="in" filter="diamond(in)">
                                      <p:cBhvr>
                                        <p:cTn id="12" dur="2000"/>
                                        <p:tgtEl>
                                          <p:spTgt spid="7997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9757" grpId="0"/>
      <p:bldP spid="79975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22" name="标题 747521"/>
          <p:cNvSpPr>
            <a:spLocks noGrp="1"/>
          </p:cNvSpPr>
          <p:nvPr>
            <p:ph type="title"/>
          </p:nvPr>
        </p:nvSpPr>
        <p:spPr/>
        <p:txBody>
          <a:bodyPr anchor="ctr"/>
          <a:p>
            <a:r>
              <a:rPr lang="zh-CN" altLang="en-US" sz="3600" dirty="0"/>
              <a:t>（三）</a:t>
            </a:r>
            <a:r>
              <a:rPr lang="zh-CN" altLang="en-US" sz="3600" b="1" dirty="0"/>
              <a:t>建设“民主型班级”的系统方法</a:t>
            </a:r>
            <a:endParaRPr lang="zh-CN" altLang="en-US" sz="3600" dirty="0"/>
          </a:p>
        </p:txBody>
      </p:sp>
      <p:sp>
        <p:nvSpPr>
          <p:cNvPr id="747523" name="文本占位符 747522"/>
          <p:cNvSpPr>
            <a:spLocks noGrp="1"/>
          </p:cNvSpPr>
          <p:nvPr>
            <p:ph type="body" idx="1"/>
          </p:nvPr>
        </p:nvSpPr>
        <p:spPr/>
        <p:txBody>
          <a:bodyPr/>
          <a:p>
            <a:pPr>
              <a:buNone/>
            </a:pPr>
            <a:r>
              <a:rPr lang="zh-CN" altLang="en-US" sz="2800" dirty="0">
                <a:solidFill>
                  <a:schemeClr val="bg2"/>
                </a:solidFill>
              </a:rPr>
              <a:t>需要思考的问题：</a:t>
            </a:r>
            <a:endParaRPr lang="zh-CN" altLang="en-US" sz="2800" dirty="0"/>
          </a:p>
          <a:p>
            <a:pPr>
              <a:buNone/>
            </a:pPr>
            <a:endParaRPr lang="zh-CN" altLang="en-US" sz="2800" dirty="0"/>
          </a:p>
          <a:p>
            <a:pPr algn="just">
              <a:buNone/>
            </a:pPr>
            <a:r>
              <a:rPr lang="en-US" altLang="zh-CN" sz="2800" dirty="0"/>
              <a:t>◆</a:t>
            </a:r>
            <a:r>
              <a:rPr lang="zh-CN" altLang="en-US" sz="2800" dirty="0"/>
              <a:t>班级管理（班主任工作）的方法非常多，</a:t>
            </a:r>
            <a:endParaRPr lang="zh-CN" altLang="en-US" sz="2800" dirty="0"/>
          </a:p>
          <a:p>
            <a:pPr algn="just">
              <a:buNone/>
            </a:pPr>
            <a:r>
              <a:rPr lang="zh-CN" altLang="en-US" sz="2800" dirty="0"/>
              <a:t>    如何梳理？</a:t>
            </a:r>
            <a:endParaRPr lang="zh-CN" altLang="en-US" sz="2800" dirty="0"/>
          </a:p>
          <a:p>
            <a:endParaRPr lang="zh-CN" altLang="en-US" sz="28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7314" name="标题 397313"/>
          <p:cNvSpPr>
            <a:spLocks noGrp="1"/>
          </p:cNvSpPr>
          <p:nvPr>
            <p:ph type="title"/>
          </p:nvPr>
        </p:nvSpPr>
        <p:spPr>
          <a:xfrm>
            <a:off x="457200" y="274638"/>
            <a:ext cx="8229600" cy="633412"/>
          </a:xfrm>
        </p:spPr>
        <p:txBody>
          <a:bodyPr anchor="ctr"/>
          <a:p>
            <a:r>
              <a:rPr lang="zh-CN" altLang="en-US" sz="4000" dirty="0">
                <a:solidFill>
                  <a:srgbClr val="3333FF"/>
                </a:solidFill>
              </a:rPr>
              <a:t>请辨析：这些方法是在哪些层面？</a:t>
            </a:r>
            <a:endParaRPr lang="zh-CN" altLang="en-US" sz="4000" dirty="0">
              <a:solidFill>
                <a:srgbClr val="3333FF"/>
              </a:solidFill>
            </a:endParaRPr>
          </a:p>
        </p:txBody>
      </p:sp>
      <p:sp>
        <p:nvSpPr>
          <p:cNvPr id="397315" name="文本占位符 397314"/>
          <p:cNvSpPr>
            <a:spLocks noGrp="1"/>
          </p:cNvSpPr>
          <p:nvPr>
            <p:ph type="body" idx="1"/>
          </p:nvPr>
        </p:nvSpPr>
        <p:spPr>
          <a:xfrm>
            <a:off x="457200" y="1052513"/>
            <a:ext cx="8229600" cy="5616575"/>
          </a:xfrm>
          <a:ln>
            <a:solidFill>
              <a:srgbClr val="00FFFF"/>
            </a:solidFill>
            <a:miter/>
          </a:ln>
        </p:spPr>
        <p:txBody>
          <a:bodyPr/>
          <a:p>
            <a:pPr marL="722630" indent="-722630" algn="ctr">
              <a:lnSpc>
                <a:spcPct val="90000"/>
              </a:lnSpc>
              <a:buNone/>
            </a:pPr>
            <a:r>
              <a:rPr lang="zh-CN" altLang="en-US" sz="2800" dirty="0">
                <a:ea typeface="楷体_GB2312" pitchFamily="49" charset="-122"/>
              </a:rPr>
              <a:t>班级管理制度</a:t>
            </a:r>
            <a:endParaRPr lang="zh-CN" altLang="en-US" sz="2800" dirty="0">
              <a:ea typeface="楷体_GB2312" pitchFamily="49" charset="-122"/>
            </a:endParaRPr>
          </a:p>
          <a:p>
            <a:pPr marL="722630" indent="-722630">
              <a:buNone/>
            </a:pPr>
            <a:r>
              <a:rPr lang="zh-CN" altLang="en-US" sz="2800" dirty="0"/>
              <a:t>一、我们建立了自己强有力的</a:t>
            </a:r>
            <a:r>
              <a:rPr lang="zh-CN" altLang="en-US" sz="2800" dirty="0">
                <a:solidFill>
                  <a:srgbClr val="3333FF"/>
                </a:solidFill>
                <a:ea typeface="楷体_GB2312" pitchFamily="49" charset="-122"/>
              </a:rPr>
              <a:t>班委会</a:t>
            </a:r>
            <a:r>
              <a:rPr lang="zh-CN" altLang="en-US" sz="2800" dirty="0"/>
              <a:t>，确立了一套较为完备的</a:t>
            </a:r>
            <a:r>
              <a:rPr lang="zh-CN" altLang="en-US" sz="2800" b="1" dirty="0">
                <a:solidFill>
                  <a:srgbClr val="3333FF"/>
                </a:solidFill>
                <a:ea typeface="楷体" panose="02010609060101010101" pitchFamily="49" charset="-122"/>
              </a:rPr>
              <a:t>管理模式</a:t>
            </a:r>
            <a:r>
              <a:rPr lang="zh-CN" altLang="en-US" sz="2800" dirty="0"/>
              <a:t>。</a:t>
            </a:r>
            <a:endParaRPr lang="zh-CN" altLang="en-US" sz="2800" dirty="0"/>
          </a:p>
          <a:p>
            <a:pPr marL="722630" indent="-722630">
              <a:buNone/>
            </a:pPr>
            <a:r>
              <a:rPr lang="zh-CN" altLang="en-US" sz="2800" dirty="0"/>
              <a:t>二、在建立班委会的同时，我们也建立了一套完备的</a:t>
            </a:r>
            <a:r>
              <a:rPr lang="zh-CN" altLang="en-US" sz="2800" dirty="0">
                <a:solidFill>
                  <a:srgbClr val="3333FF"/>
                </a:solidFill>
                <a:ea typeface="楷体_GB2312" pitchFamily="49" charset="-122"/>
              </a:rPr>
              <a:t>群众监督机构</a:t>
            </a:r>
            <a:r>
              <a:rPr lang="zh-CN" altLang="en-US" sz="2800" dirty="0"/>
              <a:t>。 </a:t>
            </a:r>
            <a:endParaRPr lang="zh-CN" altLang="en-US" sz="2800" dirty="0"/>
          </a:p>
          <a:p>
            <a:pPr marL="722630" indent="-722630">
              <a:buNone/>
            </a:pPr>
            <a:r>
              <a:rPr lang="zh-CN" altLang="en-US" sz="2800" dirty="0"/>
              <a:t>三、我们制定了一系列</a:t>
            </a:r>
            <a:r>
              <a:rPr lang="zh-CN" altLang="en-US" sz="2800" dirty="0">
                <a:solidFill>
                  <a:srgbClr val="3333FF"/>
                </a:solidFill>
                <a:ea typeface="楷体_GB2312" pitchFamily="49" charset="-122"/>
              </a:rPr>
              <a:t>班级规章制度</a:t>
            </a:r>
            <a:r>
              <a:rPr lang="zh-CN" altLang="en-US" sz="2800" dirty="0"/>
              <a:t>。 </a:t>
            </a:r>
            <a:endParaRPr lang="zh-CN" altLang="en-US" sz="2800" dirty="0"/>
          </a:p>
          <a:p>
            <a:pPr marL="722630" indent="-722630">
              <a:buNone/>
            </a:pPr>
            <a:r>
              <a:rPr lang="zh-CN" altLang="en-US" sz="2800" dirty="0"/>
              <a:t>四、我们确立了自己的班训 、班级座右铭、班级奋斗目标。</a:t>
            </a:r>
            <a:endParaRPr lang="zh-CN" altLang="en-US" sz="2800" dirty="0"/>
          </a:p>
          <a:p>
            <a:pPr marL="722630" indent="-722630">
              <a:buNone/>
            </a:pPr>
            <a:r>
              <a:rPr lang="zh-CN" altLang="en-US" sz="2800" dirty="0"/>
              <a:t>五、我们还建立了“老师</a:t>
            </a:r>
            <a:r>
              <a:rPr lang="en-US" altLang="zh-CN" sz="2800" dirty="0"/>
              <a:t>——</a:t>
            </a:r>
            <a:r>
              <a:rPr lang="zh-CN" altLang="en-US" sz="2800" dirty="0"/>
              <a:t>学生</a:t>
            </a:r>
            <a:r>
              <a:rPr lang="en-US" altLang="zh-CN" sz="2800" dirty="0"/>
              <a:t>——</a:t>
            </a:r>
            <a:r>
              <a:rPr lang="zh-CN" altLang="en-US" sz="2800" dirty="0"/>
              <a:t>家长”相互沟通的多种渠道。 </a:t>
            </a:r>
            <a:endParaRPr lang="zh-CN" altLang="en-US" sz="2800" dirty="0"/>
          </a:p>
          <a:p>
            <a:pPr marL="722630" indent="-722630">
              <a:lnSpc>
                <a:spcPct val="90000"/>
              </a:lnSpc>
              <a:buNone/>
            </a:pPr>
            <a:r>
              <a:rPr lang="zh-CN" altLang="en-US" sz="2800" dirty="0"/>
              <a:t>          </a:t>
            </a:r>
            <a:r>
              <a:rPr lang="en-US" altLang="zh-CN" sz="2800" dirty="0"/>
              <a:t>——</a:t>
            </a:r>
            <a:r>
              <a:rPr lang="zh-CN" altLang="en-US" sz="2800" dirty="0"/>
              <a:t>班级工作很细琐，也很实在。我只能就以上几个方面做简要的小结。 </a:t>
            </a:r>
            <a:endParaRPr lang="zh-CN" altLang="en-US" sz="28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7939" name="文本框 807938"/>
          <p:cNvSpPr txBox="1"/>
          <p:nvPr/>
        </p:nvSpPr>
        <p:spPr>
          <a:xfrm>
            <a:off x="5614988" y="3357563"/>
            <a:ext cx="3529012" cy="863600"/>
          </a:xfrm>
          <a:prstGeom prst="rect">
            <a:avLst/>
          </a:prstGeom>
          <a:solidFill>
            <a:srgbClr val="FFFFFF"/>
          </a:solidFill>
          <a:ln w="9525">
            <a:noFill/>
          </a:ln>
        </p:spPr>
        <p:txBody>
          <a:bodyPr/>
          <a:p>
            <a:pPr lvl="0" algn="just">
              <a:buClr>
                <a:srgbClr val="000000"/>
              </a:buClr>
            </a:pPr>
            <a:r>
              <a:rPr lang="zh-CN" altLang="en-US" sz="2400" b="0" dirty="0">
                <a:solidFill>
                  <a:srgbClr val="080808"/>
                </a:solidFill>
                <a:latin typeface="Times New Roman" panose="02020603050405020304" pitchFamily="18" charset="0"/>
                <a:ea typeface="黑体" panose="02010609060101010101" pitchFamily="49" charset="-122"/>
              </a:rPr>
              <a:t>任务层面的</a:t>
            </a:r>
            <a:r>
              <a:rPr lang="en-US" altLang="zh-CN" sz="2400" b="0" dirty="0">
                <a:solidFill>
                  <a:srgbClr val="080808"/>
                </a:solidFill>
                <a:latin typeface="Times New Roman" panose="02020603050405020304" pitchFamily="18" charset="0"/>
                <a:ea typeface="黑体" panose="02010609060101010101" pitchFamily="49" charset="-122"/>
              </a:rPr>
              <a:t>3</a:t>
            </a:r>
            <a:r>
              <a:rPr lang="zh-CN" altLang="en-US" sz="2400" b="0" dirty="0">
                <a:solidFill>
                  <a:srgbClr val="080808"/>
                </a:solidFill>
                <a:latin typeface="Times New Roman" panose="02020603050405020304" pitchFamily="18" charset="0"/>
                <a:ea typeface="黑体" panose="02010609060101010101" pitchFamily="49" charset="-122"/>
              </a:rPr>
              <a:t>条措施</a:t>
            </a:r>
            <a:endParaRPr lang="zh-CN" altLang="en-US" sz="2400" b="0" dirty="0">
              <a:solidFill>
                <a:srgbClr val="080808"/>
              </a:solidFill>
              <a:latin typeface="Times New Roman" panose="02020603050405020304" pitchFamily="18" charset="0"/>
              <a:ea typeface="黑体" panose="02010609060101010101" pitchFamily="49" charset="-122"/>
            </a:endParaRPr>
          </a:p>
        </p:txBody>
      </p:sp>
      <p:sp>
        <p:nvSpPr>
          <p:cNvPr id="807940" name="文本框 807939"/>
          <p:cNvSpPr txBox="1"/>
          <p:nvPr/>
        </p:nvSpPr>
        <p:spPr>
          <a:xfrm>
            <a:off x="5003800" y="2205038"/>
            <a:ext cx="4140200" cy="822325"/>
          </a:xfrm>
          <a:prstGeom prst="rect">
            <a:avLst/>
          </a:prstGeom>
          <a:solidFill>
            <a:srgbClr val="FFFFFF"/>
          </a:solidFill>
          <a:ln w="9525">
            <a:noFill/>
          </a:ln>
        </p:spPr>
        <p:txBody>
          <a:bodyPr/>
          <a:p>
            <a:pPr lvl="0" algn="just">
              <a:buClr>
                <a:srgbClr val="000000"/>
              </a:buClr>
            </a:pPr>
            <a:r>
              <a:rPr lang="zh-CN" altLang="en-US" sz="2400" b="0" dirty="0">
                <a:solidFill>
                  <a:srgbClr val="080808"/>
                </a:solidFill>
                <a:latin typeface="Times New Roman" panose="02020603050405020304" pitchFamily="18" charset="0"/>
                <a:ea typeface="黑体" panose="02010609060101010101" pitchFamily="49" charset="-122"/>
              </a:rPr>
              <a:t>思想层面的</a:t>
            </a:r>
            <a:r>
              <a:rPr lang="en-US" altLang="zh-CN" sz="2400" b="0" dirty="0">
                <a:solidFill>
                  <a:srgbClr val="080808"/>
                </a:solidFill>
                <a:latin typeface="Times New Roman" panose="02020603050405020304" pitchFamily="18" charset="0"/>
                <a:ea typeface="黑体" panose="02010609060101010101" pitchFamily="49" charset="-122"/>
              </a:rPr>
              <a:t>3</a:t>
            </a:r>
            <a:r>
              <a:rPr lang="zh-CN" altLang="en-US" sz="2400" b="0" dirty="0">
                <a:solidFill>
                  <a:srgbClr val="080808"/>
                </a:solidFill>
                <a:latin typeface="Times New Roman" panose="02020603050405020304" pitchFamily="18" charset="0"/>
                <a:ea typeface="黑体" panose="02010609060101010101" pitchFamily="49" charset="-122"/>
              </a:rPr>
              <a:t>项策略</a:t>
            </a:r>
            <a:endParaRPr lang="zh-CN" altLang="en-US" sz="2400" b="0" dirty="0">
              <a:solidFill>
                <a:srgbClr val="080808"/>
              </a:solidFill>
              <a:latin typeface="Times New Roman" panose="02020603050405020304" pitchFamily="18" charset="0"/>
              <a:ea typeface="黑体" panose="02010609060101010101" pitchFamily="49" charset="-122"/>
            </a:endParaRPr>
          </a:p>
        </p:txBody>
      </p:sp>
      <p:sp>
        <p:nvSpPr>
          <p:cNvPr id="807941" name="文本框 807940"/>
          <p:cNvSpPr txBox="1"/>
          <p:nvPr/>
        </p:nvSpPr>
        <p:spPr>
          <a:xfrm>
            <a:off x="4356100" y="4941888"/>
            <a:ext cx="4787900" cy="865187"/>
          </a:xfrm>
          <a:prstGeom prst="rect">
            <a:avLst/>
          </a:prstGeom>
          <a:solidFill>
            <a:srgbClr val="FFFFFF"/>
          </a:solidFill>
          <a:ln w="9525">
            <a:noFill/>
          </a:ln>
        </p:spPr>
        <p:txBody>
          <a:bodyPr/>
          <a:p>
            <a:pPr lvl="0" algn="just">
              <a:buClr>
                <a:srgbClr val="000000"/>
              </a:buClr>
            </a:pPr>
            <a:r>
              <a:rPr lang="zh-CN" altLang="en-US" sz="2400" b="0" dirty="0">
                <a:solidFill>
                  <a:srgbClr val="080808"/>
                </a:solidFill>
                <a:latin typeface="黑体" panose="02010609060101010101" pitchFamily="49" charset="-122"/>
                <a:ea typeface="黑体" panose="02010609060101010101" pitchFamily="49" charset="-122"/>
              </a:rPr>
              <a:t>事务层面的</a:t>
            </a:r>
            <a:r>
              <a:rPr lang="en-US" altLang="zh-CN" sz="2400" b="0" dirty="0">
                <a:solidFill>
                  <a:srgbClr val="080808"/>
                </a:solidFill>
                <a:latin typeface="黑体" panose="02010609060101010101" pitchFamily="49" charset="-122"/>
                <a:ea typeface="黑体" panose="02010609060101010101" pitchFamily="49" charset="-122"/>
              </a:rPr>
              <a:t>3</a:t>
            </a:r>
            <a:r>
              <a:rPr lang="zh-CN" altLang="en-US" sz="2400" b="0" dirty="0">
                <a:solidFill>
                  <a:srgbClr val="080808"/>
                </a:solidFill>
                <a:latin typeface="黑体" panose="02010609060101010101" pitchFamily="49" charset="-122"/>
                <a:ea typeface="黑体" panose="02010609060101010101" pitchFamily="49" charset="-122"/>
              </a:rPr>
              <a:t>套技法</a:t>
            </a:r>
            <a:endParaRPr lang="zh-CN" altLang="en-US" sz="2400" b="0" dirty="0">
              <a:solidFill>
                <a:srgbClr val="080808"/>
              </a:solidFill>
              <a:latin typeface="黑体" panose="02010609060101010101" pitchFamily="49" charset="-122"/>
              <a:ea typeface="黑体" panose="02010609060101010101" pitchFamily="49" charset="-122"/>
            </a:endParaRPr>
          </a:p>
        </p:txBody>
      </p:sp>
      <p:pic>
        <p:nvPicPr>
          <p:cNvPr id="807942" name="图片 807941"/>
          <p:cNvPicPr>
            <a:picLocks noChangeAspect="1"/>
          </p:cNvPicPr>
          <p:nvPr/>
        </p:nvPicPr>
        <p:blipFill>
          <a:blip r:embed="rId1"/>
          <a:stretch>
            <a:fillRect/>
          </a:stretch>
        </p:blipFill>
        <p:spPr>
          <a:xfrm>
            <a:off x="1763713" y="2781300"/>
            <a:ext cx="2106612" cy="2060575"/>
          </a:xfrm>
          <a:prstGeom prst="rect">
            <a:avLst/>
          </a:prstGeom>
          <a:noFill/>
          <a:ln w="9525">
            <a:noFill/>
          </a:ln>
        </p:spPr>
      </p:pic>
      <p:pic>
        <p:nvPicPr>
          <p:cNvPr id="807943" name="图片 807942"/>
          <p:cNvPicPr>
            <a:picLocks noChangeAspect="1"/>
          </p:cNvPicPr>
          <p:nvPr/>
        </p:nvPicPr>
        <p:blipFill>
          <a:blip r:embed="rId2"/>
          <a:stretch>
            <a:fillRect/>
          </a:stretch>
        </p:blipFill>
        <p:spPr>
          <a:xfrm>
            <a:off x="971550" y="2205038"/>
            <a:ext cx="3467100" cy="3333750"/>
          </a:xfrm>
          <a:prstGeom prst="rect">
            <a:avLst/>
          </a:prstGeom>
          <a:noFill/>
          <a:ln w="9525">
            <a:noFill/>
          </a:ln>
        </p:spPr>
      </p:pic>
      <p:sp>
        <p:nvSpPr>
          <p:cNvPr id="807944" name="直接连接符 807943"/>
          <p:cNvSpPr/>
          <p:nvPr/>
        </p:nvSpPr>
        <p:spPr>
          <a:xfrm flipH="1">
            <a:off x="3348038" y="2492375"/>
            <a:ext cx="1584325" cy="431800"/>
          </a:xfrm>
          <a:prstGeom prst="line">
            <a:avLst/>
          </a:prstGeom>
          <a:ln w="9525" cap="flat" cmpd="sng">
            <a:solidFill>
              <a:schemeClr val="hlink"/>
            </a:solidFill>
            <a:prstDash val="solid"/>
            <a:headEnd type="triangle" w="med" len="med"/>
            <a:tailEnd type="none" w="med" len="med"/>
          </a:ln>
        </p:spPr>
      </p:sp>
      <p:sp>
        <p:nvSpPr>
          <p:cNvPr id="807945" name="直接连接符 807944"/>
          <p:cNvSpPr/>
          <p:nvPr/>
        </p:nvSpPr>
        <p:spPr>
          <a:xfrm flipH="1">
            <a:off x="3132138" y="3500438"/>
            <a:ext cx="2232025" cy="0"/>
          </a:xfrm>
          <a:prstGeom prst="line">
            <a:avLst/>
          </a:prstGeom>
          <a:ln w="9525" cap="flat" cmpd="sng">
            <a:solidFill>
              <a:schemeClr val="hlink"/>
            </a:solidFill>
            <a:prstDash val="solid"/>
            <a:headEnd type="triangle" w="med" len="med"/>
            <a:tailEnd type="none" w="med" len="med"/>
          </a:ln>
        </p:spPr>
      </p:sp>
      <p:sp>
        <p:nvSpPr>
          <p:cNvPr id="807946" name="直接连接符 807945"/>
          <p:cNvSpPr/>
          <p:nvPr/>
        </p:nvSpPr>
        <p:spPr>
          <a:xfrm>
            <a:off x="2916238" y="3933825"/>
            <a:ext cx="2303462" cy="935038"/>
          </a:xfrm>
          <a:prstGeom prst="line">
            <a:avLst/>
          </a:prstGeom>
          <a:ln w="9525" cap="flat" cmpd="sng">
            <a:solidFill>
              <a:schemeClr val="hlink"/>
            </a:solidFill>
            <a:prstDash val="solid"/>
            <a:headEnd type="none" w="med" len="med"/>
            <a:tailEnd type="triangle" w="med" len="med"/>
          </a:ln>
        </p:spPr>
      </p:sp>
      <p:sp>
        <p:nvSpPr>
          <p:cNvPr id="807947" name="椭圆 807946"/>
          <p:cNvSpPr/>
          <p:nvPr/>
        </p:nvSpPr>
        <p:spPr>
          <a:xfrm>
            <a:off x="2051050" y="3573463"/>
            <a:ext cx="1008063" cy="576262"/>
          </a:xfrm>
          <a:prstGeom prst="ellipse">
            <a:avLst/>
          </a:prstGeom>
          <a:noFill/>
          <a:ln w="9525">
            <a:noFill/>
          </a:ln>
        </p:spPr>
        <p:txBody>
          <a:bodyPr wrap="none" anchor="ctr"/>
          <a:p>
            <a:pPr lvl="0" algn="ctr">
              <a:buClr>
                <a:srgbClr val="000000"/>
              </a:buClr>
            </a:pPr>
            <a:r>
              <a:rPr lang="en-US" altLang="zh-CN" sz="1600" b="1">
                <a:latin typeface="黑体" panose="02010609060101010101" pitchFamily="49" charset="-122"/>
                <a:ea typeface="黑体" panose="02010609060101010101" pitchFamily="49" charset="-122"/>
              </a:rPr>
              <a:t>○ ○ ○</a:t>
            </a:r>
            <a:endParaRPr lang="en-US" altLang="zh-CN" sz="1600" b="1">
              <a:latin typeface="黑体" panose="02010609060101010101" pitchFamily="49" charset="-122"/>
              <a:ea typeface="黑体" panose="02010609060101010101" pitchFamily="49" charset="-122"/>
            </a:endParaRPr>
          </a:p>
        </p:txBody>
      </p:sp>
      <p:sp>
        <p:nvSpPr>
          <p:cNvPr id="31746" name="矩形 1"/>
          <p:cNvSpPr/>
          <p:nvPr/>
        </p:nvSpPr>
        <p:spPr>
          <a:xfrm>
            <a:off x="1162050" y="188913"/>
            <a:ext cx="6723063" cy="579437"/>
          </a:xfrm>
          <a:prstGeom prst="rect">
            <a:avLst/>
          </a:prstGeom>
          <a:noFill/>
          <a:ln w="9525">
            <a:noFill/>
          </a:ln>
        </p:spPr>
        <p:txBody>
          <a:bodyPr>
            <a:spAutoFit/>
          </a:bodyPr>
          <a:p>
            <a:pPr lvl="0">
              <a:buClr>
                <a:srgbClr val="000000"/>
              </a:buClr>
            </a:pPr>
            <a:r>
              <a:rPr lang="zh-CN" altLang="en-US" sz="3200" b="1" dirty="0">
                <a:latin typeface="黑体" panose="02010609060101010101" pitchFamily="49" charset="-122"/>
                <a:ea typeface="黑体" panose="02010609060101010101" pitchFamily="49" charset="-122"/>
              </a:rPr>
              <a:t>系统方法：策略</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措施</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技法</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07943"/>
                                        </p:tgtEl>
                                        <p:attrNameLst>
                                          <p:attrName>style.visibility</p:attrName>
                                        </p:attrNameLst>
                                      </p:cBhvr>
                                      <p:to>
                                        <p:strVal val="visible"/>
                                      </p:to>
                                    </p:set>
                                    <p:animEffect transition="in" filter="diamond(in)">
                                      <p:cBhvr>
                                        <p:cTn id="7" dur="2000"/>
                                        <p:tgtEl>
                                          <p:spTgt spid="80794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07944"/>
                                        </p:tgtEl>
                                        <p:attrNameLst>
                                          <p:attrName>style.visibility</p:attrName>
                                        </p:attrNameLst>
                                      </p:cBhvr>
                                      <p:to>
                                        <p:strVal val="visible"/>
                                      </p:to>
                                    </p:set>
                                    <p:animEffect transition="in" filter="diamond(in)">
                                      <p:cBhvr>
                                        <p:cTn id="12" dur="2000"/>
                                        <p:tgtEl>
                                          <p:spTgt spid="807944"/>
                                        </p:tgtEl>
                                      </p:cBhvr>
                                    </p:animEffect>
                                  </p:childTnLst>
                                </p:cTn>
                              </p:par>
                              <p:par>
                                <p:cTn id="13" presetID="8" presetClass="entr" presetSubtype="16" fill="hold" grpId="0" nodeType="withEffect">
                                  <p:stCondLst>
                                    <p:cond delay="0"/>
                                  </p:stCondLst>
                                  <p:childTnLst>
                                    <p:set>
                                      <p:cBhvr>
                                        <p:cTn id="14" dur="1" fill="hold">
                                          <p:stCondLst>
                                            <p:cond delay="0"/>
                                          </p:stCondLst>
                                        </p:cTn>
                                        <p:tgtEl>
                                          <p:spTgt spid="807940"/>
                                        </p:tgtEl>
                                        <p:attrNameLst>
                                          <p:attrName>style.visibility</p:attrName>
                                        </p:attrNameLst>
                                      </p:cBhvr>
                                      <p:to>
                                        <p:strVal val="visible"/>
                                      </p:to>
                                    </p:set>
                                    <p:animEffect transition="in" filter="diamond(in)">
                                      <p:cBhvr>
                                        <p:cTn id="15" dur="2000"/>
                                        <p:tgtEl>
                                          <p:spTgt spid="807940"/>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807946"/>
                                        </p:tgtEl>
                                        <p:attrNameLst>
                                          <p:attrName>style.visibility</p:attrName>
                                        </p:attrNameLst>
                                      </p:cBhvr>
                                      <p:to>
                                        <p:strVal val="visible"/>
                                      </p:to>
                                    </p:set>
                                    <p:animEffect transition="in" filter="diamond(in)">
                                      <p:cBhvr>
                                        <p:cTn id="20" dur="2000"/>
                                        <p:tgtEl>
                                          <p:spTgt spid="807946"/>
                                        </p:tgtEl>
                                      </p:cBhvr>
                                    </p:animEffect>
                                  </p:childTnLst>
                                </p:cTn>
                              </p:par>
                              <p:par>
                                <p:cTn id="21" presetID="8" presetClass="entr" presetSubtype="16" fill="hold" grpId="0" nodeType="withEffect">
                                  <p:stCondLst>
                                    <p:cond delay="0"/>
                                  </p:stCondLst>
                                  <p:childTnLst>
                                    <p:set>
                                      <p:cBhvr>
                                        <p:cTn id="22" dur="1" fill="hold">
                                          <p:stCondLst>
                                            <p:cond delay="0"/>
                                          </p:stCondLst>
                                        </p:cTn>
                                        <p:tgtEl>
                                          <p:spTgt spid="807941"/>
                                        </p:tgtEl>
                                        <p:attrNameLst>
                                          <p:attrName>style.visibility</p:attrName>
                                        </p:attrNameLst>
                                      </p:cBhvr>
                                      <p:to>
                                        <p:strVal val="visible"/>
                                      </p:to>
                                    </p:set>
                                    <p:animEffect transition="in" filter="diamond(in)">
                                      <p:cBhvr>
                                        <p:cTn id="23" dur="2000"/>
                                        <p:tgtEl>
                                          <p:spTgt spid="807941"/>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31746"/>
                                        </p:tgtEl>
                                        <p:attrNameLst>
                                          <p:attrName>style.visibility</p:attrName>
                                        </p:attrNameLst>
                                      </p:cBhvr>
                                      <p:to>
                                        <p:strVal val="visible"/>
                                      </p:to>
                                    </p:set>
                                    <p:anim calcmode="lin" valueType="num">
                                      <p:cBhvr additive="base">
                                        <p:cTn id="28" dur="500" fill="hold"/>
                                        <p:tgtEl>
                                          <p:spTgt spid="31746"/>
                                        </p:tgtEl>
                                        <p:attrNameLst>
                                          <p:attrName>ppt_x</p:attrName>
                                        </p:attrNameLst>
                                      </p:cBhvr>
                                      <p:tavLst>
                                        <p:tav tm="0">
                                          <p:val>
                                            <p:strVal val="0-#ppt_w/2"/>
                                          </p:val>
                                        </p:tav>
                                        <p:tav tm="100000">
                                          <p:val>
                                            <p:strVal val="#ppt_x"/>
                                          </p:val>
                                        </p:tav>
                                      </p:tavLst>
                                    </p:anim>
                                    <p:anim calcmode="lin" valueType="num">
                                      <p:cBhvr additive="base">
                                        <p:cTn id="29" dur="500" fill="hold"/>
                                        <p:tgtEl>
                                          <p:spTgt spid="317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7940" grpId="0" animBg="1"/>
      <p:bldP spid="807941" grpId="0" animBg="1"/>
      <p:bldP spid="3174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35586" name="图片 835585"/>
          <p:cNvPicPr>
            <a:picLocks noChangeAspect="1"/>
          </p:cNvPicPr>
          <p:nvPr/>
        </p:nvPicPr>
        <p:blipFill>
          <a:blip r:embed="rId1"/>
          <a:stretch>
            <a:fillRect/>
          </a:stretch>
        </p:blipFill>
        <p:spPr>
          <a:xfrm>
            <a:off x="3348038" y="2565400"/>
            <a:ext cx="2663825" cy="2560638"/>
          </a:xfrm>
          <a:prstGeom prst="rect">
            <a:avLst/>
          </a:prstGeom>
          <a:noFill/>
          <a:ln w="9525">
            <a:noFill/>
          </a:ln>
        </p:spPr>
      </p:pic>
      <p:sp>
        <p:nvSpPr>
          <p:cNvPr id="835587" name="文本占位符 835586"/>
          <p:cNvSpPr>
            <a:spLocks noGrp="1"/>
          </p:cNvSpPr>
          <p:nvPr>
            <p:ph type="body" idx="1"/>
          </p:nvPr>
        </p:nvSpPr>
        <p:spPr>
          <a:xfrm>
            <a:off x="323850" y="836613"/>
            <a:ext cx="4608513" cy="1944687"/>
          </a:xfrm>
          <a:ln>
            <a:solidFill>
              <a:srgbClr val="009900"/>
            </a:solidFill>
            <a:miter/>
          </a:ln>
        </p:spPr>
        <p:txBody>
          <a:bodyPr/>
          <a:p>
            <a:pPr>
              <a:buNone/>
            </a:pPr>
            <a:r>
              <a:rPr lang="en-US" altLang="zh-CN" sz="2400" dirty="0">
                <a:solidFill>
                  <a:srgbClr val="3333CC"/>
                </a:solidFill>
                <a:latin typeface="黑体" panose="02010609060101010101" pitchFamily="49" charset="-122"/>
                <a:ea typeface="黑体" panose="02010609060101010101" pitchFamily="49" charset="-122"/>
              </a:rPr>
              <a:t>3</a:t>
            </a:r>
            <a:r>
              <a:rPr lang="zh-CN" altLang="en-US" sz="2400" dirty="0">
                <a:solidFill>
                  <a:srgbClr val="3333CC"/>
                </a:solidFill>
                <a:latin typeface="黑体" panose="02010609060101010101" pitchFamily="49" charset="-122"/>
                <a:ea typeface="黑体" panose="02010609060101010101" pitchFamily="49" charset="-122"/>
              </a:rPr>
              <a:t>项教育策略</a:t>
            </a:r>
            <a:endParaRPr lang="zh-CN" altLang="en-US" sz="2400" dirty="0">
              <a:solidFill>
                <a:srgbClr val="3333CC"/>
              </a:solidFill>
              <a:latin typeface="黑体" panose="02010609060101010101" pitchFamily="49" charset="-122"/>
              <a:ea typeface="黑体" panose="02010609060101010101" pitchFamily="49" charset="-122"/>
            </a:endParaRPr>
          </a:p>
          <a:p>
            <a:pPr>
              <a:buNone/>
            </a:pP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．选择成事育人的</a:t>
            </a:r>
            <a:r>
              <a:rPr lang="zh-CN" altLang="en-US" sz="2400" dirty="0">
                <a:solidFill>
                  <a:srgbClr val="0000FF"/>
                </a:solidFill>
                <a:latin typeface="黑体" panose="02010609060101010101" pitchFamily="49" charset="-122"/>
                <a:ea typeface="黑体" panose="02010609060101010101" pitchFamily="49" charset="-122"/>
              </a:rPr>
              <a:t>价值取向</a:t>
            </a:r>
            <a:endParaRPr lang="zh-CN" altLang="en-US" sz="2400" dirty="0">
              <a:solidFill>
                <a:srgbClr val="0000FF"/>
              </a:solidFill>
              <a:latin typeface="黑体" panose="02010609060101010101" pitchFamily="49" charset="-122"/>
              <a:ea typeface="黑体" panose="02010609060101010101" pitchFamily="49" charset="-122"/>
            </a:endParaRPr>
          </a:p>
          <a:p>
            <a:pPr>
              <a:buNone/>
            </a:pP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．培育自觉自主的</a:t>
            </a:r>
            <a:r>
              <a:rPr lang="zh-CN" altLang="en-US" sz="2400" dirty="0">
                <a:solidFill>
                  <a:srgbClr val="0000FF"/>
                </a:solidFill>
                <a:latin typeface="黑体" panose="02010609060101010101" pitchFamily="49" charset="-122"/>
                <a:ea typeface="黑体" panose="02010609060101010101" pitchFamily="49" charset="-122"/>
              </a:rPr>
              <a:t>教育基础</a:t>
            </a:r>
            <a:endParaRPr lang="zh-CN" altLang="en-US" sz="2400" dirty="0">
              <a:latin typeface="黑体" panose="02010609060101010101" pitchFamily="49" charset="-122"/>
              <a:ea typeface="黑体" panose="02010609060101010101" pitchFamily="49" charset="-122"/>
            </a:endParaRPr>
          </a:p>
          <a:p>
            <a:pPr>
              <a:buNone/>
            </a:pPr>
            <a:r>
              <a:rPr lang="en-US" altLang="zh-CN" sz="2400" dirty="0">
                <a:latin typeface="黑体" panose="02010609060101010101" pitchFamily="49" charset="-122"/>
                <a:ea typeface="黑体" panose="02010609060101010101" pitchFamily="49" charset="-122"/>
              </a:rPr>
              <a:t>3</a:t>
            </a:r>
            <a:r>
              <a:rPr lang="zh-CN" altLang="en-US" sz="2400" dirty="0">
                <a:latin typeface="黑体" panose="02010609060101010101" pitchFamily="49" charset="-122"/>
                <a:ea typeface="黑体" panose="02010609060101010101" pitchFamily="49" charset="-122"/>
              </a:rPr>
              <a:t>．采用交往共生的</a:t>
            </a:r>
            <a:r>
              <a:rPr lang="zh-CN" altLang="en-US" sz="2400" dirty="0">
                <a:solidFill>
                  <a:srgbClr val="0000FF"/>
                </a:solidFill>
                <a:latin typeface="黑体" panose="02010609060101010101" pitchFamily="49" charset="-122"/>
                <a:ea typeface="黑体" panose="02010609060101010101" pitchFamily="49" charset="-122"/>
              </a:rPr>
              <a:t>教育方式</a:t>
            </a:r>
            <a:endParaRPr lang="zh-CN" altLang="en-US" sz="2400" dirty="0">
              <a:latin typeface="黑体" panose="02010609060101010101" pitchFamily="49" charset="-122"/>
              <a:ea typeface="黑体" panose="02010609060101010101" pitchFamily="49" charset="-122"/>
            </a:endParaRPr>
          </a:p>
        </p:txBody>
      </p:sp>
      <p:sp>
        <p:nvSpPr>
          <p:cNvPr id="835588" name="矩形 835587"/>
          <p:cNvSpPr/>
          <p:nvPr/>
        </p:nvSpPr>
        <p:spPr>
          <a:xfrm>
            <a:off x="323850" y="188913"/>
            <a:ext cx="8507413" cy="503237"/>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Arial" panose="020B0604020202020204" pitchFamily="34" charset="0"/>
                <a:ea typeface="宋体" panose="02010600030101010101" pitchFamily="2" charset="-122"/>
              </a:defRPr>
            </a:lvl1pPr>
          </a:lstStyle>
          <a:p>
            <a:pPr lvl="0" algn="l"/>
            <a:r>
              <a:rPr lang="zh-CN" altLang="en-US" sz="2800" dirty="0">
                <a:latin typeface="黑体" panose="02010609060101010101" pitchFamily="49" charset="-122"/>
                <a:ea typeface="黑体" panose="02010609060101010101" pitchFamily="49" charset="-122"/>
              </a:rPr>
              <a:t>班级管理的教育</a:t>
            </a:r>
            <a:r>
              <a:rPr lang="zh-CN" altLang="en-US" sz="2800" dirty="0">
                <a:solidFill>
                  <a:srgbClr val="0000FF"/>
                </a:solidFill>
                <a:latin typeface="黑体" panose="02010609060101010101" pitchFamily="49" charset="-122"/>
                <a:ea typeface="黑体" panose="02010609060101010101" pitchFamily="49" charset="-122"/>
              </a:rPr>
              <a:t>方法</a:t>
            </a:r>
            <a:endParaRPr lang="zh-CN" altLang="en-US" sz="2800" dirty="0">
              <a:latin typeface="黑体" panose="02010609060101010101" pitchFamily="49" charset="-122"/>
              <a:ea typeface="黑体" panose="02010609060101010101" pitchFamily="49" charset="-122"/>
            </a:endParaRPr>
          </a:p>
        </p:txBody>
      </p:sp>
      <p:sp>
        <p:nvSpPr>
          <p:cNvPr id="835589" name="矩形 835588"/>
          <p:cNvSpPr/>
          <p:nvPr/>
        </p:nvSpPr>
        <p:spPr>
          <a:xfrm>
            <a:off x="6084888" y="1196975"/>
            <a:ext cx="3059112" cy="2160588"/>
          </a:xfrm>
          <a:prstGeom prst="rect">
            <a:avLst/>
          </a:prstGeom>
          <a:noFill/>
          <a:ln w="9525" cap="flat" cmpd="sng">
            <a:solidFill>
              <a:srgbClr val="009900"/>
            </a:solidFill>
            <a:prstDash val="solid"/>
            <a:miter/>
            <a:headEnd type="none" w="med" len="med"/>
            <a:tailEnd type="none" w="med" len="med"/>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lvl="0">
              <a:buNone/>
            </a:pPr>
            <a:r>
              <a:rPr lang="zh-CN" altLang="en-US" sz="2400" dirty="0">
                <a:solidFill>
                  <a:srgbClr val="3333CC"/>
                </a:solidFill>
                <a:latin typeface="黑体" panose="02010609060101010101" pitchFamily="49" charset="-122"/>
                <a:ea typeface="黑体" panose="02010609060101010101" pitchFamily="49" charset="-122"/>
              </a:rPr>
              <a:t>系列操作技法</a:t>
            </a:r>
            <a:endParaRPr lang="zh-CN" altLang="en-US" sz="2400" dirty="0">
              <a:solidFill>
                <a:srgbClr val="3333CC"/>
              </a:solidFill>
              <a:latin typeface="黑体" panose="02010609060101010101" pitchFamily="49" charset="-122"/>
              <a:ea typeface="黑体" panose="02010609060101010101" pitchFamily="49" charset="-122"/>
            </a:endParaRPr>
          </a:p>
          <a:p>
            <a:pPr lvl="0">
              <a:buNone/>
            </a:pP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．班级发展整体化</a:t>
            </a:r>
            <a:endParaRPr lang="zh-CN" altLang="en-US" sz="2400" dirty="0">
              <a:latin typeface="黑体" panose="02010609060101010101" pitchFamily="49" charset="-122"/>
              <a:ea typeface="黑体" panose="02010609060101010101" pitchFamily="49" charset="-122"/>
            </a:endParaRPr>
          </a:p>
          <a:p>
            <a:pPr lvl="0">
              <a:buNone/>
            </a:pP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．教育资源系统化</a:t>
            </a:r>
            <a:endParaRPr lang="zh-CN" altLang="en-US" sz="2400" dirty="0">
              <a:latin typeface="黑体" panose="02010609060101010101" pitchFamily="49" charset="-122"/>
              <a:ea typeface="黑体" panose="02010609060101010101" pitchFamily="49" charset="-122"/>
            </a:endParaRPr>
          </a:p>
          <a:p>
            <a:pPr lvl="0">
              <a:buNone/>
            </a:pPr>
            <a:r>
              <a:rPr lang="en-US" altLang="zh-CN" sz="2400" dirty="0">
                <a:latin typeface="黑体" panose="02010609060101010101" pitchFamily="49" charset="-122"/>
                <a:ea typeface="黑体" panose="02010609060101010101" pitchFamily="49" charset="-122"/>
              </a:rPr>
              <a:t>3</a:t>
            </a:r>
            <a:r>
              <a:rPr lang="zh-CN" altLang="en-US" sz="2400" dirty="0">
                <a:latin typeface="黑体" panose="02010609060101010101" pitchFamily="49" charset="-122"/>
                <a:ea typeface="黑体" panose="02010609060101010101" pitchFamily="49" charset="-122"/>
              </a:rPr>
              <a:t>．班级活动系列化</a:t>
            </a:r>
            <a:r>
              <a:rPr lang="zh-CN" altLang="en-US" dirty="0"/>
              <a:t> </a:t>
            </a:r>
            <a:endParaRPr lang="zh-CN" altLang="en-US" dirty="0"/>
          </a:p>
        </p:txBody>
      </p:sp>
      <p:sp>
        <p:nvSpPr>
          <p:cNvPr id="835590" name="矩形 835589"/>
          <p:cNvSpPr/>
          <p:nvPr/>
        </p:nvSpPr>
        <p:spPr>
          <a:xfrm>
            <a:off x="107950" y="4508500"/>
            <a:ext cx="4392613" cy="2089150"/>
          </a:xfrm>
          <a:prstGeom prst="rect">
            <a:avLst/>
          </a:prstGeom>
          <a:noFill/>
          <a:ln w="9525" cap="flat" cmpd="sng">
            <a:solidFill>
              <a:srgbClr val="009900"/>
            </a:solidFill>
            <a:prstDash val="solid"/>
            <a:miter/>
            <a:headEnd type="none" w="med" len="med"/>
            <a:tailEnd type="none" w="med" len="med"/>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marL="576580" lvl="0" indent="-576580">
              <a:buNone/>
            </a:pPr>
            <a:r>
              <a:rPr lang="en-US" altLang="zh-CN" sz="2400" dirty="0">
                <a:solidFill>
                  <a:srgbClr val="3333CC"/>
                </a:solidFill>
                <a:latin typeface="黑体" panose="02010609060101010101" pitchFamily="49" charset="-122"/>
                <a:ea typeface="黑体" panose="02010609060101010101" pitchFamily="49" charset="-122"/>
              </a:rPr>
              <a:t>3</a:t>
            </a:r>
            <a:r>
              <a:rPr lang="zh-CN" altLang="en-US" sz="2400" dirty="0">
                <a:solidFill>
                  <a:srgbClr val="3333CC"/>
                </a:solidFill>
                <a:latin typeface="黑体" panose="02010609060101010101" pitchFamily="49" charset="-122"/>
                <a:ea typeface="黑体" panose="02010609060101010101" pitchFamily="49" charset="-122"/>
              </a:rPr>
              <a:t>条工作措施</a:t>
            </a:r>
            <a:endParaRPr lang="zh-CN" altLang="en-US" sz="2400" dirty="0">
              <a:solidFill>
                <a:srgbClr val="3333CC"/>
              </a:solidFill>
              <a:latin typeface="黑体" panose="02010609060101010101" pitchFamily="49" charset="-122"/>
              <a:ea typeface="黑体" panose="02010609060101010101" pitchFamily="49" charset="-122"/>
            </a:endParaRPr>
          </a:p>
          <a:p>
            <a:pPr marL="576580" lvl="0" indent="-576580">
              <a:buNone/>
            </a:pP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a:t>
            </a:r>
            <a:r>
              <a:rPr lang="zh-CN" altLang="en-US" sz="2400" dirty="0">
                <a:solidFill>
                  <a:srgbClr val="0000FF"/>
                </a:solidFill>
                <a:latin typeface="黑体" panose="02010609060101010101" pitchFamily="49" charset="-122"/>
                <a:ea typeface="黑体" panose="02010609060101010101" pitchFamily="49" charset="-122"/>
              </a:rPr>
              <a:t>日常管理</a:t>
            </a:r>
            <a:r>
              <a:rPr lang="zh-CN" altLang="en-US" sz="2400" dirty="0">
                <a:latin typeface="黑体" panose="02010609060101010101" pitchFamily="49" charset="-122"/>
                <a:ea typeface="黑体" panose="02010609060101010101" pitchFamily="49" charset="-122"/>
              </a:rPr>
              <a:t>民主化</a:t>
            </a:r>
            <a:endParaRPr lang="zh-CN" altLang="en-US" sz="2400">
              <a:latin typeface="黑体" panose="02010609060101010101" pitchFamily="49" charset="-122"/>
              <a:ea typeface="黑体" panose="02010609060101010101" pitchFamily="49" charset="-122"/>
            </a:endParaRPr>
          </a:p>
          <a:p>
            <a:pPr marL="576580" lvl="0" indent="-576580">
              <a:buNone/>
            </a:pP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a:t>
            </a:r>
            <a:r>
              <a:rPr lang="zh-CN" altLang="en-US" sz="2400" dirty="0">
                <a:solidFill>
                  <a:srgbClr val="0000FF"/>
                </a:solidFill>
                <a:latin typeface="黑体" panose="02010609060101010101" pitchFamily="49" charset="-122"/>
                <a:ea typeface="黑体" panose="02010609060101010101" pitchFamily="49" charset="-122"/>
              </a:rPr>
              <a:t>班级活动</a:t>
            </a:r>
            <a:r>
              <a:rPr lang="zh-CN" altLang="en-US" sz="2400" dirty="0">
                <a:latin typeface="黑体" panose="02010609060101010101" pitchFamily="49" charset="-122"/>
                <a:ea typeface="黑体" panose="02010609060101010101" pitchFamily="49" charset="-122"/>
              </a:rPr>
              <a:t>主题化</a:t>
            </a:r>
            <a:endParaRPr lang="zh-CN" altLang="en-US" sz="2400" dirty="0">
              <a:latin typeface="黑体" panose="02010609060101010101" pitchFamily="49" charset="-122"/>
              <a:ea typeface="黑体" panose="02010609060101010101" pitchFamily="49" charset="-122"/>
            </a:endParaRPr>
          </a:p>
          <a:p>
            <a:pPr marL="576580" lvl="0" indent="-576580">
              <a:buNone/>
            </a:pPr>
            <a:r>
              <a:rPr lang="en-US" altLang="zh-CN" sz="2400" dirty="0">
                <a:latin typeface="黑体" panose="02010609060101010101" pitchFamily="49" charset="-122"/>
                <a:ea typeface="黑体" panose="02010609060101010101" pitchFamily="49" charset="-122"/>
              </a:rPr>
              <a:t>3</a:t>
            </a:r>
            <a:r>
              <a:rPr lang="zh-CN" altLang="en-US" sz="2400" dirty="0">
                <a:latin typeface="黑体" panose="02010609060101010101" pitchFamily="49" charset="-122"/>
                <a:ea typeface="黑体" panose="02010609060101010101" pitchFamily="49" charset="-122"/>
              </a:rPr>
              <a:t>．</a:t>
            </a:r>
            <a:r>
              <a:rPr lang="zh-CN" altLang="en-US" sz="2400" dirty="0">
                <a:solidFill>
                  <a:srgbClr val="0000FF"/>
                </a:solidFill>
                <a:latin typeface="黑体" panose="02010609060101010101" pitchFamily="49" charset="-122"/>
                <a:ea typeface="黑体" panose="02010609060101010101" pitchFamily="49" charset="-122"/>
              </a:rPr>
              <a:t>班级文化</a:t>
            </a:r>
            <a:r>
              <a:rPr lang="zh-CN" altLang="en-US" sz="2400" dirty="0">
                <a:latin typeface="黑体" panose="02010609060101010101" pitchFamily="49" charset="-122"/>
                <a:ea typeface="黑体" panose="02010609060101010101" pitchFamily="49" charset="-122"/>
              </a:rPr>
              <a:t>生命化</a:t>
            </a:r>
            <a:endParaRPr lang="zh-CN" altLang="en-US" sz="2400">
              <a:latin typeface="黑体" panose="02010609060101010101" pitchFamily="49" charset="-122"/>
              <a:ea typeface="黑体" panose="02010609060101010101" pitchFamily="49" charset="-122"/>
            </a:endParaRPr>
          </a:p>
        </p:txBody>
      </p:sp>
      <p:sp>
        <p:nvSpPr>
          <p:cNvPr id="835591" name="椭圆 835590"/>
          <p:cNvSpPr/>
          <p:nvPr/>
        </p:nvSpPr>
        <p:spPr>
          <a:xfrm>
            <a:off x="4211638" y="3644900"/>
            <a:ext cx="762000" cy="468313"/>
          </a:xfrm>
          <a:prstGeom prst="ellipse">
            <a:avLst/>
          </a:prstGeom>
          <a:noFill/>
          <a:ln w="9525">
            <a:noFill/>
          </a:ln>
        </p:spPr>
        <p:txBody>
          <a:bodyPr wrap="none" anchor="ctr"/>
          <a:p>
            <a:pPr lvl="0" algn="ctr">
              <a:buClr>
                <a:srgbClr val="000000"/>
              </a:buClr>
            </a:pPr>
            <a:r>
              <a:rPr lang="en-US" altLang="zh-CN" sz="1600" b="1">
                <a:latin typeface="黑体" panose="02010609060101010101" pitchFamily="49" charset="-122"/>
                <a:ea typeface="黑体" panose="02010609060101010101" pitchFamily="49" charset="-122"/>
              </a:rPr>
              <a:t>○ ○ ○</a:t>
            </a:r>
            <a:endParaRPr lang="en-US" altLang="zh-CN" sz="1600" b="1">
              <a:latin typeface="黑体" panose="02010609060101010101" pitchFamily="49" charset="-122"/>
              <a:ea typeface="黑体" panose="02010609060101010101" pitchFamily="49" charset="-122"/>
            </a:endParaRPr>
          </a:p>
        </p:txBody>
      </p:sp>
      <p:sp>
        <p:nvSpPr>
          <p:cNvPr id="835592" name="直接连接符 835591"/>
          <p:cNvSpPr/>
          <p:nvPr/>
        </p:nvSpPr>
        <p:spPr>
          <a:xfrm flipH="1">
            <a:off x="1835150" y="3716338"/>
            <a:ext cx="2232025" cy="792162"/>
          </a:xfrm>
          <a:prstGeom prst="line">
            <a:avLst/>
          </a:prstGeom>
          <a:ln w="9525" cap="flat" cmpd="sng">
            <a:solidFill>
              <a:schemeClr val="hlink"/>
            </a:solidFill>
            <a:prstDash val="solid"/>
            <a:headEnd type="none" w="med" len="med"/>
            <a:tailEnd type="triangle" w="med" len="med"/>
          </a:ln>
        </p:spPr>
      </p:sp>
      <p:sp>
        <p:nvSpPr>
          <p:cNvPr id="835593" name="直接连接符 835592"/>
          <p:cNvSpPr/>
          <p:nvPr/>
        </p:nvSpPr>
        <p:spPr>
          <a:xfrm flipH="1">
            <a:off x="4859338" y="2492375"/>
            <a:ext cx="1152525" cy="1441450"/>
          </a:xfrm>
          <a:prstGeom prst="line">
            <a:avLst/>
          </a:prstGeom>
          <a:ln w="9525" cap="flat" cmpd="sng">
            <a:solidFill>
              <a:schemeClr val="hlink"/>
            </a:solidFill>
            <a:prstDash val="solid"/>
            <a:headEnd type="triangle" w="med" len="med"/>
            <a:tailEnd type="none" w="med" len="med"/>
          </a:ln>
        </p:spPr>
      </p:sp>
      <p:sp>
        <p:nvSpPr>
          <p:cNvPr id="835594" name="直接连接符 835593"/>
          <p:cNvSpPr/>
          <p:nvPr/>
        </p:nvSpPr>
        <p:spPr>
          <a:xfrm>
            <a:off x="2124075" y="2708275"/>
            <a:ext cx="1368425" cy="865188"/>
          </a:xfrm>
          <a:prstGeom prst="line">
            <a:avLst/>
          </a:prstGeom>
          <a:ln w="9525" cap="flat" cmpd="sng">
            <a:solidFill>
              <a:schemeClr val="hlink"/>
            </a:solidFill>
            <a:prstDash val="solid"/>
            <a:headEnd type="triangle" w="med" len="med"/>
            <a:tailEnd type="none" w="med" len="med"/>
          </a:ln>
        </p:spPr>
      </p:sp>
      <p:pic>
        <p:nvPicPr>
          <p:cNvPr id="835595" name="图片 835594" descr="20873635-1_b"/>
          <p:cNvPicPr>
            <a:picLocks noChangeAspect="1"/>
          </p:cNvPicPr>
          <p:nvPr/>
        </p:nvPicPr>
        <p:blipFill>
          <a:blip r:embed="rId2"/>
          <a:stretch>
            <a:fillRect/>
          </a:stretch>
        </p:blipFill>
        <p:spPr>
          <a:xfrm>
            <a:off x="7239000" y="4149725"/>
            <a:ext cx="1905000" cy="1905000"/>
          </a:xfrm>
          <a:prstGeom prst="rect">
            <a:avLst/>
          </a:prstGeom>
          <a:noFill/>
          <a:ln w="9525">
            <a:noFill/>
          </a:ln>
        </p:spPr>
      </p:pic>
      <p:sp>
        <p:nvSpPr>
          <p:cNvPr id="835596" name="文本框 835595"/>
          <p:cNvSpPr txBox="1"/>
          <p:nvPr/>
        </p:nvSpPr>
        <p:spPr>
          <a:xfrm>
            <a:off x="4716463" y="6035675"/>
            <a:ext cx="4427537" cy="822325"/>
          </a:xfrm>
          <a:prstGeom prst="rect">
            <a:avLst/>
          </a:prstGeom>
          <a:noFill/>
          <a:ln w="9525">
            <a:noFill/>
          </a:ln>
        </p:spPr>
        <p:txBody>
          <a:bodyPr>
            <a:spAutoFit/>
          </a:bodyPr>
          <a:p>
            <a:pPr lvl="0" algn="r">
              <a:buClr>
                <a:srgbClr val="000000"/>
              </a:buClr>
            </a:pPr>
            <a:r>
              <a:rPr lang="zh-CN" altLang="en-US" sz="2400" b="0" dirty="0">
                <a:latin typeface="Arial" panose="020B0604020202020204" pitchFamily="34" charset="0"/>
                <a:ea typeface="宋体" panose="02010600030101010101" pitchFamily="2" charset="-122"/>
              </a:rPr>
              <a:t>李伟胜著：</a:t>
            </a:r>
            <a:r>
              <a:rPr lang="en-US" altLang="zh-CN" sz="2400" b="0" dirty="0">
                <a:latin typeface="Arial" panose="020B0604020202020204" pitchFamily="34" charset="0"/>
                <a:ea typeface="宋体" panose="02010600030101010101" pitchFamily="2" charset="-122"/>
              </a:rPr>
              <a:t>《</a:t>
            </a:r>
            <a:r>
              <a:rPr lang="zh-CN" altLang="en-US" sz="2400" b="0" dirty="0">
                <a:latin typeface="Arial" panose="020B0604020202020204" pitchFamily="34" charset="0"/>
                <a:ea typeface="宋体" panose="02010600030101010101" pitchFamily="2" charset="-122"/>
              </a:rPr>
              <a:t>班级管理</a:t>
            </a:r>
            <a:r>
              <a:rPr lang="en-US" altLang="zh-CN" sz="2400" b="0" dirty="0">
                <a:latin typeface="Arial" panose="020B0604020202020204" pitchFamily="34" charset="0"/>
                <a:ea typeface="宋体" panose="02010600030101010101" pitchFamily="2" charset="-122"/>
              </a:rPr>
              <a:t>》</a:t>
            </a:r>
            <a:r>
              <a:rPr lang="zh-CN" altLang="en-US" sz="2400" b="0" dirty="0">
                <a:latin typeface="Arial" panose="020B0604020202020204" pitchFamily="34" charset="0"/>
                <a:ea typeface="宋体" panose="02010600030101010101" pitchFamily="2" charset="-122"/>
              </a:rPr>
              <a:t>，</a:t>
            </a:r>
            <a:endParaRPr lang="zh-CN" altLang="en-US" sz="2400" b="0" dirty="0">
              <a:latin typeface="Arial" panose="020B0604020202020204" pitchFamily="34" charset="0"/>
              <a:ea typeface="宋体" panose="02010600030101010101" pitchFamily="2" charset="-122"/>
            </a:endParaRPr>
          </a:p>
          <a:p>
            <a:pPr lvl="0" algn="r">
              <a:buClr>
                <a:srgbClr val="000000"/>
              </a:buClr>
            </a:pPr>
            <a:r>
              <a:rPr lang="zh-CN" altLang="en-US" sz="2400" b="0" dirty="0">
                <a:latin typeface="Arial" panose="020B0604020202020204" pitchFamily="34" charset="0"/>
                <a:ea typeface="宋体" panose="02010600030101010101" pitchFamily="2" charset="-122"/>
              </a:rPr>
              <a:t>华东师范大学出版社</a:t>
            </a:r>
            <a:r>
              <a:rPr lang="en-US" altLang="zh-CN" sz="2400" b="0" dirty="0">
                <a:latin typeface="Arial" panose="020B0604020202020204" pitchFamily="34" charset="0"/>
                <a:ea typeface="宋体" panose="02010600030101010101" pitchFamily="2" charset="-122"/>
              </a:rPr>
              <a:t>2010</a:t>
            </a:r>
            <a:r>
              <a:rPr lang="zh-CN" altLang="en-US" sz="2400" b="0" dirty="0">
                <a:latin typeface="Arial" panose="020B0604020202020204" pitchFamily="34" charset="0"/>
                <a:ea typeface="宋体" panose="02010600030101010101" pitchFamily="2" charset="-122"/>
              </a:rPr>
              <a:t>年版</a:t>
            </a:r>
            <a:endParaRPr lang="zh-CN" altLang="en-US" sz="2400" b="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35594"/>
                                        </p:tgtEl>
                                        <p:attrNameLst>
                                          <p:attrName>style.visibility</p:attrName>
                                        </p:attrNameLst>
                                      </p:cBhvr>
                                      <p:to>
                                        <p:strVal val="visible"/>
                                      </p:to>
                                    </p:set>
                                    <p:anim calcmode="lin" valueType="num">
                                      <p:cBhvr additive="base">
                                        <p:cTn id="7" dur="500" fill="hold"/>
                                        <p:tgtEl>
                                          <p:spTgt spid="835594"/>
                                        </p:tgtEl>
                                        <p:attrNameLst>
                                          <p:attrName>ppt_x</p:attrName>
                                        </p:attrNameLst>
                                      </p:cBhvr>
                                      <p:tavLst>
                                        <p:tav tm="0">
                                          <p:val>
                                            <p:strVal val="#ppt_x"/>
                                          </p:val>
                                        </p:tav>
                                        <p:tav tm="100000">
                                          <p:val>
                                            <p:strVal val="#ppt_x"/>
                                          </p:val>
                                        </p:tav>
                                      </p:tavLst>
                                    </p:anim>
                                    <p:anim calcmode="lin" valueType="num">
                                      <p:cBhvr additive="base">
                                        <p:cTn id="8" dur="500" fill="hold"/>
                                        <p:tgtEl>
                                          <p:spTgt spid="8355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835587"/>
                                        </p:tgtEl>
                                        <p:attrNameLst>
                                          <p:attrName>style.visibility</p:attrName>
                                        </p:attrNameLst>
                                      </p:cBhvr>
                                      <p:to>
                                        <p:strVal val="visible"/>
                                      </p:to>
                                    </p:set>
                                    <p:animEffect transition="in" filter="diamond(in)">
                                      <p:cBhvr>
                                        <p:cTn id="13" dur="2000"/>
                                        <p:tgtEl>
                                          <p:spTgt spid="835587"/>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835587">
                                            <p:txEl>
                                              <p:charRg st="0" end="7"/>
                                            </p:txEl>
                                          </p:spTgt>
                                        </p:tgtEl>
                                        <p:attrNameLst>
                                          <p:attrName>style.visibility</p:attrName>
                                        </p:attrNameLst>
                                      </p:cBhvr>
                                      <p:to>
                                        <p:strVal val="visible"/>
                                      </p:to>
                                    </p:set>
                                    <p:animEffect transition="in" filter="diamond(in)">
                                      <p:cBhvr>
                                        <p:cTn id="18" dur="2000"/>
                                        <p:tgtEl>
                                          <p:spTgt spid="835587">
                                            <p:txEl>
                                              <p:charRg st="0" end="7"/>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835587">
                                            <p:txEl>
                                              <p:charRg st="7" end="21"/>
                                            </p:txEl>
                                          </p:spTgt>
                                        </p:tgtEl>
                                        <p:attrNameLst>
                                          <p:attrName>style.visibility</p:attrName>
                                        </p:attrNameLst>
                                      </p:cBhvr>
                                      <p:to>
                                        <p:strVal val="visible"/>
                                      </p:to>
                                    </p:set>
                                    <p:animEffect transition="in" filter="diamond(in)">
                                      <p:cBhvr>
                                        <p:cTn id="23" dur="2000"/>
                                        <p:tgtEl>
                                          <p:spTgt spid="835587">
                                            <p:txEl>
                                              <p:charRg st="7" end="2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835587">
                                            <p:txEl>
                                              <p:charRg st="21" end="35"/>
                                            </p:txEl>
                                          </p:spTgt>
                                        </p:tgtEl>
                                        <p:attrNameLst>
                                          <p:attrName>style.visibility</p:attrName>
                                        </p:attrNameLst>
                                      </p:cBhvr>
                                      <p:to>
                                        <p:strVal val="visible"/>
                                      </p:to>
                                    </p:set>
                                    <p:animEffect transition="in" filter="diamond(in)">
                                      <p:cBhvr>
                                        <p:cTn id="28" dur="2000"/>
                                        <p:tgtEl>
                                          <p:spTgt spid="835587">
                                            <p:txEl>
                                              <p:charRg st="21" end="3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835587">
                                            <p:txEl>
                                              <p:charRg st="35" end="49"/>
                                            </p:txEl>
                                          </p:spTgt>
                                        </p:tgtEl>
                                        <p:attrNameLst>
                                          <p:attrName>style.visibility</p:attrName>
                                        </p:attrNameLst>
                                      </p:cBhvr>
                                      <p:to>
                                        <p:strVal val="visible"/>
                                      </p:to>
                                    </p:set>
                                    <p:animEffect transition="in" filter="diamond(in)">
                                      <p:cBhvr>
                                        <p:cTn id="33" dur="2000"/>
                                        <p:tgtEl>
                                          <p:spTgt spid="835587">
                                            <p:txEl>
                                              <p:charRg st="35" end="4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835593"/>
                                        </p:tgtEl>
                                        <p:attrNameLst>
                                          <p:attrName>style.visibility</p:attrName>
                                        </p:attrNameLst>
                                      </p:cBhvr>
                                      <p:to>
                                        <p:strVal val="visible"/>
                                      </p:to>
                                    </p:set>
                                    <p:anim calcmode="lin" valueType="num">
                                      <p:cBhvr additive="base">
                                        <p:cTn id="38" dur="500" fill="hold"/>
                                        <p:tgtEl>
                                          <p:spTgt spid="835593"/>
                                        </p:tgtEl>
                                        <p:attrNameLst>
                                          <p:attrName>ppt_x</p:attrName>
                                        </p:attrNameLst>
                                      </p:cBhvr>
                                      <p:tavLst>
                                        <p:tav tm="0">
                                          <p:val>
                                            <p:strVal val="#ppt_x"/>
                                          </p:val>
                                        </p:tav>
                                        <p:tav tm="100000">
                                          <p:val>
                                            <p:strVal val="#ppt_x"/>
                                          </p:val>
                                        </p:tav>
                                      </p:tavLst>
                                    </p:anim>
                                    <p:anim calcmode="lin" valueType="num">
                                      <p:cBhvr additive="base">
                                        <p:cTn id="39" dur="500" fill="hold"/>
                                        <p:tgtEl>
                                          <p:spTgt spid="835593"/>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grpId="0" nodeType="clickEffect">
                                  <p:stCondLst>
                                    <p:cond delay="0"/>
                                  </p:stCondLst>
                                  <p:childTnLst>
                                    <p:set>
                                      <p:cBhvr>
                                        <p:cTn id="43" dur="1" fill="hold">
                                          <p:stCondLst>
                                            <p:cond delay="0"/>
                                          </p:stCondLst>
                                        </p:cTn>
                                        <p:tgtEl>
                                          <p:spTgt spid="835589"/>
                                        </p:tgtEl>
                                        <p:attrNameLst>
                                          <p:attrName>style.visibility</p:attrName>
                                        </p:attrNameLst>
                                      </p:cBhvr>
                                      <p:to>
                                        <p:strVal val="visible"/>
                                      </p:to>
                                    </p:set>
                                    <p:animEffect transition="in" filter="diamond(in)">
                                      <p:cBhvr>
                                        <p:cTn id="44" dur="2000"/>
                                        <p:tgtEl>
                                          <p:spTgt spid="835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5587" grpId="0" animBg="1" build="p"/>
      <p:bldP spid="83558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4" name="Picture 3"/>
          <p:cNvPicPr>
            <a:picLocks noChangeAspect="1"/>
          </p:cNvPicPr>
          <p:nvPr/>
        </p:nvPicPr>
        <p:blipFill>
          <a:blip r:embed="rId1"/>
          <a:stretch>
            <a:fillRect/>
          </a:stretch>
        </p:blipFill>
        <p:spPr>
          <a:xfrm>
            <a:off x="1619250" y="3213100"/>
            <a:ext cx="4032250" cy="2808288"/>
          </a:xfrm>
          <a:prstGeom prst="rect">
            <a:avLst/>
          </a:prstGeom>
          <a:noFill/>
          <a:ln w="9525">
            <a:noFill/>
          </a:ln>
        </p:spPr>
      </p:pic>
      <p:sp>
        <p:nvSpPr>
          <p:cNvPr id="33796" name="矩形 3"/>
          <p:cNvSpPr/>
          <p:nvPr/>
        </p:nvSpPr>
        <p:spPr>
          <a:xfrm>
            <a:off x="1116013" y="1628775"/>
            <a:ext cx="7326312" cy="1662113"/>
          </a:xfrm>
          <a:prstGeom prst="rect">
            <a:avLst/>
          </a:prstGeom>
          <a:noFill/>
          <a:ln w="9525">
            <a:noFill/>
          </a:ln>
        </p:spPr>
        <p:txBody>
          <a:bodyPr>
            <a:spAutoFit/>
          </a:bodyPr>
          <a:p>
            <a:pPr lvl="0">
              <a:buClr>
                <a:srgbClr val="000000"/>
              </a:buClr>
            </a:pPr>
            <a:r>
              <a:rPr lang="zh-CN" altLang="en-US" sz="2800" b="1" dirty="0">
                <a:latin typeface="黑体" panose="02010609060101010101" pitchFamily="49" charset="-122"/>
                <a:ea typeface="黑体" panose="02010609060101010101" pitchFamily="49" charset="-122"/>
              </a:rPr>
              <a:t>有一天，你看到一群学生在办黑板报。</a:t>
            </a:r>
            <a:br>
              <a:rPr lang="zh-CN" altLang="en-US" sz="2800" b="1" dirty="0">
                <a:latin typeface="黑体" panose="02010609060101010101" pitchFamily="49" charset="-122"/>
                <a:ea typeface="黑体" panose="02010609060101010101" pitchFamily="49" charset="-122"/>
              </a:rPr>
            </a:br>
            <a:br>
              <a:rPr lang="zh-CN" altLang="en-US" sz="2800" b="1" dirty="0">
                <a:latin typeface="黑体" panose="02010609060101010101" pitchFamily="49" charset="-122"/>
                <a:ea typeface="黑体" panose="02010609060101010101" pitchFamily="49" charset="-122"/>
              </a:rPr>
            </a:br>
            <a:r>
              <a:rPr lang="zh-CN" altLang="en-US" sz="2800" b="1" dirty="0">
                <a:latin typeface="黑体" panose="02010609060101010101" pitchFamily="49" charset="-122"/>
                <a:ea typeface="黑体" panose="02010609060101010101" pitchFamily="49" charset="-122"/>
              </a:rPr>
              <a:t>你猜：他们为什么要办黑板报？</a:t>
            </a:r>
            <a:br>
              <a:rPr lang="zh-CN" altLang="en-US" sz="1800" b="1" dirty="0">
                <a:latin typeface="宋体" panose="02010600030101010101" pitchFamily="2" charset="-122"/>
                <a:ea typeface="宋体" panose="02010600030101010101" pitchFamily="2" charset="-122"/>
              </a:rPr>
            </a:br>
            <a:endParaRPr lang="zh-CN" altLang="en-US" sz="1800" b="0" dirty="0">
              <a:latin typeface="Calibri" panose="020F0502020204030204" pitchFamily="34" charset="0"/>
              <a:ea typeface="宋体" panose="02010600030101010101" pitchFamily="2" charset="-122"/>
            </a:endParaRPr>
          </a:p>
        </p:txBody>
      </p:sp>
      <p:pic>
        <p:nvPicPr>
          <p:cNvPr id="33797" name="Picture 4" descr="C:\Users\Lenovo\Desktop\PPT设计\问号\730a33d73641efc0a144dfd6.gif"/>
          <p:cNvPicPr>
            <a:picLocks noChangeAspect="1"/>
          </p:cNvPicPr>
          <p:nvPr/>
        </p:nvPicPr>
        <p:blipFill>
          <a:blip r:embed="rId2"/>
          <a:stretch>
            <a:fillRect/>
          </a:stretch>
        </p:blipFill>
        <p:spPr>
          <a:xfrm>
            <a:off x="6300788" y="2852738"/>
            <a:ext cx="2232025" cy="2232025"/>
          </a:xfrm>
          <a:prstGeom prst="rect">
            <a:avLst/>
          </a:prstGeom>
          <a:noFill/>
          <a:ln w="9525">
            <a:noFill/>
          </a:ln>
        </p:spPr>
      </p:pic>
      <p:sp>
        <p:nvSpPr>
          <p:cNvPr id="36866" name="矩形 27"/>
          <p:cNvSpPr/>
          <p:nvPr/>
        </p:nvSpPr>
        <p:spPr>
          <a:xfrm>
            <a:off x="1908175" y="260350"/>
            <a:ext cx="6731000" cy="1066800"/>
          </a:xfrm>
          <a:prstGeom prst="rect">
            <a:avLst/>
          </a:prstGeom>
          <a:noFill/>
          <a:ln w="9525">
            <a:noFill/>
          </a:ln>
        </p:spPr>
        <p:txBody>
          <a:bodyPr wrap="none">
            <a:spAutoFit/>
          </a:bodyPr>
          <a:p>
            <a:pPr lvl="0">
              <a:buClr>
                <a:srgbClr val="000000"/>
              </a:buClr>
            </a:pPr>
            <a:r>
              <a:rPr lang="zh-CN" altLang="en-US" sz="3200" b="0" dirty="0">
                <a:solidFill>
                  <a:srgbClr val="0000FF"/>
                </a:solidFill>
                <a:latin typeface="Arial" panose="020B0604020202020204" pitchFamily="34" charset="0"/>
                <a:ea typeface="黑体" panose="02010609060101010101" pitchFamily="49" charset="-122"/>
              </a:rPr>
              <a:t>系统方法举例</a:t>
            </a:r>
            <a:r>
              <a:rPr lang="en-US" altLang="zh-CN" sz="3200" b="0" dirty="0">
                <a:solidFill>
                  <a:srgbClr val="0000FF"/>
                </a:solidFill>
                <a:latin typeface="Arial" panose="020B0604020202020204" pitchFamily="34" charset="0"/>
                <a:ea typeface="黑体" panose="02010609060101010101" pitchFamily="49" charset="-122"/>
              </a:rPr>
              <a:t>①</a:t>
            </a:r>
            <a:endParaRPr lang="en-US" altLang="zh-CN" sz="3200" b="0" dirty="0">
              <a:solidFill>
                <a:srgbClr val="0000FF"/>
              </a:solidFill>
              <a:latin typeface="Arial" panose="020B0604020202020204" pitchFamily="34" charset="0"/>
              <a:ea typeface="黑体" panose="02010609060101010101" pitchFamily="49" charset="-122"/>
            </a:endParaRPr>
          </a:p>
          <a:p>
            <a:pPr lvl="0">
              <a:buClr>
                <a:srgbClr val="000000"/>
              </a:buClr>
            </a:pPr>
            <a:r>
              <a:rPr lang="en-US" altLang="zh-CN" sz="3200" b="0" dirty="0">
                <a:solidFill>
                  <a:srgbClr val="0000FF"/>
                </a:solidFill>
                <a:latin typeface="Arial" panose="020B0604020202020204" pitchFamily="34" charset="0"/>
                <a:ea typeface="黑体" panose="02010609060101010101" pitchFamily="49" charset="-122"/>
              </a:rPr>
              <a:t>——</a:t>
            </a:r>
            <a:r>
              <a:rPr lang="zh-CN" altLang="en-US" sz="3200" b="0" dirty="0">
                <a:solidFill>
                  <a:srgbClr val="0000FF"/>
                </a:solidFill>
                <a:latin typeface="Arial" panose="020B0604020202020204" pitchFamily="34" charset="0"/>
                <a:ea typeface="黑体" panose="02010609060101010101" pitchFamily="49" charset="-122"/>
              </a:rPr>
              <a:t>策略</a:t>
            </a:r>
            <a:r>
              <a:rPr lang="en-US" altLang="zh-CN" sz="3200" b="0" dirty="0">
                <a:solidFill>
                  <a:srgbClr val="0000FF"/>
                </a:solidFill>
                <a:latin typeface="Arial" panose="020B0604020202020204" pitchFamily="34" charset="0"/>
                <a:ea typeface="黑体" panose="02010609060101010101" pitchFamily="49" charset="-122"/>
              </a:rPr>
              <a:t>1. </a:t>
            </a:r>
            <a:r>
              <a:rPr lang="zh-CN" altLang="en-US" sz="3200" b="0" dirty="0">
                <a:solidFill>
                  <a:srgbClr val="0000FF"/>
                </a:solidFill>
                <a:latin typeface="Arial" panose="020B0604020202020204" pitchFamily="34" charset="0"/>
                <a:ea typeface="黑体" panose="02010609060101010101" pitchFamily="49" charset="-122"/>
              </a:rPr>
              <a:t>选择成事育人的价值取向</a:t>
            </a:r>
            <a:endParaRPr lang="zh-CN" altLang="en-US" sz="3200" b="1" dirty="0">
              <a:solidFill>
                <a:srgbClr val="0000FF"/>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3797"/>
                                        </p:tgtEl>
                                        <p:attrNameLst>
                                          <p:attrName>style.visibility</p:attrName>
                                        </p:attrNameLst>
                                      </p:cBhvr>
                                      <p:to>
                                        <p:strVal val="visible"/>
                                      </p:to>
                                    </p:set>
                                    <p:animEffect transition="in" filter="randombar(horizontal)">
                                      <p:cBhvr>
                                        <p:cTn id="7" dur="500"/>
                                        <p:tgtEl>
                                          <p:spTgt spid="33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4978" name="标题 894977"/>
          <p:cNvSpPr>
            <a:spLocks noGrp="1"/>
          </p:cNvSpPr>
          <p:nvPr>
            <p:ph type="title"/>
          </p:nvPr>
        </p:nvSpPr>
        <p:spPr>
          <a:xfrm>
            <a:off x="468313" y="0"/>
            <a:ext cx="8229600" cy="836613"/>
          </a:xfrm>
        </p:spPr>
        <p:txBody>
          <a:bodyPr anchor="ctr"/>
          <a:p>
            <a:r>
              <a:rPr lang="zh-CN" altLang="en-US" sz="2800" dirty="0">
                <a:ea typeface="黑体" panose="02010609060101010101" pitchFamily="49" charset="-122"/>
              </a:rPr>
              <a:t>研究者与班主任的对话：“出黑板报”</a:t>
            </a:r>
            <a:endParaRPr lang="zh-CN" altLang="en-US" sz="2800">
              <a:ea typeface="黑体" panose="02010609060101010101" pitchFamily="49" charset="-122"/>
            </a:endParaRPr>
          </a:p>
        </p:txBody>
      </p:sp>
      <p:sp>
        <p:nvSpPr>
          <p:cNvPr id="894979" name="文本占位符 894978"/>
          <p:cNvSpPr>
            <a:spLocks noGrp="1"/>
          </p:cNvSpPr>
          <p:nvPr>
            <p:ph type="body" idx="1"/>
          </p:nvPr>
        </p:nvSpPr>
        <p:spPr>
          <a:xfrm>
            <a:off x="457200" y="981075"/>
            <a:ext cx="8147050" cy="5876925"/>
          </a:xfrm>
        </p:spPr>
        <p:txBody>
          <a:bodyPr/>
          <a:p>
            <a:pPr marL="624205" indent="-624205">
              <a:buNone/>
            </a:pPr>
            <a:r>
              <a:rPr lang="zh-CN" altLang="en-US" sz="2400" dirty="0">
                <a:ea typeface="黑体" panose="02010609060101010101" pitchFamily="49" charset="-122"/>
              </a:rPr>
              <a:t>问：班上的黑板报都是同学们自己出吗？</a:t>
            </a:r>
            <a:endParaRPr lang="zh-CN" altLang="en-US" sz="2400">
              <a:ea typeface="黑体" panose="02010609060101010101" pitchFamily="49" charset="-122"/>
            </a:endParaRPr>
          </a:p>
          <a:p>
            <a:pPr marL="624205" indent="-624205">
              <a:buNone/>
            </a:pPr>
            <a:r>
              <a:rPr lang="zh-CN" altLang="en-US" sz="2400" dirty="0">
                <a:ea typeface="黑体" panose="02010609060101010101" pitchFamily="49" charset="-122"/>
              </a:rPr>
              <a:t>答：是的，是晓旦、黎丽她们</a:t>
            </a:r>
            <a:r>
              <a:rPr lang="zh-CN" altLang="en-US" sz="2400" dirty="0">
                <a:solidFill>
                  <a:srgbClr val="0000FF"/>
                </a:solidFill>
                <a:ea typeface="黑体" panose="02010609060101010101" pitchFamily="49" charset="-122"/>
              </a:rPr>
              <a:t>几个同学出的</a:t>
            </a:r>
            <a:r>
              <a:rPr lang="zh-CN" altLang="en-US" sz="2400" dirty="0">
                <a:ea typeface="黑体" panose="02010609060101010101" pitchFamily="49" charset="-122"/>
              </a:rPr>
              <a:t>。她们几个人能力很强，不用老师操心，她们就能出得好。一个班有几个好学生，</a:t>
            </a:r>
            <a:r>
              <a:rPr lang="zh-CN" altLang="en-US" sz="2400" dirty="0">
                <a:solidFill>
                  <a:srgbClr val="0000FF"/>
                </a:solidFill>
                <a:ea typeface="黑体" panose="02010609060101010101" pitchFamily="49" charset="-122"/>
              </a:rPr>
              <a:t>老师真的是很省心</a:t>
            </a:r>
            <a:r>
              <a:rPr lang="zh-CN" altLang="en-US" sz="2400" dirty="0">
                <a:ea typeface="黑体" panose="02010609060101010101" pitchFamily="49" charset="-122"/>
              </a:rPr>
              <a:t>。他们是老师的好帮手。</a:t>
            </a:r>
            <a:endParaRPr lang="zh-CN" altLang="en-US" sz="2400" dirty="0">
              <a:ea typeface="黑体" panose="02010609060101010101" pitchFamily="49" charset="-122"/>
            </a:endParaRPr>
          </a:p>
          <a:p>
            <a:pPr marL="624205" indent="-624205">
              <a:buNone/>
            </a:pPr>
            <a:r>
              <a:rPr lang="zh-CN" altLang="en-US" sz="2400" dirty="0">
                <a:ea typeface="黑体" panose="02010609060101010101" pitchFamily="49" charset="-122"/>
              </a:rPr>
              <a:t>问：每次都是这几个同学出板报，</a:t>
            </a:r>
            <a:r>
              <a:rPr lang="zh-CN" altLang="en-US" sz="2400" dirty="0">
                <a:solidFill>
                  <a:srgbClr val="0000FF"/>
                </a:solidFill>
                <a:ea typeface="黑体" panose="02010609060101010101" pitchFamily="49" charset="-122"/>
              </a:rPr>
              <a:t>其他同学</a:t>
            </a:r>
            <a:r>
              <a:rPr lang="zh-CN" altLang="en-US" sz="2400" dirty="0">
                <a:ea typeface="黑体" panose="02010609060101010101" pitchFamily="49" charset="-122"/>
              </a:rPr>
              <a:t>不参与吗？</a:t>
            </a:r>
            <a:endParaRPr lang="zh-CN" altLang="en-US" sz="2400" dirty="0">
              <a:ea typeface="黑体" panose="02010609060101010101" pitchFamily="49" charset="-122"/>
            </a:endParaRPr>
          </a:p>
          <a:p>
            <a:pPr marL="624205" indent="-624205">
              <a:buNone/>
            </a:pPr>
            <a:r>
              <a:rPr lang="zh-CN" altLang="en-US" sz="2400" dirty="0">
                <a:ea typeface="黑体" panose="02010609060101010101" pitchFamily="49" charset="-122"/>
              </a:rPr>
              <a:t>答：</a:t>
            </a:r>
            <a:r>
              <a:rPr lang="zh-CN" altLang="en-US" sz="2400" dirty="0">
                <a:solidFill>
                  <a:srgbClr val="0000FF"/>
                </a:solidFill>
                <a:ea typeface="黑体" panose="02010609060101010101" pitchFamily="49" charset="-122"/>
              </a:rPr>
              <a:t>从来没让他们出过</a:t>
            </a:r>
            <a:r>
              <a:rPr lang="zh-CN" altLang="en-US" sz="2400" dirty="0">
                <a:ea typeface="黑体" panose="02010609060101010101" pitchFamily="49" charset="-122"/>
              </a:rPr>
              <a:t>。一是这些人做事很拖拉，二来他们的字写不好，也不会编排，让他们出，肯定会搞得乱七八糟。</a:t>
            </a:r>
            <a:endParaRPr lang="zh-CN" altLang="en-US" sz="2400" dirty="0">
              <a:ea typeface="黑体" panose="02010609060101010101" pitchFamily="49" charset="-122"/>
            </a:endParaRPr>
          </a:p>
          <a:p>
            <a:pPr marL="624205" indent="-624205">
              <a:buNone/>
            </a:pPr>
            <a:r>
              <a:rPr lang="zh-CN" altLang="en-US" sz="2400" dirty="0">
                <a:ea typeface="黑体" panose="02010609060101010101" pitchFamily="49" charset="-122"/>
              </a:rPr>
              <a:t>问：你让他们出过吗？</a:t>
            </a:r>
            <a:endParaRPr lang="zh-CN" altLang="en-US" sz="2400" dirty="0">
              <a:ea typeface="黑体" panose="02010609060101010101" pitchFamily="49" charset="-122"/>
            </a:endParaRPr>
          </a:p>
          <a:p>
            <a:pPr marL="624205" indent="-624205">
              <a:buNone/>
            </a:pPr>
            <a:r>
              <a:rPr lang="zh-CN" altLang="en-US" sz="2400" dirty="0">
                <a:ea typeface="黑体" panose="02010609060101010101" pitchFamily="49" charset="-122"/>
              </a:rPr>
              <a:t>答：没有，从来没有。因为班里的黑板报是</a:t>
            </a:r>
            <a:r>
              <a:rPr lang="zh-CN" altLang="en-US" sz="2400" dirty="0">
                <a:solidFill>
                  <a:srgbClr val="0000FF"/>
                </a:solidFill>
                <a:ea typeface="黑体" panose="02010609060101010101" pitchFamily="49" charset="-122"/>
              </a:rPr>
              <a:t>要参加学校评比</a:t>
            </a:r>
            <a:r>
              <a:rPr lang="zh-CN" altLang="en-US" sz="2400" dirty="0">
                <a:ea typeface="黑体" panose="02010609060101010101" pitchFamily="49" charset="-122"/>
              </a:rPr>
              <a:t>的，出不好是要扣分的。</a:t>
            </a:r>
            <a:endParaRPr lang="zh-CN" altLang="en-US" sz="2400" dirty="0">
              <a:ea typeface="黑体" panose="02010609060101010101" pitchFamily="49" charset="-122"/>
            </a:endParaRPr>
          </a:p>
          <a:p>
            <a:pPr marL="624205" indent="-624205">
              <a:buNone/>
            </a:pPr>
            <a:endParaRPr lang="zh-CN" altLang="en-US" sz="2400" dirty="0">
              <a:ea typeface="黑体" panose="02010609060101010101" pitchFamily="49" charset="-122"/>
            </a:endParaRPr>
          </a:p>
          <a:p>
            <a:pPr marL="624205" indent="-624205">
              <a:buNone/>
            </a:pPr>
            <a:r>
              <a:rPr lang="en-US" altLang="zh-CN" sz="1800" dirty="0"/>
              <a:t>——</a:t>
            </a:r>
            <a:r>
              <a:rPr lang="zh-CN" altLang="en-US" sz="1800" dirty="0"/>
              <a:t>齐学红（</a:t>
            </a:r>
            <a:r>
              <a:rPr lang="en-US" altLang="zh-CN" sz="1800" dirty="0"/>
              <a:t>2000</a:t>
            </a:r>
            <a:r>
              <a:rPr lang="zh-CN" altLang="en-US" sz="1800" dirty="0"/>
              <a:t>）：</a:t>
            </a:r>
            <a:r>
              <a:rPr lang="en-US" altLang="zh-CN" sz="1800" dirty="0"/>
              <a:t>《</a:t>
            </a:r>
            <a:r>
              <a:rPr lang="zh-CN" altLang="en-US" sz="1800" dirty="0"/>
              <a:t>中小学师生互动中的学生自主性：个案研究</a:t>
            </a:r>
            <a:r>
              <a:rPr lang="en-US" altLang="zh-CN" sz="1800" dirty="0"/>
              <a:t>》</a:t>
            </a:r>
            <a:r>
              <a:rPr lang="zh-CN" altLang="en-US" sz="1800" dirty="0"/>
              <a:t>。华东师范大学博士学位论文。</a:t>
            </a:r>
            <a:r>
              <a:rPr lang="en-US" altLang="zh-CN" sz="1800" dirty="0"/>
              <a:t>P.48</a:t>
            </a:r>
            <a:r>
              <a:rPr lang="zh-CN" altLang="en-US" sz="1800" dirty="0"/>
              <a:t>。</a:t>
            </a: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94979">
                                            <p:txEl>
                                              <p:charRg st="94" end="119"/>
                                            </p:txEl>
                                          </p:spTgt>
                                        </p:tgtEl>
                                        <p:attrNameLst>
                                          <p:attrName>style.visibility</p:attrName>
                                        </p:attrNameLst>
                                      </p:cBhvr>
                                      <p:to>
                                        <p:strVal val="visible"/>
                                      </p:to>
                                    </p:set>
                                    <p:animEffect transition="in" filter="diamond(in)">
                                      <p:cBhvr>
                                        <p:cTn id="7" dur="2000"/>
                                        <p:tgtEl>
                                          <p:spTgt spid="894979">
                                            <p:txEl>
                                              <p:charRg st="94" end="119"/>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894979">
                                            <p:txEl>
                                              <p:charRg st="119" end="173"/>
                                            </p:txEl>
                                          </p:spTgt>
                                        </p:tgtEl>
                                        <p:attrNameLst>
                                          <p:attrName>style.visibility</p:attrName>
                                        </p:attrNameLst>
                                      </p:cBhvr>
                                      <p:to>
                                        <p:strVal val="visible"/>
                                      </p:to>
                                    </p:set>
                                    <p:animEffect transition="in" filter="diamond(in)">
                                      <p:cBhvr>
                                        <p:cTn id="10" dur="2000"/>
                                        <p:tgtEl>
                                          <p:spTgt spid="894979">
                                            <p:txEl>
                                              <p:charRg st="119" end="17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894979">
                                            <p:txEl>
                                              <p:charRg st="173" end="184"/>
                                            </p:txEl>
                                          </p:spTgt>
                                        </p:tgtEl>
                                        <p:attrNameLst>
                                          <p:attrName>style.visibility</p:attrName>
                                        </p:attrNameLst>
                                      </p:cBhvr>
                                      <p:to>
                                        <p:strVal val="visible"/>
                                      </p:to>
                                    </p:set>
                                    <p:animEffect transition="in" filter="diamond(in)">
                                      <p:cBhvr>
                                        <p:cTn id="15" dur="2000"/>
                                        <p:tgtEl>
                                          <p:spTgt spid="894979">
                                            <p:txEl>
                                              <p:charRg st="173" end="184"/>
                                            </p:txEl>
                                          </p:spTgt>
                                        </p:tgtEl>
                                      </p:cBhvr>
                                    </p:animEffect>
                                  </p:childTnLst>
                                </p:cTn>
                              </p:par>
                              <p:par>
                                <p:cTn id="16" presetID="8" presetClass="entr" presetSubtype="16" fill="hold" nodeType="withEffect">
                                  <p:stCondLst>
                                    <p:cond delay="0"/>
                                  </p:stCondLst>
                                  <p:childTnLst>
                                    <p:set>
                                      <p:cBhvr>
                                        <p:cTn id="17" dur="1" fill="hold">
                                          <p:stCondLst>
                                            <p:cond delay="0"/>
                                          </p:stCondLst>
                                        </p:cTn>
                                        <p:tgtEl>
                                          <p:spTgt spid="894979">
                                            <p:txEl>
                                              <p:charRg st="184" end="222"/>
                                            </p:txEl>
                                          </p:spTgt>
                                        </p:tgtEl>
                                        <p:attrNameLst>
                                          <p:attrName>style.visibility</p:attrName>
                                        </p:attrNameLst>
                                      </p:cBhvr>
                                      <p:to>
                                        <p:strVal val="visible"/>
                                      </p:to>
                                    </p:set>
                                    <p:animEffect transition="in" filter="diamond(in)">
                                      <p:cBhvr>
                                        <p:cTn id="18" dur="2000"/>
                                        <p:tgtEl>
                                          <p:spTgt spid="894979">
                                            <p:txEl>
                                              <p:charRg st="184" end="2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矩形 1"/>
          <p:cNvSpPr/>
          <p:nvPr/>
        </p:nvSpPr>
        <p:spPr>
          <a:xfrm>
            <a:off x="755650" y="1557338"/>
            <a:ext cx="7848600" cy="3852862"/>
          </a:xfrm>
          <a:prstGeom prst="rect">
            <a:avLst/>
          </a:prstGeom>
          <a:noFill/>
          <a:ln w="9525">
            <a:noFill/>
          </a:ln>
        </p:spPr>
        <p:txBody>
          <a:bodyPr>
            <a:spAutoFit/>
          </a:bodyPr>
          <a:p>
            <a:pPr lvl="0" indent="719455">
              <a:lnSpc>
                <a:spcPct val="110000"/>
              </a:lnSpc>
              <a:buClr>
                <a:srgbClr val="000000"/>
              </a:buClr>
            </a:pPr>
            <a:r>
              <a:rPr lang="zh-CN" altLang="en-US" sz="2800" b="1" dirty="0">
                <a:latin typeface="黑体" panose="02010609060101010101" pitchFamily="49" charset="-122"/>
                <a:ea typeface="黑体" panose="02010609060101010101" pitchFamily="49" charset="-122"/>
              </a:rPr>
              <a:t>一位班主任</a:t>
            </a:r>
            <a:r>
              <a:rPr lang="zh-CN" altLang="en-US" sz="2800" b="1" dirty="0">
                <a:solidFill>
                  <a:srgbClr val="3333FF"/>
                </a:solidFill>
                <a:latin typeface="黑体" panose="02010609060101010101" pitchFamily="49" charset="-122"/>
                <a:ea typeface="黑体" panose="02010609060101010101" pitchFamily="49" charset="-122"/>
              </a:rPr>
              <a:t>组织学生轮流竞争黑板报主编</a:t>
            </a:r>
            <a:r>
              <a:rPr lang="zh-CN" altLang="en-US" sz="2800" b="1" dirty="0">
                <a:latin typeface="黑体" panose="02010609060101010101" pitchFamily="49" charset="-122"/>
                <a:ea typeface="黑体" panose="02010609060101010101" pitchFamily="49" charset="-122"/>
              </a:rPr>
              <a:t>，并要求主编负责组织和培养其他同学，从而既让有一定专业特长的学生负责完成任务，又让这些学生承担着组织和教育别人的责任，使这些学生都获得了更多的主动发展。</a:t>
            </a:r>
            <a:endParaRPr lang="zh-CN" altLang="en-US" sz="2800" b="1" dirty="0">
              <a:latin typeface="黑体" panose="02010609060101010101" pitchFamily="49" charset="-122"/>
              <a:ea typeface="黑体" panose="02010609060101010101" pitchFamily="49" charset="-122"/>
            </a:endParaRPr>
          </a:p>
          <a:p>
            <a:pPr lvl="0" indent="719455">
              <a:lnSpc>
                <a:spcPct val="110000"/>
              </a:lnSpc>
              <a:buClr>
                <a:srgbClr val="000000"/>
              </a:buClr>
            </a:pPr>
            <a:endParaRPr lang="zh-CN" altLang="en-US" sz="2800" b="1" dirty="0">
              <a:latin typeface="黑体" panose="02010609060101010101" pitchFamily="49" charset="-122"/>
              <a:ea typeface="黑体" panose="02010609060101010101" pitchFamily="49" charset="-122"/>
            </a:endParaRPr>
          </a:p>
          <a:p>
            <a:pPr lvl="0" indent="719455">
              <a:lnSpc>
                <a:spcPct val="110000"/>
              </a:lnSpc>
              <a:buClr>
                <a:srgbClr val="000000"/>
              </a:buClr>
            </a:pPr>
            <a:r>
              <a:rPr lang="zh-CN" altLang="en-US" sz="2800" b="1" dirty="0">
                <a:latin typeface="黑体" panose="02010609060101010101" pitchFamily="49" charset="-122"/>
                <a:ea typeface="黑体" panose="02010609060101010101" pitchFamily="49" charset="-122"/>
              </a:rPr>
              <a:t>到期末时，大家一起欣赏这些黑板报的照片，评比最优主编（小组）</a:t>
            </a:r>
            <a:r>
              <a:rPr lang="en-US" altLang="zh-CN" sz="2800" b="1">
                <a:latin typeface="黑体" panose="02010609060101010101" pitchFamily="49" charset="-122"/>
                <a:ea typeface="黑体" panose="02010609060101010101" pitchFamily="49" charset="-122"/>
              </a:rPr>
              <a:t>……</a:t>
            </a:r>
            <a:endParaRPr lang="en-US" altLang="zh-CN" sz="2800" b="1">
              <a:latin typeface="黑体" panose="02010609060101010101" pitchFamily="49" charset="-122"/>
              <a:ea typeface="黑体" panose="02010609060101010101" pitchFamily="49" charset="-122"/>
            </a:endParaRPr>
          </a:p>
        </p:txBody>
      </p:sp>
      <p:sp>
        <p:nvSpPr>
          <p:cNvPr id="896004" name="文本框 896003"/>
          <p:cNvSpPr txBox="1"/>
          <p:nvPr/>
        </p:nvSpPr>
        <p:spPr>
          <a:xfrm>
            <a:off x="1331913" y="260350"/>
            <a:ext cx="6769100" cy="579438"/>
          </a:xfrm>
          <a:prstGeom prst="rect">
            <a:avLst/>
          </a:prstGeom>
          <a:noFill/>
          <a:ln w="9525">
            <a:noFill/>
          </a:ln>
        </p:spPr>
        <p:txBody>
          <a:bodyPr>
            <a:spAutoFit/>
          </a:bodyPr>
          <a:p>
            <a:pPr lvl="0" algn="ctr">
              <a:spcBef>
                <a:spcPct val="50000"/>
              </a:spcBef>
              <a:buClr>
                <a:srgbClr val="000000"/>
              </a:buClr>
            </a:pPr>
            <a:r>
              <a:rPr lang="zh-CN" altLang="en-US" sz="3200" b="0" dirty="0">
                <a:latin typeface="Arial" panose="020B0604020202020204" pitchFamily="34" charset="0"/>
                <a:ea typeface="黑体" panose="02010609060101010101" pitchFamily="49" charset="-122"/>
              </a:rPr>
              <a:t>另一种选择：轮流主编黑板报</a:t>
            </a:r>
            <a:endParaRPr lang="zh-CN" altLang="en-US" sz="3200" b="0" dirty="0">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p:cTn id="7" dur="500" fill="hold"/>
                                        <p:tgtEl>
                                          <p:spTgt spid="34818"/>
                                        </p:tgtEl>
                                        <p:attrNameLst>
                                          <p:attrName>ppt_w</p:attrName>
                                        </p:attrNameLst>
                                      </p:cBhvr>
                                      <p:tavLst>
                                        <p:tav tm="0">
                                          <p:val>
                                            <p:fltVal val="0.000000"/>
                                          </p:val>
                                        </p:tav>
                                        <p:tav tm="100000">
                                          <p:val>
                                            <p:strVal val="#ppt_w"/>
                                          </p:val>
                                        </p:tav>
                                      </p:tavLst>
                                    </p:anim>
                                    <p:anim calcmode="lin" valueType="num">
                                      <p:cBhvr>
                                        <p:cTn id="8" dur="500" fill="hold"/>
                                        <p:tgtEl>
                                          <p:spTgt spid="348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8530" name="文本占位符 918529"/>
          <p:cNvSpPr>
            <a:spLocks noGrp="1"/>
          </p:cNvSpPr>
          <p:nvPr>
            <p:ph type="body" idx="1"/>
          </p:nvPr>
        </p:nvSpPr>
        <p:spPr>
          <a:xfrm>
            <a:off x="0" y="0"/>
            <a:ext cx="9144000" cy="6858000"/>
          </a:xfrm>
        </p:spPr>
        <p:txBody>
          <a:bodyPr/>
          <a:p>
            <a:pPr>
              <a:lnSpc>
                <a:spcPct val="120000"/>
              </a:lnSpc>
              <a:buNone/>
            </a:pPr>
            <a:r>
              <a:rPr lang="zh-CN" altLang="en-US" sz="2400" b="1" dirty="0">
                <a:latin typeface="宋体" panose="02010600030101010101" pitchFamily="2" charset="-122"/>
              </a:rPr>
              <a:t>（</a:t>
            </a:r>
            <a:r>
              <a:rPr lang="en-US" altLang="zh-CN" sz="2400" b="1" dirty="0">
                <a:latin typeface="宋体" panose="02010600030101010101" pitchFamily="2" charset="-122"/>
              </a:rPr>
              <a:t>1</a:t>
            </a:r>
            <a:r>
              <a:rPr lang="zh-CN" altLang="en-US" sz="2400" b="1" dirty="0">
                <a:latin typeface="宋体" panose="02010600030101010101" pitchFamily="2" charset="-122"/>
              </a:rPr>
              <a:t>）</a:t>
            </a:r>
            <a:r>
              <a:rPr lang="zh-CN" altLang="en-US" sz="2400" b="1" dirty="0"/>
              <a:t>辨清班务的教育内涵</a:t>
            </a:r>
            <a:r>
              <a:rPr lang="zh-CN" altLang="en-US" sz="2400" dirty="0"/>
              <a:t> </a:t>
            </a:r>
            <a:endParaRPr lang="zh-CN" altLang="en-US" sz="2400" b="1" dirty="0"/>
          </a:p>
          <a:p>
            <a:pPr algn="just">
              <a:lnSpc>
                <a:spcPct val="120000"/>
              </a:lnSpc>
              <a:buNone/>
            </a:pPr>
            <a:r>
              <a:rPr lang="en-US" altLang="zh-CN" sz="2400" b="1" dirty="0">
                <a:latin typeface="华文楷体" panose="02010600040101010101" pitchFamily="2" charset="-122"/>
                <a:ea typeface="华文楷体" panose="02010600040101010101" pitchFamily="2" charset="-122"/>
              </a:rPr>
              <a:t>●</a:t>
            </a:r>
            <a:r>
              <a:rPr lang="zh-CN" altLang="en-US" sz="2400" b="1" dirty="0">
                <a:latin typeface="华文楷体" panose="02010600040101010101" pitchFamily="2" charset="-122"/>
                <a:ea typeface="华文楷体" panose="02010600040101010101" pitchFamily="2" charset="-122"/>
              </a:rPr>
              <a:t>非教育活动的</a:t>
            </a:r>
            <a:r>
              <a:rPr lang="zh-CN" altLang="en-US" sz="2400" b="1" dirty="0">
                <a:solidFill>
                  <a:srgbClr val="0000FF"/>
                </a:solidFill>
                <a:latin typeface="华文楷体" panose="02010600040101010101" pitchFamily="2" charset="-122"/>
                <a:ea typeface="华文楷体" panose="02010600040101010101" pitchFamily="2" charset="-122"/>
              </a:rPr>
              <a:t>“杂务”【机械地做事</a:t>
            </a:r>
            <a:r>
              <a:rPr lang="zh-CN" altLang="en-US" sz="2400" b="1">
                <a:solidFill>
                  <a:srgbClr val="0000FF"/>
                </a:solidFill>
                <a:latin typeface="华文楷体" panose="02010600040101010101" pitchFamily="2" charset="-122"/>
                <a:ea typeface="华文楷体" panose="02010600040101010101" pitchFamily="2" charset="-122"/>
              </a:rPr>
              <a:t>】</a:t>
            </a:r>
            <a:endParaRPr lang="zh-CN" altLang="en-US" sz="2400" b="1">
              <a:solidFill>
                <a:srgbClr val="0000FF"/>
              </a:solidFill>
              <a:latin typeface="华文楷体" panose="02010600040101010101" pitchFamily="2" charset="-122"/>
              <a:ea typeface="华文楷体" panose="02010600040101010101" pitchFamily="2" charset="-122"/>
            </a:endParaRPr>
          </a:p>
          <a:p>
            <a:pPr>
              <a:lnSpc>
                <a:spcPct val="90000"/>
              </a:lnSpc>
            </a:pPr>
            <a:r>
              <a:rPr lang="zh-CN" altLang="en-US" sz="2400" b="1" dirty="0">
                <a:latin typeface="华文楷体" panose="02010600040101010101" pitchFamily="2" charset="-122"/>
                <a:ea typeface="华文楷体" panose="02010600040101010101" pitchFamily="2" charset="-122"/>
              </a:rPr>
              <a:t>     </a:t>
            </a:r>
            <a:r>
              <a:rPr lang="en-US" altLang="zh-CN" sz="2400" b="1" dirty="0">
                <a:latin typeface="华文楷体" panose="02010600040101010101" pitchFamily="2" charset="-122"/>
                <a:ea typeface="华文楷体" panose="02010600040101010101" pitchFamily="2" charset="-122"/>
              </a:rPr>
              <a:t>——</a:t>
            </a:r>
            <a:r>
              <a:rPr lang="zh-CN" altLang="en-US" sz="2400" b="1" dirty="0">
                <a:latin typeface="华文楷体" panose="02010600040101010101" pitchFamily="2" charset="-122"/>
                <a:ea typeface="华文楷体" panose="02010600040101010101" pitchFamily="2" charset="-122"/>
              </a:rPr>
              <a:t>指班级生活中出现的、</a:t>
            </a:r>
            <a:r>
              <a:rPr lang="zh-CN" altLang="en-US" sz="2400" b="1" dirty="0">
                <a:solidFill>
                  <a:srgbClr val="3333FF"/>
                </a:solidFill>
                <a:latin typeface="华文楷体" panose="02010600040101010101" pitchFamily="2" charset="-122"/>
                <a:ea typeface="华文楷体" panose="02010600040101010101" pitchFamily="2" charset="-122"/>
              </a:rPr>
              <a:t>只有外在价值或目的</a:t>
            </a:r>
            <a:r>
              <a:rPr lang="zh-CN" altLang="en-US" sz="2400" b="1" dirty="0">
                <a:latin typeface="华文楷体" panose="02010600040101010101" pitchFamily="2" charset="-122"/>
                <a:ea typeface="华文楷体" panose="02010600040101010101" pitchFamily="2" charset="-122"/>
              </a:rPr>
              <a:t>的事项。</a:t>
            </a:r>
            <a:endParaRPr lang="zh-CN" altLang="en-US" sz="2400" b="1" dirty="0">
              <a:latin typeface="华文楷体" panose="02010600040101010101" pitchFamily="2" charset="-122"/>
              <a:ea typeface="华文楷体" panose="02010600040101010101" pitchFamily="2" charset="-122"/>
            </a:endParaRPr>
          </a:p>
          <a:p>
            <a:pPr>
              <a:lnSpc>
                <a:spcPct val="90000"/>
              </a:lnSpc>
            </a:pPr>
            <a:r>
              <a:rPr lang="zh-CN" altLang="en-US" sz="2400" b="1" dirty="0"/>
              <a:t>往往表现为各种需要完成的琐事、需要解决的争执、需要应对的具体挑战。</a:t>
            </a:r>
            <a:endParaRPr lang="zh-CN" altLang="en-US" sz="2400" b="1" dirty="0"/>
          </a:p>
          <a:p>
            <a:pPr>
              <a:lnSpc>
                <a:spcPct val="90000"/>
              </a:lnSpc>
            </a:pPr>
            <a:r>
              <a:rPr lang="zh-CN" altLang="en-US" sz="2400" b="1" dirty="0"/>
              <a:t>例如，上级布置的广播操、黑板报、行为规范检查，班会，学生之间发生的争执，安全教育，临时性的预防疫情的任务等</a:t>
            </a:r>
            <a:r>
              <a:rPr lang="zh-CN" altLang="en-US" sz="2400" dirty="0"/>
              <a:t> </a:t>
            </a:r>
            <a:endParaRPr lang="zh-CN" altLang="en-US" sz="2400"/>
          </a:p>
          <a:p>
            <a:pPr>
              <a:lnSpc>
                <a:spcPct val="90000"/>
              </a:lnSpc>
              <a:spcBef>
                <a:spcPct val="0"/>
              </a:spcBef>
              <a:buNone/>
            </a:pPr>
            <a:endParaRPr lang="zh-CN" altLang="en-US" sz="2400" b="1" dirty="0">
              <a:latin typeface="华文楷体" panose="02010600040101010101" pitchFamily="2" charset="-122"/>
              <a:ea typeface="华文楷体" panose="02010600040101010101" pitchFamily="2" charset="-122"/>
            </a:endParaRPr>
          </a:p>
          <a:p>
            <a:pPr algn="just">
              <a:lnSpc>
                <a:spcPct val="120000"/>
              </a:lnSpc>
              <a:buNone/>
            </a:pPr>
            <a:r>
              <a:rPr lang="en-US" altLang="zh-CN" sz="2400" b="1" dirty="0">
                <a:latin typeface="华文楷体" panose="02010600040101010101" pitchFamily="2" charset="-122"/>
                <a:ea typeface="华文楷体" panose="02010600040101010101" pitchFamily="2" charset="-122"/>
              </a:rPr>
              <a:t>●</a:t>
            </a:r>
            <a:r>
              <a:rPr lang="zh-CN" altLang="en-US" sz="2400" b="1" dirty="0">
                <a:latin typeface="华文楷体" panose="02010600040101010101" pitchFamily="2" charset="-122"/>
                <a:ea typeface="华文楷体" panose="02010600040101010101" pitchFamily="2" charset="-122"/>
              </a:rPr>
              <a:t>教育视野中的</a:t>
            </a:r>
            <a:r>
              <a:rPr lang="zh-CN" altLang="en-US" sz="2400" b="1" dirty="0">
                <a:solidFill>
                  <a:srgbClr val="0000FF"/>
                </a:solidFill>
                <a:latin typeface="华文楷体" panose="02010600040101010101" pitchFamily="2" charset="-122"/>
                <a:ea typeface="华文楷体" panose="02010600040101010101" pitchFamily="2" charset="-122"/>
              </a:rPr>
              <a:t>“交往”【用心地做人</a:t>
            </a:r>
            <a:r>
              <a:rPr lang="zh-CN" altLang="en-US" sz="2400" b="1">
                <a:solidFill>
                  <a:srgbClr val="0000FF"/>
                </a:solidFill>
                <a:latin typeface="华文楷体" panose="02010600040101010101" pitchFamily="2" charset="-122"/>
                <a:ea typeface="华文楷体" panose="02010600040101010101" pitchFamily="2" charset="-122"/>
              </a:rPr>
              <a:t>】</a:t>
            </a:r>
            <a:endParaRPr lang="zh-CN" altLang="en-US" sz="2400" b="1">
              <a:solidFill>
                <a:srgbClr val="0000FF"/>
              </a:solidFill>
              <a:latin typeface="华文楷体" panose="02010600040101010101" pitchFamily="2" charset="-122"/>
              <a:ea typeface="华文楷体" panose="02010600040101010101" pitchFamily="2" charset="-122"/>
            </a:endParaRPr>
          </a:p>
          <a:p>
            <a:pPr>
              <a:lnSpc>
                <a:spcPct val="90000"/>
              </a:lnSpc>
            </a:pPr>
            <a:r>
              <a:rPr lang="zh-CN" altLang="en-US" sz="2400" b="1" dirty="0"/>
              <a:t>其</a:t>
            </a:r>
            <a:r>
              <a:rPr lang="zh-CN" altLang="en-US" sz="2400" b="1" dirty="0">
                <a:solidFill>
                  <a:srgbClr val="3333FF"/>
                </a:solidFill>
              </a:rPr>
              <a:t>表面形式</a:t>
            </a:r>
            <a:r>
              <a:rPr lang="zh-CN" altLang="en-US" sz="2400" b="1" dirty="0"/>
              <a:t>与“非教育活动的杂务”相似，但其</a:t>
            </a:r>
            <a:r>
              <a:rPr lang="zh-CN" altLang="en-US" sz="2400" b="1" dirty="0">
                <a:solidFill>
                  <a:srgbClr val="3333FF"/>
                </a:solidFill>
              </a:rPr>
              <a:t>内在品质</a:t>
            </a:r>
            <a:r>
              <a:rPr lang="zh-CN" altLang="en-US" sz="2400" b="1" dirty="0"/>
              <a:t>则有关键差别。</a:t>
            </a:r>
            <a:endParaRPr lang="zh-CN" altLang="en-US" sz="2400" b="1" dirty="0"/>
          </a:p>
          <a:p>
            <a:pPr>
              <a:lnSpc>
                <a:spcPct val="90000"/>
              </a:lnSpc>
            </a:pPr>
            <a:r>
              <a:rPr lang="zh-CN" altLang="en-US" sz="2400" b="1" dirty="0"/>
              <a:t>它是将处理上述事项的过程转化为</a:t>
            </a:r>
            <a:r>
              <a:rPr lang="zh-CN" altLang="en-US" sz="2400" b="1" dirty="0">
                <a:solidFill>
                  <a:srgbClr val="3333FF"/>
                </a:solidFill>
              </a:rPr>
              <a:t>教育学生的交往过程</a:t>
            </a:r>
            <a:r>
              <a:rPr lang="zh-CN" altLang="en-US" sz="2400" b="1" dirty="0"/>
              <a:t>，使学生个体和班集体都得到新的发展。</a:t>
            </a:r>
            <a:endParaRPr lang="zh-CN" altLang="en-US" sz="2400" b="1" dirty="0"/>
          </a:p>
          <a:p>
            <a:pPr>
              <a:lnSpc>
                <a:spcPct val="90000"/>
              </a:lnSpc>
            </a:pPr>
            <a:r>
              <a:rPr lang="zh-CN" altLang="en-US" sz="2400" b="1" dirty="0"/>
              <a:t>可以说，教育性问题就是班级生活中出现的、被用来服务于教育学生这个</a:t>
            </a:r>
            <a:r>
              <a:rPr lang="zh-CN" altLang="en-US" sz="2400" b="1" dirty="0">
                <a:solidFill>
                  <a:srgbClr val="3333FF"/>
                </a:solidFill>
              </a:rPr>
              <a:t>内在目的</a:t>
            </a:r>
            <a:r>
              <a:rPr lang="zh-CN" altLang="en-US" sz="2400" b="1" dirty="0"/>
              <a:t>的事项。</a:t>
            </a:r>
            <a:r>
              <a:rPr lang="zh-CN" altLang="en-US" sz="2400" dirty="0"/>
              <a:t> </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18530">
                                            <p:txEl>
                                              <p:charRg st="98" end="153"/>
                                            </p:txEl>
                                          </p:spTgt>
                                        </p:tgtEl>
                                        <p:attrNameLst>
                                          <p:attrName>style.visibility</p:attrName>
                                        </p:attrNameLst>
                                      </p:cBhvr>
                                      <p:to>
                                        <p:strVal val="visible"/>
                                      </p:to>
                                    </p:set>
                                    <p:animEffect transition="in" filter="diamond(in)">
                                      <p:cBhvr>
                                        <p:cTn id="7" dur="2000"/>
                                        <p:tgtEl>
                                          <p:spTgt spid="918530">
                                            <p:txEl>
                                              <p:charRg st="98" end="153"/>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918530">
                                            <p:txEl>
                                              <p:charRg st="154" end="173"/>
                                            </p:txEl>
                                          </p:spTgt>
                                        </p:tgtEl>
                                        <p:attrNameLst>
                                          <p:attrName>style.visibility</p:attrName>
                                        </p:attrNameLst>
                                      </p:cBhvr>
                                      <p:to>
                                        <p:strVal val="visible"/>
                                      </p:to>
                                    </p:set>
                                    <p:animEffect transition="in" filter="diamond(in)">
                                      <p:cBhvr>
                                        <p:cTn id="10" dur="2000"/>
                                        <p:tgtEl>
                                          <p:spTgt spid="918530">
                                            <p:txEl>
                                              <p:charRg st="154" end="173"/>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918530">
                                            <p:txEl>
                                              <p:charRg st="173" end="206"/>
                                            </p:txEl>
                                          </p:spTgt>
                                        </p:tgtEl>
                                        <p:attrNameLst>
                                          <p:attrName>style.visibility</p:attrName>
                                        </p:attrNameLst>
                                      </p:cBhvr>
                                      <p:to>
                                        <p:strVal val="visible"/>
                                      </p:to>
                                    </p:set>
                                    <p:animEffect transition="in" filter="diamond(in)">
                                      <p:cBhvr>
                                        <p:cTn id="13" dur="2000"/>
                                        <p:tgtEl>
                                          <p:spTgt spid="918530">
                                            <p:txEl>
                                              <p:charRg st="173" end="206"/>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918530">
                                            <p:txEl>
                                              <p:charRg st="206" end="249"/>
                                            </p:txEl>
                                          </p:spTgt>
                                        </p:tgtEl>
                                        <p:attrNameLst>
                                          <p:attrName>style.visibility</p:attrName>
                                        </p:attrNameLst>
                                      </p:cBhvr>
                                      <p:to>
                                        <p:strVal val="visible"/>
                                      </p:to>
                                    </p:set>
                                    <p:animEffect transition="in" filter="diamond(in)">
                                      <p:cBhvr>
                                        <p:cTn id="16" dur="2000"/>
                                        <p:tgtEl>
                                          <p:spTgt spid="918530">
                                            <p:txEl>
                                              <p:charRg st="206" end="249"/>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918530">
                                            <p:txEl>
                                              <p:charRg st="249" end="291"/>
                                            </p:txEl>
                                          </p:spTgt>
                                        </p:tgtEl>
                                        <p:attrNameLst>
                                          <p:attrName>style.visibility</p:attrName>
                                        </p:attrNameLst>
                                      </p:cBhvr>
                                      <p:to>
                                        <p:strVal val="visible"/>
                                      </p:to>
                                    </p:set>
                                    <p:animEffect transition="in" filter="diamond(in)">
                                      <p:cBhvr>
                                        <p:cTn id="19" dur="2000"/>
                                        <p:tgtEl>
                                          <p:spTgt spid="918530">
                                            <p:txEl>
                                              <p:charRg st="249" end="29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矩形 27"/>
          <p:cNvSpPr/>
          <p:nvPr/>
        </p:nvSpPr>
        <p:spPr>
          <a:xfrm>
            <a:off x="1908175" y="260350"/>
            <a:ext cx="6731000" cy="1066800"/>
          </a:xfrm>
          <a:prstGeom prst="rect">
            <a:avLst/>
          </a:prstGeom>
          <a:noFill/>
          <a:ln w="9525">
            <a:noFill/>
          </a:ln>
        </p:spPr>
        <p:txBody>
          <a:bodyPr wrap="none">
            <a:spAutoFit/>
          </a:bodyPr>
          <a:p>
            <a:pPr lvl="0">
              <a:buClr>
                <a:srgbClr val="000000"/>
              </a:buClr>
            </a:pPr>
            <a:r>
              <a:rPr lang="zh-CN" altLang="en-US" sz="3200" b="0" dirty="0">
                <a:solidFill>
                  <a:srgbClr val="0000FF"/>
                </a:solidFill>
                <a:latin typeface="Arial" panose="020B0604020202020204" pitchFamily="34" charset="0"/>
                <a:ea typeface="黑体" panose="02010609060101010101" pitchFamily="49" charset="-122"/>
              </a:rPr>
              <a:t>系统方法举例</a:t>
            </a:r>
            <a:r>
              <a:rPr lang="en-US" altLang="zh-CN" sz="3200" b="0" dirty="0">
                <a:solidFill>
                  <a:srgbClr val="0000FF"/>
                </a:solidFill>
                <a:latin typeface="Arial" panose="020B0604020202020204" pitchFamily="34" charset="0"/>
                <a:ea typeface="黑体" panose="02010609060101010101" pitchFamily="49" charset="-122"/>
              </a:rPr>
              <a:t>①</a:t>
            </a:r>
            <a:endParaRPr lang="en-US" altLang="zh-CN" sz="3200" b="0" dirty="0">
              <a:solidFill>
                <a:srgbClr val="0000FF"/>
              </a:solidFill>
              <a:latin typeface="Arial" panose="020B0604020202020204" pitchFamily="34" charset="0"/>
              <a:ea typeface="黑体" panose="02010609060101010101" pitchFamily="49" charset="-122"/>
            </a:endParaRPr>
          </a:p>
          <a:p>
            <a:pPr lvl="0">
              <a:buClr>
                <a:srgbClr val="000000"/>
              </a:buClr>
            </a:pPr>
            <a:r>
              <a:rPr lang="en-US" altLang="zh-CN" sz="3200" b="0" dirty="0">
                <a:solidFill>
                  <a:srgbClr val="0000FF"/>
                </a:solidFill>
                <a:latin typeface="Arial" panose="020B0604020202020204" pitchFamily="34" charset="0"/>
                <a:ea typeface="黑体" panose="02010609060101010101" pitchFamily="49" charset="-122"/>
              </a:rPr>
              <a:t>——</a:t>
            </a:r>
            <a:r>
              <a:rPr lang="zh-CN" altLang="en-US" sz="3200" b="0" dirty="0">
                <a:solidFill>
                  <a:srgbClr val="0000FF"/>
                </a:solidFill>
                <a:latin typeface="Arial" panose="020B0604020202020204" pitchFamily="34" charset="0"/>
                <a:ea typeface="黑体" panose="02010609060101010101" pitchFamily="49" charset="-122"/>
              </a:rPr>
              <a:t>策略</a:t>
            </a:r>
            <a:r>
              <a:rPr lang="en-US" altLang="zh-CN" sz="3200" b="0" dirty="0">
                <a:solidFill>
                  <a:srgbClr val="0000FF"/>
                </a:solidFill>
                <a:latin typeface="Arial" panose="020B0604020202020204" pitchFamily="34" charset="0"/>
                <a:ea typeface="黑体" panose="02010609060101010101" pitchFamily="49" charset="-122"/>
              </a:rPr>
              <a:t>1. </a:t>
            </a:r>
            <a:r>
              <a:rPr lang="zh-CN" altLang="en-US" sz="3200" b="0" dirty="0">
                <a:solidFill>
                  <a:srgbClr val="0000FF"/>
                </a:solidFill>
                <a:latin typeface="Arial" panose="020B0604020202020204" pitchFamily="34" charset="0"/>
                <a:ea typeface="黑体" panose="02010609060101010101" pitchFamily="49" charset="-122"/>
              </a:rPr>
              <a:t>选择成事育人的价值取向</a:t>
            </a:r>
            <a:endParaRPr lang="zh-CN" altLang="en-US" sz="3200" b="0" dirty="0">
              <a:solidFill>
                <a:srgbClr val="0000FF"/>
              </a:solidFill>
              <a:latin typeface="Arial" panose="020B0604020202020204" pitchFamily="34" charset="0"/>
              <a:ea typeface="黑体" panose="02010609060101010101" pitchFamily="49" charset="-122"/>
            </a:endParaRPr>
          </a:p>
        </p:txBody>
      </p:sp>
      <p:sp>
        <p:nvSpPr>
          <p:cNvPr id="36867" name="矩形 28"/>
          <p:cNvSpPr/>
          <p:nvPr/>
        </p:nvSpPr>
        <p:spPr>
          <a:xfrm>
            <a:off x="395288" y="1557338"/>
            <a:ext cx="7702550" cy="579437"/>
          </a:xfrm>
          <a:prstGeom prst="rect">
            <a:avLst/>
          </a:prstGeom>
          <a:noFill/>
          <a:ln w="9525">
            <a:noFill/>
          </a:ln>
        </p:spPr>
        <p:txBody>
          <a:bodyPr wrap="none">
            <a:spAutoFit/>
          </a:bodyPr>
          <a:p>
            <a:pPr lvl="0">
              <a:buClr>
                <a:srgbClr val="000000"/>
              </a:buClr>
            </a:pPr>
            <a:r>
              <a:rPr lang="zh-CN" altLang="en-US" sz="3200" b="0" dirty="0">
                <a:latin typeface="黑体" panose="02010609060101010101" pitchFamily="49" charset="-122"/>
                <a:ea typeface="黑体" panose="02010609060101010101" pitchFamily="49" charset="-122"/>
              </a:rPr>
              <a:t>可从多个方面入手，开发事务的教育价值 </a:t>
            </a:r>
            <a:endParaRPr lang="zh-CN" altLang="en-US" sz="3200" b="0" dirty="0">
              <a:latin typeface="黑体" panose="02010609060101010101" pitchFamily="49" charset="-122"/>
              <a:ea typeface="黑体" panose="02010609060101010101" pitchFamily="49" charset="-122"/>
            </a:endParaRPr>
          </a:p>
        </p:txBody>
      </p:sp>
      <p:sp>
        <p:nvSpPr>
          <p:cNvPr id="36868" name="Line 3"/>
          <p:cNvSpPr/>
          <p:nvPr/>
        </p:nvSpPr>
        <p:spPr>
          <a:xfrm>
            <a:off x="2598738" y="3049588"/>
            <a:ext cx="3759200" cy="0"/>
          </a:xfrm>
          <a:prstGeom prst="line">
            <a:avLst/>
          </a:prstGeom>
          <a:ln w="19050" cap="flat" cmpd="sng">
            <a:solidFill>
              <a:schemeClr val="tx1"/>
            </a:solidFill>
            <a:prstDash val="sysDot"/>
            <a:headEnd type="none" w="med" len="med"/>
            <a:tailEnd type="triangle" w="med" len="med"/>
          </a:ln>
        </p:spPr>
      </p:sp>
      <p:sp>
        <p:nvSpPr>
          <p:cNvPr id="36869" name="Line 4"/>
          <p:cNvSpPr/>
          <p:nvPr/>
        </p:nvSpPr>
        <p:spPr>
          <a:xfrm>
            <a:off x="2598738" y="3773488"/>
            <a:ext cx="3759200" cy="0"/>
          </a:xfrm>
          <a:prstGeom prst="line">
            <a:avLst/>
          </a:prstGeom>
          <a:ln w="19050" cap="flat" cmpd="sng">
            <a:solidFill>
              <a:schemeClr val="tx1"/>
            </a:solidFill>
            <a:prstDash val="sysDot"/>
            <a:headEnd type="none" w="med" len="med"/>
            <a:tailEnd type="triangle" w="med" len="med"/>
          </a:ln>
        </p:spPr>
      </p:sp>
      <p:sp>
        <p:nvSpPr>
          <p:cNvPr id="36870" name="Line 5"/>
          <p:cNvSpPr/>
          <p:nvPr/>
        </p:nvSpPr>
        <p:spPr>
          <a:xfrm>
            <a:off x="2598738" y="4459288"/>
            <a:ext cx="3759200" cy="0"/>
          </a:xfrm>
          <a:prstGeom prst="line">
            <a:avLst/>
          </a:prstGeom>
          <a:ln w="19050" cap="flat" cmpd="sng">
            <a:solidFill>
              <a:schemeClr val="tx1"/>
            </a:solidFill>
            <a:prstDash val="sysDot"/>
            <a:headEnd type="none" w="med" len="med"/>
            <a:tailEnd type="triangle" w="med" len="med"/>
          </a:ln>
        </p:spPr>
      </p:sp>
      <p:sp>
        <p:nvSpPr>
          <p:cNvPr id="36871" name="Line 6"/>
          <p:cNvSpPr/>
          <p:nvPr/>
        </p:nvSpPr>
        <p:spPr>
          <a:xfrm>
            <a:off x="2598738" y="5164138"/>
            <a:ext cx="3759200" cy="0"/>
          </a:xfrm>
          <a:prstGeom prst="line">
            <a:avLst/>
          </a:prstGeom>
          <a:ln w="19050" cap="flat" cmpd="sng">
            <a:solidFill>
              <a:schemeClr val="tx1"/>
            </a:solidFill>
            <a:prstDash val="sysDot"/>
            <a:headEnd type="none" w="med" len="med"/>
            <a:tailEnd type="triangle" w="med" len="med"/>
          </a:ln>
        </p:spPr>
      </p:sp>
      <p:sp>
        <p:nvSpPr>
          <p:cNvPr id="898056" name="AutoShape 8"/>
          <p:cNvSpPr/>
          <p:nvPr/>
        </p:nvSpPr>
        <p:spPr>
          <a:xfrm>
            <a:off x="827088" y="2781300"/>
            <a:ext cx="2043112" cy="576263"/>
          </a:xfrm>
          <a:prstGeom prst="cube">
            <a:avLst>
              <a:gd name="adj" fmla="val 24338"/>
            </a:avLst>
          </a:prstGeom>
          <a:solidFill>
            <a:srgbClr val="FFFF66">
              <a:alpha val="90979"/>
            </a:srgbClr>
          </a:solidFill>
          <a:ln w="9525">
            <a:noFill/>
          </a:ln>
        </p:spPr>
        <p:txBody>
          <a:bodyPr wrap="none" anchor="ctr"/>
          <a:p>
            <a:pPr lvl="0" algn="ctr" eaLnBrk="0" hangingPunct="0">
              <a:buClr>
                <a:srgbClr val="000000"/>
              </a:buClr>
            </a:pPr>
            <a:r>
              <a:rPr lang="zh-CN" altLang="en-US" sz="2400" b="0" dirty="0">
                <a:latin typeface="黑体" panose="02010609060101010101" pitchFamily="49" charset="-122"/>
                <a:ea typeface="黑体" panose="02010609060101010101" pitchFamily="49" charset="-122"/>
              </a:rPr>
              <a:t>班级常规管理</a:t>
            </a:r>
            <a:endParaRPr lang="zh-CN" altLang="en-US" sz="2400" b="0">
              <a:latin typeface="黑体" panose="02010609060101010101" pitchFamily="49" charset="-122"/>
              <a:ea typeface="黑体" panose="02010609060101010101" pitchFamily="49" charset="-122"/>
            </a:endParaRPr>
          </a:p>
        </p:txBody>
      </p:sp>
      <p:sp>
        <p:nvSpPr>
          <p:cNvPr id="898057" name="AutoShape 9"/>
          <p:cNvSpPr/>
          <p:nvPr/>
        </p:nvSpPr>
        <p:spPr>
          <a:xfrm>
            <a:off x="827088" y="3476625"/>
            <a:ext cx="2043112" cy="576263"/>
          </a:xfrm>
          <a:prstGeom prst="cube">
            <a:avLst>
              <a:gd name="adj" fmla="val 24338"/>
            </a:avLst>
          </a:prstGeom>
          <a:solidFill>
            <a:srgbClr val="FFFF66">
              <a:alpha val="90979"/>
            </a:srgbClr>
          </a:solidFill>
          <a:ln w="9525">
            <a:noFill/>
          </a:ln>
        </p:spPr>
        <p:txBody>
          <a:bodyPr wrap="none" anchor="ctr"/>
          <a:p>
            <a:pPr lvl="0" algn="ctr" eaLnBrk="0" hangingPunct="0">
              <a:buClr>
                <a:srgbClr val="000000"/>
              </a:buClr>
            </a:pPr>
            <a:r>
              <a:rPr lang="zh-CN" altLang="en-US" sz="2400" b="0" dirty="0">
                <a:latin typeface="黑体" panose="02010609060101010101" pitchFamily="49" charset="-122"/>
                <a:ea typeface="黑体" panose="02010609060101010101" pitchFamily="49" charset="-122"/>
              </a:rPr>
              <a:t>上级规定任务</a:t>
            </a:r>
            <a:endParaRPr lang="zh-CN" altLang="en-US" sz="2400" b="0">
              <a:latin typeface="黑体" panose="02010609060101010101" pitchFamily="49" charset="-122"/>
              <a:ea typeface="黑体" panose="02010609060101010101" pitchFamily="49" charset="-122"/>
            </a:endParaRPr>
          </a:p>
        </p:txBody>
      </p:sp>
      <p:sp>
        <p:nvSpPr>
          <p:cNvPr id="898058" name="AutoShape 10"/>
          <p:cNvSpPr/>
          <p:nvPr/>
        </p:nvSpPr>
        <p:spPr>
          <a:xfrm>
            <a:off x="827088" y="4184650"/>
            <a:ext cx="2043112" cy="576263"/>
          </a:xfrm>
          <a:prstGeom prst="cube">
            <a:avLst>
              <a:gd name="adj" fmla="val 24338"/>
            </a:avLst>
          </a:prstGeom>
          <a:solidFill>
            <a:srgbClr val="FFFF66">
              <a:alpha val="90979"/>
            </a:srgbClr>
          </a:solidFill>
          <a:ln w="9525">
            <a:noFill/>
          </a:ln>
        </p:spPr>
        <p:txBody>
          <a:bodyPr wrap="none" anchor="ctr"/>
          <a:p>
            <a:pPr lvl="0" algn="ctr" eaLnBrk="0" hangingPunct="0">
              <a:buClr>
                <a:srgbClr val="000000"/>
              </a:buClr>
            </a:pPr>
            <a:r>
              <a:rPr lang="zh-CN" altLang="en-US" sz="2400" b="0" dirty="0">
                <a:latin typeface="黑体" panose="02010609060101010101" pitchFamily="49" charset="-122"/>
                <a:ea typeface="黑体" panose="02010609060101010101" pitchFamily="49" charset="-122"/>
              </a:rPr>
              <a:t>学生偶发问题</a:t>
            </a:r>
            <a:endParaRPr lang="zh-CN" altLang="en-US" sz="2400" b="0">
              <a:latin typeface="黑体" panose="02010609060101010101" pitchFamily="49" charset="-122"/>
              <a:ea typeface="黑体" panose="02010609060101010101" pitchFamily="49" charset="-122"/>
            </a:endParaRPr>
          </a:p>
        </p:txBody>
      </p:sp>
      <p:sp>
        <p:nvSpPr>
          <p:cNvPr id="37" name="AutoShape 11"/>
          <p:cNvSpPr>
            <a:spLocks noChangeArrowheads="1"/>
          </p:cNvSpPr>
          <p:nvPr/>
        </p:nvSpPr>
        <p:spPr bwMode="gray">
          <a:xfrm rot="5400000">
            <a:off x="3020604" y="3500773"/>
            <a:ext cx="2978894" cy="1323652"/>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57150" algn="ctr">
            <a:solidFill>
              <a:srgbClr val="808080"/>
            </a:solidFill>
            <a:round/>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98062" name="AutoShape 13"/>
          <p:cNvSpPr/>
          <p:nvPr/>
        </p:nvSpPr>
        <p:spPr>
          <a:xfrm>
            <a:off x="823913" y="4875213"/>
            <a:ext cx="2043112" cy="576262"/>
          </a:xfrm>
          <a:prstGeom prst="cube">
            <a:avLst>
              <a:gd name="adj" fmla="val 24338"/>
            </a:avLst>
          </a:prstGeom>
          <a:solidFill>
            <a:srgbClr val="FFFF66">
              <a:alpha val="90979"/>
            </a:srgbClr>
          </a:solidFill>
          <a:ln w="9525">
            <a:noFill/>
          </a:ln>
        </p:spPr>
        <p:txBody>
          <a:bodyPr wrap="none" anchor="ctr"/>
          <a:p>
            <a:pPr lvl="0" algn="ctr" eaLnBrk="0" hangingPunct="0">
              <a:buClr>
                <a:srgbClr val="000000"/>
              </a:buClr>
            </a:pPr>
            <a:r>
              <a:rPr lang="zh-CN" altLang="en-US" sz="2400" b="0" dirty="0">
                <a:latin typeface="黑体" panose="02010609060101010101" pitchFamily="49" charset="-122"/>
                <a:ea typeface="黑体" panose="02010609060101010101" pitchFamily="49" charset="-122"/>
              </a:rPr>
              <a:t>社会生活内容</a:t>
            </a:r>
            <a:endParaRPr lang="zh-CN" altLang="en-US" sz="2400" b="0">
              <a:latin typeface="黑体" panose="02010609060101010101" pitchFamily="49" charset="-122"/>
              <a:ea typeface="黑体" panose="02010609060101010101" pitchFamily="49" charset="-122"/>
            </a:endParaRPr>
          </a:p>
        </p:txBody>
      </p:sp>
      <p:sp>
        <p:nvSpPr>
          <p:cNvPr id="898063" name="AutoShape 15"/>
          <p:cNvSpPr/>
          <p:nvPr/>
        </p:nvSpPr>
        <p:spPr>
          <a:xfrm>
            <a:off x="6540500" y="2771775"/>
            <a:ext cx="2376488" cy="576263"/>
          </a:xfrm>
          <a:prstGeom prst="cube">
            <a:avLst>
              <a:gd name="adj" fmla="val 24338"/>
            </a:avLst>
          </a:prstGeom>
          <a:solidFill>
            <a:srgbClr val="00FF99">
              <a:alpha val="87057"/>
            </a:srgbClr>
          </a:solidFill>
          <a:ln w="9525">
            <a:noFill/>
          </a:ln>
        </p:spPr>
        <p:txBody>
          <a:bodyPr wrap="none" anchor="ctr"/>
          <a:p>
            <a:pPr lvl="0" algn="ctr" eaLnBrk="0" hangingPunct="0">
              <a:buClr>
                <a:srgbClr val="000000"/>
              </a:buClr>
            </a:pPr>
            <a:r>
              <a:rPr lang="zh-CN" altLang="en-US" sz="2400" b="0" dirty="0">
                <a:latin typeface="黑体" panose="02010609060101010101" pitchFamily="49" charset="-122"/>
                <a:ea typeface="黑体" panose="02010609060101010101" pitchFamily="49" charset="-122"/>
              </a:rPr>
              <a:t>民主参与的机会</a:t>
            </a:r>
            <a:endParaRPr lang="zh-CN" altLang="en-US" sz="2400" b="0">
              <a:latin typeface="黑体" panose="02010609060101010101" pitchFamily="49" charset="-122"/>
              <a:ea typeface="黑体" panose="02010609060101010101" pitchFamily="49" charset="-122"/>
            </a:endParaRPr>
          </a:p>
        </p:txBody>
      </p:sp>
      <p:sp>
        <p:nvSpPr>
          <p:cNvPr id="898064" name="AutoShape 16"/>
          <p:cNvSpPr/>
          <p:nvPr/>
        </p:nvSpPr>
        <p:spPr>
          <a:xfrm>
            <a:off x="6515100" y="3443288"/>
            <a:ext cx="2401888" cy="576262"/>
          </a:xfrm>
          <a:prstGeom prst="cube">
            <a:avLst>
              <a:gd name="adj" fmla="val 24338"/>
            </a:avLst>
          </a:prstGeom>
          <a:solidFill>
            <a:srgbClr val="00FF99">
              <a:alpha val="87057"/>
            </a:srgbClr>
          </a:solidFill>
          <a:ln w="9525">
            <a:noFill/>
          </a:ln>
        </p:spPr>
        <p:txBody>
          <a:bodyPr wrap="none" anchor="ctr"/>
          <a:p>
            <a:pPr lvl="0" algn="ctr" eaLnBrk="0" hangingPunct="0">
              <a:buClr>
                <a:srgbClr val="000000"/>
              </a:buClr>
            </a:pPr>
            <a:r>
              <a:rPr lang="zh-CN" altLang="en-US" sz="2400" b="0" dirty="0">
                <a:latin typeface="黑体" panose="02010609060101010101" pitchFamily="49" charset="-122"/>
                <a:ea typeface="黑体" panose="02010609060101010101" pitchFamily="49" charset="-122"/>
              </a:rPr>
              <a:t>激励创造的活动</a:t>
            </a:r>
            <a:endParaRPr lang="zh-CN" altLang="en-US" sz="2400" b="0">
              <a:latin typeface="黑体" panose="02010609060101010101" pitchFamily="49" charset="-122"/>
              <a:ea typeface="黑体" panose="02010609060101010101" pitchFamily="49" charset="-122"/>
            </a:endParaRPr>
          </a:p>
        </p:txBody>
      </p:sp>
      <p:sp>
        <p:nvSpPr>
          <p:cNvPr id="898065" name="AutoShape 17"/>
          <p:cNvSpPr/>
          <p:nvPr/>
        </p:nvSpPr>
        <p:spPr>
          <a:xfrm>
            <a:off x="6515100" y="4151313"/>
            <a:ext cx="2401888" cy="576262"/>
          </a:xfrm>
          <a:prstGeom prst="cube">
            <a:avLst>
              <a:gd name="adj" fmla="val 24338"/>
            </a:avLst>
          </a:prstGeom>
          <a:solidFill>
            <a:srgbClr val="00FF99">
              <a:alpha val="87057"/>
            </a:srgbClr>
          </a:solidFill>
          <a:ln w="9525">
            <a:noFill/>
          </a:ln>
        </p:spPr>
        <p:txBody>
          <a:bodyPr wrap="none" anchor="ctr"/>
          <a:p>
            <a:pPr lvl="0" algn="ctr" eaLnBrk="0" hangingPunct="0">
              <a:buClr>
                <a:srgbClr val="000000"/>
              </a:buClr>
            </a:pPr>
            <a:r>
              <a:rPr lang="zh-CN" altLang="en-US" sz="2400" b="0" dirty="0">
                <a:latin typeface="黑体" panose="02010609060101010101" pitchFamily="49" charset="-122"/>
                <a:ea typeface="黑体" panose="02010609060101010101" pitchFamily="49" charset="-122"/>
              </a:rPr>
              <a:t>自我教育的契机</a:t>
            </a:r>
            <a:endParaRPr lang="zh-CN" altLang="en-US" sz="2400" b="0">
              <a:latin typeface="黑体" panose="02010609060101010101" pitchFamily="49" charset="-122"/>
              <a:ea typeface="黑体" panose="02010609060101010101" pitchFamily="49" charset="-122"/>
            </a:endParaRPr>
          </a:p>
        </p:txBody>
      </p:sp>
      <p:sp>
        <p:nvSpPr>
          <p:cNvPr id="898066" name="AutoShape 18"/>
          <p:cNvSpPr/>
          <p:nvPr/>
        </p:nvSpPr>
        <p:spPr>
          <a:xfrm>
            <a:off x="6511925" y="4841875"/>
            <a:ext cx="2332038" cy="576263"/>
          </a:xfrm>
          <a:prstGeom prst="cube">
            <a:avLst>
              <a:gd name="adj" fmla="val 24338"/>
            </a:avLst>
          </a:prstGeom>
          <a:solidFill>
            <a:srgbClr val="00FF99">
              <a:alpha val="87057"/>
            </a:srgbClr>
          </a:solidFill>
          <a:ln w="9525">
            <a:noFill/>
          </a:ln>
        </p:spPr>
        <p:txBody>
          <a:bodyPr wrap="none" anchor="ctr"/>
          <a:p>
            <a:pPr lvl="0" algn="just">
              <a:lnSpc>
                <a:spcPct val="120000"/>
              </a:lnSpc>
              <a:buClr>
                <a:srgbClr val="000000"/>
              </a:buClr>
            </a:pPr>
            <a:r>
              <a:rPr lang="zh-CN" altLang="en-US" sz="2400" b="0" dirty="0">
                <a:latin typeface="黑体" panose="02010609060101010101" pitchFamily="49" charset="-122"/>
                <a:ea typeface="黑体" panose="02010609060101010101" pitchFamily="49" charset="-122"/>
              </a:rPr>
              <a:t>建设班级的资源</a:t>
            </a:r>
            <a:endParaRPr lang="zh-CN" altLang="en-US" sz="2400" b="0" dirty="0">
              <a:latin typeface="黑体" panose="02010609060101010101" pitchFamily="49" charset="-122"/>
              <a:ea typeface="黑体" panose="02010609060101010101" pitchFamily="49" charset="-122"/>
            </a:endParaRPr>
          </a:p>
        </p:txBody>
      </p:sp>
      <p:sp>
        <p:nvSpPr>
          <p:cNvPr id="43" name="TextBox 42"/>
          <p:cNvSpPr txBox="1"/>
          <p:nvPr/>
        </p:nvSpPr>
        <p:spPr>
          <a:xfrm>
            <a:off x="4100513" y="2411413"/>
            <a:ext cx="1098550" cy="3455988"/>
          </a:xfrm>
          <a:prstGeom prst="rect">
            <a:avLst/>
          </a:prstGeom>
          <a:noFill/>
        </p:spPr>
        <p:txBody>
          <a:bodyPr vert="eaVert">
            <a:spAutoFit/>
          </a:bodyPr>
          <a:p>
            <a:pPr lvl="0" algn="ctr" eaLnBrk="0" hangingPunct="0">
              <a:lnSpc>
                <a:spcPct val="150000"/>
              </a:lnSpc>
              <a:buClr>
                <a:srgbClr val="000000"/>
              </a:buClr>
            </a:pPr>
            <a:r>
              <a:rPr lang="zh-CN" altLang="en-US" sz="4000" b="0" dirty="0">
                <a:solidFill>
                  <a:srgbClr val="0000CC"/>
                </a:solidFill>
                <a:latin typeface="黑体" panose="02010609060101010101" pitchFamily="49" charset="-122"/>
                <a:ea typeface="黑体" panose="02010609060101010101" pitchFamily="49" charset="-122"/>
              </a:rPr>
              <a:t>转化</a:t>
            </a:r>
            <a:endParaRPr lang="zh-CN" altLang="en-US" sz="4000" b="0">
              <a:solidFill>
                <a:srgbClr val="1C1C1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0-#ppt_w/2"/>
                                          </p:val>
                                        </p:tav>
                                        <p:tav tm="100000">
                                          <p:val>
                                            <p:strVal val="#ppt_x"/>
                                          </p:val>
                                        </p:tav>
                                      </p:tavLst>
                                    </p:anim>
                                    <p:anim calcmode="lin" valueType="num">
                                      <p:cBhvr additive="base">
                                        <p:cTn id="8" dur="500" fill="hold"/>
                                        <p:tgtEl>
                                          <p:spTgt spid="3686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36868"/>
                                        </p:tgtEl>
                                        <p:attrNameLst>
                                          <p:attrName>style.visibility</p:attrName>
                                        </p:attrNameLst>
                                      </p:cBhvr>
                                      <p:to>
                                        <p:strVal val="visible"/>
                                      </p:to>
                                    </p:set>
                                    <p:anim calcmode="lin" valueType="num">
                                      <p:cBhvr>
                                        <p:cTn id="13" dur="500" fill="hold"/>
                                        <p:tgtEl>
                                          <p:spTgt spid="36868"/>
                                        </p:tgtEl>
                                        <p:attrNameLst>
                                          <p:attrName>ppt_w</p:attrName>
                                        </p:attrNameLst>
                                      </p:cBhvr>
                                      <p:tavLst>
                                        <p:tav tm="0">
                                          <p:val>
                                            <p:fltVal val="0.000000"/>
                                          </p:val>
                                        </p:tav>
                                        <p:tav tm="100000">
                                          <p:val>
                                            <p:strVal val="#ppt_w"/>
                                          </p:val>
                                        </p:tav>
                                      </p:tavLst>
                                    </p:anim>
                                    <p:anim calcmode="lin" valueType="num">
                                      <p:cBhvr>
                                        <p:cTn id="14" dur="500" fill="hold"/>
                                        <p:tgtEl>
                                          <p:spTgt spid="36868"/>
                                        </p:tgtEl>
                                        <p:attrNameLst>
                                          <p:attrName>ppt_h</p:attrName>
                                        </p:attrNameLst>
                                      </p:cBhvr>
                                      <p:tavLst>
                                        <p:tav tm="0">
                                          <p:val>
                                            <p:strVal val="#ppt_h"/>
                                          </p:val>
                                        </p:tav>
                                        <p:tav tm="100000">
                                          <p:val>
                                            <p:strVal val="#ppt_h"/>
                                          </p:val>
                                        </p:tav>
                                      </p:tavLst>
                                    </p:anim>
                                  </p:childTnLst>
                                </p:cTn>
                              </p:par>
                              <p:par>
                                <p:cTn id="15" presetID="17" presetClass="entr" presetSubtype="10" fill="hold" nodeType="withEffect">
                                  <p:stCondLst>
                                    <p:cond delay="0"/>
                                  </p:stCondLst>
                                  <p:childTnLst>
                                    <p:set>
                                      <p:cBhvr>
                                        <p:cTn id="16" dur="1" fill="hold">
                                          <p:stCondLst>
                                            <p:cond delay="0"/>
                                          </p:stCondLst>
                                        </p:cTn>
                                        <p:tgtEl>
                                          <p:spTgt spid="36869"/>
                                        </p:tgtEl>
                                        <p:attrNameLst>
                                          <p:attrName>style.visibility</p:attrName>
                                        </p:attrNameLst>
                                      </p:cBhvr>
                                      <p:to>
                                        <p:strVal val="visible"/>
                                      </p:to>
                                    </p:set>
                                    <p:anim calcmode="lin" valueType="num">
                                      <p:cBhvr>
                                        <p:cTn id="17" dur="500" fill="hold"/>
                                        <p:tgtEl>
                                          <p:spTgt spid="36869"/>
                                        </p:tgtEl>
                                        <p:attrNameLst>
                                          <p:attrName>ppt_w</p:attrName>
                                        </p:attrNameLst>
                                      </p:cBhvr>
                                      <p:tavLst>
                                        <p:tav tm="0">
                                          <p:val>
                                            <p:fltVal val="0.000000"/>
                                          </p:val>
                                        </p:tav>
                                        <p:tav tm="100000">
                                          <p:val>
                                            <p:strVal val="#ppt_w"/>
                                          </p:val>
                                        </p:tav>
                                      </p:tavLst>
                                    </p:anim>
                                    <p:anim calcmode="lin" valueType="num">
                                      <p:cBhvr>
                                        <p:cTn id="18" dur="500" fill="hold"/>
                                        <p:tgtEl>
                                          <p:spTgt spid="36869"/>
                                        </p:tgtEl>
                                        <p:attrNameLst>
                                          <p:attrName>ppt_h</p:attrName>
                                        </p:attrNameLst>
                                      </p:cBhvr>
                                      <p:tavLst>
                                        <p:tav tm="0">
                                          <p:val>
                                            <p:strVal val="#ppt_h"/>
                                          </p:val>
                                        </p:tav>
                                        <p:tav tm="100000">
                                          <p:val>
                                            <p:strVal val="#ppt_h"/>
                                          </p:val>
                                        </p:tav>
                                      </p:tavLst>
                                    </p:anim>
                                  </p:childTnLst>
                                </p:cTn>
                              </p:par>
                              <p:par>
                                <p:cTn id="19" presetID="17" presetClass="entr" presetSubtype="10" fill="hold" nodeType="withEffect">
                                  <p:stCondLst>
                                    <p:cond delay="0"/>
                                  </p:stCondLst>
                                  <p:childTnLst>
                                    <p:set>
                                      <p:cBhvr>
                                        <p:cTn id="20" dur="1" fill="hold">
                                          <p:stCondLst>
                                            <p:cond delay="0"/>
                                          </p:stCondLst>
                                        </p:cTn>
                                        <p:tgtEl>
                                          <p:spTgt spid="36870"/>
                                        </p:tgtEl>
                                        <p:attrNameLst>
                                          <p:attrName>style.visibility</p:attrName>
                                        </p:attrNameLst>
                                      </p:cBhvr>
                                      <p:to>
                                        <p:strVal val="visible"/>
                                      </p:to>
                                    </p:set>
                                    <p:anim calcmode="lin" valueType="num">
                                      <p:cBhvr>
                                        <p:cTn id="21" dur="500" fill="hold"/>
                                        <p:tgtEl>
                                          <p:spTgt spid="36870"/>
                                        </p:tgtEl>
                                        <p:attrNameLst>
                                          <p:attrName>ppt_w</p:attrName>
                                        </p:attrNameLst>
                                      </p:cBhvr>
                                      <p:tavLst>
                                        <p:tav tm="0">
                                          <p:val>
                                            <p:fltVal val="0.000000"/>
                                          </p:val>
                                        </p:tav>
                                        <p:tav tm="100000">
                                          <p:val>
                                            <p:strVal val="#ppt_w"/>
                                          </p:val>
                                        </p:tav>
                                      </p:tavLst>
                                    </p:anim>
                                    <p:anim calcmode="lin" valueType="num">
                                      <p:cBhvr>
                                        <p:cTn id="22" dur="500" fill="hold"/>
                                        <p:tgtEl>
                                          <p:spTgt spid="36870"/>
                                        </p:tgtEl>
                                        <p:attrNameLst>
                                          <p:attrName>ppt_h</p:attrName>
                                        </p:attrNameLst>
                                      </p:cBhvr>
                                      <p:tavLst>
                                        <p:tav tm="0">
                                          <p:val>
                                            <p:strVal val="#ppt_h"/>
                                          </p:val>
                                        </p:tav>
                                        <p:tav tm="100000">
                                          <p:val>
                                            <p:strVal val="#ppt_h"/>
                                          </p:val>
                                        </p:tav>
                                      </p:tavLst>
                                    </p:anim>
                                  </p:childTnLst>
                                </p:cTn>
                              </p:par>
                              <p:par>
                                <p:cTn id="23" presetID="17" presetClass="entr" presetSubtype="10" fill="hold" nodeType="withEffect">
                                  <p:stCondLst>
                                    <p:cond delay="0"/>
                                  </p:stCondLst>
                                  <p:childTnLst>
                                    <p:set>
                                      <p:cBhvr>
                                        <p:cTn id="24" dur="1" fill="hold">
                                          <p:stCondLst>
                                            <p:cond delay="0"/>
                                          </p:stCondLst>
                                        </p:cTn>
                                        <p:tgtEl>
                                          <p:spTgt spid="36871"/>
                                        </p:tgtEl>
                                        <p:attrNameLst>
                                          <p:attrName>style.visibility</p:attrName>
                                        </p:attrNameLst>
                                      </p:cBhvr>
                                      <p:to>
                                        <p:strVal val="visible"/>
                                      </p:to>
                                    </p:set>
                                    <p:anim calcmode="lin" valueType="num">
                                      <p:cBhvr>
                                        <p:cTn id="25" dur="500" fill="hold"/>
                                        <p:tgtEl>
                                          <p:spTgt spid="36871"/>
                                        </p:tgtEl>
                                        <p:attrNameLst>
                                          <p:attrName>ppt_w</p:attrName>
                                        </p:attrNameLst>
                                      </p:cBhvr>
                                      <p:tavLst>
                                        <p:tav tm="0">
                                          <p:val>
                                            <p:fltVal val="0.000000"/>
                                          </p:val>
                                        </p:tav>
                                        <p:tav tm="100000">
                                          <p:val>
                                            <p:strVal val="#ppt_w"/>
                                          </p:val>
                                        </p:tav>
                                      </p:tavLst>
                                    </p:anim>
                                    <p:anim calcmode="lin" valueType="num">
                                      <p:cBhvr>
                                        <p:cTn id="26" dur="500" fill="hold"/>
                                        <p:tgtEl>
                                          <p:spTgt spid="36871"/>
                                        </p:tgtEl>
                                        <p:attrNameLst>
                                          <p:attrName>ppt_h</p:attrName>
                                        </p:attrNameLst>
                                      </p:cBhvr>
                                      <p:tavLst>
                                        <p:tav tm="0">
                                          <p:val>
                                            <p:strVal val="#ppt_h"/>
                                          </p:val>
                                        </p:tav>
                                        <p:tav tm="100000">
                                          <p:val>
                                            <p:strVal val="#ppt_h"/>
                                          </p:val>
                                        </p:tav>
                                      </p:tavLst>
                                    </p:anim>
                                  </p:childTnLst>
                                </p:cTn>
                              </p:par>
                              <p:par>
                                <p:cTn id="27" presetID="17" presetClass="entr" presetSubtype="10" fill="hold" grpId="0" nodeType="withEffect">
                                  <p:stCondLst>
                                    <p:cond delay="0"/>
                                  </p:stCondLst>
                                  <p:childTnLst>
                                    <p:set>
                                      <p:cBhvr>
                                        <p:cTn id="28" dur="1" fill="hold">
                                          <p:stCondLst>
                                            <p:cond delay="0"/>
                                          </p:stCondLst>
                                        </p:cTn>
                                        <p:tgtEl>
                                          <p:spTgt spid="898056"/>
                                        </p:tgtEl>
                                        <p:attrNameLst>
                                          <p:attrName>style.visibility</p:attrName>
                                        </p:attrNameLst>
                                      </p:cBhvr>
                                      <p:to>
                                        <p:strVal val="visible"/>
                                      </p:to>
                                    </p:set>
                                    <p:anim calcmode="lin" valueType="num">
                                      <p:cBhvr>
                                        <p:cTn id="29" dur="500" fill="hold"/>
                                        <p:tgtEl>
                                          <p:spTgt spid="898056"/>
                                        </p:tgtEl>
                                        <p:attrNameLst>
                                          <p:attrName>ppt_w</p:attrName>
                                        </p:attrNameLst>
                                      </p:cBhvr>
                                      <p:tavLst>
                                        <p:tav tm="0">
                                          <p:val>
                                            <p:fltVal val="0.000000"/>
                                          </p:val>
                                        </p:tav>
                                        <p:tav tm="100000">
                                          <p:val>
                                            <p:strVal val="#ppt_w"/>
                                          </p:val>
                                        </p:tav>
                                      </p:tavLst>
                                    </p:anim>
                                    <p:anim calcmode="lin" valueType="num">
                                      <p:cBhvr>
                                        <p:cTn id="30" dur="500" fill="hold"/>
                                        <p:tgtEl>
                                          <p:spTgt spid="898056"/>
                                        </p:tgtEl>
                                        <p:attrNameLst>
                                          <p:attrName>ppt_h</p:attrName>
                                        </p:attrNameLst>
                                      </p:cBhvr>
                                      <p:tavLst>
                                        <p:tav tm="0">
                                          <p:val>
                                            <p:strVal val="#ppt_h"/>
                                          </p:val>
                                        </p:tav>
                                        <p:tav tm="100000">
                                          <p:val>
                                            <p:strVal val="#ppt_h"/>
                                          </p:val>
                                        </p:tav>
                                      </p:tavLst>
                                    </p:anim>
                                  </p:childTnLst>
                                </p:cTn>
                              </p:par>
                              <p:par>
                                <p:cTn id="31" presetID="17" presetClass="entr" presetSubtype="10" fill="hold" grpId="0" nodeType="withEffect">
                                  <p:stCondLst>
                                    <p:cond delay="0"/>
                                  </p:stCondLst>
                                  <p:childTnLst>
                                    <p:set>
                                      <p:cBhvr>
                                        <p:cTn id="32" dur="1" fill="hold">
                                          <p:stCondLst>
                                            <p:cond delay="0"/>
                                          </p:stCondLst>
                                        </p:cTn>
                                        <p:tgtEl>
                                          <p:spTgt spid="898057"/>
                                        </p:tgtEl>
                                        <p:attrNameLst>
                                          <p:attrName>style.visibility</p:attrName>
                                        </p:attrNameLst>
                                      </p:cBhvr>
                                      <p:to>
                                        <p:strVal val="visible"/>
                                      </p:to>
                                    </p:set>
                                    <p:anim calcmode="lin" valueType="num">
                                      <p:cBhvr>
                                        <p:cTn id="33" dur="500" fill="hold"/>
                                        <p:tgtEl>
                                          <p:spTgt spid="898057"/>
                                        </p:tgtEl>
                                        <p:attrNameLst>
                                          <p:attrName>ppt_w</p:attrName>
                                        </p:attrNameLst>
                                      </p:cBhvr>
                                      <p:tavLst>
                                        <p:tav tm="0">
                                          <p:val>
                                            <p:fltVal val="0.000000"/>
                                          </p:val>
                                        </p:tav>
                                        <p:tav tm="100000">
                                          <p:val>
                                            <p:strVal val="#ppt_w"/>
                                          </p:val>
                                        </p:tav>
                                      </p:tavLst>
                                    </p:anim>
                                    <p:anim calcmode="lin" valueType="num">
                                      <p:cBhvr>
                                        <p:cTn id="34" dur="500" fill="hold"/>
                                        <p:tgtEl>
                                          <p:spTgt spid="898057"/>
                                        </p:tgtEl>
                                        <p:attrNameLst>
                                          <p:attrName>ppt_h</p:attrName>
                                        </p:attrNameLst>
                                      </p:cBhvr>
                                      <p:tavLst>
                                        <p:tav tm="0">
                                          <p:val>
                                            <p:strVal val="#ppt_h"/>
                                          </p:val>
                                        </p:tav>
                                        <p:tav tm="100000">
                                          <p:val>
                                            <p:strVal val="#ppt_h"/>
                                          </p:val>
                                        </p:tav>
                                      </p:tavLst>
                                    </p:anim>
                                  </p:childTnLst>
                                </p:cTn>
                              </p:par>
                              <p:par>
                                <p:cTn id="35" presetID="17" presetClass="entr" presetSubtype="10" fill="hold" grpId="0" nodeType="withEffect">
                                  <p:stCondLst>
                                    <p:cond delay="0"/>
                                  </p:stCondLst>
                                  <p:childTnLst>
                                    <p:set>
                                      <p:cBhvr>
                                        <p:cTn id="36" dur="1" fill="hold">
                                          <p:stCondLst>
                                            <p:cond delay="0"/>
                                          </p:stCondLst>
                                        </p:cTn>
                                        <p:tgtEl>
                                          <p:spTgt spid="898058"/>
                                        </p:tgtEl>
                                        <p:attrNameLst>
                                          <p:attrName>style.visibility</p:attrName>
                                        </p:attrNameLst>
                                      </p:cBhvr>
                                      <p:to>
                                        <p:strVal val="visible"/>
                                      </p:to>
                                    </p:set>
                                    <p:anim calcmode="lin" valueType="num">
                                      <p:cBhvr>
                                        <p:cTn id="37" dur="500" fill="hold"/>
                                        <p:tgtEl>
                                          <p:spTgt spid="898058"/>
                                        </p:tgtEl>
                                        <p:attrNameLst>
                                          <p:attrName>ppt_w</p:attrName>
                                        </p:attrNameLst>
                                      </p:cBhvr>
                                      <p:tavLst>
                                        <p:tav tm="0">
                                          <p:val>
                                            <p:fltVal val="0.000000"/>
                                          </p:val>
                                        </p:tav>
                                        <p:tav tm="100000">
                                          <p:val>
                                            <p:strVal val="#ppt_w"/>
                                          </p:val>
                                        </p:tav>
                                      </p:tavLst>
                                    </p:anim>
                                    <p:anim calcmode="lin" valueType="num">
                                      <p:cBhvr>
                                        <p:cTn id="38" dur="500" fill="hold"/>
                                        <p:tgtEl>
                                          <p:spTgt spid="898058"/>
                                        </p:tgtEl>
                                        <p:attrNameLst>
                                          <p:attrName>ppt_h</p:attrName>
                                        </p:attrNameLst>
                                      </p:cBhvr>
                                      <p:tavLst>
                                        <p:tav tm="0">
                                          <p:val>
                                            <p:strVal val="#ppt_h"/>
                                          </p:val>
                                        </p:tav>
                                        <p:tav tm="100000">
                                          <p:val>
                                            <p:strVal val="#ppt_h"/>
                                          </p:val>
                                        </p:tav>
                                      </p:tavLst>
                                    </p:anim>
                                  </p:childTnLst>
                                </p:cTn>
                              </p:par>
                              <p:par>
                                <p:cTn id="39" presetID="17" presetClass="entr" presetSubtype="10" fill="hold" nodeType="with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000000"/>
                                          </p:val>
                                        </p:tav>
                                        <p:tav tm="100000">
                                          <p:val>
                                            <p:strVal val="#ppt_w"/>
                                          </p:val>
                                        </p:tav>
                                      </p:tavLst>
                                    </p:anim>
                                    <p:anim calcmode="lin" valueType="num">
                                      <p:cBhvr>
                                        <p:cTn id="42" dur="500" fill="hold"/>
                                        <p:tgtEl>
                                          <p:spTgt spid="37"/>
                                        </p:tgtEl>
                                        <p:attrNameLst>
                                          <p:attrName>ppt_h</p:attrName>
                                        </p:attrNameLst>
                                      </p:cBhvr>
                                      <p:tavLst>
                                        <p:tav tm="0">
                                          <p:val>
                                            <p:strVal val="#ppt_h"/>
                                          </p:val>
                                        </p:tav>
                                        <p:tav tm="100000">
                                          <p:val>
                                            <p:strVal val="#ppt_h"/>
                                          </p:val>
                                        </p:tav>
                                      </p:tavLst>
                                    </p:anim>
                                  </p:childTnLst>
                                </p:cTn>
                              </p:par>
                              <p:par>
                                <p:cTn id="43" presetID="17" presetClass="entr" presetSubtype="10" fill="hold" grpId="0" nodeType="withEffect">
                                  <p:stCondLst>
                                    <p:cond delay="0"/>
                                  </p:stCondLst>
                                  <p:childTnLst>
                                    <p:set>
                                      <p:cBhvr>
                                        <p:cTn id="44" dur="1" fill="hold">
                                          <p:stCondLst>
                                            <p:cond delay="0"/>
                                          </p:stCondLst>
                                        </p:cTn>
                                        <p:tgtEl>
                                          <p:spTgt spid="898062"/>
                                        </p:tgtEl>
                                        <p:attrNameLst>
                                          <p:attrName>style.visibility</p:attrName>
                                        </p:attrNameLst>
                                      </p:cBhvr>
                                      <p:to>
                                        <p:strVal val="visible"/>
                                      </p:to>
                                    </p:set>
                                    <p:anim calcmode="lin" valueType="num">
                                      <p:cBhvr>
                                        <p:cTn id="45" dur="500" fill="hold"/>
                                        <p:tgtEl>
                                          <p:spTgt spid="898062"/>
                                        </p:tgtEl>
                                        <p:attrNameLst>
                                          <p:attrName>ppt_w</p:attrName>
                                        </p:attrNameLst>
                                      </p:cBhvr>
                                      <p:tavLst>
                                        <p:tav tm="0">
                                          <p:val>
                                            <p:fltVal val="0.000000"/>
                                          </p:val>
                                        </p:tav>
                                        <p:tav tm="100000">
                                          <p:val>
                                            <p:strVal val="#ppt_w"/>
                                          </p:val>
                                        </p:tav>
                                      </p:tavLst>
                                    </p:anim>
                                    <p:anim calcmode="lin" valueType="num">
                                      <p:cBhvr>
                                        <p:cTn id="46" dur="500" fill="hold"/>
                                        <p:tgtEl>
                                          <p:spTgt spid="898062"/>
                                        </p:tgtEl>
                                        <p:attrNameLst>
                                          <p:attrName>ppt_h</p:attrName>
                                        </p:attrNameLst>
                                      </p:cBhvr>
                                      <p:tavLst>
                                        <p:tav tm="0">
                                          <p:val>
                                            <p:strVal val="#ppt_h"/>
                                          </p:val>
                                        </p:tav>
                                        <p:tav tm="100000">
                                          <p:val>
                                            <p:strVal val="#ppt_h"/>
                                          </p:val>
                                        </p:tav>
                                      </p:tavLst>
                                    </p:anim>
                                  </p:childTnLst>
                                </p:cTn>
                              </p:par>
                              <p:par>
                                <p:cTn id="47" presetID="17" presetClass="entr" presetSubtype="10" fill="hold" grpId="0" nodeType="withEffect">
                                  <p:stCondLst>
                                    <p:cond delay="0"/>
                                  </p:stCondLst>
                                  <p:childTnLst>
                                    <p:set>
                                      <p:cBhvr>
                                        <p:cTn id="48" dur="1" fill="hold">
                                          <p:stCondLst>
                                            <p:cond delay="0"/>
                                          </p:stCondLst>
                                        </p:cTn>
                                        <p:tgtEl>
                                          <p:spTgt spid="898063"/>
                                        </p:tgtEl>
                                        <p:attrNameLst>
                                          <p:attrName>style.visibility</p:attrName>
                                        </p:attrNameLst>
                                      </p:cBhvr>
                                      <p:to>
                                        <p:strVal val="visible"/>
                                      </p:to>
                                    </p:set>
                                    <p:anim calcmode="lin" valueType="num">
                                      <p:cBhvr>
                                        <p:cTn id="49" dur="500" fill="hold"/>
                                        <p:tgtEl>
                                          <p:spTgt spid="898063"/>
                                        </p:tgtEl>
                                        <p:attrNameLst>
                                          <p:attrName>ppt_w</p:attrName>
                                        </p:attrNameLst>
                                      </p:cBhvr>
                                      <p:tavLst>
                                        <p:tav tm="0">
                                          <p:val>
                                            <p:fltVal val="0.000000"/>
                                          </p:val>
                                        </p:tav>
                                        <p:tav tm="100000">
                                          <p:val>
                                            <p:strVal val="#ppt_w"/>
                                          </p:val>
                                        </p:tav>
                                      </p:tavLst>
                                    </p:anim>
                                    <p:anim calcmode="lin" valueType="num">
                                      <p:cBhvr>
                                        <p:cTn id="50" dur="500" fill="hold"/>
                                        <p:tgtEl>
                                          <p:spTgt spid="898063"/>
                                        </p:tgtEl>
                                        <p:attrNameLst>
                                          <p:attrName>ppt_h</p:attrName>
                                        </p:attrNameLst>
                                      </p:cBhvr>
                                      <p:tavLst>
                                        <p:tav tm="0">
                                          <p:val>
                                            <p:strVal val="#ppt_h"/>
                                          </p:val>
                                        </p:tav>
                                        <p:tav tm="100000">
                                          <p:val>
                                            <p:strVal val="#ppt_h"/>
                                          </p:val>
                                        </p:tav>
                                      </p:tavLst>
                                    </p:anim>
                                  </p:childTnLst>
                                </p:cTn>
                              </p:par>
                              <p:par>
                                <p:cTn id="51" presetID="17" presetClass="entr" presetSubtype="10" fill="hold" grpId="0" nodeType="withEffect">
                                  <p:stCondLst>
                                    <p:cond delay="0"/>
                                  </p:stCondLst>
                                  <p:childTnLst>
                                    <p:set>
                                      <p:cBhvr>
                                        <p:cTn id="52" dur="1" fill="hold">
                                          <p:stCondLst>
                                            <p:cond delay="0"/>
                                          </p:stCondLst>
                                        </p:cTn>
                                        <p:tgtEl>
                                          <p:spTgt spid="898064"/>
                                        </p:tgtEl>
                                        <p:attrNameLst>
                                          <p:attrName>style.visibility</p:attrName>
                                        </p:attrNameLst>
                                      </p:cBhvr>
                                      <p:to>
                                        <p:strVal val="visible"/>
                                      </p:to>
                                    </p:set>
                                    <p:anim calcmode="lin" valueType="num">
                                      <p:cBhvr>
                                        <p:cTn id="53" dur="500" fill="hold"/>
                                        <p:tgtEl>
                                          <p:spTgt spid="898064"/>
                                        </p:tgtEl>
                                        <p:attrNameLst>
                                          <p:attrName>ppt_w</p:attrName>
                                        </p:attrNameLst>
                                      </p:cBhvr>
                                      <p:tavLst>
                                        <p:tav tm="0">
                                          <p:val>
                                            <p:fltVal val="0.000000"/>
                                          </p:val>
                                        </p:tav>
                                        <p:tav tm="100000">
                                          <p:val>
                                            <p:strVal val="#ppt_w"/>
                                          </p:val>
                                        </p:tav>
                                      </p:tavLst>
                                    </p:anim>
                                    <p:anim calcmode="lin" valueType="num">
                                      <p:cBhvr>
                                        <p:cTn id="54" dur="500" fill="hold"/>
                                        <p:tgtEl>
                                          <p:spTgt spid="898064"/>
                                        </p:tgtEl>
                                        <p:attrNameLst>
                                          <p:attrName>ppt_h</p:attrName>
                                        </p:attrNameLst>
                                      </p:cBhvr>
                                      <p:tavLst>
                                        <p:tav tm="0">
                                          <p:val>
                                            <p:strVal val="#ppt_h"/>
                                          </p:val>
                                        </p:tav>
                                        <p:tav tm="100000">
                                          <p:val>
                                            <p:strVal val="#ppt_h"/>
                                          </p:val>
                                        </p:tav>
                                      </p:tavLst>
                                    </p:anim>
                                  </p:childTnLst>
                                </p:cTn>
                              </p:par>
                              <p:par>
                                <p:cTn id="55" presetID="17" presetClass="entr" presetSubtype="10" fill="hold" grpId="0" nodeType="withEffect">
                                  <p:stCondLst>
                                    <p:cond delay="0"/>
                                  </p:stCondLst>
                                  <p:childTnLst>
                                    <p:set>
                                      <p:cBhvr>
                                        <p:cTn id="56" dur="1" fill="hold">
                                          <p:stCondLst>
                                            <p:cond delay="0"/>
                                          </p:stCondLst>
                                        </p:cTn>
                                        <p:tgtEl>
                                          <p:spTgt spid="898065"/>
                                        </p:tgtEl>
                                        <p:attrNameLst>
                                          <p:attrName>style.visibility</p:attrName>
                                        </p:attrNameLst>
                                      </p:cBhvr>
                                      <p:to>
                                        <p:strVal val="visible"/>
                                      </p:to>
                                    </p:set>
                                    <p:anim calcmode="lin" valueType="num">
                                      <p:cBhvr>
                                        <p:cTn id="57" dur="500" fill="hold"/>
                                        <p:tgtEl>
                                          <p:spTgt spid="898065"/>
                                        </p:tgtEl>
                                        <p:attrNameLst>
                                          <p:attrName>ppt_w</p:attrName>
                                        </p:attrNameLst>
                                      </p:cBhvr>
                                      <p:tavLst>
                                        <p:tav tm="0">
                                          <p:val>
                                            <p:fltVal val="0.000000"/>
                                          </p:val>
                                        </p:tav>
                                        <p:tav tm="100000">
                                          <p:val>
                                            <p:strVal val="#ppt_w"/>
                                          </p:val>
                                        </p:tav>
                                      </p:tavLst>
                                    </p:anim>
                                    <p:anim calcmode="lin" valueType="num">
                                      <p:cBhvr>
                                        <p:cTn id="58" dur="500" fill="hold"/>
                                        <p:tgtEl>
                                          <p:spTgt spid="898065"/>
                                        </p:tgtEl>
                                        <p:attrNameLst>
                                          <p:attrName>ppt_h</p:attrName>
                                        </p:attrNameLst>
                                      </p:cBhvr>
                                      <p:tavLst>
                                        <p:tav tm="0">
                                          <p:val>
                                            <p:strVal val="#ppt_h"/>
                                          </p:val>
                                        </p:tav>
                                        <p:tav tm="100000">
                                          <p:val>
                                            <p:strVal val="#ppt_h"/>
                                          </p:val>
                                        </p:tav>
                                      </p:tavLst>
                                    </p:anim>
                                  </p:childTnLst>
                                </p:cTn>
                              </p:par>
                              <p:par>
                                <p:cTn id="59" presetID="17" presetClass="entr" presetSubtype="10" fill="hold" grpId="0" nodeType="withEffect">
                                  <p:stCondLst>
                                    <p:cond delay="0"/>
                                  </p:stCondLst>
                                  <p:childTnLst>
                                    <p:set>
                                      <p:cBhvr>
                                        <p:cTn id="60" dur="1" fill="hold">
                                          <p:stCondLst>
                                            <p:cond delay="0"/>
                                          </p:stCondLst>
                                        </p:cTn>
                                        <p:tgtEl>
                                          <p:spTgt spid="898066"/>
                                        </p:tgtEl>
                                        <p:attrNameLst>
                                          <p:attrName>style.visibility</p:attrName>
                                        </p:attrNameLst>
                                      </p:cBhvr>
                                      <p:to>
                                        <p:strVal val="visible"/>
                                      </p:to>
                                    </p:set>
                                    <p:anim calcmode="lin" valueType="num">
                                      <p:cBhvr>
                                        <p:cTn id="61" dur="500" fill="hold"/>
                                        <p:tgtEl>
                                          <p:spTgt spid="898066"/>
                                        </p:tgtEl>
                                        <p:attrNameLst>
                                          <p:attrName>ppt_w</p:attrName>
                                        </p:attrNameLst>
                                      </p:cBhvr>
                                      <p:tavLst>
                                        <p:tav tm="0">
                                          <p:val>
                                            <p:fltVal val="0.000000"/>
                                          </p:val>
                                        </p:tav>
                                        <p:tav tm="100000">
                                          <p:val>
                                            <p:strVal val="#ppt_w"/>
                                          </p:val>
                                        </p:tav>
                                      </p:tavLst>
                                    </p:anim>
                                    <p:anim calcmode="lin" valueType="num">
                                      <p:cBhvr>
                                        <p:cTn id="62" dur="500" fill="hold"/>
                                        <p:tgtEl>
                                          <p:spTgt spid="898066"/>
                                        </p:tgtEl>
                                        <p:attrNameLst>
                                          <p:attrName>ppt_h</p:attrName>
                                        </p:attrNameLst>
                                      </p:cBhvr>
                                      <p:tavLst>
                                        <p:tav tm="0">
                                          <p:val>
                                            <p:strVal val="#ppt_h"/>
                                          </p:val>
                                        </p:tav>
                                        <p:tav tm="100000">
                                          <p:val>
                                            <p:strVal val="#ppt_h"/>
                                          </p:val>
                                        </p:tav>
                                      </p:tavLst>
                                    </p:anim>
                                  </p:childTnLst>
                                </p:cTn>
                              </p:par>
                              <p:par>
                                <p:cTn id="63" presetID="17" presetClass="entr" presetSubtype="10"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p:cTn id="65" dur="500" fill="hold"/>
                                        <p:tgtEl>
                                          <p:spTgt spid="43"/>
                                        </p:tgtEl>
                                        <p:attrNameLst>
                                          <p:attrName>ppt_w</p:attrName>
                                        </p:attrNameLst>
                                      </p:cBhvr>
                                      <p:tavLst>
                                        <p:tav tm="0">
                                          <p:val>
                                            <p:fltVal val="0.000000"/>
                                          </p:val>
                                        </p:tav>
                                        <p:tav tm="100000">
                                          <p:val>
                                            <p:strVal val="#ppt_w"/>
                                          </p:val>
                                        </p:tav>
                                      </p:tavLst>
                                    </p:anim>
                                    <p:anim calcmode="lin" valueType="num">
                                      <p:cBhvr>
                                        <p:cTn id="66" dur="500" fill="hold"/>
                                        <p:tgtEl>
                                          <p:spTgt spid="4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P spid="898056" grpId="0" animBg="1"/>
      <p:bldP spid="898057" grpId="0" animBg="1"/>
      <p:bldP spid="898058" grpId="0" animBg="1"/>
      <p:bldP spid="898062" grpId="0" animBg="1"/>
      <p:bldP spid="898063" grpId="0" animBg="1"/>
      <p:bldP spid="898064" grpId="0" animBg="1"/>
      <p:bldP spid="898065" grpId="0" animBg="1"/>
      <p:bldP spid="898066" grpId="0" animBg="1"/>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3346" name="标题 953345"/>
          <p:cNvSpPr>
            <a:spLocks noGrp="1"/>
          </p:cNvSpPr>
          <p:nvPr>
            <p:ph type="title"/>
          </p:nvPr>
        </p:nvSpPr>
        <p:spPr/>
        <p:txBody>
          <a:bodyPr anchor="ctr"/>
          <a:p>
            <a:r>
              <a:rPr lang="zh-CN" altLang="en-US" sz="3200" b="1" dirty="0"/>
              <a:t>一、班主任的</a:t>
            </a:r>
            <a:r>
              <a:rPr lang="zh-CN" altLang="en-US" sz="3200" b="1" dirty="0">
                <a:solidFill>
                  <a:srgbClr val="0000FF"/>
                </a:solidFill>
              </a:rPr>
              <a:t>成长阶梯</a:t>
            </a:r>
            <a:br>
              <a:rPr lang="zh-CN" altLang="en-US" sz="3200" b="1" dirty="0">
                <a:solidFill>
                  <a:srgbClr val="0000FF"/>
                </a:solidFill>
              </a:rPr>
            </a:br>
            <a:r>
              <a:rPr lang="en-US" altLang="zh-CN" sz="2800" b="1" dirty="0"/>
              <a:t>——</a:t>
            </a:r>
            <a:r>
              <a:rPr lang="zh-CN" altLang="en-US" sz="2800" b="1" dirty="0"/>
              <a:t>从“勤奋型班主任”到“智慧型班主任”</a:t>
            </a:r>
            <a:endParaRPr lang="zh-CN" altLang="en-US" sz="2800" b="1" dirty="0"/>
          </a:p>
        </p:txBody>
      </p:sp>
      <p:sp>
        <p:nvSpPr>
          <p:cNvPr id="953347" name="文本占位符 953346"/>
          <p:cNvSpPr>
            <a:spLocks noGrp="1"/>
          </p:cNvSpPr>
          <p:nvPr>
            <p:ph type="body" idx="1"/>
          </p:nvPr>
        </p:nvSpPr>
        <p:spPr>
          <a:xfrm>
            <a:off x="457200" y="2060575"/>
            <a:ext cx="8229600" cy="4065588"/>
          </a:xfrm>
        </p:spPr>
        <p:txBody>
          <a:bodyPr/>
          <a:p>
            <a:pPr>
              <a:buNone/>
            </a:pPr>
            <a:r>
              <a:rPr lang="zh-CN" altLang="en-US" dirty="0"/>
              <a:t>（一）班级管理的</a:t>
            </a:r>
            <a:r>
              <a:rPr lang="en-US" altLang="zh-CN" dirty="0"/>
              <a:t>3</a:t>
            </a:r>
            <a:r>
              <a:rPr lang="zh-CN" altLang="en-US" dirty="0"/>
              <a:t>层境界</a:t>
            </a:r>
            <a:endParaRPr lang="zh-CN" altLang="en-US" dirty="0"/>
          </a:p>
          <a:p>
            <a:pPr>
              <a:buNone/>
            </a:pPr>
            <a:endParaRPr lang="zh-CN" altLang="en-US" dirty="0"/>
          </a:p>
          <a:p>
            <a:pPr>
              <a:buNone/>
            </a:pPr>
            <a:r>
              <a:rPr lang="zh-CN" altLang="en-US" dirty="0"/>
              <a:t>（二）班主任成长的</a:t>
            </a:r>
            <a:r>
              <a:rPr lang="en-US" altLang="zh-CN" dirty="0"/>
              <a:t>3</a:t>
            </a:r>
            <a:r>
              <a:rPr lang="zh-CN" altLang="en-US" dirty="0"/>
              <a:t>层阶梯</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7266" name="标题 907265"/>
          <p:cNvSpPr>
            <a:spLocks noGrp="1"/>
          </p:cNvSpPr>
          <p:nvPr>
            <p:ph type="title"/>
          </p:nvPr>
        </p:nvSpPr>
        <p:spPr>
          <a:xfrm>
            <a:off x="1042988" y="0"/>
            <a:ext cx="7643812" cy="1417638"/>
          </a:xfrm>
        </p:spPr>
        <p:txBody>
          <a:bodyPr anchor="ctr"/>
          <a:p>
            <a:r>
              <a:rPr lang="zh-CN" altLang="en-US" sz="3200" dirty="0">
                <a:solidFill>
                  <a:srgbClr val="0000FF"/>
                </a:solidFill>
              </a:rPr>
              <a:t>系统方法举例</a:t>
            </a:r>
            <a:r>
              <a:rPr lang="en-US" altLang="zh-CN" sz="3200" dirty="0">
                <a:solidFill>
                  <a:srgbClr val="0000FF"/>
                </a:solidFill>
              </a:rPr>
              <a:t>②</a:t>
            </a:r>
            <a:br>
              <a:rPr lang="en-US" altLang="zh-CN" sz="3200" dirty="0">
                <a:solidFill>
                  <a:srgbClr val="0000FF"/>
                </a:solidFill>
              </a:rPr>
            </a:br>
            <a:r>
              <a:rPr lang="en-US" altLang="zh-CN" sz="3200" dirty="0">
                <a:solidFill>
                  <a:srgbClr val="0000FF"/>
                </a:solidFill>
              </a:rPr>
              <a:t>——</a:t>
            </a:r>
            <a:r>
              <a:rPr lang="zh-CN" altLang="en-US" sz="3200" dirty="0">
                <a:solidFill>
                  <a:srgbClr val="0000FF"/>
                </a:solidFill>
              </a:rPr>
              <a:t>措施</a:t>
            </a:r>
            <a:r>
              <a:rPr lang="en-US" altLang="zh-CN" sz="3200" dirty="0">
                <a:solidFill>
                  <a:srgbClr val="0000FF"/>
                </a:solidFill>
              </a:rPr>
              <a:t>1</a:t>
            </a:r>
            <a:r>
              <a:rPr lang="zh-CN" altLang="en-US" sz="3200" dirty="0">
                <a:solidFill>
                  <a:srgbClr val="0000FF"/>
                </a:solidFill>
              </a:rPr>
              <a:t>：日常管理民主化</a:t>
            </a:r>
            <a:br>
              <a:rPr lang="zh-CN" altLang="en-US" sz="4000" dirty="0">
                <a:solidFill>
                  <a:srgbClr val="0000FF"/>
                </a:solidFill>
              </a:rPr>
            </a:br>
            <a:r>
              <a:rPr lang="zh-CN" altLang="en-US" sz="2800" dirty="0">
                <a:latin typeface="黑体" panose="02010609060101010101" pitchFamily="49" charset="-122"/>
                <a:ea typeface="黑体" panose="02010609060101010101" pitchFamily="49" charset="-122"/>
              </a:rPr>
              <a:t>案例：分阶段实现自主管理 （规章制度）</a:t>
            </a:r>
            <a:endParaRPr lang="zh-CN" altLang="en-US" sz="2800" dirty="0">
              <a:latin typeface="黑体" panose="02010609060101010101" pitchFamily="49" charset="-122"/>
              <a:ea typeface="黑体" panose="02010609060101010101" pitchFamily="49" charset="-122"/>
            </a:endParaRPr>
          </a:p>
        </p:txBody>
      </p:sp>
      <p:sp>
        <p:nvSpPr>
          <p:cNvPr id="907267" name="文本占位符 907266"/>
          <p:cNvSpPr>
            <a:spLocks noGrp="1"/>
          </p:cNvSpPr>
          <p:nvPr>
            <p:ph type="body" idx="1"/>
          </p:nvPr>
        </p:nvSpPr>
        <p:spPr>
          <a:xfrm>
            <a:off x="611188" y="2060575"/>
            <a:ext cx="8353425" cy="4525963"/>
          </a:xfrm>
        </p:spPr>
        <p:txBody>
          <a:bodyPr/>
          <a:p>
            <a:pPr>
              <a:lnSpc>
                <a:spcPct val="80000"/>
              </a:lnSpc>
              <a:buNone/>
            </a:pPr>
            <a:r>
              <a:rPr lang="zh-CN" altLang="en-US" sz="2600" dirty="0">
                <a:latin typeface="黑体" panose="02010609060101010101" pitchFamily="49" charset="-122"/>
                <a:ea typeface="黑体" panose="02010609060101010101" pitchFamily="49" charset="-122"/>
              </a:rPr>
              <a:t>第一阶段的管理制度：</a:t>
            </a:r>
            <a:endParaRPr lang="zh-CN" altLang="en-US" sz="2600" dirty="0">
              <a:latin typeface="黑体" panose="02010609060101010101" pitchFamily="49" charset="-122"/>
              <a:ea typeface="黑体" panose="02010609060101010101" pitchFamily="49" charset="-122"/>
            </a:endParaRPr>
          </a:p>
          <a:p>
            <a:pPr>
              <a:lnSpc>
                <a:spcPct val="80000"/>
              </a:lnSpc>
              <a:buNone/>
            </a:pPr>
            <a:r>
              <a:rPr lang="zh-CN" altLang="en-US" sz="2600" dirty="0">
                <a:latin typeface="黑体" panose="02010609060101010101" pitchFamily="49" charset="-122"/>
                <a:ea typeface="黑体" panose="02010609060101010101" pitchFamily="49" charset="-122"/>
              </a:rPr>
              <a:t>        “班干部竞选制”与“值日班长制”相结合</a:t>
            </a:r>
            <a:endParaRPr lang="zh-CN" altLang="en-US" sz="2600" dirty="0">
              <a:latin typeface="黑体" panose="02010609060101010101" pitchFamily="49" charset="-122"/>
              <a:ea typeface="黑体" panose="02010609060101010101" pitchFamily="49" charset="-122"/>
            </a:endParaRPr>
          </a:p>
          <a:p>
            <a:pPr>
              <a:lnSpc>
                <a:spcPct val="80000"/>
              </a:lnSpc>
              <a:buNone/>
            </a:pPr>
            <a:r>
              <a:rPr lang="zh-CN" altLang="en-US" sz="2600" dirty="0">
                <a:latin typeface="黑体" panose="02010609060101010101" pitchFamily="49" charset="-122"/>
                <a:ea typeface="黑体" panose="02010609060101010101" pitchFamily="49" charset="-122"/>
              </a:rPr>
              <a:t>        “多方位网络化” </a:t>
            </a:r>
            <a:endParaRPr lang="zh-CN" altLang="en-US" sz="2600" dirty="0">
              <a:latin typeface="黑体" panose="02010609060101010101" pitchFamily="49" charset="-122"/>
              <a:ea typeface="黑体" panose="02010609060101010101" pitchFamily="49" charset="-122"/>
            </a:endParaRPr>
          </a:p>
          <a:p>
            <a:pPr>
              <a:lnSpc>
                <a:spcPct val="80000"/>
              </a:lnSpc>
              <a:buNone/>
            </a:pPr>
            <a:endParaRPr lang="zh-CN" altLang="en-US" sz="2600" dirty="0">
              <a:latin typeface="黑体" panose="02010609060101010101" pitchFamily="49" charset="-122"/>
              <a:ea typeface="黑体" panose="02010609060101010101" pitchFamily="49" charset="-122"/>
            </a:endParaRPr>
          </a:p>
          <a:p>
            <a:pPr>
              <a:lnSpc>
                <a:spcPct val="80000"/>
              </a:lnSpc>
              <a:buNone/>
            </a:pPr>
            <a:r>
              <a:rPr lang="zh-CN" altLang="en-US" sz="2600" dirty="0">
                <a:latin typeface="黑体" panose="02010609060101010101" pitchFamily="49" charset="-122"/>
                <a:ea typeface="黑体" panose="02010609060101010101" pitchFamily="49" charset="-122"/>
              </a:rPr>
              <a:t>第二阶段的管理制度：</a:t>
            </a:r>
            <a:endParaRPr lang="zh-CN" altLang="en-US" sz="2600" dirty="0">
              <a:latin typeface="黑体" panose="02010609060101010101" pitchFamily="49" charset="-122"/>
              <a:ea typeface="黑体" panose="02010609060101010101" pitchFamily="49" charset="-122"/>
            </a:endParaRPr>
          </a:p>
          <a:p>
            <a:pPr>
              <a:lnSpc>
                <a:spcPct val="80000"/>
              </a:lnSpc>
              <a:buNone/>
            </a:pPr>
            <a:r>
              <a:rPr lang="zh-CN" altLang="en-US" sz="2600" dirty="0">
                <a:latin typeface="黑体" panose="02010609060101010101" pitchFamily="49" charset="-122"/>
                <a:ea typeface="黑体" panose="02010609060101010101" pitchFamily="49" charset="-122"/>
              </a:rPr>
              <a:t>         逐步尝试“学生全员参与，分小组管理班级”</a:t>
            </a:r>
            <a:endParaRPr lang="zh-CN" altLang="en-US" sz="2600" dirty="0">
              <a:latin typeface="黑体" panose="02010609060101010101" pitchFamily="49" charset="-122"/>
              <a:ea typeface="黑体" panose="02010609060101010101" pitchFamily="49" charset="-122"/>
            </a:endParaRPr>
          </a:p>
          <a:p>
            <a:pPr>
              <a:lnSpc>
                <a:spcPct val="80000"/>
              </a:lnSpc>
            </a:pPr>
            <a:r>
              <a:rPr lang="zh-CN" altLang="en-US" sz="2600" dirty="0">
                <a:latin typeface="黑体" panose="02010609060101010101" pitchFamily="49" charset="-122"/>
                <a:ea typeface="黑体" panose="02010609060101010101" pitchFamily="49" charset="-122"/>
              </a:rPr>
              <a:t>主要做法是：</a:t>
            </a:r>
            <a:endParaRPr lang="zh-CN" altLang="en-US" sz="2600" dirty="0">
              <a:latin typeface="黑体" panose="02010609060101010101" pitchFamily="49" charset="-122"/>
              <a:ea typeface="黑体" panose="02010609060101010101" pitchFamily="49" charset="-122"/>
            </a:endParaRPr>
          </a:p>
          <a:p>
            <a:pPr>
              <a:lnSpc>
                <a:spcPct val="80000"/>
              </a:lnSpc>
              <a:buNone/>
            </a:pPr>
            <a:r>
              <a:rPr lang="en-US" altLang="zh-CN" sz="2600" dirty="0">
                <a:latin typeface="黑体" panose="02010609060101010101" pitchFamily="49" charset="-122"/>
                <a:ea typeface="黑体" panose="02010609060101010101" pitchFamily="49" charset="-122"/>
              </a:rPr>
              <a:t>①</a:t>
            </a:r>
            <a:r>
              <a:rPr lang="zh-CN" altLang="en-US" sz="2600" dirty="0">
                <a:latin typeface="黑体" panose="02010609060101010101" pitchFamily="49" charset="-122"/>
                <a:ea typeface="黑体" panose="02010609060101010101" pitchFamily="49" charset="-122"/>
              </a:rPr>
              <a:t>由学生自由结合，班主任进行协调，全班组成</a:t>
            </a:r>
            <a:r>
              <a:rPr lang="en-US" altLang="zh-CN" sz="2600" dirty="0">
                <a:latin typeface="黑体" panose="02010609060101010101" pitchFamily="49" charset="-122"/>
                <a:ea typeface="黑体" panose="02010609060101010101" pitchFamily="49" charset="-122"/>
              </a:rPr>
              <a:t>5</a:t>
            </a:r>
            <a:r>
              <a:rPr lang="zh-CN" altLang="en-US" sz="2600" dirty="0">
                <a:latin typeface="黑体" panose="02010609060101010101" pitchFamily="49" charset="-122"/>
                <a:ea typeface="黑体" panose="02010609060101010101" pitchFamily="49" charset="-122"/>
              </a:rPr>
              <a:t>个管理委员会</a:t>
            </a:r>
            <a:endParaRPr lang="zh-CN" altLang="en-US" sz="2600" dirty="0">
              <a:latin typeface="黑体" panose="02010609060101010101" pitchFamily="49" charset="-122"/>
              <a:ea typeface="黑体" panose="02010609060101010101" pitchFamily="49" charset="-122"/>
            </a:endParaRPr>
          </a:p>
          <a:p>
            <a:pPr>
              <a:lnSpc>
                <a:spcPct val="80000"/>
              </a:lnSpc>
              <a:buNone/>
            </a:pPr>
            <a:r>
              <a:rPr lang="en-US" altLang="zh-CN" sz="2600" dirty="0">
                <a:latin typeface="黑体" panose="02010609060101010101" pitchFamily="49" charset="-122"/>
                <a:ea typeface="黑体" panose="02010609060101010101" pitchFamily="49" charset="-122"/>
              </a:rPr>
              <a:t>②</a:t>
            </a:r>
            <a:r>
              <a:rPr lang="zh-CN" altLang="en-US" sz="2600" dirty="0">
                <a:latin typeface="黑体" panose="02010609060101010101" pitchFamily="49" charset="-122"/>
                <a:ea typeface="黑体" panose="02010609060101010101" pitchFamily="49" charset="-122"/>
              </a:rPr>
              <a:t>每月轮换一次，分别由一个组自主管理班级</a:t>
            </a:r>
            <a:endParaRPr lang="zh-CN" altLang="en-US" sz="26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07267">
                                            <p:txEl>
                                              <p:charRg st="58" end="69"/>
                                            </p:txEl>
                                          </p:spTgt>
                                        </p:tgtEl>
                                        <p:attrNameLst>
                                          <p:attrName>style.visibility</p:attrName>
                                        </p:attrNameLst>
                                      </p:cBhvr>
                                      <p:to>
                                        <p:strVal val="visible"/>
                                      </p:to>
                                    </p:set>
                                    <p:animEffect transition="in" filter="diamond(in)">
                                      <p:cBhvr>
                                        <p:cTn id="7" dur="2000"/>
                                        <p:tgtEl>
                                          <p:spTgt spid="907267">
                                            <p:txEl>
                                              <p:charRg st="58" end="69"/>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907267">
                                            <p:txEl>
                                              <p:charRg st="69" end="99"/>
                                            </p:txEl>
                                          </p:spTgt>
                                        </p:tgtEl>
                                        <p:attrNameLst>
                                          <p:attrName>style.visibility</p:attrName>
                                        </p:attrNameLst>
                                      </p:cBhvr>
                                      <p:to>
                                        <p:strVal val="visible"/>
                                      </p:to>
                                    </p:set>
                                    <p:animEffect transition="in" filter="diamond(in)">
                                      <p:cBhvr>
                                        <p:cTn id="10" dur="2000"/>
                                        <p:tgtEl>
                                          <p:spTgt spid="907267">
                                            <p:txEl>
                                              <p:charRg st="69" end="99"/>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907267">
                                            <p:txEl>
                                              <p:charRg st="99" end="106"/>
                                            </p:txEl>
                                          </p:spTgt>
                                        </p:tgtEl>
                                        <p:attrNameLst>
                                          <p:attrName>style.visibility</p:attrName>
                                        </p:attrNameLst>
                                      </p:cBhvr>
                                      <p:to>
                                        <p:strVal val="visible"/>
                                      </p:to>
                                    </p:set>
                                    <p:animEffect transition="in" filter="diamond(in)">
                                      <p:cBhvr>
                                        <p:cTn id="13" dur="2000"/>
                                        <p:tgtEl>
                                          <p:spTgt spid="907267">
                                            <p:txEl>
                                              <p:charRg st="99" end="106"/>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907267">
                                            <p:txEl>
                                              <p:charRg st="106" end="135"/>
                                            </p:txEl>
                                          </p:spTgt>
                                        </p:tgtEl>
                                        <p:attrNameLst>
                                          <p:attrName>style.visibility</p:attrName>
                                        </p:attrNameLst>
                                      </p:cBhvr>
                                      <p:to>
                                        <p:strVal val="visible"/>
                                      </p:to>
                                    </p:set>
                                    <p:animEffect transition="in" filter="diamond(in)">
                                      <p:cBhvr>
                                        <p:cTn id="16" dur="2000"/>
                                        <p:tgtEl>
                                          <p:spTgt spid="907267">
                                            <p:txEl>
                                              <p:charRg st="106" end="135"/>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907267">
                                            <p:txEl>
                                              <p:charRg st="135" end="156"/>
                                            </p:txEl>
                                          </p:spTgt>
                                        </p:tgtEl>
                                        <p:attrNameLst>
                                          <p:attrName>style.visibility</p:attrName>
                                        </p:attrNameLst>
                                      </p:cBhvr>
                                      <p:to>
                                        <p:strVal val="visible"/>
                                      </p:to>
                                    </p:set>
                                    <p:animEffect transition="in" filter="diamond(in)">
                                      <p:cBhvr>
                                        <p:cTn id="19" dur="2000"/>
                                        <p:tgtEl>
                                          <p:spTgt spid="907267">
                                            <p:txEl>
                                              <p:charRg st="135" end="1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7202" name="标题 947201"/>
          <p:cNvSpPr>
            <a:spLocks noGrp="1"/>
          </p:cNvSpPr>
          <p:nvPr>
            <p:ph type="title"/>
          </p:nvPr>
        </p:nvSpPr>
        <p:spPr/>
        <p:txBody>
          <a:bodyPr anchor="ctr"/>
          <a:p>
            <a:r>
              <a:rPr lang="zh-CN" altLang="en-US" sz="4000" b="1" dirty="0"/>
              <a:t>三、班主任的</a:t>
            </a:r>
            <a:r>
              <a:rPr lang="zh-CN" altLang="en-US" sz="4000" b="1" dirty="0">
                <a:solidFill>
                  <a:srgbClr val="0000FF"/>
                </a:solidFill>
              </a:rPr>
              <a:t>工作路径</a:t>
            </a:r>
            <a:br>
              <a:rPr lang="zh-CN" altLang="en-US" sz="4000" b="1" dirty="0">
                <a:solidFill>
                  <a:srgbClr val="0000FF"/>
                </a:solidFill>
              </a:rPr>
            </a:br>
            <a:r>
              <a:rPr lang="en-US" altLang="zh-CN" sz="3200" b="1" dirty="0"/>
              <a:t>——</a:t>
            </a:r>
            <a:r>
              <a:rPr lang="zh-CN" altLang="en-US" sz="3200" b="1" dirty="0"/>
              <a:t>从“应对事务”到“开展系列活动”</a:t>
            </a:r>
            <a:endParaRPr lang="zh-CN" altLang="en-US" sz="3200" b="1" dirty="0"/>
          </a:p>
        </p:txBody>
      </p:sp>
      <p:sp>
        <p:nvSpPr>
          <p:cNvPr id="947203" name="文本占位符 947202"/>
          <p:cNvSpPr>
            <a:spLocks noGrp="1"/>
          </p:cNvSpPr>
          <p:nvPr>
            <p:ph type="body" idx="1"/>
          </p:nvPr>
        </p:nvSpPr>
        <p:spPr>
          <a:xfrm>
            <a:off x="457200" y="2205038"/>
            <a:ext cx="8229600" cy="3921125"/>
          </a:xfrm>
        </p:spPr>
        <p:txBody>
          <a:bodyPr/>
          <a:p>
            <a:pPr>
              <a:spcBef>
                <a:spcPct val="50000"/>
              </a:spcBef>
              <a:buNone/>
            </a:pPr>
            <a:r>
              <a:rPr lang="zh-CN" altLang="en-US" b="1" dirty="0"/>
              <a:t>（一）制定一个学期的发展计划</a:t>
            </a:r>
            <a:endParaRPr lang="zh-CN" altLang="en-US" b="1" dirty="0"/>
          </a:p>
          <a:p>
            <a:pPr>
              <a:spcBef>
                <a:spcPct val="50000"/>
              </a:spcBef>
              <a:buNone/>
            </a:pPr>
            <a:r>
              <a:rPr lang="zh-CN" altLang="en-US" b="1" dirty="0"/>
              <a:t>（二）开展两个层次的系列活动</a:t>
            </a:r>
            <a:endParaRPr lang="zh-CN" altLang="en-US" b="1" dirty="0"/>
          </a:p>
          <a:p>
            <a:pPr>
              <a:buNone/>
            </a:pP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4994" name="标题 724993"/>
          <p:cNvSpPr>
            <a:spLocks noGrp="1"/>
          </p:cNvSpPr>
          <p:nvPr>
            <p:ph type="title"/>
          </p:nvPr>
        </p:nvSpPr>
        <p:spPr/>
        <p:txBody>
          <a:bodyPr anchor="ctr"/>
          <a:p>
            <a:r>
              <a:rPr lang="zh-CN" altLang="en-US" b="1" dirty="0"/>
              <a:t>（一）制定一个学期的发展计划</a:t>
            </a:r>
            <a:endParaRPr lang="zh-CN" altLang="en-US" b="1" dirty="0"/>
          </a:p>
        </p:txBody>
      </p:sp>
      <p:sp>
        <p:nvSpPr>
          <p:cNvPr id="724995" name="文本占位符 724994"/>
          <p:cNvSpPr>
            <a:spLocks noGrp="1"/>
          </p:cNvSpPr>
          <p:nvPr>
            <p:ph type="body" idx="1"/>
          </p:nvPr>
        </p:nvSpPr>
        <p:spPr>
          <a:xfrm>
            <a:off x="457200" y="1989138"/>
            <a:ext cx="8229600" cy="4137025"/>
          </a:xfrm>
        </p:spPr>
        <p:txBody>
          <a:bodyPr/>
          <a:p>
            <a:pPr>
              <a:buNone/>
            </a:pPr>
            <a:r>
              <a:rPr lang="zh-CN" altLang="en-US" sz="2800" dirty="0"/>
              <a:t>引领学生需要，制定一学期发展计划</a:t>
            </a:r>
            <a:endParaRPr lang="zh-CN" altLang="en-US" sz="2800" dirty="0"/>
          </a:p>
          <a:p>
            <a:pPr>
              <a:buNone/>
            </a:pPr>
            <a:endParaRPr lang="zh-CN" altLang="en-US" sz="2800" dirty="0"/>
          </a:p>
          <a:p>
            <a:pPr>
              <a:buNone/>
            </a:pPr>
            <a:r>
              <a:rPr lang="en-US" altLang="zh-CN" sz="2800" dirty="0"/>
              <a:t>◆</a:t>
            </a:r>
            <a:r>
              <a:rPr lang="zh-CN" altLang="en-US" sz="2800" dirty="0"/>
              <a:t>在开学前和开学后的第一个月</a:t>
            </a:r>
            <a:r>
              <a:rPr lang="en-US" altLang="zh-CN" sz="2800"/>
              <a:t>……</a:t>
            </a:r>
            <a:endParaRPr lang="en-US" altLang="zh-CN" sz="280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0051" name="文本占位符 770050"/>
          <p:cNvSpPr>
            <a:spLocks noGrp="1"/>
          </p:cNvSpPr>
          <p:nvPr>
            <p:ph type="body" idx="1"/>
          </p:nvPr>
        </p:nvSpPr>
        <p:spPr>
          <a:xfrm>
            <a:off x="323850" y="1125538"/>
            <a:ext cx="8569325" cy="5472112"/>
          </a:xfrm>
          <a:ln>
            <a:solidFill>
              <a:srgbClr val="54CC54"/>
            </a:solidFill>
            <a:miter/>
          </a:ln>
        </p:spPr>
        <p:txBody>
          <a:bodyPr/>
          <a:p>
            <a:pPr>
              <a:lnSpc>
                <a:spcPct val="90000"/>
              </a:lnSpc>
              <a:buNone/>
            </a:pPr>
            <a:r>
              <a:rPr lang="zh-CN" altLang="en-US" sz="2800" b="1" dirty="0"/>
              <a:t>一、班级发展基础</a:t>
            </a:r>
            <a:endParaRPr lang="zh-CN" altLang="en-US" sz="2800" b="1" dirty="0"/>
          </a:p>
          <a:p>
            <a:pPr>
              <a:lnSpc>
                <a:spcPct val="90000"/>
              </a:lnSpc>
              <a:buNone/>
            </a:pPr>
            <a:r>
              <a:rPr lang="zh-CN" altLang="en-US" sz="2800" dirty="0"/>
              <a:t>（一）班级的发展现状（已有优势和新的需要）</a:t>
            </a:r>
            <a:endParaRPr lang="zh-CN" altLang="en-US" sz="2800"/>
          </a:p>
          <a:p>
            <a:pPr>
              <a:lnSpc>
                <a:spcPct val="90000"/>
              </a:lnSpc>
              <a:buNone/>
            </a:pPr>
            <a:r>
              <a:rPr lang="zh-CN" altLang="en-US" sz="2800" dirty="0"/>
              <a:t>（二）班主任的教育思想</a:t>
            </a:r>
            <a:endParaRPr lang="zh-CN" altLang="en-US" sz="2800" dirty="0"/>
          </a:p>
          <a:p>
            <a:pPr>
              <a:lnSpc>
                <a:spcPct val="90000"/>
              </a:lnSpc>
              <a:buNone/>
            </a:pPr>
            <a:r>
              <a:rPr lang="zh-CN" altLang="en-US" sz="2800" b="1" dirty="0"/>
              <a:t>二、班级发展目标</a:t>
            </a:r>
            <a:endParaRPr lang="zh-CN" altLang="en-US" sz="2800" b="1" dirty="0"/>
          </a:p>
          <a:p>
            <a:pPr>
              <a:lnSpc>
                <a:spcPct val="90000"/>
              </a:lnSpc>
              <a:buNone/>
            </a:pPr>
            <a:r>
              <a:rPr lang="zh-CN" altLang="en-US" sz="2800" dirty="0"/>
              <a:t>（一）本学期发展目标</a:t>
            </a:r>
            <a:endParaRPr lang="zh-CN" altLang="en-US" sz="2800" dirty="0"/>
          </a:p>
          <a:p>
            <a:pPr>
              <a:lnSpc>
                <a:spcPct val="90000"/>
              </a:lnSpc>
              <a:buNone/>
            </a:pPr>
            <a:r>
              <a:rPr lang="zh-CN" altLang="en-US" sz="2800" dirty="0"/>
              <a:t>（二）班级发展主题（可用关键词或一句话表达）</a:t>
            </a:r>
            <a:endParaRPr lang="zh-CN" altLang="en-US" sz="2800" dirty="0"/>
          </a:p>
          <a:p>
            <a:pPr>
              <a:lnSpc>
                <a:spcPct val="90000"/>
              </a:lnSpc>
              <a:buNone/>
            </a:pPr>
            <a:r>
              <a:rPr lang="zh-CN" altLang="en-US" sz="2800" b="1" dirty="0"/>
              <a:t>三、班级发展措施</a:t>
            </a:r>
            <a:endParaRPr lang="zh-CN" altLang="en-US" sz="2800" b="1" dirty="0"/>
          </a:p>
        </p:txBody>
      </p:sp>
      <p:sp>
        <p:nvSpPr>
          <p:cNvPr id="770052" name="矩形 770051"/>
          <p:cNvSpPr/>
          <p:nvPr/>
        </p:nvSpPr>
        <p:spPr>
          <a:xfrm>
            <a:off x="0" y="2516188"/>
            <a:ext cx="9144000" cy="0"/>
          </a:xfrm>
          <a:prstGeom prst="rect">
            <a:avLst/>
          </a:prstGeom>
          <a:noFill/>
          <a:ln w="9525">
            <a:noFill/>
          </a:ln>
          <a:effectLst>
            <a:prstShdw prst="shdw17" dist="17961" dir="2699999">
              <a:schemeClr val="accent1">
                <a:gamma/>
                <a:shade val="60000"/>
                <a:invGamma/>
              </a:schemeClr>
            </a:prstShdw>
          </a:effectLst>
        </p:spPr>
        <p:txBody>
          <a:bodyPr wrap="none" anchor="ctr">
            <a:spAutoFit/>
          </a:bodyPr>
          <a:p>
            <a:pPr lvl="0" eaLnBrk="0" hangingPunct="0">
              <a:buClr>
                <a:srgbClr val="000000"/>
              </a:buClr>
            </a:pPr>
            <a:endParaRPr sz="1800" b="0" dirty="0">
              <a:latin typeface="Arial" panose="020B0604020202020204" pitchFamily="34" charset="0"/>
              <a:ea typeface="宋体" panose="02010600030101010101" pitchFamily="2" charset="-122"/>
            </a:endParaRPr>
          </a:p>
        </p:txBody>
      </p:sp>
      <p:graphicFrame>
        <p:nvGraphicFramePr>
          <p:cNvPr id="770053" name="表格 770052"/>
          <p:cNvGraphicFramePr/>
          <p:nvPr/>
        </p:nvGraphicFramePr>
        <p:xfrm>
          <a:off x="1042988" y="4581525"/>
          <a:ext cx="7489825" cy="1822450"/>
        </p:xfrm>
        <a:graphic>
          <a:graphicData uri="http://schemas.openxmlformats.org/drawingml/2006/table">
            <a:tbl>
              <a:tblPr/>
              <a:tblGrid>
                <a:gridCol w="1441450"/>
                <a:gridCol w="1947863"/>
                <a:gridCol w="2049462"/>
                <a:gridCol w="2051050"/>
              </a:tblGrid>
              <a:tr h="455613">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Times New Roman" panose="02020603050405020304" pitchFamily="18" charset="0"/>
                          <a:ea typeface="Times New Roman" panose="02020603050405020304" pitchFamily="18" charset="0"/>
                        </a:rPr>
                        <a:t>每月主题</a:t>
                      </a: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Times New Roman" panose="02020603050405020304" pitchFamily="18" charset="0"/>
                          <a:ea typeface="Times New Roman" panose="02020603050405020304" pitchFamily="18" charset="0"/>
                        </a:rPr>
                        <a:t>主题活动</a:t>
                      </a: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Times New Roman" panose="02020603050405020304" pitchFamily="18" charset="0"/>
                          <a:ea typeface="Times New Roman" panose="02020603050405020304" pitchFamily="18" charset="0"/>
                        </a:rPr>
                        <a:t>日常管理</a:t>
                      </a: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Times New Roman" panose="02020603050405020304" pitchFamily="18" charset="0"/>
                          <a:ea typeface="Times New Roman" panose="02020603050405020304" pitchFamily="18" charset="0"/>
                        </a:rPr>
                        <a:t>文化建设</a:t>
                      </a: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5612">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5613">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5612">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770080" name="表格 770079"/>
          <p:cNvGraphicFramePr/>
          <p:nvPr/>
        </p:nvGraphicFramePr>
        <p:xfrm>
          <a:off x="1042988" y="4581525"/>
          <a:ext cx="7489825" cy="1822450"/>
        </p:xfrm>
        <a:graphic>
          <a:graphicData uri="http://schemas.openxmlformats.org/drawingml/2006/table">
            <a:tbl>
              <a:tblPr/>
              <a:tblGrid>
                <a:gridCol w="1441450"/>
                <a:gridCol w="1947863"/>
                <a:gridCol w="2049462"/>
                <a:gridCol w="2051050"/>
              </a:tblGrid>
              <a:tr h="455613">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Times New Roman" panose="02020603050405020304" pitchFamily="18" charset="0"/>
                          <a:ea typeface="Times New Roman" panose="02020603050405020304" pitchFamily="18" charset="0"/>
                        </a:rPr>
                        <a:t>每月主题</a:t>
                      </a: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Times New Roman" panose="02020603050405020304" pitchFamily="18" charset="0"/>
                          <a:ea typeface="Times New Roman" panose="02020603050405020304" pitchFamily="18" charset="0"/>
                        </a:rPr>
                        <a:t>主题活动</a:t>
                      </a: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Times New Roman" panose="02020603050405020304" pitchFamily="18" charset="0"/>
                          <a:ea typeface="Times New Roman" panose="02020603050405020304" pitchFamily="18" charset="0"/>
                        </a:rPr>
                        <a:t>日常管理</a:t>
                      </a: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Times New Roman" panose="02020603050405020304" pitchFamily="18" charset="0"/>
                          <a:ea typeface="Times New Roman" panose="02020603050405020304" pitchFamily="18" charset="0"/>
                        </a:rPr>
                        <a:t>文化建设</a:t>
                      </a: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5612">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5613">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5612">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770107" name="矩形 770106"/>
          <p:cNvSpPr/>
          <p:nvPr/>
        </p:nvSpPr>
        <p:spPr>
          <a:xfrm>
            <a:off x="468313" y="260350"/>
            <a:ext cx="8229600" cy="561975"/>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Arial" panose="020B0604020202020204" pitchFamily="34" charset="0"/>
                <a:ea typeface="宋体" panose="02010600030101010101" pitchFamily="2" charset="-122"/>
              </a:defRPr>
            </a:lvl1pPr>
          </a:lstStyle>
          <a:p>
            <a:pPr lvl="0"/>
            <a:r>
              <a:rPr lang="en-US" altLang="zh-CN" sz="3200" dirty="0">
                <a:solidFill>
                  <a:srgbClr val="0000FF"/>
                </a:solidFill>
                <a:ea typeface="华文新魏" panose="02010800040101010101" pitchFamily="2" charset="-122"/>
              </a:rPr>
              <a:t>1.《</a:t>
            </a:r>
            <a:r>
              <a:rPr lang="zh-CN" altLang="en-US" sz="3200" dirty="0">
                <a:solidFill>
                  <a:srgbClr val="0000FF"/>
                </a:solidFill>
                <a:ea typeface="华文新魏" panose="02010800040101010101" pitchFamily="2" charset="-122"/>
              </a:rPr>
              <a:t>班级发展计划</a:t>
            </a:r>
            <a:r>
              <a:rPr lang="en-US" altLang="zh-CN" sz="3200" dirty="0">
                <a:solidFill>
                  <a:srgbClr val="0000FF"/>
                </a:solidFill>
                <a:ea typeface="华文新魏" panose="02010800040101010101" pitchFamily="2" charset="-122"/>
              </a:rPr>
              <a:t>》</a:t>
            </a:r>
            <a:r>
              <a:rPr lang="zh-CN" altLang="en-US" sz="3200" dirty="0">
                <a:solidFill>
                  <a:srgbClr val="0000FF"/>
                </a:solidFill>
                <a:ea typeface="华文新魏" panose="02010800040101010101" pitchFamily="2" charset="-122"/>
              </a:rPr>
              <a:t>的主要内容</a:t>
            </a:r>
            <a:endParaRPr lang="zh-CN" altLang="en-US" sz="3200" dirty="0">
              <a:solidFill>
                <a:srgbClr val="0000FF"/>
              </a:solidFill>
              <a:ea typeface="华文新魏" panose="02010800040101010101" pitchFamily="2" charset="-122"/>
            </a:endParaRPr>
          </a:p>
        </p:txBody>
      </p:sp>
      <p:graphicFrame>
        <p:nvGraphicFramePr>
          <p:cNvPr id="770108" name="表格 770107"/>
          <p:cNvGraphicFramePr/>
          <p:nvPr/>
        </p:nvGraphicFramePr>
        <p:xfrm>
          <a:off x="1042988" y="4581525"/>
          <a:ext cx="7489825" cy="1822450"/>
        </p:xfrm>
        <a:graphic>
          <a:graphicData uri="http://schemas.openxmlformats.org/drawingml/2006/table">
            <a:tbl>
              <a:tblPr/>
              <a:tblGrid>
                <a:gridCol w="1441450"/>
                <a:gridCol w="1947863"/>
                <a:gridCol w="2049462"/>
                <a:gridCol w="2051050"/>
              </a:tblGrid>
              <a:tr h="455613">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Times New Roman" panose="02020603050405020304" pitchFamily="18" charset="0"/>
                          <a:ea typeface="Times New Roman" panose="02020603050405020304" pitchFamily="18" charset="0"/>
                        </a:rPr>
                        <a:t>每月主题</a:t>
                      </a: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solidFill>
                            <a:srgbClr val="0000FF"/>
                          </a:solidFill>
                          <a:latin typeface="Times New Roman" panose="02020603050405020304" pitchFamily="18" charset="0"/>
                          <a:ea typeface="Times New Roman" panose="02020603050405020304" pitchFamily="18" charset="0"/>
                        </a:rPr>
                        <a:t>主题活动</a:t>
                      </a:r>
                      <a:endParaRPr lang="zh-CN" altLang="en-US" sz="2400" dirty="0">
                        <a:solidFill>
                          <a:srgbClr val="0000FF"/>
                        </a:solidFill>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Times New Roman" panose="02020603050405020304" pitchFamily="18" charset="0"/>
                          <a:ea typeface="Times New Roman" panose="02020603050405020304" pitchFamily="18" charset="0"/>
                        </a:rPr>
                        <a:t>日常管理</a:t>
                      </a: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Times New Roman" panose="02020603050405020304" pitchFamily="18" charset="0"/>
                          <a:ea typeface="Times New Roman" panose="02020603050405020304" pitchFamily="18" charset="0"/>
                        </a:rPr>
                        <a:t>文化建设</a:t>
                      </a: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5612">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5613">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55612">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1074" name="标题 771073"/>
          <p:cNvSpPr>
            <a:spLocks noGrp="1"/>
          </p:cNvSpPr>
          <p:nvPr>
            <p:ph type="title"/>
          </p:nvPr>
        </p:nvSpPr>
        <p:spPr>
          <a:xfrm>
            <a:off x="323850" y="0"/>
            <a:ext cx="8229600" cy="1255713"/>
          </a:xfrm>
        </p:spPr>
        <p:txBody>
          <a:bodyPr anchor="ctr"/>
          <a:p>
            <a:r>
              <a:rPr lang="en-US" altLang="zh-CN" sz="3200" dirty="0">
                <a:solidFill>
                  <a:srgbClr val="0000FF"/>
                </a:solidFill>
                <a:ea typeface="华文新魏" panose="02010800040101010101" pitchFamily="2" charset="-122"/>
              </a:rPr>
              <a:t>2. </a:t>
            </a:r>
            <a:r>
              <a:rPr lang="zh-CN" altLang="en-US" sz="3200" dirty="0">
                <a:solidFill>
                  <a:srgbClr val="0000FF"/>
                </a:solidFill>
                <a:ea typeface="华文新魏" panose="02010800040101010101" pitchFamily="2" charset="-122"/>
              </a:rPr>
              <a:t>比较两份计划</a:t>
            </a:r>
            <a:br>
              <a:rPr lang="zh-CN" altLang="en-US" sz="3200" dirty="0">
                <a:solidFill>
                  <a:srgbClr val="0000FF"/>
                </a:solidFill>
                <a:ea typeface="华文新魏" panose="02010800040101010101" pitchFamily="2" charset="-122"/>
              </a:rPr>
            </a:br>
            <a:br>
              <a:rPr lang="zh-CN" altLang="en-US" sz="1400" dirty="0"/>
            </a:br>
            <a:r>
              <a:rPr lang="zh-CN" altLang="en-US" sz="2800" dirty="0">
                <a:latin typeface="黑体" panose="02010609060101010101" pitchFamily="49" charset="-122"/>
                <a:ea typeface="黑体" panose="02010609060101010101" pitchFamily="49" charset="-122"/>
              </a:rPr>
              <a:t>计划</a:t>
            </a:r>
            <a:r>
              <a:rPr lang="en-US" altLang="zh-CN" sz="2800" dirty="0">
                <a:latin typeface="黑体" panose="02010609060101010101" pitchFamily="49" charset="-122"/>
                <a:ea typeface="黑体" panose="02010609060101010101" pitchFamily="49" charset="-122"/>
              </a:rPr>
              <a:t>A</a:t>
            </a:r>
            <a:r>
              <a:rPr lang="zh-CN" altLang="en-US" sz="2800" dirty="0">
                <a:latin typeface="黑体" panose="02010609060101010101" pitchFamily="49" charset="-122"/>
                <a:ea typeface="黑体" panose="02010609060101010101" pitchFamily="49" charset="-122"/>
              </a:rPr>
              <a:t>：</a:t>
            </a:r>
            <a:r>
              <a:rPr lang="en-US" altLang="zh-CN" sz="2800" dirty="0">
                <a:latin typeface="黑体" panose="02010609060101010101" pitchFamily="49" charset="-122"/>
                <a:ea typeface="黑体" panose="02010609060101010101" pitchFamily="49" charset="-122"/>
              </a:rPr>
              <a:t>X</a:t>
            </a:r>
            <a:r>
              <a:rPr lang="zh-CN" altLang="en-US" sz="2800" dirty="0">
                <a:latin typeface="黑体" panose="02010609060101010101" pitchFamily="49" charset="-122"/>
                <a:ea typeface="黑体" panose="02010609060101010101" pitchFamily="49" charset="-122"/>
              </a:rPr>
              <a:t>年级第一学期班主任工作计划</a:t>
            </a:r>
            <a:r>
              <a:rPr lang="zh-CN" altLang="en-US" sz="3200" dirty="0"/>
              <a:t> </a:t>
            </a:r>
            <a:endParaRPr lang="zh-CN" altLang="en-US" sz="3200" dirty="0"/>
          </a:p>
        </p:txBody>
      </p:sp>
      <p:sp>
        <p:nvSpPr>
          <p:cNvPr id="771075" name="文本占位符 771074"/>
          <p:cNvSpPr>
            <a:spLocks noGrp="1"/>
          </p:cNvSpPr>
          <p:nvPr>
            <p:ph type="body" idx="1"/>
          </p:nvPr>
        </p:nvSpPr>
        <p:spPr>
          <a:xfrm>
            <a:off x="107950" y="1628775"/>
            <a:ext cx="9036050" cy="4852988"/>
          </a:xfrm>
          <a:ln>
            <a:solidFill>
              <a:srgbClr val="00FFFF"/>
            </a:solidFill>
            <a:miter/>
          </a:ln>
        </p:spPr>
        <p:txBody>
          <a:bodyPr/>
          <a:p>
            <a:pPr>
              <a:buNone/>
            </a:pPr>
            <a:r>
              <a:rPr lang="zh-CN" altLang="en-US" sz="2600" b="1" dirty="0"/>
              <a:t>一、指导思想 </a:t>
            </a:r>
            <a:endParaRPr lang="zh-CN" altLang="en-US" sz="2600" b="1" dirty="0"/>
          </a:p>
          <a:p>
            <a:pPr>
              <a:buNone/>
            </a:pPr>
            <a:r>
              <a:rPr lang="zh-CN" altLang="en-US" sz="2600" b="1" dirty="0"/>
              <a:t>           以学校德育教育的思路为指导，结合班级特点，以人为本，面向全体学生，全面贯彻教育方针，全面实施素质教育。创设和谐的学风，努力提高教育质量，培养德、智、体、美、劳全面发展的一代新人。</a:t>
            </a:r>
            <a:endParaRPr lang="zh-CN" altLang="en-US" sz="2600" b="1" dirty="0"/>
          </a:p>
          <a:p>
            <a:pPr>
              <a:buNone/>
            </a:pPr>
            <a:r>
              <a:rPr lang="zh-CN" altLang="en-US" sz="2600" b="1" dirty="0"/>
              <a:t>二、工作目标</a:t>
            </a:r>
            <a:endParaRPr lang="zh-CN" altLang="en-US" sz="2600" b="1" dirty="0"/>
          </a:p>
          <a:p>
            <a:pPr>
              <a:buNone/>
            </a:pPr>
            <a:r>
              <a:rPr lang="en-US" altLang="zh-CN" sz="2600" b="1" dirty="0"/>
              <a:t>1</a:t>
            </a:r>
            <a:r>
              <a:rPr lang="zh-CN" altLang="en-US" sz="2600" b="1" dirty="0"/>
              <a:t>．勤思、好学、团结、活泼。</a:t>
            </a:r>
            <a:endParaRPr lang="zh-CN" altLang="en-US" sz="2600" b="1" dirty="0"/>
          </a:p>
          <a:p>
            <a:pPr>
              <a:buNone/>
            </a:pPr>
            <a:r>
              <a:rPr lang="en-US" altLang="zh-CN" sz="2600" b="1" dirty="0"/>
              <a:t>2</a:t>
            </a:r>
            <a:r>
              <a:rPr lang="zh-CN" altLang="en-US" sz="2600" b="1" dirty="0"/>
              <a:t>．认真上好每节课，特别是科任课。认真完成每一次作业。 </a:t>
            </a:r>
            <a:endParaRPr lang="zh-CN" altLang="en-US" sz="2600" b="1" dirty="0"/>
          </a:p>
          <a:p>
            <a:pPr>
              <a:buNone/>
            </a:pPr>
            <a:r>
              <a:rPr lang="en-US" altLang="zh-CN" sz="2600" b="1" dirty="0"/>
              <a:t>3</a:t>
            </a:r>
            <a:r>
              <a:rPr lang="zh-CN" altLang="en-US" sz="2600" b="1" dirty="0"/>
              <a:t>．积极参加学校组织的各项活动，使学生在活动中受教育。 </a:t>
            </a:r>
            <a:endParaRPr lang="zh-CN" altLang="en-US" sz="2600" b="1" dirty="0"/>
          </a:p>
          <a:p>
            <a:pPr>
              <a:buNone/>
            </a:pPr>
            <a:r>
              <a:rPr lang="en-US" altLang="zh-CN" sz="2600" b="1" dirty="0"/>
              <a:t>4</a:t>
            </a:r>
            <a:r>
              <a:rPr lang="zh-CN" altLang="en-US" sz="2600" b="1" dirty="0"/>
              <a:t>．班干部分工明确，提高学生的管理能力。 </a:t>
            </a:r>
            <a:endParaRPr lang="zh-CN" altLang="en-US" sz="2600" b="1"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2098" name="标题 772097"/>
          <p:cNvSpPr>
            <a:spLocks noGrp="1"/>
          </p:cNvSpPr>
          <p:nvPr>
            <p:ph type="title"/>
          </p:nvPr>
        </p:nvSpPr>
        <p:spPr>
          <a:xfrm>
            <a:off x="914400" y="333375"/>
            <a:ext cx="8229600" cy="850900"/>
          </a:xfrm>
        </p:spPr>
        <p:txBody>
          <a:bodyPr anchor="ctr"/>
          <a:p>
            <a:r>
              <a:rPr lang="zh-CN" altLang="en-US" sz="3600" dirty="0"/>
              <a:t>计划</a:t>
            </a:r>
            <a:r>
              <a:rPr lang="en-US" altLang="zh-CN" sz="3600" dirty="0"/>
              <a:t>A</a:t>
            </a:r>
            <a:r>
              <a:rPr lang="zh-CN" altLang="en-US" sz="3600" dirty="0"/>
              <a:t>：</a:t>
            </a:r>
            <a:r>
              <a:rPr lang="en-US" altLang="zh-CN" sz="3600" dirty="0"/>
              <a:t>X</a:t>
            </a:r>
            <a:r>
              <a:rPr lang="zh-CN" altLang="en-US" sz="3600" dirty="0"/>
              <a:t>年级第一学期班主任工作计划 </a:t>
            </a:r>
            <a:endParaRPr lang="zh-CN" altLang="en-US" sz="3600" dirty="0"/>
          </a:p>
        </p:txBody>
      </p:sp>
      <p:sp>
        <p:nvSpPr>
          <p:cNvPr id="772099" name="文本占位符 772098"/>
          <p:cNvSpPr>
            <a:spLocks noGrp="1"/>
          </p:cNvSpPr>
          <p:nvPr>
            <p:ph type="body" idx="1"/>
          </p:nvPr>
        </p:nvSpPr>
        <p:spPr>
          <a:xfrm>
            <a:off x="179388" y="1600200"/>
            <a:ext cx="8785225" cy="4781550"/>
          </a:xfrm>
          <a:ln>
            <a:solidFill>
              <a:srgbClr val="00FFFF"/>
            </a:solidFill>
            <a:miter/>
          </a:ln>
        </p:spPr>
        <p:txBody>
          <a:bodyPr/>
          <a:p>
            <a:pPr marL="539750" indent="-539750">
              <a:buNone/>
            </a:pPr>
            <a:r>
              <a:rPr lang="zh-CN" altLang="en-US" sz="2600" b="1" dirty="0"/>
              <a:t>三、重点工作</a:t>
            </a:r>
            <a:endParaRPr lang="zh-CN" altLang="en-US" sz="2600" b="1" dirty="0"/>
          </a:p>
          <a:p>
            <a:pPr marL="539750" indent="-539750">
              <a:buNone/>
            </a:pPr>
            <a:r>
              <a:rPr lang="en-US" altLang="zh-CN" sz="2600" b="1" dirty="0"/>
              <a:t>1</a:t>
            </a:r>
            <a:r>
              <a:rPr lang="zh-CN" altLang="en-US" sz="2600" b="1" dirty="0"/>
              <a:t>．向学生进行思想品德教育，端正学习态度，明确学习目的，提高学习兴趣，学生主动学习，提高学习成绩。  </a:t>
            </a:r>
            <a:endParaRPr lang="zh-CN" altLang="en-US" sz="2600" b="1" dirty="0"/>
          </a:p>
          <a:p>
            <a:pPr marL="539750" indent="-539750">
              <a:buNone/>
            </a:pPr>
            <a:r>
              <a:rPr lang="en-US" altLang="zh-CN" sz="2600" b="1" dirty="0"/>
              <a:t>2</a:t>
            </a:r>
            <a:r>
              <a:rPr lang="zh-CN" altLang="en-US" sz="2600" b="1" dirty="0"/>
              <a:t>．组织学生积极参加学校组织的各项活动，使学生在活动中受到教育。  </a:t>
            </a:r>
            <a:endParaRPr lang="zh-CN" altLang="en-US" sz="2600" b="1" dirty="0"/>
          </a:p>
          <a:p>
            <a:pPr marL="539750" indent="-539750">
              <a:buNone/>
            </a:pPr>
            <a:r>
              <a:rPr lang="en-US" altLang="zh-CN" sz="2600" b="1" dirty="0"/>
              <a:t>3</a:t>
            </a:r>
            <a:r>
              <a:rPr lang="zh-CN" altLang="en-US" sz="2600" b="1" dirty="0"/>
              <a:t>．家访：有准备、有计划、有目的地进行电话家访。</a:t>
            </a:r>
            <a:endParaRPr lang="zh-CN" altLang="en-US" sz="2600" b="1" dirty="0"/>
          </a:p>
          <a:p>
            <a:pPr marL="539750" indent="-539750">
              <a:buNone/>
            </a:pPr>
            <a:r>
              <a:rPr lang="en-US" altLang="zh-CN" sz="2600" b="1" dirty="0"/>
              <a:t>4</a:t>
            </a:r>
            <a:r>
              <a:rPr lang="zh-CN" altLang="en-US" sz="2600" b="1" dirty="0"/>
              <a:t>．健全班干部管理，继续培养一批能干的班干部，寻找第二梯队，激发学生的潜能。</a:t>
            </a:r>
            <a:endParaRPr lang="zh-CN" altLang="en-US" sz="2600" b="1" dirty="0"/>
          </a:p>
          <a:p>
            <a:pPr marL="539750" indent="-539750">
              <a:buNone/>
            </a:pPr>
            <a:r>
              <a:rPr lang="zh-CN" altLang="en-US" sz="2600" b="1" dirty="0"/>
              <a:t>四、主要工作</a:t>
            </a:r>
            <a:endParaRPr lang="zh-CN" altLang="en-US" sz="2600" b="1" dirty="0"/>
          </a:p>
          <a:p>
            <a:pPr marL="539750" indent="-539750">
              <a:buNone/>
            </a:pPr>
            <a:r>
              <a:rPr lang="zh-CN" altLang="en-US" sz="2600" b="1" dirty="0"/>
              <a:t>（一）加强德育教育，开好主题班会及德育课。</a:t>
            </a:r>
            <a:endParaRPr lang="zh-CN" altLang="en-US" sz="2600" b="1"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3122" name="标题 773121"/>
          <p:cNvSpPr>
            <a:spLocks noGrp="1"/>
          </p:cNvSpPr>
          <p:nvPr>
            <p:ph type="title"/>
          </p:nvPr>
        </p:nvSpPr>
        <p:spPr>
          <a:xfrm>
            <a:off x="914400" y="333375"/>
            <a:ext cx="8229600" cy="850900"/>
          </a:xfrm>
        </p:spPr>
        <p:txBody>
          <a:bodyPr anchor="ctr"/>
          <a:p>
            <a:r>
              <a:rPr lang="zh-CN" altLang="en-US" sz="3600" dirty="0"/>
              <a:t>计划</a:t>
            </a:r>
            <a:r>
              <a:rPr lang="en-US" altLang="zh-CN" sz="3600" dirty="0"/>
              <a:t>A</a:t>
            </a:r>
            <a:r>
              <a:rPr lang="zh-CN" altLang="en-US" sz="3600" dirty="0"/>
              <a:t>：</a:t>
            </a:r>
            <a:r>
              <a:rPr lang="en-US" altLang="zh-CN" sz="3600" dirty="0"/>
              <a:t>X</a:t>
            </a:r>
            <a:r>
              <a:rPr lang="zh-CN" altLang="en-US" sz="3600" dirty="0"/>
              <a:t>年级第一学期班主任工作计划 </a:t>
            </a:r>
            <a:endParaRPr lang="zh-CN" altLang="en-US" sz="3600" dirty="0"/>
          </a:p>
        </p:txBody>
      </p:sp>
      <p:sp>
        <p:nvSpPr>
          <p:cNvPr id="773123" name="文本占位符 773122"/>
          <p:cNvSpPr>
            <a:spLocks noGrp="1"/>
          </p:cNvSpPr>
          <p:nvPr>
            <p:ph type="body" idx="1"/>
          </p:nvPr>
        </p:nvSpPr>
        <p:spPr>
          <a:xfrm>
            <a:off x="457200" y="1341438"/>
            <a:ext cx="8229600" cy="5040312"/>
          </a:xfrm>
          <a:ln>
            <a:solidFill>
              <a:srgbClr val="00FFFF"/>
            </a:solidFill>
            <a:miter/>
          </a:ln>
        </p:spPr>
        <p:txBody>
          <a:bodyPr/>
          <a:p>
            <a:pPr marL="539750" indent="-539750">
              <a:buNone/>
            </a:pPr>
            <a:r>
              <a:rPr lang="zh-CN" altLang="en-US" sz="2600" b="1" dirty="0"/>
              <a:t>四、主要工作</a:t>
            </a:r>
            <a:endParaRPr lang="zh-CN" altLang="en-US" sz="2600" b="1" dirty="0"/>
          </a:p>
          <a:p>
            <a:pPr marL="539750" indent="-539750">
              <a:buNone/>
            </a:pPr>
            <a:r>
              <a:rPr lang="zh-CN" altLang="en-US" sz="2600" b="1" dirty="0"/>
              <a:t>（一）加强德育教育，开好主题班会及德育课。</a:t>
            </a:r>
            <a:endParaRPr lang="zh-CN" altLang="en-US" sz="2600" b="1" dirty="0"/>
          </a:p>
          <a:p>
            <a:pPr marL="539750" indent="-539750">
              <a:buNone/>
            </a:pPr>
            <a:r>
              <a:rPr lang="en-US" altLang="zh-CN" sz="2600" b="1" dirty="0"/>
              <a:t>1</a:t>
            </a:r>
            <a:r>
              <a:rPr lang="zh-CN" altLang="en-US" sz="2600" b="1" dirty="0"/>
              <a:t>．利用班会以生动活泼的形式对学生进行道德综合素质教育，培养学生热爱祖国，具有团结合作、礼貌待人、诚实谦逊、卫生守纪、自信自立自尊等良好品质。</a:t>
            </a:r>
            <a:endParaRPr lang="zh-CN" altLang="en-US" sz="2600" b="1" dirty="0"/>
          </a:p>
          <a:p>
            <a:pPr marL="539750" indent="-539750">
              <a:buNone/>
            </a:pPr>
            <a:r>
              <a:rPr lang="en-US" altLang="zh-CN" sz="2600" b="1" dirty="0"/>
              <a:t>2</a:t>
            </a:r>
            <a:r>
              <a:rPr lang="zh-CN" altLang="en-US" sz="2600" b="1" dirty="0"/>
              <a:t>．利用晨会，对学生进行自然灾害、交通安全、自我防护等安全教育，组织写好安全公约，做好学生的假期安全教育工作；</a:t>
            </a:r>
            <a:endParaRPr lang="zh-CN" altLang="en-US" sz="2600" b="1" dirty="0"/>
          </a:p>
          <a:p>
            <a:pPr marL="539750" indent="-539750">
              <a:buNone/>
            </a:pPr>
            <a:r>
              <a:rPr lang="en-US" altLang="zh-CN" sz="2600" b="1" dirty="0"/>
              <a:t>3</a:t>
            </a:r>
            <a:r>
              <a:rPr lang="zh-CN" altLang="en-US" sz="2600" b="1" dirty="0"/>
              <a:t>．利用队会，发展学生能力，树立集体合作意识。</a:t>
            </a:r>
            <a:endParaRPr lang="zh-CN" altLang="en-US" sz="2600" b="1" dirty="0"/>
          </a:p>
          <a:p>
            <a:pPr marL="539750" indent="-539750">
              <a:buNone/>
            </a:pPr>
            <a:r>
              <a:rPr lang="zh-CN" altLang="en-US" sz="2600" b="1" dirty="0"/>
              <a:t>（二）做好平时的常规工作。 </a:t>
            </a:r>
            <a:endParaRPr lang="zh-CN" altLang="en-US" sz="2600" b="1"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4146" name="标题 774145"/>
          <p:cNvSpPr>
            <a:spLocks noGrp="1"/>
          </p:cNvSpPr>
          <p:nvPr>
            <p:ph type="title"/>
          </p:nvPr>
        </p:nvSpPr>
        <p:spPr>
          <a:xfrm>
            <a:off x="914400" y="333375"/>
            <a:ext cx="8229600" cy="850900"/>
          </a:xfrm>
        </p:spPr>
        <p:txBody>
          <a:bodyPr anchor="ctr"/>
          <a:p>
            <a:r>
              <a:rPr lang="zh-CN" altLang="en-US" sz="3600" dirty="0"/>
              <a:t>计划</a:t>
            </a:r>
            <a:r>
              <a:rPr lang="en-US" altLang="zh-CN" sz="3600" dirty="0"/>
              <a:t>A</a:t>
            </a:r>
            <a:r>
              <a:rPr lang="zh-CN" altLang="en-US" sz="3600" dirty="0"/>
              <a:t>：</a:t>
            </a:r>
            <a:r>
              <a:rPr lang="en-US" altLang="zh-CN" sz="3600" dirty="0"/>
              <a:t>X</a:t>
            </a:r>
            <a:r>
              <a:rPr lang="zh-CN" altLang="en-US" sz="3600" dirty="0"/>
              <a:t>年级第一学期班主任工作计划 </a:t>
            </a:r>
            <a:endParaRPr lang="zh-CN" altLang="en-US" sz="3600" dirty="0"/>
          </a:p>
        </p:txBody>
      </p:sp>
      <p:sp>
        <p:nvSpPr>
          <p:cNvPr id="774147" name="文本占位符 774146"/>
          <p:cNvSpPr>
            <a:spLocks noGrp="1"/>
          </p:cNvSpPr>
          <p:nvPr>
            <p:ph type="body" idx="1"/>
          </p:nvPr>
        </p:nvSpPr>
        <p:spPr>
          <a:xfrm>
            <a:off x="457200" y="1600200"/>
            <a:ext cx="8229600" cy="4852988"/>
          </a:xfrm>
          <a:ln>
            <a:solidFill>
              <a:srgbClr val="00FFFF"/>
            </a:solidFill>
            <a:miter/>
          </a:ln>
        </p:spPr>
        <p:txBody>
          <a:bodyPr/>
          <a:p>
            <a:pPr>
              <a:buNone/>
            </a:pPr>
            <a:r>
              <a:rPr lang="zh-CN" altLang="en-US" sz="2600" b="1" dirty="0"/>
              <a:t>四、主要工作</a:t>
            </a:r>
            <a:endParaRPr lang="zh-CN" altLang="en-US" sz="2600" b="1" dirty="0"/>
          </a:p>
          <a:p>
            <a:pPr>
              <a:buNone/>
            </a:pPr>
            <a:r>
              <a:rPr lang="zh-CN" altLang="en-US" sz="2600" b="1" dirty="0"/>
              <a:t>（一）加强德育教育，开好主题班会及德育课。</a:t>
            </a:r>
            <a:endParaRPr lang="zh-CN" altLang="en-US" sz="2600" b="1" dirty="0"/>
          </a:p>
          <a:p>
            <a:pPr>
              <a:buNone/>
            </a:pPr>
            <a:r>
              <a:rPr lang="zh-CN" altLang="en-US" sz="2600" b="1" dirty="0"/>
              <a:t>（二）做好平时的常规工作。</a:t>
            </a:r>
            <a:endParaRPr lang="zh-CN" altLang="en-US" sz="2600" b="1" dirty="0"/>
          </a:p>
          <a:p>
            <a:pPr>
              <a:buNone/>
            </a:pPr>
            <a:r>
              <a:rPr lang="zh-CN" altLang="en-US" sz="2600" b="1" dirty="0"/>
              <a:t>（三）开展“我爱学校”、“我爱读书”主题教育活动。 </a:t>
            </a:r>
            <a:endParaRPr lang="zh-CN" altLang="en-US" sz="2600" b="1" dirty="0"/>
          </a:p>
          <a:p>
            <a:pPr>
              <a:buNone/>
            </a:pPr>
            <a:r>
              <a:rPr lang="en-US" altLang="zh-CN" sz="2600" b="1" dirty="0"/>
              <a:t>1</a:t>
            </a:r>
            <a:r>
              <a:rPr lang="zh-CN" altLang="en-US" sz="2600" b="1" dirty="0"/>
              <a:t>．爱护校园，通过自己的实际行动来爱护自己的校园。</a:t>
            </a:r>
            <a:r>
              <a:rPr lang="en-US" altLang="zh-CN" sz="2600" b="1"/>
              <a:t>…… </a:t>
            </a:r>
            <a:endParaRPr lang="en-US" altLang="zh-CN" sz="2600" b="1"/>
          </a:p>
          <a:p>
            <a:pPr>
              <a:buNone/>
            </a:pPr>
            <a:r>
              <a:rPr lang="en-US" altLang="zh-CN" sz="2600" b="1" dirty="0"/>
              <a:t>2</a:t>
            </a:r>
            <a:r>
              <a:rPr lang="zh-CN" altLang="en-US" sz="2600" b="1" dirty="0"/>
              <a:t>．开展读课外书，积累好词、句、段的活动。 </a:t>
            </a:r>
            <a:endParaRPr lang="zh-CN" altLang="en-US" sz="2600" b="1" dirty="0"/>
          </a:p>
          <a:p>
            <a:pPr>
              <a:buNone/>
            </a:pPr>
            <a:r>
              <a:rPr lang="en-US" altLang="zh-CN" sz="2600" b="1" dirty="0"/>
              <a:t>3</a:t>
            </a:r>
            <a:r>
              <a:rPr lang="zh-CN" altLang="en-US" sz="2600" b="1" dirty="0"/>
              <a:t>．培养学生的语言表达能力，能用自己的语言表达出对校园的喜爱。 </a:t>
            </a:r>
            <a:endParaRPr lang="zh-CN" altLang="en-US" sz="2600" b="1" dirty="0"/>
          </a:p>
          <a:p>
            <a:pPr>
              <a:buNone/>
            </a:pPr>
            <a:r>
              <a:rPr lang="zh-CN" altLang="en-US" sz="2600" b="1" dirty="0"/>
              <a:t>（四）班干部的培养方面</a:t>
            </a:r>
            <a:endParaRPr lang="zh-CN" altLang="en-US" sz="2600" b="1"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5170" name="标题 775169"/>
          <p:cNvSpPr>
            <a:spLocks noGrp="1"/>
          </p:cNvSpPr>
          <p:nvPr>
            <p:ph type="title"/>
          </p:nvPr>
        </p:nvSpPr>
        <p:spPr>
          <a:xfrm>
            <a:off x="914400" y="333375"/>
            <a:ext cx="8229600" cy="850900"/>
          </a:xfrm>
        </p:spPr>
        <p:txBody>
          <a:bodyPr anchor="ctr"/>
          <a:p>
            <a:r>
              <a:rPr lang="zh-CN" altLang="en-US" sz="3600" dirty="0"/>
              <a:t>计划</a:t>
            </a:r>
            <a:r>
              <a:rPr lang="en-US" altLang="zh-CN" sz="3600" dirty="0"/>
              <a:t>A</a:t>
            </a:r>
            <a:r>
              <a:rPr lang="zh-CN" altLang="en-US" sz="3600" dirty="0"/>
              <a:t>：</a:t>
            </a:r>
            <a:r>
              <a:rPr lang="en-US" altLang="zh-CN" sz="3600" dirty="0"/>
              <a:t>X</a:t>
            </a:r>
            <a:r>
              <a:rPr lang="zh-CN" altLang="en-US" sz="3600" dirty="0"/>
              <a:t>年级第一学期班主任工作计划 </a:t>
            </a:r>
            <a:endParaRPr lang="zh-CN" altLang="en-US" sz="3600" dirty="0"/>
          </a:p>
        </p:txBody>
      </p:sp>
      <p:sp>
        <p:nvSpPr>
          <p:cNvPr id="775171" name="文本占位符 775170"/>
          <p:cNvSpPr>
            <a:spLocks noGrp="1"/>
          </p:cNvSpPr>
          <p:nvPr>
            <p:ph type="body" idx="1"/>
          </p:nvPr>
        </p:nvSpPr>
        <p:spPr>
          <a:xfrm>
            <a:off x="457200" y="1341438"/>
            <a:ext cx="8229600" cy="5327650"/>
          </a:xfrm>
          <a:ln>
            <a:solidFill>
              <a:srgbClr val="00FFFF"/>
            </a:solidFill>
            <a:miter/>
          </a:ln>
        </p:spPr>
        <p:txBody>
          <a:bodyPr/>
          <a:p>
            <a:pPr>
              <a:buNone/>
            </a:pPr>
            <a:r>
              <a:rPr lang="zh-CN" altLang="en-US" sz="2600" b="1" dirty="0"/>
              <a:t>四、主要工作</a:t>
            </a:r>
            <a:endParaRPr lang="zh-CN" altLang="en-US" sz="2600" b="1" dirty="0"/>
          </a:p>
          <a:p>
            <a:pPr>
              <a:buNone/>
            </a:pPr>
            <a:r>
              <a:rPr lang="zh-CN" altLang="en-US" sz="2600" b="1" dirty="0"/>
              <a:t>五、月安排</a:t>
            </a:r>
            <a:endParaRPr lang="zh-CN" altLang="en-US" sz="2600" b="1" dirty="0"/>
          </a:p>
          <a:p>
            <a:pPr>
              <a:buNone/>
            </a:pPr>
            <a:r>
              <a:rPr lang="zh-CN" altLang="en-US" sz="2600" b="1" dirty="0"/>
              <a:t>     九月份： </a:t>
            </a:r>
            <a:endParaRPr lang="zh-CN" altLang="en-US" sz="2600" b="1" dirty="0"/>
          </a:p>
          <a:p>
            <a:pPr>
              <a:buNone/>
            </a:pPr>
            <a:r>
              <a:rPr lang="zh-CN" altLang="en-US" sz="2600" b="1" dirty="0"/>
              <a:t>                 </a:t>
            </a:r>
            <a:r>
              <a:rPr lang="en-US" altLang="zh-CN" sz="2600" b="1" dirty="0"/>
              <a:t>1</a:t>
            </a:r>
            <a:r>
              <a:rPr lang="zh-CN" altLang="en-US" sz="2600" b="1" dirty="0"/>
              <a:t>．暑假作业的总结、评比。</a:t>
            </a:r>
            <a:endParaRPr lang="zh-CN" altLang="en-US" sz="2600" b="1" dirty="0"/>
          </a:p>
          <a:p>
            <a:pPr>
              <a:buNone/>
            </a:pPr>
            <a:r>
              <a:rPr lang="zh-CN" altLang="en-US" sz="2600" b="1" dirty="0"/>
              <a:t>                 </a:t>
            </a:r>
            <a:r>
              <a:rPr lang="en-US" altLang="zh-CN" sz="2600" b="1" dirty="0"/>
              <a:t>2</a:t>
            </a:r>
            <a:r>
              <a:rPr lang="zh-CN" altLang="en-US" sz="2600" b="1" dirty="0"/>
              <a:t>．教室净化、美化、布置。</a:t>
            </a:r>
            <a:endParaRPr lang="zh-CN" altLang="en-US" sz="2600" b="1" dirty="0"/>
          </a:p>
          <a:p>
            <a:pPr>
              <a:buNone/>
            </a:pPr>
            <a:r>
              <a:rPr lang="zh-CN" altLang="en-US" sz="2600" b="1" dirty="0"/>
              <a:t>                 </a:t>
            </a:r>
            <a:r>
              <a:rPr lang="en-US" altLang="zh-CN" sz="2600" b="1" dirty="0"/>
              <a:t>3</a:t>
            </a:r>
            <a:r>
              <a:rPr lang="zh-CN" altLang="en-US" sz="2600" b="1" dirty="0"/>
              <a:t>．办庆祝教师节、迎十一的小报。 </a:t>
            </a:r>
            <a:endParaRPr lang="zh-CN" altLang="en-US" sz="2600" b="1" dirty="0"/>
          </a:p>
          <a:p>
            <a:pPr>
              <a:buNone/>
            </a:pPr>
            <a:r>
              <a:rPr lang="zh-CN" altLang="en-US" sz="2600" b="1" dirty="0"/>
              <a:t>                 </a:t>
            </a:r>
            <a:r>
              <a:rPr lang="en-US" altLang="zh-CN" sz="2600" b="1" dirty="0"/>
              <a:t>4</a:t>
            </a:r>
            <a:r>
              <a:rPr lang="zh-CN" altLang="en-US" sz="2600" b="1" dirty="0"/>
              <a:t>．写字比赛活动。</a:t>
            </a:r>
            <a:endParaRPr lang="zh-CN" altLang="en-US" sz="2600" b="1" dirty="0"/>
          </a:p>
          <a:p>
            <a:pPr>
              <a:buNone/>
            </a:pPr>
            <a:r>
              <a:rPr lang="zh-CN" altLang="en-US" sz="2600" b="1" dirty="0"/>
              <a:t>    十月份：</a:t>
            </a:r>
            <a:r>
              <a:rPr lang="en-US" altLang="zh-CN" sz="2600" b="1"/>
              <a:t>……</a:t>
            </a:r>
            <a:endParaRPr lang="en-US" altLang="zh-CN" sz="2600" b="1"/>
          </a:p>
          <a:p>
            <a:pPr>
              <a:buNone/>
            </a:pPr>
            <a:r>
              <a:rPr lang="en-US" altLang="zh-CN" sz="2600" b="1" dirty="0"/>
              <a:t>    </a:t>
            </a:r>
            <a:r>
              <a:rPr lang="zh-CN" altLang="en-US" sz="2600" b="1" dirty="0"/>
              <a:t>十一月份：</a:t>
            </a:r>
            <a:r>
              <a:rPr lang="en-US" altLang="zh-CN" sz="2600" b="1"/>
              <a:t>……</a:t>
            </a:r>
            <a:endParaRPr lang="en-US" altLang="zh-CN" sz="2600" b="1"/>
          </a:p>
          <a:p>
            <a:pPr>
              <a:buNone/>
            </a:pPr>
            <a:r>
              <a:rPr lang="en-US" altLang="zh-CN" sz="2600" b="1" dirty="0"/>
              <a:t>    </a:t>
            </a:r>
            <a:r>
              <a:rPr lang="zh-CN" altLang="en-US" sz="2600" b="1" dirty="0"/>
              <a:t>十二月份：</a:t>
            </a:r>
            <a:r>
              <a:rPr lang="en-US" altLang="zh-CN" sz="2600" b="1"/>
              <a:t>……</a:t>
            </a:r>
            <a:endParaRPr lang="en-US" altLang="zh-CN" sz="2600" b="1"/>
          </a:p>
          <a:p>
            <a:pPr>
              <a:buNone/>
            </a:pPr>
            <a:r>
              <a:rPr lang="en-US" altLang="zh-CN" sz="2600" b="1" dirty="0"/>
              <a:t>    </a:t>
            </a:r>
            <a:r>
              <a:rPr lang="zh-CN" altLang="en-US" sz="2600" b="1" dirty="0"/>
              <a:t>一月份：</a:t>
            </a:r>
            <a:r>
              <a:rPr lang="en-US" altLang="zh-CN" sz="2600" b="1"/>
              <a:t>……</a:t>
            </a:r>
            <a:endParaRPr lang="en-US" altLang="zh-CN" sz="2600" b="1"/>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6194" name="标题 776193"/>
          <p:cNvSpPr>
            <a:spLocks noGrp="1"/>
          </p:cNvSpPr>
          <p:nvPr>
            <p:ph type="title"/>
          </p:nvPr>
        </p:nvSpPr>
        <p:spPr>
          <a:xfrm>
            <a:off x="539750" y="0"/>
            <a:ext cx="8229600" cy="1196975"/>
          </a:xfrm>
        </p:spPr>
        <p:txBody>
          <a:bodyPr anchor="ctr"/>
          <a:p>
            <a:r>
              <a:rPr lang="en-US" altLang="zh-CN" sz="3200" dirty="0">
                <a:solidFill>
                  <a:srgbClr val="0000FF"/>
                </a:solidFill>
                <a:ea typeface="华文新魏" panose="02010800040101010101" pitchFamily="2" charset="-122"/>
              </a:rPr>
              <a:t>2. </a:t>
            </a:r>
            <a:r>
              <a:rPr lang="zh-CN" altLang="en-US" sz="3200" dirty="0">
                <a:solidFill>
                  <a:srgbClr val="0000FF"/>
                </a:solidFill>
                <a:ea typeface="华文新魏" panose="02010800040101010101" pitchFamily="2" charset="-122"/>
              </a:rPr>
              <a:t>比较两份计划</a:t>
            </a:r>
            <a:br>
              <a:rPr lang="zh-CN" altLang="en-US" sz="3200" dirty="0">
                <a:solidFill>
                  <a:srgbClr val="0000FF"/>
                </a:solidFill>
                <a:ea typeface="华文新魏" panose="02010800040101010101" pitchFamily="2" charset="-122"/>
              </a:rPr>
            </a:br>
            <a:br>
              <a:rPr lang="zh-CN" altLang="en-US" sz="1400" dirty="0"/>
            </a:br>
            <a:r>
              <a:rPr lang="zh-CN" altLang="en-US" sz="2800" dirty="0">
                <a:latin typeface="黑体" panose="02010609060101010101" pitchFamily="49" charset="-122"/>
                <a:ea typeface="黑体" panose="02010609060101010101" pitchFamily="49" charset="-122"/>
              </a:rPr>
              <a:t>计划</a:t>
            </a:r>
            <a:r>
              <a:rPr lang="en-US" altLang="zh-CN" sz="2800" dirty="0">
                <a:latin typeface="黑体" panose="02010609060101010101" pitchFamily="49" charset="-122"/>
                <a:ea typeface="黑体" panose="02010609060101010101" pitchFamily="49" charset="-122"/>
              </a:rPr>
              <a:t>B</a:t>
            </a:r>
            <a:r>
              <a:rPr lang="zh-CN" altLang="en-US" sz="2800" dirty="0">
                <a:latin typeface="黑体" panose="02010609060101010101" pitchFamily="49" charset="-122"/>
                <a:ea typeface="黑体" panose="02010609060101010101" pitchFamily="49" charset="-122"/>
              </a:rPr>
              <a:t>：我们顶呱呱</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三（</a:t>
            </a:r>
            <a:r>
              <a:rPr lang="en-US" altLang="zh-CN" sz="2800" dirty="0">
                <a:latin typeface="黑体" panose="02010609060101010101" pitchFamily="49" charset="-122"/>
                <a:ea typeface="黑体" panose="02010609060101010101" pitchFamily="49" charset="-122"/>
              </a:rPr>
              <a:t>3</a:t>
            </a:r>
            <a:r>
              <a:rPr lang="zh-CN" altLang="en-US" sz="2800" dirty="0">
                <a:latin typeface="黑体" panose="02010609060101010101" pitchFamily="49" charset="-122"/>
                <a:ea typeface="黑体" panose="02010609060101010101" pitchFamily="49" charset="-122"/>
              </a:rPr>
              <a:t>）班发展计划</a:t>
            </a:r>
            <a:endParaRPr lang="zh-CN" altLang="en-US" sz="2800" dirty="0">
              <a:latin typeface="黑体" panose="02010609060101010101" pitchFamily="49" charset="-122"/>
              <a:ea typeface="黑体" panose="02010609060101010101" pitchFamily="49" charset="-122"/>
            </a:endParaRPr>
          </a:p>
        </p:txBody>
      </p:sp>
      <p:sp>
        <p:nvSpPr>
          <p:cNvPr id="776195" name="文本占位符 776194"/>
          <p:cNvSpPr>
            <a:spLocks noGrp="1"/>
          </p:cNvSpPr>
          <p:nvPr>
            <p:ph type="body" idx="1"/>
          </p:nvPr>
        </p:nvSpPr>
        <p:spPr>
          <a:xfrm>
            <a:off x="457200" y="1341438"/>
            <a:ext cx="8229600" cy="5327650"/>
          </a:xfrm>
          <a:ln>
            <a:solidFill>
              <a:srgbClr val="00FFFF"/>
            </a:solidFill>
            <a:miter/>
          </a:ln>
        </p:spPr>
        <p:txBody>
          <a:bodyPr/>
          <a:p>
            <a:pPr>
              <a:buNone/>
            </a:pPr>
            <a:r>
              <a:rPr lang="zh-CN" altLang="en-US" sz="2400" b="1" dirty="0">
                <a:latin typeface="宋体" panose="02010600030101010101" pitchFamily="2" charset="-122"/>
              </a:rPr>
              <a:t>一、班级发展基础</a:t>
            </a:r>
            <a:endParaRPr lang="zh-CN" altLang="en-US" sz="2400" b="1" dirty="0">
              <a:latin typeface="宋体" panose="02010600030101010101" pitchFamily="2" charset="-122"/>
            </a:endParaRPr>
          </a:p>
          <a:p>
            <a:pPr>
              <a:buNone/>
            </a:pPr>
            <a:r>
              <a:rPr lang="zh-CN" altLang="en-US" sz="2400" b="1" dirty="0">
                <a:latin typeface="宋体" panose="02010600030101010101" pitchFamily="2" charset="-122"/>
              </a:rPr>
              <a:t>（一）</a:t>
            </a:r>
            <a:r>
              <a:rPr lang="en-US" altLang="en-US" sz="2400" b="1" dirty="0">
                <a:latin typeface="宋体" panose="02010600030101010101" pitchFamily="2" charset="-122"/>
              </a:rPr>
              <a:t>班级</a:t>
            </a:r>
            <a:r>
              <a:rPr lang="zh-CN" altLang="en-US" sz="2400" b="1" dirty="0">
                <a:latin typeface="宋体" panose="02010600030101010101" pitchFamily="2" charset="-122"/>
              </a:rPr>
              <a:t>发展现状</a:t>
            </a:r>
            <a:endParaRPr lang="en-US" altLang="en-US" sz="2400" b="1" dirty="0">
              <a:latin typeface="宋体" panose="02010600030101010101" pitchFamily="2" charset="-122"/>
            </a:endParaRPr>
          </a:p>
          <a:p>
            <a:r>
              <a:rPr lang="en-US" altLang="en-US" sz="2400" b="1" dirty="0">
                <a:latin typeface="宋体" panose="02010600030101010101" pitchFamily="2" charset="-122"/>
              </a:rPr>
              <a:t>三（</a:t>
            </a:r>
            <a:r>
              <a:rPr lang="en-US" altLang="en-US" sz="2400" b="1">
                <a:latin typeface="宋体" panose="02010600030101010101" pitchFamily="2" charset="-122"/>
              </a:rPr>
              <a:t>3</a:t>
            </a:r>
            <a:r>
              <a:rPr lang="en-US" altLang="en-US" sz="2400" b="1" dirty="0">
                <a:latin typeface="宋体" panose="02010600030101010101" pitchFamily="2" charset="-122"/>
              </a:rPr>
              <a:t>）班共</a:t>
            </a:r>
            <a:r>
              <a:rPr lang="en-US" altLang="en-US" sz="2400" b="1">
                <a:latin typeface="宋体" panose="02010600030101010101" pitchFamily="2" charset="-122"/>
              </a:rPr>
              <a:t>34</a:t>
            </a:r>
            <a:r>
              <a:rPr lang="en-US" altLang="en-US" sz="2400" b="1" dirty="0">
                <a:latin typeface="宋体" panose="02010600030101010101" pitchFamily="2" charset="-122"/>
              </a:rPr>
              <a:t>人</a:t>
            </a:r>
            <a:r>
              <a:rPr lang="en-US" altLang="en-US" sz="2400" b="1">
                <a:latin typeface="宋体" panose="02010600030101010101" pitchFamily="2" charset="-122"/>
              </a:rPr>
              <a:t>,</a:t>
            </a:r>
            <a:r>
              <a:rPr lang="en-US" altLang="en-US" sz="2400" b="1" dirty="0">
                <a:latin typeface="宋体" panose="02010600030101010101" pitchFamily="2" charset="-122"/>
              </a:rPr>
              <a:t>男生</a:t>
            </a:r>
            <a:r>
              <a:rPr lang="en-US" altLang="en-US" sz="2400" b="1">
                <a:latin typeface="宋体" panose="02010600030101010101" pitchFamily="2" charset="-122"/>
              </a:rPr>
              <a:t>17</a:t>
            </a:r>
            <a:r>
              <a:rPr lang="en-US" altLang="en-US" sz="2400" b="1" dirty="0">
                <a:latin typeface="宋体" panose="02010600030101010101" pitchFamily="2" charset="-122"/>
              </a:rPr>
              <a:t>人</a:t>
            </a:r>
            <a:r>
              <a:rPr lang="en-US" altLang="en-US" sz="2400" b="1">
                <a:latin typeface="宋体" panose="02010600030101010101" pitchFamily="2" charset="-122"/>
              </a:rPr>
              <a:t>,</a:t>
            </a:r>
            <a:r>
              <a:rPr lang="en-US" altLang="en-US" sz="2400" b="1" dirty="0">
                <a:latin typeface="宋体" panose="02010600030101010101" pitchFamily="2" charset="-122"/>
              </a:rPr>
              <a:t>女生</a:t>
            </a:r>
            <a:r>
              <a:rPr lang="en-US" altLang="en-US" sz="2400" b="1">
                <a:latin typeface="宋体" panose="02010600030101010101" pitchFamily="2" charset="-122"/>
              </a:rPr>
              <a:t>17</a:t>
            </a:r>
            <a:r>
              <a:rPr lang="en-US" altLang="en-US" sz="2400" b="1" dirty="0">
                <a:latin typeface="宋体" panose="02010600030101010101" pitchFamily="2" charset="-122"/>
              </a:rPr>
              <a:t>人。借读生</a:t>
            </a:r>
            <a:r>
              <a:rPr lang="en-US" altLang="en-US" sz="2400" b="1">
                <a:latin typeface="宋体" panose="02010600030101010101" pitchFamily="2" charset="-122"/>
              </a:rPr>
              <a:t>12</a:t>
            </a:r>
            <a:r>
              <a:rPr lang="en-US" altLang="en-US" sz="2400" b="1" dirty="0">
                <a:latin typeface="宋体" panose="02010600030101010101" pitchFamily="2" charset="-122"/>
              </a:rPr>
              <a:t>人。由于借读生较多，整个班级的集体荣誉感较差</a:t>
            </a:r>
            <a:r>
              <a:rPr lang="zh-CN" altLang="en-US" sz="2400" b="1" dirty="0">
                <a:latin typeface="宋体" panose="02010600030101010101" pitchFamily="2" charset="-122"/>
              </a:rPr>
              <a:t>，</a:t>
            </a:r>
            <a:r>
              <a:rPr lang="en-US" altLang="en-US" sz="2400" b="1" dirty="0">
                <a:latin typeface="宋体" panose="02010600030101010101" pitchFamily="2" charset="-122"/>
              </a:rPr>
              <a:t>班级的学习、纪律均属年级组后位。</a:t>
            </a:r>
            <a:r>
              <a:rPr lang="zh-CN" altLang="en-US" sz="2400" b="1" dirty="0">
                <a:solidFill>
                  <a:srgbClr val="0000FF"/>
                </a:solidFill>
                <a:latin typeface="宋体" panose="02010600030101010101" pitchFamily="2" charset="-122"/>
              </a:rPr>
              <a:t>大多数学生认为自己的学习成绩、运动能力都不行，对班级也没有信心；上课时有的学生根本不敢举手发言。</a:t>
            </a:r>
            <a:endParaRPr lang="zh-CN" altLang="en-US" sz="2400" b="1" dirty="0">
              <a:solidFill>
                <a:srgbClr val="0000FF"/>
              </a:solidFill>
              <a:latin typeface="宋体" panose="02010600030101010101" pitchFamily="2" charset="-122"/>
            </a:endParaRPr>
          </a:p>
          <a:p>
            <a:r>
              <a:rPr lang="zh-CN" altLang="en-US" sz="2400" b="1" dirty="0">
                <a:latin typeface="宋体" panose="02010600030101010101" pitchFamily="2" charset="-122"/>
              </a:rPr>
              <a:t>这个班级在以往两年中建立了一些基本的规范；现在，到了</a:t>
            </a:r>
            <a:r>
              <a:rPr lang="en-US" altLang="en-US" sz="2400" b="1" dirty="0">
                <a:latin typeface="宋体" panose="02010600030101010101" pitchFamily="2" charset="-122"/>
              </a:rPr>
              <a:t>三年级</a:t>
            </a:r>
            <a:r>
              <a:rPr lang="zh-CN" altLang="en-US" sz="2400" b="1" dirty="0">
                <a:latin typeface="宋体" panose="02010600030101010101" pitchFamily="2" charset="-122"/>
              </a:rPr>
              <a:t>，</a:t>
            </a:r>
            <a:r>
              <a:rPr lang="en-US" altLang="en-US" sz="2400" b="1" dirty="0">
                <a:latin typeface="宋体" panose="02010600030101010101" pitchFamily="2" charset="-122"/>
              </a:rPr>
              <a:t>学生应该有较强的好胜心和荣誉感，集体意识应</a:t>
            </a:r>
            <a:r>
              <a:rPr lang="zh-CN" altLang="en-US" sz="2400" b="1" dirty="0">
                <a:latin typeface="宋体" panose="02010600030101010101" pitchFamily="2" charset="-122"/>
              </a:rPr>
              <a:t>有</a:t>
            </a:r>
            <a:r>
              <a:rPr lang="en-US" altLang="en-US" sz="2400" b="1" dirty="0">
                <a:latin typeface="宋体" panose="02010600030101010101" pitchFamily="2" charset="-122"/>
              </a:rPr>
              <a:t>增强</a:t>
            </a:r>
            <a:r>
              <a:rPr lang="zh-CN" altLang="en-US" sz="2400" b="1" dirty="0">
                <a:latin typeface="宋体" panose="02010600030101010101" pitchFamily="2" charset="-122"/>
              </a:rPr>
              <a:t>。虽然学生（尤其是</a:t>
            </a:r>
            <a:r>
              <a:rPr lang="en-US" altLang="en-US" sz="2400" b="1" dirty="0">
                <a:latin typeface="宋体" panose="02010600030101010101" pitchFamily="2" charset="-122"/>
              </a:rPr>
              <a:t>男生</a:t>
            </a:r>
            <a:r>
              <a:rPr lang="zh-CN" altLang="en-US" sz="2400" b="1" dirty="0">
                <a:latin typeface="宋体" panose="02010600030101010101" pitchFamily="2" charset="-122"/>
              </a:rPr>
              <a:t>）</a:t>
            </a:r>
            <a:r>
              <a:rPr lang="en-US" altLang="en-US" sz="2400" b="1" dirty="0">
                <a:latin typeface="宋体" panose="02010600030101010101" pitchFamily="2" charset="-122"/>
              </a:rPr>
              <a:t>的自控能力和</a:t>
            </a:r>
            <a:r>
              <a:rPr lang="zh-CN" altLang="en-US" sz="2400" b="1" dirty="0">
                <a:latin typeface="宋体" panose="02010600030101010101" pitchFamily="2" charset="-122"/>
              </a:rPr>
              <a:t>分辨</a:t>
            </a:r>
            <a:r>
              <a:rPr lang="en-US" altLang="en-US" sz="2400" b="1" dirty="0">
                <a:latin typeface="宋体" panose="02010600030101010101" pitchFamily="2" charset="-122"/>
              </a:rPr>
              <a:t>是非</a:t>
            </a:r>
            <a:r>
              <a:rPr lang="zh-CN" altLang="en-US" sz="2400" b="1" dirty="0">
                <a:latin typeface="宋体" panose="02010600030101010101" pitchFamily="2" charset="-122"/>
              </a:rPr>
              <a:t>的</a:t>
            </a:r>
            <a:r>
              <a:rPr lang="en-US" altLang="en-US" sz="2400" b="1" dirty="0">
                <a:latin typeface="宋体" panose="02010600030101010101" pitchFamily="2" charset="-122"/>
              </a:rPr>
              <a:t>能力尚弱</a:t>
            </a:r>
            <a:r>
              <a:rPr lang="zh-CN" altLang="en-US" sz="2400" b="1" dirty="0">
                <a:latin typeface="宋体" panose="02010600030101010101" pitchFamily="2" charset="-122"/>
              </a:rPr>
              <a:t>，但若及时鼓励和督促，也许可以有效改进。班级的班徽是“小青蛙”，也可以由此采用一种童趣化的方式敞开新的发展空间。</a:t>
            </a:r>
            <a:endParaRPr lang="zh-CN" altLang="en-US" sz="2400" b="1" dirty="0">
              <a:latin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5107" name="矩形 2"/>
          <p:cNvSpPr/>
          <p:nvPr/>
        </p:nvSpPr>
        <p:spPr>
          <a:xfrm>
            <a:off x="539750" y="1700213"/>
            <a:ext cx="6992938" cy="1006475"/>
          </a:xfrm>
          <a:prstGeom prst="rect">
            <a:avLst/>
          </a:prstGeom>
          <a:noFill/>
          <a:ln w="9525">
            <a:noFill/>
          </a:ln>
        </p:spPr>
        <p:txBody>
          <a:bodyPr>
            <a:spAutoFit/>
          </a:bodyPr>
          <a:p>
            <a:pPr marL="1714500" lvl="0" indent="-1714500">
              <a:buClr>
                <a:srgbClr val="000000"/>
              </a:buClr>
            </a:pPr>
            <a:r>
              <a:rPr lang="zh-CN" altLang="en-US" sz="3200" b="1" dirty="0">
                <a:latin typeface="黑体" panose="02010609060101010101" pitchFamily="49" charset="-122"/>
                <a:ea typeface="黑体" panose="02010609060101010101" pitchFamily="49" charset="-122"/>
              </a:rPr>
              <a:t>（一）班级管理的</a:t>
            </a:r>
            <a:r>
              <a:rPr lang="en-US" altLang="zh-CN" sz="3200" b="1" dirty="0">
                <a:latin typeface="黑体" panose="02010609060101010101" pitchFamily="49" charset="-122"/>
                <a:ea typeface="黑体" panose="02010609060101010101" pitchFamily="49" charset="-122"/>
              </a:rPr>
              <a:t>3</a:t>
            </a:r>
            <a:r>
              <a:rPr lang="zh-CN" altLang="en-US" sz="3200" b="1" dirty="0">
                <a:latin typeface="黑体" panose="02010609060101010101" pitchFamily="49" charset="-122"/>
                <a:ea typeface="黑体" panose="02010609060101010101" pitchFamily="49" charset="-122"/>
              </a:rPr>
              <a:t>层境界</a:t>
            </a:r>
            <a:endParaRPr lang="zh-CN" altLang="en-US" sz="3200" b="1" dirty="0">
              <a:latin typeface="黑体" panose="02010609060101010101" pitchFamily="49" charset="-122"/>
              <a:ea typeface="黑体" panose="02010609060101010101" pitchFamily="49" charset="-122"/>
            </a:endParaRPr>
          </a:p>
          <a:p>
            <a:pPr marL="1714500" lvl="0" indent="-1714500">
              <a:buClr>
                <a:srgbClr val="000000"/>
              </a:buClr>
            </a:pPr>
            <a:r>
              <a:rPr lang="en-US" altLang="zh-CN" sz="2800" b="1" dirty="0">
                <a:solidFill>
                  <a:srgbClr val="0000FF"/>
                </a:solidFill>
                <a:latin typeface="Arial" panose="020B0604020202020204" pitchFamily="34" charset="0"/>
                <a:ea typeface="楷体" panose="02010609060101010101" pitchFamily="49" charset="-122"/>
              </a:rPr>
              <a:t>——</a:t>
            </a:r>
            <a:r>
              <a:rPr lang="zh-CN" altLang="en-US" sz="2800" b="1" dirty="0">
                <a:solidFill>
                  <a:srgbClr val="0000FF"/>
                </a:solidFill>
                <a:latin typeface="Arial" panose="020B0604020202020204" pitchFamily="34" charset="0"/>
                <a:ea typeface="楷体" panose="02010609060101010101" pitchFamily="49" charset="-122"/>
              </a:rPr>
              <a:t>从“发展目标”来看</a:t>
            </a:r>
            <a:endParaRPr lang="zh-CN" altLang="en-US" sz="2800" b="1">
              <a:solidFill>
                <a:srgbClr val="0000FF"/>
              </a:solidFill>
              <a:latin typeface="Arial" panose="020B0604020202020204" pitchFamily="34" charset="0"/>
              <a:ea typeface="楷体" panose="02010609060101010101" pitchFamily="49" charset="-122"/>
            </a:endParaRPr>
          </a:p>
        </p:txBody>
      </p:sp>
      <p:sp>
        <p:nvSpPr>
          <p:cNvPr id="1029" name="AutoShape 23"/>
          <p:cNvSpPr/>
          <p:nvPr/>
        </p:nvSpPr>
        <p:spPr>
          <a:xfrm>
            <a:off x="468313" y="4725988"/>
            <a:ext cx="2593975" cy="1266825"/>
          </a:xfrm>
          <a:prstGeom prst="roundRect">
            <a:avLst>
              <a:gd name="adj" fmla="val 4690"/>
            </a:avLst>
          </a:prstGeom>
          <a:noFill/>
          <a:ln w="57150" cap="flat" cmpd="sng">
            <a:solidFill>
              <a:srgbClr val="CCFF66"/>
            </a:solidFill>
            <a:prstDash val="solid"/>
            <a:headEnd type="none" w="med" len="med"/>
            <a:tailEnd type="none" w="med" len="med"/>
          </a:ln>
        </p:spPr>
        <p:txBody>
          <a:bodyPr wrap="none" anchor="ctr"/>
          <a:p>
            <a:pPr lvl="0">
              <a:buClr>
                <a:srgbClr val="000000"/>
              </a:buClr>
            </a:pPr>
            <a:endParaRPr sz="1800" b="0" dirty="0">
              <a:latin typeface="Calibri" panose="020F0502020204030204" pitchFamily="34" charset="0"/>
              <a:ea typeface="宋体" panose="02010600030101010101" pitchFamily="2" charset="-122"/>
            </a:endParaRPr>
          </a:p>
        </p:txBody>
      </p:sp>
      <p:sp>
        <p:nvSpPr>
          <p:cNvPr id="815118" name="AutoShape 24"/>
          <p:cNvSpPr/>
          <p:nvPr/>
        </p:nvSpPr>
        <p:spPr>
          <a:xfrm>
            <a:off x="611188" y="4149725"/>
            <a:ext cx="2220912" cy="536575"/>
          </a:xfrm>
          <a:prstGeom prst="roundRect">
            <a:avLst>
              <a:gd name="adj" fmla="val 50000"/>
            </a:avLst>
          </a:prstGeom>
          <a:solidFill>
            <a:schemeClr val="accent1"/>
          </a:solidFill>
          <a:ln w="9525">
            <a:noFill/>
          </a:ln>
        </p:spPr>
        <p:txBody>
          <a:bodyPr wrap="none" anchor="ctr"/>
          <a:p>
            <a:pPr lvl="0" algn="ctr">
              <a:buClr>
                <a:srgbClr val="000000"/>
              </a:buClr>
            </a:pPr>
            <a:r>
              <a:rPr lang="zh-CN" altLang="en-US" sz="2800" b="0" dirty="0">
                <a:latin typeface="黑体" panose="02010609060101010101" pitchFamily="49" charset="-122"/>
                <a:ea typeface="黑体" panose="02010609060101010101" pitchFamily="49" charset="-122"/>
              </a:rPr>
              <a:t>管制型班级</a:t>
            </a:r>
            <a:endParaRPr lang="zh-CN" altLang="en-US" sz="2800" b="0" dirty="0">
              <a:solidFill>
                <a:schemeClr val="bg2"/>
              </a:solidFill>
              <a:latin typeface="黑体" panose="02010609060101010101" pitchFamily="49" charset="-122"/>
              <a:ea typeface="黑体" panose="02010609060101010101" pitchFamily="49" charset="-122"/>
            </a:endParaRPr>
          </a:p>
        </p:txBody>
      </p:sp>
      <p:sp>
        <p:nvSpPr>
          <p:cNvPr id="1031" name="AutoShape 23"/>
          <p:cNvSpPr/>
          <p:nvPr/>
        </p:nvSpPr>
        <p:spPr>
          <a:xfrm>
            <a:off x="3060700" y="4221163"/>
            <a:ext cx="2593975" cy="1771650"/>
          </a:xfrm>
          <a:prstGeom prst="roundRect">
            <a:avLst>
              <a:gd name="adj" fmla="val 4690"/>
            </a:avLst>
          </a:prstGeom>
          <a:noFill/>
          <a:ln w="57150" cap="flat" cmpd="sng">
            <a:solidFill>
              <a:srgbClr val="CCFF66"/>
            </a:solidFill>
            <a:prstDash val="solid"/>
            <a:headEnd type="none" w="med" len="med"/>
            <a:tailEnd type="none" w="med" len="med"/>
          </a:ln>
        </p:spPr>
        <p:txBody>
          <a:bodyPr wrap="none" anchor="ctr"/>
          <a:p>
            <a:pPr lvl="0">
              <a:buClr>
                <a:srgbClr val="000000"/>
              </a:buClr>
            </a:pPr>
            <a:endParaRPr sz="1800" b="0" dirty="0">
              <a:latin typeface="Calibri" panose="020F0502020204030204" pitchFamily="34" charset="0"/>
              <a:ea typeface="宋体" panose="02010600030101010101" pitchFamily="2" charset="-122"/>
            </a:endParaRPr>
          </a:p>
        </p:txBody>
      </p:sp>
      <p:sp>
        <p:nvSpPr>
          <p:cNvPr id="815120" name="AutoShape 24"/>
          <p:cNvSpPr/>
          <p:nvPr/>
        </p:nvSpPr>
        <p:spPr>
          <a:xfrm>
            <a:off x="3276600" y="3644900"/>
            <a:ext cx="2220913" cy="536575"/>
          </a:xfrm>
          <a:prstGeom prst="roundRect">
            <a:avLst>
              <a:gd name="adj" fmla="val 50000"/>
            </a:avLst>
          </a:prstGeom>
          <a:solidFill>
            <a:schemeClr val="accent1"/>
          </a:solidFill>
          <a:ln w="9525">
            <a:noFill/>
          </a:ln>
        </p:spPr>
        <p:txBody>
          <a:bodyPr wrap="none" anchor="ctr"/>
          <a:p>
            <a:pPr lvl="0" algn="ctr">
              <a:buClr>
                <a:srgbClr val="000000"/>
              </a:buClr>
            </a:pPr>
            <a:r>
              <a:rPr lang="zh-CN" altLang="en-US" sz="2800" b="0" dirty="0">
                <a:latin typeface="黑体" panose="02010609060101010101" pitchFamily="49" charset="-122"/>
                <a:ea typeface="黑体" panose="02010609060101010101" pitchFamily="49" charset="-122"/>
              </a:rPr>
              <a:t>自主型班级</a:t>
            </a:r>
            <a:endParaRPr lang="zh-CN" altLang="en-US" sz="2800" b="0" dirty="0">
              <a:latin typeface="黑体" panose="02010609060101010101" pitchFamily="49" charset="-122"/>
              <a:ea typeface="黑体" panose="02010609060101010101" pitchFamily="49" charset="-122"/>
            </a:endParaRPr>
          </a:p>
        </p:txBody>
      </p:sp>
      <p:sp>
        <p:nvSpPr>
          <p:cNvPr id="1033" name="AutoShape 23"/>
          <p:cNvSpPr/>
          <p:nvPr/>
        </p:nvSpPr>
        <p:spPr>
          <a:xfrm>
            <a:off x="5653088" y="3789363"/>
            <a:ext cx="2592387" cy="2203450"/>
          </a:xfrm>
          <a:prstGeom prst="roundRect">
            <a:avLst>
              <a:gd name="adj" fmla="val 4690"/>
            </a:avLst>
          </a:prstGeom>
          <a:noFill/>
          <a:ln w="57150" cap="flat" cmpd="sng">
            <a:solidFill>
              <a:srgbClr val="CCFF66"/>
            </a:solidFill>
            <a:prstDash val="solid"/>
            <a:headEnd type="none" w="med" len="med"/>
            <a:tailEnd type="none" w="med" len="med"/>
          </a:ln>
        </p:spPr>
        <p:txBody>
          <a:bodyPr wrap="none" anchor="ctr"/>
          <a:p>
            <a:pPr lvl="0">
              <a:buClr>
                <a:srgbClr val="000000"/>
              </a:buClr>
            </a:pPr>
            <a:endParaRPr sz="1800" b="0" dirty="0">
              <a:latin typeface="Calibri" panose="020F0502020204030204" pitchFamily="34" charset="0"/>
              <a:ea typeface="宋体" panose="02010600030101010101" pitchFamily="2" charset="-122"/>
            </a:endParaRPr>
          </a:p>
        </p:txBody>
      </p:sp>
      <p:sp>
        <p:nvSpPr>
          <p:cNvPr id="815122" name="AutoShape 24"/>
          <p:cNvSpPr/>
          <p:nvPr/>
        </p:nvSpPr>
        <p:spPr>
          <a:xfrm>
            <a:off x="5868988" y="3213100"/>
            <a:ext cx="2220912" cy="536575"/>
          </a:xfrm>
          <a:prstGeom prst="roundRect">
            <a:avLst>
              <a:gd name="adj" fmla="val 50000"/>
            </a:avLst>
          </a:prstGeom>
          <a:solidFill>
            <a:schemeClr val="accent1"/>
          </a:solidFill>
          <a:ln w="9525">
            <a:noFill/>
          </a:ln>
        </p:spPr>
        <p:txBody>
          <a:bodyPr wrap="none" anchor="ctr"/>
          <a:p>
            <a:pPr lvl="0" algn="ctr">
              <a:buClr>
                <a:srgbClr val="000000"/>
              </a:buClr>
            </a:pPr>
            <a:r>
              <a:rPr lang="zh-CN" altLang="en-US" sz="2800" b="0" dirty="0">
                <a:latin typeface="黑体" panose="02010609060101010101" pitchFamily="49" charset="-122"/>
                <a:ea typeface="黑体" panose="02010609060101010101" pitchFamily="49" charset="-122"/>
              </a:rPr>
              <a:t>民主型班级</a:t>
            </a:r>
            <a:endParaRPr lang="zh-CN" altLang="en-US" sz="2800" b="0" dirty="0">
              <a:latin typeface="黑体" panose="02010609060101010101" pitchFamily="49" charset="-122"/>
              <a:ea typeface="黑体" panose="02010609060101010101" pitchFamily="49" charset="-122"/>
            </a:endParaRPr>
          </a:p>
        </p:txBody>
      </p:sp>
      <p:sp>
        <p:nvSpPr>
          <p:cNvPr id="1035" name="TextBox 12"/>
          <p:cNvSpPr txBox="1"/>
          <p:nvPr/>
        </p:nvSpPr>
        <p:spPr>
          <a:xfrm>
            <a:off x="684213" y="4797425"/>
            <a:ext cx="2160587" cy="822325"/>
          </a:xfrm>
          <a:prstGeom prst="rect">
            <a:avLst/>
          </a:prstGeom>
          <a:noFill/>
          <a:ln w="9525">
            <a:noFill/>
          </a:ln>
        </p:spPr>
        <p:txBody>
          <a:bodyPr>
            <a:spAutoFit/>
          </a:bodyPr>
          <a:p>
            <a:pPr lvl="0">
              <a:buClr>
                <a:srgbClr val="000000"/>
              </a:buClr>
              <a:buFont typeface="Wingdings" panose="05000000000000000000" pitchFamily="2" charset="2"/>
              <a:buChar char="Ø"/>
            </a:pPr>
            <a:r>
              <a:rPr lang="zh-CN" altLang="en-US" sz="2400" b="0" dirty="0">
                <a:latin typeface="黑体" panose="02010609060101010101" pitchFamily="49" charset="-122"/>
                <a:ea typeface="黑体" panose="02010609060101010101" pitchFamily="49" charset="-122"/>
              </a:rPr>
              <a:t>维持秩序，</a:t>
            </a:r>
            <a:endParaRPr lang="zh-CN" altLang="en-US" sz="2400" b="0" dirty="0">
              <a:latin typeface="黑体" panose="02010609060101010101" pitchFamily="49" charset="-122"/>
              <a:ea typeface="黑体" panose="02010609060101010101" pitchFamily="49" charset="-122"/>
            </a:endParaRPr>
          </a:p>
          <a:p>
            <a:pPr lvl="0">
              <a:buClr>
                <a:srgbClr val="000000"/>
              </a:buClr>
              <a:buFont typeface="Wingdings" panose="05000000000000000000" pitchFamily="2" charset="2"/>
              <a:buNone/>
            </a:pPr>
            <a:r>
              <a:rPr lang="zh-CN" altLang="en-US" sz="2400" b="0" dirty="0">
                <a:latin typeface="黑体" panose="02010609060101010101" pitchFamily="49" charset="-122"/>
                <a:ea typeface="黑体" panose="02010609060101010101" pitchFamily="49" charset="-122"/>
              </a:rPr>
              <a:t>学习知识技能</a:t>
            </a:r>
            <a:endParaRPr lang="zh-CN" altLang="en-US" sz="2400" b="0" dirty="0">
              <a:latin typeface="黑体" panose="02010609060101010101" pitchFamily="49" charset="-122"/>
              <a:ea typeface="黑体" panose="02010609060101010101" pitchFamily="49" charset="-122"/>
            </a:endParaRPr>
          </a:p>
        </p:txBody>
      </p:sp>
      <p:sp>
        <p:nvSpPr>
          <p:cNvPr id="1036" name="TextBox 16"/>
          <p:cNvSpPr txBox="1"/>
          <p:nvPr/>
        </p:nvSpPr>
        <p:spPr>
          <a:xfrm>
            <a:off x="3205163" y="4508500"/>
            <a:ext cx="2303462" cy="822325"/>
          </a:xfrm>
          <a:prstGeom prst="rect">
            <a:avLst/>
          </a:prstGeom>
          <a:noFill/>
          <a:ln w="9525">
            <a:noFill/>
          </a:ln>
        </p:spPr>
        <p:txBody>
          <a:bodyPr>
            <a:spAutoFit/>
          </a:bodyPr>
          <a:p>
            <a:pPr lvl="0">
              <a:buClr>
                <a:srgbClr val="000000"/>
              </a:buClr>
              <a:buFont typeface="Wingdings" panose="05000000000000000000" pitchFamily="2" charset="2"/>
              <a:buChar char="Ø"/>
            </a:pPr>
            <a:r>
              <a:rPr lang="zh-CN" altLang="en-US" sz="2400" b="0" dirty="0">
                <a:latin typeface="黑体" panose="02010609060101010101" pitchFamily="49" charset="-122"/>
                <a:ea typeface="黑体" panose="02010609060101010101" pitchFamily="49" charset="-122"/>
              </a:rPr>
              <a:t>自主活动，</a:t>
            </a:r>
            <a:endParaRPr lang="zh-CN" altLang="en-US" sz="2400" b="0" dirty="0">
              <a:latin typeface="黑体" panose="02010609060101010101" pitchFamily="49" charset="-122"/>
              <a:ea typeface="黑体" panose="02010609060101010101" pitchFamily="49" charset="-122"/>
            </a:endParaRPr>
          </a:p>
          <a:p>
            <a:pPr lvl="0">
              <a:buClr>
                <a:srgbClr val="000000"/>
              </a:buClr>
              <a:buFont typeface="Wingdings" panose="05000000000000000000" pitchFamily="2" charset="2"/>
              <a:buNone/>
            </a:pPr>
            <a:r>
              <a:rPr lang="zh-CN" altLang="en-US" sz="2400" b="0" dirty="0">
                <a:latin typeface="黑体" panose="02010609060101010101" pitchFamily="49" charset="-122"/>
                <a:ea typeface="黑体" panose="02010609060101010101" pitchFamily="49" charset="-122"/>
              </a:rPr>
              <a:t> 培养综合能力</a:t>
            </a:r>
            <a:endParaRPr lang="zh-CN" altLang="en-US" sz="2400" b="0" dirty="0">
              <a:latin typeface="黑体" panose="02010609060101010101" pitchFamily="49" charset="-122"/>
              <a:ea typeface="黑体" panose="02010609060101010101" pitchFamily="49" charset="-122"/>
            </a:endParaRPr>
          </a:p>
        </p:txBody>
      </p:sp>
      <p:sp>
        <p:nvSpPr>
          <p:cNvPr id="1037" name="TextBox 17"/>
          <p:cNvSpPr txBox="1"/>
          <p:nvPr/>
        </p:nvSpPr>
        <p:spPr>
          <a:xfrm>
            <a:off x="5795963" y="4076700"/>
            <a:ext cx="2184400" cy="822325"/>
          </a:xfrm>
          <a:prstGeom prst="rect">
            <a:avLst/>
          </a:prstGeom>
          <a:noFill/>
          <a:ln w="9525">
            <a:noFill/>
          </a:ln>
        </p:spPr>
        <p:txBody>
          <a:bodyPr>
            <a:spAutoFit/>
          </a:bodyPr>
          <a:p>
            <a:pPr lvl="0">
              <a:buClr>
                <a:srgbClr val="000000"/>
              </a:buClr>
              <a:buFont typeface="Wingdings" panose="05000000000000000000" pitchFamily="2" charset="2"/>
              <a:buChar char="Ø"/>
            </a:pPr>
            <a:r>
              <a:rPr lang="zh-CN" altLang="en-US" sz="2400" b="1" dirty="0">
                <a:latin typeface="黑体" panose="02010609060101010101" pitchFamily="49" charset="-122"/>
                <a:ea typeface="黑体" panose="02010609060101010101" pitchFamily="49" charset="-122"/>
              </a:rPr>
              <a:t>关注生命，</a:t>
            </a:r>
            <a:endParaRPr lang="zh-CN" altLang="en-US" sz="2400" b="1" dirty="0">
              <a:latin typeface="黑体" panose="02010609060101010101" pitchFamily="49" charset="-122"/>
              <a:ea typeface="黑体" panose="02010609060101010101" pitchFamily="49" charset="-122"/>
            </a:endParaRPr>
          </a:p>
          <a:p>
            <a:pPr lvl="0">
              <a:buClr>
                <a:srgbClr val="000000"/>
              </a:buClr>
              <a:buFont typeface="Wingdings" panose="05000000000000000000" pitchFamily="2" charset="2"/>
              <a:buNone/>
            </a:pPr>
            <a:r>
              <a:rPr lang="zh-CN" altLang="en-US" sz="2400" b="1" dirty="0">
                <a:latin typeface="黑体" panose="02010609060101010101" pitchFamily="49" charset="-122"/>
                <a:ea typeface="黑体" panose="02010609060101010101" pitchFamily="49" charset="-122"/>
              </a:rPr>
              <a:t> 培育高尚人格</a:t>
            </a:r>
            <a:endParaRPr lang="zh-CN" altLang="en-US" sz="2400" b="1" dirty="0">
              <a:latin typeface="黑体" panose="02010609060101010101" pitchFamily="49" charset="-122"/>
              <a:ea typeface="黑体" panose="02010609060101010101" pitchFamily="49" charset="-122"/>
            </a:endParaRPr>
          </a:p>
        </p:txBody>
      </p:sp>
      <p:sp>
        <p:nvSpPr>
          <p:cNvPr id="815128" name="标题 815127"/>
          <p:cNvSpPr>
            <a:spLocks noGrp="1"/>
          </p:cNvSpPr>
          <p:nvPr>
            <p:ph type="title"/>
          </p:nvPr>
        </p:nvSpPr>
        <p:spPr/>
        <p:txBody>
          <a:bodyPr anchor="ctr"/>
          <a:p>
            <a:r>
              <a:rPr lang="zh-CN" altLang="en-US" sz="3200" b="1" dirty="0"/>
              <a:t>一、班主任的成长阶梯</a:t>
            </a:r>
            <a:br>
              <a:rPr lang="zh-CN" altLang="en-US" sz="3200" b="1" dirty="0"/>
            </a:br>
            <a:r>
              <a:rPr lang="en-US" altLang="zh-CN" sz="2800" b="1" dirty="0"/>
              <a:t>——</a:t>
            </a:r>
            <a:r>
              <a:rPr lang="zh-CN" altLang="en-US" sz="2800" b="1" dirty="0"/>
              <a:t>从“勤奋型班主任”到“智慧型班主任”</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029"/>
                                        </p:tgtEl>
                                        <p:attrNameLst>
                                          <p:attrName>style.visibility</p:attrName>
                                        </p:attrNameLst>
                                      </p:cBhvr>
                                      <p:to>
                                        <p:strVal val="visible"/>
                                      </p:to>
                                    </p:set>
                                    <p:anim calcmode="lin" valueType="num">
                                      <p:cBhvr>
                                        <p:cTn id="7" dur="1000" fill="hold"/>
                                        <p:tgtEl>
                                          <p:spTgt spid="1029"/>
                                        </p:tgtEl>
                                        <p:attrNameLst>
                                          <p:attrName>ppt_w</p:attrName>
                                        </p:attrNameLst>
                                      </p:cBhvr>
                                      <p:tavLst>
                                        <p:tav tm="0">
                                          <p:val>
                                            <p:fltVal val="0.000000"/>
                                          </p:val>
                                        </p:tav>
                                        <p:tav tm="100000">
                                          <p:val>
                                            <p:strVal val="#ppt_w"/>
                                          </p:val>
                                        </p:tav>
                                      </p:tavLst>
                                    </p:anim>
                                    <p:anim calcmode="lin" valueType="num">
                                      <p:cBhvr>
                                        <p:cTn id="8" dur="1000" fill="hold"/>
                                        <p:tgtEl>
                                          <p:spTgt spid="1029"/>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815118"/>
                                        </p:tgtEl>
                                        <p:attrNameLst>
                                          <p:attrName>style.visibility</p:attrName>
                                        </p:attrNameLst>
                                      </p:cBhvr>
                                      <p:to>
                                        <p:strVal val="visible"/>
                                      </p:to>
                                    </p:set>
                                    <p:anim calcmode="lin" valueType="num">
                                      <p:cBhvr>
                                        <p:cTn id="11" dur="1000" fill="hold"/>
                                        <p:tgtEl>
                                          <p:spTgt spid="815118"/>
                                        </p:tgtEl>
                                        <p:attrNameLst>
                                          <p:attrName>ppt_w</p:attrName>
                                        </p:attrNameLst>
                                      </p:cBhvr>
                                      <p:tavLst>
                                        <p:tav tm="0">
                                          <p:val>
                                            <p:fltVal val="0.000000"/>
                                          </p:val>
                                        </p:tav>
                                        <p:tav tm="100000">
                                          <p:val>
                                            <p:strVal val="#ppt_w"/>
                                          </p:val>
                                        </p:tav>
                                      </p:tavLst>
                                    </p:anim>
                                    <p:anim calcmode="lin" valueType="num">
                                      <p:cBhvr>
                                        <p:cTn id="12" dur="1000" fill="hold"/>
                                        <p:tgtEl>
                                          <p:spTgt spid="815118"/>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031"/>
                                        </p:tgtEl>
                                        <p:attrNameLst>
                                          <p:attrName>style.visibility</p:attrName>
                                        </p:attrNameLst>
                                      </p:cBhvr>
                                      <p:to>
                                        <p:strVal val="visible"/>
                                      </p:to>
                                    </p:set>
                                    <p:anim calcmode="lin" valueType="num">
                                      <p:cBhvr>
                                        <p:cTn id="15" dur="1000" fill="hold"/>
                                        <p:tgtEl>
                                          <p:spTgt spid="1031"/>
                                        </p:tgtEl>
                                        <p:attrNameLst>
                                          <p:attrName>ppt_w</p:attrName>
                                        </p:attrNameLst>
                                      </p:cBhvr>
                                      <p:tavLst>
                                        <p:tav tm="0">
                                          <p:val>
                                            <p:fltVal val="0.000000"/>
                                          </p:val>
                                        </p:tav>
                                        <p:tav tm="100000">
                                          <p:val>
                                            <p:strVal val="#ppt_w"/>
                                          </p:val>
                                        </p:tav>
                                      </p:tavLst>
                                    </p:anim>
                                    <p:anim calcmode="lin" valueType="num">
                                      <p:cBhvr>
                                        <p:cTn id="16" dur="1000" fill="hold"/>
                                        <p:tgtEl>
                                          <p:spTgt spid="1031"/>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815120"/>
                                        </p:tgtEl>
                                        <p:attrNameLst>
                                          <p:attrName>style.visibility</p:attrName>
                                        </p:attrNameLst>
                                      </p:cBhvr>
                                      <p:to>
                                        <p:strVal val="visible"/>
                                      </p:to>
                                    </p:set>
                                    <p:anim calcmode="lin" valueType="num">
                                      <p:cBhvr>
                                        <p:cTn id="19" dur="1000" fill="hold"/>
                                        <p:tgtEl>
                                          <p:spTgt spid="815120"/>
                                        </p:tgtEl>
                                        <p:attrNameLst>
                                          <p:attrName>ppt_w</p:attrName>
                                        </p:attrNameLst>
                                      </p:cBhvr>
                                      <p:tavLst>
                                        <p:tav tm="0">
                                          <p:val>
                                            <p:fltVal val="0.000000"/>
                                          </p:val>
                                        </p:tav>
                                        <p:tav tm="100000">
                                          <p:val>
                                            <p:strVal val="#ppt_w"/>
                                          </p:val>
                                        </p:tav>
                                      </p:tavLst>
                                    </p:anim>
                                    <p:anim calcmode="lin" valueType="num">
                                      <p:cBhvr>
                                        <p:cTn id="20" dur="1000" fill="hold"/>
                                        <p:tgtEl>
                                          <p:spTgt spid="815120"/>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1033"/>
                                        </p:tgtEl>
                                        <p:attrNameLst>
                                          <p:attrName>style.visibility</p:attrName>
                                        </p:attrNameLst>
                                      </p:cBhvr>
                                      <p:to>
                                        <p:strVal val="visible"/>
                                      </p:to>
                                    </p:set>
                                    <p:anim calcmode="lin" valueType="num">
                                      <p:cBhvr>
                                        <p:cTn id="23" dur="1000" fill="hold"/>
                                        <p:tgtEl>
                                          <p:spTgt spid="1033"/>
                                        </p:tgtEl>
                                        <p:attrNameLst>
                                          <p:attrName>ppt_w</p:attrName>
                                        </p:attrNameLst>
                                      </p:cBhvr>
                                      <p:tavLst>
                                        <p:tav tm="0">
                                          <p:val>
                                            <p:fltVal val="0.000000"/>
                                          </p:val>
                                        </p:tav>
                                        <p:tav tm="100000">
                                          <p:val>
                                            <p:strVal val="#ppt_w"/>
                                          </p:val>
                                        </p:tav>
                                      </p:tavLst>
                                    </p:anim>
                                    <p:anim calcmode="lin" valueType="num">
                                      <p:cBhvr>
                                        <p:cTn id="24" dur="1000" fill="hold"/>
                                        <p:tgtEl>
                                          <p:spTgt spid="1033"/>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815122"/>
                                        </p:tgtEl>
                                        <p:attrNameLst>
                                          <p:attrName>style.visibility</p:attrName>
                                        </p:attrNameLst>
                                      </p:cBhvr>
                                      <p:to>
                                        <p:strVal val="visible"/>
                                      </p:to>
                                    </p:set>
                                    <p:anim calcmode="lin" valueType="num">
                                      <p:cBhvr>
                                        <p:cTn id="27" dur="1000" fill="hold"/>
                                        <p:tgtEl>
                                          <p:spTgt spid="815122"/>
                                        </p:tgtEl>
                                        <p:attrNameLst>
                                          <p:attrName>ppt_w</p:attrName>
                                        </p:attrNameLst>
                                      </p:cBhvr>
                                      <p:tavLst>
                                        <p:tav tm="0">
                                          <p:val>
                                            <p:fltVal val="0.000000"/>
                                          </p:val>
                                        </p:tav>
                                        <p:tav tm="100000">
                                          <p:val>
                                            <p:strVal val="#ppt_w"/>
                                          </p:val>
                                        </p:tav>
                                      </p:tavLst>
                                    </p:anim>
                                    <p:anim calcmode="lin" valueType="num">
                                      <p:cBhvr>
                                        <p:cTn id="28" dur="1000" fill="hold"/>
                                        <p:tgtEl>
                                          <p:spTgt spid="815122"/>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1035"/>
                                        </p:tgtEl>
                                        <p:attrNameLst>
                                          <p:attrName>style.visibility</p:attrName>
                                        </p:attrNameLst>
                                      </p:cBhvr>
                                      <p:to>
                                        <p:strVal val="visible"/>
                                      </p:to>
                                    </p:set>
                                    <p:anim calcmode="lin" valueType="num">
                                      <p:cBhvr>
                                        <p:cTn id="31" dur="1000" fill="hold"/>
                                        <p:tgtEl>
                                          <p:spTgt spid="1035"/>
                                        </p:tgtEl>
                                        <p:attrNameLst>
                                          <p:attrName>ppt_w</p:attrName>
                                        </p:attrNameLst>
                                      </p:cBhvr>
                                      <p:tavLst>
                                        <p:tav tm="0">
                                          <p:val>
                                            <p:fltVal val="0.000000"/>
                                          </p:val>
                                        </p:tav>
                                        <p:tav tm="100000">
                                          <p:val>
                                            <p:strVal val="#ppt_w"/>
                                          </p:val>
                                        </p:tav>
                                      </p:tavLst>
                                    </p:anim>
                                    <p:anim calcmode="lin" valueType="num">
                                      <p:cBhvr>
                                        <p:cTn id="32" dur="1000" fill="hold"/>
                                        <p:tgtEl>
                                          <p:spTgt spid="1035"/>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1036"/>
                                        </p:tgtEl>
                                        <p:attrNameLst>
                                          <p:attrName>style.visibility</p:attrName>
                                        </p:attrNameLst>
                                      </p:cBhvr>
                                      <p:to>
                                        <p:strVal val="visible"/>
                                      </p:to>
                                    </p:set>
                                    <p:anim calcmode="lin" valueType="num">
                                      <p:cBhvr>
                                        <p:cTn id="35" dur="1000" fill="hold"/>
                                        <p:tgtEl>
                                          <p:spTgt spid="1036"/>
                                        </p:tgtEl>
                                        <p:attrNameLst>
                                          <p:attrName>ppt_w</p:attrName>
                                        </p:attrNameLst>
                                      </p:cBhvr>
                                      <p:tavLst>
                                        <p:tav tm="0">
                                          <p:val>
                                            <p:fltVal val="0.000000"/>
                                          </p:val>
                                        </p:tav>
                                        <p:tav tm="100000">
                                          <p:val>
                                            <p:strVal val="#ppt_w"/>
                                          </p:val>
                                        </p:tav>
                                      </p:tavLst>
                                    </p:anim>
                                    <p:anim calcmode="lin" valueType="num">
                                      <p:cBhvr>
                                        <p:cTn id="36" dur="1000" fill="hold"/>
                                        <p:tgtEl>
                                          <p:spTgt spid="1036"/>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0"/>
                                  </p:stCondLst>
                                  <p:childTnLst>
                                    <p:set>
                                      <p:cBhvr>
                                        <p:cTn id="38" dur="1" fill="hold">
                                          <p:stCondLst>
                                            <p:cond delay="0"/>
                                          </p:stCondLst>
                                        </p:cTn>
                                        <p:tgtEl>
                                          <p:spTgt spid="1037"/>
                                        </p:tgtEl>
                                        <p:attrNameLst>
                                          <p:attrName>style.visibility</p:attrName>
                                        </p:attrNameLst>
                                      </p:cBhvr>
                                      <p:to>
                                        <p:strVal val="visible"/>
                                      </p:to>
                                    </p:set>
                                    <p:anim calcmode="lin" valueType="num">
                                      <p:cBhvr>
                                        <p:cTn id="39" dur="1000" fill="hold"/>
                                        <p:tgtEl>
                                          <p:spTgt spid="1037"/>
                                        </p:tgtEl>
                                        <p:attrNameLst>
                                          <p:attrName>ppt_w</p:attrName>
                                        </p:attrNameLst>
                                      </p:cBhvr>
                                      <p:tavLst>
                                        <p:tav tm="0">
                                          <p:val>
                                            <p:fltVal val="0.000000"/>
                                          </p:val>
                                        </p:tav>
                                        <p:tav tm="100000">
                                          <p:val>
                                            <p:strVal val="#ppt_w"/>
                                          </p:val>
                                        </p:tav>
                                      </p:tavLst>
                                    </p:anim>
                                    <p:anim calcmode="lin" valueType="num">
                                      <p:cBhvr>
                                        <p:cTn id="40" dur="1000" fill="hold"/>
                                        <p:tgtEl>
                                          <p:spTgt spid="103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9" grpId="0" animBg="1"/>
      <p:bldP spid="815118" grpId="0" animBg="1"/>
      <p:bldP spid="1031" grpId="0" animBg="1"/>
      <p:bldP spid="815120" grpId="0" animBg="1"/>
      <p:bldP spid="1033" grpId="0" animBg="1"/>
      <p:bldP spid="815122" grpId="0" animBg="1"/>
      <p:bldP spid="1035" grpId="0"/>
      <p:bldP spid="1036" grpId="0"/>
      <p:bldP spid="10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7218" name="标题 777217"/>
          <p:cNvSpPr>
            <a:spLocks noGrp="1"/>
          </p:cNvSpPr>
          <p:nvPr>
            <p:ph type="title"/>
          </p:nvPr>
        </p:nvSpPr>
        <p:spPr>
          <a:xfrm>
            <a:off x="684213" y="115888"/>
            <a:ext cx="8229600" cy="936625"/>
          </a:xfrm>
        </p:spPr>
        <p:txBody>
          <a:bodyPr anchor="ctr"/>
          <a:p>
            <a:r>
              <a:rPr lang="zh-CN" altLang="en-US" sz="3200" dirty="0"/>
              <a:t>计划</a:t>
            </a:r>
            <a:r>
              <a:rPr lang="en-US" altLang="zh-CN" sz="3200" dirty="0"/>
              <a:t>B</a:t>
            </a:r>
            <a:r>
              <a:rPr lang="zh-CN" altLang="en-US" sz="3200" dirty="0"/>
              <a:t>：我们顶呱呱</a:t>
            </a:r>
            <a:r>
              <a:rPr lang="en-US" altLang="zh-CN" sz="3200" dirty="0"/>
              <a:t>——</a:t>
            </a:r>
            <a:r>
              <a:rPr lang="zh-CN" altLang="en-US" sz="3200" dirty="0"/>
              <a:t>三（</a:t>
            </a:r>
            <a:r>
              <a:rPr lang="en-US" altLang="zh-CN" sz="3200" dirty="0"/>
              <a:t>3</a:t>
            </a:r>
            <a:r>
              <a:rPr lang="zh-CN" altLang="en-US" sz="3200" dirty="0"/>
              <a:t>）班发展计划</a:t>
            </a:r>
            <a:endParaRPr lang="zh-CN" altLang="en-US" sz="3200" dirty="0"/>
          </a:p>
        </p:txBody>
      </p:sp>
      <p:sp>
        <p:nvSpPr>
          <p:cNvPr id="777219" name="文本占位符 777218"/>
          <p:cNvSpPr>
            <a:spLocks noGrp="1"/>
          </p:cNvSpPr>
          <p:nvPr>
            <p:ph type="body" idx="1"/>
          </p:nvPr>
        </p:nvSpPr>
        <p:spPr>
          <a:xfrm>
            <a:off x="457200" y="1125538"/>
            <a:ext cx="8229600" cy="5732462"/>
          </a:xfrm>
          <a:ln>
            <a:solidFill>
              <a:srgbClr val="00FFFF"/>
            </a:solidFill>
            <a:miter/>
          </a:ln>
        </p:spPr>
        <p:txBody>
          <a:bodyPr/>
          <a:p>
            <a:pPr>
              <a:buNone/>
            </a:pPr>
            <a:r>
              <a:rPr lang="zh-CN" altLang="en-US" sz="2400" b="1" dirty="0">
                <a:latin typeface="宋体" panose="02010600030101010101" pitchFamily="2" charset="-122"/>
              </a:rPr>
              <a:t>一、班级发展基础</a:t>
            </a:r>
            <a:endParaRPr lang="zh-CN" altLang="en-US" sz="2400" b="1" dirty="0">
              <a:latin typeface="宋体" panose="02010600030101010101" pitchFamily="2" charset="-122"/>
            </a:endParaRPr>
          </a:p>
          <a:p>
            <a:pPr>
              <a:buNone/>
            </a:pPr>
            <a:r>
              <a:rPr lang="zh-CN" altLang="en-US" sz="2400" b="1" dirty="0">
                <a:latin typeface="宋体" panose="02010600030101010101" pitchFamily="2" charset="-122"/>
              </a:rPr>
              <a:t>（二）班主任的教育理念</a:t>
            </a:r>
            <a:endParaRPr lang="zh-CN" altLang="en-US" sz="2400" b="1" dirty="0">
              <a:latin typeface="宋体" panose="02010600030101010101" pitchFamily="2" charset="-122"/>
            </a:endParaRPr>
          </a:p>
          <a:p>
            <a:r>
              <a:rPr lang="zh-CN" altLang="en-US" sz="2400" b="1" dirty="0">
                <a:solidFill>
                  <a:srgbClr val="0000FF"/>
                </a:solidFill>
                <a:latin typeface="宋体" panose="02010600030101010101" pitchFamily="2" charset="-122"/>
              </a:rPr>
              <a:t>看到学生有强烈的自卑心理，我很痛心。</a:t>
            </a:r>
            <a:r>
              <a:rPr lang="zh-CN" altLang="en-US" sz="2400" b="1" dirty="0">
                <a:latin typeface="宋体" panose="02010600030101010101" pitchFamily="2" charset="-122"/>
              </a:rPr>
              <a:t>老师与家长的帮助只是外力，要成功，最重要的是要激发他们的内在力。只有让他们</a:t>
            </a:r>
            <a:r>
              <a:rPr lang="zh-CN" altLang="en-US" sz="2400" b="1" dirty="0">
                <a:solidFill>
                  <a:srgbClr val="0000FF"/>
                </a:solidFill>
                <a:latin typeface="宋体" panose="02010600030101010101" pitchFamily="2" charset="-122"/>
              </a:rPr>
              <a:t>树立起自信心，整个班级才能健康的成长。</a:t>
            </a:r>
            <a:endParaRPr lang="zh-CN" altLang="en-US" sz="2400" b="1" dirty="0">
              <a:solidFill>
                <a:srgbClr val="0000FF"/>
              </a:solidFill>
              <a:latin typeface="宋体" panose="02010600030101010101" pitchFamily="2" charset="-122"/>
            </a:endParaRPr>
          </a:p>
          <a:p>
            <a:r>
              <a:rPr lang="zh-CN" altLang="en-US" sz="2400" b="1" dirty="0">
                <a:latin typeface="宋体" panose="02010600030101010101" pitchFamily="2" charset="-122"/>
              </a:rPr>
              <a:t>因此，需要</a:t>
            </a:r>
            <a:r>
              <a:rPr lang="en-US" altLang="en-US" sz="2400" b="1" dirty="0">
                <a:latin typeface="宋体" panose="02010600030101010101" pitchFamily="2" charset="-122"/>
              </a:rPr>
              <a:t>遵循三年级学生的心理发展规律，从关注他们生命成长的需求出发，让三（</a:t>
            </a:r>
            <a:r>
              <a:rPr lang="en-US" altLang="en-US" sz="2400" b="1">
                <a:latin typeface="宋体" panose="02010600030101010101" pitchFamily="2" charset="-122"/>
              </a:rPr>
              <a:t>3</a:t>
            </a:r>
            <a:r>
              <a:rPr lang="en-US" altLang="en-US" sz="2400" b="1" dirty="0">
                <a:latin typeface="宋体" panose="02010600030101010101" pitchFamily="2" charset="-122"/>
              </a:rPr>
              <a:t>）班的学生树立起自信心和好胜心，增强他们的集体荣誉感</a:t>
            </a:r>
            <a:r>
              <a:rPr lang="zh-CN" altLang="en-US" sz="2400" b="1" dirty="0">
                <a:latin typeface="宋体" panose="02010600030101010101" pitchFamily="2" charset="-122"/>
              </a:rPr>
              <a:t>。</a:t>
            </a:r>
            <a:endParaRPr lang="zh-CN" altLang="en-US" sz="2400" b="1" dirty="0">
              <a:latin typeface="宋体" panose="02010600030101010101" pitchFamily="2" charset="-122"/>
            </a:endParaRPr>
          </a:p>
          <a:p>
            <a:pPr>
              <a:buNone/>
            </a:pPr>
            <a:r>
              <a:rPr lang="zh-CN" altLang="en-US" sz="2400" b="1" dirty="0">
                <a:latin typeface="宋体" panose="02010600030101010101" pitchFamily="2" charset="-122"/>
              </a:rPr>
              <a:t>二、班级发展目标</a:t>
            </a:r>
            <a:endParaRPr lang="zh-CN" altLang="en-US" sz="2400" b="1" dirty="0">
              <a:latin typeface="宋体" panose="02010600030101010101" pitchFamily="2" charset="-122"/>
            </a:endParaRPr>
          </a:p>
          <a:p>
            <a:pPr>
              <a:buNone/>
            </a:pPr>
            <a:r>
              <a:rPr lang="zh-CN" altLang="en-US" sz="2400" b="1" dirty="0">
                <a:latin typeface="宋体" panose="02010600030101010101" pitchFamily="2" charset="-122"/>
              </a:rPr>
              <a:t>（一）</a:t>
            </a:r>
            <a:r>
              <a:rPr lang="en-US" altLang="en-US" sz="2400" b="1" dirty="0">
                <a:latin typeface="宋体" panose="02010600030101010101" pitchFamily="2" charset="-122"/>
              </a:rPr>
              <a:t>本学期</a:t>
            </a:r>
            <a:r>
              <a:rPr lang="zh-CN" altLang="en-US" sz="2400" b="1" dirty="0">
                <a:latin typeface="宋体" panose="02010600030101010101" pitchFamily="2" charset="-122"/>
              </a:rPr>
              <a:t>发展</a:t>
            </a:r>
            <a:r>
              <a:rPr lang="en-US" altLang="en-US" sz="2400" b="1" dirty="0">
                <a:latin typeface="宋体" panose="02010600030101010101" pitchFamily="2" charset="-122"/>
              </a:rPr>
              <a:t>目标</a:t>
            </a:r>
            <a:endParaRPr lang="en-US" altLang="en-US" sz="2400" b="1" dirty="0">
              <a:latin typeface="宋体" panose="02010600030101010101" pitchFamily="2" charset="-122"/>
            </a:endParaRPr>
          </a:p>
          <a:p>
            <a:r>
              <a:rPr lang="en-US" altLang="en-US" sz="2400" b="1" dirty="0">
                <a:latin typeface="宋体" panose="02010600030101010101" pitchFamily="2" charset="-122"/>
              </a:rPr>
              <a:t>让三（</a:t>
            </a:r>
            <a:r>
              <a:rPr lang="en-US" altLang="en-US" sz="2400" b="1">
                <a:latin typeface="宋体" panose="02010600030101010101" pitchFamily="2" charset="-122"/>
              </a:rPr>
              <a:t>3</a:t>
            </a:r>
            <a:r>
              <a:rPr lang="en-US" altLang="en-US" sz="2400" b="1" dirty="0">
                <a:latin typeface="宋体" panose="02010600030101010101" pitchFamily="2" charset="-122"/>
              </a:rPr>
              <a:t>）班的学生</a:t>
            </a:r>
            <a:r>
              <a:rPr lang="en-US" altLang="en-US" sz="2400" b="1" dirty="0">
                <a:solidFill>
                  <a:srgbClr val="0000FF"/>
                </a:solidFill>
                <a:latin typeface="宋体" panose="02010600030101010101" pitchFamily="2" charset="-122"/>
              </a:rPr>
              <a:t>树立起自信心</a:t>
            </a:r>
            <a:r>
              <a:rPr lang="en-US" altLang="en-US" sz="2400" b="1" dirty="0">
                <a:latin typeface="宋体" panose="02010600030101010101" pitchFamily="2" charset="-122"/>
              </a:rPr>
              <a:t>，增强他们的集体荣誉感，懂得为集体增光 </a:t>
            </a:r>
            <a:r>
              <a:rPr lang="en-US" altLang="en-US" sz="2400" b="1">
                <a:latin typeface="宋体" panose="02010600030101010101" pitchFamily="2" charset="-122"/>
              </a:rPr>
              <a:t>,</a:t>
            </a:r>
            <a:r>
              <a:rPr lang="en-US" altLang="en-US" sz="2400" b="1" dirty="0">
                <a:latin typeface="宋体" panose="02010600030101010101" pitchFamily="2" charset="-122"/>
              </a:rPr>
              <a:t>成为三年级组顶呱呱的班级</a:t>
            </a:r>
            <a:r>
              <a:rPr lang="zh-CN" altLang="en-US" sz="2400" b="1" dirty="0">
                <a:latin typeface="宋体" panose="02010600030101010101" pitchFamily="2" charset="-122"/>
              </a:rPr>
              <a:t>。</a:t>
            </a:r>
            <a:endParaRPr lang="zh-CN" altLang="en-US" sz="2400" b="1" dirty="0">
              <a:latin typeface="宋体" panose="02010600030101010101" pitchFamily="2" charset="-122"/>
            </a:endParaRPr>
          </a:p>
          <a:p>
            <a:pPr>
              <a:buNone/>
            </a:pPr>
            <a:r>
              <a:rPr lang="zh-CN" altLang="en-US" sz="2400" b="1" dirty="0">
                <a:latin typeface="宋体" panose="02010600030101010101" pitchFamily="2" charset="-122"/>
              </a:rPr>
              <a:t>（二）班级发展主题（</a:t>
            </a:r>
            <a:r>
              <a:rPr lang="en-US" altLang="en-US" sz="2400" b="1" dirty="0">
                <a:latin typeface="宋体" panose="02010600030101010101" pitchFamily="2" charset="-122"/>
              </a:rPr>
              <a:t>活动口号</a:t>
            </a:r>
            <a:r>
              <a:rPr lang="zh-CN" altLang="en-US" sz="2400" b="1" dirty="0">
                <a:latin typeface="宋体" panose="02010600030101010101" pitchFamily="2" charset="-122"/>
              </a:rPr>
              <a:t>）</a:t>
            </a:r>
            <a:r>
              <a:rPr lang="en-US" altLang="zh-CN" sz="2400" b="1">
                <a:latin typeface="宋体" panose="02010600030101010101" pitchFamily="2" charset="-122"/>
              </a:rPr>
              <a:t>——</a:t>
            </a:r>
            <a:r>
              <a:rPr lang="en-US" altLang="en-US" sz="2400" b="1" dirty="0">
                <a:solidFill>
                  <a:srgbClr val="0000FF"/>
                </a:solidFill>
                <a:latin typeface="宋体" panose="02010600030101010101" pitchFamily="2" charset="-122"/>
              </a:rPr>
              <a:t>我们顶呱呱</a:t>
            </a:r>
            <a:endParaRPr lang="en-US" altLang="zh-CN" sz="2400" b="1" dirty="0">
              <a:solidFill>
                <a:srgbClr val="0000FF"/>
              </a:solidFill>
              <a:latin typeface="宋体" panose="02010600030101010101" pitchFamily="2"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42" name="标题 778241"/>
          <p:cNvSpPr>
            <a:spLocks noGrp="1"/>
          </p:cNvSpPr>
          <p:nvPr>
            <p:ph type="title"/>
          </p:nvPr>
        </p:nvSpPr>
        <p:spPr>
          <a:xfrm>
            <a:off x="914400" y="0"/>
            <a:ext cx="8229600" cy="765175"/>
          </a:xfrm>
        </p:spPr>
        <p:txBody>
          <a:bodyPr anchor="ctr"/>
          <a:p>
            <a:r>
              <a:rPr lang="zh-CN" altLang="en-US" sz="3200" b="1" dirty="0"/>
              <a:t>计划</a:t>
            </a:r>
            <a:r>
              <a:rPr lang="en-US" altLang="zh-CN" sz="3200" b="1" dirty="0"/>
              <a:t>B</a:t>
            </a:r>
            <a:r>
              <a:rPr lang="zh-CN" altLang="en-US" sz="3200" b="1" dirty="0"/>
              <a:t>：我们顶呱呱</a:t>
            </a:r>
            <a:r>
              <a:rPr lang="en-US" altLang="zh-CN" sz="3200" b="1" dirty="0"/>
              <a:t>——</a:t>
            </a:r>
            <a:r>
              <a:rPr lang="zh-CN" altLang="en-US" sz="3200" b="1" dirty="0"/>
              <a:t>三（</a:t>
            </a:r>
            <a:r>
              <a:rPr lang="en-US" altLang="zh-CN" sz="3200" b="1" dirty="0"/>
              <a:t>3</a:t>
            </a:r>
            <a:r>
              <a:rPr lang="zh-CN" altLang="en-US" sz="3200" b="1" dirty="0"/>
              <a:t>）班发展计划</a:t>
            </a:r>
            <a:endParaRPr lang="zh-CN" altLang="en-US" sz="3200" b="1" dirty="0"/>
          </a:p>
        </p:txBody>
      </p:sp>
      <p:sp>
        <p:nvSpPr>
          <p:cNvPr id="778243" name="文本占位符 778242"/>
          <p:cNvSpPr>
            <a:spLocks noGrp="1"/>
          </p:cNvSpPr>
          <p:nvPr>
            <p:ph type="body" sz="half" idx="1"/>
          </p:nvPr>
        </p:nvSpPr>
        <p:spPr>
          <a:xfrm>
            <a:off x="250825" y="908050"/>
            <a:ext cx="7775575" cy="503238"/>
          </a:xfrm>
        </p:spPr>
        <p:txBody>
          <a:bodyPr/>
          <a:p>
            <a:pPr algn="just">
              <a:buNone/>
            </a:pPr>
            <a:r>
              <a:rPr lang="zh-CN" altLang="en-US" sz="2400" b="1" kern="1200" dirty="0"/>
              <a:t>三、班级发展措施</a:t>
            </a:r>
            <a:endParaRPr lang="zh-CN" altLang="en-US" sz="2400" b="1" kern="1200" dirty="0">
              <a:latin typeface="宋体" panose="02010600030101010101" pitchFamily="2" charset="-122"/>
            </a:endParaRPr>
          </a:p>
        </p:txBody>
      </p:sp>
      <p:sp>
        <p:nvSpPr>
          <p:cNvPr id="778244" name="矩形 778243"/>
          <p:cNvSpPr/>
          <p:nvPr/>
        </p:nvSpPr>
        <p:spPr>
          <a:xfrm>
            <a:off x="0" y="1377950"/>
            <a:ext cx="184150" cy="366713"/>
          </a:xfrm>
          <a:prstGeom prst="rect">
            <a:avLst/>
          </a:prstGeom>
          <a:noFill/>
          <a:ln w="9525">
            <a:noFill/>
          </a:ln>
          <a:effectLst>
            <a:prstShdw prst="shdw17" dist="17961" dir="2699999">
              <a:schemeClr val="accent1">
                <a:gamma/>
                <a:shade val="60000"/>
                <a:invGamma/>
              </a:schemeClr>
            </a:prstShdw>
          </a:effectLst>
        </p:spPr>
        <p:txBody>
          <a:bodyPr wrap="none" anchor="ctr">
            <a:spAutoFit/>
          </a:bodyPr>
          <a:p>
            <a:pPr lvl="0" eaLnBrk="0" hangingPunct="0">
              <a:buClr>
                <a:srgbClr val="000000"/>
              </a:buClr>
            </a:pPr>
            <a:endParaRPr sz="1800" b="1" dirty="0">
              <a:latin typeface="Arial" panose="020B0604020202020204" pitchFamily="34" charset="0"/>
              <a:ea typeface="宋体" panose="02010600030101010101" pitchFamily="2" charset="-122"/>
            </a:endParaRPr>
          </a:p>
        </p:txBody>
      </p:sp>
      <p:graphicFrame>
        <p:nvGraphicFramePr>
          <p:cNvPr id="778245" name="表格 778244"/>
          <p:cNvGraphicFramePr/>
          <p:nvPr/>
        </p:nvGraphicFramePr>
        <p:xfrm>
          <a:off x="539750" y="1484313"/>
          <a:ext cx="8208963" cy="5024437"/>
        </p:xfrm>
        <a:graphic>
          <a:graphicData uri="http://schemas.openxmlformats.org/drawingml/2006/table">
            <a:tbl>
              <a:tblPr/>
              <a:tblGrid>
                <a:gridCol w="1758950"/>
                <a:gridCol w="4578350"/>
                <a:gridCol w="962025"/>
                <a:gridCol w="909638"/>
              </a:tblGrid>
              <a:tr h="700088">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b="1" dirty="0">
                          <a:latin typeface="Times New Roman" panose="02020603050405020304" pitchFamily="18" charset="0"/>
                          <a:ea typeface="Times New Roman" panose="02020603050405020304" pitchFamily="18" charset="0"/>
                        </a:rPr>
                        <a:t>每月主题</a:t>
                      </a:r>
                      <a:endParaRPr lang="zh-CN" altLang="en-US" sz="2000" b="1" dirty="0"/>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b="1" dirty="0">
                          <a:latin typeface="Times New Roman" panose="02020603050405020304" pitchFamily="18" charset="0"/>
                          <a:ea typeface="Arial" panose="020B0604020202020204" pitchFamily="34" charset="0"/>
                        </a:rPr>
                        <a:t>主题活动</a:t>
                      </a:r>
                      <a:endParaRPr lang="zh-CN" altLang="en-US" sz="2000" b="1" dirty="0"/>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b="1" dirty="0">
                          <a:latin typeface="Times New Roman" panose="02020603050405020304" pitchFamily="18" charset="0"/>
                          <a:ea typeface="Times New Roman" panose="02020603050405020304" pitchFamily="18" charset="0"/>
                        </a:rPr>
                        <a:t>日常</a:t>
                      </a:r>
                      <a:endParaRPr lang="zh-CN" altLang="en-US" sz="2000" b="1" dirty="0">
                        <a:ea typeface="Times New Roman" panose="02020603050405020304" pitchFamily="18" charset="0"/>
                      </a:endParaRPr>
                    </a:p>
                    <a:p>
                      <a:pPr marL="0" lvl="0" indent="0" algn="ctr">
                        <a:spcBef>
                          <a:spcPct val="0"/>
                        </a:spcBef>
                        <a:buNone/>
                      </a:pPr>
                      <a:r>
                        <a:rPr lang="zh-CN" altLang="en-US" sz="2000" b="1" dirty="0">
                          <a:latin typeface="Times New Roman" panose="02020603050405020304" pitchFamily="18" charset="0"/>
                          <a:ea typeface="Times New Roman" panose="02020603050405020304" pitchFamily="18" charset="0"/>
                        </a:rPr>
                        <a:t>管理</a:t>
                      </a:r>
                      <a:endParaRPr lang="zh-CN" altLang="en-US" sz="2000" b="1" dirty="0"/>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b="1" dirty="0">
                          <a:latin typeface="Times New Roman" panose="02020603050405020304" pitchFamily="18" charset="0"/>
                          <a:ea typeface="Times New Roman" panose="02020603050405020304" pitchFamily="18" charset="0"/>
                        </a:rPr>
                        <a:t>文化</a:t>
                      </a:r>
                      <a:endParaRPr lang="zh-CN" altLang="en-US" sz="2000" b="1" dirty="0">
                        <a:ea typeface="Times New Roman" panose="02020603050405020304" pitchFamily="18" charset="0"/>
                      </a:endParaRPr>
                    </a:p>
                    <a:p>
                      <a:pPr marL="0" lvl="0" indent="0" algn="ctr">
                        <a:spcBef>
                          <a:spcPct val="0"/>
                        </a:spcBef>
                        <a:buNone/>
                      </a:pPr>
                      <a:r>
                        <a:rPr lang="zh-CN" altLang="en-US" sz="2000" b="1" dirty="0">
                          <a:latin typeface="Times New Roman" panose="02020603050405020304" pitchFamily="18" charset="0"/>
                          <a:ea typeface="Times New Roman" panose="02020603050405020304" pitchFamily="18" charset="0"/>
                        </a:rPr>
                        <a:t>建设</a:t>
                      </a:r>
                      <a:endParaRPr lang="zh-CN" altLang="en-US" sz="2000" b="1" dirty="0"/>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04887">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zh-CN" altLang="en-US" sz="2000" b="1" dirty="0">
                          <a:latin typeface="Times New Roman" panose="02020603050405020304" pitchFamily="18" charset="0"/>
                          <a:ea typeface="Times New Roman" panose="02020603050405020304" pitchFamily="18" charset="0"/>
                        </a:rPr>
                        <a:t>九月</a:t>
                      </a:r>
                      <a:endParaRPr lang="zh-CN" altLang="en-US" sz="2000" b="1" dirty="0">
                        <a:ea typeface="Times New Roman" panose="02020603050405020304" pitchFamily="18" charset="0"/>
                      </a:endParaRPr>
                    </a:p>
                    <a:p>
                      <a:pPr marL="0" lvl="0" indent="0">
                        <a:spcBef>
                          <a:spcPct val="0"/>
                        </a:spcBef>
                        <a:buNone/>
                      </a:pPr>
                      <a:r>
                        <a:rPr lang="zh-CN" altLang="en-US" sz="2000" b="1" dirty="0">
                          <a:latin typeface="Times New Roman" panose="02020603050405020304" pitchFamily="18" charset="0"/>
                          <a:ea typeface="Times New Roman" panose="02020603050405020304" pitchFamily="18" charset="0"/>
                        </a:rPr>
                        <a:t>新学期里</a:t>
                      </a:r>
                      <a:endParaRPr lang="zh-CN" altLang="en-US" sz="2000" b="1" dirty="0">
                        <a:latin typeface="Times New Roman" panose="02020603050405020304" pitchFamily="18" charset="0"/>
                        <a:ea typeface="Times New Roman" panose="02020603050405020304" pitchFamily="18" charset="0"/>
                      </a:endParaRPr>
                    </a:p>
                    <a:p>
                      <a:pPr marL="0" lvl="0" indent="0">
                        <a:spcBef>
                          <a:spcPct val="0"/>
                        </a:spcBef>
                        <a:buNone/>
                      </a:pPr>
                      <a:r>
                        <a:rPr lang="zh-CN" altLang="en-US" sz="2000" b="1" dirty="0">
                          <a:latin typeface="Times New Roman" panose="02020603050405020304" pitchFamily="18" charset="0"/>
                          <a:ea typeface="Times New Roman" panose="02020603050405020304" pitchFamily="18" charset="0"/>
                        </a:rPr>
                        <a:t>顶呱呱</a:t>
                      </a:r>
                      <a:endParaRPr lang="zh-CN" altLang="en-US" sz="2000" b="1"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sz="2000" b="1">
                          <a:latin typeface="Times New Roman" panose="02020603050405020304" pitchFamily="18" charset="0"/>
                          <a:ea typeface="Times New Roman" panose="02020603050405020304" pitchFamily="18" charset="0"/>
                        </a:rPr>
                        <a:t>1</a:t>
                      </a:r>
                      <a:r>
                        <a:rPr lang="zh-CN" altLang="en-US" sz="2000" b="1" dirty="0">
                          <a:latin typeface="Times New Roman" panose="02020603050405020304" pitchFamily="18" charset="0"/>
                          <a:ea typeface="Times New Roman" panose="02020603050405020304" pitchFamily="18" charset="0"/>
                        </a:rPr>
                        <a:t>．跨入三年级，我</a:t>
                      </a:r>
                      <a:r>
                        <a:rPr lang="en-US" altLang="zh-CN" sz="2000" b="1">
                          <a:latin typeface="Times New Roman" panose="02020603050405020304" pitchFamily="18" charset="0"/>
                          <a:ea typeface="Times New Roman" panose="02020603050405020304" pitchFamily="18" charset="0"/>
                        </a:rPr>
                        <a:t>……</a:t>
                      </a:r>
                      <a:endParaRPr lang="en-US" altLang="zh-CN" sz="2000" b="1">
                        <a:ea typeface="Times New Roman" panose="02020603050405020304" pitchFamily="18" charset="0"/>
                      </a:endParaRPr>
                    </a:p>
                    <a:p>
                      <a:pPr marL="0" lvl="0" indent="0">
                        <a:spcBef>
                          <a:spcPct val="0"/>
                        </a:spcBef>
                        <a:buNone/>
                      </a:pPr>
                      <a:r>
                        <a:rPr lang="en-US" altLang="zh-CN" sz="2000" b="1">
                          <a:latin typeface="Times New Roman" panose="02020603050405020304" pitchFamily="18" charset="0"/>
                          <a:ea typeface="Times New Roman" panose="02020603050405020304" pitchFamily="18" charset="0"/>
                        </a:rPr>
                        <a:t>2</a:t>
                      </a:r>
                      <a:r>
                        <a:rPr lang="zh-CN" altLang="en-US" sz="2000" b="1" dirty="0">
                          <a:latin typeface="Times New Roman" panose="02020603050405020304" pitchFamily="18" charset="0"/>
                          <a:ea typeface="Times New Roman" panose="02020603050405020304" pitchFamily="18" charset="0"/>
                        </a:rPr>
                        <a:t>．小岗位上顶呱呱</a:t>
                      </a:r>
                      <a:endParaRPr lang="zh-CN" altLang="en-US" sz="2000" b="1" dirty="0">
                        <a:ea typeface="Times New Roman" panose="02020603050405020304" pitchFamily="18" charset="0"/>
                      </a:endParaRPr>
                    </a:p>
                    <a:p>
                      <a:pPr marL="0" lvl="0" indent="0">
                        <a:spcBef>
                          <a:spcPct val="0"/>
                        </a:spcBef>
                        <a:buNone/>
                      </a:pPr>
                      <a:r>
                        <a:rPr lang="en-US" altLang="zh-CN" sz="2000" b="1">
                          <a:latin typeface="Times New Roman" panose="02020603050405020304" pitchFamily="18" charset="0"/>
                          <a:ea typeface="Times New Roman" panose="02020603050405020304" pitchFamily="18" charset="0"/>
                        </a:rPr>
                        <a:t>3</a:t>
                      </a:r>
                      <a:r>
                        <a:rPr lang="zh-CN" altLang="en-US" sz="2000" b="1" dirty="0">
                          <a:latin typeface="Times New Roman" panose="02020603050405020304" pitchFamily="18" charset="0"/>
                          <a:ea typeface="Times New Roman" panose="02020603050405020304" pitchFamily="18" charset="0"/>
                        </a:rPr>
                        <a:t>．我为小队起名字</a:t>
                      </a:r>
                      <a:endParaRPr lang="zh-CN" altLang="en-US" sz="2000" b="1" dirty="0"/>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000" b="1"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000" b="1"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09688">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zh-CN" altLang="en-US" sz="2000" b="1" dirty="0">
                          <a:latin typeface="Times New Roman" panose="02020603050405020304" pitchFamily="18" charset="0"/>
                          <a:ea typeface="Times New Roman" panose="02020603050405020304" pitchFamily="18" charset="0"/>
                        </a:rPr>
                        <a:t>十月</a:t>
                      </a:r>
                      <a:endParaRPr lang="zh-CN" altLang="en-US" sz="2000" b="1" dirty="0">
                        <a:ea typeface="Times New Roman" panose="02020603050405020304" pitchFamily="18" charset="0"/>
                      </a:endParaRPr>
                    </a:p>
                    <a:p>
                      <a:pPr marL="0" lvl="0" indent="0">
                        <a:spcBef>
                          <a:spcPct val="0"/>
                        </a:spcBef>
                        <a:buNone/>
                      </a:pPr>
                      <a:r>
                        <a:rPr lang="zh-CN" altLang="en-US" sz="2000" b="1" dirty="0">
                          <a:latin typeface="Times New Roman" panose="02020603050405020304" pitchFamily="18" charset="0"/>
                          <a:ea typeface="Times New Roman" panose="02020603050405020304" pitchFamily="18" charset="0"/>
                        </a:rPr>
                        <a:t>上海在变，</a:t>
                      </a:r>
                      <a:endParaRPr lang="zh-CN" altLang="en-US" sz="2000" b="1" dirty="0">
                        <a:latin typeface="Times New Roman" panose="02020603050405020304" pitchFamily="18" charset="0"/>
                        <a:ea typeface="Times New Roman" panose="02020603050405020304" pitchFamily="18" charset="0"/>
                      </a:endParaRPr>
                    </a:p>
                    <a:p>
                      <a:pPr marL="0" lvl="0" indent="0">
                        <a:spcBef>
                          <a:spcPct val="0"/>
                        </a:spcBef>
                        <a:buNone/>
                      </a:pPr>
                      <a:r>
                        <a:rPr lang="zh-CN" altLang="en-US" sz="2000" b="1" dirty="0">
                          <a:latin typeface="Times New Roman" panose="02020603050405020304" pitchFamily="18" charset="0"/>
                          <a:ea typeface="Times New Roman" panose="02020603050405020304" pitchFamily="18" charset="0"/>
                        </a:rPr>
                        <a:t>我也在变</a:t>
                      </a:r>
                      <a:endParaRPr lang="zh-CN" altLang="en-US" sz="2000" b="1" dirty="0"/>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sz="2000" b="1">
                          <a:latin typeface="Times New Roman" panose="02020603050405020304" pitchFamily="18" charset="0"/>
                          <a:ea typeface="Times New Roman" panose="02020603050405020304" pitchFamily="18" charset="0"/>
                        </a:rPr>
                        <a:t>1</a:t>
                      </a:r>
                      <a:r>
                        <a:rPr lang="zh-CN" altLang="en-US" sz="2000" b="1" dirty="0">
                          <a:latin typeface="Times New Roman" panose="02020603050405020304" pitchFamily="18" charset="0"/>
                          <a:ea typeface="Times New Roman" panose="02020603050405020304" pitchFamily="18" charset="0"/>
                        </a:rPr>
                        <a:t>．做亲子卡；收集上海变化的资料</a:t>
                      </a:r>
                      <a:endParaRPr lang="zh-CN" altLang="en-US" sz="2000" b="1" dirty="0">
                        <a:ea typeface="Times New Roman" panose="02020603050405020304" pitchFamily="18" charset="0"/>
                      </a:endParaRPr>
                    </a:p>
                    <a:p>
                      <a:pPr marL="0" lvl="0" indent="0">
                        <a:spcBef>
                          <a:spcPct val="0"/>
                        </a:spcBef>
                        <a:buNone/>
                      </a:pPr>
                      <a:r>
                        <a:rPr lang="en-US" altLang="zh-CN" sz="2000" b="1">
                          <a:latin typeface="Times New Roman" panose="02020603050405020304" pitchFamily="18" charset="0"/>
                          <a:ea typeface="Times New Roman" panose="02020603050405020304" pitchFamily="18" charset="0"/>
                        </a:rPr>
                        <a:t>2</a:t>
                      </a:r>
                      <a:r>
                        <a:rPr lang="zh-CN" altLang="en-US" sz="2000" b="1" dirty="0">
                          <a:latin typeface="Times New Roman" panose="02020603050405020304" pitchFamily="18" charset="0"/>
                          <a:ea typeface="Times New Roman" panose="02020603050405020304" pitchFamily="18" charset="0"/>
                        </a:rPr>
                        <a:t>．诗朗诵</a:t>
                      </a:r>
                      <a:r>
                        <a:rPr lang="en-US" altLang="zh-CN" sz="2000" b="1" dirty="0">
                          <a:latin typeface="Times New Roman" panose="02020603050405020304" pitchFamily="18" charset="0"/>
                          <a:ea typeface="Times New Roman" panose="02020603050405020304" pitchFamily="18" charset="0"/>
                        </a:rPr>
                        <a:t>《</a:t>
                      </a:r>
                      <a:r>
                        <a:rPr lang="zh-CN" altLang="en-US" sz="2000" b="1" dirty="0">
                          <a:latin typeface="Times New Roman" panose="02020603050405020304" pitchFamily="18" charset="0"/>
                          <a:ea typeface="Times New Roman" panose="02020603050405020304" pitchFamily="18" charset="0"/>
                        </a:rPr>
                        <a:t>上海在变，我也在变</a:t>
                      </a:r>
                      <a:r>
                        <a:rPr lang="en-US" altLang="zh-CN" sz="2000" b="1">
                          <a:latin typeface="Times New Roman" panose="02020603050405020304" pitchFamily="18" charset="0"/>
                          <a:ea typeface="Times New Roman" panose="02020603050405020304" pitchFamily="18" charset="0"/>
                        </a:rPr>
                        <a:t>》</a:t>
                      </a:r>
                      <a:endParaRPr lang="en-US" altLang="zh-CN" sz="2000" b="1">
                        <a:ea typeface="Times New Roman" panose="02020603050405020304" pitchFamily="18" charset="0"/>
                      </a:endParaRPr>
                    </a:p>
                    <a:p>
                      <a:pPr marL="0" lvl="0" indent="0">
                        <a:spcBef>
                          <a:spcPct val="0"/>
                        </a:spcBef>
                        <a:buNone/>
                      </a:pPr>
                      <a:r>
                        <a:rPr lang="en-US" altLang="zh-CN" sz="2000" b="1">
                          <a:latin typeface="Times New Roman" panose="02020603050405020304" pitchFamily="18" charset="0"/>
                          <a:ea typeface="Times New Roman" panose="02020603050405020304" pitchFamily="18" charset="0"/>
                        </a:rPr>
                        <a:t>3</a:t>
                      </a:r>
                      <a:r>
                        <a:rPr lang="zh-CN" altLang="en-US" sz="2000" b="1" dirty="0">
                          <a:latin typeface="Times New Roman" panose="02020603050405020304" pitchFamily="18" charset="0"/>
                          <a:ea typeface="Times New Roman" panose="02020603050405020304" pitchFamily="18" charset="0"/>
                        </a:rPr>
                        <a:t>．文明的小游客</a:t>
                      </a:r>
                      <a:endParaRPr lang="zh-CN" altLang="en-US" sz="2000" b="1" dirty="0">
                        <a:ea typeface="Times New Roman" panose="02020603050405020304" pitchFamily="18" charset="0"/>
                      </a:endParaRPr>
                    </a:p>
                    <a:p>
                      <a:pPr marL="0" lvl="0" indent="0">
                        <a:spcBef>
                          <a:spcPct val="0"/>
                        </a:spcBef>
                        <a:buNone/>
                      </a:pPr>
                      <a:r>
                        <a:rPr lang="en-US" altLang="zh-CN" sz="2000" b="1">
                          <a:latin typeface="Times New Roman" panose="02020603050405020304" pitchFamily="18" charset="0"/>
                          <a:ea typeface="Times New Roman" panose="02020603050405020304" pitchFamily="18" charset="0"/>
                        </a:rPr>
                        <a:t>4</a:t>
                      </a:r>
                      <a:r>
                        <a:rPr lang="zh-CN" altLang="en-US" sz="2000" b="1" dirty="0">
                          <a:latin typeface="Times New Roman" panose="02020603050405020304" pitchFamily="18" charset="0"/>
                          <a:ea typeface="Times New Roman" panose="02020603050405020304" pitchFamily="18" charset="0"/>
                        </a:rPr>
                        <a:t>．其实我真行</a:t>
                      </a:r>
                      <a:endParaRPr lang="zh-CN" altLang="en-US" sz="2000" b="1" dirty="0"/>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000" b="1"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000" b="1"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04887">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zh-CN" altLang="en-US" sz="2000" b="1" dirty="0">
                          <a:latin typeface="Times New Roman" panose="02020603050405020304" pitchFamily="18" charset="0"/>
                          <a:ea typeface="Times New Roman" panose="02020603050405020304" pitchFamily="18" charset="0"/>
                        </a:rPr>
                        <a:t>十一月</a:t>
                      </a:r>
                      <a:endParaRPr lang="zh-CN" altLang="en-US" sz="2000" b="1" dirty="0">
                        <a:ea typeface="Times New Roman" panose="02020603050405020304" pitchFamily="18" charset="0"/>
                      </a:endParaRPr>
                    </a:p>
                    <a:p>
                      <a:pPr marL="0" lvl="0" indent="0">
                        <a:spcBef>
                          <a:spcPct val="0"/>
                        </a:spcBef>
                        <a:buNone/>
                      </a:pPr>
                      <a:r>
                        <a:rPr lang="zh-CN" altLang="en-US" sz="2000" b="1" dirty="0">
                          <a:latin typeface="Times New Roman" panose="02020603050405020304" pitchFamily="18" charset="0"/>
                          <a:ea typeface="Times New Roman" panose="02020603050405020304" pitchFamily="18" charset="0"/>
                        </a:rPr>
                        <a:t>团结友爱，</a:t>
                      </a:r>
                      <a:endParaRPr lang="zh-CN" altLang="en-US" sz="2000" b="1" dirty="0">
                        <a:latin typeface="Times New Roman" panose="02020603050405020304" pitchFamily="18" charset="0"/>
                        <a:ea typeface="Times New Roman" panose="02020603050405020304" pitchFamily="18" charset="0"/>
                      </a:endParaRPr>
                    </a:p>
                    <a:p>
                      <a:pPr marL="0" lvl="0" indent="0">
                        <a:spcBef>
                          <a:spcPct val="0"/>
                        </a:spcBef>
                        <a:buNone/>
                      </a:pPr>
                      <a:r>
                        <a:rPr lang="zh-CN" altLang="en-US" sz="2000" b="1" dirty="0">
                          <a:latin typeface="Times New Roman" panose="02020603050405020304" pitchFamily="18" charset="0"/>
                          <a:ea typeface="Times New Roman" panose="02020603050405020304" pitchFamily="18" charset="0"/>
                        </a:rPr>
                        <a:t>我们顶呱呱</a:t>
                      </a:r>
                      <a:endParaRPr lang="zh-CN" altLang="en-US" sz="2000" b="1" dirty="0"/>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sz="2000" b="1">
                          <a:latin typeface="Times New Roman" panose="02020603050405020304" pitchFamily="18" charset="0"/>
                          <a:ea typeface="Times New Roman" panose="02020603050405020304" pitchFamily="18" charset="0"/>
                        </a:rPr>
                        <a:t>1</a:t>
                      </a:r>
                      <a:r>
                        <a:rPr lang="zh-CN" altLang="en-US" sz="2000" b="1" dirty="0">
                          <a:latin typeface="Times New Roman" panose="02020603050405020304" pitchFamily="18" charset="0"/>
                          <a:ea typeface="Times New Roman" panose="02020603050405020304" pitchFamily="18" charset="0"/>
                        </a:rPr>
                        <a:t>．班干部竞选</a:t>
                      </a:r>
                      <a:endParaRPr lang="zh-CN" altLang="en-US" sz="2000" b="1" dirty="0">
                        <a:ea typeface="Times New Roman" panose="02020603050405020304" pitchFamily="18" charset="0"/>
                      </a:endParaRPr>
                    </a:p>
                    <a:p>
                      <a:pPr marL="0" lvl="0" indent="0">
                        <a:spcBef>
                          <a:spcPct val="0"/>
                        </a:spcBef>
                        <a:buNone/>
                      </a:pPr>
                      <a:r>
                        <a:rPr lang="en-US" altLang="zh-CN" sz="2000" b="1">
                          <a:latin typeface="Times New Roman" panose="02020603050405020304" pitchFamily="18" charset="0"/>
                          <a:ea typeface="Times New Roman" panose="02020603050405020304" pitchFamily="18" charset="0"/>
                        </a:rPr>
                        <a:t>2</a:t>
                      </a:r>
                      <a:r>
                        <a:rPr lang="zh-CN" altLang="en-US" sz="2000" b="1" dirty="0">
                          <a:latin typeface="Times New Roman" panose="02020603050405020304" pitchFamily="18" charset="0"/>
                          <a:ea typeface="Times New Roman" panose="02020603050405020304" pitchFamily="18" charset="0"/>
                        </a:rPr>
                        <a:t>．科学小队在行动（</a:t>
                      </a:r>
                      <a:r>
                        <a:rPr lang="en-US" altLang="zh-CN" sz="2000" b="1">
                          <a:latin typeface="Times New Roman" panose="02020603050405020304" pitchFamily="18" charset="0"/>
                          <a:ea typeface="Times New Roman" panose="02020603050405020304" pitchFamily="18" charset="0"/>
                        </a:rPr>
                        <a:t>2</a:t>
                      </a:r>
                      <a:r>
                        <a:rPr lang="zh-CN" altLang="en-US" sz="2000" b="1" dirty="0">
                          <a:latin typeface="Times New Roman" panose="02020603050405020304" pitchFamily="18" charset="0"/>
                          <a:ea typeface="Times New Roman" panose="02020603050405020304" pitchFamily="18" charset="0"/>
                        </a:rPr>
                        <a:t>周）</a:t>
                      </a:r>
                      <a:endParaRPr lang="zh-CN" altLang="en-US" sz="2000" b="1" dirty="0">
                        <a:ea typeface="Times New Roman" panose="02020603050405020304" pitchFamily="18" charset="0"/>
                      </a:endParaRPr>
                    </a:p>
                    <a:p>
                      <a:pPr marL="0" lvl="0" indent="0">
                        <a:spcBef>
                          <a:spcPct val="0"/>
                        </a:spcBef>
                        <a:buNone/>
                      </a:pPr>
                      <a:r>
                        <a:rPr lang="en-US" altLang="zh-CN" sz="2000" b="1">
                          <a:latin typeface="Times New Roman" panose="02020603050405020304" pitchFamily="18" charset="0"/>
                          <a:ea typeface="Times New Roman" panose="02020603050405020304" pitchFamily="18" charset="0"/>
                        </a:rPr>
                        <a:t>3</a:t>
                      </a:r>
                      <a:r>
                        <a:rPr lang="zh-CN" altLang="en-US" sz="2000" b="1" dirty="0">
                          <a:latin typeface="Times New Roman" panose="02020603050405020304" pitchFamily="18" charset="0"/>
                          <a:ea typeface="Times New Roman" panose="02020603050405020304" pitchFamily="18" charset="0"/>
                        </a:rPr>
                        <a:t>．互帮互助，让我们更强大</a:t>
                      </a:r>
                      <a:endParaRPr lang="zh-CN" altLang="en-US" sz="2000" b="1" dirty="0"/>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000" b="1"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000" b="1"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04888">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zh-CN" altLang="en-US" sz="2000" b="1" dirty="0">
                          <a:latin typeface="Times New Roman" panose="02020603050405020304" pitchFamily="18" charset="0"/>
                          <a:ea typeface="Times New Roman" panose="02020603050405020304" pitchFamily="18" charset="0"/>
                        </a:rPr>
                        <a:t>十二月、一月</a:t>
                      </a:r>
                      <a:endParaRPr lang="zh-CN" altLang="en-US" sz="2000" b="1" dirty="0">
                        <a:ea typeface="Times New Roman" panose="02020603050405020304" pitchFamily="18" charset="0"/>
                      </a:endParaRPr>
                    </a:p>
                    <a:p>
                      <a:pPr marL="0" lvl="0" indent="0">
                        <a:spcBef>
                          <a:spcPct val="0"/>
                        </a:spcBef>
                        <a:buNone/>
                      </a:pPr>
                      <a:r>
                        <a:rPr lang="zh-CN" altLang="en-US" sz="2000" b="1" dirty="0">
                          <a:latin typeface="Times New Roman" panose="02020603050405020304" pitchFamily="18" charset="0"/>
                          <a:ea typeface="Times New Roman" panose="02020603050405020304" pitchFamily="18" charset="0"/>
                        </a:rPr>
                        <a:t>快乐成长</a:t>
                      </a:r>
                      <a:endParaRPr lang="zh-CN" altLang="en-US" sz="2000" b="1" dirty="0">
                        <a:latin typeface="Times New Roman" panose="02020603050405020304" pitchFamily="18" charset="0"/>
                        <a:ea typeface="Times New Roman" panose="02020603050405020304" pitchFamily="18" charset="0"/>
                      </a:endParaRPr>
                    </a:p>
                    <a:p>
                      <a:pPr marL="0" lvl="0" indent="0">
                        <a:spcBef>
                          <a:spcPct val="0"/>
                        </a:spcBef>
                        <a:buNone/>
                      </a:pPr>
                      <a:r>
                        <a:rPr lang="zh-CN" altLang="en-US" sz="2000" b="1" dirty="0">
                          <a:latin typeface="Times New Roman" panose="02020603050405020304" pitchFamily="18" charset="0"/>
                          <a:ea typeface="Times New Roman" panose="02020603050405020304" pitchFamily="18" charset="0"/>
                        </a:rPr>
                        <a:t>顶呱呱</a:t>
                      </a:r>
                      <a:endParaRPr lang="zh-CN" altLang="en-US" sz="2000" b="1" dirty="0"/>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sz="2000" b="1">
                          <a:latin typeface="Times New Roman" panose="02020603050405020304" pitchFamily="18" charset="0"/>
                          <a:ea typeface="Times New Roman" panose="02020603050405020304" pitchFamily="18" charset="0"/>
                        </a:rPr>
                        <a:t>1</a:t>
                      </a:r>
                      <a:r>
                        <a:rPr lang="zh-CN" altLang="en-US" sz="2000" b="1" dirty="0">
                          <a:latin typeface="Times New Roman" panose="02020603050405020304" pitchFamily="18" charset="0"/>
                          <a:ea typeface="Times New Roman" panose="02020603050405020304" pitchFamily="18" charset="0"/>
                        </a:rPr>
                        <a:t>．学习方法露一手</a:t>
                      </a:r>
                      <a:endParaRPr lang="zh-CN" altLang="en-US" sz="2000" b="1" dirty="0">
                        <a:ea typeface="Times New Roman" panose="02020603050405020304" pitchFamily="18" charset="0"/>
                      </a:endParaRPr>
                    </a:p>
                    <a:p>
                      <a:pPr marL="0" lvl="0" indent="0">
                        <a:spcBef>
                          <a:spcPct val="0"/>
                        </a:spcBef>
                        <a:buNone/>
                      </a:pPr>
                      <a:r>
                        <a:rPr lang="en-US" altLang="zh-CN" sz="2000" b="1">
                          <a:latin typeface="Times New Roman" panose="02020603050405020304" pitchFamily="18" charset="0"/>
                          <a:ea typeface="Times New Roman" panose="02020603050405020304" pitchFamily="18" charset="0"/>
                        </a:rPr>
                        <a:t>2</a:t>
                      </a:r>
                      <a:r>
                        <a:rPr lang="zh-CN" altLang="en-US" sz="2000" b="1" dirty="0">
                          <a:latin typeface="Times New Roman" panose="02020603050405020304" pitchFamily="18" charset="0"/>
                          <a:ea typeface="Times New Roman" panose="02020603050405020304" pitchFamily="18" charset="0"/>
                        </a:rPr>
                        <a:t>．快乐小组在前进</a:t>
                      </a:r>
                      <a:endParaRPr lang="zh-CN" altLang="en-US" sz="2000" b="1" dirty="0">
                        <a:ea typeface="Times New Roman" panose="02020603050405020304" pitchFamily="18" charset="0"/>
                      </a:endParaRPr>
                    </a:p>
                    <a:p>
                      <a:pPr marL="0" lvl="0" indent="0">
                        <a:spcBef>
                          <a:spcPct val="0"/>
                        </a:spcBef>
                        <a:buNone/>
                      </a:pPr>
                      <a:r>
                        <a:rPr lang="en-US" altLang="zh-CN" sz="2000" b="1">
                          <a:latin typeface="Times New Roman" panose="02020603050405020304" pitchFamily="18" charset="0"/>
                          <a:ea typeface="Times New Roman" panose="02020603050405020304" pitchFamily="18" charset="0"/>
                        </a:rPr>
                        <a:t>3</a:t>
                      </a:r>
                      <a:r>
                        <a:rPr lang="zh-CN" altLang="en-US" sz="2000" b="1" dirty="0">
                          <a:latin typeface="Times New Roman" panose="02020603050405020304" pitchFamily="18" charset="0"/>
                          <a:ea typeface="Times New Roman" panose="02020603050405020304" pitchFamily="18" charset="0"/>
                        </a:rPr>
                        <a:t>．我的快乐我作主</a:t>
                      </a:r>
                      <a:endParaRPr lang="zh-CN" altLang="en-US" sz="2000" b="1"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000" b="1"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000" b="1"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9266" name="标题 779265"/>
          <p:cNvSpPr>
            <a:spLocks noGrp="1"/>
          </p:cNvSpPr>
          <p:nvPr>
            <p:ph type="title"/>
          </p:nvPr>
        </p:nvSpPr>
        <p:spPr>
          <a:xfrm>
            <a:off x="914400" y="0"/>
            <a:ext cx="8229600" cy="1143000"/>
          </a:xfrm>
        </p:spPr>
        <p:txBody>
          <a:bodyPr anchor="ctr"/>
          <a:p>
            <a:r>
              <a:rPr lang="zh-CN" altLang="en-US" sz="3200" b="1" dirty="0"/>
              <a:t>计划</a:t>
            </a:r>
            <a:r>
              <a:rPr lang="en-US" altLang="zh-CN" sz="3200" b="1" dirty="0"/>
              <a:t>B</a:t>
            </a:r>
            <a:r>
              <a:rPr lang="zh-CN" altLang="en-US" sz="3200" b="1" dirty="0"/>
              <a:t>：我们顶呱呱</a:t>
            </a:r>
            <a:r>
              <a:rPr lang="en-US" altLang="zh-CN" sz="3200" b="1" dirty="0"/>
              <a:t>——</a:t>
            </a:r>
            <a:r>
              <a:rPr lang="zh-CN" altLang="en-US" sz="3200" b="1" dirty="0"/>
              <a:t>三（</a:t>
            </a:r>
            <a:r>
              <a:rPr lang="en-US" altLang="zh-CN" sz="3200" b="1" dirty="0"/>
              <a:t>3</a:t>
            </a:r>
            <a:r>
              <a:rPr lang="zh-CN" altLang="en-US" sz="3200" b="1" dirty="0"/>
              <a:t>）班发展计划</a:t>
            </a:r>
            <a:endParaRPr lang="zh-CN" altLang="en-US" sz="3200" b="1" dirty="0"/>
          </a:p>
        </p:txBody>
      </p:sp>
      <p:sp>
        <p:nvSpPr>
          <p:cNvPr id="779267" name="文本占位符 779266"/>
          <p:cNvSpPr>
            <a:spLocks noGrp="1"/>
          </p:cNvSpPr>
          <p:nvPr>
            <p:ph type="body" sz="half" idx="1"/>
          </p:nvPr>
        </p:nvSpPr>
        <p:spPr>
          <a:xfrm>
            <a:off x="250825" y="1196975"/>
            <a:ext cx="7775575" cy="503238"/>
          </a:xfrm>
        </p:spPr>
        <p:txBody>
          <a:bodyPr/>
          <a:p>
            <a:pPr algn="just">
              <a:buNone/>
            </a:pPr>
            <a:r>
              <a:rPr lang="zh-CN" altLang="en-US" sz="2400" b="1" kern="1200" dirty="0"/>
              <a:t>三、班级发展措施</a:t>
            </a:r>
            <a:endParaRPr lang="zh-CN" altLang="en-US" sz="2400" b="1" kern="1200" dirty="0">
              <a:latin typeface="宋体" panose="02010600030101010101" pitchFamily="2" charset="-122"/>
            </a:endParaRPr>
          </a:p>
        </p:txBody>
      </p:sp>
      <p:graphicFrame>
        <p:nvGraphicFramePr>
          <p:cNvPr id="779268" name="内容占位符 779267"/>
          <p:cNvGraphicFramePr/>
          <p:nvPr>
            <p:ph sz="half" idx="2"/>
          </p:nvPr>
        </p:nvGraphicFramePr>
        <p:xfrm>
          <a:off x="323850" y="2060575"/>
          <a:ext cx="8712200" cy="3865563"/>
        </p:xfrm>
        <a:graphic>
          <a:graphicData uri="http://schemas.openxmlformats.org/drawingml/2006/table">
            <a:tbl>
              <a:tblPr/>
              <a:tblGrid>
                <a:gridCol w="719138"/>
                <a:gridCol w="1441450"/>
                <a:gridCol w="719137"/>
                <a:gridCol w="2089150"/>
                <a:gridCol w="3743325"/>
              </a:tblGrid>
              <a:tr h="700088">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lvl="0" algn="ctr">
                        <a:spcBef>
                          <a:spcPct val="0"/>
                        </a:spcBef>
                        <a:buNone/>
                      </a:pPr>
                      <a:r>
                        <a:rPr lang="zh-CN" altLang="en-US" sz="2000" b="1" dirty="0">
                          <a:latin typeface="宋体" panose="02010600030101010101" pitchFamily="2" charset="-122"/>
                          <a:ea typeface="Times New Roman" panose="02020603050405020304" pitchFamily="18" charset="0"/>
                        </a:rPr>
                        <a:t>每月</a:t>
                      </a:r>
                      <a:endParaRPr lang="zh-CN" altLang="en-US" sz="2000" b="1" dirty="0">
                        <a:latin typeface="宋体" panose="02010600030101010101" pitchFamily="2" charset="-122"/>
                      </a:endParaRPr>
                    </a:p>
                    <a:p>
                      <a:pPr lvl="0" algn="ctr">
                        <a:spcBef>
                          <a:spcPct val="0"/>
                        </a:spcBef>
                        <a:buNone/>
                      </a:pPr>
                      <a:r>
                        <a:rPr lang="zh-CN" altLang="en-US" sz="2000" b="1" dirty="0">
                          <a:latin typeface="宋体" panose="02010600030101010101" pitchFamily="2" charset="-122"/>
                          <a:ea typeface="Times New Roman" panose="02020603050405020304" pitchFamily="18" charset="0"/>
                        </a:rPr>
                        <a:t>主题</a:t>
                      </a:r>
                      <a:endParaRPr lang="zh-CN" altLang="en-US" sz="2000" b="1" dirty="0">
                        <a:latin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lvl="0" algn="ctr">
                        <a:spcBef>
                          <a:spcPct val="0"/>
                        </a:spcBef>
                        <a:buNone/>
                      </a:pPr>
                      <a:r>
                        <a:rPr lang="zh-CN" altLang="en-US" sz="2000" b="1" dirty="0">
                          <a:latin typeface="宋体" panose="02010600030101010101" pitchFamily="2" charset="-122"/>
                          <a:ea typeface="Arial" panose="020B0604020202020204" pitchFamily="34" charset="0"/>
                        </a:rPr>
                        <a:t>主题活动</a:t>
                      </a:r>
                      <a:endParaRPr lang="zh-CN" altLang="en-US" sz="2000" b="1" dirty="0">
                        <a:latin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lvl="0" algn="ctr">
                        <a:spcBef>
                          <a:spcPct val="0"/>
                        </a:spcBef>
                        <a:buNone/>
                      </a:pPr>
                      <a:r>
                        <a:rPr lang="zh-CN" altLang="en-US" sz="2000" b="1" dirty="0">
                          <a:latin typeface="宋体" panose="02010600030101010101" pitchFamily="2" charset="-122"/>
                          <a:ea typeface="Times New Roman" panose="02020603050405020304" pitchFamily="18" charset="0"/>
                        </a:rPr>
                        <a:t>周</a:t>
                      </a:r>
                      <a:endParaRPr lang="zh-CN" altLang="en-US" sz="2000" b="1" dirty="0">
                        <a:latin typeface="宋体" panose="02010600030101010101" pitchFamily="2" charset="-122"/>
                      </a:endParaRPr>
                    </a:p>
                    <a:p>
                      <a:pPr lvl="0" algn="ctr">
                        <a:spcBef>
                          <a:spcPct val="0"/>
                        </a:spcBef>
                        <a:buNone/>
                      </a:pPr>
                      <a:r>
                        <a:rPr lang="zh-CN" altLang="en-US" sz="2000" b="1" dirty="0">
                          <a:latin typeface="宋体" panose="02010600030101010101" pitchFamily="2" charset="-122"/>
                          <a:ea typeface="Times New Roman" panose="02020603050405020304" pitchFamily="18" charset="0"/>
                        </a:rPr>
                        <a:t>次</a:t>
                      </a:r>
                      <a:endParaRPr lang="zh-CN" altLang="en-US" sz="2000" b="1" dirty="0">
                        <a:latin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lvl="0" algn="ctr">
                        <a:spcBef>
                          <a:spcPct val="0"/>
                        </a:spcBef>
                        <a:buNone/>
                      </a:pPr>
                      <a:r>
                        <a:rPr lang="zh-CN" altLang="en-US" sz="2000" b="1" dirty="0">
                          <a:latin typeface="宋体" panose="02010600030101010101" pitchFamily="2" charset="-122"/>
                          <a:ea typeface="Times New Roman" panose="02020603050405020304" pitchFamily="18" charset="0"/>
                        </a:rPr>
                        <a:t>日常管理</a:t>
                      </a:r>
                      <a:endParaRPr lang="zh-CN" altLang="en-US" sz="2000" b="1" dirty="0">
                        <a:latin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lvl="0" algn="ctr">
                        <a:spcBef>
                          <a:spcPct val="0"/>
                        </a:spcBef>
                        <a:buNone/>
                      </a:pPr>
                      <a:r>
                        <a:rPr lang="zh-CN" altLang="en-US" sz="2000" b="1" dirty="0">
                          <a:latin typeface="宋体" panose="02010600030101010101" pitchFamily="2" charset="-122"/>
                          <a:ea typeface="Times New Roman" panose="02020603050405020304" pitchFamily="18" charset="0"/>
                        </a:rPr>
                        <a:t>班级文化建设</a:t>
                      </a:r>
                      <a:endParaRPr lang="zh-CN" altLang="en-US" sz="2000" b="1" dirty="0">
                        <a:latin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9775">
                <a:tc rowSpan="4">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zh-CN" altLang="en-US" sz="2000" b="1" dirty="0">
                          <a:latin typeface="宋体" panose="02010600030101010101" pitchFamily="2" charset="-122"/>
                          <a:ea typeface="Times New Roman" panose="02020603050405020304" pitchFamily="18" charset="0"/>
                        </a:rPr>
                        <a:t>九月</a:t>
                      </a:r>
                      <a:endParaRPr lang="zh-CN" altLang="en-US" sz="2000" b="1" dirty="0">
                        <a:latin typeface="宋体" panose="02010600030101010101" pitchFamily="2" charset="-122"/>
                        <a:ea typeface="Times New Roman" panose="02020603050405020304" pitchFamily="18" charset="0"/>
                      </a:endParaRPr>
                    </a:p>
                    <a:p>
                      <a:pPr marL="0" lvl="0" indent="0">
                        <a:spcBef>
                          <a:spcPct val="0"/>
                        </a:spcBef>
                        <a:buNone/>
                      </a:pPr>
                      <a:endParaRPr lang="zh-CN" altLang="en-US" sz="2000" b="1" dirty="0">
                        <a:latin typeface="宋体" panose="02010600030101010101" pitchFamily="2" charset="-122"/>
                      </a:endParaRPr>
                    </a:p>
                    <a:p>
                      <a:pPr marL="0" lvl="0" indent="0">
                        <a:spcBef>
                          <a:spcPct val="0"/>
                        </a:spcBef>
                        <a:buNone/>
                      </a:pPr>
                      <a:r>
                        <a:rPr lang="zh-CN" altLang="en-US" sz="2000" b="1" dirty="0">
                          <a:latin typeface="宋体" panose="02010600030101010101" pitchFamily="2" charset="-122"/>
                          <a:ea typeface="Times New Roman" panose="02020603050405020304" pitchFamily="18" charset="0"/>
                        </a:rPr>
                        <a:t>新学期里顶呱呱</a:t>
                      </a:r>
                      <a:endParaRPr lang="zh-CN" altLang="en-US" sz="2000" b="1" dirty="0">
                        <a:latin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182880" lvl="0" indent="-182880">
                        <a:spcBef>
                          <a:spcPct val="0"/>
                        </a:spcBef>
                        <a:buNone/>
                      </a:pPr>
                      <a:r>
                        <a:rPr lang="en-US" altLang="zh-CN" sz="2000" b="1" dirty="0">
                          <a:latin typeface="宋体" panose="02010600030101010101" pitchFamily="2" charset="-122"/>
                          <a:ea typeface="Times New Roman" panose="02020603050405020304" pitchFamily="18" charset="0"/>
                        </a:rPr>
                        <a:t>1.</a:t>
                      </a:r>
                      <a:r>
                        <a:rPr lang="zh-CN" altLang="en-US" sz="2000" b="1" dirty="0">
                          <a:latin typeface="宋体" panose="02010600030101010101" pitchFamily="2" charset="-122"/>
                          <a:ea typeface="Times New Roman" panose="02020603050405020304" pitchFamily="18" charset="0"/>
                        </a:rPr>
                        <a:t>跨入三年级，我</a:t>
                      </a:r>
                      <a:r>
                        <a:rPr lang="en-US" altLang="zh-CN" sz="2000" b="1">
                          <a:latin typeface="宋体" panose="02010600030101010101" pitchFamily="2" charset="-122"/>
                          <a:ea typeface="Times New Roman" panose="02020603050405020304" pitchFamily="18" charset="0"/>
                        </a:rPr>
                        <a:t>……</a:t>
                      </a:r>
                      <a:endParaRPr lang="en-US" altLang="zh-CN" sz="2000" b="1">
                        <a:latin typeface="宋体" panose="02010600030101010101" pitchFamily="2" charset="-122"/>
                      </a:endParaRPr>
                    </a:p>
                    <a:p>
                      <a:pPr marL="182880" lvl="0" indent="-182880">
                        <a:spcBef>
                          <a:spcPct val="0"/>
                        </a:spcBef>
                        <a:buNone/>
                      </a:pPr>
                      <a:r>
                        <a:rPr lang="en-US" altLang="zh-CN" sz="2000" b="1" dirty="0">
                          <a:latin typeface="宋体" panose="02010600030101010101" pitchFamily="2" charset="-122"/>
                          <a:ea typeface="Times New Roman" panose="02020603050405020304" pitchFamily="18" charset="0"/>
                        </a:rPr>
                        <a:t>2.</a:t>
                      </a:r>
                      <a:r>
                        <a:rPr lang="zh-CN" altLang="en-US" sz="2000" b="1" dirty="0">
                          <a:latin typeface="宋体" panose="02010600030101010101" pitchFamily="2" charset="-122"/>
                          <a:ea typeface="Times New Roman" panose="02020603050405020304" pitchFamily="18" charset="0"/>
                        </a:rPr>
                        <a:t>小岗位上顶呱呱</a:t>
                      </a:r>
                      <a:endParaRPr lang="zh-CN" altLang="en-US" sz="2000" b="1" dirty="0">
                        <a:latin typeface="宋体" panose="02010600030101010101" pitchFamily="2" charset="-122"/>
                      </a:endParaRPr>
                    </a:p>
                    <a:p>
                      <a:pPr marL="182880" lvl="0" indent="-182880">
                        <a:spcBef>
                          <a:spcPct val="0"/>
                        </a:spcBef>
                        <a:buNone/>
                      </a:pPr>
                      <a:r>
                        <a:rPr lang="en-US" altLang="zh-CN" sz="2000" b="1" dirty="0">
                          <a:latin typeface="宋体" panose="02010600030101010101" pitchFamily="2" charset="-122"/>
                          <a:ea typeface="Times New Roman" panose="02020603050405020304" pitchFamily="18" charset="0"/>
                        </a:rPr>
                        <a:t>3.</a:t>
                      </a:r>
                      <a:r>
                        <a:rPr lang="zh-CN" altLang="en-US" sz="2000" b="1" dirty="0">
                          <a:latin typeface="宋体" panose="02010600030101010101" pitchFamily="2" charset="-122"/>
                          <a:ea typeface="Times New Roman" panose="02020603050405020304" pitchFamily="18" charset="0"/>
                        </a:rPr>
                        <a:t>我为小队起名字</a:t>
                      </a:r>
                      <a:endParaRPr lang="zh-CN" altLang="en-US" sz="2000" b="1" dirty="0">
                        <a:latin typeface="宋体" panose="02010600030101010101" pitchFamily="2" charset="-122"/>
                      </a:endParaRPr>
                    </a:p>
                    <a:p>
                      <a:pPr marL="182880" lvl="0" indent="-182880">
                        <a:spcBef>
                          <a:spcPct val="0"/>
                        </a:spcBef>
                        <a:buNone/>
                      </a:pPr>
                      <a:endParaRPr lang="zh-CN" altLang="en-US" sz="2000" b="1" dirty="0">
                        <a:latin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lvl="0" algn="ctr">
                        <a:spcBef>
                          <a:spcPct val="0"/>
                        </a:spcBef>
                        <a:buNone/>
                      </a:pPr>
                      <a:r>
                        <a:rPr lang="en-US" altLang="zh-CN" sz="2000" b="1">
                          <a:latin typeface="宋体" panose="02010600030101010101" pitchFamily="2" charset="-122"/>
                          <a:ea typeface="Times New Roman" panose="02020603050405020304" pitchFamily="18" charset="0"/>
                        </a:rPr>
                        <a:t>1</a:t>
                      </a:r>
                      <a:endParaRPr lang="zh-CN" altLang="en-US" sz="2000" b="1">
                        <a:latin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lvl="0">
                        <a:spcBef>
                          <a:spcPct val="0"/>
                        </a:spcBef>
                        <a:buNone/>
                      </a:pPr>
                      <a:r>
                        <a:rPr lang="en-US" altLang="zh-CN" sz="2000" b="1">
                          <a:latin typeface="宋体" panose="02010600030101010101" pitchFamily="2" charset="-122"/>
                        </a:rPr>
                        <a:t>1.</a:t>
                      </a:r>
                      <a:r>
                        <a:rPr lang="zh-CN" altLang="en-US" sz="2000" b="1" dirty="0">
                          <a:latin typeface="宋体" panose="02010600030101010101" pitchFamily="2" charset="-122"/>
                          <a:ea typeface="Times New Roman" panose="02020603050405020304" pitchFamily="18" charset="0"/>
                        </a:rPr>
                        <a:t>暑期活动小结</a:t>
                      </a:r>
                      <a:endParaRPr lang="zh-CN" altLang="en-US" sz="2000" b="1" dirty="0">
                        <a:latin typeface="宋体" panose="02010600030101010101" pitchFamily="2" charset="-122"/>
                      </a:endParaRPr>
                    </a:p>
                    <a:p>
                      <a:pPr lvl="0">
                        <a:spcBef>
                          <a:spcPct val="0"/>
                        </a:spcBef>
                        <a:buNone/>
                      </a:pPr>
                      <a:r>
                        <a:rPr lang="en-US" altLang="zh-CN" sz="2000" b="1">
                          <a:latin typeface="宋体" panose="02010600030101010101" pitchFamily="2" charset="-122"/>
                        </a:rPr>
                        <a:t>2.</a:t>
                      </a:r>
                      <a:r>
                        <a:rPr lang="zh-CN" altLang="en-US" sz="2000" b="1" dirty="0">
                          <a:latin typeface="宋体" panose="02010600030101010101" pitchFamily="2" charset="-122"/>
                          <a:ea typeface="Times New Roman" panose="02020603050405020304" pitchFamily="18" charset="0"/>
                        </a:rPr>
                        <a:t>讨论制定班规</a:t>
                      </a:r>
                      <a:endParaRPr lang="zh-CN" altLang="en-US" sz="2000" b="1">
                        <a:latin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lvl="0">
                        <a:spcBef>
                          <a:spcPct val="0"/>
                        </a:spcBef>
                        <a:buNone/>
                      </a:pPr>
                      <a:r>
                        <a:rPr lang="en-US" altLang="zh-CN" sz="2000" b="1" dirty="0">
                          <a:latin typeface="宋体" panose="02010600030101010101" pitchFamily="2" charset="-122"/>
                          <a:ea typeface="Times New Roman" panose="02020603050405020304" pitchFamily="18" charset="0"/>
                        </a:rPr>
                        <a:t>1.</a:t>
                      </a:r>
                      <a:r>
                        <a:rPr lang="zh-CN" altLang="en-US" sz="2000" b="1" dirty="0">
                          <a:latin typeface="宋体" panose="02010600030101010101" pitchFamily="2" charset="-122"/>
                          <a:ea typeface="Times New Roman" panose="02020603050405020304" pitchFamily="18" charset="0"/>
                        </a:rPr>
                        <a:t>贴班徽、口号“我们顶呱呱”</a:t>
                      </a:r>
                      <a:endParaRPr lang="zh-CN" altLang="en-US" sz="2000" b="1" dirty="0">
                        <a:latin typeface="宋体" panose="02010600030101010101" pitchFamily="2" charset="-122"/>
                      </a:endParaRPr>
                    </a:p>
                    <a:p>
                      <a:pPr lvl="0">
                        <a:spcBef>
                          <a:spcPct val="0"/>
                        </a:spcBef>
                        <a:buNone/>
                      </a:pPr>
                      <a:r>
                        <a:rPr lang="en-US" altLang="zh-CN" sz="2000" b="1" dirty="0">
                          <a:latin typeface="宋体" panose="02010600030101010101" pitchFamily="2" charset="-122"/>
                          <a:ea typeface="Times New Roman" panose="02020603050405020304" pitchFamily="18" charset="0"/>
                        </a:rPr>
                        <a:t>2.</a:t>
                      </a:r>
                      <a:r>
                        <a:rPr lang="zh-CN" altLang="en-US" sz="2000" b="1" dirty="0">
                          <a:latin typeface="宋体" panose="02010600030101010101" pitchFamily="2" charset="-122"/>
                          <a:ea typeface="Times New Roman" panose="02020603050405020304" pitchFamily="18" charset="0"/>
                        </a:rPr>
                        <a:t>布置</a:t>
                      </a:r>
                      <a:r>
                        <a:rPr lang="en-US" altLang="zh-CN" sz="2000" b="1" dirty="0">
                          <a:latin typeface="宋体" panose="02010600030101010101" pitchFamily="2" charset="-122"/>
                          <a:ea typeface="Times New Roman" panose="02020603050405020304" pitchFamily="18" charset="0"/>
                        </a:rPr>
                        <a:t>《</a:t>
                      </a:r>
                      <a:r>
                        <a:rPr lang="zh-CN" altLang="en-US" sz="2000" b="1" dirty="0">
                          <a:latin typeface="宋体" panose="02010600030101010101" pitchFamily="2" charset="-122"/>
                          <a:ea typeface="Times New Roman" panose="02020603050405020304" pitchFamily="18" charset="0"/>
                        </a:rPr>
                        <a:t>小窗口</a:t>
                      </a:r>
                      <a:r>
                        <a:rPr lang="en-US" altLang="zh-CN" sz="2000" b="1">
                          <a:latin typeface="宋体" panose="02010600030101010101" pitchFamily="2" charset="-122"/>
                          <a:ea typeface="Times New Roman" panose="02020603050405020304" pitchFamily="18" charset="0"/>
                        </a:rPr>
                        <a:t>》……</a:t>
                      </a:r>
                      <a:endParaRPr lang="zh-CN" altLang="en-US" sz="2000" b="1">
                        <a:latin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20725">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lvl="0" algn="ctr">
                        <a:spcBef>
                          <a:spcPct val="0"/>
                        </a:spcBef>
                        <a:buNone/>
                      </a:pPr>
                      <a:r>
                        <a:rPr lang="en-US" altLang="zh-CN" sz="2000" b="1">
                          <a:latin typeface="宋体" panose="02010600030101010101" pitchFamily="2" charset="-122"/>
                          <a:ea typeface="Times New Roman" panose="02020603050405020304" pitchFamily="18" charset="0"/>
                        </a:rPr>
                        <a:t>2</a:t>
                      </a:r>
                      <a:endParaRPr lang="zh-CN" altLang="en-US" sz="2000" b="1">
                        <a:latin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zh-CN" altLang="en-US" sz="2000" b="1" dirty="0">
                          <a:latin typeface="宋体" panose="02010600030101010101" pitchFamily="2" charset="-122"/>
                          <a:ea typeface="Arial" panose="020B0604020202020204" pitchFamily="34" charset="0"/>
                        </a:rPr>
                        <a:t>落实十分钟岗位劳动</a:t>
                      </a:r>
                      <a:r>
                        <a:rPr lang="en-US" altLang="zh-CN" sz="2000" b="1">
                          <a:latin typeface="宋体" panose="02010600030101010101" pitchFamily="2" charset="-122"/>
                          <a:ea typeface="Arial" panose="020B0604020202020204" pitchFamily="34" charset="0"/>
                        </a:rPr>
                        <a:t>……</a:t>
                      </a:r>
                      <a:endParaRPr lang="zh-CN" altLang="en-US" sz="2000" b="1">
                        <a:latin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lvl="0">
                        <a:spcBef>
                          <a:spcPct val="0"/>
                        </a:spcBef>
                        <a:buNone/>
                      </a:pPr>
                      <a:r>
                        <a:rPr lang="en-US" altLang="zh-CN" sz="2000" b="1" dirty="0">
                          <a:latin typeface="宋体" panose="02010600030101010101" pitchFamily="2" charset="-122"/>
                          <a:ea typeface="Times New Roman" panose="02020603050405020304" pitchFamily="18" charset="0"/>
                        </a:rPr>
                        <a:t>1.</a:t>
                      </a:r>
                      <a:r>
                        <a:rPr lang="zh-CN" altLang="en-US" sz="2000" b="1" dirty="0">
                          <a:latin typeface="宋体" panose="02010600030101010101" pitchFamily="2" charset="-122"/>
                          <a:ea typeface="Times New Roman" panose="02020603050405020304" pitchFamily="18" charset="0"/>
                        </a:rPr>
                        <a:t>布置每周</a:t>
                      </a:r>
                      <a:r>
                        <a:rPr lang="en-US" altLang="zh-CN" sz="2000" b="1" dirty="0">
                          <a:latin typeface="宋体" panose="02010600030101010101" pitchFamily="2" charset="-122"/>
                          <a:ea typeface="Times New Roman" panose="02020603050405020304" pitchFamily="18" charset="0"/>
                        </a:rPr>
                        <a:t>4</a:t>
                      </a:r>
                      <a:r>
                        <a:rPr lang="zh-CN" altLang="en-US" sz="2000" b="1" dirty="0">
                          <a:latin typeface="宋体" panose="02010600030101010101" pitchFamily="2" charset="-122"/>
                          <a:ea typeface="Times New Roman" panose="02020603050405020304" pitchFamily="18" charset="0"/>
                        </a:rPr>
                        <a:t>项“顶呱呱”评比</a:t>
                      </a:r>
                      <a:endParaRPr lang="zh-CN" altLang="en-US" sz="2000" b="1" dirty="0">
                        <a:latin typeface="宋体" panose="02010600030101010101" pitchFamily="2" charset="-122"/>
                      </a:endParaRPr>
                    </a:p>
                    <a:p>
                      <a:pPr lvl="0">
                        <a:spcBef>
                          <a:spcPct val="0"/>
                        </a:spcBef>
                        <a:buNone/>
                      </a:pPr>
                      <a:r>
                        <a:rPr lang="en-US" altLang="zh-CN" sz="2000" b="1" dirty="0">
                          <a:latin typeface="宋体" panose="02010600030101010101" pitchFamily="2" charset="-122"/>
                          <a:ea typeface="Times New Roman" panose="02020603050405020304" pitchFamily="18" charset="0"/>
                        </a:rPr>
                        <a:t>2.</a:t>
                      </a:r>
                      <a:r>
                        <a:rPr lang="zh-CN" altLang="en-US" sz="2000" b="1" dirty="0">
                          <a:latin typeface="宋体" panose="02010600030101010101" pitchFamily="2" charset="-122"/>
                          <a:ea typeface="Times New Roman" panose="02020603050405020304" pitchFamily="18" charset="0"/>
                        </a:rPr>
                        <a:t>黑板报</a:t>
                      </a:r>
                      <a:r>
                        <a:rPr lang="en-US" altLang="zh-CN" sz="2000" b="1" dirty="0">
                          <a:latin typeface="宋体" panose="02010600030101010101" pitchFamily="2" charset="-122"/>
                          <a:ea typeface="Times New Roman" panose="02020603050405020304" pitchFamily="18" charset="0"/>
                        </a:rPr>
                        <a:t>①</a:t>
                      </a:r>
                      <a:r>
                        <a:rPr lang="zh-CN" altLang="en-US" sz="2000" b="1" dirty="0">
                          <a:latin typeface="宋体" panose="02010600030101010101" pitchFamily="2" charset="-122"/>
                          <a:ea typeface="Times New Roman" panose="02020603050405020304" pitchFamily="18" charset="0"/>
                        </a:rPr>
                        <a:t>：新学期的希望</a:t>
                      </a:r>
                      <a:endParaRPr lang="zh-CN" altLang="en-US" sz="2000" b="1" dirty="0">
                        <a:latin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00087">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lvl="0" algn="ctr">
                        <a:spcBef>
                          <a:spcPct val="0"/>
                        </a:spcBef>
                        <a:buNone/>
                      </a:pPr>
                      <a:r>
                        <a:rPr lang="en-US" altLang="zh-CN" sz="2000" b="1">
                          <a:latin typeface="宋体" panose="02010600030101010101" pitchFamily="2" charset="-122"/>
                          <a:ea typeface="Times New Roman" panose="02020603050405020304" pitchFamily="18" charset="0"/>
                        </a:rPr>
                        <a:t>3</a:t>
                      </a:r>
                      <a:endParaRPr lang="zh-CN" altLang="en-US" sz="2000" b="1">
                        <a:latin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lvl="0">
                        <a:spcBef>
                          <a:spcPct val="0"/>
                        </a:spcBef>
                        <a:buNone/>
                      </a:pPr>
                      <a:r>
                        <a:rPr lang="zh-CN" altLang="en-US" sz="2000" b="1" dirty="0">
                          <a:latin typeface="宋体" panose="02010600030101010101" pitchFamily="2" charset="-122"/>
                          <a:ea typeface="Arial" panose="020B0604020202020204" pitchFamily="34" charset="0"/>
                        </a:rPr>
                        <a:t>成立小队</a:t>
                      </a:r>
                      <a:endParaRPr lang="zh-CN" altLang="en-US" sz="2000" b="1" dirty="0">
                        <a:latin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lvl="0">
                        <a:spcBef>
                          <a:spcPct val="0"/>
                        </a:spcBef>
                        <a:buNone/>
                      </a:pPr>
                      <a:r>
                        <a:rPr lang="en-US" altLang="zh-CN" sz="2000" b="1" dirty="0">
                          <a:latin typeface="宋体" panose="02010600030101010101" pitchFamily="2" charset="-122"/>
                          <a:ea typeface="Times New Roman" panose="02020603050405020304" pitchFamily="18" charset="0"/>
                        </a:rPr>
                        <a:t>1.</a:t>
                      </a:r>
                      <a:r>
                        <a:rPr lang="zh-CN" altLang="en-US" sz="2000" b="1" dirty="0">
                          <a:latin typeface="宋体" panose="02010600030101010101" pitchFamily="2" charset="-122"/>
                          <a:ea typeface="Times New Roman" panose="02020603050405020304" pitchFamily="18" charset="0"/>
                        </a:rPr>
                        <a:t>四个小队选队名、队标</a:t>
                      </a:r>
                      <a:endParaRPr lang="zh-CN" altLang="en-US" sz="2000" b="1" dirty="0">
                        <a:latin typeface="宋体" panose="02010600030101010101" pitchFamily="2" charset="-122"/>
                      </a:endParaRPr>
                    </a:p>
                    <a:p>
                      <a:pPr lvl="0">
                        <a:spcBef>
                          <a:spcPct val="0"/>
                        </a:spcBef>
                        <a:buNone/>
                      </a:pPr>
                      <a:r>
                        <a:rPr lang="en-US" altLang="zh-CN" sz="2000" b="1" dirty="0">
                          <a:latin typeface="宋体" panose="02010600030101010101" pitchFamily="2" charset="-122"/>
                          <a:ea typeface="Times New Roman" panose="02020603050405020304" pitchFamily="18" charset="0"/>
                        </a:rPr>
                        <a:t>2.《</a:t>
                      </a:r>
                      <a:r>
                        <a:rPr lang="zh-CN" altLang="en-US" sz="2000" b="1" dirty="0">
                          <a:latin typeface="宋体" panose="02010600030101010101" pitchFamily="2" charset="-122"/>
                          <a:ea typeface="Times New Roman" panose="02020603050405020304" pitchFamily="18" charset="0"/>
                        </a:rPr>
                        <a:t>小青蛙报</a:t>
                      </a:r>
                      <a:r>
                        <a:rPr lang="en-US" altLang="zh-CN" sz="2000" b="1" dirty="0">
                          <a:latin typeface="宋体" panose="02010600030101010101" pitchFamily="2" charset="-122"/>
                          <a:ea typeface="Times New Roman" panose="02020603050405020304" pitchFamily="18" charset="0"/>
                        </a:rPr>
                        <a:t>》①</a:t>
                      </a:r>
                      <a:r>
                        <a:rPr lang="zh-CN" altLang="en-US" sz="2000" b="1" dirty="0">
                          <a:latin typeface="宋体" panose="02010600030101010101" pitchFamily="2" charset="-122"/>
                          <a:ea typeface="Times New Roman" panose="02020603050405020304" pitchFamily="18" charset="0"/>
                        </a:rPr>
                        <a:t>：我们小队</a:t>
                      </a:r>
                      <a:endParaRPr lang="zh-CN" altLang="en-US" sz="2000" b="1" dirty="0">
                        <a:latin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04888">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lvl="0" algn="ctr">
                        <a:spcBef>
                          <a:spcPct val="0"/>
                        </a:spcBef>
                        <a:buNone/>
                      </a:pPr>
                      <a:r>
                        <a:rPr lang="en-US" altLang="zh-CN" sz="2000" b="1">
                          <a:latin typeface="宋体" panose="02010600030101010101" pitchFamily="2" charset="-122"/>
                          <a:ea typeface="Times New Roman" panose="02020603050405020304" pitchFamily="18" charset="0"/>
                        </a:rPr>
                        <a:t>4</a:t>
                      </a:r>
                      <a:endParaRPr lang="zh-CN" altLang="en-US" sz="2000" b="1">
                        <a:latin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lvl="0">
                        <a:spcBef>
                          <a:spcPct val="0"/>
                        </a:spcBef>
                        <a:buNone/>
                      </a:pPr>
                      <a:r>
                        <a:rPr lang="en-US" altLang="zh-CN" sz="2000" b="1">
                          <a:latin typeface="宋体" panose="02010600030101010101" pitchFamily="2" charset="-122"/>
                        </a:rPr>
                        <a:t>1.</a:t>
                      </a:r>
                      <a:r>
                        <a:rPr lang="zh-CN" altLang="en-US" sz="2000" b="1" dirty="0">
                          <a:latin typeface="宋体" panose="02010600030101010101" pitchFamily="2" charset="-122"/>
                          <a:ea typeface="Times New Roman" panose="02020603050405020304" pitchFamily="18" charset="0"/>
                        </a:rPr>
                        <a:t>校运动会</a:t>
                      </a:r>
                      <a:endParaRPr lang="zh-CN" altLang="en-US" sz="2000" b="1" dirty="0">
                        <a:latin typeface="宋体" panose="02010600030101010101" pitchFamily="2" charset="-122"/>
                      </a:endParaRPr>
                    </a:p>
                    <a:p>
                      <a:pPr lvl="0">
                        <a:spcBef>
                          <a:spcPct val="0"/>
                        </a:spcBef>
                        <a:buNone/>
                      </a:pPr>
                      <a:r>
                        <a:rPr lang="en-US" altLang="zh-CN" sz="2000" b="1">
                          <a:latin typeface="宋体" panose="02010600030101010101" pitchFamily="2" charset="-122"/>
                        </a:rPr>
                        <a:t>2.</a:t>
                      </a:r>
                      <a:r>
                        <a:rPr lang="zh-CN" altLang="en-US" sz="2000" b="1" dirty="0">
                          <a:latin typeface="宋体" panose="02010600030101010101" pitchFamily="2" charset="-122"/>
                          <a:ea typeface="Times New Roman" panose="02020603050405020304" pitchFamily="18" charset="0"/>
                        </a:rPr>
                        <a:t>每月自评互评</a:t>
                      </a:r>
                      <a:endParaRPr lang="zh-CN" altLang="en-US" sz="2000" b="1" dirty="0">
                        <a:latin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lvl="0">
                        <a:spcBef>
                          <a:spcPct val="0"/>
                        </a:spcBef>
                        <a:buNone/>
                      </a:pPr>
                      <a:r>
                        <a:rPr lang="en-US" altLang="zh-CN" sz="2000" b="1" dirty="0">
                          <a:latin typeface="宋体" panose="02010600030101010101" pitchFamily="2" charset="-122"/>
                          <a:ea typeface="Times New Roman" panose="02020603050405020304" pitchFamily="18" charset="0"/>
                        </a:rPr>
                        <a:t>l.4</a:t>
                      </a:r>
                      <a:r>
                        <a:rPr lang="zh-CN" altLang="en-US" sz="2000" b="1" dirty="0">
                          <a:latin typeface="宋体" panose="02010600030101010101" pitchFamily="2" charset="-122"/>
                          <a:ea typeface="Times New Roman" panose="02020603050405020304" pitchFamily="18" charset="0"/>
                        </a:rPr>
                        <a:t>项“顶呱呱”评比 贴可乐、汉堡</a:t>
                      </a:r>
                      <a:endParaRPr lang="zh-CN" altLang="en-US" sz="2000" b="1" dirty="0">
                        <a:latin typeface="宋体" panose="02010600030101010101" pitchFamily="2" charset="-122"/>
                        <a:ea typeface="Times New Roman" panose="02020603050405020304" pitchFamily="18" charset="0"/>
                      </a:endParaRPr>
                    </a:p>
                    <a:p>
                      <a:pPr lvl="0">
                        <a:spcBef>
                          <a:spcPct val="0"/>
                        </a:spcBef>
                        <a:buNone/>
                      </a:pPr>
                      <a:r>
                        <a:rPr lang="en-US" altLang="zh-CN" sz="2000" b="1" dirty="0">
                          <a:latin typeface="宋体" panose="02010600030101010101" pitchFamily="2" charset="-122"/>
                          <a:ea typeface="Times New Roman" panose="02020603050405020304" pitchFamily="18" charset="0"/>
                        </a:rPr>
                        <a:t>2.</a:t>
                      </a:r>
                      <a:r>
                        <a:rPr lang="zh-CN" altLang="en-US" sz="2000" b="1" dirty="0">
                          <a:latin typeface="宋体" panose="02010600030101010101" pitchFamily="2" charset="-122"/>
                          <a:ea typeface="Times New Roman" panose="02020603050405020304" pitchFamily="18" charset="0"/>
                        </a:rPr>
                        <a:t>布置图书角</a:t>
                      </a:r>
                      <a:endParaRPr lang="zh-CN" altLang="en-US" sz="2000" b="1" dirty="0">
                        <a:latin typeface="宋体" panose="02010600030101010101" pitchFamily="2" charset="-122"/>
                        <a:ea typeface="Times New Roman" panose="02020603050405020304"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0290" name="标题 780289"/>
          <p:cNvSpPr>
            <a:spLocks noGrp="1"/>
          </p:cNvSpPr>
          <p:nvPr>
            <p:ph type="title"/>
          </p:nvPr>
        </p:nvSpPr>
        <p:spPr>
          <a:xfrm>
            <a:off x="1116013" y="0"/>
            <a:ext cx="7570787" cy="1143000"/>
          </a:xfrm>
        </p:spPr>
        <p:txBody>
          <a:bodyPr anchor="ctr"/>
          <a:p>
            <a:r>
              <a:rPr lang="zh-CN" altLang="en-US" sz="3200" b="1" dirty="0">
                <a:solidFill>
                  <a:srgbClr val="0000FF"/>
                </a:solidFill>
                <a:ea typeface="华文新魏" panose="02010800040101010101" pitchFamily="2" charset="-122"/>
              </a:rPr>
              <a:t>（二）比较两份计划</a:t>
            </a:r>
            <a:br>
              <a:rPr lang="zh-CN" altLang="en-US" sz="3200" b="1" dirty="0">
                <a:solidFill>
                  <a:srgbClr val="0000FF"/>
                </a:solidFill>
                <a:ea typeface="华文新魏" panose="02010800040101010101" pitchFamily="2" charset="-122"/>
              </a:rPr>
            </a:br>
            <a:br>
              <a:rPr lang="zh-CN" altLang="en-US" sz="1400" b="1" dirty="0"/>
            </a:br>
            <a:r>
              <a:rPr lang="zh-CN" altLang="en-US" sz="3200" b="1" dirty="0"/>
              <a:t>不同的计划内容，不同的工作思路</a:t>
            </a:r>
            <a:endParaRPr lang="zh-CN" altLang="en-US" sz="3200" b="1" dirty="0"/>
          </a:p>
        </p:txBody>
      </p:sp>
      <p:sp>
        <p:nvSpPr>
          <p:cNvPr id="780292" name="矩形 780291"/>
          <p:cNvSpPr/>
          <p:nvPr/>
        </p:nvSpPr>
        <p:spPr>
          <a:xfrm>
            <a:off x="0" y="2030413"/>
            <a:ext cx="184150" cy="366712"/>
          </a:xfrm>
          <a:prstGeom prst="rect">
            <a:avLst/>
          </a:prstGeom>
          <a:noFill/>
          <a:ln w="9525">
            <a:noFill/>
          </a:ln>
          <a:effectLst>
            <a:prstShdw prst="shdw17" dist="17961" dir="2699999">
              <a:schemeClr val="accent1">
                <a:gamma/>
                <a:shade val="60000"/>
                <a:invGamma/>
              </a:schemeClr>
            </a:prstShdw>
          </a:effectLst>
        </p:spPr>
        <p:txBody>
          <a:bodyPr wrap="none" anchor="ctr">
            <a:spAutoFit/>
          </a:bodyPr>
          <a:p>
            <a:pPr lvl="0" eaLnBrk="0" hangingPunct="0">
              <a:buClr>
                <a:srgbClr val="000000"/>
              </a:buClr>
            </a:pPr>
            <a:endParaRPr sz="1800" b="1" dirty="0">
              <a:latin typeface="Arial" panose="020B0604020202020204" pitchFamily="34" charset="0"/>
              <a:ea typeface="宋体" panose="02010600030101010101" pitchFamily="2" charset="-122"/>
            </a:endParaRPr>
          </a:p>
        </p:txBody>
      </p:sp>
      <p:graphicFrame>
        <p:nvGraphicFramePr>
          <p:cNvPr id="780325" name="表格 780324"/>
          <p:cNvGraphicFramePr/>
          <p:nvPr/>
        </p:nvGraphicFramePr>
        <p:xfrm>
          <a:off x="0" y="1268413"/>
          <a:ext cx="9144000" cy="4632325"/>
        </p:xfrm>
        <a:graphic>
          <a:graphicData uri="http://schemas.openxmlformats.org/drawingml/2006/table">
            <a:tbl>
              <a:tblPr/>
              <a:tblGrid>
                <a:gridCol w="1908175"/>
                <a:gridCol w="3614738"/>
                <a:gridCol w="3621087"/>
              </a:tblGrid>
              <a:tr h="517525">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b="1" dirty="0">
                        <a:latin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b="1" dirty="0">
                          <a:latin typeface="宋体" panose="02010600030101010101" pitchFamily="2" charset="-122"/>
                          <a:ea typeface="Times New Roman" panose="02020603050405020304" pitchFamily="18" charset="0"/>
                        </a:rPr>
                        <a:t>计划</a:t>
                      </a:r>
                      <a:r>
                        <a:rPr lang="en-US" altLang="zh-CN" b="1">
                          <a:latin typeface="宋体" panose="02010600030101010101" pitchFamily="2" charset="-122"/>
                          <a:ea typeface="Times New Roman" panose="02020603050405020304" pitchFamily="18" charset="0"/>
                        </a:rPr>
                        <a:t>A</a:t>
                      </a:r>
                      <a:endParaRPr lang="zh-CN" altLang="en-US" b="1">
                        <a:latin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b="1" dirty="0">
                          <a:latin typeface="宋体" panose="02010600030101010101" pitchFamily="2" charset="-122"/>
                          <a:ea typeface="Times New Roman" panose="02020603050405020304" pitchFamily="18" charset="0"/>
                        </a:rPr>
                        <a:t>计划</a:t>
                      </a:r>
                      <a:r>
                        <a:rPr lang="en-US" altLang="zh-CN" b="1">
                          <a:latin typeface="宋体" panose="02010600030101010101" pitchFamily="2" charset="-122"/>
                          <a:ea typeface="Times New Roman" panose="02020603050405020304" pitchFamily="18" charset="0"/>
                        </a:rPr>
                        <a:t>B</a:t>
                      </a:r>
                      <a:endParaRPr lang="zh-CN" altLang="en-US" b="1">
                        <a:latin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7160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b="1" dirty="0">
                          <a:latin typeface="宋体" panose="02010600030101010101" pitchFamily="2" charset="-122"/>
                          <a:ea typeface="Times New Roman" panose="02020603050405020304" pitchFamily="18" charset="0"/>
                        </a:rPr>
                        <a:t>工作属性</a:t>
                      </a:r>
                      <a:endParaRPr lang="zh-CN" altLang="en-US" b="1" dirty="0">
                        <a:latin typeface="宋体" panose="02010600030101010101" pitchFamily="2" charset="-122"/>
                        <a:ea typeface="Times New Roman" panose="02020603050405020304" pitchFamily="18" charset="0"/>
                      </a:endParaRPr>
                    </a:p>
                    <a:p>
                      <a:pPr marL="0" lvl="0" indent="0" algn="ctr">
                        <a:spcBef>
                          <a:spcPct val="0"/>
                        </a:spcBef>
                        <a:buNone/>
                      </a:pPr>
                      <a:r>
                        <a:rPr lang="zh-CN" altLang="en-US" b="1" dirty="0">
                          <a:latin typeface="宋体" panose="02010600030101010101" pitchFamily="2" charset="-122"/>
                          <a:ea typeface="Times New Roman" panose="02020603050405020304" pitchFamily="18" charset="0"/>
                        </a:rPr>
                        <a:t>的定位</a:t>
                      </a:r>
                      <a:endParaRPr lang="zh-CN" altLang="en-US" b="1" dirty="0">
                        <a:latin typeface="宋体" panose="02010600030101010101" pitchFamily="2" charset="-122"/>
                        <a:ea typeface="Times New Roman" panose="02020603050405020304" pitchFamily="18" charset="0"/>
                      </a:endParaRPr>
                    </a:p>
                    <a:p>
                      <a:pPr marL="0" lvl="0" indent="0" algn="ctr">
                        <a:spcBef>
                          <a:spcPct val="0"/>
                        </a:spcBef>
                        <a:buNone/>
                      </a:pPr>
                      <a:r>
                        <a:rPr lang="en-US" altLang="zh-CN" sz="2000" b="1" dirty="0">
                          <a:latin typeface="宋体" panose="02010600030101010101" pitchFamily="2" charset="-122"/>
                          <a:ea typeface="Times New Roman" panose="02020603050405020304" pitchFamily="18" charset="0"/>
                        </a:rPr>
                        <a:t>(</a:t>
                      </a:r>
                      <a:r>
                        <a:rPr lang="zh-CN" altLang="en-US" sz="2000" b="1" dirty="0">
                          <a:latin typeface="宋体" panose="02010600030101010101" pitchFamily="2" charset="-122"/>
                          <a:ea typeface="Times New Roman" panose="02020603050405020304" pitchFamily="18" charset="0"/>
                        </a:rPr>
                        <a:t>参照</a:t>
                      </a:r>
                      <a:r>
                        <a:rPr lang="en-US" altLang="zh-CN" sz="2000" b="1" dirty="0">
                          <a:latin typeface="宋体" panose="02010600030101010101" pitchFamily="2" charset="-122"/>
                          <a:ea typeface="Times New Roman" panose="02020603050405020304" pitchFamily="18" charset="0"/>
                        </a:rPr>
                        <a:t>3</a:t>
                      </a:r>
                      <a:r>
                        <a:rPr lang="zh-CN" altLang="en-US" sz="2000" b="1" dirty="0">
                          <a:latin typeface="宋体" panose="02010600030101010101" pitchFamily="2" charset="-122"/>
                          <a:ea typeface="Times New Roman" panose="02020603050405020304" pitchFamily="18" charset="0"/>
                        </a:rPr>
                        <a:t>层境界</a:t>
                      </a:r>
                      <a:r>
                        <a:rPr lang="en-US" altLang="zh-CN" sz="2000" b="1">
                          <a:latin typeface="宋体" panose="02010600030101010101" pitchFamily="2" charset="-122"/>
                          <a:ea typeface="Times New Roman" panose="02020603050405020304" pitchFamily="18" charset="0"/>
                        </a:rPr>
                        <a:t>)</a:t>
                      </a:r>
                      <a:endParaRPr lang="zh-CN" altLang="en-US" sz="2000" b="1">
                        <a:latin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zh-CN" altLang="en-US" b="1" dirty="0">
                          <a:latin typeface="宋体" panose="02010600030101010101" pitchFamily="2" charset="-122"/>
                          <a:ea typeface="Times New Roman" panose="02020603050405020304" pitchFamily="18" charset="0"/>
                        </a:rPr>
                        <a:t>模式化地完成规定事务，看不出班级特色</a:t>
                      </a:r>
                      <a:endParaRPr lang="zh-CN" altLang="en-US" b="1" dirty="0">
                        <a:latin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zh-CN" altLang="en-US" b="1" dirty="0">
                          <a:latin typeface="宋体" panose="02010600030101010101" pitchFamily="2" charset="-122"/>
                          <a:ea typeface="Times New Roman" panose="02020603050405020304" pitchFamily="18" charset="0"/>
                        </a:rPr>
                        <a:t>特色化地把握学生需要，让学生通过主动交往提升生命质量</a:t>
                      </a:r>
                      <a:endParaRPr lang="zh-CN" altLang="en-US" b="1" dirty="0">
                        <a:latin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7160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b="1" dirty="0">
                          <a:latin typeface="宋体" panose="02010600030101010101" pitchFamily="2" charset="-122"/>
                          <a:ea typeface="Times New Roman" panose="02020603050405020304" pitchFamily="18" charset="0"/>
                        </a:rPr>
                        <a:t>工作主线</a:t>
                      </a:r>
                      <a:endParaRPr lang="zh-CN" altLang="en-US" b="1" dirty="0">
                        <a:latin typeface="宋体" panose="02010600030101010101" pitchFamily="2" charset="-122"/>
                        <a:ea typeface="Times New Roman" panose="02020603050405020304" pitchFamily="18" charset="0"/>
                      </a:endParaRPr>
                    </a:p>
                    <a:p>
                      <a:pPr marL="0" lvl="0" indent="0" algn="ctr">
                        <a:spcBef>
                          <a:spcPct val="0"/>
                        </a:spcBef>
                        <a:buNone/>
                      </a:pPr>
                      <a:r>
                        <a:rPr lang="zh-CN" altLang="en-US" b="1" dirty="0">
                          <a:latin typeface="宋体" panose="02010600030101010101" pitchFamily="2" charset="-122"/>
                          <a:ea typeface="Times New Roman" panose="02020603050405020304" pitchFamily="18" charset="0"/>
                        </a:rPr>
                        <a:t>的辨析</a:t>
                      </a:r>
                      <a:endParaRPr lang="zh-CN" altLang="en-US" b="1" dirty="0">
                        <a:latin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zh-CN" altLang="en-US" b="1" dirty="0">
                          <a:latin typeface="宋体" panose="02010600030101010101" pitchFamily="2" charset="-122"/>
                          <a:ea typeface="Times New Roman" panose="02020603050405020304" pitchFamily="18" charset="0"/>
                        </a:rPr>
                        <a:t>格式化地罗列事务、逐步落实，德育体现在“德目化”活动中</a:t>
                      </a:r>
                      <a:endParaRPr lang="zh-CN" altLang="en-US" b="1" dirty="0">
                        <a:latin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zh-CN" altLang="en-US" b="1" dirty="0">
                          <a:latin typeface="宋体" panose="02010600030101010101" pitchFamily="2" charset="-122"/>
                          <a:ea typeface="Times New Roman" panose="02020603050405020304" pitchFamily="18" charset="0"/>
                        </a:rPr>
                        <a:t>主题化的班级活动，逐步解决一个个发展问题</a:t>
                      </a:r>
                      <a:endParaRPr lang="zh-CN" altLang="en-US" b="1" dirty="0">
                        <a:latin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37160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b="1" dirty="0">
                          <a:latin typeface="宋体" panose="02010600030101010101" pitchFamily="2" charset="-122"/>
                          <a:ea typeface="Times New Roman" panose="02020603050405020304" pitchFamily="18" charset="0"/>
                        </a:rPr>
                        <a:t>教育思路</a:t>
                      </a:r>
                      <a:endParaRPr lang="zh-CN" altLang="en-US" b="1" dirty="0">
                        <a:latin typeface="宋体" panose="02010600030101010101" pitchFamily="2" charset="-122"/>
                        <a:ea typeface="Times New Roman" panose="02020603050405020304" pitchFamily="18" charset="0"/>
                      </a:endParaRPr>
                    </a:p>
                    <a:p>
                      <a:pPr marL="0" lvl="0" indent="0" algn="ctr">
                        <a:spcBef>
                          <a:spcPct val="0"/>
                        </a:spcBef>
                        <a:buNone/>
                      </a:pPr>
                      <a:r>
                        <a:rPr lang="zh-CN" altLang="en-US" b="1" dirty="0">
                          <a:latin typeface="宋体" panose="02010600030101010101" pitchFamily="2" charset="-122"/>
                          <a:ea typeface="Times New Roman" panose="02020603050405020304" pitchFamily="18" charset="0"/>
                        </a:rPr>
                        <a:t>的选择</a:t>
                      </a:r>
                      <a:endParaRPr lang="zh-CN" altLang="en-US" b="1" dirty="0">
                        <a:latin typeface="宋体" panose="02010600030101010101" pitchFamily="2" charset="-122"/>
                        <a:ea typeface="Times New Roman" panose="02020603050405020304"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zh-CN" altLang="en-US" b="1" dirty="0">
                          <a:latin typeface="宋体" panose="02010600030101010101" pitchFamily="2" charset="-122"/>
                          <a:ea typeface="Times New Roman" panose="02020603050405020304" pitchFamily="18" charset="0"/>
                        </a:rPr>
                        <a:t>形式化地开展教育活动，缺乏专业思路</a:t>
                      </a:r>
                      <a:endParaRPr lang="zh-CN" altLang="en-US" b="1" dirty="0">
                        <a:latin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b="1" dirty="0">
                          <a:latin typeface="宋体" panose="02010600030101010101" pitchFamily="2" charset="-122"/>
                          <a:ea typeface="Times New Roman" panose="02020603050405020304" pitchFamily="18" charset="0"/>
                        </a:rPr>
                        <a:t>“</a:t>
                      </a:r>
                      <a:r>
                        <a:rPr lang="zh-CN" altLang="en-US" b="1" dirty="0">
                          <a:latin typeface="宋体" panose="02010600030101010101" pitchFamily="2" charset="-122"/>
                          <a:ea typeface="Times New Roman" panose="02020603050405020304" pitchFamily="18" charset="0"/>
                        </a:rPr>
                        <a:t>让学生交往共生”，落实在解决不同发展问题的过程中</a:t>
                      </a:r>
                      <a:endParaRPr lang="zh-CN" altLang="en-US" b="1" dirty="0">
                        <a:latin typeface="宋体" panose="02010600030101010101" pitchFamily="2"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02" name="标题 768001"/>
          <p:cNvSpPr>
            <a:spLocks noGrp="1"/>
          </p:cNvSpPr>
          <p:nvPr>
            <p:ph type="title"/>
          </p:nvPr>
        </p:nvSpPr>
        <p:spPr/>
        <p:txBody>
          <a:bodyPr anchor="ctr"/>
          <a:p>
            <a:r>
              <a:rPr lang="zh-CN" altLang="en-US" b="1" dirty="0"/>
              <a:t>（二）开展两个层次的系列活动</a:t>
            </a:r>
            <a:endParaRPr lang="zh-CN" altLang="en-US" b="1" dirty="0"/>
          </a:p>
        </p:txBody>
      </p:sp>
      <p:sp>
        <p:nvSpPr>
          <p:cNvPr id="768003" name="文本占位符 768002"/>
          <p:cNvSpPr>
            <a:spLocks noGrp="1"/>
          </p:cNvSpPr>
          <p:nvPr>
            <p:ph type="body" idx="1"/>
          </p:nvPr>
        </p:nvSpPr>
        <p:spPr/>
        <p:txBody>
          <a:bodyPr/>
          <a:p>
            <a:pPr>
              <a:buNone/>
            </a:pPr>
            <a:r>
              <a:rPr lang="en-US" altLang="zh-CN" sz="2800" dirty="0"/>
              <a:t> </a:t>
            </a:r>
            <a:r>
              <a:rPr lang="zh-CN" altLang="en-US" sz="2800" dirty="0"/>
              <a:t>培养学生能力，开展两层次系列活动</a:t>
            </a:r>
            <a:endParaRPr lang="zh-CN" altLang="en-US" sz="2800" dirty="0"/>
          </a:p>
          <a:p>
            <a:pPr>
              <a:buNone/>
            </a:pPr>
            <a:endParaRPr lang="zh-CN" altLang="en-US" dirty="0"/>
          </a:p>
          <a:p>
            <a:pPr>
              <a:buNone/>
            </a:pPr>
            <a:r>
              <a:rPr lang="en-US" altLang="zh-CN" dirty="0"/>
              <a:t>◆“</a:t>
            </a:r>
            <a:r>
              <a:rPr lang="zh-CN" altLang="en-US" dirty="0"/>
              <a:t>活动”，为什么能够“育人”？</a:t>
            </a:r>
            <a:endParaRPr lang="zh-CN" altLang="en-US" dirty="0"/>
          </a:p>
          <a:p>
            <a:pPr>
              <a:buNone/>
            </a:pP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3058" name="文本占位符 813057"/>
          <p:cNvSpPr>
            <a:spLocks noGrp="1"/>
          </p:cNvSpPr>
          <p:nvPr>
            <p:ph type="body" idx="1"/>
          </p:nvPr>
        </p:nvSpPr>
        <p:spPr>
          <a:xfrm>
            <a:off x="3419475" y="5418138"/>
            <a:ext cx="1944688" cy="1439862"/>
          </a:xfrm>
          <a:solidFill>
            <a:schemeClr val="accent1"/>
          </a:solidFill>
        </p:spPr>
        <p:txBody>
          <a:bodyPr/>
          <a:p>
            <a:pPr algn="ctr">
              <a:lnSpc>
                <a:spcPct val="80000"/>
              </a:lnSpc>
              <a:buNone/>
            </a:pPr>
            <a:endParaRPr lang="en-US" altLang="zh-CN" sz="1200" b="1" dirty="0">
              <a:ea typeface="黑体" panose="02010609060101010101" pitchFamily="49" charset="-122"/>
            </a:endParaRPr>
          </a:p>
          <a:p>
            <a:pPr algn="ctr">
              <a:lnSpc>
                <a:spcPct val="80000"/>
              </a:lnSpc>
              <a:buNone/>
            </a:pPr>
            <a:r>
              <a:rPr lang="zh-CN" altLang="en-US" sz="2400" b="1" dirty="0">
                <a:ea typeface="黑体" panose="02010609060101010101" pitchFamily="49" charset="-122"/>
              </a:rPr>
              <a:t>活动</a:t>
            </a:r>
            <a:endParaRPr lang="zh-CN" altLang="en-US" sz="2400" b="1" dirty="0">
              <a:ea typeface="黑体" panose="02010609060101010101" pitchFamily="49" charset="-122"/>
            </a:endParaRPr>
          </a:p>
          <a:p>
            <a:pPr algn="ctr">
              <a:lnSpc>
                <a:spcPct val="80000"/>
              </a:lnSpc>
              <a:buNone/>
            </a:pPr>
            <a:endParaRPr lang="zh-CN" altLang="en-US" sz="2000" b="1" dirty="0">
              <a:ea typeface="黑体" panose="02010609060101010101" pitchFamily="49" charset="-122"/>
            </a:endParaRPr>
          </a:p>
          <a:p>
            <a:pPr algn="ctr">
              <a:lnSpc>
                <a:spcPct val="80000"/>
              </a:lnSpc>
              <a:buNone/>
            </a:pPr>
            <a:r>
              <a:rPr lang="zh-CN" altLang="en-US" sz="2000" b="1" dirty="0">
                <a:ea typeface="黑体" panose="02010609060101010101" pitchFamily="49" charset="-122"/>
              </a:rPr>
              <a:t>内外相互影响</a:t>
            </a:r>
            <a:endParaRPr lang="zh-CN" altLang="en-US" sz="2000" b="1" dirty="0">
              <a:ea typeface="黑体" panose="02010609060101010101" pitchFamily="49" charset="-122"/>
            </a:endParaRPr>
          </a:p>
        </p:txBody>
      </p:sp>
      <p:sp>
        <p:nvSpPr>
          <p:cNvPr id="813059" name="任意多边形 813058"/>
          <p:cNvSpPr/>
          <p:nvPr/>
        </p:nvSpPr>
        <p:spPr>
          <a:xfrm rot="16200000">
            <a:off x="3995738" y="4365625"/>
            <a:ext cx="720725" cy="1152525"/>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noFill/>
          </a:ln>
          <a:effectLst>
            <a:prstShdw prst="shdw17" dist="17961" dir="2699999">
              <a:schemeClr val="accent1">
                <a:gamma/>
                <a:shade val="60000"/>
                <a:invGamma/>
              </a:schemeClr>
            </a:prstShdw>
          </a:effectLst>
        </p:spPr>
        <p:txBody>
          <a:bodyPr/>
          <a:p>
            <a:endParaRPr lang="zh-CN" altLang="en-US"/>
          </a:p>
        </p:txBody>
      </p:sp>
      <p:sp>
        <p:nvSpPr>
          <p:cNvPr id="813061" name="文本框 813060"/>
          <p:cNvSpPr txBox="1"/>
          <p:nvPr/>
        </p:nvSpPr>
        <p:spPr>
          <a:xfrm>
            <a:off x="6372225" y="3573463"/>
            <a:ext cx="2663825" cy="2282825"/>
          </a:xfrm>
          <a:prstGeom prst="rect">
            <a:avLst/>
          </a:prstGeom>
          <a:noFill/>
          <a:ln w="9525">
            <a:noFill/>
          </a:ln>
          <a:effectLst>
            <a:prstShdw prst="shdw17" dist="17961" dir="2699999">
              <a:schemeClr val="accent1">
                <a:gamma/>
                <a:shade val="60000"/>
                <a:invGamma/>
              </a:schemeClr>
            </a:prstShdw>
          </a:effectLst>
        </p:spPr>
        <p:txBody>
          <a:bodyPr>
            <a:spAutoFit/>
          </a:bodyPr>
          <a:p>
            <a:pPr lvl="0">
              <a:buClr>
                <a:srgbClr val="000000"/>
              </a:buClr>
            </a:pPr>
            <a:r>
              <a:rPr lang="zh-CN" altLang="en-US" sz="2400" b="1" dirty="0">
                <a:latin typeface="黑体" panose="02010609060101010101" pitchFamily="49" charset="-122"/>
                <a:ea typeface="黑体" panose="02010609060101010101" pitchFamily="49" charset="-122"/>
              </a:rPr>
              <a:t>对“我”的体验。</a:t>
            </a:r>
            <a:endParaRPr lang="zh-CN" altLang="en-US" sz="2400" b="1" dirty="0">
              <a:latin typeface="黑体" panose="02010609060101010101" pitchFamily="49" charset="-122"/>
              <a:ea typeface="黑体" panose="02010609060101010101" pitchFamily="49" charset="-122"/>
            </a:endParaRPr>
          </a:p>
          <a:p>
            <a:pPr lvl="0">
              <a:buClr>
                <a:srgbClr val="000000"/>
              </a:buClr>
            </a:pPr>
            <a:endParaRPr lang="zh-CN" altLang="en-US" sz="2400" b="1" dirty="0">
              <a:latin typeface="黑体" panose="02010609060101010101" pitchFamily="49" charset="-122"/>
              <a:ea typeface="黑体" panose="02010609060101010101" pitchFamily="49" charset="-122"/>
            </a:endParaRPr>
          </a:p>
          <a:p>
            <a:pPr lvl="0">
              <a:buClr>
                <a:srgbClr val="000000"/>
              </a:buClr>
            </a:pPr>
            <a:r>
              <a:rPr lang="zh-CN" altLang="en-US" sz="2400" b="1" dirty="0">
                <a:latin typeface="黑体" panose="02010609060101010101" pitchFamily="49" charset="-122"/>
                <a:ea typeface="黑体" panose="02010609060101010101" pitchFamily="49" charset="-122"/>
              </a:rPr>
              <a:t>与“自我”直接融通。用于探索“人生秘密”</a:t>
            </a:r>
            <a:endParaRPr lang="zh-CN" altLang="en-US" sz="2400" b="1" dirty="0">
              <a:latin typeface="黑体" panose="02010609060101010101" pitchFamily="49" charset="-122"/>
              <a:ea typeface="黑体" panose="02010609060101010101" pitchFamily="49" charset="-122"/>
            </a:endParaRPr>
          </a:p>
          <a:p>
            <a:pPr lvl="0">
              <a:buClr>
                <a:srgbClr val="000000"/>
              </a:buClr>
            </a:pPr>
            <a:r>
              <a:rPr lang="zh-CN" altLang="en-US" sz="2400" b="1" dirty="0">
                <a:latin typeface="宋体" panose="02010600030101010101" pitchFamily="2" charset="-122"/>
                <a:ea typeface="宋体" panose="02010600030101010101" pitchFamily="2" charset="-122"/>
              </a:rPr>
              <a:t> </a:t>
            </a:r>
            <a:r>
              <a:rPr lang="en-US" altLang="zh-CN" sz="2400" b="1">
                <a:latin typeface="宋体" panose="02010600030101010101" pitchFamily="2" charset="-122"/>
                <a:ea typeface="宋体" panose="02010600030101010101" pitchFamily="2" charset="-122"/>
              </a:rPr>
              <a:t>(</a:t>
            </a:r>
            <a:r>
              <a:rPr lang="en-US" altLang="zh-CN" sz="2400" b="1">
                <a:latin typeface="Times New Roman" panose="02020603050405020304" pitchFamily="18" charset="0"/>
                <a:ea typeface="宋体" panose="02010600030101010101" pitchFamily="2" charset="-122"/>
              </a:rPr>
              <a:t>mystery</a:t>
            </a:r>
            <a:r>
              <a:rPr lang="en-US" altLang="zh-CN" sz="2400" b="1">
                <a:latin typeface="宋体" panose="02010600030101010101" pitchFamily="2" charset="-122"/>
                <a:ea typeface="宋体" panose="02010600030101010101" pitchFamily="2" charset="-122"/>
              </a:rPr>
              <a:t>)</a:t>
            </a:r>
            <a:endParaRPr lang="en-US" altLang="zh-CN" sz="2400" b="1">
              <a:latin typeface="宋体" panose="02010600030101010101" pitchFamily="2" charset="-122"/>
              <a:ea typeface="宋体" panose="02010600030101010101" pitchFamily="2" charset="-122"/>
            </a:endParaRPr>
          </a:p>
        </p:txBody>
      </p:sp>
      <p:pic>
        <p:nvPicPr>
          <p:cNvPr id="813063" name="图片 813062"/>
          <p:cNvPicPr>
            <a:picLocks noChangeAspect="1"/>
          </p:cNvPicPr>
          <p:nvPr/>
        </p:nvPicPr>
        <p:blipFill>
          <a:blip r:embed="rId1"/>
          <a:stretch>
            <a:fillRect/>
          </a:stretch>
        </p:blipFill>
        <p:spPr>
          <a:xfrm>
            <a:off x="4427538" y="1484313"/>
            <a:ext cx="1409700" cy="2676525"/>
          </a:xfrm>
          <a:prstGeom prst="rect">
            <a:avLst/>
          </a:prstGeom>
          <a:noFill/>
          <a:ln w="9525">
            <a:noFill/>
          </a:ln>
        </p:spPr>
      </p:pic>
      <p:sp>
        <p:nvSpPr>
          <p:cNvPr id="813064" name="文本框 813063"/>
          <p:cNvSpPr txBox="1"/>
          <p:nvPr/>
        </p:nvSpPr>
        <p:spPr>
          <a:xfrm>
            <a:off x="4500563" y="2133600"/>
            <a:ext cx="503237" cy="1604963"/>
          </a:xfrm>
          <a:prstGeom prst="rect">
            <a:avLst/>
          </a:prstGeom>
          <a:noFill/>
          <a:ln w="9525">
            <a:noFill/>
          </a:ln>
          <a:effectLst>
            <a:prstShdw prst="shdw17" dist="17961" dir="2699999">
              <a:schemeClr val="accent1">
                <a:gamma/>
                <a:shade val="60000"/>
                <a:invGamma/>
              </a:schemeClr>
            </a:prstShdw>
          </a:effectLst>
        </p:spPr>
        <p:txBody>
          <a:bodyPr>
            <a:spAutoFit/>
          </a:bodyPr>
          <a:p>
            <a:pPr lvl="0">
              <a:spcBef>
                <a:spcPct val="50000"/>
              </a:spcBef>
              <a:buClr>
                <a:srgbClr val="000000"/>
              </a:buClr>
            </a:pPr>
            <a:r>
              <a:rPr lang="zh-CN" altLang="en-US" sz="1800" b="1" dirty="0">
                <a:solidFill>
                  <a:schemeClr val="bg1"/>
                </a:solidFill>
                <a:latin typeface="Arial" panose="020B0604020202020204" pitchFamily="34" charset="0"/>
                <a:ea typeface="黑体" panose="02010609060101010101" pitchFamily="49" charset="-122"/>
              </a:rPr>
              <a:t>人</a:t>
            </a:r>
            <a:endParaRPr lang="zh-CN" altLang="en-US" sz="1800" b="1" dirty="0">
              <a:solidFill>
                <a:schemeClr val="bg1"/>
              </a:solidFill>
              <a:latin typeface="Arial" panose="020B0604020202020204" pitchFamily="34" charset="0"/>
              <a:ea typeface="黑体" panose="02010609060101010101" pitchFamily="49" charset="-122"/>
            </a:endParaRPr>
          </a:p>
          <a:p>
            <a:pPr lvl="0">
              <a:spcBef>
                <a:spcPct val="50000"/>
              </a:spcBef>
              <a:buClr>
                <a:srgbClr val="000000"/>
              </a:buClr>
            </a:pPr>
            <a:r>
              <a:rPr lang="zh-CN" altLang="en-US" sz="1800" b="1" dirty="0">
                <a:solidFill>
                  <a:schemeClr val="bg1"/>
                </a:solidFill>
                <a:latin typeface="Arial" panose="020B0604020202020204" pitchFamily="34" charset="0"/>
                <a:ea typeface="黑体" panose="02010609060101010101" pitchFamily="49" charset="-122"/>
              </a:rPr>
              <a:t>格</a:t>
            </a:r>
            <a:endParaRPr lang="zh-CN" altLang="en-US" sz="1800" b="1" dirty="0">
              <a:solidFill>
                <a:schemeClr val="bg1"/>
              </a:solidFill>
              <a:latin typeface="Arial" panose="020B0604020202020204" pitchFamily="34" charset="0"/>
              <a:ea typeface="黑体" panose="02010609060101010101" pitchFamily="49" charset="-122"/>
            </a:endParaRPr>
          </a:p>
          <a:p>
            <a:pPr lvl="0">
              <a:spcBef>
                <a:spcPct val="50000"/>
              </a:spcBef>
              <a:buClr>
                <a:srgbClr val="000000"/>
              </a:buClr>
            </a:pPr>
            <a:r>
              <a:rPr lang="zh-CN" altLang="en-US" sz="1800" b="1" dirty="0">
                <a:solidFill>
                  <a:schemeClr val="bg1"/>
                </a:solidFill>
                <a:latin typeface="Arial" panose="020B0604020202020204" pitchFamily="34" charset="0"/>
                <a:ea typeface="黑体" panose="02010609060101010101" pitchFamily="49" charset="-122"/>
              </a:rPr>
              <a:t>系</a:t>
            </a:r>
            <a:endParaRPr lang="zh-CN" altLang="en-US" sz="1800" b="1" dirty="0">
              <a:solidFill>
                <a:schemeClr val="bg1"/>
              </a:solidFill>
              <a:latin typeface="Arial" panose="020B0604020202020204" pitchFamily="34" charset="0"/>
              <a:ea typeface="黑体" panose="02010609060101010101" pitchFamily="49" charset="-122"/>
            </a:endParaRPr>
          </a:p>
          <a:p>
            <a:pPr lvl="0">
              <a:spcBef>
                <a:spcPct val="50000"/>
              </a:spcBef>
              <a:buClr>
                <a:srgbClr val="000000"/>
              </a:buClr>
            </a:pPr>
            <a:r>
              <a:rPr lang="zh-CN" altLang="en-US" sz="1800" b="1" dirty="0">
                <a:solidFill>
                  <a:schemeClr val="bg1"/>
                </a:solidFill>
                <a:latin typeface="Arial" panose="020B0604020202020204" pitchFamily="34" charset="0"/>
                <a:ea typeface="黑体" panose="02010609060101010101" pitchFamily="49" charset="-122"/>
              </a:rPr>
              <a:t>统</a:t>
            </a:r>
            <a:endParaRPr lang="zh-CN" altLang="en-US" sz="1800" b="1" dirty="0">
              <a:solidFill>
                <a:schemeClr val="bg1"/>
              </a:solidFill>
              <a:latin typeface="Arial" panose="020B0604020202020204" pitchFamily="34" charset="0"/>
              <a:ea typeface="黑体" panose="02010609060101010101" pitchFamily="49" charset="-122"/>
            </a:endParaRPr>
          </a:p>
        </p:txBody>
      </p:sp>
      <p:sp>
        <p:nvSpPr>
          <p:cNvPr id="813065" name="直接连接符 813064"/>
          <p:cNvSpPr/>
          <p:nvPr/>
        </p:nvSpPr>
        <p:spPr>
          <a:xfrm>
            <a:off x="5364163" y="3644900"/>
            <a:ext cx="936625" cy="360363"/>
          </a:xfrm>
          <a:prstGeom prst="line">
            <a:avLst/>
          </a:prstGeom>
          <a:ln w="3175" cap="flat" cmpd="sng">
            <a:solidFill>
              <a:schemeClr val="tx1"/>
            </a:solidFill>
            <a:prstDash val="solid"/>
            <a:headEnd type="none" w="med" len="med"/>
            <a:tailEnd type="none" w="med" len="med"/>
          </a:ln>
          <a:effectLst>
            <a:prstShdw prst="shdw17" dist="17961" dir="2699999">
              <a:schemeClr val="tx1">
                <a:gamma/>
                <a:shade val="60000"/>
                <a:invGamma/>
              </a:schemeClr>
            </a:prstShdw>
          </a:effectLst>
        </p:spPr>
      </p:sp>
      <p:sp>
        <p:nvSpPr>
          <p:cNvPr id="813067" name="文本框 813066"/>
          <p:cNvSpPr txBox="1"/>
          <p:nvPr/>
        </p:nvSpPr>
        <p:spPr>
          <a:xfrm>
            <a:off x="107950" y="836613"/>
            <a:ext cx="2808288" cy="2282825"/>
          </a:xfrm>
          <a:prstGeom prst="rect">
            <a:avLst/>
          </a:prstGeom>
          <a:noFill/>
          <a:ln w="9525">
            <a:noFill/>
          </a:ln>
          <a:effectLst>
            <a:prstShdw prst="shdw17" dist="17961" dir="2699999">
              <a:schemeClr val="accent1">
                <a:gamma/>
                <a:shade val="60000"/>
                <a:invGamma/>
              </a:schemeClr>
            </a:prstShdw>
          </a:effectLst>
        </p:spPr>
        <p:txBody>
          <a:bodyPr>
            <a:spAutoFit/>
          </a:bodyPr>
          <a:p>
            <a:pPr lvl="0">
              <a:buClr>
                <a:srgbClr val="000000"/>
              </a:buClr>
            </a:pPr>
            <a:r>
              <a:rPr lang="zh-CN" altLang="en-US" sz="2400" b="1" dirty="0">
                <a:latin typeface="黑体" panose="02010609060101010101" pitchFamily="49" charset="-122"/>
                <a:ea typeface="黑体" panose="02010609060101010101" pitchFamily="49" charset="-122"/>
              </a:rPr>
              <a:t>对“它”的认知。</a:t>
            </a:r>
            <a:endParaRPr lang="zh-CN" altLang="en-US" sz="2400" b="1" dirty="0">
              <a:latin typeface="黑体" panose="02010609060101010101" pitchFamily="49" charset="-122"/>
              <a:ea typeface="黑体" panose="02010609060101010101" pitchFamily="49" charset="-122"/>
            </a:endParaRPr>
          </a:p>
          <a:p>
            <a:pPr lvl="0">
              <a:buClr>
                <a:srgbClr val="000000"/>
              </a:buClr>
            </a:pPr>
            <a:endParaRPr lang="zh-CN" altLang="en-US" sz="2400" b="1" dirty="0">
              <a:latin typeface="黑体" panose="02010609060101010101" pitchFamily="49" charset="-122"/>
              <a:ea typeface="黑体" panose="02010609060101010101" pitchFamily="49" charset="-122"/>
            </a:endParaRPr>
          </a:p>
          <a:p>
            <a:pPr lvl="0">
              <a:buClr>
                <a:srgbClr val="000000"/>
              </a:buClr>
            </a:pPr>
            <a:r>
              <a:rPr lang="zh-CN" altLang="en-US" sz="2400" b="1" dirty="0">
                <a:latin typeface="黑体" panose="02010609060101010101" pitchFamily="49" charset="-122"/>
                <a:ea typeface="黑体" panose="02010609060101010101" pitchFamily="49" charset="-122"/>
              </a:rPr>
              <a:t>对“自我”无直接意义。用于解决“客观问题”</a:t>
            </a:r>
            <a:endParaRPr lang="zh-CN" altLang="en-US" sz="2400" b="1" dirty="0">
              <a:latin typeface="黑体" panose="02010609060101010101" pitchFamily="49" charset="-122"/>
              <a:ea typeface="黑体" panose="02010609060101010101" pitchFamily="49" charset="-122"/>
            </a:endParaRPr>
          </a:p>
          <a:p>
            <a:pPr lvl="0">
              <a:buClr>
                <a:srgbClr val="000000"/>
              </a:buClr>
            </a:pPr>
            <a:r>
              <a:rPr lang="en-US" altLang="zh-CN" sz="2400" b="1">
                <a:latin typeface="宋体" panose="02010600030101010101" pitchFamily="2" charset="-122"/>
                <a:ea typeface="宋体" panose="02010600030101010101" pitchFamily="2" charset="-122"/>
              </a:rPr>
              <a:t>(</a:t>
            </a:r>
            <a:r>
              <a:rPr lang="en-US" altLang="zh-CN" sz="2400" b="1">
                <a:latin typeface="Times New Roman" panose="02020603050405020304" pitchFamily="18" charset="0"/>
                <a:ea typeface="宋体" panose="02010600030101010101" pitchFamily="2" charset="-122"/>
              </a:rPr>
              <a:t>problem</a:t>
            </a:r>
            <a:r>
              <a:rPr lang="en-US" altLang="zh-CN" sz="2400" b="1">
                <a:latin typeface="宋体" panose="02010600030101010101" pitchFamily="2" charset="-122"/>
                <a:ea typeface="宋体" panose="02010600030101010101" pitchFamily="2" charset="-122"/>
              </a:rPr>
              <a:t>)</a:t>
            </a:r>
            <a:endParaRPr lang="en-US" altLang="zh-CN" sz="2400" b="1">
              <a:latin typeface="宋体" panose="02010600030101010101" pitchFamily="2" charset="-122"/>
              <a:ea typeface="宋体" panose="02010600030101010101" pitchFamily="2" charset="-122"/>
            </a:endParaRPr>
          </a:p>
        </p:txBody>
      </p:sp>
      <p:pic>
        <p:nvPicPr>
          <p:cNvPr id="813068" name="图片 813067"/>
          <p:cNvPicPr>
            <a:picLocks noChangeAspect="1"/>
          </p:cNvPicPr>
          <p:nvPr/>
        </p:nvPicPr>
        <p:blipFill>
          <a:blip r:embed="rId2"/>
          <a:stretch>
            <a:fillRect/>
          </a:stretch>
        </p:blipFill>
        <p:spPr>
          <a:xfrm>
            <a:off x="2987675" y="1557338"/>
            <a:ext cx="1314450" cy="2600325"/>
          </a:xfrm>
          <a:prstGeom prst="rect">
            <a:avLst/>
          </a:prstGeom>
          <a:noFill/>
          <a:ln w="9525">
            <a:noFill/>
          </a:ln>
        </p:spPr>
      </p:pic>
      <p:sp>
        <p:nvSpPr>
          <p:cNvPr id="813069" name="文本框 813068"/>
          <p:cNvSpPr txBox="1"/>
          <p:nvPr/>
        </p:nvSpPr>
        <p:spPr>
          <a:xfrm>
            <a:off x="3492500" y="2060575"/>
            <a:ext cx="574675" cy="1604963"/>
          </a:xfrm>
          <a:prstGeom prst="rect">
            <a:avLst/>
          </a:prstGeom>
          <a:noFill/>
          <a:ln w="9525">
            <a:noFill/>
          </a:ln>
          <a:effectLst>
            <a:prstShdw prst="shdw17" dist="17961" dir="2699999">
              <a:schemeClr val="accent1">
                <a:gamma/>
                <a:shade val="60000"/>
                <a:invGamma/>
              </a:schemeClr>
            </a:prstShdw>
          </a:effectLst>
        </p:spPr>
        <p:txBody>
          <a:bodyPr>
            <a:spAutoFit/>
          </a:bodyPr>
          <a:p>
            <a:pPr lvl="0">
              <a:spcBef>
                <a:spcPct val="50000"/>
              </a:spcBef>
              <a:buClr>
                <a:srgbClr val="000000"/>
              </a:buClr>
            </a:pPr>
            <a:r>
              <a:rPr lang="zh-CN" altLang="en-US" sz="1800" b="1" dirty="0">
                <a:latin typeface="Arial" panose="020B0604020202020204" pitchFamily="34" charset="0"/>
                <a:ea typeface="黑体" panose="02010609060101010101" pitchFamily="49" charset="-122"/>
              </a:rPr>
              <a:t>认</a:t>
            </a:r>
            <a:endParaRPr lang="zh-CN" altLang="en-US" sz="1800" b="1" dirty="0">
              <a:latin typeface="Arial" panose="020B0604020202020204" pitchFamily="34" charset="0"/>
              <a:ea typeface="黑体" panose="02010609060101010101" pitchFamily="49" charset="-122"/>
            </a:endParaRPr>
          </a:p>
          <a:p>
            <a:pPr lvl="0">
              <a:spcBef>
                <a:spcPct val="50000"/>
              </a:spcBef>
              <a:buClr>
                <a:srgbClr val="000000"/>
              </a:buClr>
            </a:pPr>
            <a:r>
              <a:rPr lang="zh-CN" altLang="en-US" sz="1800" b="1" dirty="0">
                <a:latin typeface="Arial" panose="020B0604020202020204" pitchFamily="34" charset="0"/>
                <a:ea typeface="黑体" panose="02010609060101010101" pitchFamily="49" charset="-122"/>
              </a:rPr>
              <a:t>知</a:t>
            </a:r>
            <a:endParaRPr lang="zh-CN" altLang="en-US" sz="1800" b="1" dirty="0">
              <a:latin typeface="Arial" panose="020B0604020202020204" pitchFamily="34" charset="0"/>
              <a:ea typeface="黑体" panose="02010609060101010101" pitchFamily="49" charset="-122"/>
            </a:endParaRPr>
          </a:p>
          <a:p>
            <a:pPr lvl="0">
              <a:spcBef>
                <a:spcPct val="50000"/>
              </a:spcBef>
              <a:buClr>
                <a:srgbClr val="000000"/>
              </a:buClr>
            </a:pPr>
            <a:r>
              <a:rPr lang="zh-CN" altLang="en-US" sz="1800" b="1" dirty="0">
                <a:latin typeface="Arial" panose="020B0604020202020204" pitchFamily="34" charset="0"/>
                <a:ea typeface="黑体" panose="02010609060101010101" pitchFamily="49" charset="-122"/>
              </a:rPr>
              <a:t>系</a:t>
            </a:r>
            <a:endParaRPr lang="zh-CN" altLang="en-US" sz="1800" b="1" dirty="0">
              <a:latin typeface="Arial" panose="020B0604020202020204" pitchFamily="34" charset="0"/>
              <a:ea typeface="黑体" panose="02010609060101010101" pitchFamily="49" charset="-122"/>
            </a:endParaRPr>
          </a:p>
          <a:p>
            <a:pPr lvl="0">
              <a:spcBef>
                <a:spcPct val="50000"/>
              </a:spcBef>
              <a:buClr>
                <a:srgbClr val="000000"/>
              </a:buClr>
            </a:pPr>
            <a:r>
              <a:rPr lang="zh-CN" altLang="en-US" sz="1800" b="1" dirty="0">
                <a:latin typeface="Arial" panose="020B0604020202020204" pitchFamily="34" charset="0"/>
                <a:ea typeface="黑体" panose="02010609060101010101" pitchFamily="49" charset="-122"/>
              </a:rPr>
              <a:t>统</a:t>
            </a:r>
            <a:endParaRPr lang="zh-CN" altLang="en-US" sz="1800" b="1" dirty="0">
              <a:latin typeface="Arial" panose="020B0604020202020204" pitchFamily="34" charset="0"/>
              <a:ea typeface="黑体" panose="02010609060101010101" pitchFamily="49" charset="-122"/>
            </a:endParaRPr>
          </a:p>
        </p:txBody>
      </p:sp>
      <p:sp>
        <p:nvSpPr>
          <p:cNvPr id="813070" name="直接连接符 813069"/>
          <p:cNvSpPr/>
          <p:nvPr/>
        </p:nvSpPr>
        <p:spPr>
          <a:xfrm>
            <a:off x="2268538" y="3213100"/>
            <a:ext cx="936625" cy="358775"/>
          </a:xfrm>
          <a:prstGeom prst="line">
            <a:avLst/>
          </a:prstGeom>
          <a:ln w="3175" cap="flat" cmpd="sng">
            <a:solidFill>
              <a:schemeClr val="tx1"/>
            </a:solidFill>
            <a:prstDash val="solid"/>
            <a:headEnd type="none" w="med" len="med"/>
            <a:tailEnd type="none" w="med" len="med"/>
          </a:ln>
          <a:effectLst>
            <a:prstShdw prst="shdw17" dist="17961" dir="2699999">
              <a:schemeClr val="tx1">
                <a:gamma/>
                <a:shade val="60000"/>
                <a:invGamma/>
              </a:schemeClr>
            </a:prstShdw>
          </a:effectLst>
        </p:spPr>
      </p:sp>
      <p:sp>
        <p:nvSpPr>
          <p:cNvPr id="813071" name="文本框 813070"/>
          <p:cNvSpPr txBox="1"/>
          <p:nvPr/>
        </p:nvSpPr>
        <p:spPr>
          <a:xfrm>
            <a:off x="1547813" y="188913"/>
            <a:ext cx="6624637" cy="579437"/>
          </a:xfrm>
          <a:prstGeom prst="rect">
            <a:avLst/>
          </a:prstGeom>
          <a:noFill/>
          <a:ln w="9525">
            <a:noFill/>
          </a:ln>
        </p:spPr>
        <p:txBody>
          <a:bodyPr>
            <a:spAutoFit/>
          </a:bodyPr>
          <a:p>
            <a:pPr lvl="0" algn="ctr">
              <a:spcBef>
                <a:spcPct val="50000"/>
              </a:spcBef>
              <a:buClr>
                <a:srgbClr val="000000"/>
              </a:buClr>
            </a:pPr>
            <a:r>
              <a:rPr lang="en-US" altLang="zh-CN" sz="3200" b="1" dirty="0">
                <a:solidFill>
                  <a:srgbClr val="0000FF"/>
                </a:solidFill>
                <a:latin typeface="Arial" panose="020B0604020202020204" pitchFamily="34" charset="0"/>
                <a:ea typeface="华文新魏" panose="02010800040101010101" pitchFamily="2" charset="-122"/>
              </a:rPr>
              <a:t>1. </a:t>
            </a:r>
            <a:r>
              <a:rPr lang="zh-CN" altLang="en-US" sz="3200" b="1" dirty="0">
                <a:solidFill>
                  <a:srgbClr val="0000FF"/>
                </a:solidFill>
                <a:latin typeface="Arial" panose="020B0604020202020204" pitchFamily="34" charset="0"/>
                <a:ea typeface="华文新魏" panose="02010800040101010101" pitchFamily="2" charset="-122"/>
              </a:rPr>
              <a:t>活动的育人价值</a:t>
            </a:r>
            <a:endParaRPr lang="zh-CN" altLang="en-US" sz="3200" b="1" dirty="0">
              <a:solidFill>
                <a:srgbClr val="0000FF"/>
              </a:solidFill>
              <a:latin typeface="Arial" panose="020B0604020202020204" pitchFamily="34" charset="0"/>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13067"/>
                                        </p:tgtEl>
                                        <p:attrNameLst>
                                          <p:attrName>style.visibility</p:attrName>
                                        </p:attrNameLst>
                                      </p:cBhvr>
                                      <p:to>
                                        <p:strVal val="visible"/>
                                      </p:to>
                                    </p:set>
                                    <p:animEffect transition="in" filter="diamond(in)">
                                      <p:cBhvr>
                                        <p:cTn id="7" dur="2000"/>
                                        <p:tgtEl>
                                          <p:spTgt spid="813067"/>
                                        </p:tgtEl>
                                      </p:cBhvr>
                                    </p:animEffect>
                                  </p:childTnLst>
                                </p:cTn>
                              </p:par>
                              <p:par>
                                <p:cTn id="8" presetID="8" presetClass="entr" presetSubtype="16" fill="hold" nodeType="withEffect">
                                  <p:stCondLst>
                                    <p:cond delay="0"/>
                                  </p:stCondLst>
                                  <p:childTnLst>
                                    <p:set>
                                      <p:cBhvr>
                                        <p:cTn id="9" dur="1" fill="hold">
                                          <p:stCondLst>
                                            <p:cond delay="0"/>
                                          </p:stCondLst>
                                        </p:cTn>
                                        <p:tgtEl>
                                          <p:spTgt spid="813068"/>
                                        </p:tgtEl>
                                        <p:attrNameLst>
                                          <p:attrName>style.visibility</p:attrName>
                                        </p:attrNameLst>
                                      </p:cBhvr>
                                      <p:to>
                                        <p:strVal val="visible"/>
                                      </p:to>
                                    </p:set>
                                    <p:animEffect transition="in" filter="diamond(in)">
                                      <p:cBhvr>
                                        <p:cTn id="10" dur="2000"/>
                                        <p:tgtEl>
                                          <p:spTgt spid="813068"/>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813069"/>
                                        </p:tgtEl>
                                        <p:attrNameLst>
                                          <p:attrName>style.visibility</p:attrName>
                                        </p:attrNameLst>
                                      </p:cBhvr>
                                      <p:to>
                                        <p:strVal val="visible"/>
                                      </p:to>
                                    </p:set>
                                    <p:animEffect transition="in" filter="diamond(in)">
                                      <p:cBhvr>
                                        <p:cTn id="13" dur="2000"/>
                                        <p:tgtEl>
                                          <p:spTgt spid="813069"/>
                                        </p:tgtEl>
                                      </p:cBhvr>
                                    </p:animEffect>
                                  </p:childTnLst>
                                </p:cTn>
                              </p:par>
                              <p:par>
                                <p:cTn id="14" presetID="8" presetClass="entr" presetSubtype="16" fill="hold" nodeType="withEffect">
                                  <p:stCondLst>
                                    <p:cond delay="0"/>
                                  </p:stCondLst>
                                  <p:childTnLst>
                                    <p:set>
                                      <p:cBhvr>
                                        <p:cTn id="15" dur="1" fill="hold">
                                          <p:stCondLst>
                                            <p:cond delay="0"/>
                                          </p:stCondLst>
                                        </p:cTn>
                                        <p:tgtEl>
                                          <p:spTgt spid="813070"/>
                                        </p:tgtEl>
                                        <p:attrNameLst>
                                          <p:attrName>style.visibility</p:attrName>
                                        </p:attrNameLst>
                                      </p:cBhvr>
                                      <p:to>
                                        <p:strVal val="visible"/>
                                      </p:to>
                                    </p:set>
                                    <p:animEffect transition="in" filter="diamond(in)">
                                      <p:cBhvr>
                                        <p:cTn id="16" dur="2000"/>
                                        <p:tgtEl>
                                          <p:spTgt spid="813070"/>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813061"/>
                                        </p:tgtEl>
                                        <p:attrNameLst>
                                          <p:attrName>style.visibility</p:attrName>
                                        </p:attrNameLst>
                                      </p:cBhvr>
                                      <p:to>
                                        <p:strVal val="visible"/>
                                      </p:to>
                                    </p:set>
                                    <p:animEffect transition="in" filter="diamond(in)">
                                      <p:cBhvr>
                                        <p:cTn id="21" dur="2000"/>
                                        <p:tgtEl>
                                          <p:spTgt spid="813061"/>
                                        </p:tgtEl>
                                      </p:cBhvr>
                                    </p:animEffect>
                                  </p:childTnLst>
                                </p:cTn>
                              </p:par>
                              <p:par>
                                <p:cTn id="22" presetID="8" presetClass="entr" presetSubtype="16" fill="hold" nodeType="withEffect">
                                  <p:stCondLst>
                                    <p:cond delay="0"/>
                                  </p:stCondLst>
                                  <p:childTnLst>
                                    <p:set>
                                      <p:cBhvr>
                                        <p:cTn id="23" dur="1" fill="hold">
                                          <p:stCondLst>
                                            <p:cond delay="0"/>
                                          </p:stCondLst>
                                        </p:cTn>
                                        <p:tgtEl>
                                          <p:spTgt spid="813063"/>
                                        </p:tgtEl>
                                        <p:attrNameLst>
                                          <p:attrName>style.visibility</p:attrName>
                                        </p:attrNameLst>
                                      </p:cBhvr>
                                      <p:to>
                                        <p:strVal val="visible"/>
                                      </p:to>
                                    </p:set>
                                    <p:animEffect transition="in" filter="diamond(in)">
                                      <p:cBhvr>
                                        <p:cTn id="24" dur="2000"/>
                                        <p:tgtEl>
                                          <p:spTgt spid="813063"/>
                                        </p:tgtEl>
                                      </p:cBhvr>
                                    </p:animEffect>
                                  </p:childTnLst>
                                </p:cTn>
                              </p:par>
                              <p:par>
                                <p:cTn id="25" presetID="8" presetClass="entr" presetSubtype="16" fill="hold" grpId="0" nodeType="withEffect">
                                  <p:stCondLst>
                                    <p:cond delay="0"/>
                                  </p:stCondLst>
                                  <p:childTnLst>
                                    <p:set>
                                      <p:cBhvr>
                                        <p:cTn id="26" dur="1" fill="hold">
                                          <p:stCondLst>
                                            <p:cond delay="0"/>
                                          </p:stCondLst>
                                        </p:cTn>
                                        <p:tgtEl>
                                          <p:spTgt spid="813064"/>
                                        </p:tgtEl>
                                        <p:attrNameLst>
                                          <p:attrName>style.visibility</p:attrName>
                                        </p:attrNameLst>
                                      </p:cBhvr>
                                      <p:to>
                                        <p:strVal val="visible"/>
                                      </p:to>
                                    </p:set>
                                    <p:animEffect transition="in" filter="diamond(in)">
                                      <p:cBhvr>
                                        <p:cTn id="27" dur="2000"/>
                                        <p:tgtEl>
                                          <p:spTgt spid="813064"/>
                                        </p:tgtEl>
                                      </p:cBhvr>
                                    </p:animEffect>
                                  </p:childTnLst>
                                </p:cTn>
                              </p:par>
                              <p:par>
                                <p:cTn id="28" presetID="8" presetClass="entr" presetSubtype="16" fill="hold" nodeType="withEffect">
                                  <p:stCondLst>
                                    <p:cond delay="0"/>
                                  </p:stCondLst>
                                  <p:childTnLst>
                                    <p:set>
                                      <p:cBhvr>
                                        <p:cTn id="29" dur="1" fill="hold">
                                          <p:stCondLst>
                                            <p:cond delay="0"/>
                                          </p:stCondLst>
                                        </p:cTn>
                                        <p:tgtEl>
                                          <p:spTgt spid="813065"/>
                                        </p:tgtEl>
                                        <p:attrNameLst>
                                          <p:attrName>style.visibility</p:attrName>
                                        </p:attrNameLst>
                                      </p:cBhvr>
                                      <p:to>
                                        <p:strVal val="visible"/>
                                      </p:to>
                                    </p:set>
                                    <p:animEffect transition="in" filter="diamond(in)">
                                      <p:cBhvr>
                                        <p:cTn id="30" dur="2000"/>
                                        <p:tgtEl>
                                          <p:spTgt spid="813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3061" grpId="0"/>
      <p:bldP spid="813064" grpId="0"/>
      <p:bldP spid="813067" grpId="0"/>
      <p:bldP spid="81306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42082" name="图片 942081"/>
          <p:cNvPicPr>
            <a:picLocks noChangeAspect="1"/>
          </p:cNvPicPr>
          <p:nvPr/>
        </p:nvPicPr>
        <p:blipFill>
          <a:blip r:embed="rId1"/>
          <a:stretch>
            <a:fillRect/>
          </a:stretch>
        </p:blipFill>
        <p:spPr>
          <a:xfrm>
            <a:off x="1476375" y="2060575"/>
            <a:ext cx="1362075" cy="2592388"/>
          </a:xfrm>
          <a:prstGeom prst="rect">
            <a:avLst/>
          </a:prstGeom>
          <a:noFill/>
          <a:ln w="9525">
            <a:noFill/>
          </a:ln>
        </p:spPr>
      </p:pic>
      <p:sp>
        <p:nvSpPr>
          <p:cNvPr id="942083" name="任意多边形 942082"/>
          <p:cNvSpPr/>
          <p:nvPr/>
        </p:nvSpPr>
        <p:spPr>
          <a:xfrm rot="16200000">
            <a:off x="1008063" y="4792663"/>
            <a:ext cx="720725" cy="1152525"/>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noFill/>
          </a:ln>
          <a:effectLst>
            <a:prstShdw prst="shdw17" dist="17961" dir="2699999">
              <a:schemeClr val="accent1">
                <a:gamma/>
                <a:shade val="60000"/>
                <a:invGamma/>
              </a:schemeClr>
            </a:prstShdw>
          </a:effectLst>
        </p:spPr>
        <p:txBody>
          <a:bodyPr/>
          <a:p>
            <a:endParaRPr lang="zh-CN" altLang="en-US"/>
          </a:p>
        </p:txBody>
      </p:sp>
      <p:pic>
        <p:nvPicPr>
          <p:cNvPr id="942084" name="图片 942083"/>
          <p:cNvPicPr>
            <a:picLocks noChangeAspect="1"/>
          </p:cNvPicPr>
          <p:nvPr/>
        </p:nvPicPr>
        <p:blipFill>
          <a:blip r:embed="rId2"/>
          <a:stretch>
            <a:fillRect/>
          </a:stretch>
        </p:blipFill>
        <p:spPr>
          <a:xfrm>
            <a:off x="0" y="2124075"/>
            <a:ext cx="1244600" cy="2460625"/>
          </a:xfrm>
          <a:prstGeom prst="rect">
            <a:avLst/>
          </a:prstGeom>
          <a:noFill/>
          <a:ln w="9525">
            <a:noFill/>
          </a:ln>
        </p:spPr>
      </p:pic>
      <p:sp>
        <p:nvSpPr>
          <p:cNvPr id="942085" name="文本框 942084"/>
          <p:cNvSpPr txBox="1"/>
          <p:nvPr/>
        </p:nvSpPr>
        <p:spPr>
          <a:xfrm>
            <a:off x="504825" y="2574925"/>
            <a:ext cx="514350" cy="1604963"/>
          </a:xfrm>
          <a:prstGeom prst="rect">
            <a:avLst/>
          </a:prstGeom>
          <a:noFill/>
          <a:ln w="9525">
            <a:noFill/>
          </a:ln>
          <a:effectLst>
            <a:prstShdw prst="shdw17" dist="17961" dir="2699999">
              <a:schemeClr val="accent1">
                <a:gamma/>
                <a:shade val="60000"/>
                <a:invGamma/>
              </a:schemeClr>
            </a:prstShdw>
          </a:effectLst>
        </p:spPr>
        <p:txBody>
          <a:bodyPr>
            <a:spAutoFit/>
          </a:bodyPr>
          <a:p>
            <a:pPr lvl="0">
              <a:spcBef>
                <a:spcPct val="50000"/>
              </a:spcBef>
              <a:buClr>
                <a:srgbClr val="000000"/>
              </a:buClr>
            </a:pPr>
            <a:r>
              <a:rPr lang="zh-CN" altLang="en-US" sz="1800" b="1" dirty="0">
                <a:latin typeface="黑体" panose="02010609060101010101" pitchFamily="49" charset="-122"/>
                <a:ea typeface="黑体" panose="02010609060101010101" pitchFamily="49" charset="-122"/>
              </a:rPr>
              <a:t>认</a:t>
            </a:r>
            <a:endParaRPr lang="zh-CN" altLang="en-US" sz="1800" b="1" dirty="0">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latin typeface="黑体" panose="02010609060101010101" pitchFamily="49" charset="-122"/>
                <a:ea typeface="黑体" panose="02010609060101010101" pitchFamily="49" charset="-122"/>
              </a:rPr>
              <a:t>知</a:t>
            </a:r>
            <a:endParaRPr lang="zh-CN" altLang="en-US" sz="1800" b="1" dirty="0">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latin typeface="黑体" panose="02010609060101010101" pitchFamily="49" charset="-122"/>
                <a:ea typeface="黑体" panose="02010609060101010101" pitchFamily="49" charset="-122"/>
              </a:rPr>
              <a:t>系</a:t>
            </a:r>
            <a:endParaRPr lang="zh-CN" altLang="en-US" sz="1800" b="1" dirty="0">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latin typeface="黑体" panose="02010609060101010101" pitchFamily="49" charset="-122"/>
                <a:ea typeface="黑体" panose="02010609060101010101" pitchFamily="49" charset="-122"/>
              </a:rPr>
              <a:t>统</a:t>
            </a:r>
            <a:endParaRPr lang="zh-CN" altLang="en-US" sz="1800" b="1" dirty="0">
              <a:latin typeface="黑体" panose="02010609060101010101" pitchFamily="49" charset="-122"/>
              <a:ea typeface="黑体" panose="02010609060101010101" pitchFamily="49" charset="-122"/>
            </a:endParaRPr>
          </a:p>
        </p:txBody>
      </p:sp>
      <p:sp>
        <p:nvSpPr>
          <p:cNvPr id="942086" name="文本框 942085"/>
          <p:cNvSpPr txBox="1"/>
          <p:nvPr/>
        </p:nvSpPr>
        <p:spPr>
          <a:xfrm>
            <a:off x="1692275" y="2636838"/>
            <a:ext cx="450850" cy="1604962"/>
          </a:xfrm>
          <a:prstGeom prst="rect">
            <a:avLst/>
          </a:prstGeom>
          <a:noFill/>
          <a:ln w="9525">
            <a:noFill/>
          </a:ln>
          <a:effectLst>
            <a:prstShdw prst="shdw17" dist="17961" dir="2699999">
              <a:schemeClr val="accent1">
                <a:gamma/>
                <a:shade val="60000"/>
                <a:invGamma/>
              </a:schemeClr>
            </a:prstShdw>
          </a:effectLst>
        </p:spPr>
        <p:txBody>
          <a:bodyPr>
            <a:spAutoFit/>
          </a:bodyPr>
          <a:p>
            <a:pPr lvl="0">
              <a:spcBef>
                <a:spcPct val="50000"/>
              </a:spcBef>
              <a:buClr>
                <a:srgbClr val="000000"/>
              </a:buClr>
            </a:pPr>
            <a:r>
              <a:rPr lang="zh-CN" altLang="en-US" sz="1800" b="1" dirty="0">
                <a:solidFill>
                  <a:schemeClr val="bg1"/>
                </a:solidFill>
                <a:latin typeface="黑体" panose="02010609060101010101" pitchFamily="49" charset="-122"/>
                <a:ea typeface="黑体" panose="02010609060101010101" pitchFamily="49" charset="-122"/>
              </a:rPr>
              <a:t>人</a:t>
            </a:r>
            <a:endParaRPr lang="zh-CN" altLang="en-US" sz="1800" b="1" dirty="0">
              <a:solidFill>
                <a:schemeClr val="bg1"/>
              </a:solidFill>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solidFill>
                  <a:schemeClr val="bg1"/>
                </a:solidFill>
                <a:latin typeface="黑体" panose="02010609060101010101" pitchFamily="49" charset="-122"/>
                <a:ea typeface="黑体" panose="02010609060101010101" pitchFamily="49" charset="-122"/>
              </a:rPr>
              <a:t>格</a:t>
            </a:r>
            <a:endParaRPr lang="zh-CN" altLang="en-US" sz="1800" b="1" dirty="0">
              <a:solidFill>
                <a:schemeClr val="bg1"/>
              </a:solidFill>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solidFill>
                  <a:schemeClr val="bg1"/>
                </a:solidFill>
                <a:latin typeface="黑体" panose="02010609060101010101" pitchFamily="49" charset="-122"/>
                <a:ea typeface="黑体" panose="02010609060101010101" pitchFamily="49" charset="-122"/>
              </a:rPr>
              <a:t>系</a:t>
            </a:r>
            <a:endParaRPr lang="zh-CN" altLang="en-US" sz="1800" b="1" dirty="0">
              <a:solidFill>
                <a:schemeClr val="bg1"/>
              </a:solidFill>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solidFill>
                  <a:schemeClr val="bg1"/>
                </a:solidFill>
                <a:latin typeface="黑体" panose="02010609060101010101" pitchFamily="49" charset="-122"/>
                <a:ea typeface="黑体" panose="02010609060101010101" pitchFamily="49" charset="-122"/>
              </a:rPr>
              <a:t>统</a:t>
            </a:r>
            <a:endParaRPr lang="zh-CN" altLang="en-US" sz="1800" b="1" dirty="0">
              <a:solidFill>
                <a:schemeClr val="bg1"/>
              </a:solidFill>
              <a:latin typeface="黑体" panose="02010609060101010101" pitchFamily="49" charset="-122"/>
              <a:ea typeface="黑体" panose="02010609060101010101" pitchFamily="49" charset="-122"/>
            </a:endParaRPr>
          </a:p>
        </p:txBody>
      </p:sp>
      <p:sp>
        <p:nvSpPr>
          <p:cNvPr id="942087" name="文本框 942086"/>
          <p:cNvSpPr txBox="1"/>
          <p:nvPr/>
        </p:nvSpPr>
        <p:spPr>
          <a:xfrm>
            <a:off x="323850" y="1196975"/>
            <a:ext cx="2339975" cy="457200"/>
          </a:xfrm>
          <a:prstGeom prst="rect">
            <a:avLst/>
          </a:prstGeom>
          <a:noFill/>
          <a:ln w="9525">
            <a:noFill/>
          </a:ln>
          <a:effectLst>
            <a:prstShdw prst="shdw17" dist="17961" dir="2699999">
              <a:schemeClr val="accent1">
                <a:gamma/>
                <a:shade val="60000"/>
                <a:invGamma/>
              </a:schemeClr>
            </a:prstShdw>
          </a:effectLst>
        </p:spPr>
        <p:txBody>
          <a:bodyPr>
            <a:spAutoFit/>
          </a:bodyPr>
          <a:p>
            <a:pPr lvl="0" algn="ctr">
              <a:spcBef>
                <a:spcPct val="50000"/>
              </a:spcBef>
              <a:buClr>
                <a:srgbClr val="000000"/>
              </a:buClr>
            </a:pPr>
            <a:r>
              <a:rPr lang="zh-CN" altLang="en-US" sz="2400" b="1" dirty="0">
                <a:latin typeface="黑体" panose="02010609060101010101" pitchFamily="49" charset="-122"/>
                <a:ea typeface="黑体" panose="02010609060101010101" pitchFamily="49" charset="-122"/>
              </a:rPr>
              <a:t>相互分隔</a:t>
            </a:r>
            <a:endParaRPr lang="zh-CN" altLang="en-US" sz="2400" b="1" dirty="0">
              <a:latin typeface="黑体" panose="02010609060101010101" pitchFamily="49" charset="-122"/>
              <a:ea typeface="黑体" panose="02010609060101010101" pitchFamily="49" charset="-122"/>
            </a:endParaRPr>
          </a:p>
        </p:txBody>
      </p:sp>
      <p:sp>
        <p:nvSpPr>
          <p:cNvPr id="942088" name="任意多边形 942087"/>
          <p:cNvSpPr/>
          <p:nvPr/>
        </p:nvSpPr>
        <p:spPr>
          <a:xfrm rot="16200000">
            <a:off x="4171950" y="4770438"/>
            <a:ext cx="731838" cy="1184275"/>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noFill/>
          </a:ln>
          <a:effectLst>
            <a:prstShdw prst="shdw17" dist="17961" dir="2699999">
              <a:schemeClr val="accent1">
                <a:gamma/>
                <a:shade val="60000"/>
                <a:invGamma/>
              </a:schemeClr>
            </a:prstShdw>
          </a:effectLst>
        </p:spPr>
        <p:txBody>
          <a:bodyPr/>
          <a:p>
            <a:endParaRPr lang="zh-CN" altLang="en-US"/>
          </a:p>
        </p:txBody>
      </p:sp>
      <p:sp>
        <p:nvSpPr>
          <p:cNvPr id="942089" name="文本框 942088"/>
          <p:cNvSpPr txBox="1"/>
          <p:nvPr/>
        </p:nvSpPr>
        <p:spPr>
          <a:xfrm>
            <a:off x="5041900" y="2755900"/>
            <a:ext cx="581025" cy="1604963"/>
          </a:xfrm>
          <a:prstGeom prst="rect">
            <a:avLst/>
          </a:prstGeom>
          <a:noFill/>
          <a:ln w="9525">
            <a:noFill/>
          </a:ln>
          <a:effectLst>
            <a:prstShdw prst="shdw17" dist="17961" dir="2699999">
              <a:schemeClr val="accent1">
                <a:gamma/>
                <a:shade val="60000"/>
                <a:invGamma/>
              </a:schemeClr>
            </a:prstShdw>
          </a:effectLst>
        </p:spPr>
        <p:txBody>
          <a:bodyPr>
            <a:spAutoFit/>
          </a:bodyPr>
          <a:p>
            <a:pPr lvl="0">
              <a:spcBef>
                <a:spcPct val="50000"/>
              </a:spcBef>
              <a:buClr>
                <a:srgbClr val="000000"/>
              </a:buClr>
            </a:pPr>
            <a:r>
              <a:rPr lang="zh-CN" altLang="en-US" sz="1800" b="1" dirty="0">
                <a:latin typeface="黑体" panose="02010609060101010101" pitchFamily="49" charset="-122"/>
                <a:ea typeface="黑体" panose="02010609060101010101" pitchFamily="49" charset="-122"/>
              </a:rPr>
              <a:t>意</a:t>
            </a:r>
            <a:endParaRPr lang="zh-CN" altLang="en-US" sz="1800" b="1" dirty="0">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latin typeface="黑体" panose="02010609060101010101" pitchFamily="49" charset="-122"/>
                <a:ea typeface="黑体" panose="02010609060101010101" pitchFamily="49" charset="-122"/>
              </a:rPr>
              <a:t>义</a:t>
            </a:r>
            <a:endParaRPr lang="zh-CN" altLang="en-US" sz="1800" b="1" dirty="0">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latin typeface="黑体" panose="02010609060101010101" pitchFamily="49" charset="-122"/>
                <a:ea typeface="黑体" panose="02010609060101010101" pitchFamily="49" charset="-122"/>
              </a:rPr>
              <a:t>系</a:t>
            </a:r>
            <a:endParaRPr lang="zh-CN" altLang="en-US" sz="1800" b="1" dirty="0">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latin typeface="黑体" panose="02010609060101010101" pitchFamily="49" charset="-122"/>
                <a:ea typeface="黑体" panose="02010609060101010101" pitchFamily="49" charset="-122"/>
              </a:rPr>
              <a:t>统</a:t>
            </a:r>
            <a:endParaRPr lang="zh-CN" altLang="en-US" sz="1800" b="1" dirty="0">
              <a:latin typeface="黑体" panose="02010609060101010101" pitchFamily="49" charset="-122"/>
              <a:ea typeface="黑体" panose="02010609060101010101" pitchFamily="49" charset="-122"/>
            </a:endParaRPr>
          </a:p>
        </p:txBody>
      </p:sp>
      <p:pic>
        <p:nvPicPr>
          <p:cNvPr id="942090" name="图片 942089"/>
          <p:cNvPicPr>
            <a:picLocks noChangeAspect="1"/>
          </p:cNvPicPr>
          <p:nvPr/>
        </p:nvPicPr>
        <p:blipFill>
          <a:blip r:embed="rId3"/>
          <a:stretch>
            <a:fillRect/>
          </a:stretch>
        </p:blipFill>
        <p:spPr>
          <a:xfrm>
            <a:off x="4810125" y="2109788"/>
            <a:ext cx="1296988" cy="2462212"/>
          </a:xfrm>
          <a:prstGeom prst="rect">
            <a:avLst/>
          </a:prstGeom>
          <a:noFill/>
          <a:ln w="9525">
            <a:noFill/>
          </a:ln>
        </p:spPr>
      </p:pic>
      <p:pic>
        <p:nvPicPr>
          <p:cNvPr id="942091" name="图片 942090"/>
          <p:cNvPicPr>
            <a:picLocks noChangeAspect="1"/>
          </p:cNvPicPr>
          <p:nvPr/>
        </p:nvPicPr>
        <p:blipFill>
          <a:blip r:embed="rId2"/>
          <a:stretch>
            <a:fillRect/>
          </a:stretch>
        </p:blipFill>
        <p:spPr>
          <a:xfrm>
            <a:off x="3132138" y="2127250"/>
            <a:ext cx="1209675" cy="2392363"/>
          </a:xfrm>
          <a:prstGeom prst="rect">
            <a:avLst/>
          </a:prstGeom>
          <a:noFill/>
          <a:ln w="9525">
            <a:noFill/>
          </a:ln>
        </p:spPr>
      </p:pic>
      <p:sp>
        <p:nvSpPr>
          <p:cNvPr id="942092" name="文本框 942091"/>
          <p:cNvSpPr txBox="1"/>
          <p:nvPr/>
        </p:nvSpPr>
        <p:spPr>
          <a:xfrm>
            <a:off x="3657600" y="2565400"/>
            <a:ext cx="465138" cy="1604963"/>
          </a:xfrm>
          <a:prstGeom prst="rect">
            <a:avLst/>
          </a:prstGeom>
          <a:noFill/>
          <a:ln w="9525">
            <a:noFill/>
          </a:ln>
          <a:effectLst>
            <a:prstShdw prst="shdw17" dist="17961" dir="2699999">
              <a:schemeClr val="accent1">
                <a:gamma/>
                <a:shade val="60000"/>
                <a:invGamma/>
              </a:schemeClr>
            </a:prstShdw>
          </a:effectLst>
        </p:spPr>
        <p:txBody>
          <a:bodyPr>
            <a:spAutoFit/>
          </a:bodyPr>
          <a:p>
            <a:pPr lvl="0">
              <a:spcBef>
                <a:spcPct val="50000"/>
              </a:spcBef>
              <a:buClr>
                <a:srgbClr val="000000"/>
              </a:buClr>
            </a:pPr>
            <a:r>
              <a:rPr lang="zh-CN" altLang="en-US" sz="1800" b="1" dirty="0">
                <a:latin typeface="黑体" panose="02010609060101010101" pitchFamily="49" charset="-122"/>
                <a:ea typeface="黑体" panose="02010609060101010101" pitchFamily="49" charset="-122"/>
              </a:rPr>
              <a:t>认</a:t>
            </a:r>
            <a:endParaRPr lang="zh-CN" altLang="en-US" sz="1800" b="1" dirty="0">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latin typeface="黑体" panose="02010609060101010101" pitchFamily="49" charset="-122"/>
                <a:ea typeface="黑体" panose="02010609060101010101" pitchFamily="49" charset="-122"/>
              </a:rPr>
              <a:t>知</a:t>
            </a:r>
            <a:endParaRPr lang="zh-CN" altLang="en-US" sz="1800" b="1" dirty="0">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latin typeface="黑体" panose="02010609060101010101" pitchFamily="49" charset="-122"/>
                <a:ea typeface="黑体" panose="02010609060101010101" pitchFamily="49" charset="-122"/>
              </a:rPr>
              <a:t>系</a:t>
            </a:r>
            <a:endParaRPr lang="zh-CN" altLang="en-US" sz="1800" b="1" dirty="0">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latin typeface="黑体" panose="02010609060101010101" pitchFamily="49" charset="-122"/>
                <a:ea typeface="黑体" panose="02010609060101010101" pitchFamily="49" charset="-122"/>
              </a:rPr>
              <a:t>统</a:t>
            </a:r>
            <a:endParaRPr lang="zh-CN" altLang="en-US" sz="1800" b="1" dirty="0">
              <a:latin typeface="黑体" panose="02010609060101010101" pitchFamily="49" charset="-122"/>
              <a:ea typeface="黑体" panose="02010609060101010101" pitchFamily="49" charset="-122"/>
            </a:endParaRPr>
          </a:p>
        </p:txBody>
      </p:sp>
      <p:sp>
        <p:nvSpPr>
          <p:cNvPr id="942093" name="文本框 942092"/>
          <p:cNvSpPr txBox="1"/>
          <p:nvPr/>
        </p:nvSpPr>
        <p:spPr>
          <a:xfrm>
            <a:off x="4905375" y="2613025"/>
            <a:ext cx="406400" cy="1604963"/>
          </a:xfrm>
          <a:prstGeom prst="rect">
            <a:avLst/>
          </a:prstGeom>
          <a:noFill/>
          <a:ln w="9525">
            <a:noFill/>
          </a:ln>
          <a:effectLst>
            <a:prstShdw prst="shdw17" dist="17961" dir="2699999">
              <a:schemeClr val="accent1">
                <a:gamma/>
                <a:shade val="60000"/>
                <a:invGamma/>
              </a:schemeClr>
            </a:prstShdw>
          </a:effectLst>
        </p:spPr>
        <p:txBody>
          <a:bodyPr>
            <a:spAutoFit/>
          </a:bodyPr>
          <a:p>
            <a:pPr lvl="0">
              <a:spcBef>
                <a:spcPct val="50000"/>
              </a:spcBef>
              <a:buClr>
                <a:srgbClr val="000000"/>
              </a:buClr>
            </a:pPr>
            <a:r>
              <a:rPr lang="zh-CN" altLang="en-US" sz="1800" b="1" dirty="0">
                <a:solidFill>
                  <a:schemeClr val="bg1"/>
                </a:solidFill>
                <a:latin typeface="黑体" panose="02010609060101010101" pitchFamily="49" charset="-122"/>
                <a:ea typeface="黑体" panose="02010609060101010101" pitchFamily="49" charset="-122"/>
              </a:rPr>
              <a:t>人</a:t>
            </a:r>
            <a:endParaRPr lang="zh-CN" altLang="en-US" sz="1800" b="1" dirty="0">
              <a:solidFill>
                <a:schemeClr val="bg1"/>
              </a:solidFill>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solidFill>
                  <a:schemeClr val="bg1"/>
                </a:solidFill>
                <a:latin typeface="黑体" panose="02010609060101010101" pitchFamily="49" charset="-122"/>
                <a:ea typeface="黑体" panose="02010609060101010101" pitchFamily="49" charset="-122"/>
              </a:rPr>
              <a:t>格</a:t>
            </a:r>
            <a:endParaRPr lang="zh-CN" altLang="en-US" sz="1800" b="1" dirty="0">
              <a:solidFill>
                <a:schemeClr val="bg1"/>
              </a:solidFill>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solidFill>
                  <a:schemeClr val="bg1"/>
                </a:solidFill>
                <a:latin typeface="黑体" panose="02010609060101010101" pitchFamily="49" charset="-122"/>
                <a:ea typeface="黑体" panose="02010609060101010101" pitchFamily="49" charset="-122"/>
              </a:rPr>
              <a:t>系</a:t>
            </a:r>
            <a:endParaRPr lang="zh-CN" altLang="en-US" sz="1800" b="1" dirty="0">
              <a:solidFill>
                <a:schemeClr val="bg1"/>
              </a:solidFill>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solidFill>
                  <a:schemeClr val="bg1"/>
                </a:solidFill>
                <a:latin typeface="黑体" panose="02010609060101010101" pitchFamily="49" charset="-122"/>
                <a:ea typeface="黑体" panose="02010609060101010101" pitchFamily="49" charset="-122"/>
              </a:rPr>
              <a:t>统</a:t>
            </a:r>
            <a:endParaRPr lang="zh-CN" altLang="en-US" sz="1800" b="1" dirty="0">
              <a:solidFill>
                <a:schemeClr val="bg1"/>
              </a:solidFill>
              <a:latin typeface="黑体" panose="02010609060101010101" pitchFamily="49" charset="-122"/>
              <a:ea typeface="黑体" panose="02010609060101010101" pitchFamily="49" charset="-122"/>
            </a:endParaRPr>
          </a:p>
        </p:txBody>
      </p:sp>
      <p:sp>
        <p:nvSpPr>
          <p:cNvPr id="942094" name="任意多边形 942093"/>
          <p:cNvSpPr/>
          <p:nvPr/>
        </p:nvSpPr>
        <p:spPr>
          <a:xfrm>
            <a:off x="4284663" y="2559050"/>
            <a:ext cx="574675" cy="288925"/>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0000CC">
                  <a:gamma/>
                  <a:tint val="0"/>
                  <a:invGamma/>
                </a:srgbClr>
              </a:gs>
              <a:gs pos="100000">
                <a:srgbClr val="0000CC">
                  <a:alpha val="78000"/>
                </a:srgbClr>
              </a:gs>
            </a:gsLst>
            <a:lin ang="0" scaled="1"/>
            <a:tileRect/>
          </a:gradFill>
          <a:ln w="9525">
            <a:noFill/>
          </a:ln>
          <a:effectLst>
            <a:prstShdw prst="shdw17" dist="17961" dir="2699999">
              <a:srgbClr val="0000CC">
                <a:gamma/>
                <a:shade val="60000"/>
                <a:invGamma/>
              </a:srgbClr>
            </a:prstShdw>
          </a:effectLst>
        </p:spPr>
        <p:txBody>
          <a:bodyPr/>
          <a:p>
            <a:endParaRPr lang="zh-CN" altLang="en-US"/>
          </a:p>
        </p:txBody>
      </p:sp>
      <p:sp>
        <p:nvSpPr>
          <p:cNvPr id="942095" name="任意多边形 942094"/>
          <p:cNvSpPr/>
          <p:nvPr/>
        </p:nvSpPr>
        <p:spPr>
          <a:xfrm rot="10800000">
            <a:off x="4284663" y="3640138"/>
            <a:ext cx="574675" cy="288925"/>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0000CC"/>
              </a:gs>
              <a:gs pos="100000">
                <a:srgbClr val="0000CC">
                  <a:gamma/>
                  <a:tint val="0"/>
                  <a:invGamma/>
                  <a:alpha val="78000"/>
                </a:srgbClr>
              </a:gs>
            </a:gsLst>
            <a:lin ang="0" scaled="1"/>
            <a:tileRect/>
          </a:gradFill>
          <a:ln w="9525">
            <a:noFill/>
          </a:ln>
          <a:effectLst>
            <a:prstShdw prst="shdw17" dist="17961" dir="2699999">
              <a:srgbClr val="0000CC">
                <a:gamma/>
                <a:shade val="60000"/>
                <a:invGamma/>
              </a:srgbClr>
            </a:prstShdw>
          </a:effectLst>
        </p:spPr>
        <p:txBody>
          <a:bodyPr/>
          <a:p>
            <a:endParaRPr lang="zh-CN" altLang="en-US"/>
          </a:p>
        </p:txBody>
      </p:sp>
      <p:sp>
        <p:nvSpPr>
          <p:cNvPr id="942096" name="文本框 942095"/>
          <p:cNvSpPr txBox="1"/>
          <p:nvPr/>
        </p:nvSpPr>
        <p:spPr>
          <a:xfrm>
            <a:off x="3635375" y="1196975"/>
            <a:ext cx="2339975" cy="457200"/>
          </a:xfrm>
          <a:prstGeom prst="rect">
            <a:avLst/>
          </a:prstGeom>
          <a:noFill/>
          <a:ln w="9525">
            <a:noFill/>
          </a:ln>
          <a:effectLst>
            <a:prstShdw prst="shdw17" dist="17961" dir="2699999">
              <a:schemeClr val="accent1">
                <a:gamma/>
                <a:shade val="60000"/>
                <a:invGamma/>
              </a:schemeClr>
            </a:prstShdw>
          </a:effectLst>
        </p:spPr>
        <p:txBody>
          <a:bodyPr>
            <a:spAutoFit/>
          </a:bodyPr>
          <a:p>
            <a:pPr lvl="0" algn="ctr">
              <a:spcBef>
                <a:spcPct val="50000"/>
              </a:spcBef>
              <a:buClr>
                <a:srgbClr val="000000"/>
              </a:buClr>
            </a:pPr>
            <a:r>
              <a:rPr lang="zh-CN" altLang="en-US" sz="2400" b="1" dirty="0">
                <a:latin typeface="黑体" panose="02010609060101010101" pitchFamily="49" charset="-122"/>
                <a:ea typeface="黑体" panose="02010609060101010101" pitchFamily="49" charset="-122"/>
              </a:rPr>
              <a:t>相互沟通</a:t>
            </a:r>
            <a:endParaRPr lang="zh-CN" altLang="en-US" sz="2400" b="1" dirty="0">
              <a:latin typeface="黑体" panose="02010609060101010101" pitchFamily="49" charset="-122"/>
              <a:ea typeface="黑体" panose="02010609060101010101" pitchFamily="49" charset="-122"/>
            </a:endParaRPr>
          </a:p>
        </p:txBody>
      </p:sp>
      <p:sp>
        <p:nvSpPr>
          <p:cNvPr id="942097" name="矩形 942096"/>
          <p:cNvSpPr/>
          <p:nvPr/>
        </p:nvSpPr>
        <p:spPr>
          <a:xfrm>
            <a:off x="3635375" y="6161088"/>
            <a:ext cx="1998663" cy="696912"/>
          </a:xfrm>
          <a:prstGeom prst="rect">
            <a:avLst/>
          </a:prstGeom>
          <a:solidFill>
            <a:schemeClr val="accent1"/>
          </a:solid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lvl="0" algn="ctr">
              <a:lnSpc>
                <a:spcPct val="80000"/>
              </a:lnSpc>
              <a:buNone/>
            </a:pPr>
            <a:r>
              <a:rPr lang="zh-CN" altLang="en-US" b="1" dirty="0">
                <a:latin typeface="黑体" panose="02010609060101010101" pitchFamily="49" charset="-122"/>
                <a:ea typeface="黑体" panose="02010609060101010101" pitchFamily="49" charset="-122"/>
              </a:rPr>
              <a:t>活动</a:t>
            </a:r>
            <a:r>
              <a:rPr lang="en-US" altLang="zh-CN" b="1">
                <a:latin typeface="黑体" panose="02010609060101010101" pitchFamily="49" charset="-122"/>
                <a:ea typeface="黑体" panose="02010609060101010101" pitchFamily="49" charset="-122"/>
              </a:rPr>
              <a:t>B</a:t>
            </a:r>
            <a:endParaRPr lang="en-US" altLang="zh-CN" b="1">
              <a:latin typeface="黑体" panose="02010609060101010101" pitchFamily="49" charset="-122"/>
              <a:ea typeface="黑体" panose="02010609060101010101" pitchFamily="49" charset="-122"/>
            </a:endParaRPr>
          </a:p>
        </p:txBody>
      </p:sp>
      <p:sp>
        <p:nvSpPr>
          <p:cNvPr id="942098" name="任意多边形 942097"/>
          <p:cNvSpPr/>
          <p:nvPr/>
        </p:nvSpPr>
        <p:spPr>
          <a:xfrm rot="16200000">
            <a:off x="7445375" y="4814888"/>
            <a:ext cx="720725" cy="1152525"/>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noFill/>
          </a:ln>
          <a:effectLst>
            <a:prstShdw prst="shdw17" dist="17961" dir="2699999">
              <a:schemeClr val="accent1">
                <a:gamma/>
                <a:shade val="60000"/>
                <a:invGamma/>
              </a:schemeClr>
            </a:prstShdw>
          </a:effectLst>
        </p:spPr>
        <p:txBody>
          <a:bodyPr/>
          <a:p>
            <a:endParaRPr lang="zh-CN" altLang="en-US"/>
          </a:p>
        </p:txBody>
      </p:sp>
      <p:pic>
        <p:nvPicPr>
          <p:cNvPr id="942099" name="图片 942098"/>
          <p:cNvPicPr>
            <a:picLocks noChangeAspect="1"/>
          </p:cNvPicPr>
          <p:nvPr/>
        </p:nvPicPr>
        <p:blipFill>
          <a:blip r:embed="rId4"/>
          <a:stretch>
            <a:fillRect/>
          </a:stretch>
        </p:blipFill>
        <p:spPr>
          <a:xfrm>
            <a:off x="6588125" y="2078038"/>
            <a:ext cx="2555875" cy="2592387"/>
          </a:xfrm>
          <a:prstGeom prst="rect">
            <a:avLst/>
          </a:prstGeom>
          <a:noFill/>
          <a:ln w="9525">
            <a:noFill/>
          </a:ln>
        </p:spPr>
      </p:pic>
      <p:sp>
        <p:nvSpPr>
          <p:cNvPr id="942100" name="文本框 942099"/>
          <p:cNvSpPr txBox="1"/>
          <p:nvPr/>
        </p:nvSpPr>
        <p:spPr>
          <a:xfrm>
            <a:off x="7812088" y="3517900"/>
            <a:ext cx="792162" cy="779463"/>
          </a:xfrm>
          <a:prstGeom prst="rect">
            <a:avLst/>
          </a:prstGeom>
          <a:noFill/>
          <a:ln w="9525">
            <a:noFill/>
          </a:ln>
          <a:effectLst>
            <a:prstShdw prst="shdw17" dist="17961" dir="2699999">
              <a:schemeClr val="accent1">
                <a:gamma/>
                <a:shade val="60000"/>
                <a:invGamma/>
              </a:schemeClr>
            </a:prstShdw>
          </a:effectLst>
        </p:spPr>
        <p:txBody>
          <a:bodyPr>
            <a:spAutoFit/>
          </a:bodyPr>
          <a:p>
            <a:pPr lvl="0">
              <a:spcBef>
                <a:spcPct val="50000"/>
              </a:spcBef>
              <a:buClr>
                <a:srgbClr val="000000"/>
              </a:buClr>
            </a:pPr>
            <a:r>
              <a:rPr lang="zh-CN" altLang="en-US" sz="1800" b="1" dirty="0">
                <a:solidFill>
                  <a:schemeClr val="bg1"/>
                </a:solidFill>
                <a:latin typeface="黑体" panose="02010609060101010101" pitchFamily="49" charset="-122"/>
                <a:ea typeface="黑体" panose="02010609060101010101" pitchFamily="49" charset="-122"/>
              </a:rPr>
              <a:t>人格</a:t>
            </a:r>
            <a:endParaRPr lang="zh-CN" altLang="en-US" sz="1800" b="1" dirty="0">
              <a:solidFill>
                <a:schemeClr val="bg1"/>
              </a:solidFill>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solidFill>
                  <a:schemeClr val="bg1"/>
                </a:solidFill>
                <a:latin typeface="黑体" panose="02010609060101010101" pitchFamily="49" charset="-122"/>
                <a:ea typeface="黑体" panose="02010609060101010101" pitchFamily="49" charset="-122"/>
              </a:rPr>
              <a:t>系统</a:t>
            </a:r>
            <a:endParaRPr lang="zh-CN" altLang="en-US" sz="1800" b="1" dirty="0">
              <a:solidFill>
                <a:schemeClr val="bg1"/>
              </a:solidFill>
              <a:latin typeface="黑体" panose="02010609060101010101" pitchFamily="49" charset="-122"/>
              <a:ea typeface="黑体" panose="02010609060101010101" pitchFamily="49" charset="-122"/>
            </a:endParaRPr>
          </a:p>
        </p:txBody>
      </p:sp>
      <p:sp>
        <p:nvSpPr>
          <p:cNvPr id="942101" name="文本框 942100"/>
          <p:cNvSpPr txBox="1"/>
          <p:nvPr/>
        </p:nvSpPr>
        <p:spPr>
          <a:xfrm>
            <a:off x="7164388" y="2438400"/>
            <a:ext cx="863600" cy="779463"/>
          </a:xfrm>
          <a:prstGeom prst="rect">
            <a:avLst/>
          </a:prstGeom>
          <a:noFill/>
          <a:ln w="9525">
            <a:noFill/>
          </a:ln>
          <a:effectLst>
            <a:prstShdw prst="shdw17" dist="17961" dir="2699999">
              <a:schemeClr val="accent1">
                <a:gamma/>
                <a:shade val="60000"/>
                <a:invGamma/>
              </a:schemeClr>
            </a:prstShdw>
          </a:effectLst>
        </p:spPr>
        <p:txBody>
          <a:bodyPr>
            <a:spAutoFit/>
          </a:bodyPr>
          <a:p>
            <a:pPr lvl="0">
              <a:spcBef>
                <a:spcPct val="50000"/>
              </a:spcBef>
              <a:buClr>
                <a:srgbClr val="000000"/>
              </a:buClr>
            </a:pPr>
            <a:r>
              <a:rPr lang="zh-CN" altLang="en-US" sz="1800" b="1" dirty="0">
                <a:latin typeface="黑体" panose="02010609060101010101" pitchFamily="49" charset="-122"/>
                <a:ea typeface="黑体" panose="02010609060101010101" pitchFamily="49" charset="-122"/>
              </a:rPr>
              <a:t>认知</a:t>
            </a:r>
            <a:endParaRPr lang="zh-CN" altLang="en-US" sz="1800" b="1" dirty="0">
              <a:latin typeface="黑体" panose="02010609060101010101" pitchFamily="49" charset="-122"/>
              <a:ea typeface="黑体" panose="02010609060101010101" pitchFamily="49" charset="-122"/>
            </a:endParaRPr>
          </a:p>
          <a:p>
            <a:pPr lvl="0">
              <a:spcBef>
                <a:spcPct val="50000"/>
              </a:spcBef>
              <a:buClr>
                <a:srgbClr val="000000"/>
              </a:buClr>
            </a:pPr>
            <a:r>
              <a:rPr lang="zh-CN" altLang="en-US" sz="1800" b="1" dirty="0">
                <a:latin typeface="黑体" panose="02010609060101010101" pitchFamily="49" charset="-122"/>
                <a:ea typeface="黑体" panose="02010609060101010101" pitchFamily="49" charset="-122"/>
              </a:rPr>
              <a:t>系统</a:t>
            </a:r>
            <a:endParaRPr lang="zh-CN" altLang="en-US" sz="1800" b="1" dirty="0">
              <a:latin typeface="黑体" panose="02010609060101010101" pitchFamily="49" charset="-122"/>
              <a:ea typeface="黑体" panose="02010609060101010101" pitchFamily="49" charset="-122"/>
            </a:endParaRPr>
          </a:p>
        </p:txBody>
      </p:sp>
      <p:sp>
        <p:nvSpPr>
          <p:cNvPr id="942102" name="文本框 942101"/>
          <p:cNvSpPr txBox="1"/>
          <p:nvPr/>
        </p:nvSpPr>
        <p:spPr>
          <a:xfrm>
            <a:off x="6588125" y="1196975"/>
            <a:ext cx="2339975" cy="457200"/>
          </a:xfrm>
          <a:prstGeom prst="rect">
            <a:avLst/>
          </a:prstGeom>
          <a:noFill/>
          <a:ln w="9525">
            <a:noFill/>
          </a:ln>
          <a:effectLst>
            <a:prstShdw prst="shdw17" dist="17961" dir="2699999">
              <a:schemeClr val="accent1">
                <a:gamma/>
                <a:shade val="60000"/>
                <a:invGamma/>
              </a:schemeClr>
            </a:prstShdw>
          </a:effectLst>
        </p:spPr>
        <p:txBody>
          <a:bodyPr>
            <a:spAutoFit/>
          </a:bodyPr>
          <a:p>
            <a:pPr lvl="0" algn="ctr">
              <a:spcBef>
                <a:spcPct val="50000"/>
              </a:spcBef>
              <a:buClr>
                <a:srgbClr val="000000"/>
              </a:buClr>
            </a:pPr>
            <a:r>
              <a:rPr lang="zh-CN" altLang="en-US" sz="2400" b="1" dirty="0">
                <a:latin typeface="黑体" panose="02010609060101010101" pitchFamily="49" charset="-122"/>
                <a:ea typeface="黑体" panose="02010609060101010101" pitchFamily="49" charset="-122"/>
              </a:rPr>
              <a:t>相互融通</a:t>
            </a:r>
            <a:endParaRPr lang="zh-CN" altLang="en-US" sz="2400" b="1" dirty="0">
              <a:latin typeface="黑体" panose="02010609060101010101" pitchFamily="49" charset="-122"/>
              <a:ea typeface="黑体" panose="02010609060101010101" pitchFamily="49" charset="-122"/>
            </a:endParaRPr>
          </a:p>
        </p:txBody>
      </p:sp>
      <p:sp>
        <p:nvSpPr>
          <p:cNvPr id="942103" name="矩形 942102"/>
          <p:cNvSpPr/>
          <p:nvPr/>
        </p:nvSpPr>
        <p:spPr>
          <a:xfrm>
            <a:off x="6905625" y="6183313"/>
            <a:ext cx="1944688" cy="674687"/>
          </a:xfrm>
          <a:prstGeom prst="rect">
            <a:avLst/>
          </a:prstGeom>
          <a:solidFill>
            <a:schemeClr val="accent1"/>
          </a:solid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lvl="0" algn="ctr">
              <a:lnSpc>
                <a:spcPct val="80000"/>
              </a:lnSpc>
              <a:buNone/>
            </a:pPr>
            <a:r>
              <a:rPr lang="zh-CN" altLang="en-US" b="1" dirty="0">
                <a:latin typeface="黑体" panose="02010609060101010101" pitchFamily="49" charset="-122"/>
                <a:ea typeface="黑体" panose="02010609060101010101" pitchFamily="49" charset="-122"/>
              </a:rPr>
              <a:t>活动</a:t>
            </a:r>
            <a:r>
              <a:rPr lang="en-US" altLang="zh-CN" b="1">
                <a:latin typeface="黑体" panose="02010609060101010101" pitchFamily="49" charset="-122"/>
                <a:ea typeface="黑体" panose="02010609060101010101" pitchFamily="49" charset="-122"/>
              </a:rPr>
              <a:t>C</a:t>
            </a:r>
            <a:endParaRPr lang="en-US" altLang="zh-CN" sz="2800" b="1">
              <a:latin typeface="黑体" panose="02010609060101010101" pitchFamily="49" charset="-122"/>
              <a:ea typeface="黑体" panose="02010609060101010101" pitchFamily="49" charset="-122"/>
            </a:endParaRPr>
          </a:p>
        </p:txBody>
      </p:sp>
      <p:sp>
        <p:nvSpPr>
          <p:cNvPr id="942104" name="矩形 942103"/>
          <p:cNvSpPr/>
          <p:nvPr/>
        </p:nvSpPr>
        <p:spPr>
          <a:xfrm>
            <a:off x="468313" y="6088063"/>
            <a:ext cx="1998662" cy="696912"/>
          </a:xfrm>
          <a:prstGeom prst="rect">
            <a:avLst/>
          </a:prstGeom>
          <a:solidFill>
            <a:schemeClr val="accent1"/>
          </a:solid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lvl="0" algn="ctr">
              <a:lnSpc>
                <a:spcPct val="80000"/>
              </a:lnSpc>
              <a:buNone/>
            </a:pPr>
            <a:r>
              <a:rPr lang="zh-CN" altLang="en-US" b="1" dirty="0">
                <a:latin typeface="黑体" panose="02010609060101010101" pitchFamily="49" charset="-122"/>
                <a:ea typeface="黑体" panose="02010609060101010101" pitchFamily="49" charset="-122"/>
              </a:rPr>
              <a:t>活动</a:t>
            </a:r>
            <a:r>
              <a:rPr lang="en-US" altLang="zh-CN" b="1">
                <a:latin typeface="黑体" panose="02010609060101010101" pitchFamily="49" charset="-122"/>
                <a:ea typeface="黑体" panose="02010609060101010101" pitchFamily="49" charset="-122"/>
              </a:rPr>
              <a:t>A</a:t>
            </a:r>
            <a:endParaRPr lang="en-US" altLang="zh-CN" b="1">
              <a:latin typeface="黑体" panose="02010609060101010101" pitchFamily="49" charset="-122"/>
              <a:ea typeface="黑体" panose="02010609060101010101" pitchFamily="49" charset="-122"/>
            </a:endParaRPr>
          </a:p>
        </p:txBody>
      </p:sp>
      <p:sp>
        <p:nvSpPr>
          <p:cNvPr id="942105" name="文本框 942104"/>
          <p:cNvSpPr txBox="1"/>
          <p:nvPr/>
        </p:nvSpPr>
        <p:spPr>
          <a:xfrm>
            <a:off x="827088" y="260350"/>
            <a:ext cx="7920037" cy="519113"/>
          </a:xfrm>
          <a:prstGeom prst="rect">
            <a:avLst/>
          </a:prstGeom>
          <a:noFill/>
          <a:ln w="9525">
            <a:noFill/>
          </a:ln>
        </p:spPr>
        <p:txBody>
          <a:bodyPr>
            <a:spAutoFit/>
          </a:bodyPr>
          <a:p>
            <a:pPr lvl="0">
              <a:spcBef>
                <a:spcPct val="50000"/>
              </a:spcBef>
              <a:buClr>
                <a:srgbClr val="000000"/>
              </a:buClr>
            </a:pPr>
            <a:r>
              <a:rPr lang="zh-CN" altLang="en-US" sz="2800" b="1" dirty="0">
                <a:latin typeface="Arial" panose="020B0604020202020204" pitchFamily="34" charset="0"/>
                <a:ea typeface="宋体" panose="02010600030101010101" pitchFamily="2" charset="-122"/>
              </a:rPr>
              <a:t>管制学生                 自主活动              交往共生</a:t>
            </a:r>
            <a:endParaRPr lang="zh-CN" altLang="en-US"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42088"/>
                                        </p:tgtEl>
                                        <p:attrNameLst>
                                          <p:attrName>style.visibility</p:attrName>
                                        </p:attrNameLst>
                                      </p:cBhvr>
                                      <p:to>
                                        <p:strVal val="visible"/>
                                      </p:to>
                                    </p:set>
                                    <p:animEffect transition="in" filter="diamond(in)">
                                      <p:cBhvr>
                                        <p:cTn id="7" dur="2000"/>
                                        <p:tgtEl>
                                          <p:spTgt spid="942088"/>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942089"/>
                                        </p:tgtEl>
                                        <p:attrNameLst>
                                          <p:attrName>style.visibility</p:attrName>
                                        </p:attrNameLst>
                                      </p:cBhvr>
                                      <p:to>
                                        <p:strVal val="visible"/>
                                      </p:to>
                                    </p:set>
                                    <p:animEffect transition="in" filter="diamond(in)">
                                      <p:cBhvr>
                                        <p:cTn id="10" dur="2000"/>
                                        <p:tgtEl>
                                          <p:spTgt spid="942089"/>
                                        </p:tgtEl>
                                      </p:cBhvr>
                                    </p:animEffect>
                                  </p:childTnLst>
                                </p:cTn>
                              </p:par>
                              <p:par>
                                <p:cTn id="11" presetID="8" presetClass="entr" presetSubtype="16" fill="hold" nodeType="withEffect">
                                  <p:stCondLst>
                                    <p:cond delay="0"/>
                                  </p:stCondLst>
                                  <p:childTnLst>
                                    <p:set>
                                      <p:cBhvr>
                                        <p:cTn id="12" dur="1" fill="hold">
                                          <p:stCondLst>
                                            <p:cond delay="0"/>
                                          </p:stCondLst>
                                        </p:cTn>
                                        <p:tgtEl>
                                          <p:spTgt spid="942090"/>
                                        </p:tgtEl>
                                        <p:attrNameLst>
                                          <p:attrName>style.visibility</p:attrName>
                                        </p:attrNameLst>
                                      </p:cBhvr>
                                      <p:to>
                                        <p:strVal val="visible"/>
                                      </p:to>
                                    </p:set>
                                    <p:animEffect transition="in" filter="diamond(in)">
                                      <p:cBhvr>
                                        <p:cTn id="13" dur="2000"/>
                                        <p:tgtEl>
                                          <p:spTgt spid="942090"/>
                                        </p:tgtEl>
                                      </p:cBhvr>
                                    </p:animEffect>
                                  </p:childTnLst>
                                </p:cTn>
                              </p:par>
                              <p:par>
                                <p:cTn id="14" presetID="8" presetClass="entr" presetSubtype="16" fill="hold" nodeType="withEffect">
                                  <p:stCondLst>
                                    <p:cond delay="0"/>
                                  </p:stCondLst>
                                  <p:childTnLst>
                                    <p:set>
                                      <p:cBhvr>
                                        <p:cTn id="15" dur="1" fill="hold">
                                          <p:stCondLst>
                                            <p:cond delay="0"/>
                                          </p:stCondLst>
                                        </p:cTn>
                                        <p:tgtEl>
                                          <p:spTgt spid="942091"/>
                                        </p:tgtEl>
                                        <p:attrNameLst>
                                          <p:attrName>style.visibility</p:attrName>
                                        </p:attrNameLst>
                                      </p:cBhvr>
                                      <p:to>
                                        <p:strVal val="visible"/>
                                      </p:to>
                                    </p:set>
                                    <p:animEffect transition="in" filter="diamond(in)">
                                      <p:cBhvr>
                                        <p:cTn id="16" dur="2000"/>
                                        <p:tgtEl>
                                          <p:spTgt spid="942091"/>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942092"/>
                                        </p:tgtEl>
                                        <p:attrNameLst>
                                          <p:attrName>style.visibility</p:attrName>
                                        </p:attrNameLst>
                                      </p:cBhvr>
                                      <p:to>
                                        <p:strVal val="visible"/>
                                      </p:to>
                                    </p:set>
                                    <p:animEffect transition="in" filter="diamond(in)">
                                      <p:cBhvr>
                                        <p:cTn id="19" dur="2000"/>
                                        <p:tgtEl>
                                          <p:spTgt spid="942092"/>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942093"/>
                                        </p:tgtEl>
                                        <p:attrNameLst>
                                          <p:attrName>style.visibility</p:attrName>
                                        </p:attrNameLst>
                                      </p:cBhvr>
                                      <p:to>
                                        <p:strVal val="visible"/>
                                      </p:to>
                                    </p:set>
                                    <p:animEffect transition="in" filter="diamond(in)">
                                      <p:cBhvr>
                                        <p:cTn id="22" dur="2000"/>
                                        <p:tgtEl>
                                          <p:spTgt spid="942093"/>
                                        </p:tgtEl>
                                      </p:cBhvr>
                                    </p:animEffect>
                                  </p:childTnLst>
                                </p:cTn>
                              </p:par>
                              <p:par>
                                <p:cTn id="23" presetID="8" presetClass="entr" presetSubtype="16" fill="hold" nodeType="withEffect">
                                  <p:stCondLst>
                                    <p:cond delay="0"/>
                                  </p:stCondLst>
                                  <p:childTnLst>
                                    <p:set>
                                      <p:cBhvr>
                                        <p:cTn id="24" dur="1" fill="hold">
                                          <p:stCondLst>
                                            <p:cond delay="0"/>
                                          </p:stCondLst>
                                        </p:cTn>
                                        <p:tgtEl>
                                          <p:spTgt spid="942094"/>
                                        </p:tgtEl>
                                        <p:attrNameLst>
                                          <p:attrName>style.visibility</p:attrName>
                                        </p:attrNameLst>
                                      </p:cBhvr>
                                      <p:to>
                                        <p:strVal val="visible"/>
                                      </p:to>
                                    </p:set>
                                    <p:animEffect transition="in" filter="diamond(in)">
                                      <p:cBhvr>
                                        <p:cTn id="25" dur="2000"/>
                                        <p:tgtEl>
                                          <p:spTgt spid="942094"/>
                                        </p:tgtEl>
                                      </p:cBhvr>
                                    </p:animEffect>
                                  </p:childTnLst>
                                </p:cTn>
                              </p:par>
                              <p:par>
                                <p:cTn id="26" presetID="8" presetClass="entr" presetSubtype="16" fill="hold" nodeType="withEffect">
                                  <p:stCondLst>
                                    <p:cond delay="0"/>
                                  </p:stCondLst>
                                  <p:childTnLst>
                                    <p:set>
                                      <p:cBhvr>
                                        <p:cTn id="27" dur="1" fill="hold">
                                          <p:stCondLst>
                                            <p:cond delay="0"/>
                                          </p:stCondLst>
                                        </p:cTn>
                                        <p:tgtEl>
                                          <p:spTgt spid="942095"/>
                                        </p:tgtEl>
                                        <p:attrNameLst>
                                          <p:attrName>style.visibility</p:attrName>
                                        </p:attrNameLst>
                                      </p:cBhvr>
                                      <p:to>
                                        <p:strVal val="visible"/>
                                      </p:to>
                                    </p:set>
                                    <p:animEffect transition="in" filter="diamond(in)">
                                      <p:cBhvr>
                                        <p:cTn id="28" dur="2000"/>
                                        <p:tgtEl>
                                          <p:spTgt spid="942095"/>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942096"/>
                                        </p:tgtEl>
                                        <p:attrNameLst>
                                          <p:attrName>style.visibility</p:attrName>
                                        </p:attrNameLst>
                                      </p:cBhvr>
                                      <p:to>
                                        <p:strVal val="visible"/>
                                      </p:to>
                                    </p:set>
                                    <p:animEffect transition="in" filter="diamond(in)">
                                      <p:cBhvr>
                                        <p:cTn id="31" dur="2000"/>
                                        <p:tgtEl>
                                          <p:spTgt spid="942096"/>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942097"/>
                                        </p:tgtEl>
                                        <p:attrNameLst>
                                          <p:attrName>style.visibility</p:attrName>
                                        </p:attrNameLst>
                                      </p:cBhvr>
                                      <p:to>
                                        <p:strVal val="visible"/>
                                      </p:to>
                                    </p:set>
                                    <p:animEffect transition="in" filter="diamond(in)">
                                      <p:cBhvr>
                                        <p:cTn id="34" dur="2000"/>
                                        <p:tgtEl>
                                          <p:spTgt spid="942097"/>
                                        </p:tgtEl>
                                      </p:cBhvr>
                                    </p:animEffect>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nodeType="clickEffect">
                                  <p:stCondLst>
                                    <p:cond delay="0"/>
                                  </p:stCondLst>
                                  <p:childTnLst>
                                    <p:set>
                                      <p:cBhvr>
                                        <p:cTn id="38" dur="1" fill="hold">
                                          <p:stCondLst>
                                            <p:cond delay="0"/>
                                          </p:stCondLst>
                                        </p:cTn>
                                        <p:tgtEl>
                                          <p:spTgt spid="942098"/>
                                        </p:tgtEl>
                                        <p:attrNameLst>
                                          <p:attrName>style.visibility</p:attrName>
                                        </p:attrNameLst>
                                      </p:cBhvr>
                                      <p:to>
                                        <p:strVal val="visible"/>
                                      </p:to>
                                    </p:set>
                                    <p:animEffect transition="in" filter="diamond(in)">
                                      <p:cBhvr>
                                        <p:cTn id="39" dur="2000"/>
                                        <p:tgtEl>
                                          <p:spTgt spid="942098"/>
                                        </p:tgtEl>
                                      </p:cBhvr>
                                    </p:animEffect>
                                  </p:childTnLst>
                                </p:cTn>
                              </p:par>
                              <p:par>
                                <p:cTn id="40" presetID="8" presetClass="entr" presetSubtype="16" fill="hold" nodeType="withEffect">
                                  <p:stCondLst>
                                    <p:cond delay="0"/>
                                  </p:stCondLst>
                                  <p:childTnLst>
                                    <p:set>
                                      <p:cBhvr>
                                        <p:cTn id="41" dur="1" fill="hold">
                                          <p:stCondLst>
                                            <p:cond delay="0"/>
                                          </p:stCondLst>
                                        </p:cTn>
                                        <p:tgtEl>
                                          <p:spTgt spid="942099"/>
                                        </p:tgtEl>
                                        <p:attrNameLst>
                                          <p:attrName>style.visibility</p:attrName>
                                        </p:attrNameLst>
                                      </p:cBhvr>
                                      <p:to>
                                        <p:strVal val="visible"/>
                                      </p:to>
                                    </p:set>
                                    <p:animEffect transition="in" filter="diamond(in)">
                                      <p:cBhvr>
                                        <p:cTn id="42" dur="2000"/>
                                        <p:tgtEl>
                                          <p:spTgt spid="942099"/>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942100"/>
                                        </p:tgtEl>
                                        <p:attrNameLst>
                                          <p:attrName>style.visibility</p:attrName>
                                        </p:attrNameLst>
                                      </p:cBhvr>
                                      <p:to>
                                        <p:strVal val="visible"/>
                                      </p:to>
                                    </p:set>
                                    <p:animEffect transition="in" filter="diamond(in)">
                                      <p:cBhvr>
                                        <p:cTn id="45" dur="2000"/>
                                        <p:tgtEl>
                                          <p:spTgt spid="942100"/>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942101"/>
                                        </p:tgtEl>
                                        <p:attrNameLst>
                                          <p:attrName>style.visibility</p:attrName>
                                        </p:attrNameLst>
                                      </p:cBhvr>
                                      <p:to>
                                        <p:strVal val="visible"/>
                                      </p:to>
                                    </p:set>
                                    <p:animEffect transition="in" filter="diamond(in)">
                                      <p:cBhvr>
                                        <p:cTn id="48" dur="2000"/>
                                        <p:tgtEl>
                                          <p:spTgt spid="942101"/>
                                        </p:tgtEl>
                                      </p:cBhvr>
                                    </p:animEffect>
                                  </p:childTnLst>
                                </p:cTn>
                              </p:par>
                              <p:par>
                                <p:cTn id="49" presetID="8" presetClass="entr" presetSubtype="16" fill="hold" grpId="0" nodeType="withEffect">
                                  <p:stCondLst>
                                    <p:cond delay="0"/>
                                  </p:stCondLst>
                                  <p:childTnLst>
                                    <p:set>
                                      <p:cBhvr>
                                        <p:cTn id="50" dur="1" fill="hold">
                                          <p:stCondLst>
                                            <p:cond delay="0"/>
                                          </p:stCondLst>
                                        </p:cTn>
                                        <p:tgtEl>
                                          <p:spTgt spid="942102"/>
                                        </p:tgtEl>
                                        <p:attrNameLst>
                                          <p:attrName>style.visibility</p:attrName>
                                        </p:attrNameLst>
                                      </p:cBhvr>
                                      <p:to>
                                        <p:strVal val="visible"/>
                                      </p:to>
                                    </p:set>
                                    <p:animEffect transition="in" filter="diamond(in)">
                                      <p:cBhvr>
                                        <p:cTn id="51" dur="2000"/>
                                        <p:tgtEl>
                                          <p:spTgt spid="942102"/>
                                        </p:tgtEl>
                                      </p:cBhvr>
                                    </p:animEffect>
                                  </p:childTnLst>
                                </p:cTn>
                              </p:par>
                              <p:par>
                                <p:cTn id="52" presetID="8" presetClass="entr" presetSubtype="16" fill="hold" grpId="0" nodeType="withEffect">
                                  <p:stCondLst>
                                    <p:cond delay="0"/>
                                  </p:stCondLst>
                                  <p:childTnLst>
                                    <p:set>
                                      <p:cBhvr>
                                        <p:cTn id="53" dur="1" fill="hold">
                                          <p:stCondLst>
                                            <p:cond delay="0"/>
                                          </p:stCondLst>
                                        </p:cTn>
                                        <p:tgtEl>
                                          <p:spTgt spid="942103"/>
                                        </p:tgtEl>
                                        <p:attrNameLst>
                                          <p:attrName>style.visibility</p:attrName>
                                        </p:attrNameLst>
                                      </p:cBhvr>
                                      <p:to>
                                        <p:strVal val="visible"/>
                                      </p:to>
                                    </p:set>
                                    <p:animEffect transition="in" filter="diamond(in)">
                                      <p:cBhvr>
                                        <p:cTn id="54" dur="2000"/>
                                        <p:tgtEl>
                                          <p:spTgt spid="942103"/>
                                        </p:tgtEl>
                                      </p:cBhvr>
                                    </p:animEffect>
                                  </p:childTnLst>
                                </p:cTn>
                              </p:par>
                            </p:childTnLst>
                          </p:cTn>
                        </p:par>
                      </p:childTnLst>
                    </p:cTn>
                  </p:par>
                  <p:par>
                    <p:cTn id="55" fill="hold">
                      <p:stCondLst>
                        <p:cond delay="indefinite"/>
                      </p:stCondLst>
                      <p:childTnLst>
                        <p:par>
                          <p:cTn id="56" fill="hold">
                            <p:stCondLst>
                              <p:cond delay="0"/>
                            </p:stCondLst>
                            <p:childTnLst>
                              <p:par>
                                <p:cTn id="57" presetID="8" presetClass="entr" presetSubtype="16" fill="hold" grpId="0" nodeType="clickEffect">
                                  <p:stCondLst>
                                    <p:cond delay="0"/>
                                  </p:stCondLst>
                                  <p:childTnLst>
                                    <p:set>
                                      <p:cBhvr>
                                        <p:cTn id="58" dur="1" fill="hold">
                                          <p:stCondLst>
                                            <p:cond delay="0"/>
                                          </p:stCondLst>
                                        </p:cTn>
                                        <p:tgtEl>
                                          <p:spTgt spid="942105"/>
                                        </p:tgtEl>
                                        <p:attrNameLst>
                                          <p:attrName>style.visibility</p:attrName>
                                        </p:attrNameLst>
                                      </p:cBhvr>
                                      <p:to>
                                        <p:strVal val="visible"/>
                                      </p:to>
                                    </p:set>
                                    <p:animEffect transition="in" filter="diamond(in)">
                                      <p:cBhvr>
                                        <p:cTn id="59" dur="2000"/>
                                        <p:tgtEl>
                                          <p:spTgt spid="942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089" grpId="0"/>
      <p:bldP spid="942092" grpId="0"/>
      <p:bldP spid="942093" grpId="0"/>
      <p:bldP spid="942096" grpId="0"/>
      <p:bldP spid="942097" grpId="0" animBg="1"/>
      <p:bldP spid="942100" grpId="0"/>
      <p:bldP spid="942101" grpId="0"/>
      <p:bldP spid="942102" grpId="0"/>
      <p:bldP spid="942103" grpId="0" animBg="1"/>
      <p:bldP spid="942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4386" name="标题 784385"/>
          <p:cNvSpPr>
            <a:spLocks noGrp="1"/>
          </p:cNvSpPr>
          <p:nvPr>
            <p:ph type="title"/>
          </p:nvPr>
        </p:nvSpPr>
        <p:spPr>
          <a:xfrm>
            <a:off x="1258888" y="0"/>
            <a:ext cx="7427912" cy="1143000"/>
          </a:xfrm>
        </p:spPr>
        <p:txBody>
          <a:bodyPr anchor="ctr"/>
          <a:p>
            <a:r>
              <a:rPr lang="en-US" altLang="zh-CN" sz="3200" b="1" dirty="0">
                <a:solidFill>
                  <a:srgbClr val="0000FF"/>
                </a:solidFill>
                <a:ea typeface="华文新魏" panose="02010800040101010101" pitchFamily="2" charset="-122"/>
              </a:rPr>
              <a:t>2. </a:t>
            </a:r>
            <a:r>
              <a:rPr lang="zh-CN" altLang="en-US" sz="3200" b="1" dirty="0">
                <a:solidFill>
                  <a:srgbClr val="0000FF"/>
                </a:solidFill>
                <a:ea typeface="华文新魏" panose="02010800040101010101" pitchFamily="2" charset="-122"/>
              </a:rPr>
              <a:t>班级管理中的两层系列活动</a:t>
            </a:r>
            <a:endParaRPr lang="zh-CN" altLang="en-US" sz="3200" b="1" dirty="0">
              <a:solidFill>
                <a:srgbClr val="0000FF"/>
              </a:solidFill>
              <a:ea typeface="华文新魏" panose="02010800040101010101" pitchFamily="2" charset="-122"/>
            </a:endParaRPr>
          </a:p>
        </p:txBody>
      </p:sp>
      <p:sp>
        <p:nvSpPr>
          <p:cNvPr id="784387" name="文本占位符 784386"/>
          <p:cNvSpPr>
            <a:spLocks noGrp="1"/>
          </p:cNvSpPr>
          <p:nvPr>
            <p:ph type="body" idx="1"/>
          </p:nvPr>
        </p:nvSpPr>
        <p:spPr>
          <a:xfrm>
            <a:off x="468313" y="1125538"/>
            <a:ext cx="8362950" cy="1757362"/>
          </a:xfrm>
        </p:spPr>
        <p:txBody>
          <a:bodyPr/>
          <a:p>
            <a:pPr>
              <a:lnSpc>
                <a:spcPct val="90000"/>
              </a:lnSpc>
              <a:buNone/>
            </a:pPr>
            <a:r>
              <a:rPr lang="en-US" altLang="zh-CN" sz="2800" dirty="0">
                <a:latin typeface="宋体" panose="02010600030101010101" pitchFamily="2" charset="-122"/>
              </a:rPr>
              <a:t>●</a:t>
            </a:r>
            <a:r>
              <a:rPr lang="zh-CN" altLang="en-US" sz="2800" dirty="0">
                <a:latin typeface="宋体" panose="02010600030101010101" pitchFamily="2" charset="-122"/>
              </a:rPr>
              <a:t>关键依据：班级主题活动的</a:t>
            </a:r>
            <a:r>
              <a:rPr lang="zh-CN" altLang="en-US" sz="2800" dirty="0">
                <a:solidFill>
                  <a:srgbClr val="0000FF"/>
                </a:solidFill>
                <a:latin typeface="宋体" panose="02010600030101010101" pitchFamily="2" charset="-122"/>
              </a:rPr>
              <a:t>系统性和计划性</a:t>
            </a:r>
            <a:endParaRPr lang="zh-CN" altLang="en-US" sz="2800" dirty="0">
              <a:solidFill>
                <a:srgbClr val="0000FF"/>
              </a:solidFill>
              <a:latin typeface="宋体" panose="02010600030101010101" pitchFamily="2" charset="-122"/>
            </a:endParaRPr>
          </a:p>
          <a:p>
            <a:pPr>
              <a:lnSpc>
                <a:spcPct val="90000"/>
              </a:lnSpc>
              <a:buNone/>
            </a:pPr>
            <a:endParaRPr lang="zh-CN" altLang="en-US" sz="2400" dirty="0">
              <a:solidFill>
                <a:srgbClr val="0000FF"/>
              </a:solidFill>
              <a:latin typeface="宋体" panose="02010600030101010101" pitchFamily="2" charset="-122"/>
            </a:endParaRPr>
          </a:p>
          <a:p>
            <a:pPr>
              <a:lnSpc>
                <a:spcPct val="90000"/>
              </a:lnSpc>
              <a:buNone/>
            </a:pPr>
            <a:r>
              <a:rPr lang="zh-CN" altLang="en-US" sz="2400" dirty="0">
                <a:latin typeface="宋体" panose="02010600030101010101" pitchFamily="2" charset="-122"/>
              </a:rPr>
              <a:t>参照：           学科教学中的“单元（模块、主题）”</a:t>
            </a:r>
            <a:endParaRPr lang="zh-CN" altLang="en-US" sz="2400" dirty="0">
              <a:latin typeface="宋体" panose="02010600030101010101" pitchFamily="2" charset="-122"/>
            </a:endParaRPr>
          </a:p>
          <a:p>
            <a:pPr>
              <a:lnSpc>
                <a:spcPct val="90000"/>
              </a:lnSpc>
              <a:buNone/>
            </a:pPr>
            <a:r>
              <a:rPr lang="zh-CN" altLang="en-US" sz="2400" dirty="0">
                <a:latin typeface="宋体" panose="02010600030101010101" pitchFamily="2" charset="-122"/>
              </a:rPr>
              <a:t>                     与其中的“每节课”</a:t>
            </a:r>
            <a:endParaRPr lang="zh-CN" altLang="en-US" sz="2400" dirty="0">
              <a:latin typeface="宋体" panose="02010600030101010101" pitchFamily="2" charset="-122"/>
            </a:endParaRPr>
          </a:p>
        </p:txBody>
      </p:sp>
      <p:sp>
        <p:nvSpPr>
          <p:cNvPr id="784388" name="文本框 784387"/>
          <p:cNvSpPr txBox="1"/>
          <p:nvPr/>
        </p:nvSpPr>
        <p:spPr>
          <a:xfrm>
            <a:off x="395288" y="3573463"/>
            <a:ext cx="8424862" cy="2887662"/>
          </a:xfrm>
          <a:prstGeom prst="rect">
            <a:avLst/>
          </a:prstGeom>
          <a:noFill/>
          <a:ln w="9525" cap="flat" cmpd="sng">
            <a:solidFill>
              <a:srgbClr val="54CC54"/>
            </a:solidFill>
            <a:prstDash val="solid"/>
            <a:miter/>
            <a:headEnd type="none" w="med" len="med"/>
            <a:tailEnd type="none" w="med" len="med"/>
          </a:ln>
          <a:effectLst>
            <a:prstShdw prst="shdw17" dist="17961" dir="2699999">
              <a:srgbClr val="54CC54">
                <a:gamma/>
                <a:shade val="60000"/>
                <a:invGamma/>
              </a:srgbClr>
            </a:prstShdw>
          </a:effectLst>
        </p:spPr>
        <p:txBody>
          <a:bodyPr>
            <a:spAutoFit/>
          </a:bodyPr>
          <a:p>
            <a:pPr lvl="0" indent="536575">
              <a:spcBef>
                <a:spcPct val="50000"/>
              </a:spcBef>
              <a:buClr>
                <a:srgbClr val="000000"/>
              </a:buClr>
            </a:pPr>
            <a:r>
              <a:rPr lang="zh-CN" altLang="en-US" sz="2400" b="0" dirty="0">
                <a:latin typeface="宋体" panose="02010600030101010101" pitchFamily="2" charset="-122"/>
                <a:ea typeface="宋体" panose="02010600030101010101" pitchFamily="2" charset="-122"/>
              </a:rPr>
              <a:t>各科目由内容相对独立且具内在逻辑联系的模块或主题组成。一个模块可以包含若干主题。</a:t>
            </a:r>
            <a:endParaRPr lang="zh-CN" altLang="en-US" sz="2400" b="0" dirty="0">
              <a:latin typeface="宋体" panose="02010600030101010101" pitchFamily="2" charset="-122"/>
              <a:ea typeface="宋体" panose="02010600030101010101" pitchFamily="2" charset="-122"/>
            </a:endParaRPr>
          </a:p>
          <a:p>
            <a:pPr lvl="0" indent="536575">
              <a:spcBef>
                <a:spcPct val="50000"/>
              </a:spcBef>
              <a:buClr>
                <a:srgbClr val="000000"/>
              </a:buClr>
            </a:pPr>
            <a:r>
              <a:rPr lang="zh-CN" altLang="en-US" sz="2400" b="0" dirty="0">
                <a:latin typeface="宋体" panose="02010600030101010101" pitchFamily="2" charset="-122"/>
                <a:ea typeface="宋体" panose="02010600030101010101" pitchFamily="2" charset="-122"/>
              </a:rPr>
              <a:t>模块或主题应具备以下特征：具有核心概念，反映学习过程，体现教育价值。学科课程标准中确定的模块或主题，应有明确的学习内容、学习要求和学习建议。</a:t>
            </a:r>
            <a:endParaRPr lang="zh-CN" altLang="en-US" sz="2400" b="0" dirty="0">
              <a:latin typeface="宋体" panose="02010600030101010101" pitchFamily="2" charset="-122"/>
              <a:ea typeface="宋体" panose="02010600030101010101" pitchFamily="2" charset="-122"/>
            </a:endParaRPr>
          </a:p>
          <a:p>
            <a:pPr lvl="0" indent="536575">
              <a:spcBef>
                <a:spcPct val="50000"/>
              </a:spcBef>
              <a:buClr>
                <a:srgbClr val="000000"/>
              </a:buClr>
            </a:pPr>
            <a:r>
              <a:rPr lang="en-US" altLang="zh-CN" sz="1800" b="0" dirty="0">
                <a:latin typeface="宋体" panose="02010600030101010101" pitchFamily="2" charset="-122"/>
                <a:ea typeface="宋体" panose="02010600030101010101" pitchFamily="2" charset="-122"/>
              </a:rPr>
              <a:t>——</a:t>
            </a:r>
            <a:r>
              <a:rPr lang="zh-CN" altLang="en-US" sz="1800" b="0" dirty="0">
                <a:latin typeface="宋体" panose="02010600030101010101" pitchFamily="2" charset="-122"/>
                <a:ea typeface="宋体" panose="02010600030101010101" pitchFamily="2" charset="-122"/>
              </a:rPr>
              <a:t>上海市教育委员会：</a:t>
            </a:r>
            <a:r>
              <a:rPr lang="en-US" altLang="zh-CN" sz="1800" b="0" dirty="0">
                <a:latin typeface="宋体" panose="02010600030101010101" pitchFamily="2" charset="-122"/>
                <a:ea typeface="宋体" panose="02010600030101010101" pitchFamily="2" charset="-122"/>
              </a:rPr>
              <a:t>《</a:t>
            </a:r>
            <a:r>
              <a:rPr lang="zh-CN" altLang="en-US" sz="1800" b="0" dirty="0">
                <a:latin typeface="宋体" panose="02010600030101010101" pitchFamily="2" charset="-122"/>
                <a:ea typeface="宋体" panose="02010600030101010101" pitchFamily="2" charset="-122"/>
              </a:rPr>
              <a:t>上海市普通中小学课程方案</a:t>
            </a:r>
            <a:r>
              <a:rPr lang="en-US" altLang="zh-CN" sz="1800" b="0" dirty="0">
                <a:latin typeface="宋体" panose="02010600030101010101" pitchFamily="2" charset="-122"/>
                <a:ea typeface="宋体" panose="02010600030101010101" pitchFamily="2" charset="-122"/>
              </a:rPr>
              <a:t>》</a:t>
            </a:r>
            <a:r>
              <a:rPr lang="zh-CN" altLang="en-US" sz="1800" b="0" dirty="0">
                <a:latin typeface="宋体" panose="02010600030101010101" pitchFamily="2" charset="-122"/>
                <a:ea typeface="宋体" panose="02010600030101010101" pitchFamily="2" charset="-122"/>
              </a:rPr>
              <a:t>，上海：上海教育出版社。</a:t>
            </a:r>
            <a:r>
              <a:rPr lang="en-US" altLang="zh-CN" sz="1800" b="0" dirty="0">
                <a:latin typeface="宋体" panose="02010600030101010101" pitchFamily="2" charset="-122"/>
                <a:ea typeface="宋体" panose="02010600030101010101" pitchFamily="2" charset="-122"/>
              </a:rPr>
              <a:t>2004</a:t>
            </a:r>
            <a:r>
              <a:rPr lang="zh-CN" altLang="en-US" sz="1800" b="0" dirty="0">
                <a:latin typeface="宋体" panose="02010600030101010101" pitchFamily="2" charset="-122"/>
                <a:ea typeface="宋体" panose="02010600030101010101" pitchFamily="2" charset="-122"/>
              </a:rPr>
              <a:t>：</a:t>
            </a:r>
            <a:r>
              <a:rPr lang="en-US" altLang="zh-CN" sz="1800" b="0">
                <a:latin typeface="宋体" panose="02010600030101010101" pitchFamily="2" charset="-122"/>
                <a:ea typeface="宋体" panose="02010600030101010101" pitchFamily="2" charset="-122"/>
              </a:rPr>
              <a:t>6.</a:t>
            </a:r>
            <a:r>
              <a:rPr lang="en-US" altLang="zh-CN" sz="2400" b="0">
                <a:latin typeface="宋体" panose="02010600030101010101" pitchFamily="2" charset="-122"/>
                <a:ea typeface="宋体" panose="02010600030101010101" pitchFamily="2" charset="-122"/>
              </a:rPr>
              <a:t> </a:t>
            </a:r>
            <a:endParaRPr lang="en-US" altLang="zh-CN" sz="2400" b="0">
              <a:latin typeface="宋体" panose="02010600030101010101" pitchFamily="2" charset="-122"/>
              <a:ea typeface="宋体" panose="02010600030101010101" pitchFamily="2"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5410" name="标题 785409"/>
          <p:cNvSpPr>
            <a:spLocks noGrp="1"/>
          </p:cNvSpPr>
          <p:nvPr>
            <p:ph type="title"/>
          </p:nvPr>
        </p:nvSpPr>
        <p:spPr>
          <a:xfrm>
            <a:off x="1258888" y="274638"/>
            <a:ext cx="7427912" cy="1143000"/>
          </a:xfrm>
        </p:spPr>
        <p:txBody>
          <a:bodyPr anchor="ctr"/>
          <a:p>
            <a:r>
              <a:rPr lang="en-US" altLang="zh-CN" sz="3200" b="1" dirty="0">
                <a:solidFill>
                  <a:srgbClr val="0000FF"/>
                </a:solidFill>
                <a:ea typeface="华文新魏" panose="02010800040101010101" pitchFamily="2" charset="-122"/>
              </a:rPr>
              <a:t>2. </a:t>
            </a:r>
            <a:r>
              <a:rPr lang="zh-CN" altLang="en-US" sz="3200" b="1" dirty="0">
                <a:solidFill>
                  <a:srgbClr val="0000FF"/>
                </a:solidFill>
                <a:ea typeface="华文新魏" panose="02010800040101010101" pitchFamily="2" charset="-122"/>
              </a:rPr>
              <a:t>班级管理中的两层系列活动</a:t>
            </a:r>
            <a:endParaRPr lang="zh-CN" altLang="en-US" sz="3200" b="1" dirty="0">
              <a:solidFill>
                <a:srgbClr val="0000FF"/>
              </a:solidFill>
              <a:ea typeface="华文新魏" panose="02010800040101010101" pitchFamily="2" charset="-122"/>
            </a:endParaRPr>
          </a:p>
        </p:txBody>
      </p:sp>
      <p:sp>
        <p:nvSpPr>
          <p:cNvPr id="785411" name="文本占位符 785410"/>
          <p:cNvSpPr>
            <a:spLocks noGrp="1"/>
          </p:cNvSpPr>
          <p:nvPr>
            <p:ph type="body" idx="1"/>
          </p:nvPr>
        </p:nvSpPr>
        <p:spPr>
          <a:xfrm>
            <a:off x="468313" y="1628775"/>
            <a:ext cx="8362950" cy="4525963"/>
          </a:xfrm>
        </p:spPr>
        <p:txBody>
          <a:bodyPr/>
          <a:p>
            <a:pPr>
              <a:buNone/>
            </a:pPr>
            <a:endParaRPr lang="en-US" altLang="zh-CN" sz="2800" dirty="0"/>
          </a:p>
          <a:p>
            <a:pPr>
              <a:buNone/>
            </a:pPr>
            <a:r>
              <a:rPr lang="zh-CN" altLang="en-US" sz="2800" dirty="0"/>
              <a:t>第一层系列活动：一个学期（学年）中的</a:t>
            </a:r>
            <a:endParaRPr lang="zh-CN" altLang="en-US" sz="2800" dirty="0"/>
          </a:p>
          <a:p>
            <a:pPr>
              <a:buNone/>
            </a:pPr>
            <a:r>
              <a:rPr lang="zh-CN" altLang="en-US" sz="2800" dirty="0"/>
              <a:t>                                                       </a:t>
            </a:r>
            <a:r>
              <a:rPr lang="zh-CN" altLang="en-US" sz="2800" b="1" dirty="0">
                <a:solidFill>
                  <a:srgbClr val="0000FF"/>
                </a:solidFill>
              </a:rPr>
              <a:t>系列“大项目”</a:t>
            </a:r>
            <a:endParaRPr lang="zh-CN" altLang="en-US" sz="2800" b="1" dirty="0">
              <a:solidFill>
                <a:srgbClr val="0000FF"/>
              </a:solidFill>
            </a:endParaRPr>
          </a:p>
          <a:p>
            <a:pPr>
              <a:buNone/>
            </a:pPr>
            <a:endParaRPr lang="zh-CN" altLang="en-US" sz="2800" b="1" dirty="0">
              <a:solidFill>
                <a:schemeClr val="hlink"/>
              </a:solidFill>
            </a:endParaRPr>
          </a:p>
          <a:p>
            <a:pPr>
              <a:buNone/>
            </a:pPr>
            <a:r>
              <a:rPr lang="zh-CN" altLang="en-US" sz="2800" dirty="0"/>
              <a:t>第二层系列活动：每个“大项目”中的</a:t>
            </a:r>
            <a:endParaRPr lang="zh-CN" altLang="en-US" sz="2800" dirty="0"/>
          </a:p>
          <a:p>
            <a:pPr>
              <a:buNone/>
            </a:pPr>
            <a:r>
              <a:rPr lang="zh-CN" altLang="en-US" sz="2800" dirty="0"/>
              <a:t>                                                        </a:t>
            </a:r>
            <a:r>
              <a:rPr lang="zh-CN" altLang="en-US" sz="2800" b="1" dirty="0">
                <a:solidFill>
                  <a:srgbClr val="0000FF"/>
                </a:solidFill>
              </a:rPr>
              <a:t>系列“小活动”</a:t>
            </a:r>
            <a:endParaRPr lang="zh-CN" altLang="en-US" sz="2800" b="1" dirty="0">
              <a:solidFill>
                <a:srgbClr val="0000FF"/>
              </a:solidFill>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0770" name="标题 800769"/>
          <p:cNvSpPr>
            <a:spLocks noGrp="1"/>
          </p:cNvSpPr>
          <p:nvPr>
            <p:ph type="title"/>
          </p:nvPr>
        </p:nvSpPr>
        <p:spPr>
          <a:xfrm>
            <a:off x="0" y="0"/>
            <a:ext cx="8893175" cy="1527175"/>
          </a:xfrm>
        </p:spPr>
        <p:txBody>
          <a:bodyPr anchor="ctr"/>
          <a:p>
            <a:r>
              <a:rPr lang="en-US" altLang="zh-CN" sz="3200" b="1" dirty="0">
                <a:solidFill>
                  <a:srgbClr val="0000FF"/>
                </a:solidFill>
                <a:ea typeface="华文新魏" panose="02010800040101010101" pitchFamily="2" charset="-122"/>
              </a:rPr>
              <a:t>3.</a:t>
            </a:r>
            <a:r>
              <a:rPr lang="zh-CN" altLang="en-US" sz="3200" b="1" dirty="0">
                <a:solidFill>
                  <a:srgbClr val="0000FF"/>
                </a:solidFill>
                <a:ea typeface="华文新魏" panose="02010800040101010101" pitchFamily="2" charset="-122"/>
              </a:rPr>
              <a:t>典型案例：“系列大项目”与“系列小活动” </a:t>
            </a:r>
            <a:endParaRPr lang="zh-CN" altLang="en-US" sz="3200" b="1" dirty="0">
              <a:solidFill>
                <a:srgbClr val="0000FF"/>
              </a:solidFill>
              <a:ea typeface="华文新魏" panose="02010800040101010101" pitchFamily="2" charset="-122"/>
            </a:endParaRPr>
          </a:p>
        </p:txBody>
      </p:sp>
      <p:sp>
        <p:nvSpPr>
          <p:cNvPr id="800771" name="文本占位符 800770"/>
          <p:cNvSpPr>
            <a:spLocks noGrp="1"/>
          </p:cNvSpPr>
          <p:nvPr>
            <p:ph type="body" idx="1"/>
          </p:nvPr>
        </p:nvSpPr>
        <p:spPr>
          <a:xfrm>
            <a:off x="971550" y="5229225"/>
            <a:ext cx="8172450" cy="1295400"/>
          </a:xfrm>
        </p:spPr>
        <p:txBody>
          <a:bodyPr/>
          <a:p>
            <a:pPr>
              <a:lnSpc>
                <a:spcPct val="90000"/>
              </a:lnSpc>
              <a:spcBef>
                <a:spcPct val="0"/>
              </a:spcBef>
              <a:buNone/>
            </a:pPr>
            <a:r>
              <a:rPr lang="zh-CN" altLang="en-US" sz="2800" dirty="0">
                <a:latin typeface="黑体" panose="02010609060101010101" pitchFamily="49" charset="-122"/>
                <a:ea typeface="黑体" panose="02010609060101010101" pitchFamily="49" charset="-122"/>
              </a:rPr>
              <a:t>系列主题活动：</a:t>
            </a:r>
            <a:endParaRPr lang="zh-CN" altLang="en-US" sz="2800" dirty="0">
              <a:latin typeface="黑体" panose="02010609060101010101" pitchFamily="49" charset="-122"/>
              <a:ea typeface="黑体" panose="02010609060101010101" pitchFamily="49" charset="-122"/>
            </a:endParaRPr>
          </a:p>
          <a:p>
            <a:pPr>
              <a:lnSpc>
                <a:spcPct val="90000"/>
              </a:lnSpc>
              <a:spcBef>
                <a:spcPct val="0"/>
              </a:spcBef>
              <a:buNone/>
            </a:pPr>
            <a:r>
              <a:rPr lang="zh-CN" altLang="en-US" sz="2800" dirty="0">
                <a:latin typeface="黑体" panose="02010609060101010101" pitchFamily="49" charset="-122"/>
                <a:ea typeface="黑体" panose="02010609060101010101" pitchFamily="49" charset="-122"/>
              </a:rPr>
              <a:t>          从“十四岁生日仪式”到“主动沟通”</a:t>
            </a:r>
            <a:endParaRPr lang="zh-CN" altLang="en-US" sz="2800" dirty="0">
              <a:latin typeface="黑体" panose="02010609060101010101" pitchFamily="49" charset="-122"/>
              <a:ea typeface="黑体" panose="02010609060101010101" pitchFamily="49" charset="-122"/>
            </a:endParaRPr>
          </a:p>
          <a:p>
            <a:pPr>
              <a:lnSpc>
                <a:spcPct val="90000"/>
              </a:lnSpc>
              <a:spcBef>
                <a:spcPct val="0"/>
              </a:spcBef>
              <a:buNone/>
            </a:pPr>
            <a:r>
              <a:rPr lang="zh-CN" altLang="en-US" sz="2400">
                <a:latin typeface="Times New Roman" panose="02020603050405020304" pitchFamily="18" charset="0"/>
              </a:rPr>
              <a:t>          </a:t>
            </a:r>
            <a:endParaRPr lang="zh-CN" altLang="en-US" sz="2400" b="1">
              <a:latin typeface="Times New Roman" panose="02020603050405020304" pitchFamily="18" charset="0"/>
            </a:endParaRPr>
          </a:p>
        </p:txBody>
      </p:sp>
      <p:sp>
        <p:nvSpPr>
          <p:cNvPr id="800772" name="矩形 800771"/>
          <p:cNvSpPr/>
          <p:nvPr/>
        </p:nvSpPr>
        <p:spPr>
          <a:xfrm>
            <a:off x="684213" y="1557338"/>
            <a:ext cx="7380287" cy="158432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lvl="0"/>
            <a:r>
              <a:rPr lang="zh-CN" altLang="en-US" sz="3000" b="1" dirty="0">
                <a:latin typeface="黑体" panose="02010609060101010101" pitchFamily="49" charset="-122"/>
                <a:ea typeface="黑体" panose="02010609060101010101" pitchFamily="49" charset="-122"/>
              </a:rPr>
              <a:t>针对的“发展问题” </a:t>
            </a:r>
            <a:endParaRPr lang="zh-CN" altLang="en-US" sz="3000" b="1" dirty="0">
              <a:latin typeface="黑体" panose="02010609060101010101" pitchFamily="49" charset="-122"/>
              <a:ea typeface="黑体" panose="02010609060101010101" pitchFamily="49" charset="-122"/>
            </a:endParaRPr>
          </a:p>
          <a:p>
            <a:pPr lvl="0">
              <a:buNone/>
            </a:pPr>
            <a:r>
              <a:rPr lang="zh-CN" altLang="en-US" sz="3000" b="1" dirty="0">
                <a:latin typeface="黑体" panose="02010609060101010101" pitchFamily="49" charset="-122"/>
                <a:ea typeface="黑体" panose="02010609060101010101" pitchFamily="49" charset="-122"/>
              </a:rPr>
              <a:t> </a:t>
            </a:r>
            <a:r>
              <a:rPr lang="en-US" altLang="zh-CN" sz="3000" b="1" dirty="0">
                <a:latin typeface="黑体" panose="02010609060101010101" pitchFamily="49" charset="-122"/>
                <a:ea typeface="黑体" panose="02010609060101010101" pitchFamily="49" charset="-122"/>
              </a:rPr>
              <a:t>——</a:t>
            </a:r>
            <a:r>
              <a:rPr lang="zh-CN" altLang="en-US" sz="3000" b="1" dirty="0">
                <a:latin typeface="黑体" panose="02010609060101010101" pitchFamily="49" charset="-122"/>
                <a:ea typeface="黑体" panose="02010609060101010101" pitchFamily="49" charset="-122"/>
              </a:rPr>
              <a:t>进入初中，如何面对</a:t>
            </a:r>
            <a:r>
              <a:rPr lang="zh-CN" altLang="en-US" sz="3000" b="1" dirty="0">
                <a:solidFill>
                  <a:srgbClr val="0000FF"/>
                </a:solidFill>
                <a:latin typeface="黑体" panose="02010609060101010101" pitchFamily="49" charset="-122"/>
                <a:ea typeface="黑体" panose="02010609060101010101" pitchFamily="49" charset="-122"/>
              </a:rPr>
              <a:t>“亲子沟通”</a:t>
            </a:r>
            <a:r>
              <a:rPr lang="en-US" altLang="zh-CN" sz="3000" b="1">
                <a:latin typeface="黑体" panose="02010609060101010101" pitchFamily="49" charset="-122"/>
                <a:ea typeface="黑体" panose="02010609060101010101" pitchFamily="49" charset="-122"/>
              </a:rPr>
              <a:t>? </a:t>
            </a:r>
            <a:r>
              <a:rPr lang="en-US" altLang="zh-CN" sz="3600" b="1">
                <a:solidFill>
                  <a:srgbClr val="0000FF"/>
                </a:solidFill>
                <a:latin typeface="黑体" panose="02010609060101010101" pitchFamily="49" charset="-122"/>
                <a:ea typeface="黑体" panose="02010609060101010101" pitchFamily="49" charset="-122"/>
              </a:rPr>
              <a:t>   </a:t>
            </a:r>
            <a:r>
              <a:rPr lang="en-US" altLang="zh-CN" sz="3600" b="1">
                <a:latin typeface="黑体" panose="02010609060101010101" pitchFamily="49" charset="-122"/>
                <a:ea typeface="黑体" panose="02010609060101010101" pitchFamily="49" charset="-122"/>
              </a:rPr>
              <a:t>   </a:t>
            </a:r>
            <a:endParaRPr lang="en-US" altLang="zh-CN" sz="3600" b="1">
              <a:latin typeface="黑体" panose="02010609060101010101" pitchFamily="49" charset="-122"/>
              <a:ea typeface="黑体" panose="02010609060101010101" pitchFamily="49" charset="-122"/>
            </a:endParaRPr>
          </a:p>
        </p:txBody>
      </p:sp>
      <p:sp>
        <p:nvSpPr>
          <p:cNvPr id="800773" name="左弧形箭头 800772"/>
          <p:cNvSpPr/>
          <p:nvPr/>
        </p:nvSpPr>
        <p:spPr>
          <a:xfrm rot="-1611549">
            <a:off x="323850" y="4365625"/>
            <a:ext cx="576263" cy="1152525"/>
          </a:xfrm>
          <a:prstGeom prst="curvedRightArrow">
            <a:avLst>
              <a:gd name="adj1" fmla="val 39999"/>
              <a:gd name="adj2" fmla="val 79999"/>
              <a:gd name="adj3" fmla="val 33333"/>
            </a:avLst>
          </a:prstGeom>
          <a:solidFill>
            <a:srgbClr val="66FFFF"/>
          </a:solidFill>
          <a:ln w="9525" cap="flat" cmpd="sng">
            <a:solidFill>
              <a:schemeClr val="tx1"/>
            </a:solidFill>
            <a:prstDash val="solid"/>
            <a:miter/>
            <a:headEnd type="none" w="med" len="med"/>
            <a:tailEnd type="none" w="med" len="med"/>
          </a:ln>
        </p:spPr>
        <p:txBody>
          <a:bodyPr/>
          <a:p>
            <a:endParaRPr lang="zh-CN" altLang="en-US"/>
          </a:p>
        </p:txBody>
      </p:sp>
      <p:sp>
        <p:nvSpPr>
          <p:cNvPr id="800774" name="矩形 800773"/>
          <p:cNvSpPr/>
          <p:nvPr/>
        </p:nvSpPr>
        <p:spPr>
          <a:xfrm>
            <a:off x="611188" y="2997200"/>
            <a:ext cx="7705725" cy="1295400"/>
          </a:xfrm>
          <a:prstGeom prst="rect">
            <a:avLst/>
          </a:prstGeom>
          <a:noFill/>
          <a:ln w="9525" cap="flat" cmpd="sng">
            <a:solidFill>
              <a:schemeClr val="tx1"/>
            </a:solidFill>
            <a:prstDash val="solid"/>
            <a:miter/>
            <a:headEnd type="none" w="med" len="med"/>
            <a:tailEnd type="none" w="med" len="med"/>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lvl="0">
              <a:spcBef>
                <a:spcPct val="0"/>
              </a:spcBef>
              <a:buNone/>
            </a:pPr>
            <a:r>
              <a:rPr lang="zh-CN" altLang="en-US" sz="2800" dirty="0">
                <a:latin typeface="黑体" panose="02010609060101010101" pitchFamily="49" charset="-122"/>
                <a:ea typeface="黑体" panose="02010609060101010101" pitchFamily="49" charset="-122"/>
              </a:rPr>
              <a:t>个别沟通？亲子会谈？同学协助？求助社区？</a:t>
            </a:r>
            <a:endParaRPr lang="zh-CN" altLang="en-US" sz="2800" dirty="0">
              <a:latin typeface="黑体" panose="02010609060101010101" pitchFamily="49" charset="-122"/>
              <a:ea typeface="黑体" panose="02010609060101010101" pitchFamily="49" charset="-122"/>
            </a:endParaRPr>
          </a:p>
          <a:p>
            <a:pPr lvl="0">
              <a:spcBef>
                <a:spcPct val="0"/>
              </a:spcBef>
              <a:buNone/>
            </a:pPr>
            <a:r>
              <a:rPr lang="zh-CN" altLang="en-US" sz="2800" dirty="0">
                <a:latin typeface="黑体" panose="02010609060101010101" pitchFamily="49" charset="-122"/>
                <a:ea typeface="黑体" panose="02010609060101010101" pitchFamily="49" charset="-122"/>
              </a:rPr>
              <a:t>发表演讲？集体训话？</a:t>
            </a:r>
            <a:r>
              <a:rPr lang="zh-CN" altLang="en-US" sz="2800">
                <a:latin typeface="Times New Roman" panose="02020603050405020304" pitchFamily="18" charset="0"/>
              </a:rPr>
              <a:t>          </a:t>
            </a:r>
            <a:endParaRPr lang="zh-CN" altLang="en-US" sz="2800" b="1">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00774"/>
                                        </p:tgtEl>
                                        <p:attrNameLst>
                                          <p:attrName>style.visibility</p:attrName>
                                        </p:attrNameLst>
                                      </p:cBhvr>
                                      <p:to>
                                        <p:strVal val="visible"/>
                                      </p:to>
                                    </p:set>
                                    <p:animEffect transition="in" filter="diamond(in)">
                                      <p:cBhvr>
                                        <p:cTn id="7" dur="2000"/>
                                        <p:tgtEl>
                                          <p:spTgt spid="80077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00773"/>
                                        </p:tgtEl>
                                        <p:attrNameLst>
                                          <p:attrName>style.visibility</p:attrName>
                                        </p:attrNameLst>
                                      </p:cBhvr>
                                      <p:to>
                                        <p:strVal val="visible"/>
                                      </p:to>
                                    </p:set>
                                    <p:anim calcmode="lin" valueType="num">
                                      <p:cBhvr additive="base">
                                        <p:cTn id="12" dur="500" fill="hold"/>
                                        <p:tgtEl>
                                          <p:spTgt spid="800773"/>
                                        </p:tgtEl>
                                        <p:attrNameLst>
                                          <p:attrName>ppt_x</p:attrName>
                                        </p:attrNameLst>
                                      </p:cBhvr>
                                      <p:tavLst>
                                        <p:tav tm="0">
                                          <p:val>
                                            <p:strVal val="#ppt_x"/>
                                          </p:val>
                                        </p:tav>
                                        <p:tav tm="100000">
                                          <p:val>
                                            <p:strVal val="#ppt_x"/>
                                          </p:val>
                                        </p:tav>
                                      </p:tavLst>
                                    </p:anim>
                                    <p:anim calcmode="lin" valueType="num">
                                      <p:cBhvr additive="base">
                                        <p:cTn id="13" dur="500" fill="hold"/>
                                        <p:tgtEl>
                                          <p:spTgt spid="80077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800771">
                                            <p:txEl>
                                              <p:charRg st="0" end="8"/>
                                            </p:txEl>
                                          </p:spTgt>
                                        </p:tgtEl>
                                        <p:attrNameLst>
                                          <p:attrName>style.visibility</p:attrName>
                                        </p:attrNameLst>
                                      </p:cBhvr>
                                      <p:to>
                                        <p:strVal val="visible"/>
                                      </p:to>
                                    </p:set>
                                    <p:animEffect transition="in" filter="diamond(in)">
                                      <p:cBhvr>
                                        <p:cTn id="18" dur="2000"/>
                                        <p:tgtEl>
                                          <p:spTgt spid="800771">
                                            <p:txEl>
                                              <p:charRg st="0" end="8"/>
                                            </p:txEl>
                                          </p:spTgt>
                                        </p:tgtEl>
                                      </p:cBhvr>
                                    </p:animEffect>
                                  </p:childTnLst>
                                </p:cTn>
                              </p:par>
                              <p:par>
                                <p:cTn id="19" presetID="8" presetClass="entr" presetSubtype="16" fill="hold" nodeType="withEffect">
                                  <p:stCondLst>
                                    <p:cond delay="0"/>
                                  </p:stCondLst>
                                  <p:childTnLst>
                                    <p:set>
                                      <p:cBhvr>
                                        <p:cTn id="20" dur="1" fill="hold">
                                          <p:stCondLst>
                                            <p:cond delay="0"/>
                                          </p:stCondLst>
                                        </p:cTn>
                                        <p:tgtEl>
                                          <p:spTgt spid="800771">
                                            <p:txEl>
                                              <p:charRg st="8" end="36"/>
                                            </p:txEl>
                                          </p:spTgt>
                                        </p:tgtEl>
                                        <p:attrNameLst>
                                          <p:attrName>style.visibility</p:attrName>
                                        </p:attrNameLst>
                                      </p:cBhvr>
                                      <p:to>
                                        <p:strVal val="visible"/>
                                      </p:to>
                                    </p:set>
                                    <p:animEffect transition="in" filter="diamond(in)">
                                      <p:cBhvr>
                                        <p:cTn id="21" dur="2000"/>
                                        <p:tgtEl>
                                          <p:spTgt spid="800771">
                                            <p:txEl>
                                              <p:charRg st="8" end="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077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Picture 2" descr="C:\Users\Lenovo\Desktop\PPT设计\问号\779917_080552041_2.jpg"/>
          <p:cNvPicPr>
            <a:picLocks noChangeAspect="1" noChangeArrowheads="1"/>
          </p:cNvPicPr>
          <p:nvPr/>
        </p:nvPicPr>
        <p:blipFill>
          <a:blip r:embed="rId1"/>
          <a:srcRect/>
          <a:stretch>
            <a:fillRect/>
          </a:stretch>
        </p:blipFill>
        <p:spPr bwMode="auto">
          <a:xfrm rot="20316592">
            <a:off x="385763" y="3321050"/>
            <a:ext cx="1849438" cy="2463800"/>
          </a:xfrm>
          <a:prstGeom prst="rect">
            <a:avLst/>
          </a:prstGeom>
          <a:noFill/>
          <a:effectLst>
            <a:outerShdw blurRad="203200" dist="50800" dir="5400000" sx="26000" sy="26000" algn="ctr" rotWithShape="0">
              <a:srgbClr val="000000">
                <a:alpha val="41000"/>
              </a:srgbClr>
            </a:outerShdw>
          </a:effectLst>
        </p:spPr>
      </p:pic>
      <p:sp>
        <p:nvSpPr>
          <p:cNvPr id="12293" name="矩形 2"/>
          <p:cNvSpPr/>
          <p:nvPr/>
        </p:nvSpPr>
        <p:spPr>
          <a:xfrm>
            <a:off x="539750" y="260350"/>
            <a:ext cx="7991475" cy="519113"/>
          </a:xfrm>
          <a:prstGeom prst="rect">
            <a:avLst/>
          </a:prstGeom>
          <a:noFill/>
          <a:ln w="9525">
            <a:noFill/>
          </a:ln>
        </p:spPr>
        <p:txBody>
          <a:bodyPr>
            <a:spAutoFit/>
          </a:bodyPr>
          <a:p>
            <a:pPr lvl="0" indent="576580">
              <a:buClr>
                <a:srgbClr val="000000"/>
              </a:buClr>
            </a:pPr>
            <a:r>
              <a:rPr lang="zh-CN" altLang="en-US" sz="2800" b="1" dirty="0">
                <a:latin typeface="黑体" panose="02010609060101010101" pitchFamily="49" charset="-122"/>
                <a:ea typeface="黑体" panose="02010609060101010101" pitchFamily="49" charset="-122"/>
              </a:rPr>
              <a:t>案例辨析：这属于哪一层境界的情形？</a:t>
            </a:r>
            <a:endParaRPr lang="zh-CN" altLang="en-US" sz="2800" b="1" dirty="0">
              <a:latin typeface="黑体" panose="02010609060101010101" pitchFamily="49" charset="-122"/>
              <a:ea typeface="黑体" panose="02010609060101010101" pitchFamily="49" charset="-122"/>
            </a:endParaRPr>
          </a:p>
        </p:txBody>
      </p:sp>
      <p:sp>
        <p:nvSpPr>
          <p:cNvPr id="12294" name="矩形 3"/>
          <p:cNvSpPr/>
          <p:nvPr/>
        </p:nvSpPr>
        <p:spPr>
          <a:xfrm>
            <a:off x="2195513" y="1412875"/>
            <a:ext cx="6048375" cy="4362450"/>
          </a:xfrm>
          <a:prstGeom prst="rect">
            <a:avLst/>
          </a:prstGeom>
          <a:noFill/>
          <a:ln w="9525">
            <a:noFill/>
          </a:ln>
        </p:spPr>
        <p:txBody>
          <a:bodyPr>
            <a:spAutoFit/>
          </a:bodyPr>
          <a:p>
            <a:pPr lvl="0" indent="576580">
              <a:buClr>
                <a:srgbClr val="000000"/>
              </a:buClr>
            </a:pPr>
            <a:r>
              <a:rPr lang="zh-CN" altLang="en-US" sz="2800" b="0" dirty="0">
                <a:solidFill>
                  <a:srgbClr val="0000FF"/>
                </a:solidFill>
                <a:latin typeface="黑体" panose="02010609060101010101" pitchFamily="49" charset="-122"/>
                <a:ea typeface="黑体" panose="02010609060101010101" pitchFamily="49" charset="-122"/>
              </a:rPr>
              <a:t>课间操</a:t>
            </a:r>
            <a:r>
              <a:rPr lang="zh-CN" altLang="en-US" sz="2800" b="0" dirty="0">
                <a:latin typeface="黑体" panose="02010609060101010101" pitchFamily="49" charset="-122"/>
                <a:ea typeface="黑体" panose="02010609060101010101" pitchFamily="49" charset="-122"/>
              </a:rPr>
              <a:t>的时候，</a:t>
            </a:r>
            <a:r>
              <a:rPr lang="en-US" altLang="zh-CN" sz="2800" b="0" dirty="0">
                <a:latin typeface="黑体" panose="02010609060101010101" pitchFamily="49" charset="-122"/>
                <a:ea typeface="黑体" panose="02010609060101010101" pitchFamily="49" charset="-122"/>
              </a:rPr>
              <a:t>L</a:t>
            </a:r>
            <a:r>
              <a:rPr lang="zh-CN" altLang="en-US" sz="2800" b="0" dirty="0">
                <a:latin typeface="黑体" panose="02010609060101010101" pitchFamily="49" charset="-122"/>
                <a:ea typeface="黑体" panose="02010609060101010101" pitchFamily="49" charset="-122"/>
              </a:rPr>
              <a:t>老师没有象往常那样站到乙班队伍旁边监督，她选择了一个</a:t>
            </a:r>
            <a:r>
              <a:rPr lang="zh-CN" altLang="en-US" sz="2800" b="0" dirty="0">
                <a:solidFill>
                  <a:srgbClr val="0000FF"/>
                </a:solidFill>
                <a:latin typeface="黑体" panose="02010609060101010101" pitchFamily="49" charset="-122"/>
                <a:ea typeface="黑体" panose="02010609060101010101" pitchFamily="49" charset="-122"/>
              </a:rPr>
              <a:t>较远的角落</a:t>
            </a:r>
            <a:r>
              <a:rPr lang="zh-CN" altLang="en-US" sz="2800" b="0" dirty="0">
                <a:latin typeface="黑体" panose="02010609060101010101" pitchFamily="49" charset="-122"/>
                <a:ea typeface="黑体" panose="02010609060101010101" pitchFamily="49" charset="-122"/>
              </a:rPr>
              <a:t>，恰好能观察到学生队伍，又不易被学生看见。</a:t>
            </a:r>
            <a:endParaRPr lang="zh-CN" altLang="en-US" sz="2800" b="0" dirty="0">
              <a:latin typeface="黑体" panose="02010609060101010101" pitchFamily="49" charset="-122"/>
              <a:ea typeface="黑体" panose="02010609060101010101" pitchFamily="49" charset="-122"/>
            </a:endParaRPr>
          </a:p>
          <a:p>
            <a:pPr lvl="0" indent="576580">
              <a:buClr>
                <a:srgbClr val="000000"/>
              </a:buClr>
            </a:pPr>
            <a:r>
              <a:rPr lang="zh-CN" altLang="en-US" sz="2800" b="0" dirty="0">
                <a:solidFill>
                  <a:srgbClr val="0000FF"/>
                </a:solidFill>
                <a:latin typeface="黑体" panose="02010609060101010101" pitchFamily="49" charset="-122"/>
                <a:ea typeface="黑体" panose="02010609060101010101" pitchFamily="49" charset="-122"/>
              </a:rPr>
              <a:t>结果令</a:t>
            </a:r>
            <a:r>
              <a:rPr lang="en-US" altLang="zh-CN" sz="2800" b="0" dirty="0">
                <a:solidFill>
                  <a:srgbClr val="0000FF"/>
                </a:solidFill>
                <a:latin typeface="黑体" panose="02010609060101010101" pitchFamily="49" charset="-122"/>
                <a:ea typeface="黑体" panose="02010609060101010101" pitchFamily="49" charset="-122"/>
              </a:rPr>
              <a:t>L</a:t>
            </a:r>
            <a:r>
              <a:rPr lang="zh-CN" altLang="en-US" sz="2800" b="0" dirty="0">
                <a:solidFill>
                  <a:srgbClr val="0000FF"/>
                </a:solidFill>
                <a:latin typeface="黑体" panose="02010609060101010101" pitchFamily="49" charset="-122"/>
                <a:ea typeface="黑体" panose="02010609060101010101" pitchFamily="49" charset="-122"/>
              </a:rPr>
              <a:t>有些失望</a:t>
            </a:r>
            <a:r>
              <a:rPr lang="zh-CN" altLang="en-US" sz="2800" b="0" dirty="0">
                <a:latin typeface="黑体" panose="02010609060101010101" pitchFamily="49" charset="-122"/>
                <a:ea typeface="黑体" panose="02010609060101010101" pitchFamily="49" charset="-122"/>
              </a:rPr>
              <a:t>。值日的班干在散开的广播操队伍还没有完全集中整队、宣布今天的出操情况时就宣布了解散。</a:t>
            </a:r>
            <a:endParaRPr lang="zh-CN" altLang="en-US" sz="2800" b="0" dirty="0">
              <a:latin typeface="黑体" panose="02010609060101010101" pitchFamily="49" charset="-122"/>
              <a:ea typeface="黑体" panose="02010609060101010101" pitchFamily="49" charset="-122"/>
            </a:endParaRPr>
          </a:p>
          <a:p>
            <a:pPr lvl="0" indent="576580">
              <a:buClr>
                <a:srgbClr val="000000"/>
              </a:buClr>
            </a:pPr>
            <a:r>
              <a:rPr lang="zh-CN" altLang="en-US" sz="2800" b="0" dirty="0">
                <a:latin typeface="黑体" panose="02010609060101010101" pitchFamily="49" charset="-122"/>
                <a:ea typeface="黑体" panose="02010609060101010101" pitchFamily="49" charset="-122"/>
              </a:rPr>
              <a:t>当学生们象密密麻麻四散的小麻雀一样奔回教室时</a:t>
            </a:r>
            <a:r>
              <a:rPr lang="en-US" altLang="zh-CN" sz="2800" b="0">
                <a:latin typeface="黑体" panose="02010609060101010101" pitchFamily="49" charset="-122"/>
                <a:ea typeface="黑体" panose="02010609060101010101" pitchFamily="49" charset="-122"/>
              </a:rPr>
              <a:t>…… </a:t>
            </a:r>
            <a:endParaRPr lang="en-US" altLang="zh-CN" sz="2800" b="0">
              <a:latin typeface="黑体" panose="02010609060101010101" pitchFamily="49" charset="-122"/>
              <a:ea typeface="黑体" panose="02010609060101010101" pitchFamily="49" charset="-122"/>
            </a:endParaRPr>
          </a:p>
        </p:txBody>
      </p:sp>
      <p:sp>
        <p:nvSpPr>
          <p:cNvPr id="816134" name="文本框 816133"/>
          <p:cNvSpPr txBox="1"/>
          <p:nvPr/>
        </p:nvSpPr>
        <p:spPr>
          <a:xfrm>
            <a:off x="179388" y="6165850"/>
            <a:ext cx="7056437" cy="641350"/>
          </a:xfrm>
          <a:prstGeom prst="rect">
            <a:avLst/>
          </a:prstGeom>
          <a:noFill/>
          <a:ln w="9525">
            <a:noFill/>
          </a:ln>
          <a:effectLst>
            <a:prstShdw prst="shdw17" dist="17961" dir="2699999">
              <a:schemeClr val="accent1">
                <a:gamma/>
                <a:shade val="60000"/>
                <a:invGamma/>
              </a:schemeClr>
            </a:prstShdw>
          </a:effectLst>
        </p:spPr>
        <p:txBody>
          <a:bodyPr>
            <a:spAutoFit/>
          </a:bodyPr>
          <a:p>
            <a:pPr lvl="0">
              <a:spcBef>
                <a:spcPct val="20000"/>
              </a:spcBef>
              <a:buClr>
                <a:srgbClr val="000000"/>
              </a:buClr>
            </a:pPr>
            <a:r>
              <a:rPr lang="zh-CN" altLang="en-US" sz="1800" b="0" dirty="0">
                <a:latin typeface="宋体" panose="02010600030101010101" pitchFamily="2" charset="-122"/>
                <a:ea typeface="宋体" panose="02010600030101010101" pitchFamily="2" charset="-122"/>
              </a:rPr>
              <a:t>资料来源：耿涓涓（</a:t>
            </a:r>
            <a:r>
              <a:rPr lang="en-US" altLang="zh-CN" sz="1800" b="0" dirty="0">
                <a:latin typeface="宋体" panose="02010600030101010101" pitchFamily="2" charset="-122"/>
                <a:ea typeface="宋体" panose="02010600030101010101" pitchFamily="2" charset="-122"/>
              </a:rPr>
              <a:t>1999</a:t>
            </a:r>
            <a:r>
              <a:rPr lang="zh-CN" altLang="en-US" sz="1800" b="0" dirty="0">
                <a:latin typeface="宋体" panose="02010600030101010101" pitchFamily="2" charset="-122"/>
                <a:ea typeface="宋体" panose="02010600030101010101" pitchFamily="2" charset="-122"/>
              </a:rPr>
              <a:t>）：</a:t>
            </a:r>
            <a:r>
              <a:rPr lang="en-US" altLang="zh-CN" sz="1800" b="0" dirty="0">
                <a:latin typeface="宋体" panose="02010600030101010101" pitchFamily="2" charset="-122"/>
                <a:ea typeface="宋体" panose="02010600030101010101" pitchFamily="2" charset="-122"/>
              </a:rPr>
              <a:t>《</a:t>
            </a:r>
            <a:r>
              <a:rPr lang="zh-CN" altLang="en-US" sz="1800" b="0" dirty="0">
                <a:latin typeface="宋体" panose="02010600030101010101" pitchFamily="2" charset="-122"/>
                <a:ea typeface="宋体" panose="02010600030101010101" pitchFamily="2" charset="-122"/>
              </a:rPr>
              <a:t>教师个人教育信条：一位初中语文女教师的个案研究</a:t>
            </a:r>
            <a:r>
              <a:rPr lang="en-US" altLang="zh-CN" sz="1800" b="0" dirty="0">
                <a:latin typeface="宋体" panose="02010600030101010101" pitchFamily="2" charset="-122"/>
                <a:ea typeface="宋体" panose="02010600030101010101" pitchFamily="2" charset="-122"/>
              </a:rPr>
              <a:t>》</a:t>
            </a:r>
            <a:r>
              <a:rPr lang="zh-CN" altLang="en-US" sz="1800" b="0" dirty="0">
                <a:latin typeface="宋体" panose="02010600030101010101" pitchFamily="2" charset="-122"/>
                <a:ea typeface="宋体" panose="02010600030101010101" pitchFamily="2" charset="-122"/>
              </a:rPr>
              <a:t>，广西师范大学硕士学位论文，第</a:t>
            </a:r>
            <a:r>
              <a:rPr lang="en-US" altLang="zh-CN" sz="1800" b="0" dirty="0">
                <a:latin typeface="宋体" panose="02010600030101010101" pitchFamily="2" charset="-122"/>
                <a:ea typeface="宋体" panose="02010600030101010101" pitchFamily="2" charset="-122"/>
              </a:rPr>
              <a:t>7</a:t>
            </a:r>
            <a:r>
              <a:rPr lang="zh-CN" altLang="en-US" sz="1800" b="0" dirty="0">
                <a:latin typeface="宋体" panose="02010600030101010101" pitchFamily="2" charset="-122"/>
                <a:ea typeface="宋体" panose="02010600030101010101" pitchFamily="2" charset="-122"/>
              </a:rPr>
              <a:t>页。</a:t>
            </a:r>
            <a:r>
              <a:rPr lang="zh-CN" altLang="en-US" sz="1800" b="0" dirty="0">
                <a:latin typeface="Arial" panose="020B0604020202020204" pitchFamily="34" charset="0"/>
                <a:ea typeface="宋体" panose="02010600030101010101" pitchFamily="2" charset="-122"/>
              </a:rPr>
              <a:t> </a:t>
            </a:r>
            <a:endParaRPr lang="zh-CN" altLang="en-US" sz="1800" b="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anim calcmode="lin" valueType="num">
                                      <p:cBhvr additive="base">
                                        <p:cTn id="7" dur="1000" fill="hold"/>
                                        <p:tgtEl>
                                          <p:spTgt spid="12293"/>
                                        </p:tgtEl>
                                        <p:attrNameLst>
                                          <p:attrName>ppt_x</p:attrName>
                                        </p:attrNameLst>
                                      </p:cBhvr>
                                      <p:tavLst>
                                        <p:tav tm="0">
                                          <p:val>
                                            <p:strVal val="0-#ppt_w/2"/>
                                          </p:val>
                                        </p:tav>
                                        <p:tav tm="100000">
                                          <p:val>
                                            <p:strVal val="#ppt_x"/>
                                          </p:val>
                                        </p:tav>
                                      </p:tavLst>
                                    </p:anim>
                                    <p:anim calcmode="lin" valueType="num">
                                      <p:cBhvr additive="base">
                                        <p:cTn id="8" dur="1000" fill="hold"/>
                                        <p:tgtEl>
                                          <p:spTgt spid="1229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1000"/>
                                        <p:tgtEl>
                                          <p:spTgt spid="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2294"/>
                                        </p:tgtEl>
                                        <p:attrNameLst>
                                          <p:attrName>style.visibility</p:attrName>
                                        </p:attrNameLst>
                                      </p:cBhvr>
                                      <p:to>
                                        <p:strVal val="visible"/>
                                      </p:to>
                                    </p:set>
                                    <p:animEffect transition="in" filter="randombar(horizontal)">
                                      <p:cBhvr>
                                        <p:cTn id="16" dur="10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p:bldP spid="1229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1794" name="文本框 801793"/>
          <p:cNvSpPr txBox="1"/>
          <p:nvPr/>
        </p:nvSpPr>
        <p:spPr>
          <a:xfrm>
            <a:off x="3276600" y="260350"/>
            <a:ext cx="2663825" cy="6089650"/>
          </a:xfrm>
          <a:prstGeom prst="rect">
            <a:avLst/>
          </a:prstGeom>
          <a:solidFill>
            <a:srgbClr val="FFFFFF"/>
          </a:solidFill>
          <a:ln w="9525" cap="flat" cmpd="sng">
            <a:solidFill>
              <a:srgbClr val="000000"/>
            </a:solidFill>
            <a:prstDash val="solid"/>
            <a:miter/>
            <a:headEnd type="none" w="med" len="med"/>
            <a:tailEnd type="none" w="med" len="med"/>
          </a:ln>
        </p:spPr>
        <p:txBody>
          <a:bodyPr/>
          <a:p>
            <a:pPr lvl="0" algn="ctr">
              <a:buClr>
                <a:srgbClr val="000000"/>
              </a:buClr>
            </a:pPr>
            <a:r>
              <a:rPr lang="zh-CN" altLang="en-US" sz="2400" b="1" dirty="0">
                <a:solidFill>
                  <a:srgbClr val="000000"/>
                </a:solidFill>
                <a:latin typeface="宋体" panose="02010600030101010101" pitchFamily="2" charset="-122"/>
                <a:ea typeface="宋体" panose="02010600030101010101" pitchFamily="2" charset="-122"/>
              </a:rPr>
              <a:t>大项目</a:t>
            </a:r>
            <a:r>
              <a:rPr lang="en-US" altLang="zh-CN" sz="2400" b="1">
                <a:solidFill>
                  <a:srgbClr val="000000"/>
                </a:solidFill>
                <a:latin typeface="宋体" panose="02010600030101010101" pitchFamily="2" charset="-122"/>
                <a:ea typeface="宋体" panose="02010600030101010101" pitchFamily="2" charset="-122"/>
              </a:rPr>
              <a:t>2:</a:t>
            </a:r>
            <a:endParaRPr lang="en-US" altLang="zh-CN" sz="2400" b="1">
              <a:solidFill>
                <a:srgbClr val="000000"/>
              </a:solidFill>
              <a:latin typeface="宋体" panose="02010600030101010101" pitchFamily="2" charset="-122"/>
              <a:ea typeface="宋体" panose="02010600030101010101" pitchFamily="2" charset="-122"/>
            </a:endParaRPr>
          </a:p>
          <a:p>
            <a:pPr lvl="0" algn="ctr">
              <a:buClr>
                <a:srgbClr val="000000"/>
              </a:buClr>
            </a:pPr>
            <a:r>
              <a:rPr lang="zh-CN" altLang="en-US" sz="2400" b="1" dirty="0">
                <a:solidFill>
                  <a:srgbClr val="000000"/>
                </a:solidFill>
                <a:latin typeface="宋体" panose="02010600030101010101" pitchFamily="2" charset="-122"/>
                <a:ea typeface="宋体" panose="02010600030101010101" pitchFamily="2" charset="-122"/>
              </a:rPr>
              <a:t>父母是</a:t>
            </a:r>
            <a:endParaRPr lang="zh-CN" altLang="en-US" sz="2400" b="1" dirty="0">
              <a:solidFill>
                <a:srgbClr val="000000"/>
              </a:solidFill>
              <a:latin typeface="宋体" panose="02010600030101010101" pitchFamily="2" charset="-122"/>
              <a:ea typeface="宋体" panose="02010600030101010101" pitchFamily="2" charset="-122"/>
            </a:endParaRPr>
          </a:p>
          <a:p>
            <a:pPr lvl="0" algn="ctr">
              <a:buClr>
                <a:srgbClr val="000000"/>
              </a:buClr>
            </a:pPr>
            <a:r>
              <a:rPr lang="zh-CN" altLang="en-US" sz="2400" b="1" dirty="0">
                <a:solidFill>
                  <a:srgbClr val="000000"/>
                </a:solidFill>
                <a:latin typeface="宋体" panose="02010600030101010101" pitchFamily="2" charset="-122"/>
                <a:ea typeface="宋体" panose="02010600030101010101" pitchFamily="2" charset="-122"/>
              </a:rPr>
              <a:t>你特别的朋友</a:t>
            </a:r>
            <a:endParaRPr lang="zh-CN" altLang="en-US" sz="2400" b="1" dirty="0">
              <a:solidFill>
                <a:srgbClr val="000000"/>
              </a:solidFill>
              <a:latin typeface="宋体" panose="02010600030101010101" pitchFamily="2" charset="-122"/>
              <a:ea typeface="宋体" panose="02010600030101010101" pitchFamily="2" charset="-122"/>
            </a:endParaRPr>
          </a:p>
          <a:p>
            <a:pPr lvl="0" algn="ctr">
              <a:buClr>
                <a:srgbClr val="000000"/>
              </a:buClr>
            </a:pPr>
            <a:endParaRPr lang="zh-CN" altLang="en-US" sz="2400" b="0" dirty="0">
              <a:solidFill>
                <a:srgbClr val="000000"/>
              </a:solidFill>
              <a:latin typeface="Times New Roman" panose="02020603050405020304" pitchFamily="18" charset="0"/>
              <a:ea typeface="华文新魏" panose="02010800040101010101" pitchFamily="2" charset="-122"/>
            </a:endParaRPr>
          </a:p>
        </p:txBody>
      </p:sp>
      <p:sp>
        <p:nvSpPr>
          <p:cNvPr id="801795" name="文本框 801794"/>
          <p:cNvSpPr txBox="1"/>
          <p:nvPr/>
        </p:nvSpPr>
        <p:spPr>
          <a:xfrm>
            <a:off x="0" y="333375"/>
            <a:ext cx="2627313" cy="6075363"/>
          </a:xfrm>
          <a:prstGeom prst="rect">
            <a:avLst/>
          </a:prstGeom>
          <a:solidFill>
            <a:srgbClr val="FFFFFF"/>
          </a:solidFill>
          <a:ln w="9525" cap="flat" cmpd="sng">
            <a:solidFill>
              <a:srgbClr val="000000"/>
            </a:solidFill>
            <a:prstDash val="solid"/>
            <a:miter/>
            <a:headEnd type="none" w="med" len="med"/>
            <a:tailEnd type="none" w="med" len="med"/>
          </a:ln>
        </p:spPr>
        <p:txBody>
          <a:bodyPr/>
          <a:p>
            <a:pPr lvl="0" algn="ctr">
              <a:buClr>
                <a:srgbClr val="000000"/>
              </a:buClr>
            </a:pPr>
            <a:r>
              <a:rPr lang="zh-CN" altLang="en-US" sz="2400" b="1" dirty="0">
                <a:solidFill>
                  <a:srgbClr val="000000"/>
                </a:solidFill>
                <a:latin typeface="宋体" panose="02010600030101010101" pitchFamily="2" charset="-122"/>
                <a:ea typeface="宋体" panose="02010600030101010101" pitchFamily="2" charset="-122"/>
              </a:rPr>
              <a:t>大项目</a:t>
            </a:r>
            <a:r>
              <a:rPr lang="en-US" altLang="zh-CN" sz="2400" b="1">
                <a:solidFill>
                  <a:srgbClr val="000000"/>
                </a:solidFill>
                <a:latin typeface="宋体" panose="02010600030101010101" pitchFamily="2" charset="-122"/>
                <a:ea typeface="宋体" panose="02010600030101010101" pitchFamily="2" charset="-122"/>
              </a:rPr>
              <a:t>1:</a:t>
            </a:r>
            <a:endParaRPr lang="en-US" altLang="zh-CN" sz="2400" b="1">
              <a:solidFill>
                <a:srgbClr val="000000"/>
              </a:solidFill>
              <a:latin typeface="宋体" panose="02010600030101010101" pitchFamily="2" charset="-122"/>
              <a:ea typeface="宋体" panose="02010600030101010101" pitchFamily="2" charset="-122"/>
            </a:endParaRPr>
          </a:p>
          <a:p>
            <a:pPr lvl="0" algn="ctr">
              <a:buClr>
                <a:srgbClr val="000000"/>
              </a:buClr>
            </a:pPr>
            <a:r>
              <a:rPr lang="zh-CN" altLang="en-US" sz="2400" b="0" dirty="0">
                <a:solidFill>
                  <a:schemeClr val="tx2"/>
                </a:solidFill>
                <a:latin typeface="宋体" panose="02010600030101010101" pitchFamily="2" charset="-122"/>
                <a:ea typeface="宋体" panose="02010600030101010101" pitchFamily="2" charset="-122"/>
              </a:rPr>
              <a:t>十四岁生日仪式</a:t>
            </a:r>
            <a:endParaRPr lang="zh-CN" altLang="en-US" sz="2400" b="0" dirty="0">
              <a:solidFill>
                <a:schemeClr val="tx2"/>
              </a:solidFill>
              <a:latin typeface="宋体" panose="02010600030101010101" pitchFamily="2" charset="-122"/>
              <a:ea typeface="宋体" panose="02010600030101010101" pitchFamily="2" charset="-122"/>
            </a:endParaRPr>
          </a:p>
        </p:txBody>
      </p:sp>
      <p:sp>
        <p:nvSpPr>
          <p:cNvPr id="801796" name="文本框 801795"/>
          <p:cNvSpPr txBox="1"/>
          <p:nvPr/>
        </p:nvSpPr>
        <p:spPr>
          <a:xfrm>
            <a:off x="395288" y="2708275"/>
            <a:ext cx="1085850" cy="676275"/>
          </a:xfrm>
          <a:prstGeom prst="rect">
            <a:avLst/>
          </a:prstGeom>
          <a:noFill/>
          <a:ln w="9525" cap="flat" cmpd="sng">
            <a:solidFill>
              <a:srgbClr val="808080"/>
            </a:solidFill>
            <a:prstDash val="solid"/>
            <a:miter/>
            <a:headEnd type="none" w="med" len="med"/>
            <a:tailEnd type="none" w="med" len="med"/>
          </a:ln>
        </p:spPr>
        <p:txBody>
          <a:bodyPr/>
          <a:p>
            <a:pPr lvl="0" algn="just">
              <a:buClr>
                <a:srgbClr val="000000"/>
              </a:buClr>
            </a:pPr>
            <a:r>
              <a:rPr lang="en-US" altLang="zh-CN" sz="2400" b="0">
                <a:solidFill>
                  <a:srgbClr val="000000"/>
                </a:solidFill>
                <a:latin typeface="宋体" panose="02010600030101010101" pitchFamily="2" charset="-122"/>
                <a:ea typeface="宋体" panose="02010600030101010101" pitchFamily="2" charset="-122"/>
              </a:rPr>
              <a:t>1.…</a:t>
            </a:r>
            <a:endParaRPr lang="en-US" altLang="zh-CN" sz="2400" b="1">
              <a:latin typeface="Arial" panose="020B0604020202020204" pitchFamily="34" charset="0"/>
              <a:ea typeface="黑体" panose="02010609060101010101" pitchFamily="49" charset="-122"/>
            </a:endParaRPr>
          </a:p>
        </p:txBody>
      </p:sp>
      <p:sp>
        <p:nvSpPr>
          <p:cNvPr id="801797" name="文本框 801796"/>
          <p:cNvSpPr txBox="1"/>
          <p:nvPr/>
        </p:nvSpPr>
        <p:spPr>
          <a:xfrm>
            <a:off x="323850" y="4652963"/>
            <a:ext cx="1098550" cy="661987"/>
          </a:xfrm>
          <a:prstGeom prst="rect">
            <a:avLst/>
          </a:prstGeom>
          <a:noFill/>
          <a:ln w="9525" cap="flat" cmpd="sng">
            <a:solidFill>
              <a:srgbClr val="808080"/>
            </a:solidFill>
            <a:prstDash val="solid"/>
            <a:miter/>
            <a:headEnd type="none" w="med" len="med"/>
            <a:tailEnd type="none" w="med" len="med"/>
          </a:ln>
        </p:spPr>
        <p:txBody>
          <a:bodyPr/>
          <a:p>
            <a:pPr lvl="0" algn="just">
              <a:buClr>
                <a:srgbClr val="000000"/>
              </a:buClr>
            </a:pPr>
            <a:r>
              <a:rPr lang="en-US" altLang="zh-CN" sz="2400" b="0">
                <a:solidFill>
                  <a:srgbClr val="000000"/>
                </a:solidFill>
                <a:latin typeface="宋体" panose="02010600030101010101" pitchFamily="2" charset="-122"/>
                <a:ea typeface="宋体" panose="02010600030101010101" pitchFamily="2" charset="-122"/>
              </a:rPr>
              <a:t>3.…</a:t>
            </a:r>
            <a:endParaRPr lang="en-US" altLang="zh-CN" sz="2400" b="1">
              <a:latin typeface="Arial" panose="020B0604020202020204" pitchFamily="34" charset="0"/>
              <a:ea typeface="黑体" panose="02010609060101010101" pitchFamily="49" charset="-122"/>
            </a:endParaRPr>
          </a:p>
        </p:txBody>
      </p:sp>
      <p:sp>
        <p:nvSpPr>
          <p:cNvPr id="801798" name="文本框 801797"/>
          <p:cNvSpPr txBox="1"/>
          <p:nvPr/>
        </p:nvSpPr>
        <p:spPr>
          <a:xfrm>
            <a:off x="395288" y="3573463"/>
            <a:ext cx="1098550" cy="679450"/>
          </a:xfrm>
          <a:prstGeom prst="rect">
            <a:avLst/>
          </a:prstGeom>
          <a:noFill/>
          <a:ln w="9525" cap="flat" cmpd="sng">
            <a:solidFill>
              <a:srgbClr val="808080"/>
            </a:solidFill>
            <a:prstDash val="solid"/>
            <a:miter/>
            <a:headEnd type="none" w="med" len="med"/>
            <a:tailEnd type="none" w="med" len="med"/>
          </a:ln>
        </p:spPr>
        <p:txBody>
          <a:bodyPr/>
          <a:p>
            <a:pPr lvl="0" algn="just">
              <a:buClr>
                <a:srgbClr val="000000"/>
              </a:buClr>
            </a:pPr>
            <a:r>
              <a:rPr lang="en-US" altLang="zh-CN" sz="2400" b="0">
                <a:solidFill>
                  <a:srgbClr val="000000"/>
                </a:solidFill>
                <a:latin typeface="宋体" panose="02010600030101010101" pitchFamily="2" charset="-122"/>
                <a:ea typeface="宋体" panose="02010600030101010101" pitchFamily="2" charset="-122"/>
              </a:rPr>
              <a:t>2.…</a:t>
            </a:r>
            <a:endParaRPr lang="en-US" altLang="zh-CN" sz="2400" b="1">
              <a:latin typeface="Arial" panose="020B0604020202020204" pitchFamily="34" charset="0"/>
              <a:ea typeface="黑体" panose="02010609060101010101" pitchFamily="49" charset="-122"/>
            </a:endParaRPr>
          </a:p>
        </p:txBody>
      </p:sp>
      <p:sp>
        <p:nvSpPr>
          <p:cNvPr id="801799" name="文本框 801798"/>
          <p:cNvSpPr txBox="1"/>
          <p:nvPr/>
        </p:nvSpPr>
        <p:spPr>
          <a:xfrm>
            <a:off x="4140200" y="2636838"/>
            <a:ext cx="1084263" cy="676275"/>
          </a:xfrm>
          <a:prstGeom prst="rect">
            <a:avLst/>
          </a:prstGeom>
          <a:noFill/>
          <a:ln w="9525" cap="flat" cmpd="sng">
            <a:solidFill>
              <a:srgbClr val="808080"/>
            </a:solidFill>
            <a:prstDash val="solid"/>
            <a:miter/>
            <a:headEnd type="none" w="med" len="med"/>
            <a:tailEnd type="none" w="med" len="med"/>
          </a:ln>
        </p:spPr>
        <p:txBody>
          <a:bodyPr/>
          <a:p>
            <a:pPr lvl="0" algn="just">
              <a:buClr>
                <a:srgbClr val="000000"/>
              </a:buClr>
            </a:pPr>
            <a:r>
              <a:rPr lang="en-US" altLang="zh-CN" sz="2400" b="0">
                <a:solidFill>
                  <a:srgbClr val="000000"/>
                </a:solidFill>
                <a:latin typeface="宋体" panose="02010600030101010101" pitchFamily="2" charset="-122"/>
                <a:ea typeface="宋体" panose="02010600030101010101" pitchFamily="2" charset="-122"/>
              </a:rPr>
              <a:t>1.…</a:t>
            </a:r>
            <a:endParaRPr lang="en-US" altLang="zh-CN" sz="2400" b="1">
              <a:latin typeface="Arial" panose="020B0604020202020204" pitchFamily="34" charset="0"/>
              <a:ea typeface="黑体" panose="02010609060101010101" pitchFamily="49" charset="-122"/>
            </a:endParaRPr>
          </a:p>
        </p:txBody>
      </p:sp>
      <p:sp>
        <p:nvSpPr>
          <p:cNvPr id="801800" name="文本框 801799"/>
          <p:cNvSpPr txBox="1"/>
          <p:nvPr/>
        </p:nvSpPr>
        <p:spPr>
          <a:xfrm>
            <a:off x="4141788" y="4508500"/>
            <a:ext cx="1100137" cy="661988"/>
          </a:xfrm>
          <a:prstGeom prst="rect">
            <a:avLst/>
          </a:prstGeom>
          <a:noFill/>
          <a:ln w="9525" cap="flat" cmpd="sng">
            <a:solidFill>
              <a:srgbClr val="808080"/>
            </a:solidFill>
            <a:prstDash val="solid"/>
            <a:miter/>
            <a:headEnd type="none" w="med" len="med"/>
            <a:tailEnd type="none" w="med" len="med"/>
          </a:ln>
        </p:spPr>
        <p:txBody>
          <a:bodyPr/>
          <a:p>
            <a:pPr lvl="0" algn="just">
              <a:buClr>
                <a:srgbClr val="000000"/>
              </a:buClr>
            </a:pPr>
            <a:r>
              <a:rPr lang="en-US" altLang="zh-CN" sz="2400" b="0">
                <a:solidFill>
                  <a:srgbClr val="000000"/>
                </a:solidFill>
                <a:latin typeface="宋体" panose="02010600030101010101" pitchFamily="2" charset="-122"/>
                <a:ea typeface="宋体" panose="02010600030101010101" pitchFamily="2" charset="-122"/>
              </a:rPr>
              <a:t>3.…</a:t>
            </a:r>
            <a:endParaRPr lang="en-US" altLang="zh-CN" sz="2400" b="1">
              <a:latin typeface="Arial" panose="020B0604020202020204" pitchFamily="34" charset="0"/>
              <a:ea typeface="黑体" panose="02010609060101010101" pitchFamily="49" charset="-122"/>
            </a:endParaRPr>
          </a:p>
        </p:txBody>
      </p:sp>
      <p:sp>
        <p:nvSpPr>
          <p:cNvPr id="801801" name="文本框 801800"/>
          <p:cNvSpPr txBox="1"/>
          <p:nvPr/>
        </p:nvSpPr>
        <p:spPr>
          <a:xfrm>
            <a:off x="4141788" y="3500438"/>
            <a:ext cx="1100137" cy="676275"/>
          </a:xfrm>
          <a:prstGeom prst="rect">
            <a:avLst/>
          </a:prstGeom>
          <a:noFill/>
          <a:ln w="9525" cap="flat" cmpd="sng">
            <a:solidFill>
              <a:srgbClr val="808080"/>
            </a:solidFill>
            <a:prstDash val="solid"/>
            <a:miter/>
            <a:headEnd type="none" w="med" len="med"/>
            <a:tailEnd type="none" w="med" len="med"/>
          </a:ln>
        </p:spPr>
        <p:txBody>
          <a:bodyPr/>
          <a:p>
            <a:pPr lvl="0" algn="just">
              <a:buClr>
                <a:srgbClr val="000000"/>
              </a:buClr>
            </a:pPr>
            <a:r>
              <a:rPr lang="en-US" altLang="zh-CN" sz="2400" b="0">
                <a:solidFill>
                  <a:srgbClr val="000000"/>
                </a:solidFill>
                <a:latin typeface="宋体" panose="02010600030101010101" pitchFamily="2" charset="-122"/>
                <a:ea typeface="宋体" panose="02010600030101010101" pitchFamily="2" charset="-122"/>
              </a:rPr>
              <a:t>2.…</a:t>
            </a:r>
            <a:endParaRPr lang="en-US" altLang="zh-CN" sz="2400" b="1">
              <a:latin typeface="Arial" panose="020B0604020202020204" pitchFamily="34" charset="0"/>
              <a:ea typeface="黑体" panose="02010609060101010101" pitchFamily="49" charset="-122"/>
            </a:endParaRPr>
          </a:p>
        </p:txBody>
      </p:sp>
      <p:sp>
        <p:nvSpPr>
          <p:cNvPr id="801802" name="任意多边形 801801"/>
          <p:cNvSpPr/>
          <p:nvPr/>
        </p:nvSpPr>
        <p:spPr>
          <a:xfrm>
            <a:off x="2700338" y="2924175"/>
            <a:ext cx="576262" cy="679450"/>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801803" name="文本框 801802"/>
          <p:cNvSpPr txBox="1"/>
          <p:nvPr/>
        </p:nvSpPr>
        <p:spPr>
          <a:xfrm>
            <a:off x="4140200" y="5373688"/>
            <a:ext cx="1098550" cy="661987"/>
          </a:xfrm>
          <a:prstGeom prst="rect">
            <a:avLst/>
          </a:prstGeom>
          <a:noFill/>
          <a:ln w="9525" cap="flat" cmpd="sng">
            <a:solidFill>
              <a:srgbClr val="808080"/>
            </a:solidFill>
            <a:prstDash val="solid"/>
            <a:miter/>
            <a:headEnd type="none" w="med" len="med"/>
            <a:tailEnd type="none" w="med" len="med"/>
          </a:ln>
        </p:spPr>
        <p:txBody>
          <a:bodyPr/>
          <a:p>
            <a:pPr lvl="0" algn="just">
              <a:buClr>
                <a:srgbClr val="000000"/>
              </a:buClr>
            </a:pPr>
            <a:r>
              <a:rPr lang="en-US" altLang="zh-CN" sz="2400" b="0">
                <a:solidFill>
                  <a:srgbClr val="000000"/>
                </a:solidFill>
                <a:latin typeface="宋体" panose="02010600030101010101" pitchFamily="2" charset="-122"/>
                <a:ea typeface="宋体" panose="02010600030101010101" pitchFamily="2" charset="-122"/>
              </a:rPr>
              <a:t>……</a:t>
            </a:r>
            <a:endParaRPr lang="en-US" altLang="zh-CN" sz="2400" b="1">
              <a:latin typeface="Arial" panose="020B0604020202020204" pitchFamily="34" charset="0"/>
              <a:ea typeface="黑体" panose="02010609060101010101" pitchFamily="49" charset="-122"/>
            </a:endParaRPr>
          </a:p>
        </p:txBody>
      </p:sp>
      <p:sp>
        <p:nvSpPr>
          <p:cNvPr id="801804" name="文本框 801803"/>
          <p:cNvSpPr txBox="1"/>
          <p:nvPr/>
        </p:nvSpPr>
        <p:spPr>
          <a:xfrm>
            <a:off x="323850" y="5445125"/>
            <a:ext cx="1098550" cy="661988"/>
          </a:xfrm>
          <a:prstGeom prst="rect">
            <a:avLst/>
          </a:prstGeom>
          <a:noFill/>
          <a:ln w="9525" cap="flat" cmpd="sng">
            <a:solidFill>
              <a:srgbClr val="808080"/>
            </a:solidFill>
            <a:prstDash val="solid"/>
            <a:miter/>
            <a:headEnd type="none" w="med" len="med"/>
            <a:tailEnd type="none" w="med" len="med"/>
          </a:ln>
        </p:spPr>
        <p:txBody>
          <a:bodyPr/>
          <a:p>
            <a:pPr lvl="0" algn="just">
              <a:buClr>
                <a:srgbClr val="000000"/>
              </a:buClr>
            </a:pPr>
            <a:r>
              <a:rPr lang="en-US" altLang="zh-CN" sz="2400" b="0">
                <a:solidFill>
                  <a:srgbClr val="000000"/>
                </a:solidFill>
                <a:latin typeface="宋体" panose="02010600030101010101" pitchFamily="2" charset="-122"/>
                <a:ea typeface="宋体" panose="02010600030101010101" pitchFamily="2" charset="-122"/>
              </a:rPr>
              <a:t>……</a:t>
            </a:r>
            <a:endParaRPr lang="en-US" altLang="zh-CN" sz="2400" b="1">
              <a:latin typeface="Arial" panose="020B0604020202020204" pitchFamily="34" charset="0"/>
              <a:ea typeface="黑体" panose="02010609060101010101" pitchFamily="49" charset="-122"/>
            </a:endParaRPr>
          </a:p>
        </p:txBody>
      </p:sp>
      <p:sp>
        <p:nvSpPr>
          <p:cNvPr id="801805" name="文本框 801804"/>
          <p:cNvSpPr txBox="1"/>
          <p:nvPr/>
        </p:nvSpPr>
        <p:spPr>
          <a:xfrm>
            <a:off x="6588125" y="260350"/>
            <a:ext cx="2555875" cy="6089650"/>
          </a:xfrm>
          <a:prstGeom prst="rect">
            <a:avLst/>
          </a:prstGeom>
          <a:solidFill>
            <a:srgbClr val="FFFFFF"/>
          </a:solidFill>
          <a:ln w="9525" cap="flat" cmpd="sng">
            <a:solidFill>
              <a:srgbClr val="000000"/>
            </a:solidFill>
            <a:prstDash val="solid"/>
            <a:miter/>
            <a:headEnd type="none" w="med" len="med"/>
            <a:tailEnd type="none" w="med" len="med"/>
          </a:ln>
        </p:spPr>
        <p:txBody>
          <a:bodyPr/>
          <a:p>
            <a:pPr lvl="0" algn="ctr">
              <a:buClr>
                <a:srgbClr val="000000"/>
              </a:buClr>
            </a:pPr>
            <a:r>
              <a:rPr lang="zh-CN" altLang="en-US" sz="2400" b="1" dirty="0">
                <a:solidFill>
                  <a:srgbClr val="0000FF"/>
                </a:solidFill>
                <a:latin typeface="宋体" panose="02010600030101010101" pitchFamily="2" charset="-122"/>
                <a:ea typeface="宋体" panose="02010600030101010101" pitchFamily="2" charset="-122"/>
              </a:rPr>
              <a:t>大项目</a:t>
            </a:r>
            <a:r>
              <a:rPr lang="en-US" altLang="zh-CN" sz="2400" b="1">
                <a:solidFill>
                  <a:srgbClr val="0000FF"/>
                </a:solidFill>
                <a:latin typeface="宋体" panose="02010600030101010101" pitchFamily="2" charset="-122"/>
                <a:ea typeface="宋体" panose="02010600030101010101" pitchFamily="2" charset="-122"/>
              </a:rPr>
              <a:t>3:</a:t>
            </a:r>
            <a:endParaRPr lang="en-US" altLang="zh-CN" sz="2400" b="1">
              <a:solidFill>
                <a:srgbClr val="0000FF"/>
              </a:solidFill>
              <a:latin typeface="宋体" panose="02010600030101010101" pitchFamily="2" charset="-122"/>
              <a:ea typeface="宋体" panose="02010600030101010101" pitchFamily="2" charset="-122"/>
            </a:endParaRPr>
          </a:p>
          <a:p>
            <a:pPr lvl="0" algn="ctr">
              <a:buClr>
                <a:srgbClr val="000000"/>
              </a:buClr>
            </a:pPr>
            <a:r>
              <a:rPr lang="zh-CN" altLang="en-US" sz="2400" b="0" dirty="0">
                <a:solidFill>
                  <a:srgbClr val="0000FF"/>
                </a:solidFill>
                <a:latin typeface="宋体" panose="02010600030101010101" pitchFamily="2" charset="-122"/>
                <a:ea typeface="宋体" panose="02010600030101010101" pitchFamily="2" charset="-122"/>
              </a:rPr>
              <a:t>我沟通，我自豪</a:t>
            </a:r>
            <a:endParaRPr lang="zh-CN" altLang="en-US" sz="2400" b="0" dirty="0">
              <a:solidFill>
                <a:srgbClr val="0000FF"/>
              </a:solidFill>
              <a:latin typeface="宋体" panose="02010600030101010101" pitchFamily="2" charset="-122"/>
              <a:ea typeface="宋体" panose="02010600030101010101" pitchFamily="2" charset="-122"/>
            </a:endParaRPr>
          </a:p>
          <a:p>
            <a:pPr lvl="0" algn="ctr">
              <a:buClr>
                <a:srgbClr val="000000"/>
              </a:buClr>
            </a:pPr>
            <a:endParaRPr lang="zh-CN" altLang="en-US" sz="2400" b="0" dirty="0">
              <a:solidFill>
                <a:srgbClr val="0000FF"/>
              </a:solidFill>
              <a:latin typeface="Times New Roman" panose="02020603050405020304" pitchFamily="18" charset="0"/>
              <a:ea typeface="黑体" panose="02010609060101010101" pitchFamily="49" charset="-122"/>
            </a:endParaRPr>
          </a:p>
        </p:txBody>
      </p:sp>
      <p:sp>
        <p:nvSpPr>
          <p:cNvPr id="801806" name="任意多边形 801805"/>
          <p:cNvSpPr/>
          <p:nvPr/>
        </p:nvSpPr>
        <p:spPr>
          <a:xfrm>
            <a:off x="5940425" y="2924175"/>
            <a:ext cx="574675" cy="679450"/>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801807" name="文本框 801806"/>
          <p:cNvSpPr txBox="1"/>
          <p:nvPr/>
        </p:nvSpPr>
        <p:spPr>
          <a:xfrm>
            <a:off x="7164388" y="2349500"/>
            <a:ext cx="1084262" cy="676275"/>
          </a:xfrm>
          <a:prstGeom prst="rect">
            <a:avLst/>
          </a:prstGeom>
          <a:noFill/>
          <a:ln w="9525" cap="flat" cmpd="sng">
            <a:solidFill>
              <a:srgbClr val="808080"/>
            </a:solidFill>
            <a:prstDash val="solid"/>
            <a:miter/>
            <a:headEnd type="none" w="med" len="med"/>
            <a:tailEnd type="none" w="med" len="med"/>
          </a:ln>
        </p:spPr>
        <p:txBody>
          <a:bodyPr/>
          <a:p>
            <a:pPr lvl="0" algn="just">
              <a:buClr>
                <a:srgbClr val="000000"/>
              </a:buClr>
            </a:pPr>
            <a:r>
              <a:rPr lang="en-US" altLang="zh-CN" sz="2400" b="0">
                <a:solidFill>
                  <a:srgbClr val="000000"/>
                </a:solidFill>
                <a:latin typeface="宋体" panose="02010600030101010101" pitchFamily="2" charset="-122"/>
                <a:ea typeface="宋体" panose="02010600030101010101" pitchFamily="2" charset="-122"/>
              </a:rPr>
              <a:t>1.…</a:t>
            </a:r>
            <a:endParaRPr lang="en-US" altLang="zh-CN" sz="2400" b="1">
              <a:latin typeface="Arial" panose="020B0604020202020204" pitchFamily="34" charset="0"/>
              <a:ea typeface="黑体" panose="02010609060101010101" pitchFamily="49" charset="-122"/>
            </a:endParaRPr>
          </a:p>
        </p:txBody>
      </p:sp>
      <p:sp>
        <p:nvSpPr>
          <p:cNvPr id="801808" name="文本框 801807"/>
          <p:cNvSpPr txBox="1"/>
          <p:nvPr/>
        </p:nvSpPr>
        <p:spPr>
          <a:xfrm>
            <a:off x="7164388" y="4437063"/>
            <a:ext cx="1100137" cy="661987"/>
          </a:xfrm>
          <a:prstGeom prst="rect">
            <a:avLst/>
          </a:prstGeom>
          <a:noFill/>
          <a:ln w="9525" cap="flat" cmpd="sng">
            <a:solidFill>
              <a:srgbClr val="808080"/>
            </a:solidFill>
            <a:prstDash val="solid"/>
            <a:miter/>
            <a:headEnd type="none" w="med" len="med"/>
            <a:tailEnd type="none" w="med" len="med"/>
          </a:ln>
        </p:spPr>
        <p:txBody>
          <a:bodyPr/>
          <a:p>
            <a:pPr lvl="0" algn="just">
              <a:buClr>
                <a:srgbClr val="000000"/>
              </a:buClr>
            </a:pPr>
            <a:r>
              <a:rPr lang="en-US" altLang="zh-CN" sz="2400" b="0">
                <a:solidFill>
                  <a:srgbClr val="000000"/>
                </a:solidFill>
                <a:latin typeface="宋体" panose="02010600030101010101" pitchFamily="2" charset="-122"/>
                <a:ea typeface="宋体" panose="02010600030101010101" pitchFamily="2" charset="-122"/>
              </a:rPr>
              <a:t>3.…</a:t>
            </a:r>
            <a:endParaRPr lang="en-US" altLang="zh-CN" sz="2400" b="1">
              <a:latin typeface="Arial" panose="020B0604020202020204" pitchFamily="34" charset="0"/>
              <a:ea typeface="黑体" panose="02010609060101010101" pitchFamily="49" charset="-122"/>
            </a:endParaRPr>
          </a:p>
        </p:txBody>
      </p:sp>
      <p:sp>
        <p:nvSpPr>
          <p:cNvPr id="801809" name="文本框 801808"/>
          <p:cNvSpPr txBox="1"/>
          <p:nvPr/>
        </p:nvSpPr>
        <p:spPr>
          <a:xfrm>
            <a:off x="7164388" y="3357563"/>
            <a:ext cx="1100137" cy="676275"/>
          </a:xfrm>
          <a:prstGeom prst="rect">
            <a:avLst/>
          </a:prstGeom>
          <a:noFill/>
          <a:ln w="9525" cap="flat" cmpd="sng">
            <a:solidFill>
              <a:srgbClr val="808080"/>
            </a:solidFill>
            <a:prstDash val="solid"/>
            <a:miter/>
            <a:headEnd type="none" w="med" len="med"/>
            <a:tailEnd type="none" w="med" len="med"/>
          </a:ln>
        </p:spPr>
        <p:txBody>
          <a:bodyPr/>
          <a:p>
            <a:pPr lvl="0" algn="just">
              <a:buClr>
                <a:srgbClr val="000000"/>
              </a:buClr>
            </a:pPr>
            <a:r>
              <a:rPr lang="en-US" altLang="zh-CN" sz="2400" b="0">
                <a:solidFill>
                  <a:srgbClr val="000000"/>
                </a:solidFill>
                <a:latin typeface="宋体" panose="02010600030101010101" pitchFamily="2" charset="-122"/>
                <a:ea typeface="宋体" panose="02010600030101010101" pitchFamily="2" charset="-122"/>
              </a:rPr>
              <a:t>2.…</a:t>
            </a:r>
            <a:endParaRPr lang="en-US" altLang="zh-CN" sz="2400" b="1">
              <a:latin typeface="Arial" panose="020B0604020202020204" pitchFamily="34" charset="0"/>
              <a:ea typeface="黑体" panose="02010609060101010101" pitchFamily="49" charset="-122"/>
            </a:endParaRPr>
          </a:p>
        </p:txBody>
      </p:sp>
      <p:sp>
        <p:nvSpPr>
          <p:cNvPr id="801810" name="文本框 801809"/>
          <p:cNvSpPr txBox="1"/>
          <p:nvPr/>
        </p:nvSpPr>
        <p:spPr>
          <a:xfrm>
            <a:off x="7164388" y="5373688"/>
            <a:ext cx="1098550" cy="661987"/>
          </a:xfrm>
          <a:prstGeom prst="rect">
            <a:avLst/>
          </a:prstGeom>
          <a:noFill/>
          <a:ln w="9525" cap="flat" cmpd="sng">
            <a:solidFill>
              <a:srgbClr val="808080"/>
            </a:solidFill>
            <a:prstDash val="solid"/>
            <a:miter/>
            <a:headEnd type="none" w="med" len="med"/>
            <a:tailEnd type="none" w="med" len="med"/>
          </a:ln>
        </p:spPr>
        <p:txBody>
          <a:bodyPr/>
          <a:p>
            <a:pPr lvl="0" algn="just">
              <a:buClr>
                <a:srgbClr val="000000"/>
              </a:buClr>
            </a:pPr>
            <a:r>
              <a:rPr lang="en-US" altLang="zh-CN" sz="2400" b="0">
                <a:solidFill>
                  <a:srgbClr val="000000"/>
                </a:solidFill>
                <a:latin typeface="宋体" panose="02010600030101010101" pitchFamily="2" charset="-122"/>
                <a:ea typeface="宋体" panose="02010600030101010101" pitchFamily="2" charset="-122"/>
              </a:rPr>
              <a:t>……</a:t>
            </a:r>
            <a:endParaRPr lang="en-US" altLang="zh-CN" sz="2400" b="1">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01794"/>
                                        </p:tgtEl>
                                        <p:attrNameLst>
                                          <p:attrName>style.visibility</p:attrName>
                                        </p:attrNameLst>
                                      </p:cBhvr>
                                      <p:to>
                                        <p:strVal val="visible"/>
                                      </p:to>
                                    </p:set>
                                    <p:animEffect transition="in" filter="diamond(in)">
                                      <p:cBhvr>
                                        <p:cTn id="7" dur="2000"/>
                                        <p:tgtEl>
                                          <p:spTgt spid="801794"/>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801799"/>
                                        </p:tgtEl>
                                        <p:attrNameLst>
                                          <p:attrName>style.visibility</p:attrName>
                                        </p:attrNameLst>
                                      </p:cBhvr>
                                      <p:to>
                                        <p:strVal val="visible"/>
                                      </p:to>
                                    </p:set>
                                    <p:animEffect transition="in" filter="diamond(in)">
                                      <p:cBhvr>
                                        <p:cTn id="10" dur="2000"/>
                                        <p:tgtEl>
                                          <p:spTgt spid="801799"/>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801800"/>
                                        </p:tgtEl>
                                        <p:attrNameLst>
                                          <p:attrName>style.visibility</p:attrName>
                                        </p:attrNameLst>
                                      </p:cBhvr>
                                      <p:to>
                                        <p:strVal val="visible"/>
                                      </p:to>
                                    </p:set>
                                    <p:animEffect transition="in" filter="diamond(in)">
                                      <p:cBhvr>
                                        <p:cTn id="13" dur="2000"/>
                                        <p:tgtEl>
                                          <p:spTgt spid="801800"/>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801801"/>
                                        </p:tgtEl>
                                        <p:attrNameLst>
                                          <p:attrName>style.visibility</p:attrName>
                                        </p:attrNameLst>
                                      </p:cBhvr>
                                      <p:to>
                                        <p:strVal val="visible"/>
                                      </p:to>
                                    </p:set>
                                    <p:animEffect transition="in" filter="diamond(in)">
                                      <p:cBhvr>
                                        <p:cTn id="16" dur="2000"/>
                                        <p:tgtEl>
                                          <p:spTgt spid="801801"/>
                                        </p:tgtEl>
                                      </p:cBhvr>
                                    </p:animEffect>
                                  </p:childTnLst>
                                </p:cTn>
                              </p:par>
                              <p:par>
                                <p:cTn id="17" presetID="8" presetClass="entr" presetSubtype="16" fill="hold" nodeType="withEffect">
                                  <p:stCondLst>
                                    <p:cond delay="0"/>
                                  </p:stCondLst>
                                  <p:childTnLst>
                                    <p:set>
                                      <p:cBhvr>
                                        <p:cTn id="18" dur="1" fill="hold">
                                          <p:stCondLst>
                                            <p:cond delay="0"/>
                                          </p:stCondLst>
                                        </p:cTn>
                                        <p:tgtEl>
                                          <p:spTgt spid="801802"/>
                                        </p:tgtEl>
                                        <p:attrNameLst>
                                          <p:attrName>style.visibility</p:attrName>
                                        </p:attrNameLst>
                                      </p:cBhvr>
                                      <p:to>
                                        <p:strVal val="visible"/>
                                      </p:to>
                                    </p:set>
                                    <p:animEffect transition="in" filter="diamond(in)">
                                      <p:cBhvr>
                                        <p:cTn id="19" dur="2000"/>
                                        <p:tgtEl>
                                          <p:spTgt spid="801802"/>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801803"/>
                                        </p:tgtEl>
                                        <p:attrNameLst>
                                          <p:attrName>style.visibility</p:attrName>
                                        </p:attrNameLst>
                                      </p:cBhvr>
                                      <p:to>
                                        <p:strVal val="visible"/>
                                      </p:to>
                                    </p:set>
                                    <p:animEffect transition="in" filter="diamond(in)">
                                      <p:cBhvr>
                                        <p:cTn id="22" dur="2000"/>
                                        <p:tgtEl>
                                          <p:spTgt spid="801803"/>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801805"/>
                                        </p:tgtEl>
                                        <p:attrNameLst>
                                          <p:attrName>style.visibility</p:attrName>
                                        </p:attrNameLst>
                                      </p:cBhvr>
                                      <p:to>
                                        <p:strVal val="visible"/>
                                      </p:to>
                                    </p:set>
                                    <p:animEffect transition="in" filter="diamond(in)">
                                      <p:cBhvr>
                                        <p:cTn id="27" dur="2000"/>
                                        <p:tgtEl>
                                          <p:spTgt spid="801805"/>
                                        </p:tgtEl>
                                      </p:cBhvr>
                                    </p:animEffect>
                                  </p:childTnLst>
                                </p:cTn>
                              </p:par>
                              <p:par>
                                <p:cTn id="28" presetID="8" presetClass="entr" presetSubtype="16" fill="hold" nodeType="withEffect">
                                  <p:stCondLst>
                                    <p:cond delay="0"/>
                                  </p:stCondLst>
                                  <p:childTnLst>
                                    <p:set>
                                      <p:cBhvr>
                                        <p:cTn id="29" dur="1" fill="hold">
                                          <p:stCondLst>
                                            <p:cond delay="0"/>
                                          </p:stCondLst>
                                        </p:cTn>
                                        <p:tgtEl>
                                          <p:spTgt spid="801806"/>
                                        </p:tgtEl>
                                        <p:attrNameLst>
                                          <p:attrName>style.visibility</p:attrName>
                                        </p:attrNameLst>
                                      </p:cBhvr>
                                      <p:to>
                                        <p:strVal val="visible"/>
                                      </p:to>
                                    </p:set>
                                    <p:animEffect transition="in" filter="diamond(in)">
                                      <p:cBhvr>
                                        <p:cTn id="30" dur="2000"/>
                                        <p:tgtEl>
                                          <p:spTgt spid="801806"/>
                                        </p:tgtEl>
                                      </p:cBhvr>
                                    </p:animEffect>
                                  </p:childTnLst>
                                </p:cTn>
                              </p:par>
                              <p:par>
                                <p:cTn id="31" presetID="8" presetClass="entr" presetSubtype="16" fill="hold" grpId="0" nodeType="withEffect">
                                  <p:stCondLst>
                                    <p:cond delay="0"/>
                                  </p:stCondLst>
                                  <p:childTnLst>
                                    <p:set>
                                      <p:cBhvr>
                                        <p:cTn id="32" dur="1" fill="hold">
                                          <p:stCondLst>
                                            <p:cond delay="0"/>
                                          </p:stCondLst>
                                        </p:cTn>
                                        <p:tgtEl>
                                          <p:spTgt spid="801807"/>
                                        </p:tgtEl>
                                        <p:attrNameLst>
                                          <p:attrName>style.visibility</p:attrName>
                                        </p:attrNameLst>
                                      </p:cBhvr>
                                      <p:to>
                                        <p:strVal val="visible"/>
                                      </p:to>
                                    </p:set>
                                    <p:animEffect transition="in" filter="diamond(in)">
                                      <p:cBhvr>
                                        <p:cTn id="33" dur="2000"/>
                                        <p:tgtEl>
                                          <p:spTgt spid="801807"/>
                                        </p:tgtEl>
                                      </p:cBhvr>
                                    </p:animEffect>
                                  </p:childTnLst>
                                </p:cTn>
                              </p:par>
                              <p:par>
                                <p:cTn id="34" presetID="8" presetClass="entr" presetSubtype="16" fill="hold" grpId="0" nodeType="withEffect">
                                  <p:stCondLst>
                                    <p:cond delay="0"/>
                                  </p:stCondLst>
                                  <p:childTnLst>
                                    <p:set>
                                      <p:cBhvr>
                                        <p:cTn id="35" dur="1" fill="hold">
                                          <p:stCondLst>
                                            <p:cond delay="0"/>
                                          </p:stCondLst>
                                        </p:cTn>
                                        <p:tgtEl>
                                          <p:spTgt spid="801808"/>
                                        </p:tgtEl>
                                        <p:attrNameLst>
                                          <p:attrName>style.visibility</p:attrName>
                                        </p:attrNameLst>
                                      </p:cBhvr>
                                      <p:to>
                                        <p:strVal val="visible"/>
                                      </p:to>
                                    </p:set>
                                    <p:animEffect transition="in" filter="diamond(in)">
                                      <p:cBhvr>
                                        <p:cTn id="36" dur="2000"/>
                                        <p:tgtEl>
                                          <p:spTgt spid="801808"/>
                                        </p:tgtEl>
                                      </p:cBhvr>
                                    </p:animEffect>
                                  </p:childTnLst>
                                </p:cTn>
                              </p:par>
                              <p:par>
                                <p:cTn id="37" presetID="8" presetClass="entr" presetSubtype="16" fill="hold" grpId="0" nodeType="withEffect">
                                  <p:stCondLst>
                                    <p:cond delay="0"/>
                                  </p:stCondLst>
                                  <p:childTnLst>
                                    <p:set>
                                      <p:cBhvr>
                                        <p:cTn id="38" dur="1" fill="hold">
                                          <p:stCondLst>
                                            <p:cond delay="0"/>
                                          </p:stCondLst>
                                        </p:cTn>
                                        <p:tgtEl>
                                          <p:spTgt spid="801809"/>
                                        </p:tgtEl>
                                        <p:attrNameLst>
                                          <p:attrName>style.visibility</p:attrName>
                                        </p:attrNameLst>
                                      </p:cBhvr>
                                      <p:to>
                                        <p:strVal val="visible"/>
                                      </p:to>
                                    </p:set>
                                    <p:animEffect transition="in" filter="diamond(in)">
                                      <p:cBhvr>
                                        <p:cTn id="39" dur="2000"/>
                                        <p:tgtEl>
                                          <p:spTgt spid="801809"/>
                                        </p:tgtEl>
                                      </p:cBhvr>
                                    </p:animEffect>
                                  </p:childTnLst>
                                </p:cTn>
                              </p:par>
                              <p:par>
                                <p:cTn id="40" presetID="8" presetClass="entr" presetSubtype="16" fill="hold" grpId="0" nodeType="withEffect">
                                  <p:stCondLst>
                                    <p:cond delay="0"/>
                                  </p:stCondLst>
                                  <p:childTnLst>
                                    <p:set>
                                      <p:cBhvr>
                                        <p:cTn id="41" dur="1" fill="hold">
                                          <p:stCondLst>
                                            <p:cond delay="0"/>
                                          </p:stCondLst>
                                        </p:cTn>
                                        <p:tgtEl>
                                          <p:spTgt spid="801810"/>
                                        </p:tgtEl>
                                        <p:attrNameLst>
                                          <p:attrName>style.visibility</p:attrName>
                                        </p:attrNameLst>
                                      </p:cBhvr>
                                      <p:to>
                                        <p:strVal val="visible"/>
                                      </p:to>
                                    </p:set>
                                    <p:animEffect transition="in" filter="diamond(in)">
                                      <p:cBhvr>
                                        <p:cTn id="42" dur="2000"/>
                                        <p:tgtEl>
                                          <p:spTgt spid="8018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1794" grpId="0" animBg="1"/>
      <p:bldP spid="801799" grpId="0" animBg="1"/>
      <p:bldP spid="801800" grpId="0" animBg="1"/>
      <p:bldP spid="801801" grpId="0" animBg="1"/>
      <p:bldP spid="801803" grpId="0" animBg="1"/>
      <p:bldP spid="801805" grpId="0" animBg="1"/>
      <p:bldP spid="801807" grpId="0" animBg="1"/>
      <p:bldP spid="801808" grpId="0" animBg="1"/>
      <p:bldP spid="801809" grpId="0" animBg="1"/>
      <p:bldP spid="801810"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2818" name="文本框 802817"/>
          <p:cNvSpPr txBox="1"/>
          <p:nvPr/>
        </p:nvSpPr>
        <p:spPr>
          <a:xfrm>
            <a:off x="0" y="188913"/>
            <a:ext cx="5651500" cy="1223962"/>
          </a:xfrm>
          <a:prstGeom prst="rect">
            <a:avLst/>
          </a:prstGeom>
          <a:noFill/>
          <a:ln w="9525" cap="flat" cmpd="sng">
            <a:solidFill>
              <a:srgbClr val="808080"/>
            </a:solidFill>
            <a:prstDash val="solid"/>
            <a:miter/>
            <a:headEnd type="none" w="med" len="med"/>
            <a:tailEnd type="none" w="med" len="med"/>
          </a:ln>
        </p:spPr>
        <p:txBody>
          <a:bodyPr/>
          <a:p>
            <a:pPr marL="363855" lvl="1" indent="-184150" algn="just">
              <a:buClr>
                <a:srgbClr val="000000"/>
              </a:buClr>
            </a:pPr>
            <a:r>
              <a:rPr lang="en-US" altLang="zh-CN" sz="2800" b="0" dirty="0">
                <a:solidFill>
                  <a:srgbClr val="000000"/>
                </a:solidFill>
                <a:latin typeface="黑体" panose="02010609060101010101" pitchFamily="49" charset="-122"/>
                <a:ea typeface="黑体" panose="02010609060101010101" pitchFamily="49" charset="-122"/>
              </a:rPr>
              <a:t>1.</a:t>
            </a:r>
            <a:r>
              <a:rPr lang="zh-CN" altLang="en-US" sz="2800" b="0" dirty="0">
                <a:solidFill>
                  <a:srgbClr val="000000"/>
                </a:solidFill>
                <a:latin typeface="黑体" panose="02010609060101010101" pitchFamily="49" charset="-122"/>
                <a:ea typeface="黑体" panose="02010609060101010101" pitchFamily="49" charset="-122"/>
              </a:rPr>
              <a:t>写前面活动中的感受</a:t>
            </a:r>
            <a:endParaRPr lang="zh-CN" altLang="en-US" sz="2800" b="0" dirty="0">
              <a:solidFill>
                <a:srgbClr val="000000"/>
              </a:solidFill>
              <a:latin typeface="黑体" panose="02010609060101010101" pitchFamily="49" charset="-122"/>
              <a:ea typeface="黑体" panose="02010609060101010101" pitchFamily="49" charset="-122"/>
            </a:endParaRPr>
          </a:p>
          <a:p>
            <a:pPr marL="363855" lvl="1" indent="-184150" algn="just">
              <a:buClr>
                <a:srgbClr val="000000"/>
              </a:buClr>
            </a:pPr>
            <a:r>
              <a:rPr lang="zh-CN" altLang="en-US" sz="2800" b="0" dirty="0">
                <a:solidFill>
                  <a:srgbClr val="000000"/>
                </a:solidFill>
                <a:latin typeface="黑体" panose="02010609060101010101" pitchFamily="49" charset="-122"/>
                <a:ea typeface="黑体" panose="02010609060101010101" pitchFamily="49" charset="-122"/>
              </a:rPr>
              <a:t>  或相关成长故事</a:t>
            </a:r>
            <a:endParaRPr lang="zh-CN" altLang="en-US" sz="2800" b="0" dirty="0">
              <a:solidFill>
                <a:srgbClr val="000000"/>
              </a:solidFill>
              <a:latin typeface="黑体" panose="02010609060101010101" pitchFamily="49" charset="-122"/>
              <a:ea typeface="黑体" panose="02010609060101010101" pitchFamily="49" charset="-122"/>
            </a:endParaRPr>
          </a:p>
        </p:txBody>
      </p:sp>
      <p:sp>
        <p:nvSpPr>
          <p:cNvPr id="802819" name="文本框 802818"/>
          <p:cNvSpPr txBox="1"/>
          <p:nvPr/>
        </p:nvSpPr>
        <p:spPr>
          <a:xfrm>
            <a:off x="6372225" y="2205038"/>
            <a:ext cx="2520950" cy="1368425"/>
          </a:xfrm>
          <a:prstGeom prst="rect">
            <a:avLst/>
          </a:prstGeom>
          <a:noFill/>
          <a:ln w="9525" cap="flat" cmpd="sng">
            <a:solidFill>
              <a:srgbClr val="808080"/>
            </a:solidFill>
            <a:prstDash val="solid"/>
            <a:miter/>
            <a:headEnd type="none" w="med" len="med"/>
            <a:tailEnd type="none" w="med" len="med"/>
          </a:ln>
        </p:spPr>
        <p:txBody>
          <a:bodyPr/>
          <a:p>
            <a:pPr lvl="0" algn="just">
              <a:buClr>
                <a:srgbClr val="000000"/>
              </a:buClr>
            </a:pPr>
            <a:r>
              <a:rPr lang="en-US" altLang="zh-CN" sz="2800" b="1" dirty="0">
                <a:solidFill>
                  <a:srgbClr val="0000FF"/>
                </a:solidFill>
                <a:latin typeface="黑体" panose="02010609060101010101" pitchFamily="49" charset="-122"/>
                <a:ea typeface="黑体" panose="02010609060101010101" pitchFamily="49" charset="-122"/>
              </a:rPr>
              <a:t>5.</a:t>
            </a:r>
            <a:r>
              <a:rPr lang="zh-CN" altLang="en-US" sz="2800" b="1" dirty="0">
                <a:solidFill>
                  <a:srgbClr val="0000FF"/>
                </a:solidFill>
                <a:latin typeface="黑体" panose="02010609060101010101" pitchFamily="49" charset="-122"/>
                <a:ea typeface="黑体" panose="02010609060101010101" pitchFamily="49" charset="-122"/>
              </a:rPr>
              <a:t>主题班会</a:t>
            </a:r>
            <a:endParaRPr lang="zh-CN" altLang="en-US" sz="2800" b="1" dirty="0">
              <a:solidFill>
                <a:srgbClr val="0000FF"/>
              </a:solidFill>
              <a:latin typeface="黑体" panose="02010609060101010101" pitchFamily="49" charset="-122"/>
              <a:ea typeface="黑体" panose="02010609060101010101" pitchFamily="49" charset="-122"/>
            </a:endParaRPr>
          </a:p>
          <a:p>
            <a:pPr lvl="0" algn="just">
              <a:buClr>
                <a:srgbClr val="000000"/>
              </a:buClr>
            </a:pPr>
            <a:r>
              <a:rPr lang="en-US" altLang="zh-CN" sz="2800" b="1" dirty="0">
                <a:solidFill>
                  <a:srgbClr val="0000FF"/>
                </a:solidFill>
                <a:latin typeface="黑体" panose="02010609060101010101" pitchFamily="49" charset="-122"/>
                <a:ea typeface="黑体" panose="02010609060101010101" pitchFamily="49" charset="-122"/>
              </a:rPr>
              <a:t>《</a:t>
            </a:r>
            <a:r>
              <a:rPr lang="zh-CN" altLang="en-US" sz="2800" b="1" dirty="0">
                <a:solidFill>
                  <a:srgbClr val="0000FF"/>
                </a:solidFill>
                <a:latin typeface="黑体" panose="02010609060101010101" pitchFamily="49" charset="-122"/>
                <a:ea typeface="黑体" panose="02010609060101010101" pitchFamily="49" charset="-122"/>
              </a:rPr>
              <a:t>主动沟通</a:t>
            </a:r>
            <a:r>
              <a:rPr lang="en-US" altLang="zh-CN" sz="2800" b="1">
                <a:solidFill>
                  <a:srgbClr val="0000FF"/>
                </a:solidFill>
                <a:latin typeface="黑体" panose="02010609060101010101" pitchFamily="49" charset="-122"/>
                <a:ea typeface="黑体" panose="02010609060101010101" pitchFamily="49" charset="-122"/>
              </a:rPr>
              <a:t>》</a:t>
            </a:r>
            <a:endParaRPr lang="en-US" altLang="zh-CN" sz="2800" b="1">
              <a:solidFill>
                <a:srgbClr val="0000FF"/>
              </a:solidFill>
              <a:latin typeface="黑体" panose="02010609060101010101" pitchFamily="49" charset="-122"/>
              <a:ea typeface="黑体" panose="02010609060101010101" pitchFamily="49" charset="-122"/>
            </a:endParaRPr>
          </a:p>
        </p:txBody>
      </p:sp>
      <p:sp>
        <p:nvSpPr>
          <p:cNvPr id="802820" name="文本框 802819"/>
          <p:cNvSpPr txBox="1"/>
          <p:nvPr/>
        </p:nvSpPr>
        <p:spPr>
          <a:xfrm>
            <a:off x="0" y="4437063"/>
            <a:ext cx="5651500" cy="1152525"/>
          </a:xfrm>
          <a:prstGeom prst="rect">
            <a:avLst/>
          </a:prstGeom>
          <a:noFill/>
          <a:ln w="9525" cap="flat" cmpd="sng">
            <a:solidFill>
              <a:srgbClr val="808080"/>
            </a:solidFill>
            <a:prstDash val="solid"/>
            <a:miter/>
            <a:headEnd type="none" w="med" len="med"/>
            <a:tailEnd type="none" w="med" len="med"/>
          </a:ln>
        </p:spPr>
        <p:txBody>
          <a:bodyPr/>
          <a:p>
            <a:pPr marL="449580" lvl="1" indent="-269875" algn="just">
              <a:buClr>
                <a:srgbClr val="000000"/>
              </a:buClr>
            </a:pPr>
            <a:r>
              <a:rPr lang="en-US" altLang="zh-CN" sz="2800" b="0" dirty="0">
                <a:solidFill>
                  <a:srgbClr val="000000"/>
                </a:solidFill>
                <a:latin typeface="黑体" panose="02010609060101010101" pitchFamily="49" charset="-122"/>
                <a:ea typeface="黑体" panose="02010609060101010101" pitchFamily="49" charset="-122"/>
              </a:rPr>
              <a:t>4.</a:t>
            </a:r>
            <a:r>
              <a:rPr lang="zh-CN" altLang="en-US" sz="2800" b="0" dirty="0">
                <a:solidFill>
                  <a:srgbClr val="000000"/>
                </a:solidFill>
                <a:latin typeface="黑体" panose="02010609060101010101" pitchFamily="49" charset="-122"/>
                <a:ea typeface="黑体" panose="02010609060101010101" pitchFamily="49" charset="-122"/>
              </a:rPr>
              <a:t>分组策划新班会，</a:t>
            </a:r>
            <a:endParaRPr lang="zh-CN" altLang="en-US" sz="2800" b="0" dirty="0">
              <a:solidFill>
                <a:srgbClr val="000000"/>
              </a:solidFill>
              <a:latin typeface="黑体" panose="02010609060101010101" pitchFamily="49" charset="-122"/>
              <a:ea typeface="黑体" panose="02010609060101010101" pitchFamily="49" charset="-122"/>
            </a:endParaRPr>
          </a:p>
          <a:p>
            <a:pPr marL="449580" lvl="1" indent="-269875" algn="just">
              <a:buClr>
                <a:srgbClr val="000000"/>
              </a:buClr>
            </a:pPr>
            <a:r>
              <a:rPr lang="zh-CN" altLang="en-US" sz="2800" b="0" dirty="0">
                <a:solidFill>
                  <a:srgbClr val="000000"/>
                </a:solidFill>
                <a:latin typeface="黑体" panose="02010609060101010101" pitchFamily="49" charset="-122"/>
                <a:ea typeface="黑体" panose="02010609060101010101" pitchFamily="49" charset="-122"/>
              </a:rPr>
              <a:t>           合理分工准备班会</a:t>
            </a:r>
            <a:endParaRPr lang="zh-CN" altLang="en-US" sz="2800" b="1" dirty="0">
              <a:latin typeface="Times New Roman" panose="02020603050405020304" pitchFamily="18" charset="0"/>
              <a:ea typeface="黑体" panose="02010609060101010101" pitchFamily="49" charset="-122"/>
            </a:endParaRPr>
          </a:p>
        </p:txBody>
      </p:sp>
      <p:sp>
        <p:nvSpPr>
          <p:cNvPr id="802821" name="文本框 802820"/>
          <p:cNvSpPr txBox="1"/>
          <p:nvPr/>
        </p:nvSpPr>
        <p:spPr>
          <a:xfrm>
            <a:off x="0" y="1700213"/>
            <a:ext cx="5651500" cy="1008062"/>
          </a:xfrm>
          <a:prstGeom prst="rect">
            <a:avLst/>
          </a:prstGeom>
          <a:noFill/>
          <a:ln w="9525" cap="flat" cmpd="sng">
            <a:solidFill>
              <a:srgbClr val="808080"/>
            </a:solidFill>
            <a:prstDash val="solid"/>
            <a:miter/>
            <a:headEnd type="none" w="med" len="med"/>
            <a:tailEnd type="none" w="med" len="med"/>
          </a:ln>
        </p:spPr>
        <p:txBody>
          <a:bodyPr/>
          <a:p>
            <a:pPr marL="363855" lvl="1" indent="-184150" algn="just">
              <a:buClr>
                <a:srgbClr val="000000"/>
              </a:buClr>
            </a:pPr>
            <a:r>
              <a:rPr lang="en-US" altLang="zh-CN" sz="2800" b="0" dirty="0">
                <a:solidFill>
                  <a:srgbClr val="000000"/>
                </a:solidFill>
                <a:latin typeface="黑体" panose="02010609060101010101" pitchFamily="49" charset="-122"/>
                <a:ea typeface="黑体" panose="02010609060101010101" pitchFamily="49" charset="-122"/>
              </a:rPr>
              <a:t>2.</a:t>
            </a:r>
            <a:r>
              <a:rPr lang="zh-CN" altLang="en-US" sz="2800" b="0" dirty="0">
                <a:solidFill>
                  <a:srgbClr val="000000"/>
                </a:solidFill>
                <a:latin typeface="黑体" panose="02010609060101010101" pitchFamily="49" charset="-122"/>
                <a:ea typeface="黑体" panose="02010609060101010101" pitchFamily="49" charset="-122"/>
              </a:rPr>
              <a:t>收看“十四岁生日仪式”等</a:t>
            </a:r>
            <a:endParaRPr lang="zh-CN" altLang="en-US" sz="2800" b="0" dirty="0">
              <a:solidFill>
                <a:srgbClr val="000000"/>
              </a:solidFill>
              <a:latin typeface="黑体" panose="02010609060101010101" pitchFamily="49" charset="-122"/>
              <a:ea typeface="黑体" panose="02010609060101010101" pitchFamily="49" charset="-122"/>
            </a:endParaRPr>
          </a:p>
          <a:p>
            <a:pPr marL="363855" lvl="1" indent="-184150" algn="just">
              <a:buClr>
                <a:srgbClr val="000000"/>
              </a:buClr>
            </a:pPr>
            <a:r>
              <a:rPr lang="zh-CN" altLang="en-US" sz="2800" b="0" dirty="0">
                <a:solidFill>
                  <a:srgbClr val="000000"/>
                </a:solidFill>
                <a:latin typeface="黑体" panose="02010609060101010101" pitchFamily="49" charset="-122"/>
                <a:ea typeface="黑体" panose="02010609060101010101" pitchFamily="49" charset="-122"/>
              </a:rPr>
              <a:t>  录像</a:t>
            </a:r>
            <a:r>
              <a:rPr lang="en-US" altLang="zh-CN" sz="2800" b="0">
                <a:solidFill>
                  <a:srgbClr val="000000"/>
                </a:solidFill>
                <a:latin typeface="黑体" panose="02010609060101010101" pitchFamily="49" charset="-122"/>
                <a:ea typeface="黑体" panose="02010609060101010101" pitchFamily="49" charset="-122"/>
              </a:rPr>
              <a:t>……</a:t>
            </a:r>
            <a:endParaRPr lang="en-US" altLang="zh-CN" sz="2800" b="0">
              <a:solidFill>
                <a:srgbClr val="000000"/>
              </a:solidFill>
              <a:latin typeface="黑体" panose="02010609060101010101" pitchFamily="49" charset="-122"/>
              <a:ea typeface="黑体" panose="02010609060101010101" pitchFamily="49" charset="-122"/>
            </a:endParaRPr>
          </a:p>
        </p:txBody>
      </p:sp>
      <p:sp>
        <p:nvSpPr>
          <p:cNvPr id="802822" name="文本框 802821"/>
          <p:cNvSpPr txBox="1"/>
          <p:nvPr/>
        </p:nvSpPr>
        <p:spPr>
          <a:xfrm>
            <a:off x="0" y="2997200"/>
            <a:ext cx="5651500" cy="1223963"/>
          </a:xfrm>
          <a:prstGeom prst="rect">
            <a:avLst/>
          </a:prstGeom>
          <a:noFill/>
          <a:ln w="9525" cap="flat" cmpd="sng">
            <a:solidFill>
              <a:srgbClr val="808080"/>
            </a:solidFill>
            <a:prstDash val="solid"/>
            <a:miter/>
            <a:headEnd type="none" w="med" len="med"/>
            <a:tailEnd type="none" w="med" len="med"/>
          </a:ln>
        </p:spPr>
        <p:txBody>
          <a:bodyPr/>
          <a:p>
            <a:pPr marL="363855" lvl="1" indent="-184150" algn="just">
              <a:buClr>
                <a:srgbClr val="000000"/>
              </a:buClr>
            </a:pPr>
            <a:r>
              <a:rPr lang="en-US" altLang="zh-CN" sz="2800" b="0" dirty="0">
                <a:solidFill>
                  <a:srgbClr val="000000"/>
                </a:solidFill>
                <a:latin typeface="黑体" panose="02010609060101010101" pitchFamily="49" charset="-122"/>
                <a:ea typeface="黑体" panose="02010609060101010101" pitchFamily="49" charset="-122"/>
              </a:rPr>
              <a:t>3.</a:t>
            </a:r>
            <a:r>
              <a:rPr lang="zh-CN" altLang="en-US" sz="2800" b="0" dirty="0">
                <a:solidFill>
                  <a:srgbClr val="000000"/>
                </a:solidFill>
                <a:latin typeface="黑体" panose="02010609060101010101" pitchFamily="49" charset="-122"/>
                <a:ea typeface="黑体" panose="02010609060101010101" pitchFamily="49" charset="-122"/>
              </a:rPr>
              <a:t>组内调查：我和父母的争执</a:t>
            </a:r>
            <a:endParaRPr lang="zh-CN" altLang="en-US" sz="2800" b="0" dirty="0">
              <a:solidFill>
                <a:srgbClr val="000000"/>
              </a:solidFill>
              <a:latin typeface="黑体" panose="02010609060101010101" pitchFamily="49" charset="-122"/>
              <a:ea typeface="黑体" panose="02010609060101010101" pitchFamily="49" charset="-122"/>
            </a:endParaRPr>
          </a:p>
          <a:p>
            <a:pPr marL="363855" lvl="1" indent="-184150" algn="just">
              <a:buClr>
                <a:srgbClr val="000000"/>
              </a:buClr>
            </a:pPr>
            <a:r>
              <a:rPr lang="zh-CN" altLang="en-US" sz="2800" b="0" dirty="0">
                <a:solidFill>
                  <a:srgbClr val="000000"/>
                </a:solidFill>
                <a:latin typeface="黑体" panose="02010609060101010101" pitchFamily="49" charset="-122"/>
                <a:ea typeface="黑体" panose="02010609060101010101" pitchFamily="49" charset="-122"/>
              </a:rPr>
              <a:t>                    或分歧</a:t>
            </a:r>
            <a:endParaRPr lang="zh-CN" altLang="en-US" sz="2800" b="0" dirty="0">
              <a:solidFill>
                <a:srgbClr val="000000"/>
              </a:solidFill>
              <a:latin typeface="黑体" panose="02010609060101010101" pitchFamily="49" charset="-122"/>
              <a:ea typeface="黑体" panose="02010609060101010101" pitchFamily="49" charset="-122"/>
            </a:endParaRPr>
          </a:p>
        </p:txBody>
      </p:sp>
      <p:cxnSp>
        <p:nvCxnSpPr>
          <p:cNvPr id="802823" name="肘形连接符 802822"/>
          <p:cNvCxnSpPr>
            <a:stCxn id="802818" idx="3"/>
            <a:endCxn id="802819" idx="1"/>
          </p:cNvCxnSpPr>
          <p:nvPr/>
        </p:nvCxnSpPr>
        <p:spPr>
          <a:xfrm>
            <a:off x="5651500" y="801688"/>
            <a:ext cx="720725" cy="2087562"/>
          </a:xfrm>
          <a:prstGeom prst="bentConnector3">
            <a:avLst>
              <a:gd name="adj1" fmla="val 50000"/>
            </a:avLst>
          </a:prstGeom>
          <a:ln w="9525" cap="flat" cmpd="sng">
            <a:solidFill>
              <a:schemeClr val="tx1"/>
            </a:solidFill>
            <a:prstDash val="solid"/>
            <a:miter/>
            <a:headEnd type="none" w="med" len="med"/>
            <a:tailEnd type="triangle" w="med" len="med"/>
          </a:ln>
        </p:spPr>
      </p:cxnSp>
      <p:cxnSp>
        <p:nvCxnSpPr>
          <p:cNvPr id="802824" name="肘形连接符 802823"/>
          <p:cNvCxnSpPr>
            <a:stCxn id="802821" idx="3"/>
            <a:endCxn id="802819" idx="1"/>
          </p:cNvCxnSpPr>
          <p:nvPr/>
        </p:nvCxnSpPr>
        <p:spPr>
          <a:xfrm>
            <a:off x="5651500" y="2205038"/>
            <a:ext cx="720725" cy="684212"/>
          </a:xfrm>
          <a:prstGeom prst="bentConnector3">
            <a:avLst>
              <a:gd name="adj1" fmla="val 50000"/>
            </a:avLst>
          </a:prstGeom>
          <a:ln w="9525" cap="flat" cmpd="sng">
            <a:solidFill>
              <a:schemeClr val="tx1"/>
            </a:solidFill>
            <a:prstDash val="solid"/>
            <a:miter/>
            <a:headEnd type="none" w="med" len="med"/>
            <a:tailEnd type="triangle" w="med" len="med"/>
          </a:ln>
        </p:spPr>
      </p:cxnSp>
      <p:cxnSp>
        <p:nvCxnSpPr>
          <p:cNvPr id="802825" name="肘形连接符 802824"/>
          <p:cNvCxnSpPr>
            <a:stCxn id="802822" idx="3"/>
            <a:endCxn id="802819" idx="1"/>
          </p:cNvCxnSpPr>
          <p:nvPr/>
        </p:nvCxnSpPr>
        <p:spPr>
          <a:xfrm flipV="1">
            <a:off x="5651500" y="2889250"/>
            <a:ext cx="720725" cy="720725"/>
          </a:xfrm>
          <a:prstGeom prst="bentConnector3">
            <a:avLst>
              <a:gd name="adj1" fmla="val 50000"/>
            </a:avLst>
          </a:prstGeom>
          <a:ln w="9525" cap="flat" cmpd="sng">
            <a:solidFill>
              <a:schemeClr val="tx1"/>
            </a:solidFill>
            <a:prstDash val="solid"/>
            <a:miter/>
            <a:headEnd type="none" w="med" len="med"/>
            <a:tailEnd type="triangle" w="med" len="med"/>
          </a:ln>
        </p:spPr>
      </p:cxnSp>
      <p:cxnSp>
        <p:nvCxnSpPr>
          <p:cNvPr id="802826" name="肘形连接符 802825"/>
          <p:cNvCxnSpPr>
            <a:stCxn id="802820" idx="3"/>
            <a:endCxn id="802819" idx="1"/>
          </p:cNvCxnSpPr>
          <p:nvPr/>
        </p:nvCxnSpPr>
        <p:spPr>
          <a:xfrm flipV="1">
            <a:off x="5651500" y="2889250"/>
            <a:ext cx="720725" cy="2124075"/>
          </a:xfrm>
          <a:prstGeom prst="bentConnector3">
            <a:avLst>
              <a:gd name="adj1" fmla="val 50000"/>
            </a:avLst>
          </a:prstGeom>
          <a:ln w="9525" cap="flat" cmpd="sng">
            <a:solidFill>
              <a:schemeClr val="tx1"/>
            </a:solidFill>
            <a:prstDash val="solid"/>
            <a:miter/>
            <a:headEnd type="none" w="med" len="med"/>
            <a:tailEnd type="triangle" w="med" len="med"/>
          </a:ln>
        </p:spPr>
      </p:cxnSp>
      <p:sp>
        <p:nvSpPr>
          <p:cNvPr id="802827" name="文本框 802826"/>
          <p:cNvSpPr txBox="1"/>
          <p:nvPr/>
        </p:nvSpPr>
        <p:spPr>
          <a:xfrm>
            <a:off x="0" y="6021388"/>
            <a:ext cx="9144000" cy="576262"/>
          </a:xfrm>
          <a:prstGeom prst="rect">
            <a:avLst/>
          </a:prstGeom>
          <a:solidFill>
            <a:srgbClr val="FFFFFF"/>
          </a:solidFill>
          <a:ln w="9525">
            <a:noFill/>
          </a:ln>
        </p:spPr>
        <p:txBody>
          <a:bodyPr/>
          <a:p>
            <a:pPr lvl="0" algn="ctr">
              <a:buClr>
                <a:srgbClr val="000000"/>
              </a:buClr>
            </a:pPr>
            <a:r>
              <a:rPr lang="en-US" altLang="zh-CN" sz="2800" b="0">
                <a:latin typeface="Times New Roman" panose="02020603050405020304" pitchFamily="18" charset="0"/>
                <a:ea typeface="宋体" panose="02010600030101010101" pitchFamily="2" charset="-122"/>
              </a:rPr>
              <a:t> </a:t>
            </a:r>
            <a:r>
              <a:rPr lang="en-US" altLang="zh-CN" sz="2800" b="1">
                <a:latin typeface="Times New Roman" panose="02020603050405020304" pitchFamily="18" charset="0"/>
                <a:ea typeface="宋体" panose="02010600030101010101" pitchFamily="2" charset="-122"/>
              </a:rPr>
              <a:t>“</a:t>
            </a:r>
            <a:r>
              <a:rPr lang="zh-CN" altLang="en-US" sz="2800" b="1" dirty="0">
                <a:solidFill>
                  <a:srgbClr val="000000"/>
                </a:solidFill>
                <a:latin typeface="宋体" panose="02010600030101010101" pitchFamily="2" charset="-122"/>
                <a:ea typeface="宋体" panose="02010600030101010101" pitchFamily="2" charset="-122"/>
              </a:rPr>
              <a:t>大项目”</a:t>
            </a:r>
            <a:r>
              <a:rPr lang="en-US" altLang="zh-CN" sz="2800" b="0" dirty="0">
                <a:solidFill>
                  <a:srgbClr val="000000"/>
                </a:solidFill>
                <a:latin typeface="宋体" panose="02010600030101010101" pitchFamily="2" charset="-122"/>
                <a:ea typeface="宋体" panose="02010600030101010101" pitchFamily="2" charset="-122"/>
              </a:rPr>
              <a:t>《</a:t>
            </a:r>
            <a:r>
              <a:rPr lang="zh-CN" altLang="en-US" sz="2800" b="0" dirty="0">
                <a:solidFill>
                  <a:srgbClr val="000000"/>
                </a:solidFill>
                <a:latin typeface="宋体" panose="02010600030101010101" pitchFamily="2" charset="-122"/>
                <a:ea typeface="宋体" panose="02010600030101010101" pitchFamily="2" charset="-122"/>
              </a:rPr>
              <a:t>我沟通，我自豪</a:t>
            </a:r>
            <a:r>
              <a:rPr lang="en-US" altLang="zh-CN" sz="2800" b="0" dirty="0">
                <a:solidFill>
                  <a:srgbClr val="000000"/>
                </a:solidFill>
                <a:latin typeface="宋体" panose="02010600030101010101" pitchFamily="2" charset="-122"/>
                <a:ea typeface="宋体" panose="02010600030101010101" pitchFamily="2" charset="-122"/>
              </a:rPr>
              <a:t>》</a:t>
            </a:r>
            <a:r>
              <a:rPr lang="zh-CN" altLang="en-US" sz="2800" b="0" dirty="0">
                <a:solidFill>
                  <a:srgbClr val="000000"/>
                </a:solidFill>
                <a:latin typeface="宋体" panose="02010600030101010101" pitchFamily="2" charset="-122"/>
                <a:ea typeface="宋体" panose="02010600030101010101" pitchFamily="2" charset="-122"/>
              </a:rPr>
              <a:t>中的</a:t>
            </a:r>
            <a:r>
              <a:rPr lang="zh-CN" altLang="en-US" sz="2800" b="0" dirty="0">
                <a:solidFill>
                  <a:srgbClr val="0000FF"/>
                </a:solidFill>
                <a:latin typeface="宋体" panose="02010600030101010101" pitchFamily="2" charset="-122"/>
                <a:ea typeface="宋体" panose="02010600030101010101" pitchFamily="2" charset="-122"/>
              </a:rPr>
              <a:t>“系列</a:t>
            </a:r>
            <a:r>
              <a:rPr lang="zh-CN" altLang="en-US" sz="2800" b="1" dirty="0">
                <a:solidFill>
                  <a:srgbClr val="0000FF"/>
                </a:solidFill>
                <a:latin typeface="宋体" panose="02010600030101010101" pitchFamily="2" charset="-122"/>
                <a:ea typeface="宋体" panose="02010600030101010101" pitchFamily="2" charset="-122"/>
              </a:rPr>
              <a:t>小活动</a:t>
            </a:r>
            <a:r>
              <a:rPr lang="zh-CN" altLang="en-US" sz="2800" b="0" dirty="0">
                <a:solidFill>
                  <a:srgbClr val="0000FF"/>
                </a:solidFill>
                <a:latin typeface="宋体" panose="02010600030101010101" pitchFamily="2" charset="-122"/>
                <a:ea typeface="宋体" panose="02010600030101010101" pitchFamily="2" charset="-122"/>
              </a:rPr>
              <a:t>”</a:t>
            </a:r>
            <a:endParaRPr lang="zh-CN" altLang="en-US" sz="2800" b="0" dirty="0">
              <a:solidFill>
                <a:srgbClr val="0000FF"/>
              </a:solidFill>
              <a:latin typeface="宋体" panose="02010600030101010101" pitchFamily="2" charset="-122"/>
              <a:ea typeface="宋体" panose="02010600030101010101" pitchFamily="2"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3842" name="文本占位符 803841"/>
          <p:cNvSpPr>
            <a:spLocks noGrp="1"/>
          </p:cNvSpPr>
          <p:nvPr>
            <p:ph type="body" idx="1"/>
          </p:nvPr>
        </p:nvSpPr>
        <p:spPr>
          <a:xfrm>
            <a:off x="250825" y="1052513"/>
            <a:ext cx="8534400" cy="5805487"/>
          </a:xfrm>
          <a:ln>
            <a:solidFill>
              <a:srgbClr val="54CC54"/>
            </a:solidFill>
            <a:miter/>
          </a:ln>
        </p:spPr>
        <p:txBody>
          <a:bodyPr/>
          <a:p>
            <a:pPr marL="0" indent="0" algn="ctr">
              <a:lnSpc>
                <a:spcPct val="80000"/>
              </a:lnSpc>
              <a:buNone/>
            </a:pPr>
            <a:r>
              <a:rPr lang="zh-CN" altLang="en-US" sz="2400" b="1" dirty="0">
                <a:solidFill>
                  <a:srgbClr val="0000FF"/>
                </a:solidFill>
                <a:latin typeface="黑体" panose="02010609060101010101" pitchFamily="49" charset="-122"/>
                <a:ea typeface="黑体" panose="02010609060101010101" pitchFamily="49" charset="-122"/>
              </a:rPr>
              <a:t>第一部分  回顾成长感受。</a:t>
            </a:r>
            <a:endParaRPr lang="zh-CN" altLang="en-US" sz="2400" b="1" dirty="0">
              <a:solidFill>
                <a:srgbClr val="0000FF"/>
              </a:solidFill>
              <a:latin typeface="黑体" panose="02010609060101010101" pitchFamily="49" charset="-122"/>
              <a:ea typeface="黑体" panose="02010609060101010101" pitchFamily="49" charset="-122"/>
            </a:endParaRPr>
          </a:p>
          <a:p>
            <a:pPr marL="0" indent="0">
              <a:lnSpc>
                <a:spcPct val="80000"/>
              </a:lnSpc>
              <a:buNone/>
            </a:pPr>
            <a:r>
              <a:rPr lang="zh-CN" altLang="en-US" sz="2400" dirty="0">
                <a:latin typeface="黑体" panose="02010609060101010101" pitchFamily="49" charset="-122"/>
                <a:ea typeface="黑体" panose="02010609060101010101" pitchFamily="49" charset="-122"/>
              </a:rPr>
              <a:t>    播放十四岁生日仪式的录象片段，思考“十四周岁意味着什么”，播放上次班会的录像片段，讨论交流。</a:t>
            </a:r>
            <a:endParaRPr lang="zh-CN" altLang="en-US" sz="2400" dirty="0">
              <a:latin typeface="黑体" panose="02010609060101010101" pitchFamily="49" charset="-122"/>
              <a:ea typeface="黑体" panose="02010609060101010101" pitchFamily="49" charset="-122"/>
            </a:endParaRPr>
          </a:p>
          <a:p>
            <a:pPr marL="0" indent="0" algn="ctr">
              <a:lnSpc>
                <a:spcPct val="80000"/>
              </a:lnSpc>
              <a:buNone/>
            </a:pPr>
            <a:r>
              <a:rPr lang="zh-CN" altLang="en-US" sz="2400" b="1" dirty="0">
                <a:solidFill>
                  <a:srgbClr val="0000FF"/>
                </a:solidFill>
                <a:latin typeface="黑体" panose="02010609060101010101" pitchFamily="49" charset="-122"/>
                <a:ea typeface="黑体" panose="02010609060101010101" pitchFamily="49" charset="-122"/>
              </a:rPr>
              <a:t>第二部分  主动面对成长的烦恼。</a:t>
            </a:r>
            <a:endParaRPr lang="zh-CN" altLang="en-US" sz="2400" b="1" dirty="0">
              <a:solidFill>
                <a:srgbClr val="0000FF"/>
              </a:solidFill>
              <a:latin typeface="黑体" panose="02010609060101010101" pitchFamily="49" charset="-122"/>
              <a:ea typeface="黑体" panose="02010609060101010101" pitchFamily="49" charset="-122"/>
            </a:endParaRPr>
          </a:p>
          <a:p>
            <a:pPr marL="0" indent="0">
              <a:lnSpc>
                <a:spcPct val="80000"/>
              </a:lnSpc>
              <a:buNone/>
            </a:pPr>
            <a:r>
              <a:rPr lang="zh-CN" altLang="en-US" sz="2400" dirty="0">
                <a:latin typeface="黑体" panose="02010609060101010101" pitchFamily="49" charset="-122"/>
                <a:ea typeface="黑体" panose="02010609060101010101" pitchFamily="49" charset="-122"/>
              </a:rPr>
              <a:t>    由身边的亲子沟通的小故事开始，小组讨论“如何更好地解决亲子沟通问题”，并提炼感悟。</a:t>
            </a:r>
            <a:endParaRPr lang="zh-CN" altLang="en-US" sz="2400" dirty="0">
              <a:latin typeface="黑体" panose="02010609060101010101" pitchFamily="49" charset="-122"/>
              <a:ea typeface="黑体" panose="02010609060101010101" pitchFamily="49" charset="-122"/>
            </a:endParaRPr>
          </a:p>
          <a:p>
            <a:pPr marL="0" indent="0" algn="ctr">
              <a:lnSpc>
                <a:spcPct val="80000"/>
              </a:lnSpc>
              <a:buNone/>
            </a:pPr>
            <a:r>
              <a:rPr lang="zh-CN" altLang="en-US" sz="2400" b="1" dirty="0">
                <a:solidFill>
                  <a:srgbClr val="0000FF"/>
                </a:solidFill>
                <a:latin typeface="黑体" panose="02010609060101010101" pitchFamily="49" charset="-122"/>
                <a:ea typeface="黑体" panose="02010609060101010101" pitchFamily="49" charset="-122"/>
              </a:rPr>
              <a:t>第三部分  感悟自己的责任。</a:t>
            </a:r>
            <a:endParaRPr lang="zh-CN" altLang="en-US" sz="2400" b="1" dirty="0">
              <a:solidFill>
                <a:srgbClr val="0000FF"/>
              </a:solidFill>
              <a:latin typeface="黑体" panose="02010609060101010101" pitchFamily="49" charset="-122"/>
              <a:ea typeface="黑体" panose="02010609060101010101" pitchFamily="49" charset="-122"/>
            </a:endParaRPr>
          </a:p>
          <a:p>
            <a:pPr marL="0" indent="0">
              <a:lnSpc>
                <a:spcPct val="80000"/>
              </a:lnSpc>
              <a:buNone/>
            </a:pPr>
            <a:r>
              <a:rPr lang="zh-CN" altLang="en-US" sz="2400" dirty="0">
                <a:latin typeface="黑体" panose="02010609060101010101" pitchFamily="49" charset="-122"/>
                <a:ea typeface="黑体" panose="02010609060101010101" pitchFamily="49" charset="-122"/>
              </a:rPr>
              <a:t>    呈现一次问卷调查（ “你有小孩子气行为吗？”）的结果，让学生领悟：你表现得越小孩子气，你的父母越把你“拴牢”。</a:t>
            </a:r>
            <a:endParaRPr lang="zh-CN" altLang="en-US" sz="2400" dirty="0">
              <a:latin typeface="黑体" panose="02010609060101010101" pitchFamily="49" charset="-122"/>
              <a:ea typeface="黑体" panose="02010609060101010101" pitchFamily="49" charset="-122"/>
            </a:endParaRPr>
          </a:p>
          <a:p>
            <a:pPr marL="0" indent="0">
              <a:lnSpc>
                <a:spcPct val="80000"/>
              </a:lnSpc>
              <a:buNone/>
            </a:pPr>
            <a:r>
              <a:rPr lang="zh-CN" altLang="en-US" sz="2400" dirty="0">
                <a:latin typeface="黑体" panose="02010609060101010101" pitchFamily="49" charset="-122"/>
                <a:ea typeface="黑体" panose="02010609060101010101" pitchFamily="49" charset="-122"/>
              </a:rPr>
              <a:t>    讨论实现亲子双赢的对策，从而使学生理解主动沟通的必要性。</a:t>
            </a:r>
            <a:endParaRPr lang="zh-CN" altLang="en-US" sz="2400" dirty="0">
              <a:latin typeface="黑体" panose="02010609060101010101" pitchFamily="49" charset="-122"/>
              <a:ea typeface="黑体" panose="02010609060101010101" pitchFamily="49" charset="-122"/>
            </a:endParaRPr>
          </a:p>
          <a:p>
            <a:pPr marL="0" indent="0" algn="ctr">
              <a:lnSpc>
                <a:spcPct val="80000"/>
              </a:lnSpc>
              <a:buNone/>
            </a:pPr>
            <a:r>
              <a:rPr lang="zh-CN" altLang="en-US" sz="2400" b="1" dirty="0">
                <a:solidFill>
                  <a:srgbClr val="0000FF"/>
                </a:solidFill>
                <a:latin typeface="黑体" panose="02010609060101010101" pitchFamily="49" charset="-122"/>
                <a:ea typeface="黑体" panose="02010609060101010101" pitchFamily="49" charset="-122"/>
              </a:rPr>
              <a:t>第四部分  点明主题，深化内涵</a:t>
            </a:r>
            <a:endParaRPr lang="zh-CN" altLang="en-US" sz="2400" b="1" dirty="0">
              <a:solidFill>
                <a:srgbClr val="0000FF"/>
              </a:solidFill>
              <a:latin typeface="黑体" panose="02010609060101010101" pitchFamily="49" charset="-122"/>
              <a:ea typeface="黑体" panose="02010609060101010101" pitchFamily="49" charset="-122"/>
            </a:endParaRPr>
          </a:p>
          <a:p>
            <a:pPr marL="0" indent="0">
              <a:lnSpc>
                <a:spcPct val="80000"/>
              </a:lnSpc>
              <a:buNone/>
            </a:pPr>
            <a:r>
              <a:rPr lang="zh-CN" altLang="en-US" sz="2400" dirty="0">
                <a:latin typeface="黑体" panose="02010609060101010101" pitchFamily="49" charset="-122"/>
                <a:ea typeface="黑体" panose="02010609060101010101" pitchFamily="49" charset="-122"/>
              </a:rPr>
              <a:t>   提出希望，提出</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我们怎样与父母沟通</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给同龄人的建议</a:t>
            </a:r>
            <a:r>
              <a:rPr lang="en-US" altLang="zh-CN" sz="2400" dirty="0">
                <a:latin typeface="黑体" panose="02010609060101010101" pitchFamily="49" charset="-122"/>
                <a:ea typeface="黑体" panose="02010609060101010101" pitchFamily="49" charset="-122"/>
              </a:rPr>
              <a:t> 》</a:t>
            </a:r>
            <a:r>
              <a:rPr lang="zh-CN" altLang="en-US" sz="2400" dirty="0">
                <a:latin typeface="黑体" panose="02010609060101010101" pitchFamily="49" charset="-122"/>
                <a:ea typeface="黑体" panose="02010609060101010101" pitchFamily="49" charset="-122"/>
              </a:rPr>
              <a:t>，让每个人都主动承担应有的责任，促进自我发展，回报父母和社会。</a:t>
            </a:r>
            <a:endParaRPr lang="zh-CN" altLang="en-US" sz="2400" dirty="0">
              <a:latin typeface="黑体" panose="02010609060101010101" pitchFamily="49" charset="-122"/>
              <a:ea typeface="黑体" panose="02010609060101010101" pitchFamily="49" charset="-122"/>
            </a:endParaRPr>
          </a:p>
        </p:txBody>
      </p:sp>
      <p:sp>
        <p:nvSpPr>
          <p:cNvPr id="803843" name="标题 803842"/>
          <p:cNvSpPr>
            <a:spLocks noGrp="1"/>
          </p:cNvSpPr>
          <p:nvPr>
            <p:ph type="title"/>
          </p:nvPr>
        </p:nvSpPr>
        <p:spPr>
          <a:xfrm>
            <a:off x="468313" y="0"/>
            <a:ext cx="8229600" cy="1143000"/>
          </a:xfrm>
        </p:spPr>
        <p:txBody>
          <a:bodyPr vert="horz" wrap="square" lIns="91440" tIns="45720" rIns="91440" bIns="45720" anchor="ctr"/>
          <a:p>
            <a:r>
              <a:rPr lang="zh-CN" altLang="en-US" sz="3200" b="1" dirty="0">
                <a:latin typeface="黑体" panose="02010609060101010101" pitchFamily="49" charset="-122"/>
              </a:rPr>
              <a:t>主题班会</a:t>
            </a:r>
            <a:r>
              <a:rPr lang="en-US" altLang="zh-CN" sz="3200" b="1" dirty="0">
                <a:latin typeface="黑体" panose="02010609060101010101" pitchFamily="49" charset="-122"/>
              </a:rPr>
              <a:t>《</a:t>
            </a:r>
            <a:r>
              <a:rPr lang="zh-CN" altLang="en-US" sz="3200" b="1" dirty="0">
                <a:latin typeface="黑体" panose="02010609060101010101" pitchFamily="49" charset="-122"/>
              </a:rPr>
              <a:t>主动沟通</a:t>
            </a:r>
            <a:r>
              <a:rPr lang="en-US" altLang="zh-CN" sz="3200" b="1" dirty="0">
                <a:latin typeface="黑体" panose="02010609060101010101" pitchFamily="49" charset="-122"/>
              </a:rPr>
              <a:t>》</a:t>
            </a:r>
            <a:r>
              <a:rPr lang="zh-CN" altLang="en-US" sz="3200" b="1" dirty="0">
                <a:latin typeface="黑体" panose="02010609060101010101" pitchFamily="49" charset="-122"/>
              </a:rPr>
              <a:t>的</a:t>
            </a:r>
            <a:r>
              <a:rPr lang="zh-CN" altLang="en-US" sz="3200" dirty="0">
                <a:latin typeface="黑体" panose="02010609060101010101" pitchFamily="49" charset="-122"/>
              </a:rPr>
              <a:t>现场活动</a:t>
            </a:r>
            <a:endParaRPr lang="zh-CN" altLang="en-US" sz="4800"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4866" name="文本框 804865"/>
          <p:cNvSpPr txBox="1"/>
          <p:nvPr/>
        </p:nvSpPr>
        <p:spPr>
          <a:xfrm>
            <a:off x="0" y="0"/>
            <a:ext cx="3059113" cy="1196975"/>
          </a:xfrm>
          <a:prstGeom prst="rect">
            <a:avLst/>
          </a:prstGeom>
          <a:noFill/>
          <a:ln w="9525" cap="flat" cmpd="sng">
            <a:solidFill>
              <a:srgbClr val="808080"/>
            </a:solidFill>
            <a:prstDash val="solid"/>
            <a:miter/>
            <a:headEnd type="none" w="med" len="med"/>
            <a:tailEnd type="none" w="med" len="med"/>
          </a:ln>
        </p:spPr>
        <p:txBody>
          <a:bodyPr/>
          <a:p>
            <a:pPr marL="363855" lvl="1" indent="-184150" algn="just">
              <a:buClr>
                <a:srgbClr val="000000"/>
              </a:buClr>
            </a:pPr>
            <a:r>
              <a:rPr lang="en-US" altLang="zh-CN" sz="2400" b="0" dirty="0">
                <a:solidFill>
                  <a:srgbClr val="000000"/>
                </a:solidFill>
                <a:latin typeface="宋体" panose="02010600030101010101" pitchFamily="2" charset="-122"/>
                <a:ea typeface="宋体" panose="02010600030101010101" pitchFamily="2" charset="-122"/>
              </a:rPr>
              <a:t>1.</a:t>
            </a:r>
            <a:r>
              <a:rPr lang="zh-CN" altLang="en-US" sz="2400" b="0" dirty="0">
                <a:solidFill>
                  <a:srgbClr val="000000"/>
                </a:solidFill>
                <a:latin typeface="宋体" panose="02010600030101010101" pitchFamily="2" charset="-122"/>
                <a:ea typeface="宋体" panose="02010600030101010101" pitchFamily="2" charset="-122"/>
              </a:rPr>
              <a:t>写前面活动中的感受或相关成长故事</a:t>
            </a:r>
            <a:endParaRPr lang="zh-CN" altLang="en-US" sz="2400" b="1" dirty="0">
              <a:latin typeface="Arial" panose="020B0604020202020204" pitchFamily="34" charset="0"/>
              <a:ea typeface="黑体" panose="02010609060101010101" pitchFamily="49" charset="-122"/>
            </a:endParaRPr>
          </a:p>
        </p:txBody>
      </p:sp>
      <p:sp>
        <p:nvSpPr>
          <p:cNvPr id="804867" name="文本框 804866"/>
          <p:cNvSpPr txBox="1"/>
          <p:nvPr/>
        </p:nvSpPr>
        <p:spPr>
          <a:xfrm>
            <a:off x="3492500" y="2276475"/>
            <a:ext cx="2087563" cy="936625"/>
          </a:xfrm>
          <a:prstGeom prst="rect">
            <a:avLst/>
          </a:prstGeom>
          <a:noFill/>
          <a:ln w="9525" cap="flat" cmpd="sng">
            <a:solidFill>
              <a:srgbClr val="808080"/>
            </a:solidFill>
            <a:prstDash val="solid"/>
            <a:miter/>
            <a:headEnd type="none" w="med" len="med"/>
            <a:tailEnd type="none" w="med" len="med"/>
          </a:ln>
        </p:spPr>
        <p:txBody>
          <a:bodyPr/>
          <a:p>
            <a:pPr lvl="0" algn="just">
              <a:buClr>
                <a:srgbClr val="000000"/>
              </a:buClr>
            </a:pPr>
            <a:r>
              <a:rPr lang="en-US" altLang="zh-CN" sz="2400" b="1" dirty="0">
                <a:solidFill>
                  <a:srgbClr val="0000FF"/>
                </a:solidFill>
                <a:latin typeface="宋体" panose="02010600030101010101" pitchFamily="2" charset="-122"/>
                <a:ea typeface="宋体" panose="02010600030101010101" pitchFamily="2" charset="-122"/>
              </a:rPr>
              <a:t>5.</a:t>
            </a:r>
            <a:r>
              <a:rPr lang="zh-CN" altLang="en-US" sz="2400" b="1" dirty="0">
                <a:solidFill>
                  <a:srgbClr val="0000FF"/>
                </a:solidFill>
                <a:latin typeface="宋体" panose="02010600030101010101" pitchFamily="2" charset="-122"/>
                <a:ea typeface="宋体" panose="02010600030101010101" pitchFamily="2" charset="-122"/>
              </a:rPr>
              <a:t>主题班会</a:t>
            </a:r>
            <a:endParaRPr lang="zh-CN" altLang="en-US" sz="2400" b="1" dirty="0">
              <a:solidFill>
                <a:srgbClr val="0000FF"/>
              </a:solidFill>
              <a:latin typeface="宋体" panose="02010600030101010101" pitchFamily="2" charset="-122"/>
              <a:ea typeface="宋体" panose="02010600030101010101" pitchFamily="2" charset="-122"/>
            </a:endParaRPr>
          </a:p>
          <a:p>
            <a:pPr lvl="0" algn="just">
              <a:buClr>
                <a:srgbClr val="000000"/>
              </a:buClr>
            </a:pPr>
            <a:r>
              <a:rPr lang="en-US" altLang="zh-CN" sz="2400" b="1" dirty="0">
                <a:solidFill>
                  <a:srgbClr val="0000FF"/>
                </a:solidFill>
                <a:latin typeface="宋体" panose="02010600030101010101" pitchFamily="2" charset="-122"/>
                <a:ea typeface="宋体" panose="02010600030101010101" pitchFamily="2" charset="-122"/>
              </a:rPr>
              <a:t>《</a:t>
            </a:r>
            <a:r>
              <a:rPr lang="zh-CN" altLang="en-US" sz="2400" b="1" dirty="0">
                <a:solidFill>
                  <a:srgbClr val="0000FF"/>
                </a:solidFill>
                <a:latin typeface="宋体" panose="02010600030101010101" pitchFamily="2" charset="-122"/>
                <a:ea typeface="宋体" panose="02010600030101010101" pitchFamily="2" charset="-122"/>
              </a:rPr>
              <a:t>主动沟通</a:t>
            </a:r>
            <a:r>
              <a:rPr lang="en-US" altLang="zh-CN" sz="2400" b="1">
                <a:solidFill>
                  <a:srgbClr val="0000FF"/>
                </a:solidFill>
                <a:latin typeface="宋体" panose="02010600030101010101" pitchFamily="2" charset="-122"/>
                <a:ea typeface="宋体" panose="02010600030101010101" pitchFamily="2" charset="-122"/>
              </a:rPr>
              <a:t>》</a:t>
            </a:r>
            <a:endParaRPr lang="en-US" altLang="zh-CN" sz="2400" b="1">
              <a:solidFill>
                <a:srgbClr val="0000FF"/>
              </a:solidFill>
              <a:latin typeface="Arial" panose="020B0604020202020204" pitchFamily="34" charset="0"/>
              <a:ea typeface="黑体" panose="02010609060101010101" pitchFamily="49" charset="-122"/>
            </a:endParaRPr>
          </a:p>
        </p:txBody>
      </p:sp>
      <p:sp>
        <p:nvSpPr>
          <p:cNvPr id="804868" name="文本框 804867"/>
          <p:cNvSpPr txBox="1"/>
          <p:nvPr/>
        </p:nvSpPr>
        <p:spPr>
          <a:xfrm>
            <a:off x="0" y="4292600"/>
            <a:ext cx="3059113" cy="1441450"/>
          </a:xfrm>
          <a:prstGeom prst="rect">
            <a:avLst/>
          </a:prstGeom>
          <a:noFill/>
          <a:ln w="9525" cap="flat" cmpd="sng">
            <a:solidFill>
              <a:srgbClr val="808080"/>
            </a:solidFill>
            <a:prstDash val="solid"/>
            <a:miter/>
            <a:headEnd type="none" w="med" len="med"/>
            <a:tailEnd type="none" w="med" len="med"/>
          </a:ln>
        </p:spPr>
        <p:txBody>
          <a:bodyPr/>
          <a:p>
            <a:pPr marL="449580" lvl="1" indent="-269875" algn="just">
              <a:buClr>
                <a:srgbClr val="000000"/>
              </a:buClr>
            </a:pPr>
            <a:r>
              <a:rPr lang="en-US" altLang="zh-CN" sz="2400" b="0" dirty="0">
                <a:solidFill>
                  <a:srgbClr val="000000"/>
                </a:solidFill>
                <a:latin typeface="宋体" panose="02010600030101010101" pitchFamily="2" charset="-122"/>
                <a:ea typeface="宋体" panose="02010600030101010101" pitchFamily="2" charset="-122"/>
              </a:rPr>
              <a:t>4.</a:t>
            </a:r>
            <a:r>
              <a:rPr lang="zh-CN" altLang="en-US" sz="2400" b="0" dirty="0">
                <a:solidFill>
                  <a:srgbClr val="000000"/>
                </a:solidFill>
                <a:latin typeface="宋体" panose="02010600030101010101" pitchFamily="2" charset="-122"/>
                <a:ea typeface="宋体" panose="02010600030101010101" pitchFamily="2" charset="-122"/>
              </a:rPr>
              <a:t>分组策划新的班会，合理分工准备班会</a:t>
            </a:r>
            <a:endParaRPr lang="zh-CN" altLang="en-US" sz="2400" b="1" dirty="0">
              <a:latin typeface="Arial" panose="020B0604020202020204" pitchFamily="34" charset="0"/>
              <a:ea typeface="黑体" panose="02010609060101010101" pitchFamily="49" charset="-122"/>
            </a:endParaRPr>
          </a:p>
        </p:txBody>
      </p:sp>
      <p:sp>
        <p:nvSpPr>
          <p:cNvPr id="804869" name="文本框 804868"/>
          <p:cNvSpPr txBox="1"/>
          <p:nvPr/>
        </p:nvSpPr>
        <p:spPr>
          <a:xfrm>
            <a:off x="6011863" y="2276475"/>
            <a:ext cx="3132137" cy="1020763"/>
          </a:xfrm>
          <a:prstGeom prst="rect">
            <a:avLst/>
          </a:prstGeom>
          <a:noFill/>
          <a:ln w="9525" cap="flat" cmpd="sng">
            <a:solidFill>
              <a:srgbClr val="808080"/>
            </a:solidFill>
            <a:prstDash val="solid"/>
            <a:miter/>
            <a:headEnd type="none" w="med" len="med"/>
            <a:tailEnd type="none" w="med" len="med"/>
          </a:ln>
        </p:spPr>
        <p:txBody>
          <a:bodyPr/>
          <a:p>
            <a:pPr lvl="1" indent="-277495" algn="just">
              <a:buClr>
                <a:srgbClr val="000000"/>
              </a:buClr>
            </a:pPr>
            <a:r>
              <a:rPr lang="en-US" altLang="zh-CN" sz="2400" b="1" dirty="0">
                <a:solidFill>
                  <a:srgbClr val="000000"/>
                </a:solidFill>
                <a:latin typeface="宋体" panose="02010600030101010101" pitchFamily="2" charset="-122"/>
                <a:ea typeface="宋体" panose="02010600030101010101" pitchFamily="2" charset="-122"/>
              </a:rPr>
              <a:t>6.</a:t>
            </a:r>
            <a:r>
              <a:rPr lang="zh-CN" altLang="en-US" sz="2400" b="1" dirty="0">
                <a:solidFill>
                  <a:srgbClr val="000000"/>
                </a:solidFill>
                <a:latin typeface="宋体" panose="02010600030101010101" pitchFamily="2" charset="-122"/>
                <a:ea typeface="宋体" panose="02010600030101010101" pitchFamily="2" charset="-122"/>
              </a:rPr>
              <a:t>实施“亲子沟通”行动计划</a:t>
            </a:r>
            <a:endParaRPr lang="zh-CN" altLang="en-US" sz="2400" b="1" dirty="0">
              <a:latin typeface="Arial" panose="020B0604020202020204" pitchFamily="34" charset="0"/>
              <a:ea typeface="黑体" panose="02010609060101010101" pitchFamily="49" charset="-122"/>
            </a:endParaRPr>
          </a:p>
        </p:txBody>
      </p:sp>
      <p:sp>
        <p:nvSpPr>
          <p:cNvPr id="804870" name="文本框 804869"/>
          <p:cNvSpPr txBox="1"/>
          <p:nvPr/>
        </p:nvSpPr>
        <p:spPr>
          <a:xfrm>
            <a:off x="0" y="1557338"/>
            <a:ext cx="3059113" cy="1008062"/>
          </a:xfrm>
          <a:prstGeom prst="rect">
            <a:avLst/>
          </a:prstGeom>
          <a:noFill/>
          <a:ln w="9525" cap="flat" cmpd="sng">
            <a:solidFill>
              <a:srgbClr val="808080"/>
            </a:solidFill>
            <a:prstDash val="solid"/>
            <a:miter/>
            <a:headEnd type="none" w="med" len="med"/>
            <a:tailEnd type="none" w="med" len="med"/>
          </a:ln>
        </p:spPr>
        <p:txBody>
          <a:bodyPr/>
          <a:p>
            <a:pPr marL="363855" lvl="1" indent="-184150" algn="just">
              <a:buClr>
                <a:srgbClr val="000000"/>
              </a:buClr>
            </a:pPr>
            <a:r>
              <a:rPr lang="en-US" altLang="zh-CN" sz="2400" b="0" dirty="0">
                <a:solidFill>
                  <a:srgbClr val="000000"/>
                </a:solidFill>
                <a:latin typeface="宋体" panose="02010600030101010101" pitchFamily="2" charset="-122"/>
                <a:ea typeface="宋体" panose="02010600030101010101" pitchFamily="2" charset="-122"/>
              </a:rPr>
              <a:t>2.</a:t>
            </a:r>
            <a:r>
              <a:rPr lang="zh-CN" altLang="en-US" sz="2400" b="0" dirty="0">
                <a:solidFill>
                  <a:srgbClr val="000000"/>
                </a:solidFill>
                <a:latin typeface="宋体" panose="02010600030101010101" pitchFamily="2" charset="-122"/>
                <a:ea typeface="宋体" panose="02010600030101010101" pitchFamily="2" charset="-122"/>
              </a:rPr>
              <a:t>收看“十四岁生日仪式”等录像</a:t>
            </a:r>
            <a:r>
              <a:rPr lang="en-US" altLang="zh-CN" sz="2400" b="0">
                <a:solidFill>
                  <a:srgbClr val="000000"/>
                </a:solidFill>
                <a:latin typeface="宋体" panose="02010600030101010101" pitchFamily="2" charset="-122"/>
                <a:ea typeface="宋体" panose="02010600030101010101" pitchFamily="2" charset="-122"/>
              </a:rPr>
              <a:t>……</a:t>
            </a:r>
            <a:endParaRPr lang="en-US" altLang="zh-CN" sz="2400" b="1">
              <a:latin typeface="Arial" panose="020B0604020202020204" pitchFamily="34" charset="0"/>
              <a:ea typeface="黑体" panose="02010609060101010101" pitchFamily="49" charset="-122"/>
            </a:endParaRPr>
          </a:p>
        </p:txBody>
      </p:sp>
      <p:sp>
        <p:nvSpPr>
          <p:cNvPr id="804871" name="文本框 804870"/>
          <p:cNvSpPr txBox="1"/>
          <p:nvPr/>
        </p:nvSpPr>
        <p:spPr>
          <a:xfrm>
            <a:off x="6011863" y="4005263"/>
            <a:ext cx="3132137" cy="1223962"/>
          </a:xfrm>
          <a:prstGeom prst="rect">
            <a:avLst/>
          </a:prstGeom>
          <a:noFill/>
          <a:ln w="9525" cap="flat" cmpd="sng">
            <a:solidFill>
              <a:srgbClr val="808080"/>
            </a:solidFill>
            <a:prstDash val="solid"/>
            <a:miter/>
            <a:headEnd type="none" w="med" len="med"/>
            <a:tailEnd type="none" w="med" len="med"/>
          </a:ln>
        </p:spPr>
        <p:txBody>
          <a:bodyPr/>
          <a:p>
            <a:pPr lvl="1" indent="-277495" algn="just">
              <a:buClr>
                <a:srgbClr val="000000"/>
              </a:buClr>
            </a:pPr>
            <a:r>
              <a:rPr lang="en-US" altLang="zh-CN" sz="2400" b="1" dirty="0">
                <a:solidFill>
                  <a:srgbClr val="000000"/>
                </a:solidFill>
                <a:latin typeface="宋体" panose="02010600030101010101" pitchFamily="2" charset="-122"/>
                <a:ea typeface="宋体" panose="02010600030101010101" pitchFamily="2" charset="-122"/>
              </a:rPr>
              <a:t>7.</a:t>
            </a:r>
            <a:r>
              <a:rPr lang="zh-CN" altLang="en-US" sz="2400" b="1" dirty="0">
                <a:solidFill>
                  <a:srgbClr val="000000"/>
                </a:solidFill>
                <a:latin typeface="宋体" panose="02010600030101010101" pitchFamily="2" charset="-122"/>
                <a:ea typeface="宋体" panose="02010600030101010101" pitchFamily="2" charset="-122"/>
              </a:rPr>
              <a:t>记录新的体会和故事，分享交流</a:t>
            </a:r>
            <a:endParaRPr lang="zh-CN" altLang="en-US" sz="2400" b="1" dirty="0">
              <a:latin typeface="Arial" panose="020B0604020202020204" pitchFamily="34" charset="0"/>
              <a:ea typeface="黑体" panose="02010609060101010101" pitchFamily="49" charset="-122"/>
            </a:endParaRPr>
          </a:p>
        </p:txBody>
      </p:sp>
      <p:sp>
        <p:nvSpPr>
          <p:cNvPr id="804872" name="文本框 804871"/>
          <p:cNvSpPr txBox="1"/>
          <p:nvPr/>
        </p:nvSpPr>
        <p:spPr>
          <a:xfrm>
            <a:off x="0" y="2997200"/>
            <a:ext cx="3059113" cy="1008063"/>
          </a:xfrm>
          <a:prstGeom prst="rect">
            <a:avLst/>
          </a:prstGeom>
          <a:noFill/>
          <a:ln w="9525" cap="flat" cmpd="sng">
            <a:solidFill>
              <a:srgbClr val="808080"/>
            </a:solidFill>
            <a:prstDash val="solid"/>
            <a:miter/>
            <a:headEnd type="none" w="med" len="med"/>
            <a:tailEnd type="none" w="med" len="med"/>
          </a:ln>
        </p:spPr>
        <p:txBody>
          <a:bodyPr/>
          <a:p>
            <a:pPr marL="363855" lvl="1" indent="-184150" algn="just">
              <a:buClr>
                <a:srgbClr val="000000"/>
              </a:buClr>
            </a:pPr>
            <a:r>
              <a:rPr lang="en-US" altLang="zh-CN" sz="2400" b="0" dirty="0">
                <a:solidFill>
                  <a:srgbClr val="000000"/>
                </a:solidFill>
                <a:latin typeface="宋体" panose="02010600030101010101" pitchFamily="2" charset="-122"/>
                <a:ea typeface="宋体" panose="02010600030101010101" pitchFamily="2" charset="-122"/>
              </a:rPr>
              <a:t>3.</a:t>
            </a:r>
            <a:r>
              <a:rPr lang="zh-CN" altLang="en-US" sz="2400" b="0" dirty="0">
                <a:solidFill>
                  <a:srgbClr val="000000"/>
                </a:solidFill>
                <a:latin typeface="宋体" panose="02010600030101010101" pitchFamily="2" charset="-122"/>
                <a:ea typeface="宋体" panose="02010600030101010101" pitchFamily="2" charset="-122"/>
              </a:rPr>
              <a:t>组内调查：我和父母的争执或分歧</a:t>
            </a:r>
            <a:endParaRPr lang="zh-CN" altLang="en-US" sz="2400" b="1" dirty="0">
              <a:latin typeface="Arial" panose="020B0604020202020204" pitchFamily="34" charset="0"/>
              <a:ea typeface="黑体" panose="02010609060101010101" pitchFamily="49" charset="-122"/>
            </a:endParaRPr>
          </a:p>
        </p:txBody>
      </p:sp>
      <p:cxnSp>
        <p:nvCxnSpPr>
          <p:cNvPr id="804873" name="肘形连接符 804872"/>
          <p:cNvCxnSpPr>
            <a:stCxn id="804866" idx="3"/>
            <a:endCxn id="804867" idx="1"/>
          </p:cNvCxnSpPr>
          <p:nvPr/>
        </p:nvCxnSpPr>
        <p:spPr>
          <a:xfrm>
            <a:off x="3059113" y="598488"/>
            <a:ext cx="433387" cy="2146300"/>
          </a:xfrm>
          <a:prstGeom prst="bentConnector3">
            <a:avLst>
              <a:gd name="adj1" fmla="val 49815"/>
            </a:avLst>
          </a:prstGeom>
          <a:ln w="9525" cap="flat" cmpd="sng">
            <a:solidFill>
              <a:schemeClr val="tx1"/>
            </a:solidFill>
            <a:prstDash val="solid"/>
            <a:miter/>
            <a:headEnd type="none" w="med" len="med"/>
            <a:tailEnd type="triangle" w="med" len="med"/>
          </a:ln>
        </p:spPr>
      </p:cxnSp>
      <p:cxnSp>
        <p:nvCxnSpPr>
          <p:cNvPr id="804874" name="肘形连接符 804873"/>
          <p:cNvCxnSpPr>
            <a:stCxn id="804870" idx="3"/>
            <a:endCxn id="804867" idx="1"/>
          </p:cNvCxnSpPr>
          <p:nvPr/>
        </p:nvCxnSpPr>
        <p:spPr>
          <a:xfrm>
            <a:off x="3059113" y="2062163"/>
            <a:ext cx="433387" cy="682625"/>
          </a:xfrm>
          <a:prstGeom prst="bentConnector3">
            <a:avLst>
              <a:gd name="adj1" fmla="val 49815"/>
            </a:avLst>
          </a:prstGeom>
          <a:ln w="9525" cap="flat" cmpd="sng">
            <a:solidFill>
              <a:schemeClr val="tx1"/>
            </a:solidFill>
            <a:prstDash val="solid"/>
            <a:miter/>
            <a:headEnd type="none" w="med" len="med"/>
            <a:tailEnd type="triangle" w="med" len="med"/>
          </a:ln>
        </p:spPr>
      </p:cxnSp>
      <p:cxnSp>
        <p:nvCxnSpPr>
          <p:cNvPr id="804875" name="肘形连接符 804874"/>
          <p:cNvCxnSpPr>
            <a:stCxn id="804872" idx="3"/>
            <a:endCxn id="804867" idx="1"/>
          </p:cNvCxnSpPr>
          <p:nvPr/>
        </p:nvCxnSpPr>
        <p:spPr>
          <a:xfrm flipV="1">
            <a:off x="3059113" y="2744788"/>
            <a:ext cx="433387" cy="757237"/>
          </a:xfrm>
          <a:prstGeom prst="bentConnector3">
            <a:avLst>
              <a:gd name="adj1" fmla="val 49815"/>
            </a:avLst>
          </a:prstGeom>
          <a:ln w="9525" cap="flat" cmpd="sng">
            <a:solidFill>
              <a:schemeClr val="tx1"/>
            </a:solidFill>
            <a:prstDash val="solid"/>
            <a:miter/>
            <a:headEnd type="none" w="med" len="med"/>
            <a:tailEnd type="triangle" w="med" len="med"/>
          </a:ln>
        </p:spPr>
      </p:cxnSp>
      <p:cxnSp>
        <p:nvCxnSpPr>
          <p:cNvPr id="804876" name="肘形连接符 804875"/>
          <p:cNvCxnSpPr>
            <a:stCxn id="804868" idx="3"/>
            <a:endCxn id="804867" idx="1"/>
          </p:cNvCxnSpPr>
          <p:nvPr/>
        </p:nvCxnSpPr>
        <p:spPr>
          <a:xfrm flipV="1">
            <a:off x="3059113" y="2744788"/>
            <a:ext cx="433387" cy="2268537"/>
          </a:xfrm>
          <a:prstGeom prst="bentConnector3">
            <a:avLst>
              <a:gd name="adj1" fmla="val 49815"/>
            </a:avLst>
          </a:prstGeom>
          <a:ln w="9525" cap="flat" cmpd="sng">
            <a:solidFill>
              <a:schemeClr val="tx1"/>
            </a:solidFill>
            <a:prstDash val="solid"/>
            <a:miter/>
            <a:headEnd type="none" w="med" len="med"/>
            <a:tailEnd type="triangle" w="med" len="med"/>
          </a:ln>
        </p:spPr>
      </p:cxnSp>
      <p:sp>
        <p:nvSpPr>
          <p:cNvPr id="804877" name="直接连接符 804876"/>
          <p:cNvSpPr/>
          <p:nvPr/>
        </p:nvSpPr>
        <p:spPr>
          <a:xfrm>
            <a:off x="5651500" y="2708275"/>
            <a:ext cx="360363" cy="0"/>
          </a:xfrm>
          <a:prstGeom prst="line">
            <a:avLst/>
          </a:prstGeom>
          <a:ln w="9525" cap="flat" cmpd="sng">
            <a:solidFill>
              <a:schemeClr val="tx1"/>
            </a:solidFill>
            <a:prstDash val="solid"/>
            <a:headEnd type="none" w="med" len="med"/>
            <a:tailEnd type="triangle" w="med" len="med"/>
          </a:ln>
        </p:spPr>
      </p:sp>
      <p:sp>
        <p:nvSpPr>
          <p:cNvPr id="804878" name="直接连接符 804877"/>
          <p:cNvSpPr/>
          <p:nvPr/>
        </p:nvSpPr>
        <p:spPr>
          <a:xfrm>
            <a:off x="7380288" y="3284538"/>
            <a:ext cx="0" cy="720725"/>
          </a:xfrm>
          <a:prstGeom prst="line">
            <a:avLst/>
          </a:prstGeom>
          <a:ln w="9525" cap="flat" cmpd="sng">
            <a:solidFill>
              <a:schemeClr val="tx1"/>
            </a:solidFill>
            <a:prstDash val="solid"/>
            <a:headEnd type="none" w="med" len="med"/>
            <a:tailEnd type="triangle" w="med" len="med"/>
          </a:ln>
        </p:spPr>
      </p:sp>
      <p:sp>
        <p:nvSpPr>
          <p:cNvPr id="804879" name="文本框 804878"/>
          <p:cNvSpPr txBox="1"/>
          <p:nvPr/>
        </p:nvSpPr>
        <p:spPr>
          <a:xfrm>
            <a:off x="0" y="6092825"/>
            <a:ext cx="9144000" cy="765175"/>
          </a:xfrm>
          <a:prstGeom prst="rect">
            <a:avLst/>
          </a:prstGeom>
          <a:solidFill>
            <a:srgbClr val="FFFFFF"/>
          </a:solidFill>
          <a:ln w="9525">
            <a:noFill/>
          </a:ln>
        </p:spPr>
        <p:txBody>
          <a:bodyPr/>
          <a:p>
            <a:pPr lvl="0" algn="ctr">
              <a:buClr>
                <a:srgbClr val="000000"/>
              </a:buClr>
            </a:pPr>
            <a:r>
              <a:rPr lang="en-US" altLang="zh-CN" sz="2400" b="0">
                <a:latin typeface="Times New Roman" panose="02020603050405020304" pitchFamily="18" charset="0"/>
                <a:ea typeface="宋体" panose="02010600030101010101" pitchFamily="2" charset="-122"/>
              </a:rPr>
              <a:t> </a:t>
            </a:r>
            <a:r>
              <a:rPr lang="en-US" altLang="zh-CN" sz="2400" b="1">
                <a:latin typeface="Times New Roman" panose="02020603050405020304" pitchFamily="18" charset="0"/>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大项目”</a:t>
            </a:r>
            <a:r>
              <a:rPr lang="en-US" altLang="zh-CN" sz="2400" b="0" dirty="0">
                <a:solidFill>
                  <a:srgbClr val="000000"/>
                </a:solidFill>
                <a:latin typeface="宋体" panose="02010600030101010101" pitchFamily="2" charset="-122"/>
                <a:ea typeface="宋体" panose="02010600030101010101" pitchFamily="2" charset="-122"/>
              </a:rPr>
              <a:t>《</a:t>
            </a:r>
            <a:r>
              <a:rPr lang="zh-CN" altLang="en-US" sz="2400" b="0" dirty="0">
                <a:solidFill>
                  <a:srgbClr val="000000"/>
                </a:solidFill>
                <a:latin typeface="宋体" panose="02010600030101010101" pitchFamily="2" charset="-122"/>
                <a:ea typeface="宋体" panose="02010600030101010101" pitchFamily="2" charset="-122"/>
              </a:rPr>
              <a:t>我沟通，我自豪</a:t>
            </a:r>
            <a:r>
              <a:rPr lang="en-US" altLang="zh-CN" sz="2400" b="0" dirty="0">
                <a:solidFill>
                  <a:srgbClr val="000000"/>
                </a:solidFill>
                <a:latin typeface="宋体" panose="02010600030101010101" pitchFamily="2" charset="-122"/>
                <a:ea typeface="宋体" panose="02010600030101010101" pitchFamily="2" charset="-122"/>
              </a:rPr>
              <a:t>》</a:t>
            </a:r>
            <a:r>
              <a:rPr lang="zh-CN" altLang="en-US" sz="2400" b="0" dirty="0">
                <a:solidFill>
                  <a:srgbClr val="000000"/>
                </a:solidFill>
                <a:latin typeface="宋体" panose="02010600030101010101" pitchFamily="2" charset="-122"/>
                <a:ea typeface="宋体" panose="02010600030101010101" pitchFamily="2" charset="-122"/>
              </a:rPr>
              <a:t>中的</a:t>
            </a:r>
            <a:r>
              <a:rPr lang="zh-CN" altLang="en-US" sz="2400" b="0" dirty="0">
                <a:solidFill>
                  <a:srgbClr val="0000FF"/>
                </a:solidFill>
                <a:latin typeface="宋体" panose="02010600030101010101" pitchFamily="2" charset="-122"/>
                <a:ea typeface="宋体" panose="02010600030101010101" pitchFamily="2" charset="-122"/>
              </a:rPr>
              <a:t>“系列</a:t>
            </a:r>
            <a:r>
              <a:rPr lang="zh-CN" altLang="en-US" sz="2400" b="1" dirty="0">
                <a:solidFill>
                  <a:srgbClr val="0000FF"/>
                </a:solidFill>
                <a:latin typeface="宋体" panose="02010600030101010101" pitchFamily="2" charset="-122"/>
                <a:ea typeface="宋体" panose="02010600030101010101" pitchFamily="2" charset="-122"/>
              </a:rPr>
              <a:t>小活动</a:t>
            </a:r>
            <a:r>
              <a:rPr lang="zh-CN" altLang="en-US" sz="2400" b="0" dirty="0">
                <a:solidFill>
                  <a:srgbClr val="0000FF"/>
                </a:solidFill>
                <a:latin typeface="宋体" panose="02010600030101010101" pitchFamily="2" charset="-122"/>
                <a:ea typeface="宋体" panose="02010600030101010101" pitchFamily="2" charset="-122"/>
              </a:rPr>
              <a:t>”</a:t>
            </a:r>
            <a:endParaRPr lang="zh-CN" altLang="en-US" sz="2400" b="0" dirty="0">
              <a:solidFill>
                <a:srgbClr val="0000FF"/>
              </a:solidFill>
              <a:latin typeface="宋体" panose="02010600030101010101" pitchFamily="2" charset="-122"/>
              <a:ea typeface="宋体" panose="02010600030101010101" pitchFamily="2"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5282" name="标题 865281"/>
          <p:cNvSpPr>
            <a:spLocks noGrp="1"/>
          </p:cNvSpPr>
          <p:nvPr>
            <p:ph type="title"/>
          </p:nvPr>
        </p:nvSpPr>
        <p:spPr>
          <a:xfrm>
            <a:off x="395288" y="190500"/>
            <a:ext cx="8497887" cy="1527175"/>
          </a:xfrm>
        </p:spPr>
        <p:txBody>
          <a:bodyPr anchor="ctr"/>
          <a:p>
            <a:pPr algn="l"/>
            <a:r>
              <a:rPr lang="zh-CN" altLang="en-US" sz="3200" b="1" dirty="0">
                <a:solidFill>
                  <a:srgbClr val="0000FF"/>
                </a:solidFill>
                <a:latin typeface="黑体" panose="02010609060101010101" pitchFamily="49" charset="-122"/>
                <a:ea typeface="华文新魏" panose="02010800040101010101" pitchFamily="2" charset="-122"/>
              </a:rPr>
              <a:t>（三）班主任工作的整体格局：</a:t>
            </a:r>
            <a:br>
              <a:rPr lang="zh-CN" altLang="en-US" sz="3200" b="1" dirty="0">
                <a:solidFill>
                  <a:srgbClr val="0000FF"/>
                </a:solidFill>
                <a:latin typeface="黑体" panose="02010609060101010101" pitchFamily="49" charset="-122"/>
                <a:ea typeface="华文新魏" panose="02010800040101010101" pitchFamily="2" charset="-122"/>
              </a:rPr>
            </a:br>
            <a:r>
              <a:rPr lang="zh-CN" altLang="en-US" sz="3200" b="1" dirty="0">
                <a:latin typeface="黑体" panose="02010609060101010101" pitchFamily="49" charset="-122"/>
              </a:rPr>
              <a:t>        以主题活动为主线，</a:t>
            </a:r>
            <a:r>
              <a:rPr lang="zh-CN" altLang="en-US" sz="3200" b="1" dirty="0">
                <a:solidFill>
                  <a:srgbClr val="0000FF"/>
                </a:solidFill>
                <a:latin typeface="黑体" panose="02010609060101010101" pitchFamily="49" charset="-122"/>
              </a:rPr>
              <a:t>融通</a:t>
            </a:r>
            <a:r>
              <a:rPr lang="zh-CN" altLang="en-US" sz="3200" b="1" dirty="0">
                <a:latin typeface="黑体" panose="02010609060101010101" pitchFamily="49" charset="-122"/>
              </a:rPr>
              <a:t>不同工作</a:t>
            </a:r>
            <a:endParaRPr lang="zh-CN" altLang="en-US" sz="3200" b="1" dirty="0">
              <a:latin typeface="黑体" panose="02010609060101010101" pitchFamily="49" charset="-122"/>
            </a:endParaRPr>
          </a:p>
        </p:txBody>
      </p:sp>
      <p:sp>
        <p:nvSpPr>
          <p:cNvPr id="865283" name="文本占位符 865282"/>
          <p:cNvSpPr>
            <a:spLocks noGrp="1"/>
          </p:cNvSpPr>
          <p:nvPr>
            <p:ph type="body" idx="1"/>
          </p:nvPr>
        </p:nvSpPr>
        <p:spPr>
          <a:xfrm>
            <a:off x="0" y="2636838"/>
            <a:ext cx="5651500" cy="4221162"/>
          </a:xfrm>
        </p:spPr>
        <p:txBody>
          <a:bodyPr/>
          <a:p>
            <a:pPr>
              <a:spcBef>
                <a:spcPct val="0"/>
              </a:spcBef>
            </a:pPr>
            <a:r>
              <a:rPr lang="zh-CN" altLang="en-US" sz="2800" dirty="0">
                <a:ea typeface="黑体" panose="02010609060101010101" pitchFamily="49" charset="-122"/>
              </a:rPr>
              <a:t>将所有的“班级管理”事务整合为三大任务</a:t>
            </a:r>
            <a:endParaRPr lang="zh-CN" altLang="en-US" sz="2800" dirty="0">
              <a:ea typeface="黑体" panose="02010609060101010101" pitchFamily="49" charset="-122"/>
            </a:endParaRPr>
          </a:p>
          <a:p>
            <a:pPr>
              <a:spcBef>
                <a:spcPct val="0"/>
              </a:spcBef>
              <a:buNone/>
            </a:pPr>
            <a:endParaRPr lang="zh-CN" altLang="en-US" sz="2800">
              <a:latin typeface="Times New Roman" panose="02020603050405020304" pitchFamily="18" charset="0"/>
            </a:endParaRPr>
          </a:p>
          <a:p>
            <a:pPr>
              <a:spcBef>
                <a:spcPct val="0"/>
              </a:spcBef>
            </a:pPr>
            <a:r>
              <a:rPr lang="zh-CN" altLang="en-US" sz="2800" dirty="0">
                <a:ea typeface="黑体" panose="02010609060101010101" pitchFamily="49" charset="-122"/>
              </a:rPr>
              <a:t>在三大任务中，主要任务是“开展每阶段的班级活动”；“日常管理”和“文化建设”融入其中</a:t>
            </a:r>
            <a:endParaRPr lang="zh-CN" altLang="en-US" sz="2800" dirty="0">
              <a:ea typeface="黑体" panose="02010609060101010101" pitchFamily="49" charset="-122"/>
            </a:endParaRPr>
          </a:p>
        </p:txBody>
      </p:sp>
      <p:grpSp>
        <p:nvGrpSpPr>
          <p:cNvPr id="865284" name="组合 865283"/>
          <p:cNvGrpSpPr/>
          <p:nvPr/>
        </p:nvGrpSpPr>
        <p:grpSpPr>
          <a:xfrm>
            <a:off x="5651500" y="3068638"/>
            <a:ext cx="3313113" cy="3311525"/>
            <a:chOff x="3470" y="1888"/>
            <a:chExt cx="2087" cy="2086"/>
          </a:xfrm>
        </p:grpSpPr>
        <p:pic>
          <p:nvPicPr>
            <p:cNvPr id="865285" name="图片 865284"/>
            <p:cNvPicPr>
              <a:picLocks noChangeAspect="1"/>
            </p:cNvPicPr>
            <p:nvPr/>
          </p:nvPicPr>
          <p:blipFill>
            <a:blip r:embed="rId1"/>
            <a:stretch>
              <a:fillRect/>
            </a:stretch>
          </p:blipFill>
          <p:spPr>
            <a:xfrm>
              <a:off x="3470" y="1888"/>
              <a:ext cx="2076" cy="2086"/>
            </a:xfrm>
            <a:prstGeom prst="rect">
              <a:avLst/>
            </a:prstGeom>
            <a:noFill/>
            <a:ln w="9525">
              <a:noFill/>
            </a:ln>
          </p:spPr>
        </p:pic>
        <p:sp>
          <p:nvSpPr>
            <p:cNvPr id="865286" name="文本框 865285"/>
            <p:cNvSpPr txBox="1"/>
            <p:nvPr/>
          </p:nvSpPr>
          <p:spPr>
            <a:xfrm>
              <a:off x="4604" y="2887"/>
              <a:ext cx="953" cy="288"/>
            </a:xfrm>
            <a:prstGeom prst="rect">
              <a:avLst/>
            </a:prstGeom>
            <a:noFill/>
            <a:ln w="9525">
              <a:noFill/>
            </a:ln>
          </p:spPr>
          <p:txBody>
            <a:bodyPr>
              <a:spAutoFit/>
            </a:bodyPr>
            <a:p>
              <a:pPr lvl="0">
                <a:spcBef>
                  <a:spcPct val="50000"/>
                </a:spcBef>
                <a:buClr>
                  <a:srgbClr val="000000"/>
                </a:buClr>
              </a:pPr>
              <a:r>
                <a:rPr lang="zh-CN" altLang="en-US" sz="2400" b="1" dirty="0">
                  <a:latin typeface="Arial" panose="020B0604020202020204" pitchFamily="34" charset="0"/>
                  <a:ea typeface="楷体" panose="02010609060101010101" pitchFamily="49" charset="-122"/>
                </a:rPr>
                <a:t>日常管理</a:t>
              </a:r>
              <a:endParaRPr lang="zh-CN" altLang="en-US" sz="2400" b="1" dirty="0">
                <a:latin typeface="Arial" panose="020B0604020202020204" pitchFamily="34" charset="0"/>
                <a:ea typeface="楷体" panose="02010609060101010101" pitchFamily="49" charset="-122"/>
              </a:endParaRPr>
            </a:p>
          </p:txBody>
        </p:sp>
        <p:sp>
          <p:nvSpPr>
            <p:cNvPr id="865287" name="文本框 865286"/>
            <p:cNvSpPr txBox="1"/>
            <p:nvPr/>
          </p:nvSpPr>
          <p:spPr>
            <a:xfrm>
              <a:off x="3923" y="2115"/>
              <a:ext cx="1043" cy="288"/>
            </a:xfrm>
            <a:prstGeom prst="rect">
              <a:avLst/>
            </a:prstGeom>
            <a:noFill/>
            <a:ln w="9525">
              <a:noFill/>
            </a:ln>
          </p:spPr>
          <p:txBody>
            <a:bodyPr>
              <a:spAutoFit/>
            </a:bodyPr>
            <a:p>
              <a:pPr lvl="0">
                <a:spcBef>
                  <a:spcPct val="50000"/>
                </a:spcBef>
                <a:buClr>
                  <a:srgbClr val="000000"/>
                </a:buClr>
              </a:pPr>
              <a:r>
                <a:rPr lang="zh-CN" altLang="en-US" sz="2400" b="1" dirty="0">
                  <a:solidFill>
                    <a:schemeClr val="bg1"/>
                  </a:solidFill>
                  <a:latin typeface="Arial" panose="020B0604020202020204" pitchFamily="34" charset="0"/>
                  <a:ea typeface="楷体" panose="02010609060101010101" pitchFamily="49" charset="-122"/>
                </a:rPr>
                <a:t>班级活动</a:t>
              </a:r>
              <a:endParaRPr lang="zh-CN" altLang="en-US" sz="2400" b="1" dirty="0">
                <a:solidFill>
                  <a:schemeClr val="bg1"/>
                </a:solidFill>
                <a:latin typeface="Arial" panose="020B0604020202020204" pitchFamily="34" charset="0"/>
                <a:ea typeface="楷体" panose="02010609060101010101" pitchFamily="49" charset="-122"/>
              </a:endParaRPr>
            </a:p>
          </p:txBody>
        </p:sp>
        <p:sp>
          <p:nvSpPr>
            <p:cNvPr id="865288" name="文本框 865287"/>
            <p:cNvSpPr txBox="1"/>
            <p:nvPr/>
          </p:nvSpPr>
          <p:spPr>
            <a:xfrm>
              <a:off x="3606" y="3159"/>
              <a:ext cx="1043" cy="288"/>
            </a:xfrm>
            <a:prstGeom prst="rect">
              <a:avLst/>
            </a:prstGeom>
            <a:noFill/>
            <a:ln w="9525">
              <a:noFill/>
            </a:ln>
          </p:spPr>
          <p:txBody>
            <a:bodyPr>
              <a:spAutoFit/>
            </a:bodyPr>
            <a:p>
              <a:pPr lvl="0">
                <a:spcBef>
                  <a:spcPct val="50000"/>
                </a:spcBef>
                <a:buClr>
                  <a:srgbClr val="000000"/>
                </a:buClr>
              </a:pPr>
              <a:r>
                <a:rPr lang="zh-CN" altLang="en-US" sz="2400" b="1" dirty="0">
                  <a:solidFill>
                    <a:schemeClr val="bg1"/>
                  </a:solidFill>
                  <a:latin typeface="Arial" panose="020B0604020202020204" pitchFamily="34" charset="0"/>
                  <a:ea typeface="楷体" panose="02010609060101010101" pitchFamily="49" charset="-122"/>
                </a:rPr>
                <a:t>班级文化</a:t>
              </a:r>
              <a:endParaRPr lang="zh-CN" altLang="en-US" sz="2400" b="1" dirty="0">
                <a:solidFill>
                  <a:schemeClr val="bg1"/>
                </a:solidFill>
                <a:latin typeface="Arial" panose="020B0604020202020204" pitchFamily="34" charset="0"/>
                <a:ea typeface="楷体" panose="02010609060101010101" pitchFamily="49" charset="-122"/>
              </a:endParaRPr>
            </a:p>
          </p:txBody>
        </p:sp>
        <p:sp>
          <p:nvSpPr>
            <p:cNvPr id="865289" name="文本框 865288"/>
            <p:cNvSpPr txBox="1"/>
            <p:nvPr/>
          </p:nvSpPr>
          <p:spPr>
            <a:xfrm>
              <a:off x="3560" y="2478"/>
              <a:ext cx="1225" cy="404"/>
            </a:xfrm>
            <a:prstGeom prst="rect">
              <a:avLst/>
            </a:prstGeom>
            <a:noFill/>
            <a:ln w="9525">
              <a:noFill/>
            </a:ln>
          </p:spPr>
          <p:txBody>
            <a:bodyPr>
              <a:spAutoFit/>
            </a:bodyPr>
            <a:p>
              <a:pPr lvl="0">
                <a:buClr>
                  <a:srgbClr val="000000"/>
                </a:buClr>
              </a:pPr>
              <a:r>
                <a:rPr lang="en-US" altLang="zh-CN" sz="1800" b="1">
                  <a:solidFill>
                    <a:schemeClr val="bg1"/>
                  </a:solidFill>
                  <a:latin typeface="Times New Roman" panose="02020603050405020304" pitchFamily="18" charset="0"/>
                  <a:ea typeface="黑体" panose="02010609060101010101" pitchFamily="49" charset="-122"/>
                </a:rPr>
                <a:t>Thematic Activity Series</a:t>
              </a:r>
              <a:endParaRPr lang="en-US" altLang="zh-CN" sz="1800" b="1">
                <a:solidFill>
                  <a:schemeClr val="bg1"/>
                </a:solidFill>
                <a:latin typeface="Times New Roman" panose="02020603050405020304" pitchFamily="18" charset="0"/>
                <a:ea typeface="黑体" panose="02010609060101010101" pitchFamily="49" charset="-122"/>
              </a:endParaRPr>
            </a:p>
          </p:txBody>
        </p:sp>
        <p:sp>
          <p:nvSpPr>
            <p:cNvPr id="865290" name="文本框 865289"/>
            <p:cNvSpPr txBox="1"/>
            <p:nvPr/>
          </p:nvSpPr>
          <p:spPr>
            <a:xfrm>
              <a:off x="4513" y="3159"/>
              <a:ext cx="976" cy="404"/>
            </a:xfrm>
            <a:prstGeom prst="rect">
              <a:avLst/>
            </a:prstGeom>
            <a:noFill/>
            <a:ln w="9525">
              <a:noFill/>
            </a:ln>
          </p:spPr>
          <p:txBody>
            <a:bodyPr>
              <a:spAutoFit/>
            </a:bodyPr>
            <a:p>
              <a:pPr lvl="0">
                <a:buClr>
                  <a:srgbClr val="000000"/>
                </a:buClr>
              </a:pPr>
              <a:r>
                <a:rPr lang="en-US" altLang="zh-CN" sz="1800" b="1">
                  <a:latin typeface="Times New Roman" panose="02020603050405020304" pitchFamily="18" charset="0"/>
                  <a:ea typeface="黑体" panose="02010609060101010101" pitchFamily="49" charset="-122"/>
                </a:rPr>
                <a:t>Routine</a:t>
              </a:r>
              <a:endParaRPr lang="en-US" altLang="zh-CN" sz="1800" b="1">
                <a:latin typeface="Times New Roman" panose="02020603050405020304" pitchFamily="18" charset="0"/>
                <a:ea typeface="黑体" panose="02010609060101010101" pitchFamily="49" charset="-122"/>
              </a:endParaRPr>
            </a:p>
            <a:p>
              <a:pPr lvl="0">
                <a:buClr>
                  <a:srgbClr val="000000"/>
                </a:buClr>
              </a:pPr>
              <a:r>
                <a:rPr lang="en-US" altLang="zh-CN" sz="1800" b="1">
                  <a:latin typeface="Times New Roman" panose="02020603050405020304" pitchFamily="18" charset="0"/>
                  <a:ea typeface="黑体" panose="02010609060101010101" pitchFamily="49" charset="-122"/>
                </a:rPr>
                <a:t>Management</a:t>
              </a:r>
              <a:endParaRPr lang="en-US" altLang="zh-CN" sz="1800" b="1">
                <a:latin typeface="Times New Roman" panose="02020603050405020304" pitchFamily="18" charset="0"/>
                <a:ea typeface="黑体" panose="02010609060101010101" pitchFamily="49" charset="-122"/>
              </a:endParaRPr>
            </a:p>
          </p:txBody>
        </p:sp>
        <p:sp>
          <p:nvSpPr>
            <p:cNvPr id="865291" name="文本框 865290"/>
            <p:cNvSpPr txBox="1"/>
            <p:nvPr/>
          </p:nvSpPr>
          <p:spPr>
            <a:xfrm>
              <a:off x="3923" y="3385"/>
              <a:ext cx="862" cy="404"/>
            </a:xfrm>
            <a:prstGeom prst="rect">
              <a:avLst/>
            </a:prstGeom>
            <a:noFill/>
            <a:ln w="9525">
              <a:noFill/>
            </a:ln>
          </p:spPr>
          <p:txBody>
            <a:bodyPr>
              <a:spAutoFit/>
            </a:bodyPr>
            <a:p>
              <a:pPr lvl="0">
                <a:buClr>
                  <a:srgbClr val="000000"/>
                </a:buClr>
              </a:pPr>
              <a:r>
                <a:rPr lang="en-US" altLang="zh-CN" sz="1800" b="1">
                  <a:solidFill>
                    <a:schemeClr val="bg1"/>
                  </a:solidFill>
                  <a:latin typeface="Times New Roman" panose="02020603050405020304" pitchFamily="18" charset="0"/>
                  <a:ea typeface="黑体" panose="02010609060101010101" pitchFamily="49" charset="-122"/>
                </a:rPr>
                <a:t>Culture</a:t>
              </a:r>
              <a:endParaRPr lang="en-US" altLang="zh-CN" sz="1800" b="1">
                <a:solidFill>
                  <a:schemeClr val="bg1"/>
                </a:solidFill>
                <a:latin typeface="Times New Roman" panose="02020603050405020304" pitchFamily="18" charset="0"/>
                <a:ea typeface="黑体" panose="02010609060101010101" pitchFamily="49" charset="-122"/>
              </a:endParaRPr>
            </a:p>
            <a:p>
              <a:pPr lvl="0">
                <a:buClr>
                  <a:srgbClr val="000000"/>
                </a:buClr>
              </a:pPr>
              <a:r>
                <a:rPr lang="en-US" altLang="zh-CN" sz="1800" b="1">
                  <a:solidFill>
                    <a:schemeClr val="bg1"/>
                  </a:solidFill>
                  <a:latin typeface="Times New Roman" panose="02020603050405020304" pitchFamily="18" charset="0"/>
                  <a:ea typeface="黑体" panose="02010609060101010101" pitchFamily="49" charset="-122"/>
                </a:rPr>
                <a:t>Building</a:t>
              </a:r>
              <a:endParaRPr lang="en-US" altLang="zh-CN" sz="1800" b="1">
                <a:solidFill>
                  <a:schemeClr val="bg1"/>
                </a:solidFill>
                <a:latin typeface="Times New Roman" panose="02020603050405020304" pitchFamily="18" charset="0"/>
                <a:ea typeface="黑体" panose="02010609060101010101" pitchFamily="49" charset="-122"/>
              </a:endParaRPr>
            </a:p>
          </p:txBody>
        </p:sp>
        <p:sp>
          <p:nvSpPr>
            <p:cNvPr id="865292" name="任意多边形 865291"/>
            <p:cNvSpPr/>
            <p:nvPr/>
          </p:nvSpPr>
          <p:spPr>
            <a:xfrm rot="13596887">
              <a:off x="4784" y="2433"/>
              <a:ext cx="363" cy="272"/>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FFFF00"/>
                </a:gs>
                <a:gs pos="100000">
                  <a:srgbClr val="FF0000"/>
                </a:gs>
              </a:gsLst>
              <a:lin ang="0" scaled="1"/>
              <a:tileRect/>
            </a:gradFill>
            <a:ln w="9525" cap="flat" cmpd="sng">
              <a:solidFill>
                <a:srgbClr val="FFFF00"/>
              </a:solidFill>
              <a:prstDash val="solid"/>
              <a:miter/>
              <a:headEnd type="none" w="med" len="med"/>
              <a:tailEnd type="none" w="med" len="med"/>
            </a:ln>
          </p:spPr>
          <p:txBody>
            <a:bodyPr rot="0" vert="eaVert" wrap="none" anchor="ctr"/>
            <a:p>
              <a:pPr lvl="0" algn="ctr">
                <a:buClr>
                  <a:srgbClr val="000000"/>
                </a:buClr>
              </a:pPr>
              <a:endParaRPr sz="1800" b="1" dirty="0">
                <a:solidFill>
                  <a:srgbClr val="FF0000"/>
                </a:solidFill>
                <a:latin typeface="Arial" panose="020B0604020202020204" pitchFamily="34" charset="0"/>
                <a:ea typeface="黑体" panose="02010609060101010101" pitchFamily="49" charset="-122"/>
              </a:endParaRPr>
            </a:p>
          </p:txBody>
        </p:sp>
        <p:sp>
          <p:nvSpPr>
            <p:cNvPr id="865293" name="任意多边形 865292"/>
            <p:cNvSpPr/>
            <p:nvPr/>
          </p:nvSpPr>
          <p:spPr>
            <a:xfrm rot="16200000">
              <a:off x="4013" y="2795"/>
              <a:ext cx="363" cy="272"/>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0099FF"/>
                </a:gs>
                <a:gs pos="100000">
                  <a:srgbClr val="FF0000"/>
                </a:gs>
              </a:gsLst>
              <a:lin ang="0" scaled="1"/>
              <a:tileRect/>
            </a:gradFill>
            <a:ln w="9525" cap="flat" cmpd="sng">
              <a:solidFill>
                <a:srgbClr val="0099FF"/>
              </a:solidFill>
              <a:prstDash val="solid"/>
              <a:miter/>
              <a:headEnd type="none" w="med" len="med"/>
              <a:tailEnd type="none" w="med" len="med"/>
            </a:ln>
          </p:spPr>
          <p:txBody>
            <a:bodyPr rot="0" vert="eaVert" wrap="none" anchor="ctr"/>
            <a:p>
              <a:pPr lvl="0" algn="ctr">
                <a:buClr>
                  <a:srgbClr val="000000"/>
                </a:buClr>
              </a:pPr>
              <a:endParaRPr sz="1800" b="1" dirty="0">
                <a:solidFill>
                  <a:srgbClr val="FF0000"/>
                </a:solidFill>
                <a:latin typeface="Arial" panose="020B0604020202020204" pitchFamily="34" charset="0"/>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65283">
                                            <p:txEl>
                                              <p:charRg st="21" end="64"/>
                                            </p:txEl>
                                          </p:spTgt>
                                        </p:tgtEl>
                                        <p:attrNameLst>
                                          <p:attrName>style.visibility</p:attrName>
                                        </p:attrNameLst>
                                      </p:cBhvr>
                                      <p:to>
                                        <p:strVal val="visible"/>
                                      </p:to>
                                    </p:set>
                                    <p:animEffect transition="in" filter="diamond(in)">
                                      <p:cBhvr>
                                        <p:cTn id="7" dur="2000"/>
                                        <p:tgtEl>
                                          <p:spTgt spid="865283">
                                            <p:txEl>
                                              <p:charRg st="21" end="6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6434" name="文本框 786433"/>
          <p:cNvSpPr txBox="1"/>
          <p:nvPr/>
        </p:nvSpPr>
        <p:spPr>
          <a:xfrm>
            <a:off x="0" y="1246188"/>
            <a:ext cx="9144000" cy="4157662"/>
          </a:xfrm>
          <a:prstGeom prst="rect">
            <a:avLst/>
          </a:prstGeom>
          <a:solidFill>
            <a:srgbClr val="00FFFF"/>
          </a:solidFill>
          <a:ln w="9525">
            <a:noFill/>
          </a:ln>
        </p:spPr>
        <p:txBody>
          <a:bodyPr/>
          <a:p>
            <a:pPr lvl="0" algn="ctr"/>
            <a:r>
              <a:rPr lang="zh-CN" altLang="en-US" sz="2800" b="1" dirty="0">
                <a:latin typeface="Times New Roman" panose="02020603050405020304" pitchFamily="18" charset="0"/>
                <a:ea typeface="宋体" panose="02010600030101010101" pitchFamily="2" charset="-122"/>
              </a:rPr>
              <a:t>工作主线：系列主题活动</a:t>
            </a:r>
            <a:endParaRPr lang="zh-CN" altLang="en-US" sz="2800" b="0" dirty="0">
              <a:latin typeface="Times New Roman" panose="02020603050405020304" pitchFamily="18" charset="0"/>
              <a:ea typeface="宋体" panose="02010600030101010101" pitchFamily="2" charset="-122"/>
            </a:endParaRPr>
          </a:p>
        </p:txBody>
      </p:sp>
      <p:sp>
        <p:nvSpPr>
          <p:cNvPr id="786435" name="文本框 786434"/>
          <p:cNvSpPr txBox="1"/>
          <p:nvPr/>
        </p:nvSpPr>
        <p:spPr>
          <a:xfrm>
            <a:off x="0" y="188913"/>
            <a:ext cx="9144000" cy="622300"/>
          </a:xfrm>
          <a:prstGeom prst="rect">
            <a:avLst/>
          </a:prstGeom>
          <a:solidFill>
            <a:srgbClr val="FFFFFF"/>
          </a:solidFill>
          <a:ln w="9525">
            <a:noFill/>
          </a:ln>
        </p:spPr>
        <p:txBody>
          <a:bodyPr/>
          <a:p>
            <a:pPr lvl="0" algn="ctr"/>
            <a:r>
              <a:rPr lang="zh-CN" altLang="en-US" sz="2400" b="1" dirty="0">
                <a:latin typeface="Times New Roman" panose="02020603050405020304" pitchFamily="18" charset="0"/>
                <a:ea typeface="宋体" panose="02010600030101010101" pitchFamily="2" charset="-122"/>
              </a:rPr>
              <a:t>工作前提：</a:t>
            </a:r>
            <a:r>
              <a:rPr lang="zh-CN" altLang="en-US" sz="2400" b="0" dirty="0">
                <a:latin typeface="Times New Roman" panose="02020603050405020304" pitchFamily="18" charset="0"/>
                <a:ea typeface="宋体" panose="02010600030101010101" pitchFamily="2" charset="-122"/>
              </a:rPr>
              <a:t>理解班级管理的“教育目标”和“教育思路”</a:t>
            </a:r>
            <a:endParaRPr lang="zh-CN" altLang="en-US" sz="2400" b="0" dirty="0">
              <a:latin typeface="Times New Roman" panose="02020603050405020304" pitchFamily="18" charset="0"/>
              <a:ea typeface="宋体" panose="02010600030101010101" pitchFamily="2" charset="-122"/>
            </a:endParaRPr>
          </a:p>
        </p:txBody>
      </p:sp>
      <p:sp>
        <p:nvSpPr>
          <p:cNvPr id="786436" name="文本框 786435"/>
          <p:cNvSpPr txBox="1"/>
          <p:nvPr/>
        </p:nvSpPr>
        <p:spPr>
          <a:xfrm>
            <a:off x="438150" y="5819775"/>
            <a:ext cx="3641725" cy="777875"/>
          </a:xfrm>
          <a:prstGeom prst="rect">
            <a:avLst/>
          </a:prstGeom>
          <a:solidFill>
            <a:srgbClr val="FFFFFF"/>
          </a:solidFill>
          <a:ln w="9525">
            <a:noFill/>
          </a:ln>
        </p:spPr>
        <p:txBody>
          <a:bodyPr/>
          <a:p>
            <a:pPr lvl="0" algn="ctr"/>
            <a:r>
              <a:rPr lang="zh-CN" altLang="en-US" sz="2400" b="1" dirty="0">
                <a:latin typeface="Times New Roman" panose="02020603050405020304" pitchFamily="18" charset="0"/>
                <a:ea typeface="宋体" panose="02010600030101010101" pitchFamily="2" charset="-122"/>
              </a:rPr>
              <a:t>工作基础</a:t>
            </a:r>
            <a:r>
              <a:rPr lang="en-US" altLang="zh-CN" sz="2400" b="1" dirty="0">
                <a:latin typeface="Times New Roman" panose="02020603050405020304" pitchFamily="18" charset="0"/>
                <a:ea typeface="宋体" panose="02010600030101010101" pitchFamily="2" charset="-122"/>
              </a:rPr>
              <a:t>1</a:t>
            </a:r>
            <a:r>
              <a:rPr lang="zh-CN" altLang="en-US" sz="2400" b="1" dirty="0">
                <a:latin typeface="Times New Roman" panose="02020603050405020304" pitchFamily="18" charset="0"/>
                <a:ea typeface="宋体" panose="02010600030101010101" pitchFamily="2" charset="-122"/>
              </a:rPr>
              <a:t>：</a:t>
            </a:r>
            <a:endParaRPr lang="zh-CN" altLang="en-US" sz="2400" b="1" dirty="0">
              <a:latin typeface="Times New Roman" panose="02020603050405020304" pitchFamily="18" charset="0"/>
              <a:ea typeface="宋体" panose="02010600030101010101" pitchFamily="2" charset="-122"/>
            </a:endParaRPr>
          </a:p>
          <a:p>
            <a:pPr lvl="0" algn="ctr"/>
            <a:r>
              <a:rPr lang="zh-CN" altLang="en-US" sz="2400" b="0" dirty="0">
                <a:latin typeface="Times New Roman" panose="02020603050405020304" pitchFamily="18" charset="0"/>
                <a:ea typeface="宋体" panose="02010600030101010101" pitchFamily="2" charset="-122"/>
              </a:rPr>
              <a:t>教师的“系统方法”</a:t>
            </a:r>
            <a:endParaRPr lang="zh-CN" altLang="en-US" sz="2400" b="0" dirty="0">
              <a:latin typeface="Times New Roman" panose="02020603050405020304" pitchFamily="18" charset="0"/>
              <a:ea typeface="宋体" panose="02010600030101010101" pitchFamily="2" charset="-122"/>
            </a:endParaRPr>
          </a:p>
        </p:txBody>
      </p:sp>
      <p:sp>
        <p:nvSpPr>
          <p:cNvPr id="786437" name="文本框 786436"/>
          <p:cNvSpPr txBox="1"/>
          <p:nvPr/>
        </p:nvSpPr>
        <p:spPr>
          <a:xfrm>
            <a:off x="5135563" y="5819775"/>
            <a:ext cx="3679825" cy="777875"/>
          </a:xfrm>
          <a:prstGeom prst="rect">
            <a:avLst/>
          </a:prstGeom>
          <a:solidFill>
            <a:srgbClr val="FFFFFF"/>
          </a:solidFill>
          <a:ln w="9525">
            <a:noFill/>
          </a:ln>
        </p:spPr>
        <p:txBody>
          <a:bodyPr/>
          <a:p>
            <a:pPr lvl="0" algn="ctr"/>
            <a:r>
              <a:rPr lang="zh-CN" altLang="en-US" sz="2400" b="1" dirty="0">
                <a:latin typeface="Times New Roman" panose="02020603050405020304" pitchFamily="18" charset="0"/>
                <a:ea typeface="宋体" panose="02010600030101010101" pitchFamily="2" charset="-122"/>
              </a:rPr>
              <a:t>工作基础</a:t>
            </a:r>
            <a:r>
              <a:rPr lang="en-US" altLang="zh-CN" sz="2400" b="1" dirty="0">
                <a:latin typeface="Times New Roman" panose="02020603050405020304" pitchFamily="18" charset="0"/>
                <a:ea typeface="宋体" panose="02010600030101010101" pitchFamily="2" charset="-122"/>
              </a:rPr>
              <a:t>2</a:t>
            </a:r>
            <a:r>
              <a:rPr lang="zh-CN" altLang="en-US" sz="2400" b="1" dirty="0">
                <a:latin typeface="Times New Roman" panose="02020603050405020304" pitchFamily="18" charset="0"/>
                <a:ea typeface="宋体" panose="02010600030101010101" pitchFamily="2" charset="-122"/>
              </a:rPr>
              <a:t>：</a:t>
            </a:r>
            <a:endParaRPr lang="zh-CN" altLang="en-US" sz="2400" b="1" dirty="0">
              <a:latin typeface="Times New Roman" panose="02020603050405020304" pitchFamily="18" charset="0"/>
              <a:ea typeface="宋体" panose="02010600030101010101" pitchFamily="2" charset="-122"/>
            </a:endParaRPr>
          </a:p>
          <a:p>
            <a:pPr lvl="0" algn="ctr"/>
            <a:r>
              <a:rPr lang="zh-CN" altLang="en-US" sz="2400" b="0" dirty="0">
                <a:latin typeface="Times New Roman" panose="02020603050405020304" pitchFamily="18" charset="0"/>
                <a:ea typeface="宋体" panose="02010600030101010101" pitchFamily="2" charset="-122"/>
              </a:rPr>
              <a:t>班级的“发展计划”</a:t>
            </a:r>
            <a:endParaRPr lang="zh-CN" altLang="en-US" sz="2400" b="0" dirty="0">
              <a:latin typeface="Times New Roman" panose="02020603050405020304" pitchFamily="18" charset="0"/>
              <a:ea typeface="宋体" panose="02010600030101010101" pitchFamily="2" charset="-122"/>
            </a:endParaRPr>
          </a:p>
        </p:txBody>
      </p:sp>
      <p:sp>
        <p:nvSpPr>
          <p:cNvPr id="786438" name="文本框 786437"/>
          <p:cNvSpPr txBox="1"/>
          <p:nvPr/>
        </p:nvSpPr>
        <p:spPr>
          <a:xfrm>
            <a:off x="323850" y="1844675"/>
            <a:ext cx="2732088" cy="3117850"/>
          </a:xfrm>
          <a:prstGeom prst="rect">
            <a:avLst/>
          </a:prstGeom>
          <a:solidFill>
            <a:srgbClr val="FFFFFF"/>
          </a:solidFill>
          <a:ln w="9525" cap="flat" cmpd="sng">
            <a:solidFill>
              <a:srgbClr val="000000"/>
            </a:solidFill>
            <a:prstDash val="solid"/>
            <a:miter/>
            <a:headEnd type="none" w="med" len="med"/>
            <a:tailEnd type="none" w="med" len="med"/>
          </a:ln>
        </p:spPr>
        <p:txBody>
          <a:bodyPr/>
          <a:p>
            <a:pPr lvl="0" algn="ctr"/>
            <a:r>
              <a:rPr lang="zh-CN" altLang="en-US" sz="2800" b="1" dirty="0">
                <a:latin typeface="Times New Roman" panose="02020603050405020304" pitchFamily="18" charset="0"/>
                <a:ea typeface="宋体" panose="02010600030101010101" pitchFamily="2" charset="-122"/>
              </a:rPr>
              <a:t>大项目</a:t>
            </a:r>
            <a:r>
              <a:rPr lang="en-US" altLang="zh-CN" sz="2800" b="1">
                <a:latin typeface="Times New Roman" panose="02020603050405020304" pitchFamily="18" charset="0"/>
                <a:ea typeface="宋体" panose="02010600030101010101" pitchFamily="2" charset="-122"/>
              </a:rPr>
              <a:t>1</a:t>
            </a:r>
            <a:endParaRPr lang="en-US" altLang="zh-CN" sz="2800" b="1">
              <a:latin typeface="Times New Roman" panose="02020603050405020304" pitchFamily="18" charset="0"/>
              <a:ea typeface="宋体" panose="02010600030101010101" pitchFamily="2" charset="-122"/>
            </a:endParaRPr>
          </a:p>
        </p:txBody>
      </p:sp>
      <p:sp>
        <p:nvSpPr>
          <p:cNvPr id="786439" name="文本框 786438"/>
          <p:cNvSpPr txBox="1"/>
          <p:nvPr/>
        </p:nvSpPr>
        <p:spPr>
          <a:xfrm>
            <a:off x="506413" y="2468563"/>
            <a:ext cx="1090612" cy="620712"/>
          </a:xfrm>
          <a:prstGeom prst="rect">
            <a:avLst/>
          </a:prstGeom>
          <a:solidFill>
            <a:srgbClr val="DDDDDD"/>
          </a:solidFill>
          <a:ln w="9525">
            <a:noFill/>
          </a:ln>
        </p:spPr>
        <p:txBody>
          <a:bodyPr/>
          <a:p>
            <a:pPr lvl="0" algn="just"/>
            <a:r>
              <a:rPr lang="zh-CN" altLang="en-US" sz="2000" b="0" dirty="0">
                <a:latin typeface="Times New Roman" panose="02020603050405020304" pitchFamily="18" charset="0"/>
                <a:ea typeface="宋体" panose="02010600030101010101" pitchFamily="2" charset="-122"/>
              </a:rPr>
              <a:t>小活动</a:t>
            </a:r>
            <a:r>
              <a:rPr lang="en-US" altLang="zh-CN" sz="2000" b="0">
                <a:latin typeface="Times New Roman" panose="02020603050405020304" pitchFamily="18" charset="0"/>
                <a:ea typeface="宋体" panose="02010600030101010101" pitchFamily="2" charset="-122"/>
              </a:rPr>
              <a:t>1</a:t>
            </a:r>
            <a:endParaRPr lang="en-US" altLang="zh-CN" sz="2000" b="0">
              <a:latin typeface="Times New Roman" panose="02020603050405020304" pitchFamily="18" charset="0"/>
              <a:ea typeface="宋体" panose="02010600030101010101" pitchFamily="2" charset="-122"/>
            </a:endParaRPr>
          </a:p>
        </p:txBody>
      </p:sp>
      <p:sp>
        <p:nvSpPr>
          <p:cNvPr id="786440" name="文本框 786439"/>
          <p:cNvSpPr txBox="1"/>
          <p:nvPr/>
        </p:nvSpPr>
        <p:spPr>
          <a:xfrm>
            <a:off x="688975" y="4132263"/>
            <a:ext cx="2001838" cy="623887"/>
          </a:xfrm>
          <a:prstGeom prst="rect">
            <a:avLst/>
          </a:prstGeom>
          <a:solidFill>
            <a:srgbClr val="DDDDDD"/>
          </a:solidFill>
          <a:ln w="9525">
            <a:noFill/>
          </a:ln>
        </p:spPr>
        <p:txBody>
          <a:bodyPr/>
          <a:p>
            <a:pPr lvl="0" algn="just"/>
            <a:r>
              <a:rPr lang="zh-CN" altLang="en-US" sz="2000" b="0" dirty="0">
                <a:latin typeface="Times New Roman" panose="02020603050405020304" pitchFamily="18" charset="0"/>
                <a:ea typeface="宋体" panose="02010600030101010101" pitchFamily="2" charset="-122"/>
              </a:rPr>
              <a:t>小活动</a:t>
            </a:r>
            <a:r>
              <a:rPr lang="en-US" altLang="zh-CN" sz="2000" b="0">
                <a:latin typeface="Times New Roman" panose="02020603050405020304" pitchFamily="18" charset="0"/>
                <a:ea typeface="宋体" panose="02010600030101010101" pitchFamily="2" charset="-122"/>
              </a:rPr>
              <a:t>n</a:t>
            </a:r>
            <a:endParaRPr lang="en-US" altLang="zh-CN" sz="2000" b="0">
              <a:latin typeface="Times New Roman" panose="02020603050405020304" pitchFamily="18" charset="0"/>
              <a:ea typeface="宋体" panose="02010600030101010101" pitchFamily="2" charset="-122"/>
            </a:endParaRPr>
          </a:p>
        </p:txBody>
      </p:sp>
      <p:sp>
        <p:nvSpPr>
          <p:cNvPr id="786441" name="文本框 786440"/>
          <p:cNvSpPr txBox="1"/>
          <p:nvPr/>
        </p:nvSpPr>
        <p:spPr>
          <a:xfrm>
            <a:off x="1779588" y="2468563"/>
            <a:ext cx="1095375" cy="620712"/>
          </a:xfrm>
          <a:prstGeom prst="rect">
            <a:avLst/>
          </a:prstGeom>
          <a:solidFill>
            <a:srgbClr val="DDDDDD"/>
          </a:solidFill>
          <a:ln w="9525">
            <a:noFill/>
          </a:ln>
        </p:spPr>
        <p:txBody>
          <a:bodyPr/>
          <a:p>
            <a:pPr lvl="0" algn="just"/>
            <a:r>
              <a:rPr lang="zh-CN" altLang="en-US" sz="2000" b="0" dirty="0">
                <a:latin typeface="Times New Roman" panose="02020603050405020304" pitchFamily="18" charset="0"/>
                <a:ea typeface="宋体" panose="02010600030101010101" pitchFamily="2" charset="-122"/>
              </a:rPr>
              <a:t>小活动</a:t>
            </a:r>
            <a:r>
              <a:rPr lang="en-US" altLang="zh-CN" sz="2000" b="0">
                <a:latin typeface="Times New Roman" panose="02020603050405020304" pitchFamily="18" charset="0"/>
                <a:ea typeface="宋体" panose="02010600030101010101" pitchFamily="2" charset="-122"/>
              </a:rPr>
              <a:t>2</a:t>
            </a:r>
            <a:endParaRPr lang="en-US" altLang="zh-CN" sz="2000" b="0">
              <a:latin typeface="Times New Roman" panose="02020603050405020304" pitchFamily="18" charset="0"/>
              <a:ea typeface="宋体" panose="02010600030101010101" pitchFamily="2" charset="-122"/>
            </a:endParaRPr>
          </a:p>
        </p:txBody>
      </p:sp>
      <p:sp>
        <p:nvSpPr>
          <p:cNvPr id="786442" name="文本框 786441"/>
          <p:cNvSpPr txBox="1"/>
          <p:nvPr/>
        </p:nvSpPr>
        <p:spPr>
          <a:xfrm>
            <a:off x="506413" y="3298825"/>
            <a:ext cx="1093787" cy="627063"/>
          </a:xfrm>
          <a:prstGeom prst="rect">
            <a:avLst/>
          </a:prstGeom>
          <a:solidFill>
            <a:srgbClr val="DDDDDD"/>
          </a:solidFill>
          <a:ln w="9525">
            <a:noFill/>
          </a:ln>
        </p:spPr>
        <p:txBody>
          <a:bodyPr/>
          <a:p>
            <a:pPr lvl="0" algn="just"/>
            <a:r>
              <a:rPr lang="zh-CN" altLang="en-US" sz="2000" b="0" dirty="0">
                <a:latin typeface="Times New Roman" panose="02020603050405020304" pitchFamily="18" charset="0"/>
                <a:ea typeface="宋体" panose="02010600030101010101" pitchFamily="2" charset="-122"/>
              </a:rPr>
              <a:t>小活动</a:t>
            </a:r>
            <a:r>
              <a:rPr lang="en-US" altLang="zh-CN" sz="2000" b="0">
                <a:latin typeface="Times New Roman" panose="02020603050405020304" pitchFamily="18" charset="0"/>
                <a:ea typeface="宋体" panose="02010600030101010101" pitchFamily="2" charset="-122"/>
              </a:rPr>
              <a:t>3</a:t>
            </a:r>
            <a:endParaRPr lang="en-US" altLang="zh-CN" sz="2000" b="0">
              <a:latin typeface="Times New Roman" panose="02020603050405020304" pitchFamily="18" charset="0"/>
              <a:ea typeface="宋体" panose="02010600030101010101" pitchFamily="2" charset="-122"/>
            </a:endParaRPr>
          </a:p>
        </p:txBody>
      </p:sp>
      <p:sp>
        <p:nvSpPr>
          <p:cNvPr id="786443" name="文本框 786442"/>
          <p:cNvSpPr txBox="1"/>
          <p:nvPr/>
        </p:nvSpPr>
        <p:spPr>
          <a:xfrm>
            <a:off x="1781175" y="3298825"/>
            <a:ext cx="1093788" cy="627063"/>
          </a:xfrm>
          <a:prstGeom prst="rect">
            <a:avLst/>
          </a:prstGeom>
          <a:solidFill>
            <a:srgbClr val="DDDDDD"/>
          </a:solidFill>
          <a:ln w="9525">
            <a:noFill/>
          </a:ln>
        </p:spPr>
        <p:txBody>
          <a:bodyPr/>
          <a:p>
            <a:pPr lvl="0" algn="just"/>
            <a:r>
              <a:rPr lang="en-US" altLang="zh-CN" sz="2000" b="0">
                <a:latin typeface="Times New Roman" panose="02020603050405020304" pitchFamily="18" charset="0"/>
                <a:ea typeface="宋体" panose="02010600030101010101" pitchFamily="2" charset="-122"/>
              </a:rPr>
              <a:t>……</a:t>
            </a:r>
            <a:endParaRPr lang="en-US" altLang="zh-CN" sz="2000" b="0">
              <a:latin typeface="Times New Roman" panose="02020603050405020304" pitchFamily="18" charset="0"/>
              <a:ea typeface="宋体" panose="02010600030101010101" pitchFamily="2" charset="-122"/>
            </a:endParaRPr>
          </a:p>
        </p:txBody>
      </p:sp>
      <p:sp>
        <p:nvSpPr>
          <p:cNvPr id="786444" name="文本框 786443"/>
          <p:cNvSpPr txBox="1"/>
          <p:nvPr/>
        </p:nvSpPr>
        <p:spPr>
          <a:xfrm>
            <a:off x="3924300" y="1870075"/>
            <a:ext cx="1757363" cy="3117850"/>
          </a:xfrm>
          <a:prstGeom prst="rect">
            <a:avLst/>
          </a:prstGeom>
          <a:solidFill>
            <a:srgbClr val="FFFFFF"/>
          </a:solidFill>
          <a:ln w="9525" cap="flat" cmpd="sng">
            <a:solidFill>
              <a:srgbClr val="000000"/>
            </a:solidFill>
            <a:prstDash val="solid"/>
            <a:miter/>
            <a:headEnd type="none" w="med" len="med"/>
            <a:tailEnd type="none" w="med" len="med"/>
          </a:ln>
        </p:spPr>
        <p:txBody>
          <a:bodyPr/>
          <a:p>
            <a:pPr lvl="0" algn="ctr"/>
            <a:r>
              <a:rPr lang="zh-CN" altLang="en-US" sz="2800" b="1" dirty="0">
                <a:latin typeface="Times New Roman" panose="02020603050405020304" pitchFamily="18" charset="0"/>
                <a:ea typeface="宋体" panose="02010600030101010101" pitchFamily="2" charset="-122"/>
              </a:rPr>
              <a:t>大项目</a:t>
            </a:r>
            <a:r>
              <a:rPr lang="en-US" altLang="zh-CN" sz="2800" b="1">
                <a:latin typeface="Times New Roman" panose="02020603050405020304" pitchFamily="18" charset="0"/>
                <a:ea typeface="宋体" panose="02010600030101010101" pitchFamily="2" charset="-122"/>
              </a:rPr>
              <a:t>2</a:t>
            </a:r>
            <a:endParaRPr lang="en-US" altLang="zh-CN" sz="2800" b="1">
              <a:latin typeface="Times New Roman" panose="02020603050405020304" pitchFamily="18" charset="0"/>
              <a:ea typeface="宋体" panose="02010600030101010101" pitchFamily="2" charset="-122"/>
            </a:endParaRPr>
          </a:p>
        </p:txBody>
      </p:sp>
      <p:sp>
        <p:nvSpPr>
          <p:cNvPr id="786445" name="文本框 786444"/>
          <p:cNvSpPr txBox="1"/>
          <p:nvPr/>
        </p:nvSpPr>
        <p:spPr>
          <a:xfrm>
            <a:off x="4225925" y="2493963"/>
            <a:ext cx="1092200" cy="620712"/>
          </a:xfrm>
          <a:prstGeom prst="rect">
            <a:avLst/>
          </a:prstGeom>
          <a:solidFill>
            <a:srgbClr val="DDDDDD"/>
          </a:solidFill>
          <a:ln w="9525">
            <a:noFill/>
          </a:ln>
        </p:spPr>
        <p:txBody>
          <a:bodyPr/>
          <a:p>
            <a:pPr lvl="0" algn="just"/>
            <a:r>
              <a:rPr lang="zh-CN" altLang="en-US" sz="2000" b="0" dirty="0">
                <a:latin typeface="Times New Roman" panose="02020603050405020304" pitchFamily="18" charset="0"/>
                <a:ea typeface="宋体" panose="02010600030101010101" pitchFamily="2" charset="-122"/>
              </a:rPr>
              <a:t>小活动</a:t>
            </a:r>
            <a:r>
              <a:rPr lang="en-US" altLang="zh-CN" sz="2000" b="0">
                <a:latin typeface="Times New Roman" panose="02020603050405020304" pitchFamily="18" charset="0"/>
                <a:ea typeface="宋体" panose="02010600030101010101" pitchFamily="2" charset="-122"/>
              </a:rPr>
              <a:t>1</a:t>
            </a:r>
            <a:endParaRPr lang="en-US" altLang="zh-CN" sz="2000" b="0">
              <a:latin typeface="Times New Roman" panose="02020603050405020304" pitchFamily="18" charset="0"/>
              <a:ea typeface="宋体" panose="02010600030101010101" pitchFamily="2" charset="-122"/>
            </a:endParaRPr>
          </a:p>
        </p:txBody>
      </p:sp>
      <p:sp>
        <p:nvSpPr>
          <p:cNvPr id="786446" name="文本框 786445"/>
          <p:cNvSpPr txBox="1"/>
          <p:nvPr/>
        </p:nvSpPr>
        <p:spPr>
          <a:xfrm>
            <a:off x="4067175" y="4157663"/>
            <a:ext cx="1368425" cy="623887"/>
          </a:xfrm>
          <a:prstGeom prst="rect">
            <a:avLst/>
          </a:prstGeom>
          <a:solidFill>
            <a:srgbClr val="DDDDDD"/>
          </a:solidFill>
          <a:ln w="9525">
            <a:noFill/>
          </a:ln>
        </p:spPr>
        <p:txBody>
          <a:bodyPr/>
          <a:p>
            <a:pPr lvl="0" algn="just"/>
            <a:r>
              <a:rPr lang="zh-CN" altLang="en-US" sz="1800" b="0" dirty="0">
                <a:latin typeface="Arial" panose="020B0604020202020204" pitchFamily="34" charset="0"/>
                <a:ea typeface="宋体" panose="02010600030101010101" pitchFamily="2" charset="-122"/>
              </a:rPr>
              <a:t>小活动</a:t>
            </a:r>
            <a:r>
              <a:rPr lang="en-US" altLang="zh-CN" sz="1800" b="0">
                <a:latin typeface="Arial" panose="020B0604020202020204" pitchFamily="34" charset="0"/>
                <a:ea typeface="宋体" panose="02010600030101010101" pitchFamily="2" charset="-122"/>
              </a:rPr>
              <a:t>n</a:t>
            </a:r>
            <a:endParaRPr lang="en-US" altLang="zh-CN" sz="1800" b="0">
              <a:latin typeface="Arial" panose="020B0604020202020204" pitchFamily="34" charset="0"/>
              <a:ea typeface="宋体" panose="02010600030101010101" pitchFamily="2" charset="-122"/>
            </a:endParaRPr>
          </a:p>
        </p:txBody>
      </p:sp>
      <p:sp>
        <p:nvSpPr>
          <p:cNvPr id="786447" name="文本框 786446"/>
          <p:cNvSpPr txBox="1"/>
          <p:nvPr/>
        </p:nvSpPr>
        <p:spPr>
          <a:xfrm>
            <a:off x="4225925" y="3324225"/>
            <a:ext cx="1090613" cy="627063"/>
          </a:xfrm>
          <a:prstGeom prst="rect">
            <a:avLst/>
          </a:prstGeom>
          <a:solidFill>
            <a:srgbClr val="DDDDDD"/>
          </a:solidFill>
          <a:ln w="9525">
            <a:noFill/>
          </a:ln>
        </p:spPr>
        <p:txBody>
          <a:bodyPr/>
          <a:p>
            <a:pPr lvl="0" algn="just"/>
            <a:r>
              <a:rPr lang="en-US" altLang="zh-CN" sz="2000" b="0">
                <a:latin typeface="Times New Roman" panose="02020603050405020304" pitchFamily="18" charset="0"/>
                <a:ea typeface="宋体" panose="02010600030101010101" pitchFamily="2" charset="-122"/>
              </a:rPr>
              <a:t>……</a:t>
            </a:r>
            <a:endParaRPr lang="en-US" altLang="zh-CN" sz="2000" b="0">
              <a:latin typeface="Times New Roman" panose="02020603050405020304" pitchFamily="18" charset="0"/>
              <a:ea typeface="宋体" panose="02010600030101010101" pitchFamily="2" charset="-122"/>
            </a:endParaRPr>
          </a:p>
        </p:txBody>
      </p:sp>
      <p:sp>
        <p:nvSpPr>
          <p:cNvPr id="786448" name="任意多边形 786447"/>
          <p:cNvSpPr/>
          <p:nvPr/>
        </p:nvSpPr>
        <p:spPr>
          <a:xfrm>
            <a:off x="3059113" y="3068638"/>
            <a:ext cx="728662" cy="625475"/>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786449" name="任意多边形 786448"/>
          <p:cNvSpPr/>
          <p:nvPr/>
        </p:nvSpPr>
        <p:spPr>
          <a:xfrm>
            <a:off x="5683250" y="3116263"/>
            <a:ext cx="728663" cy="623887"/>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786450" name="文本框 786449"/>
          <p:cNvSpPr txBox="1"/>
          <p:nvPr/>
        </p:nvSpPr>
        <p:spPr>
          <a:xfrm>
            <a:off x="6411913" y="3116263"/>
            <a:ext cx="728662" cy="625475"/>
          </a:xfrm>
          <a:prstGeom prst="rect">
            <a:avLst/>
          </a:prstGeom>
          <a:solidFill>
            <a:srgbClr val="DDDDDD"/>
          </a:solidFill>
          <a:ln w="9525">
            <a:noFill/>
          </a:ln>
        </p:spPr>
        <p:txBody>
          <a:bodyPr/>
          <a:p>
            <a:pPr lvl="0" algn="just"/>
            <a:r>
              <a:rPr lang="en-US" altLang="zh-CN" sz="2000" b="0">
                <a:latin typeface="Times New Roman" panose="02020603050405020304" pitchFamily="18" charset="0"/>
                <a:ea typeface="宋体" panose="02010600030101010101" pitchFamily="2" charset="-122"/>
              </a:rPr>
              <a:t>……</a:t>
            </a:r>
            <a:endParaRPr lang="en-US" altLang="zh-CN" sz="2000" b="0">
              <a:latin typeface="Times New Roman" panose="02020603050405020304" pitchFamily="18" charset="0"/>
              <a:ea typeface="宋体" panose="02010600030101010101" pitchFamily="2" charset="-122"/>
            </a:endParaRPr>
          </a:p>
        </p:txBody>
      </p:sp>
      <p:sp>
        <p:nvSpPr>
          <p:cNvPr id="786451" name="文本框 786450"/>
          <p:cNvSpPr txBox="1"/>
          <p:nvPr/>
        </p:nvSpPr>
        <p:spPr>
          <a:xfrm>
            <a:off x="7140575" y="1870075"/>
            <a:ext cx="2003425" cy="3119438"/>
          </a:xfrm>
          <a:prstGeom prst="rect">
            <a:avLst/>
          </a:prstGeom>
          <a:solidFill>
            <a:srgbClr val="FFFFFF"/>
          </a:solidFill>
          <a:ln w="9525" cap="flat" cmpd="sng">
            <a:solidFill>
              <a:srgbClr val="000000"/>
            </a:solidFill>
            <a:prstDash val="solid"/>
            <a:miter/>
            <a:headEnd type="none" w="med" len="med"/>
            <a:tailEnd type="none" w="med" len="med"/>
          </a:ln>
        </p:spPr>
        <p:txBody>
          <a:bodyPr/>
          <a:p>
            <a:pPr lvl="0" algn="ctr"/>
            <a:r>
              <a:rPr lang="zh-CN" altLang="en-US" sz="2800" b="1" dirty="0">
                <a:latin typeface="Times New Roman" panose="02020603050405020304" pitchFamily="18" charset="0"/>
                <a:ea typeface="宋体" panose="02010600030101010101" pitchFamily="2" charset="-122"/>
              </a:rPr>
              <a:t>大项目</a:t>
            </a:r>
            <a:r>
              <a:rPr lang="en-US" altLang="zh-CN" sz="2800" b="1">
                <a:latin typeface="Times New Roman" panose="02020603050405020304" pitchFamily="18" charset="0"/>
                <a:ea typeface="宋体" panose="02010600030101010101" pitchFamily="2" charset="-122"/>
              </a:rPr>
              <a:t>X</a:t>
            </a:r>
            <a:endParaRPr lang="en-US" altLang="zh-CN" sz="2800" b="1">
              <a:latin typeface="Times New Roman" panose="02020603050405020304" pitchFamily="18" charset="0"/>
              <a:ea typeface="宋体" panose="02010600030101010101" pitchFamily="2" charset="-122"/>
            </a:endParaRPr>
          </a:p>
        </p:txBody>
      </p:sp>
      <p:sp>
        <p:nvSpPr>
          <p:cNvPr id="786452" name="文本框 786451"/>
          <p:cNvSpPr txBox="1"/>
          <p:nvPr/>
        </p:nvSpPr>
        <p:spPr>
          <a:xfrm>
            <a:off x="7667625" y="2492375"/>
            <a:ext cx="1092200" cy="620713"/>
          </a:xfrm>
          <a:prstGeom prst="rect">
            <a:avLst/>
          </a:prstGeom>
          <a:solidFill>
            <a:srgbClr val="DDDDDD"/>
          </a:solidFill>
          <a:ln w="9525">
            <a:noFill/>
          </a:ln>
        </p:spPr>
        <p:txBody>
          <a:bodyPr/>
          <a:p>
            <a:pPr lvl="0" algn="just"/>
            <a:r>
              <a:rPr lang="zh-CN" altLang="en-US" sz="2000" b="0" dirty="0">
                <a:latin typeface="Times New Roman" panose="02020603050405020304" pitchFamily="18" charset="0"/>
                <a:ea typeface="宋体" panose="02010600030101010101" pitchFamily="2" charset="-122"/>
              </a:rPr>
              <a:t>小活动</a:t>
            </a:r>
            <a:r>
              <a:rPr lang="en-US" altLang="zh-CN" sz="2000" b="0">
                <a:latin typeface="Times New Roman" panose="02020603050405020304" pitchFamily="18" charset="0"/>
                <a:ea typeface="宋体" panose="02010600030101010101" pitchFamily="2" charset="-122"/>
              </a:rPr>
              <a:t>1</a:t>
            </a:r>
            <a:endParaRPr lang="en-US" altLang="zh-CN" sz="2000" b="0">
              <a:latin typeface="Times New Roman" panose="02020603050405020304" pitchFamily="18" charset="0"/>
              <a:ea typeface="宋体" panose="02010600030101010101" pitchFamily="2" charset="-122"/>
            </a:endParaRPr>
          </a:p>
        </p:txBody>
      </p:sp>
      <p:sp>
        <p:nvSpPr>
          <p:cNvPr id="786453" name="文本框 786452"/>
          <p:cNvSpPr txBox="1"/>
          <p:nvPr/>
        </p:nvSpPr>
        <p:spPr>
          <a:xfrm>
            <a:off x="7380288" y="4076700"/>
            <a:ext cx="1439862" cy="625475"/>
          </a:xfrm>
          <a:prstGeom prst="rect">
            <a:avLst/>
          </a:prstGeom>
          <a:solidFill>
            <a:srgbClr val="DDDDDD"/>
          </a:solidFill>
          <a:ln w="9525">
            <a:noFill/>
          </a:ln>
        </p:spPr>
        <p:txBody>
          <a:bodyPr/>
          <a:p>
            <a:pPr lvl="0" algn="just"/>
            <a:r>
              <a:rPr lang="zh-CN" altLang="en-US" sz="1800" b="0" dirty="0">
                <a:latin typeface="Arial" panose="020B0604020202020204" pitchFamily="34" charset="0"/>
                <a:ea typeface="宋体" panose="02010600030101010101" pitchFamily="2" charset="-122"/>
              </a:rPr>
              <a:t>小活动</a:t>
            </a:r>
            <a:r>
              <a:rPr lang="en-US" altLang="zh-CN" sz="1800" b="0">
                <a:latin typeface="Arial" panose="020B0604020202020204" pitchFamily="34" charset="0"/>
                <a:ea typeface="宋体" panose="02010600030101010101" pitchFamily="2" charset="-122"/>
              </a:rPr>
              <a:t>n</a:t>
            </a:r>
            <a:endParaRPr lang="en-US" altLang="zh-CN" sz="1800" b="0">
              <a:latin typeface="Arial" panose="020B0604020202020204" pitchFamily="34" charset="0"/>
              <a:ea typeface="宋体" panose="02010600030101010101" pitchFamily="2" charset="-122"/>
            </a:endParaRPr>
          </a:p>
        </p:txBody>
      </p:sp>
      <p:sp>
        <p:nvSpPr>
          <p:cNvPr id="786454" name="文本框 786453"/>
          <p:cNvSpPr txBox="1"/>
          <p:nvPr/>
        </p:nvSpPr>
        <p:spPr>
          <a:xfrm>
            <a:off x="7667625" y="3357563"/>
            <a:ext cx="1090613" cy="625475"/>
          </a:xfrm>
          <a:prstGeom prst="rect">
            <a:avLst/>
          </a:prstGeom>
          <a:solidFill>
            <a:srgbClr val="DDDDDD"/>
          </a:solidFill>
          <a:ln w="9525">
            <a:noFill/>
          </a:ln>
        </p:spPr>
        <p:txBody>
          <a:bodyPr/>
          <a:p>
            <a:pPr lvl="0" algn="just"/>
            <a:r>
              <a:rPr lang="en-US" altLang="zh-CN" sz="2000" b="0">
                <a:latin typeface="Times New Roman" panose="02020603050405020304" pitchFamily="18" charset="0"/>
                <a:ea typeface="宋体" panose="02010600030101010101" pitchFamily="2" charset="-122"/>
              </a:rPr>
              <a:t>……</a:t>
            </a:r>
            <a:endParaRPr lang="en-US" altLang="zh-CN" sz="2000" b="0">
              <a:latin typeface="Times New Roman" panose="02020603050405020304" pitchFamily="18" charset="0"/>
              <a:ea typeface="宋体" panose="02010600030101010101" pitchFamily="2" charset="-122"/>
            </a:endParaRPr>
          </a:p>
        </p:txBody>
      </p:sp>
      <p:cxnSp>
        <p:nvCxnSpPr>
          <p:cNvPr id="786455" name="肘形连接符 786454"/>
          <p:cNvCxnSpPr>
            <a:stCxn id="786436" idx="3"/>
            <a:endCxn id="786434" idx="2"/>
          </p:cNvCxnSpPr>
          <p:nvPr/>
        </p:nvCxnSpPr>
        <p:spPr>
          <a:xfrm flipV="1">
            <a:off x="4079875" y="5403850"/>
            <a:ext cx="492125" cy="804863"/>
          </a:xfrm>
          <a:prstGeom prst="bentConnector2">
            <a:avLst/>
          </a:prstGeom>
          <a:ln w="9525" cap="flat" cmpd="sng">
            <a:solidFill>
              <a:srgbClr val="000000"/>
            </a:solidFill>
            <a:prstDash val="solid"/>
            <a:miter/>
            <a:headEnd type="none" w="med" len="med"/>
            <a:tailEnd type="triangle" w="med" len="med"/>
          </a:ln>
        </p:spPr>
      </p:cxnSp>
      <p:cxnSp>
        <p:nvCxnSpPr>
          <p:cNvPr id="786456" name="肘形连接符 786455"/>
          <p:cNvCxnSpPr>
            <a:stCxn id="786437" idx="1"/>
            <a:endCxn id="786434" idx="2"/>
          </p:cNvCxnSpPr>
          <p:nvPr/>
        </p:nvCxnSpPr>
        <p:spPr>
          <a:xfrm rot="10800000">
            <a:off x="4572000" y="5403850"/>
            <a:ext cx="563563" cy="804863"/>
          </a:xfrm>
          <a:prstGeom prst="bentConnector2">
            <a:avLst/>
          </a:prstGeom>
          <a:ln w="9525" cap="flat" cmpd="sng">
            <a:solidFill>
              <a:srgbClr val="000000"/>
            </a:solidFill>
            <a:prstDash val="solid"/>
            <a:miter/>
            <a:headEnd type="none" w="med" len="med"/>
            <a:tailEnd type="triangle" w="med" len="med"/>
          </a:ln>
        </p:spPr>
      </p:cxn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6306" name="文本框 866305"/>
          <p:cNvSpPr txBox="1"/>
          <p:nvPr/>
        </p:nvSpPr>
        <p:spPr>
          <a:xfrm>
            <a:off x="0" y="260350"/>
            <a:ext cx="9144000" cy="457200"/>
          </a:xfrm>
          <a:prstGeom prst="rect">
            <a:avLst/>
          </a:prstGeom>
          <a:noFill/>
          <a:ln w="9525">
            <a:noFill/>
          </a:ln>
        </p:spPr>
        <p:txBody>
          <a:bodyPr>
            <a:spAutoFit/>
          </a:bodyPr>
          <a:p>
            <a:pPr lvl="0">
              <a:buClr>
                <a:srgbClr val="000000"/>
              </a:buClr>
            </a:pPr>
            <a:r>
              <a:rPr lang="zh-CN" altLang="en-US" sz="2400" b="0" dirty="0">
                <a:solidFill>
                  <a:schemeClr val="tx2"/>
                </a:solidFill>
                <a:latin typeface="Times New Roman" panose="02020603050405020304" pitchFamily="18" charset="0"/>
                <a:ea typeface="黑体" panose="02010609060101010101" pitchFamily="49" charset="-122"/>
              </a:rPr>
              <a:t>班级管理的整体格局：</a:t>
            </a:r>
            <a:r>
              <a:rPr lang="zh-CN" altLang="en-US" sz="2400" b="1" dirty="0">
                <a:solidFill>
                  <a:schemeClr val="tx2"/>
                </a:solidFill>
                <a:latin typeface="Times New Roman" panose="02020603050405020304" pitchFamily="18" charset="0"/>
                <a:ea typeface="黑体" panose="02010609060101010101" pitchFamily="49" charset="-122"/>
              </a:rPr>
              <a:t>以主题活动为主线，</a:t>
            </a:r>
            <a:r>
              <a:rPr lang="zh-CN" altLang="en-US" sz="2400" b="1" dirty="0">
                <a:solidFill>
                  <a:srgbClr val="0000FF"/>
                </a:solidFill>
                <a:latin typeface="Times New Roman" panose="02020603050405020304" pitchFamily="18" charset="0"/>
                <a:ea typeface="黑体" panose="02010609060101010101" pitchFamily="49" charset="-122"/>
              </a:rPr>
              <a:t>融通不同工作</a:t>
            </a:r>
            <a:endParaRPr lang="zh-CN" altLang="en-US" sz="2400" b="1" dirty="0">
              <a:solidFill>
                <a:srgbClr val="0000FF"/>
              </a:solidFill>
              <a:latin typeface="Times New Roman" panose="02020603050405020304" pitchFamily="18" charset="0"/>
              <a:ea typeface="黑体" panose="02010609060101010101" pitchFamily="49" charset="-122"/>
            </a:endParaRPr>
          </a:p>
        </p:txBody>
      </p:sp>
      <p:graphicFrame>
        <p:nvGraphicFramePr>
          <p:cNvPr id="866307" name="内容占位符 866306"/>
          <p:cNvGraphicFramePr/>
          <p:nvPr>
            <p:ph idx="1"/>
          </p:nvPr>
        </p:nvGraphicFramePr>
        <p:xfrm>
          <a:off x="0" y="981075"/>
          <a:ext cx="9109075" cy="5876925"/>
        </p:xfrm>
        <a:graphic>
          <a:graphicData uri="http://schemas.openxmlformats.org/drawingml/2006/table">
            <a:tbl>
              <a:tblPr/>
              <a:tblGrid>
                <a:gridCol w="792163"/>
                <a:gridCol w="1116012"/>
                <a:gridCol w="4357688"/>
                <a:gridCol w="1511300"/>
                <a:gridCol w="1331912"/>
              </a:tblGrid>
              <a:tr h="455613">
                <a:tc rowSpan="2">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黑体" panose="02010609060101010101" pitchFamily="49" charset="-122"/>
                          <a:ea typeface="黑体" panose="02010609060101010101" pitchFamily="49" charset="-122"/>
                        </a:rPr>
                        <a:t>时间</a:t>
                      </a:r>
                      <a:endParaRPr lang="zh-CN" altLang="en-US" sz="2400" dirty="0">
                        <a:latin typeface="黑体" panose="02010609060101010101" pitchFamily="49" charset="-122"/>
                        <a:ea typeface="黑体" panose="02010609060101010101" pitchFamily="49" charset="-122"/>
                      </a:endParaRPr>
                    </a:p>
                    <a:p>
                      <a:pPr marL="0" lvl="0" indent="0" algn="ctr" eaLnBrk="0" hangingPunct="0">
                        <a:spcBef>
                          <a:spcPct val="0"/>
                        </a:spcBef>
                        <a:buNone/>
                      </a:pPr>
                      <a:endParaRPr lang="zh-CN" altLang="en-US" sz="240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Times New Roman" panose="02020603050405020304" pitchFamily="18" charset="0"/>
                          <a:ea typeface="黑体" panose="02010609060101010101" pitchFamily="49" charset="-122"/>
                        </a:rPr>
                        <a:t>班级活动</a:t>
                      </a:r>
                      <a:endParaRPr lang="zh-CN" altLang="en-US" sz="240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CAEAC"/>
                    </a:solid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rowSpan="2">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黑体" panose="02010609060101010101" pitchFamily="49" charset="-122"/>
                          <a:ea typeface="黑体" panose="02010609060101010101" pitchFamily="49" charset="-122"/>
                        </a:rPr>
                        <a:t>日常</a:t>
                      </a:r>
                      <a:endParaRPr lang="zh-CN" altLang="en-US" sz="2400" dirty="0">
                        <a:latin typeface="黑体" panose="02010609060101010101" pitchFamily="49" charset="-122"/>
                        <a:ea typeface="黑体" panose="02010609060101010101" pitchFamily="49" charset="-122"/>
                      </a:endParaRPr>
                    </a:p>
                    <a:p>
                      <a:pPr marL="0" lvl="0" indent="0" algn="ctr" eaLnBrk="0" hangingPunct="0">
                        <a:spcBef>
                          <a:spcPct val="0"/>
                        </a:spcBef>
                        <a:buNone/>
                      </a:pPr>
                      <a:r>
                        <a:rPr lang="zh-CN" altLang="en-US" sz="2400" dirty="0">
                          <a:latin typeface="黑体" panose="02010609060101010101" pitchFamily="49" charset="-122"/>
                          <a:ea typeface="黑体" panose="02010609060101010101" pitchFamily="49" charset="-122"/>
                        </a:rPr>
                        <a:t>管理</a:t>
                      </a:r>
                      <a:endParaRPr lang="zh-CN" altLang="en-US" sz="240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rowSpan="2">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黑体" panose="02010609060101010101" pitchFamily="49" charset="-122"/>
                          <a:ea typeface="黑体" panose="02010609060101010101" pitchFamily="49" charset="-122"/>
                        </a:rPr>
                        <a:t>文化</a:t>
                      </a:r>
                      <a:endParaRPr lang="zh-CN" altLang="en-US" sz="2400" dirty="0">
                        <a:latin typeface="黑体" panose="02010609060101010101" pitchFamily="49" charset="-122"/>
                        <a:ea typeface="黑体" panose="02010609060101010101" pitchFamily="49" charset="-122"/>
                      </a:endParaRPr>
                    </a:p>
                    <a:p>
                      <a:pPr marL="0" lvl="0" indent="0" algn="ctr" eaLnBrk="0" hangingPunct="0">
                        <a:spcBef>
                          <a:spcPct val="0"/>
                        </a:spcBef>
                        <a:buNone/>
                      </a:pPr>
                      <a:r>
                        <a:rPr lang="zh-CN" altLang="en-US" sz="2400" dirty="0">
                          <a:latin typeface="黑体" panose="02010609060101010101" pitchFamily="49" charset="-122"/>
                          <a:ea typeface="黑体" panose="02010609060101010101" pitchFamily="49" charset="-122"/>
                        </a:rPr>
                        <a:t>建设</a:t>
                      </a:r>
                      <a:endParaRPr lang="zh-CN" altLang="en-US" sz="240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66FFFF"/>
                    </a:solidFill>
                  </a:tcPr>
                </a:tc>
              </a:tr>
              <a:tr h="73025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黑体" panose="02010609060101010101" pitchFamily="49" charset="-122"/>
                          <a:ea typeface="黑体" panose="02010609060101010101" pitchFamily="49" charset="-122"/>
                        </a:rPr>
                        <a:t>大项目</a:t>
                      </a:r>
                      <a:endParaRPr lang="zh-CN" altLang="en-US" sz="2400" dirty="0">
                        <a:latin typeface="黑体" panose="02010609060101010101" pitchFamily="49" charset="-122"/>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CAEAC"/>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0" hangingPunct="0">
                        <a:spcBef>
                          <a:spcPct val="0"/>
                        </a:spcBef>
                        <a:buNone/>
                      </a:pPr>
                      <a:r>
                        <a:rPr lang="zh-CN" altLang="en-US" sz="2400" dirty="0">
                          <a:latin typeface="黑体" panose="02010609060101010101" pitchFamily="49" charset="-122"/>
                          <a:ea typeface="黑体" panose="02010609060101010101" pitchFamily="49" charset="-122"/>
                        </a:rPr>
                        <a:t>系列小活动</a:t>
                      </a:r>
                      <a:endParaRPr lang="zh-CN" altLang="en-US" sz="240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CAEAC"/>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r>
              <a:tr h="4691062">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0" hangingPunct="0">
                        <a:spcBef>
                          <a:spcPct val="0"/>
                        </a:spcBef>
                        <a:buNone/>
                      </a:pPr>
                      <a:r>
                        <a:rPr lang="en-US" altLang="zh-CN" sz="2400" dirty="0">
                          <a:latin typeface="黑体" panose="02010609060101010101" pitchFamily="49" charset="-122"/>
                          <a:ea typeface="黑体" panose="02010609060101010101" pitchFamily="49" charset="-122"/>
                        </a:rPr>
                        <a:t>6</a:t>
                      </a:r>
                      <a:r>
                        <a:rPr lang="zh-CN" altLang="en-US" sz="2400" dirty="0">
                          <a:latin typeface="黑体" panose="02010609060101010101" pitchFamily="49" charset="-122"/>
                          <a:ea typeface="黑体" panose="02010609060101010101" pitchFamily="49" charset="-122"/>
                        </a:rPr>
                        <a:t>月</a:t>
                      </a:r>
                      <a:endParaRPr lang="zh-CN" altLang="en-US" sz="2400" dirty="0">
                        <a:latin typeface="黑体" panose="02010609060101010101" pitchFamily="49" charset="-122"/>
                        <a:ea typeface="黑体" panose="02010609060101010101" pitchFamily="49" charset="-122"/>
                      </a:endParaRPr>
                    </a:p>
                    <a:p>
                      <a:pPr marL="0" lvl="0" indent="0" eaLnBrk="0" hangingPunct="0">
                        <a:spcBef>
                          <a:spcPct val="0"/>
                        </a:spcBef>
                        <a:buNone/>
                      </a:pPr>
                      <a:endParaRPr lang="zh-CN" altLang="en-US" sz="2400" dirty="0">
                        <a:latin typeface="黑体" panose="02010609060101010101" pitchFamily="49" charset="-122"/>
                        <a:ea typeface="黑体" panose="02010609060101010101" pitchFamily="49" charset="-122"/>
                      </a:endParaRPr>
                    </a:p>
                    <a:p>
                      <a:pPr marL="0" lvl="0" indent="0" eaLnBrk="0" hangingPunct="0">
                        <a:spcBef>
                          <a:spcPct val="0"/>
                        </a:spcBef>
                        <a:buNone/>
                      </a:pPr>
                      <a:endParaRPr lang="zh-CN" altLang="en-US" sz="2400" dirty="0">
                        <a:latin typeface="黑体" panose="02010609060101010101" pitchFamily="49" charset="-122"/>
                        <a:ea typeface="黑体" panose="02010609060101010101" pitchFamily="49" charset="-122"/>
                      </a:endParaRPr>
                    </a:p>
                    <a:p>
                      <a:pPr marL="0" lvl="0" indent="0" eaLnBrk="0" hangingPunct="0">
                        <a:spcBef>
                          <a:spcPct val="0"/>
                        </a:spcBef>
                        <a:buNone/>
                      </a:pPr>
                      <a:endParaRPr lang="zh-CN" altLang="en-US" sz="2400" dirty="0">
                        <a:latin typeface="黑体" panose="02010609060101010101" pitchFamily="49" charset="-122"/>
                        <a:ea typeface="黑体" panose="02010609060101010101" pitchFamily="49" charset="-122"/>
                      </a:endParaRPr>
                    </a:p>
                    <a:p>
                      <a:pPr marL="0" lvl="0" indent="0" eaLnBrk="0" hangingPunct="0">
                        <a:spcBef>
                          <a:spcPct val="0"/>
                        </a:spcBef>
                        <a:buNone/>
                      </a:pPr>
                      <a:endParaRPr lang="zh-CN" altLang="en-US" sz="240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0" hangingPunct="0">
                        <a:spcBef>
                          <a:spcPct val="0"/>
                        </a:spcBef>
                        <a:buNone/>
                      </a:pPr>
                      <a:r>
                        <a:rPr lang="zh-CN" altLang="en-US" sz="2400" dirty="0">
                          <a:latin typeface="黑体" panose="02010609060101010101" pitchFamily="49" charset="-122"/>
                          <a:ea typeface="黑体" panose="02010609060101010101" pitchFamily="49" charset="-122"/>
                        </a:rPr>
                        <a:t>我沟通</a:t>
                      </a:r>
                      <a:endParaRPr lang="zh-CN" altLang="en-US" sz="2400" dirty="0">
                        <a:latin typeface="黑体" panose="02010609060101010101" pitchFamily="49" charset="-122"/>
                        <a:ea typeface="黑体" panose="02010609060101010101" pitchFamily="49" charset="-122"/>
                      </a:endParaRPr>
                    </a:p>
                    <a:p>
                      <a:pPr marL="0" lvl="0" indent="0" algn="r" eaLnBrk="0" hangingPunct="0">
                        <a:spcBef>
                          <a:spcPct val="0"/>
                        </a:spcBef>
                        <a:buNone/>
                      </a:pPr>
                      <a:r>
                        <a:rPr lang="zh-CN" altLang="en-US" sz="2400" dirty="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a:p>
                      <a:pPr marL="0" lvl="0" indent="0" eaLnBrk="0" hangingPunct="0">
                        <a:spcBef>
                          <a:spcPct val="0"/>
                        </a:spcBef>
                        <a:buNone/>
                      </a:pPr>
                      <a:r>
                        <a:rPr lang="zh-CN" altLang="en-US" sz="2400" dirty="0">
                          <a:latin typeface="黑体" panose="02010609060101010101" pitchFamily="49" charset="-122"/>
                          <a:ea typeface="黑体" panose="02010609060101010101" pitchFamily="49" charset="-122"/>
                        </a:rPr>
                        <a:t>我自豪</a:t>
                      </a:r>
                      <a:endParaRPr lang="zh-CN" altLang="en-US" sz="2400" dirty="0">
                        <a:latin typeface="黑体" panose="02010609060101010101" pitchFamily="49" charset="-122"/>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CAEAC"/>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182880" lvl="0" indent="-182880" eaLnBrk="0" hangingPunct="0">
                        <a:spcBef>
                          <a:spcPct val="0"/>
                        </a:spcBef>
                        <a:buNone/>
                      </a:pP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写前面活动中的感受或成长故事</a:t>
                      </a:r>
                      <a:endParaRPr lang="zh-CN" altLang="en-US" sz="2400" dirty="0">
                        <a:latin typeface="黑体" panose="02010609060101010101" pitchFamily="49" charset="-122"/>
                        <a:ea typeface="黑体" panose="02010609060101010101" pitchFamily="49" charset="-122"/>
                      </a:endParaRPr>
                    </a:p>
                    <a:p>
                      <a:pPr marL="182880" lvl="0" indent="-182880" eaLnBrk="0" hangingPunct="0">
                        <a:spcBef>
                          <a:spcPct val="0"/>
                        </a:spcBef>
                        <a:buNone/>
                      </a:pP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收看“十四岁生日仪式”等录像</a:t>
                      </a:r>
                      <a:endParaRPr lang="zh-CN" altLang="en-US" sz="2400">
                        <a:latin typeface="黑体" panose="02010609060101010101" pitchFamily="49" charset="-122"/>
                        <a:ea typeface="黑体" panose="02010609060101010101" pitchFamily="49" charset="-122"/>
                      </a:endParaRPr>
                    </a:p>
                    <a:p>
                      <a:pPr marL="182880" lvl="0" indent="-182880" eaLnBrk="0" hangingPunct="0">
                        <a:spcBef>
                          <a:spcPct val="0"/>
                        </a:spcBef>
                        <a:buNone/>
                      </a:pPr>
                      <a:r>
                        <a:rPr lang="en-US" altLang="zh-CN" sz="2400" dirty="0">
                          <a:latin typeface="黑体" panose="02010609060101010101" pitchFamily="49" charset="-122"/>
                          <a:ea typeface="黑体" panose="02010609060101010101" pitchFamily="49" charset="-122"/>
                        </a:rPr>
                        <a:t>3.</a:t>
                      </a:r>
                      <a:r>
                        <a:rPr lang="zh-CN" altLang="en-US" sz="2400" dirty="0">
                          <a:latin typeface="黑体" panose="02010609060101010101" pitchFamily="49" charset="-122"/>
                          <a:ea typeface="黑体" panose="02010609060101010101" pitchFamily="49" charset="-122"/>
                        </a:rPr>
                        <a:t>组内调查：我和父母的争执或分歧</a:t>
                      </a:r>
                      <a:endParaRPr lang="zh-CN" altLang="en-US" sz="2400" dirty="0">
                        <a:latin typeface="黑体" panose="02010609060101010101" pitchFamily="49" charset="-122"/>
                        <a:ea typeface="黑体" panose="02010609060101010101" pitchFamily="49" charset="-122"/>
                      </a:endParaRPr>
                    </a:p>
                    <a:p>
                      <a:pPr marL="182880" lvl="0" indent="-182880" eaLnBrk="0" hangingPunct="0">
                        <a:spcBef>
                          <a:spcPct val="0"/>
                        </a:spcBef>
                        <a:buNone/>
                      </a:pPr>
                      <a:r>
                        <a:rPr lang="en-US" altLang="zh-CN" sz="2400" dirty="0">
                          <a:latin typeface="黑体" panose="02010609060101010101" pitchFamily="49" charset="-122"/>
                          <a:ea typeface="黑体" panose="02010609060101010101" pitchFamily="49" charset="-122"/>
                        </a:rPr>
                        <a:t>4.</a:t>
                      </a:r>
                      <a:r>
                        <a:rPr lang="zh-CN" altLang="en-US" sz="2400" dirty="0">
                          <a:latin typeface="黑体" panose="02010609060101010101" pitchFamily="49" charset="-122"/>
                          <a:ea typeface="黑体" panose="02010609060101010101" pitchFamily="49" charset="-122"/>
                        </a:rPr>
                        <a:t>分组策划新班会，分工准备班会</a:t>
                      </a:r>
                      <a:endParaRPr lang="zh-CN" altLang="en-US" sz="2400" dirty="0">
                        <a:latin typeface="黑体" panose="02010609060101010101" pitchFamily="49" charset="-122"/>
                        <a:ea typeface="黑体" panose="02010609060101010101" pitchFamily="49" charset="-122"/>
                      </a:endParaRPr>
                    </a:p>
                    <a:p>
                      <a:pPr marL="182880" lvl="0" indent="-182880" eaLnBrk="0" hangingPunct="0">
                        <a:spcBef>
                          <a:spcPct val="0"/>
                        </a:spcBef>
                        <a:buNone/>
                      </a:pPr>
                      <a:r>
                        <a:rPr lang="en-US" altLang="zh-CN" sz="2400" dirty="0">
                          <a:solidFill>
                            <a:srgbClr val="0000FF"/>
                          </a:solidFill>
                          <a:latin typeface="黑体" panose="02010609060101010101" pitchFamily="49" charset="-122"/>
                          <a:ea typeface="黑体" panose="02010609060101010101" pitchFamily="49" charset="-122"/>
                        </a:rPr>
                        <a:t>5.</a:t>
                      </a:r>
                      <a:r>
                        <a:rPr lang="zh-CN" altLang="en-US" sz="2400" dirty="0">
                          <a:solidFill>
                            <a:srgbClr val="0000FF"/>
                          </a:solidFill>
                          <a:latin typeface="黑体" panose="02010609060101010101" pitchFamily="49" charset="-122"/>
                          <a:ea typeface="黑体" panose="02010609060101010101" pitchFamily="49" charset="-122"/>
                        </a:rPr>
                        <a:t>主题班会</a:t>
                      </a:r>
                      <a:r>
                        <a:rPr lang="en-US" altLang="zh-CN" sz="2400" dirty="0">
                          <a:solidFill>
                            <a:srgbClr val="0000FF"/>
                          </a:solidFill>
                          <a:latin typeface="黑体" panose="02010609060101010101" pitchFamily="49" charset="-122"/>
                          <a:ea typeface="黑体" panose="02010609060101010101" pitchFamily="49" charset="-122"/>
                        </a:rPr>
                        <a:t>《</a:t>
                      </a:r>
                      <a:r>
                        <a:rPr lang="zh-CN" altLang="en-US" sz="2400" dirty="0">
                          <a:solidFill>
                            <a:srgbClr val="0000FF"/>
                          </a:solidFill>
                          <a:latin typeface="黑体" panose="02010609060101010101" pitchFamily="49" charset="-122"/>
                          <a:ea typeface="黑体" panose="02010609060101010101" pitchFamily="49" charset="-122"/>
                        </a:rPr>
                        <a:t>主动沟通</a:t>
                      </a:r>
                      <a:r>
                        <a:rPr lang="en-US" altLang="zh-CN" sz="2400">
                          <a:solidFill>
                            <a:srgbClr val="0000FF"/>
                          </a:solidFill>
                          <a:latin typeface="黑体" panose="02010609060101010101" pitchFamily="49" charset="-122"/>
                          <a:ea typeface="黑体" panose="02010609060101010101" pitchFamily="49" charset="-122"/>
                        </a:rPr>
                        <a:t>》</a:t>
                      </a:r>
                      <a:endParaRPr lang="en-US" altLang="zh-CN" sz="2400">
                        <a:solidFill>
                          <a:srgbClr val="0000FF"/>
                        </a:solidFill>
                        <a:latin typeface="黑体" panose="02010609060101010101" pitchFamily="49" charset="-122"/>
                        <a:ea typeface="黑体" panose="02010609060101010101" pitchFamily="49" charset="-122"/>
                      </a:endParaRPr>
                    </a:p>
                    <a:p>
                      <a:pPr marL="182880" lvl="0" indent="-182880" eaLnBrk="0" hangingPunct="0">
                        <a:spcBef>
                          <a:spcPct val="0"/>
                        </a:spcBef>
                        <a:buNone/>
                      </a:pPr>
                      <a:r>
                        <a:rPr lang="en-US" altLang="zh-CN" sz="2400" dirty="0">
                          <a:latin typeface="黑体" panose="02010609060101010101" pitchFamily="49" charset="-122"/>
                          <a:ea typeface="黑体" panose="02010609060101010101" pitchFamily="49" charset="-122"/>
                        </a:rPr>
                        <a:t>6.</a:t>
                      </a:r>
                      <a:r>
                        <a:rPr lang="zh-CN" altLang="en-US" sz="2400" dirty="0">
                          <a:latin typeface="黑体" panose="02010609060101010101" pitchFamily="49" charset="-122"/>
                          <a:ea typeface="黑体" panose="02010609060101010101" pitchFamily="49" charset="-122"/>
                        </a:rPr>
                        <a:t>实施“亲子沟通”行动计划</a:t>
                      </a:r>
                      <a:endParaRPr lang="zh-CN" altLang="en-US" sz="2400" dirty="0">
                        <a:latin typeface="黑体" panose="02010609060101010101" pitchFamily="49" charset="-122"/>
                        <a:ea typeface="黑体" panose="02010609060101010101" pitchFamily="49" charset="-122"/>
                      </a:endParaRPr>
                    </a:p>
                    <a:p>
                      <a:pPr marL="182880" lvl="0" indent="-182880" eaLnBrk="0" hangingPunct="0">
                        <a:spcBef>
                          <a:spcPct val="0"/>
                        </a:spcBef>
                        <a:buNone/>
                      </a:pPr>
                      <a:r>
                        <a:rPr lang="en-US" altLang="zh-CN" sz="2400" dirty="0">
                          <a:latin typeface="黑体" panose="02010609060101010101" pitchFamily="49" charset="-122"/>
                          <a:ea typeface="黑体" panose="02010609060101010101" pitchFamily="49" charset="-122"/>
                        </a:rPr>
                        <a:t>7.</a:t>
                      </a:r>
                      <a:r>
                        <a:rPr lang="zh-CN" altLang="en-US" sz="2400" dirty="0">
                          <a:latin typeface="黑体" panose="02010609060101010101" pitchFamily="49" charset="-122"/>
                          <a:ea typeface="黑体" panose="02010609060101010101" pitchFamily="49" charset="-122"/>
                        </a:rPr>
                        <a:t>记录新的体会和故事，分享交流</a:t>
                      </a:r>
                      <a:endParaRPr lang="zh-CN" altLang="en-US" sz="2400" dirty="0">
                        <a:latin typeface="黑体" panose="02010609060101010101" pitchFamily="49" charset="-122"/>
                        <a:ea typeface="黑体" panose="02010609060101010101" pitchFamily="49" charset="-122"/>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CAEAC"/>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0" hangingPunct="0">
                        <a:spcBef>
                          <a:spcPct val="0"/>
                        </a:spcBef>
                        <a:buNone/>
                      </a:pPr>
                      <a:endParaRPr lang="zh-CN" altLang="en-US" sz="2400" dirty="0">
                        <a:latin typeface="黑体" panose="02010609060101010101" pitchFamily="49" charset="-122"/>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0" hangingPunct="0">
                        <a:spcBef>
                          <a:spcPct val="0"/>
                        </a:spcBef>
                        <a:buNone/>
                      </a:pPr>
                      <a:endParaRPr lang="zh-CN" altLang="en-US" sz="2400" dirty="0">
                        <a:latin typeface="黑体" panose="02010609060101010101" pitchFamily="49" charset="-122"/>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66FFFF"/>
                    </a:solidFill>
                  </a:tcPr>
                </a:tc>
              </a:tr>
            </a:tbl>
          </a:graphicData>
        </a:graphic>
      </p:graphicFrame>
      <p:sp>
        <p:nvSpPr>
          <p:cNvPr id="866329" name="文本框 866328"/>
          <p:cNvSpPr txBox="1"/>
          <p:nvPr/>
        </p:nvSpPr>
        <p:spPr>
          <a:xfrm>
            <a:off x="6337300" y="3941763"/>
            <a:ext cx="2771775" cy="822325"/>
          </a:xfrm>
          <a:prstGeom prst="rect">
            <a:avLst/>
          </a:prstGeom>
          <a:noFill/>
          <a:ln w="9525">
            <a:noFill/>
          </a:ln>
        </p:spPr>
        <p:txBody>
          <a:bodyPr>
            <a:spAutoFit/>
          </a:bodyPr>
          <a:p>
            <a:pPr lvl="0" algn="ctr">
              <a:spcBef>
                <a:spcPct val="50000"/>
              </a:spcBef>
              <a:buClr>
                <a:srgbClr val="000000"/>
              </a:buClr>
            </a:pPr>
            <a:r>
              <a:rPr lang="en-US" altLang="zh-CN" sz="2400" b="0" dirty="0">
                <a:solidFill>
                  <a:schemeClr val="tx2"/>
                </a:solidFill>
                <a:latin typeface="Arial" panose="020B0604020202020204" pitchFamily="34" charset="0"/>
                <a:ea typeface="黑体" panose="02010609060101010101" pitchFamily="49" charset="-122"/>
              </a:rPr>
              <a:t>(</a:t>
            </a:r>
            <a:r>
              <a:rPr lang="zh-CN" altLang="en-US" sz="2400" b="0" dirty="0">
                <a:solidFill>
                  <a:schemeClr val="tx2"/>
                </a:solidFill>
                <a:latin typeface="Arial" panose="020B0604020202020204" pitchFamily="34" charset="0"/>
                <a:ea typeface="黑体" panose="02010609060101010101" pitchFamily="49" charset="-122"/>
              </a:rPr>
              <a:t>与“主题活动”融通，相互支持）</a:t>
            </a:r>
            <a:endParaRPr lang="zh-CN" altLang="en-US" sz="2400" b="0" dirty="0">
              <a:solidFill>
                <a:schemeClr val="tx2"/>
              </a:solidFill>
              <a:latin typeface="Arial" panose="020B0604020202020204" pitchFamily="34" charset="0"/>
              <a:ea typeface="黑体" panose="02010609060101010101" pitchFamily="49"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7330" name="矩形 867329"/>
          <p:cNvSpPr/>
          <p:nvPr/>
        </p:nvSpPr>
        <p:spPr>
          <a:xfrm>
            <a:off x="0" y="2516188"/>
            <a:ext cx="9144000" cy="0"/>
          </a:xfrm>
          <a:prstGeom prst="rect">
            <a:avLst/>
          </a:prstGeom>
          <a:noFill/>
          <a:ln w="9525">
            <a:noFill/>
          </a:ln>
          <a:effectLst>
            <a:prstShdw prst="shdw17" dist="17961" dir="2699999">
              <a:schemeClr val="accent1">
                <a:gamma/>
                <a:shade val="60000"/>
                <a:invGamma/>
              </a:schemeClr>
            </a:prstShdw>
          </a:effectLst>
        </p:spPr>
        <p:txBody>
          <a:bodyPr wrap="none" anchor="ctr">
            <a:spAutoFit/>
          </a:bodyPr>
          <a:p>
            <a:pPr lvl="0" eaLnBrk="0" hangingPunct="0">
              <a:buClr>
                <a:srgbClr val="000000"/>
              </a:buClr>
            </a:pPr>
            <a:endParaRPr sz="1800" b="0" dirty="0">
              <a:latin typeface="Arial" panose="020B0604020202020204" pitchFamily="34" charset="0"/>
              <a:ea typeface="宋体" panose="02010600030101010101" pitchFamily="2" charset="-122"/>
            </a:endParaRPr>
          </a:p>
        </p:txBody>
      </p:sp>
      <p:graphicFrame>
        <p:nvGraphicFramePr>
          <p:cNvPr id="867331" name="表格 867330"/>
          <p:cNvGraphicFramePr/>
          <p:nvPr/>
        </p:nvGraphicFramePr>
        <p:xfrm>
          <a:off x="0" y="404813"/>
          <a:ext cx="9180513" cy="4840287"/>
        </p:xfrm>
        <a:graphic>
          <a:graphicData uri="http://schemas.openxmlformats.org/drawingml/2006/table">
            <a:tbl>
              <a:tblPr/>
              <a:tblGrid>
                <a:gridCol w="827088"/>
                <a:gridCol w="1008062"/>
                <a:gridCol w="1512888"/>
                <a:gridCol w="3024187"/>
                <a:gridCol w="2808288"/>
              </a:tblGrid>
              <a:tr h="700088">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dirty="0">
                          <a:latin typeface="黑体" panose="02010609060101010101" pitchFamily="49" charset="-122"/>
                          <a:ea typeface="黑体" panose="02010609060101010101" pitchFamily="49" charset="-122"/>
                        </a:rPr>
                        <a:t>时间</a:t>
                      </a:r>
                      <a:endParaRPr lang="zh-CN" altLang="en-US" sz="2000" dirty="0">
                        <a:latin typeface="黑体" panose="02010609060101010101" pitchFamily="49" charset="-122"/>
                        <a:ea typeface="黑体" panose="02010609060101010101" pitchFamily="49" charset="-122"/>
                      </a:endParaRPr>
                    </a:p>
                    <a:p>
                      <a:pPr marL="0" lvl="0" indent="0" algn="ctr">
                        <a:spcBef>
                          <a:spcPct val="0"/>
                        </a:spcBef>
                        <a:buNone/>
                      </a:pPr>
                      <a:endParaRPr lang="zh-CN" altLang="en-US" sz="200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400" dirty="0">
                          <a:latin typeface="Times New Roman" panose="02020603050405020304" pitchFamily="18" charset="0"/>
                          <a:ea typeface="黑体" panose="02010609060101010101" pitchFamily="49" charset="-122"/>
                        </a:rPr>
                        <a:t>主题活动</a:t>
                      </a:r>
                      <a:endParaRPr lang="zh-CN" altLang="en-US" sz="240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CAEAC"/>
                    </a:solid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400" dirty="0">
                          <a:latin typeface="黑体" panose="02010609060101010101" pitchFamily="49" charset="-122"/>
                          <a:ea typeface="黑体" panose="02010609060101010101" pitchFamily="49" charset="-122"/>
                        </a:rPr>
                        <a:t>日常管理</a:t>
                      </a:r>
                      <a:endParaRPr lang="zh-CN" altLang="en-US" sz="240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400" dirty="0">
                          <a:latin typeface="黑体" panose="02010609060101010101" pitchFamily="49" charset="-122"/>
                          <a:ea typeface="黑体" panose="02010609060101010101" pitchFamily="49" charset="-122"/>
                        </a:rPr>
                        <a:t>文化建设</a:t>
                      </a:r>
                      <a:endParaRPr lang="zh-CN" altLang="en-US" sz="2400" dirty="0">
                        <a:latin typeface="黑体" panose="02010609060101010101" pitchFamily="49" charset="-122"/>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66FFFF"/>
                    </a:solidFill>
                  </a:tcPr>
                </a:tc>
              </a:tr>
              <a:tr h="1100137">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sz="2000" dirty="0">
                          <a:latin typeface="Times New Roman" panose="02020603050405020304" pitchFamily="18" charset="0"/>
                          <a:ea typeface="黑体" panose="02010609060101010101" pitchFamily="49" charset="-122"/>
                        </a:rPr>
                        <a:t>3</a:t>
                      </a:r>
                      <a:r>
                        <a:rPr lang="zh-CN" altLang="en-US" sz="2000" dirty="0">
                          <a:latin typeface="Times New Roman" panose="02020603050405020304" pitchFamily="18" charset="0"/>
                          <a:ea typeface="黑体" panose="02010609060101010101" pitchFamily="49" charset="-122"/>
                        </a:rPr>
                        <a:t>月</a:t>
                      </a:r>
                      <a:endParaRPr lang="zh-CN" altLang="en-US" sz="2000" dirty="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dirty="0">
                          <a:latin typeface="黑体" panose="02010609060101010101" pitchFamily="49" charset="-122"/>
                          <a:ea typeface="黑体" panose="02010609060101010101" pitchFamily="49" charset="-122"/>
                        </a:rPr>
                        <a:t>大项目</a:t>
                      </a:r>
                      <a:r>
                        <a:rPr lang="en-US" altLang="zh-CN" sz="2000">
                          <a:latin typeface="黑体" panose="02010609060101010101" pitchFamily="49" charset="-122"/>
                          <a:ea typeface="黑体" panose="02010609060101010101" pitchFamily="49" charset="-122"/>
                        </a:rPr>
                        <a:t>1</a:t>
                      </a:r>
                      <a:endParaRPr lang="zh-CN" altLang="en-US" sz="2000">
                        <a:latin typeface="黑体" panose="02010609060101010101" pitchFamily="49" charset="-122"/>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CAEAC"/>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dirty="0">
                          <a:latin typeface="黑体" panose="02010609060101010101" pitchFamily="49" charset="-122"/>
                          <a:ea typeface="黑体" panose="02010609060101010101" pitchFamily="49" charset="-122"/>
                        </a:rPr>
                        <a:t>系列小活动</a:t>
                      </a:r>
                      <a:endParaRPr lang="zh-CN" altLang="en-US" sz="200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CAEAC"/>
                    </a:solidFill>
                  </a:tcPr>
                </a:tc>
                <a:tc rowSpan="4">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174625" lvl="0" indent="-174625">
                        <a:spcBef>
                          <a:spcPct val="0"/>
                        </a:spcBef>
                        <a:buNone/>
                      </a:pP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常规班委</a:t>
                      </a:r>
                      <a:endParaRPr lang="zh-CN" altLang="en-US" sz="2400" dirty="0">
                        <a:latin typeface="黑体" panose="02010609060101010101" pitchFamily="49" charset="-122"/>
                        <a:ea typeface="黑体" panose="02010609060101010101" pitchFamily="49" charset="-122"/>
                      </a:endParaRPr>
                    </a:p>
                    <a:p>
                      <a:pPr marL="174625" lvl="0" indent="-174625">
                        <a:spcBef>
                          <a:spcPct val="0"/>
                        </a:spcBef>
                        <a:buNone/>
                      </a:pPr>
                      <a:endParaRPr lang="zh-CN" altLang="en-US" sz="2000" dirty="0">
                        <a:latin typeface="Times New Roman" panose="02020603050405020304" pitchFamily="18" charset="0"/>
                      </a:endParaRPr>
                    </a:p>
                    <a:p>
                      <a:pPr marL="174625" lvl="0" indent="-174625">
                        <a:spcBef>
                          <a:spcPct val="0"/>
                        </a:spcBef>
                        <a:buNone/>
                      </a:pP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值日班长</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轮流任队长</a:t>
                      </a:r>
                      <a:endParaRPr lang="zh-CN" altLang="en-US" sz="2400" dirty="0">
                        <a:latin typeface="黑体" panose="02010609060101010101" pitchFamily="49" charset="-122"/>
                        <a:ea typeface="黑体" panose="02010609060101010101" pitchFamily="49" charset="-122"/>
                      </a:endParaRPr>
                    </a:p>
                    <a:p>
                      <a:pPr marL="174625" lvl="0" indent="-174625">
                        <a:spcBef>
                          <a:spcPct val="0"/>
                        </a:spcBef>
                        <a:buNone/>
                      </a:pPr>
                      <a:endParaRPr lang="zh-CN" altLang="en-US" sz="2200" dirty="0">
                        <a:latin typeface="Times New Roman" panose="02020603050405020304" pitchFamily="18" charset="0"/>
                      </a:endParaRPr>
                    </a:p>
                    <a:p>
                      <a:pPr marL="174625" lvl="0" indent="-174625">
                        <a:spcBef>
                          <a:spcPct val="0"/>
                        </a:spcBef>
                        <a:buNone/>
                      </a:pPr>
                      <a:r>
                        <a:rPr lang="en-US" altLang="zh-CN" sz="2400" dirty="0">
                          <a:latin typeface="黑体" panose="02010609060101010101" pitchFamily="49" charset="-122"/>
                          <a:ea typeface="黑体" panose="02010609060101010101" pitchFamily="49" charset="-122"/>
                        </a:rPr>
                        <a:t>3. </a:t>
                      </a:r>
                      <a:r>
                        <a:rPr lang="zh-CN" altLang="en-US" sz="2400" dirty="0">
                          <a:latin typeface="黑体" panose="02010609060101010101" pitchFamily="49" charset="-122"/>
                          <a:ea typeface="黑体" panose="02010609060101010101" pitchFamily="49" charset="-122"/>
                        </a:rPr>
                        <a:t>设立类型丰富的岗位</a:t>
                      </a:r>
                      <a:endParaRPr lang="zh-CN" altLang="en-US" sz="2400" dirty="0">
                        <a:latin typeface="黑体" panose="02010609060101010101" pitchFamily="49" charset="-122"/>
                        <a:ea typeface="黑体" panose="02010609060101010101" pitchFamily="49" charset="-122"/>
                      </a:endParaRPr>
                    </a:p>
                    <a:p>
                      <a:pPr marL="174625" lvl="0" indent="-174625">
                        <a:spcBef>
                          <a:spcPct val="0"/>
                        </a:spcBef>
                        <a:buNone/>
                      </a:pPr>
                      <a:r>
                        <a:rPr lang="zh-CN" altLang="en-US" dirty="0"/>
                        <a:t> </a:t>
                      </a:r>
                      <a:endParaRPr lang="zh-CN" altLang="en-US" sz="2400" dirty="0"/>
                    </a:p>
                    <a:p>
                      <a:pPr marL="174625" lvl="0" indent="-174625">
                        <a:spcBef>
                          <a:spcPct val="0"/>
                        </a:spcBef>
                        <a:buNone/>
                      </a:pPr>
                      <a:r>
                        <a:rPr lang="en-US" altLang="zh-CN" sz="2400" dirty="0">
                          <a:latin typeface="黑体" panose="02010609060101010101" pitchFamily="49" charset="-122"/>
                          <a:ea typeface="黑体" panose="02010609060101010101" pitchFamily="49" charset="-122"/>
                        </a:rPr>
                        <a:t>4.</a:t>
                      </a:r>
                      <a:r>
                        <a:rPr lang="zh-CN" altLang="en-US" sz="2400" dirty="0">
                          <a:latin typeface="黑体" panose="02010609060101010101" pitchFamily="49" charset="-122"/>
                          <a:ea typeface="黑体" panose="02010609060101010101" pitchFamily="49" charset="-122"/>
                        </a:rPr>
                        <a:t>共同参与制定班级发展计划 </a:t>
                      </a:r>
                      <a:endParaRPr lang="zh-CN" altLang="en-US" sz="2400" dirty="0">
                        <a:latin typeface="黑体" panose="02010609060101010101" pitchFamily="49" charset="-122"/>
                        <a:ea typeface="黑体" panose="02010609060101010101" pitchFamily="49" charset="-122"/>
                      </a:endParaRPr>
                    </a:p>
                    <a:p>
                      <a:pPr marL="174625" lvl="0" indent="-174625">
                        <a:spcBef>
                          <a:spcPct val="0"/>
                        </a:spcBef>
                        <a:buNone/>
                      </a:pPr>
                      <a:r>
                        <a:rPr lang="zh-CN" altLang="en-US" dirty="0"/>
                        <a:t> </a:t>
                      </a:r>
                      <a:endParaRPr lang="zh-CN" altLang="en-US" sz="2000" dirty="0"/>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rowSpan="4">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174625" lvl="0" indent="-174625">
                        <a:spcBef>
                          <a:spcPct val="0"/>
                        </a:spcBef>
                        <a:buNone/>
                      </a:pP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通过岗位评议，形成民主的人际关系</a:t>
                      </a:r>
                      <a:endParaRPr lang="zh-CN" altLang="en-US" sz="2400" dirty="0">
                        <a:latin typeface="黑体" panose="02010609060101010101" pitchFamily="49" charset="-122"/>
                        <a:ea typeface="黑体" panose="02010609060101010101" pitchFamily="49" charset="-122"/>
                      </a:endParaRPr>
                    </a:p>
                    <a:p>
                      <a:pPr marL="174625" lvl="0" indent="-174625">
                        <a:spcBef>
                          <a:spcPct val="0"/>
                        </a:spcBef>
                        <a:buNone/>
                      </a:pPr>
                      <a:endParaRPr lang="zh-CN" altLang="en-US" sz="2200"/>
                    </a:p>
                    <a:p>
                      <a:pPr marL="174625" lvl="0" indent="-174625">
                        <a:spcBef>
                          <a:spcPct val="0"/>
                        </a:spcBef>
                        <a:buNone/>
                      </a:pPr>
                      <a:endParaRPr lang="zh-CN" altLang="en-US" sz="2200" dirty="0"/>
                    </a:p>
                    <a:p>
                      <a:pPr marL="174625" lvl="0" indent="-174625">
                        <a:spcBef>
                          <a:spcPct val="0"/>
                        </a:spcBef>
                        <a:buNone/>
                      </a:pP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班级环境设置多个板块，敞开心灵对话的新空间</a:t>
                      </a:r>
                      <a:endParaRPr lang="zh-CN" altLang="en-US" sz="2400" dirty="0">
                        <a:latin typeface="黑体" panose="02010609060101010101" pitchFamily="49" charset="-122"/>
                        <a:ea typeface="黑体" panose="02010609060101010101" pitchFamily="49" charset="-122"/>
                      </a:endParaRPr>
                    </a:p>
                    <a:p>
                      <a:pPr marL="174625" lvl="0" indent="-174625">
                        <a:spcBef>
                          <a:spcPct val="0"/>
                        </a:spcBef>
                        <a:buNone/>
                      </a:pPr>
                      <a:r>
                        <a:rPr lang="zh-CN" altLang="en-US" dirty="0"/>
                        <a:t> </a:t>
                      </a:r>
                      <a:endParaRPr lang="zh-CN" altLang="en-US" sz="2000" dirty="0">
                        <a:latin typeface="Times New Roman" panose="02020603050405020304" pitchFamily="18"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66FFFF"/>
                    </a:solidFill>
                  </a:tcPr>
                </a:tc>
              </a:tr>
              <a:tr h="1203325">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sz="2000" dirty="0">
                          <a:ea typeface="黑体" panose="02010609060101010101" pitchFamily="49" charset="-122"/>
                        </a:rPr>
                        <a:t>4</a:t>
                      </a:r>
                      <a:r>
                        <a:rPr lang="zh-CN" altLang="en-US" sz="2000" dirty="0">
                          <a:ea typeface="黑体" panose="02010609060101010101" pitchFamily="49" charset="-122"/>
                        </a:rPr>
                        <a:t>月</a:t>
                      </a:r>
                      <a:endParaRPr lang="zh-CN" altLang="en-US" sz="200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dirty="0">
                          <a:latin typeface="黑体" panose="02010609060101010101" pitchFamily="49" charset="-122"/>
                          <a:ea typeface="黑体" panose="02010609060101010101" pitchFamily="49" charset="-122"/>
                        </a:rPr>
                        <a:t>大项目</a:t>
                      </a:r>
                      <a:r>
                        <a:rPr lang="en-US" altLang="zh-CN" sz="2000">
                          <a:latin typeface="黑体" panose="02010609060101010101" pitchFamily="49" charset="-122"/>
                          <a:ea typeface="黑体" panose="02010609060101010101" pitchFamily="49" charset="-122"/>
                        </a:rPr>
                        <a:t>2</a:t>
                      </a:r>
                      <a:endParaRPr lang="zh-CN" altLang="en-US" sz="2000">
                        <a:latin typeface="黑体" panose="02010609060101010101" pitchFamily="49" charset="-122"/>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CAEAC"/>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dirty="0">
                          <a:latin typeface="黑体" panose="02010609060101010101" pitchFamily="49" charset="-122"/>
                          <a:ea typeface="黑体" panose="02010609060101010101" pitchFamily="49" charset="-122"/>
                        </a:rPr>
                        <a:t>系列小活动</a:t>
                      </a:r>
                      <a:endParaRPr lang="zh-CN" altLang="en-US" sz="200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CAEAC"/>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r>
              <a:tr h="957263">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sz="2000" dirty="0">
                          <a:ea typeface="黑体" panose="02010609060101010101" pitchFamily="49" charset="-122"/>
                        </a:rPr>
                        <a:t>5</a:t>
                      </a:r>
                      <a:r>
                        <a:rPr lang="zh-CN" altLang="en-US" sz="2000" dirty="0">
                          <a:ea typeface="黑体" panose="02010609060101010101" pitchFamily="49" charset="-122"/>
                        </a:rPr>
                        <a:t>月</a:t>
                      </a:r>
                      <a:endParaRPr lang="zh-CN" altLang="en-US" sz="200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dirty="0">
                          <a:latin typeface="黑体" panose="02010609060101010101" pitchFamily="49" charset="-122"/>
                          <a:ea typeface="黑体" panose="02010609060101010101" pitchFamily="49" charset="-122"/>
                        </a:rPr>
                        <a:t>大项目</a:t>
                      </a:r>
                      <a:r>
                        <a:rPr lang="en-US" altLang="zh-CN" sz="2000">
                          <a:latin typeface="黑体" panose="02010609060101010101" pitchFamily="49" charset="-122"/>
                          <a:ea typeface="黑体" panose="02010609060101010101" pitchFamily="49" charset="-122"/>
                        </a:rPr>
                        <a:t>3</a:t>
                      </a:r>
                      <a:endParaRPr lang="zh-CN" altLang="en-US" sz="2000">
                        <a:latin typeface="黑体" panose="02010609060101010101" pitchFamily="49" charset="-122"/>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CAEAC"/>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dirty="0">
                          <a:latin typeface="黑体" panose="02010609060101010101" pitchFamily="49" charset="-122"/>
                          <a:ea typeface="黑体" panose="02010609060101010101" pitchFamily="49" charset="-122"/>
                        </a:rPr>
                        <a:t>系列小活动</a:t>
                      </a:r>
                      <a:endParaRPr lang="zh-CN" altLang="en-US" sz="200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CAEAC"/>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r>
              <a:tr h="879475">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sz="2000" dirty="0">
                          <a:ea typeface="黑体" panose="02010609060101010101" pitchFamily="49" charset="-122"/>
                        </a:rPr>
                        <a:t>6</a:t>
                      </a:r>
                      <a:r>
                        <a:rPr lang="zh-CN" altLang="en-US" sz="2000" dirty="0">
                          <a:ea typeface="黑体" panose="02010609060101010101" pitchFamily="49" charset="-122"/>
                        </a:rPr>
                        <a:t>月</a:t>
                      </a:r>
                      <a:endParaRPr lang="zh-CN" altLang="en-US" sz="200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dirty="0">
                          <a:latin typeface="黑体" panose="02010609060101010101" pitchFamily="49" charset="-122"/>
                          <a:ea typeface="黑体" panose="02010609060101010101" pitchFamily="49" charset="-122"/>
                        </a:rPr>
                        <a:t>大项目</a:t>
                      </a:r>
                      <a:r>
                        <a:rPr lang="en-US" altLang="zh-CN" sz="2000">
                          <a:latin typeface="黑体" panose="02010609060101010101" pitchFamily="49" charset="-122"/>
                          <a:ea typeface="黑体" panose="02010609060101010101" pitchFamily="49" charset="-122"/>
                        </a:rPr>
                        <a:t>4</a:t>
                      </a:r>
                      <a:endParaRPr lang="zh-CN" altLang="en-US" sz="2000">
                        <a:latin typeface="黑体" panose="02010609060101010101" pitchFamily="49" charset="-122"/>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CAEAC"/>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000" dirty="0">
                          <a:latin typeface="黑体" panose="02010609060101010101" pitchFamily="49" charset="-122"/>
                          <a:ea typeface="黑体" panose="02010609060101010101" pitchFamily="49" charset="-122"/>
                        </a:rPr>
                        <a:t>系列小活动</a:t>
                      </a:r>
                      <a:endParaRPr lang="zh-CN" altLang="en-US" sz="2000">
                        <a:latin typeface="Times New Roman" panose="02020603050405020304" pitchFamily="18" charset="0"/>
                        <a:ea typeface="黑体" panose="02010609060101010101"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CAEAC"/>
                    </a:solidFill>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r>
            </a:tbl>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8354" name="标题 868353"/>
          <p:cNvSpPr>
            <a:spLocks noGrp="1"/>
          </p:cNvSpPr>
          <p:nvPr>
            <p:ph type="title"/>
          </p:nvPr>
        </p:nvSpPr>
        <p:spPr>
          <a:xfrm>
            <a:off x="250825" y="333375"/>
            <a:ext cx="8893175" cy="1368425"/>
          </a:xfrm>
        </p:spPr>
        <p:txBody>
          <a:bodyPr anchor="ctr"/>
          <a:p>
            <a:pPr algn="l"/>
            <a:r>
              <a:rPr lang="zh-CN" altLang="en-US" sz="2400" b="1" dirty="0"/>
              <a:t>如此开展的</a:t>
            </a:r>
            <a:r>
              <a:rPr lang="zh-CN" altLang="en-US" sz="2400" b="1" dirty="0">
                <a:solidFill>
                  <a:srgbClr val="0000FF"/>
                </a:solidFill>
              </a:rPr>
              <a:t>“系列主题活动”</a:t>
            </a:r>
            <a:r>
              <a:rPr lang="zh-CN" altLang="en-US" sz="2400" b="1" dirty="0"/>
              <a:t>，可激发学生踏上</a:t>
            </a:r>
            <a:r>
              <a:rPr lang="zh-CN" altLang="en-US" sz="2400" b="1" dirty="0">
                <a:solidFill>
                  <a:srgbClr val="0000FF"/>
                </a:solidFill>
              </a:rPr>
              <a:t>一级级成长阶梯</a:t>
            </a:r>
            <a:r>
              <a:rPr lang="zh-CN" altLang="en-US" sz="2400" b="1" dirty="0"/>
              <a:t>，最后实现一个学期（学年）的整体发展。</a:t>
            </a:r>
            <a:br>
              <a:rPr lang="zh-CN" altLang="en-US" sz="1000" b="1" dirty="0"/>
            </a:br>
            <a:endParaRPr lang="zh-CN" altLang="en-US" sz="4000" dirty="0"/>
          </a:p>
        </p:txBody>
      </p:sp>
      <p:grpSp>
        <p:nvGrpSpPr>
          <p:cNvPr id="868355" name="组合 868354"/>
          <p:cNvGrpSpPr/>
          <p:nvPr/>
        </p:nvGrpSpPr>
        <p:grpSpPr>
          <a:xfrm>
            <a:off x="0" y="3068638"/>
            <a:ext cx="3671888" cy="3789362"/>
            <a:chOff x="113" y="1933"/>
            <a:chExt cx="2313" cy="2387"/>
          </a:xfrm>
        </p:grpSpPr>
        <p:pic>
          <p:nvPicPr>
            <p:cNvPr id="868356" name="图片 868355"/>
            <p:cNvPicPr>
              <a:picLocks noChangeAspect="1"/>
            </p:cNvPicPr>
            <p:nvPr/>
          </p:nvPicPr>
          <p:blipFill>
            <a:blip r:embed="rId1"/>
            <a:stretch>
              <a:fillRect/>
            </a:stretch>
          </p:blipFill>
          <p:spPr>
            <a:xfrm>
              <a:off x="113" y="2234"/>
              <a:ext cx="889" cy="2086"/>
            </a:xfrm>
            <a:prstGeom prst="rect">
              <a:avLst/>
            </a:prstGeom>
            <a:noFill/>
            <a:ln w="9525">
              <a:noFill/>
            </a:ln>
          </p:spPr>
        </p:pic>
        <p:sp>
          <p:nvSpPr>
            <p:cNvPr id="868357" name="直接连接符 868356"/>
            <p:cNvSpPr/>
            <p:nvPr/>
          </p:nvSpPr>
          <p:spPr>
            <a:xfrm flipV="1">
              <a:off x="521" y="1933"/>
              <a:ext cx="1543" cy="318"/>
            </a:xfrm>
            <a:prstGeom prst="line">
              <a:avLst/>
            </a:prstGeom>
            <a:ln w="9525" cap="flat" cmpd="sng">
              <a:solidFill>
                <a:schemeClr val="tx1"/>
              </a:solidFill>
              <a:prstDash val="solid"/>
              <a:headEnd type="none" w="med" len="med"/>
              <a:tailEnd type="none" w="med" len="med"/>
            </a:ln>
          </p:spPr>
        </p:sp>
        <p:sp>
          <p:nvSpPr>
            <p:cNvPr id="868358" name="直接连接符 868357"/>
            <p:cNvSpPr/>
            <p:nvPr/>
          </p:nvSpPr>
          <p:spPr>
            <a:xfrm flipV="1">
              <a:off x="567" y="3974"/>
              <a:ext cx="1497" cy="346"/>
            </a:xfrm>
            <a:prstGeom prst="line">
              <a:avLst/>
            </a:prstGeom>
            <a:ln w="9525" cap="flat" cmpd="sng">
              <a:solidFill>
                <a:schemeClr val="tx1"/>
              </a:solidFill>
              <a:prstDash val="solid"/>
              <a:headEnd type="none" w="med" len="med"/>
              <a:tailEnd type="none" w="med" len="med"/>
            </a:ln>
          </p:spPr>
        </p:sp>
        <p:sp>
          <p:nvSpPr>
            <p:cNvPr id="868359" name="直接连接符 868358"/>
            <p:cNvSpPr/>
            <p:nvPr/>
          </p:nvSpPr>
          <p:spPr>
            <a:xfrm flipV="1">
              <a:off x="839" y="2296"/>
              <a:ext cx="1451" cy="273"/>
            </a:xfrm>
            <a:prstGeom prst="line">
              <a:avLst/>
            </a:prstGeom>
            <a:ln w="9525" cap="flat" cmpd="sng">
              <a:solidFill>
                <a:schemeClr val="tx1"/>
              </a:solidFill>
              <a:prstDash val="solid"/>
              <a:headEnd type="none" w="med" len="med"/>
              <a:tailEnd type="none" w="med" len="med"/>
            </a:ln>
          </p:spPr>
        </p:sp>
        <p:grpSp>
          <p:nvGrpSpPr>
            <p:cNvPr id="868360" name="组合 868359"/>
            <p:cNvGrpSpPr/>
            <p:nvPr/>
          </p:nvGrpSpPr>
          <p:grpSpPr>
            <a:xfrm>
              <a:off x="1655" y="1933"/>
              <a:ext cx="771" cy="2042"/>
              <a:chOff x="1655" y="1933"/>
              <a:chExt cx="771" cy="2042"/>
            </a:xfrm>
          </p:grpSpPr>
          <p:sp>
            <p:nvSpPr>
              <p:cNvPr id="868361" name="直接连接符 868360"/>
              <p:cNvSpPr/>
              <p:nvPr/>
            </p:nvSpPr>
            <p:spPr>
              <a:xfrm flipV="1">
                <a:off x="2064" y="2976"/>
                <a:ext cx="0" cy="998"/>
              </a:xfrm>
              <a:prstGeom prst="line">
                <a:avLst/>
              </a:prstGeom>
              <a:ln w="9525" cap="flat" cmpd="sng">
                <a:solidFill>
                  <a:schemeClr val="tx1"/>
                </a:solidFill>
                <a:prstDash val="dash"/>
                <a:headEnd type="none" w="med" len="med"/>
                <a:tailEnd type="none" w="med" len="med"/>
              </a:ln>
            </p:spPr>
          </p:sp>
          <p:sp>
            <p:nvSpPr>
              <p:cNvPr id="868362" name="直接连接符 868361"/>
              <p:cNvSpPr/>
              <p:nvPr/>
            </p:nvSpPr>
            <p:spPr>
              <a:xfrm>
                <a:off x="1655" y="2976"/>
                <a:ext cx="409" cy="0"/>
              </a:xfrm>
              <a:prstGeom prst="line">
                <a:avLst/>
              </a:prstGeom>
              <a:ln w="9525" cap="flat" cmpd="sng">
                <a:solidFill>
                  <a:schemeClr val="tx1"/>
                </a:solidFill>
                <a:prstDash val="dash"/>
                <a:headEnd type="none" w="med" len="med"/>
                <a:tailEnd type="none" w="med" len="med"/>
              </a:ln>
            </p:spPr>
          </p:sp>
          <p:sp>
            <p:nvSpPr>
              <p:cNvPr id="868363" name="直接连接符 868362"/>
              <p:cNvSpPr/>
              <p:nvPr/>
            </p:nvSpPr>
            <p:spPr>
              <a:xfrm flipV="1">
                <a:off x="2064" y="2251"/>
                <a:ext cx="272" cy="725"/>
              </a:xfrm>
              <a:prstGeom prst="line">
                <a:avLst/>
              </a:prstGeom>
              <a:ln w="9525" cap="flat" cmpd="sng">
                <a:solidFill>
                  <a:schemeClr val="tx1"/>
                </a:solidFill>
                <a:prstDash val="dash"/>
                <a:headEnd type="none" w="med" len="med"/>
                <a:tailEnd type="none" w="med" len="med"/>
              </a:ln>
            </p:spPr>
          </p:sp>
          <p:grpSp>
            <p:nvGrpSpPr>
              <p:cNvPr id="868364" name="组合 868363"/>
              <p:cNvGrpSpPr/>
              <p:nvPr/>
            </p:nvGrpSpPr>
            <p:grpSpPr>
              <a:xfrm>
                <a:off x="1655" y="1933"/>
                <a:ext cx="771" cy="2042"/>
                <a:chOff x="3764" y="8975"/>
                <a:chExt cx="630" cy="1633"/>
              </a:xfrm>
            </p:grpSpPr>
            <p:sp>
              <p:nvSpPr>
                <p:cNvPr id="868365" name="任意多边形 868364"/>
                <p:cNvSpPr/>
                <p:nvPr/>
              </p:nvSpPr>
              <p:spPr>
                <a:xfrm flipH="1">
                  <a:off x="3764" y="8976"/>
                  <a:ext cx="330" cy="1631"/>
                </a:xfrm>
                <a:custGeom>
                  <a:avLst/>
                  <a:gdLst>
                    <a:gd name="txL" fmla="*/ 0 w 22734"/>
                    <a:gd name="txT" fmla="*/ 0 h 43178"/>
                    <a:gd name="txR" fmla="*/ 22734 w 22734"/>
                    <a:gd name="txB" fmla="*/ 43178 h 43178"/>
                  </a:gdLst>
                  <a:ahLst/>
                  <a:cxnLst>
                    <a:cxn ang="180">
                      <a:pos x="0" y="29"/>
                    </a:cxn>
                    <a:cxn ang="90">
                      <a:pos x="2116" y="43177"/>
                    </a:cxn>
                    <a:cxn ang="90">
                      <a:pos x="1134" y="21600"/>
                    </a:cxn>
                  </a:cxnLst>
                  <a:rect l="txL" t="txT" r="txR" b="txB"/>
                  <a:pathLst>
                    <a:path w="22734" h="43178" fill="none">
                      <a:moveTo>
                        <a:pt x="0" y="29"/>
                      </a:moveTo>
                      <a:arcTo wR="21600" hR="21600" stAng="-5580558" swAng="10824209"/>
                    </a:path>
                    <a:path w="22734" h="43178" stroke="0">
                      <a:moveTo>
                        <a:pt x="0" y="29"/>
                      </a:moveTo>
                      <a:arcTo wR="21600" hR="21600" stAng="-5580558" swAng="10824209"/>
                      <a:lnTo>
                        <a:pt x="1134" y="21600"/>
                      </a:lnTo>
                      <a:close/>
                    </a:path>
                  </a:pathLst>
                </a:custGeom>
                <a:noFill/>
                <a:ln w="9525" cap="flat" cmpd="sng">
                  <a:solidFill>
                    <a:srgbClr val="000000"/>
                  </a:solidFill>
                  <a:prstDash val="dash"/>
                  <a:headEnd type="none" w="med" len="med"/>
                  <a:tailEnd type="none" w="med" len="med"/>
                </a:ln>
              </p:spPr>
              <p:txBody>
                <a:bodyPr/>
                <a:p>
                  <a:endParaRPr lang="zh-CN" altLang="en-US"/>
                </a:p>
              </p:txBody>
            </p:sp>
            <p:sp>
              <p:nvSpPr>
                <p:cNvPr id="868366" name="任意多边形 868365"/>
                <p:cNvSpPr/>
                <p:nvPr/>
              </p:nvSpPr>
              <p:spPr>
                <a:xfrm rot="10800000" flipH="1">
                  <a:off x="4075" y="8975"/>
                  <a:ext cx="319" cy="1633"/>
                </a:xfrm>
                <a:custGeom>
                  <a:avLst/>
                  <a:gdLst>
                    <a:gd name="txL" fmla="*/ 0 w 21961"/>
                    <a:gd name="txT" fmla="*/ 0 h 43195"/>
                    <a:gd name="txR" fmla="*/ 21961 w 21961"/>
                    <a:gd name="txB" fmla="*/ 43195 h 43195"/>
                  </a:gdLst>
                  <a:ahLst/>
                  <a:cxnLst>
                    <a:cxn ang="180">
                      <a:pos x="0" y="3"/>
                    </a:cxn>
                    <a:cxn ang="90">
                      <a:pos x="840" y="43194"/>
                    </a:cxn>
                    <a:cxn ang="90">
                      <a:pos x="361" y="21600"/>
                    </a:cxn>
                  </a:cxnLst>
                  <a:rect l="txL" t="txT" r="txR" b="txB"/>
                  <a:pathLst>
                    <a:path w="21961" h="43195" fill="none">
                      <a:moveTo>
                        <a:pt x="0" y="3"/>
                      </a:moveTo>
                      <a:arcTo wR="21600" hR="21600" stAng="-5457458" swAng="10781214"/>
                    </a:path>
                    <a:path w="21961" h="43195" stroke="0">
                      <a:moveTo>
                        <a:pt x="0" y="3"/>
                      </a:moveTo>
                      <a:arcTo wR="21600" hR="21600" stAng="-5457458" swAng="10781214"/>
                      <a:lnTo>
                        <a:pt x="361" y="21600"/>
                      </a:lnTo>
                      <a:close/>
                    </a:path>
                  </a:pathLst>
                </a:custGeom>
                <a:noFill/>
                <a:ln w="9525" cap="flat" cmpd="sng">
                  <a:solidFill>
                    <a:srgbClr val="000000"/>
                  </a:solidFill>
                  <a:prstDash val="solid"/>
                  <a:headEnd type="none" w="med" len="med"/>
                  <a:tailEnd type="none" w="med" len="med"/>
                </a:ln>
              </p:spPr>
              <p:txBody>
                <a:bodyPr/>
                <a:p>
                  <a:endParaRPr lang="zh-CN" altLang="en-US"/>
                </a:p>
              </p:txBody>
            </p:sp>
          </p:grpSp>
        </p:grpSp>
        <p:sp>
          <p:nvSpPr>
            <p:cNvPr id="868367" name="直接连接符 868366"/>
            <p:cNvSpPr/>
            <p:nvPr/>
          </p:nvSpPr>
          <p:spPr>
            <a:xfrm flipV="1">
              <a:off x="521" y="2976"/>
              <a:ext cx="1588" cy="318"/>
            </a:xfrm>
            <a:prstGeom prst="line">
              <a:avLst/>
            </a:prstGeom>
            <a:ln w="9525" cap="flat" cmpd="sng">
              <a:solidFill>
                <a:schemeClr val="tx1"/>
              </a:solidFill>
              <a:prstDash val="dash"/>
              <a:headEnd type="none" w="med" len="med"/>
              <a:tailEnd type="none" w="med" len="med"/>
            </a:ln>
          </p:spPr>
        </p:sp>
        <p:sp>
          <p:nvSpPr>
            <p:cNvPr id="868368" name="直接连接符 868367"/>
            <p:cNvSpPr/>
            <p:nvPr/>
          </p:nvSpPr>
          <p:spPr>
            <a:xfrm flipV="1">
              <a:off x="113" y="2976"/>
              <a:ext cx="1542" cy="273"/>
            </a:xfrm>
            <a:prstGeom prst="line">
              <a:avLst/>
            </a:prstGeom>
            <a:ln w="9525" cap="flat" cmpd="sng">
              <a:solidFill>
                <a:schemeClr val="tx1"/>
              </a:solidFill>
              <a:prstDash val="dash"/>
              <a:headEnd type="none" w="med" len="med"/>
              <a:tailEnd type="none" w="med" len="med"/>
            </a:ln>
          </p:spPr>
        </p:sp>
        <p:sp>
          <p:nvSpPr>
            <p:cNvPr id="868369" name="文本框 868368"/>
            <p:cNvSpPr txBox="1"/>
            <p:nvPr/>
          </p:nvSpPr>
          <p:spPr>
            <a:xfrm rot="-645406">
              <a:off x="793" y="2115"/>
              <a:ext cx="1451" cy="288"/>
            </a:xfrm>
            <a:prstGeom prst="rect">
              <a:avLst/>
            </a:prstGeom>
            <a:noFill/>
            <a:ln w="9525">
              <a:noFill/>
            </a:ln>
          </p:spPr>
          <p:txBody>
            <a:bodyPr>
              <a:spAutoFit/>
            </a:bodyPr>
            <a:p>
              <a:pPr lvl="0">
                <a:spcBef>
                  <a:spcPct val="50000"/>
                </a:spcBef>
                <a:buClr>
                  <a:srgbClr val="000000"/>
                </a:buClr>
              </a:pPr>
              <a:r>
                <a:rPr lang="zh-CN" altLang="en-US" sz="2400" b="1" dirty="0">
                  <a:solidFill>
                    <a:srgbClr val="0000FF"/>
                  </a:solidFill>
                  <a:latin typeface="Times New Roman" panose="02020603050405020304" pitchFamily="18" charset="0"/>
                  <a:ea typeface="黑体" panose="02010609060101010101" pitchFamily="49" charset="-122"/>
                </a:rPr>
                <a:t>大项目</a:t>
              </a:r>
              <a:r>
                <a:rPr lang="en-US" altLang="zh-CN" sz="2400" b="1">
                  <a:solidFill>
                    <a:srgbClr val="0000FF"/>
                  </a:solidFill>
                  <a:latin typeface="Times New Roman" panose="02020603050405020304" pitchFamily="18" charset="0"/>
                  <a:ea typeface="黑体" panose="02010609060101010101" pitchFamily="49" charset="-122"/>
                </a:rPr>
                <a:t>1</a:t>
              </a:r>
              <a:endParaRPr lang="en-US" altLang="zh-CN" sz="2400" b="1">
                <a:solidFill>
                  <a:srgbClr val="0000FF"/>
                </a:solidFill>
                <a:latin typeface="Times New Roman" panose="02020603050405020304" pitchFamily="18" charset="0"/>
                <a:ea typeface="黑体" panose="02010609060101010101" pitchFamily="49" charset="-122"/>
              </a:endParaRPr>
            </a:p>
          </p:txBody>
        </p:sp>
      </p:grpSp>
      <p:sp>
        <p:nvSpPr>
          <p:cNvPr id="868370" name="文本框 868369"/>
          <p:cNvSpPr txBox="1"/>
          <p:nvPr/>
        </p:nvSpPr>
        <p:spPr>
          <a:xfrm rot="-645406">
            <a:off x="1171575" y="4370388"/>
            <a:ext cx="2303463" cy="457200"/>
          </a:xfrm>
          <a:prstGeom prst="rect">
            <a:avLst/>
          </a:prstGeom>
          <a:noFill/>
          <a:ln w="9525">
            <a:noFill/>
          </a:ln>
        </p:spPr>
        <p:txBody>
          <a:bodyPr>
            <a:spAutoFit/>
          </a:bodyPr>
          <a:p>
            <a:pPr lvl="0">
              <a:spcBef>
                <a:spcPct val="50000"/>
              </a:spcBef>
              <a:buClr>
                <a:srgbClr val="000000"/>
              </a:buClr>
            </a:pPr>
            <a:r>
              <a:rPr lang="zh-CN" altLang="en-US" sz="2400" b="1" dirty="0">
                <a:solidFill>
                  <a:srgbClr val="0000FF"/>
                </a:solidFill>
                <a:latin typeface="Times New Roman" panose="02020603050405020304" pitchFamily="18" charset="0"/>
                <a:ea typeface="黑体" panose="02010609060101010101" pitchFamily="49" charset="-122"/>
              </a:rPr>
              <a:t>系列“小活动”</a:t>
            </a:r>
            <a:endParaRPr lang="zh-CN" altLang="en-US" sz="2400" b="1" dirty="0">
              <a:solidFill>
                <a:srgbClr val="0000FF"/>
              </a:solidFill>
              <a:latin typeface="Times New Roman" panose="02020603050405020304" pitchFamily="18" charset="0"/>
              <a:ea typeface="黑体" panose="02010609060101010101" pitchFamily="49" charset="-122"/>
            </a:endParaRPr>
          </a:p>
        </p:txBody>
      </p:sp>
      <p:grpSp>
        <p:nvGrpSpPr>
          <p:cNvPr id="868371" name="组合 868370"/>
          <p:cNvGrpSpPr/>
          <p:nvPr/>
        </p:nvGrpSpPr>
        <p:grpSpPr>
          <a:xfrm>
            <a:off x="2376488" y="2636838"/>
            <a:ext cx="3671887" cy="3671887"/>
            <a:chOff x="1610" y="1661"/>
            <a:chExt cx="2313" cy="2313"/>
          </a:xfrm>
        </p:grpSpPr>
        <p:sp>
          <p:nvSpPr>
            <p:cNvPr id="868372" name="直接连接符 868371"/>
            <p:cNvSpPr/>
            <p:nvPr/>
          </p:nvSpPr>
          <p:spPr>
            <a:xfrm flipV="1">
              <a:off x="1610" y="2704"/>
              <a:ext cx="1542" cy="272"/>
            </a:xfrm>
            <a:prstGeom prst="line">
              <a:avLst/>
            </a:prstGeom>
            <a:ln w="38100" cap="flat" cmpd="sng">
              <a:solidFill>
                <a:srgbClr val="66FFFF"/>
              </a:solidFill>
              <a:prstDash val="dash"/>
              <a:headEnd type="none" w="med" len="med"/>
              <a:tailEnd type="none" w="med" len="med"/>
            </a:ln>
          </p:spPr>
        </p:sp>
        <p:grpSp>
          <p:nvGrpSpPr>
            <p:cNvPr id="868373" name="组合 868372"/>
            <p:cNvGrpSpPr/>
            <p:nvPr/>
          </p:nvGrpSpPr>
          <p:grpSpPr>
            <a:xfrm>
              <a:off x="3152" y="1661"/>
              <a:ext cx="771" cy="1996"/>
              <a:chOff x="1655" y="1933"/>
              <a:chExt cx="771" cy="2042"/>
            </a:xfrm>
          </p:grpSpPr>
          <p:sp>
            <p:nvSpPr>
              <p:cNvPr id="868374" name="直接连接符 868373"/>
              <p:cNvSpPr/>
              <p:nvPr/>
            </p:nvSpPr>
            <p:spPr>
              <a:xfrm flipV="1">
                <a:off x="2064" y="2976"/>
                <a:ext cx="0" cy="998"/>
              </a:xfrm>
              <a:prstGeom prst="line">
                <a:avLst/>
              </a:prstGeom>
              <a:ln w="28575" cap="flat" cmpd="sng">
                <a:solidFill>
                  <a:srgbClr val="66FFFF"/>
                </a:solidFill>
                <a:prstDash val="dash"/>
                <a:headEnd type="none" w="med" len="med"/>
                <a:tailEnd type="none" w="med" len="med"/>
              </a:ln>
            </p:spPr>
          </p:sp>
          <p:sp>
            <p:nvSpPr>
              <p:cNvPr id="868375" name="直接连接符 868374"/>
              <p:cNvSpPr/>
              <p:nvPr/>
            </p:nvSpPr>
            <p:spPr>
              <a:xfrm>
                <a:off x="1655" y="2976"/>
                <a:ext cx="409" cy="0"/>
              </a:xfrm>
              <a:prstGeom prst="line">
                <a:avLst/>
              </a:prstGeom>
              <a:ln w="28575" cap="flat" cmpd="sng">
                <a:solidFill>
                  <a:srgbClr val="66FFFF"/>
                </a:solidFill>
                <a:prstDash val="dash"/>
                <a:headEnd type="none" w="med" len="med"/>
                <a:tailEnd type="none" w="med" len="med"/>
              </a:ln>
            </p:spPr>
          </p:sp>
          <p:sp>
            <p:nvSpPr>
              <p:cNvPr id="868376" name="直接连接符 868375"/>
              <p:cNvSpPr/>
              <p:nvPr/>
            </p:nvSpPr>
            <p:spPr>
              <a:xfrm flipV="1">
                <a:off x="2064" y="2251"/>
                <a:ext cx="272" cy="725"/>
              </a:xfrm>
              <a:prstGeom prst="line">
                <a:avLst/>
              </a:prstGeom>
              <a:ln w="28575" cap="flat" cmpd="sng">
                <a:solidFill>
                  <a:srgbClr val="66FFFF"/>
                </a:solidFill>
                <a:prstDash val="dash"/>
                <a:headEnd type="none" w="med" len="med"/>
                <a:tailEnd type="none" w="med" len="med"/>
              </a:ln>
            </p:spPr>
          </p:sp>
          <p:grpSp>
            <p:nvGrpSpPr>
              <p:cNvPr id="868377" name="组合 868376"/>
              <p:cNvGrpSpPr/>
              <p:nvPr/>
            </p:nvGrpSpPr>
            <p:grpSpPr>
              <a:xfrm>
                <a:off x="1655" y="1933"/>
                <a:ext cx="771" cy="2042"/>
                <a:chOff x="3764" y="8975"/>
                <a:chExt cx="630" cy="1633"/>
              </a:xfrm>
            </p:grpSpPr>
            <p:sp>
              <p:nvSpPr>
                <p:cNvPr id="868378" name="任意多边形 868377"/>
                <p:cNvSpPr/>
                <p:nvPr/>
              </p:nvSpPr>
              <p:spPr>
                <a:xfrm flipH="1">
                  <a:off x="3764" y="8976"/>
                  <a:ext cx="330" cy="1631"/>
                </a:xfrm>
                <a:custGeom>
                  <a:avLst/>
                  <a:gdLst>
                    <a:gd name="txL" fmla="*/ 0 w 22734"/>
                    <a:gd name="txT" fmla="*/ 0 h 43178"/>
                    <a:gd name="txR" fmla="*/ 22734 w 22734"/>
                    <a:gd name="txB" fmla="*/ 43178 h 43178"/>
                  </a:gdLst>
                  <a:ahLst/>
                  <a:cxnLst>
                    <a:cxn ang="180">
                      <a:pos x="0" y="29"/>
                    </a:cxn>
                    <a:cxn ang="90">
                      <a:pos x="2116" y="43177"/>
                    </a:cxn>
                    <a:cxn ang="90">
                      <a:pos x="1134" y="21600"/>
                    </a:cxn>
                  </a:cxnLst>
                  <a:rect l="txL" t="txT" r="txR" b="txB"/>
                  <a:pathLst>
                    <a:path w="22734" h="43178" fill="none">
                      <a:moveTo>
                        <a:pt x="0" y="29"/>
                      </a:moveTo>
                      <a:arcTo wR="21600" hR="21600" stAng="-5580558" swAng="10824209"/>
                    </a:path>
                    <a:path w="22734" h="43178" stroke="0">
                      <a:moveTo>
                        <a:pt x="0" y="29"/>
                      </a:moveTo>
                      <a:arcTo wR="21600" hR="21600" stAng="-5580558" swAng="10824209"/>
                      <a:lnTo>
                        <a:pt x="1134" y="21600"/>
                      </a:lnTo>
                      <a:close/>
                    </a:path>
                  </a:pathLst>
                </a:custGeom>
                <a:noFill/>
                <a:ln w="28575" cap="flat" cmpd="sng">
                  <a:solidFill>
                    <a:srgbClr val="66FFFF"/>
                  </a:solidFill>
                  <a:prstDash val="dash"/>
                  <a:headEnd type="none" w="med" len="med"/>
                  <a:tailEnd type="none" w="med" len="med"/>
                </a:ln>
              </p:spPr>
              <p:txBody>
                <a:bodyPr/>
                <a:p>
                  <a:endParaRPr lang="zh-CN" altLang="en-US"/>
                </a:p>
              </p:txBody>
            </p:sp>
            <p:sp>
              <p:nvSpPr>
                <p:cNvPr id="868379" name="任意多边形 868378"/>
                <p:cNvSpPr/>
                <p:nvPr/>
              </p:nvSpPr>
              <p:spPr>
                <a:xfrm rot="10800000" flipH="1">
                  <a:off x="4075" y="8975"/>
                  <a:ext cx="319" cy="1633"/>
                </a:xfrm>
                <a:custGeom>
                  <a:avLst/>
                  <a:gdLst>
                    <a:gd name="txL" fmla="*/ 0 w 21961"/>
                    <a:gd name="txT" fmla="*/ 0 h 43195"/>
                    <a:gd name="txR" fmla="*/ 21961 w 21961"/>
                    <a:gd name="txB" fmla="*/ 43195 h 43195"/>
                  </a:gdLst>
                  <a:ahLst/>
                  <a:cxnLst>
                    <a:cxn ang="180">
                      <a:pos x="0" y="3"/>
                    </a:cxn>
                    <a:cxn ang="90">
                      <a:pos x="840" y="43194"/>
                    </a:cxn>
                    <a:cxn ang="90">
                      <a:pos x="361" y="21600"/>
                    </a:cxn>
                  </a:cxnLst>
                  <a:rect l="txL" t="txT" r="txR" b="txB"/>
                  <a:pathLst>
                    <a:path w="21961" h="43195" fill="none">
                      <a:moveTo>
                        <a:pt x="0" y="3"/>
                      </a:moveTo>
                      <a:arcTo wR="21600" hR="21600" stAng="-5457458" swAng="10781214"/>
                    </a:path>
                    <a:path w="21961" h="43195" stroke="0">
                      <a:moveTo>
                        <a:pt x="0" y="3"/>
                      </a:moveTo>
                      <a:arcTo wR="21600" hR="21600" stAng="-5457458" swAng="10781214"/>
                      <a:lnTo>
                        <a:pt x="361" y="21600"/>
                      </a:lnTo>
                      <a:close/>
                    </a:path>
                  </a:pathLst>
                </a:custGeom>
                <a:noFill/>
                <a:ln w="28575" cap="flat" cmpd="sng">
                  <a:solidFill>
                    <a:srgbClr val="66FFFF"/>
                  </a:solidFill>
                  <a:prstDash val="solid"/>
                  <a:headEnd type="none" w="med" len="med"/>
                  <a:tailEnd type="none" w="med" len="med"/>
                </a:ln>
              </p:spPr>
              <p:txBody>
                <a:bodyPr/>
                <a:p>
                  <a:endParaRPr lang="zh-CN" altLang="en-US"/>
                </a:p>
              </p:txBody>
            </p:sp>
          </p:grpSp>
        </p:grpSp>
        <p:sp>
          <p:nvSpPr>
            <p:cNvPr id="868380" name="直接连接符 868379"/>
            <p:cNvSpPr/>
            <p:nvPr/>
          </p:nvSpPr>
          <p:spPr>
            <a:xfrm flipV="1">
              <a:off x="1882" y="1661"/>
              <a:ext cx="1633" cy="318"/>
            </a:xfrm>
            <a:prstGeom prst="line">
              <a:avLst/>
            </a:prstGeom>
            <a:ln w="28575" cap="flat" cmpd="sng">
              <a:solidFill>
                <a:srgbClr val="66FFFF"/>
              </a:solidFill>
              <a:prstDash val="solid"/>
              <a:headEnd type="none" w="med" len="med"/>
              <a:tailEnd type="none" w="med" len="med"/>
            </a:ln>
          </p:spPr>
        </p:sp>
        <p:sp>
          <p:nvSpPr>
            <p:cNvPr id="868381" name="直接连接符 868380"/>
            <p:cNvSpPr/>
            <p:nvPr/>
          </p:nvSpPr>
          <p:spPr>
            <a:xfrm flipV="1">
              <a:off x="1973" y="3657"/>
              <a:ext cx="1587" cy="317"/>
            </a:xfrm>
            <a:prstGeom prst="line">
              <a:avLst/>
            </a:prstGeom>
            <a:ln w="28575" cap="flat" cmpd="sng">
              <a:solidFill>
                <a:srgbClr val="66FFFF"/>
              </a:solidFill>
              <a:prstDash val="solid"/>
              <a:headEnd type="none" w="med" len="med"/>
              <a:tailEnd type="none" w="med" len="med"/>
            </a:ln>
          </p:spPr>
        </p:sp>
        <p:sp>
          <p:nvSpPr>
            <p:cNvPr id="868382" name="直接连接符 868381"/>
            <p:cNvSpPr/>
            <p:nvPr/>
          </p:nvSpPr>
          <p:spPr>
            <a:xfrm flipV="1">
              <a:off x="2064" y="2704"/>
              <a:ext cx="1496" cy="272"/>
            </a:xfrm>
            <a:prstGeom prst="line">
              <a:avLst/>
            </a:prstGeom>
            <a:ln w="38100" cap="flat" cmpd="sng">
              <a:solidFill>
                <a:srgbClr val="66FFFF"/>
              </a:solidFill>
              <a:prstDash val="dash"/>
              <a:headEnd type="none" w="med" len="med"/>
              <a:tailEnd type="none" w="med" len="med"/>
            </a:ln>
          </p:spPr>
        </p:sp>
        <p:sp>
          <p:nvSpPr>
            <p:cNvPr id="868383" name="直接连接符 868382"/>
            <p:cNvSpPr/>
            <p:nvPr/>
          </p:nvSpPr>
          <p:spPr>
            <a:xfrm flipV="1">
              <a:off x="2290" y="1979"/>
              <a:ext cx="1543" cy="317"/>
            </a:xfrm>
            <a:prstGeom prst="line">
              <a:avLst/>
            </a:prstGeom>
            <a:ln w="28575" cap="flat" cmpd="sng">
              <a:solidFill>
                <a:srgbClr val="66FFFF"/>
              </a:solidFill>
              <a:prstDash val="solid"/>
              <a:headEnd type="none" w="med" len="med"/>
              <a:tailEnd type="none" w="med" len="med"/>
            </a:ln>
          </p:spPr>
        </p:sp>
        <p:sp>
          <p:nvSpPr>
            <p:cNvPr id="868384" name="文本框 868383"/>
            <p:cNvSpPr txBox="1"/>
            <p:nvPr/>
          </p:nvSpPr>
          <p:spPr>
            <a:xfrm rot="-645406">
              <a:off x="2245" y="1797"/>
              <a:ext cx="1451" cy="288"/>
            </a:xfrm>
            <a:prstGeom prst="rect">
              <a:avLst/>
            </a:prstGeom>
            <a:noFill/>
            <a:ln w="9525">
              <a:noFill/>
            </a:ln>
          </p:spPr>
          <p:txBody>
            <a:bodyPr>
              <a:spAutoFit/>
            </a:bodyPr>
            <a:p>
              <a:pPr lvl="0">
                <a:spcBef>
                  <a:spcPct val="50000"/>
                </a:spcBef>
                <a:buClr>
                  <a:srgbClr val="000000"/>
                </a:buClr>
              </a:pPr>
              <a:r>
                <a:rPr lang="zh-CN" altLang="en-US" sz="2400" b="1" dirty="0">
                  <a:solidFill>
                    <a:srgbClr val="0099FF"/>
                  </a:solidFill>
                  <a:latin typeface="Times New Roman" panose="02020603050405020304" pitchFamily="18" charset="0"/>
                  <a:ea typeface="黑体" panose="02010609060101010101" pitchFamily="49" charset="-122"/>
                </a:rPr>
                <a:t>大项目</a:t>
              </a:r>
              <a:r>
                <a:rPr lang="en-US" altLang="zh-CN" sz="2400" b="1">
                  <a:solidFill>
                    <a:srgbClr val="0099FF"/>
                  </a:solidFill>
                  <a:latin typeface="Times New Roman" panose="02020603050405020304" pitchFamily="18" charset="0"/>
                  <a:ea typeface="黑体" panose="02010609060101010101" pitchFamily="49" charset="-122"/>
                </a:rPr>
                <a:t>2</a:t>
              </a:r>
              <a:endParaRPr lang="en-US" altLang="zh-CN" sz="2400" b="1">
                <a:solidFill>
                  <a:srgbClr val="0099FF"/>
                </a:solidFill>
                <a:latin typeface="Times New Roman" panose="02020603050405020304" pitchFamily="18" charset="0"/>
                <a:ea typeface="黑体" panose="02010609060101010101" pitchFamily="49" charset="-122"/>
              </a:endParaRPr>
            </a:p>
          </p:txBody>
        </p:sp>
        <p:sp>
          <p:nvSpPr>
            <p:cNvPr id="868385" name="文本框 868384"/>
            <p:cNvSpPr txBox="1"/>
            <p:nvPr/>
          </p:nvSpPr>
          <p:spPr>
            <a:xfrm rot="-645406">
              <a:off x="2348" y="2390"/>
              <a:ext cx="1451" cy="288"/>
            </a:xfrm>
            <a:prstGeom prst="rect">
              <a:avLst/>
            </a:prstGeom>
            <a:noFill/>
            <a:ln w="9525">
              <a:noFill/>
            </a:ln>
          </p:spPr>
          <p:txBody>
            <a:bodyPr>
              <a:spAutoFit/>
            </a:bodyPr>
            <a:p>
              <a:pPr lvl="0">
                <a:spcBef>
                  <a:spcPct val="50000"/>
                </a:spcBef>
                <a:buClr>
                  <a:srgbClr val="000000"/>
                </a:buClr>
              </a:pPr>
              <a:r>
                <a:rPr lang="zh-CN" altLang="en-US" sz="2400" b="1" dirty="0">
                  <a:solidFill>
                    <a:srgbClr val="0000FF"/>
                  </a:solidFill>
                  <a:latin typeface="Arial" panose="020B0604020202020204" pitchFamily="34" charset="0"/>
                  <a:ea typeface="宋体" panose="02010600030101010101" pitchFamily="2" charset="-122"/>
                </a:rPr>
                <a:t>系列“小活动”</a:t>
              </a:r>
              <a:endParaRPr lang="zh-CN" altLang="en-US" sz="2400" b="1">
                <a:solidFill>
                  <a:srgbClr val="0000FF"/>
                </a:solidFill>
                <a:latin typeface="Arial" panose="020B0604020202020204" pitchFamily="34" charset="0"/>
                <a:ea typeface="宋体" panose="02010600030101010101" pitchFamily="2" charset="-122"/>
              </a:endParaRPr>
            </a:p>
          </p:txBody>
        </p:sp>
      </p:grpSp>
      <p:grpSp>
        <p:nvGrpSpPr>
          <p:cNvPr id="868386" name="组合 868385"/>
          <p:cNvGrpSpPr/>
          <p:nvPr/>
        </p:nvGrpSpPr>
        <p:grpSpPr>
          <a:xfrm>
            <a:off x="5040313" y="2133600"/>
            <a:ext cx="3600450" cy="3671888"/>
            <a:chOff x="3288" y="1344"/>
            <a:chExt cx="2268" cy="2313"/>
          </a:xfrm>
        </p:grpSpPr>
        <p:sp>
          <p:nvSpPr>
            <p:cNvPr id="868387" name="文本框 868386"/>
            <p:cNvSpPr txBox="1"/>
            <p:nvPr/>
          </p:nvSpPr>
          <p:spPr>
            <a:xfrm rot="-645406">
              <a:off x="3936" y="2118"/>
              <a:ext cx="1451" cy="288"/>
            </a:xfrm>
            <a:prstGeom prst="rect">
              <a:avLst/>
            </a:prstGeom>
            <a:solidFill>
              <a:schemeClr val="bg1"/>
            </a:solidFill>
            <a:ln w="9525">
              <a:noFill/>
            </a:ln>
          </p:spPr>
          <p:txBody>
            <a:bodyPr>
              <a:spAutoFit/>
            </a:bodyPr>
            <a:p>
              <a:pPr lvl="0">
                <a:spcBef>
                  <a:spcPct val="50000"/>
                </a:spcBef>
                <a:buClr>
                  <a:srgbClr val="000000"/>
                </a:buClr>
              </a:pPr>
              <a:r>
                <a:rPr lang="zh-CN" altLang="en-US" sz="2400" b="1" dirty="0">
                  <a:solidFill>
                    <a:srgbClr val="0000FF"/>
                  </a:solidFill>
                  <a:latin typeface="Arial" panose="020B0604020202020204" pitchFamily="34" charset="0"/>
                  <a:ea typeface="宋体" panose="02010600030101010101" pitchFamily="2" charset="-122"/>
                </a:rPr>
                <a:t>系列“小活动”</a:t>
              </a:r>
              <a:endParaRPr lang="zh-CN" altLang="en-US" sz="2400" b="1">
                <a:solidFill>
                  <a:srgbClr val="0000FF"/>
                </a:solidFill>
                <a:latin typeface="Arial" panose="020B0604020202020204" pitchFamily="34" charset="0"/>
                <a:ea typeface="宋体" panose="02010600030101010101" pitchFamily="2" charset="-122"/>
              </a:endParaRPr>
            </a:p>
          </p:txBody>
        </p:sp>
        <p:grpSp>
          <p:nvGrpSpPr>
            <p:cNvPr id="868388" name="组合 868387"/>
            <p:cNvGrpSpPr/>
            <p:nvPr/>
          </p:nvGrpSpPr>
          <p:grpSpPr>
            <a:xfrm>
              <a:off x="4785" y="1344"/>
              <a:ext cx="771" cy="1996"/>
              <a:chOff x="1655" y="1933"/>
              <a:chExt cx="771" cy="2042"/>
            </a:xfrm>
          </p:grpSpPr>
          <p:sp>
            <p:nvSpPr>
              <p:cNvPr id="868389" name="直接连接符 868388"/>
              <p:cNvSpPr/>
              <p:nvPr/>
            </p:nvSpPr>
            <p:spPr>
              <a:xfrm flipV="1">
                <a:off x="2064" y="2976"/>
                <a:ext cx="0" cy="998"/>
              </a:xfrm>
              <a:prstGeom prst="line">
                <a:avLst/>
              </a:prstGeom>
              <a:ln w="28575" cap="flat" cmpd="sng">
                <a:solidFill>
                  <a:srgbClr val="33CC33"/>
                </a:solidFill>
                <a:prstDash val="dash"/>
                <a:headEnd type="none" w="med" len="med"/>
                <a:tailEnd type="none" w="med" len="med"/>
              </a:ln>
            </p:spPr>
          </p:sp>
          <p:sp>
            <p:nvSpPr>
              <p:cNvPr id="868390" name="直接连接符 868389"/>
              <p:cNvSpPr/>
              <p:nvPr/>
            </p:nvSpPr>
            <p:spPr>
              <a:xfrm>
                <a:off x="1655" y="2976"/>
                <a:ext cx="409" cy="0"/>
              </a:xfrm>
              <a:prstGeom prst="line">
                <a:avLst/>
              </a:prstGeom>
              <a:ln w="28575" cap="flat" cmpd="sng">
                <a:solidFill>
                  <a:srgbClr val="33CC33"/>
                </a:solidFill>
                <a:prstDash val="dash"/>
                <a:headEnd type="none" w="med" len="med"/>
                <a:tailEnd type="none" w="med" len="med"/>
              </a:ln>
            </p:spPr>
          </p:sp>
          <p:sp>
            <p:nvSpPr>
              <p:cNvPr id="868391" name="直接连接符 868390"/>
              <p:cNvSpPr/>
              <p:nvPr/>
            </p:nvSpPr>
            <p:spPr>
              <a:xfrm flipV="1">
                <a:off x="2064" y="2251"/>
                <a:ext cx="272" cy="725"/>
              </a:xfrm>
              <a:prstGeom prst="line">
                <a:avLst/>
              </a:prstGeom>
              <a:ln w="28575" cap="flat" cmpd="sng">
                <a:solidFill>
                  <a:srgbClr val="33CC33"/>
                </a:solidFill>
                <a:prstDash val="dash"/>
                <a:headEnd type="none" w="med" len="med"/>
                <a:tailEnd type="none" w="med" len="med"/>
              </a:ln>
            </p:spPr>
          </p:sp>
          <p:grpSp>
            <p:nvGrpSpPr>
              <p:cNvPr id="868392" name="组合 868391"/>
              <p:cNvGrpSpPr/>
              <p:nvPr/>
            </p:nvGrpSpPr>
            <p:grpSpPr>
              <a:xfrm>
                <a:off x="1655" y="1933"/>
                <a:ext cx="771" cy="2042"/>
                <a:chOff x="3764" y="8975"/>
                <a:chExt cx="630" cy="1633"/>
              </a:xfrm>
            </p:grpSpPr>
            <p:sp>
              <p:nvSpPr>
                <p:cNvPr id="868393" name="任意多边形 868392"/>
                <p:cNvSpPr/>
                <p:nvPr/>
              </p:nvSpPr>
              <p:spPr>
                <a:xfrm flipH="1">
                  <a:off x="3764" y="8976"/>
                  <a:ext cx="330" cy="1631"/>
                </a:xfrm>
                <a:custGeom>
                  <a:avLst/>
                  <a:gdLst>
                    <a:gd name="txL" fmla="*/ 0 w 22734"/>
                    <a:gd name="txT" fmla="*/ 0 h 43178"/>
                    <a:gd name="txR" fmla="*/ 22734 w 22734"/>
                    <a:gd name="txB" fmla="*/ 43178 h 43178"/>
                  </a:gdLst>
                  <a:ahLst/>
                  <a:cxnLst>
                    <a:cxn ang="180">
                      <a:pos x="0" y="29"/>
                    </a:cxn>
                    <a:cxn ang="90">
                      <a:pos x="2116" y="43177"/>
                    </a:cxn>
                    <a:cxn ang="90">
                      <a:pos x="1134" y="21600"/>
                    </a:cxn>
                  </a:cxnLst>
                  <a:rect l="txL" t="txT" r="txR" b="txB"/>
                  <a:pathLst>
                    <a:path w="22734" h="43178" fill="none">
                      <a:moveTo>
                        <a:pt x="0" y="29"/>
                      </a:moveTo>
                      <a:arcTo wR="21600" hR="21600" stAng="-5580558" swAng="10824209"/>
                    </a:path>
                    <a:path w="22734" h="43178" stroke="0">
                      <a:moveTo>
                        <a:pt x="0" y="29"/>
                      </a:moveTo>
                      <a:arcTo wR="21600" hR="21600" stAng="-5580558" swAng="10824209"/>
                      <a:lnTo>
                        <a:pt x="1134" y="21600"/>
                      </a:lnTo>
                      <a:close/>
                    </a:path>
                  </a:pathLst>
                </a:custGeom>
                <a:noFill/>
                <a:ln w="28575" cap="flat" cmpd="sng">
                  <a:solidFill>
                    <a:srgbClr val="33CC33"/>
                  </a:solidFill>
                  <a:prstDash val="dash"/>
                  <a:headEnd type="none" w="med" len="med"/>
                  <a:tailEnd type="none" w="med" len="med"/>
                </a:ln>
              </p:spPr>
              <p:txBody>
                <a:bodyPr/>
                <a:p>
                  <a:endParaRPr lang="zh-CN" altLang="en-US"/>
                </a:p>
              </p:txBody>
            </p:sp>
            <p:sp>
              <p:nvSpPr>
                <p:cNvPr id="868394" name="任意多边形 868393"/>
                <p:cNvSpPr/>
                <p:nvPr/>
              </p:nvSpPr>
              <p:spPr>
                <a:xfrm rot="10800000" flipH="1">
                  <a:off x="4075" y="8975"/>
                  <a:ext cx="319" cy="1633"/>
                </a:xfrm>
                <a:custGeom>
                  <a:avLst/>
                  <a:gdLst>
                    <a:gd name="txL" fmla="*/ 0 w 21961"/>
                    <a:gd name="txT" fmla="*/ 0 h 43195"/>
                    <a:gd name="txR" fmla="*/ 21961 w 21961"/>
                    <a:gd name="txB" fmla="*/ 43195 h 43195"/>
                  </a:gdLst>
                  <a:ahLst/>
                  <a:cxnLst>
                    <a:cxn ang="180">
                      <a:pos x="0" y="3"/>
                    </a:cxn>
                    <a:cxn ang="90">
                      <a:pos x="840" y="43194"/>
                    </a:cxn>
                    <a:cxn ang="90">
                      <a:pos x="361" y="21600"/>
                    </a:cxn>
                  </a:cxnLst>
                  <a:rect l="txL" t="txT" r="txR" b="txB"/>
                  <a:pathLst>
                    <a:path w="21961" h="43195" fill="none">
                      <a:moveTo>
                        <a:pt x="0" y="3"/>
                      </a:moveTo>
                      <a:arcTo wR="21600" hR="21600" stAng="-5457458" swAng="10781214"/>
                    </a:path>
                    <a:path w="21961" h="43195" stroke="0">
                      <a:moveTo>
                        <a:pt x="0" y="3"/>
                      </a:moveTo>
                      <a:arcTo wR="21600" hR="21600" stAng="-5457458" swAng="10781214"/>
                      <a:lnTo>
                        <a:pt x="361" y="21600"/>
                      </a:lnTo>
                      <a:close/>
                    </a:path>
                  </a:pathLst>
                </a:custGeom>
                <a:noFill/>
                <a:ln w="28575" cap="flat" cmpd="sng">
                  <a:solidFill>
                    <a:srgbClr val="33CC33"/>
                  </a:solidFill>
                  <a:prstDash val="solid"/>
                  <a:headEnd type="none" w="med" len="med"/>
                  <a:tailEnd type="none" w="med" len="med"/>
                </a:ln>
              </p:spPr>
              <p:txBody>
                <a:bodyPr/>
                <a:p>
                  <a:endParaRPr lang="zh-CN" altLang="en-US"/>
                </a:p>
              </p:txBody>
            </p:sp>
          </p:grpSp>
        </p:grpSp>
        <p:sp>
          <p:nvSpPr>
            <p:cNvPr id="868395" name="直接连接符 868394"/>
            <p:cNvSpPr/>
            <p:nvPr/>
          </p:nvSpPr>
          <p:spPr>
            <a:xfrm flipV="1">
              <a:off x="3515" y="1344"/>
              <a:ext cx="1633" cy="318"/>
            </a:xfrm>
            <a:prstGeom prst="line">
              <a:avLst/>
            </a:prstGeom>
            <a:ln w="28575" cap="flat" cmpd="sng">
              <a:solidFill>
                <a:srgbClr val="33CC33"/>
              </a:solidFill>
              <a:prstDash val="solid"/>
              <a:headEnd type="none" w="med" len="med"/>
              <a:tailEnd type="none" w="med" len="med"/>
            </a:ln>
          </p:spPr>
        </p:sp>
        <p:sp>
          <p:nvSpPr>
            <p:cNvPr id="868396" name="直接连接符 868395"/>
            <p:cNvSpPr/>
            <p:nvPr/>
          </p:nvSpPr>
          <p:spPr>
            <a:xfrm flipV="1">
              <a:off x="3606" y="3340"/>
              <a:ext cx="1587" cy="317"/>
            </a:xfrm>
            <a:prstGeom prst="line">
              <a:avLst/>
            </a:prstGeom>
            <a:ln w="28575" cap="flat" cmpd="sng">
              <a:solidFill>
                <a:srgbClr val="33CC33"/>
              </a:solidFill>
              <a:prstDash val="solid"/>
              <a:headEnd type="none" w="med" len="med"/>
              <a:tailEnd type="none" w="med" len="med"/>
            </a:ln>
          </p:spPr>
        </p:sp>
        <p:sp>
          <p:nvSpPr>
            <p:cNvPr id="868397" name="直接连接符 868396"/>
            <p:cNvSpPr/>
            <p:nvPr/>
          </p:nvSpPr>
          <p:spPr>
            <a:xfrm flipV="1">
              <a:off x="3697" y="2387"/>
              <a:ext cx="1496" cy="272"/>
            </a:xfrm>
            <a:prstGeom prst="line">
              <a:avLst/>
            </a:prstGeom>
            <a:ln w="38100" cap="flat" cmpd="sng">
              <a:solidFill>
                <a:srgbClr val="33CC33"/>
              </a:solidFill>
              <a:prstDash val="dash"/>
              <a:headEnd type="none" w="med" len="med"/>
              <a:tailEnd type="none" w="med" len="med"/>
            </a:ln>
          </p:spPr>
        </p:sp>
        <p:sp>
          <p:nvSpPr>
            <p:cNvPr id="868398" name="直接连接符 868397"/>
            <p:cNvSpPr/>
            <p:nvPr/>
          </p:nvSpPr>
          <p:spPr>
            <a:xfrm flipV="1">
              <a:off x="3833" y="1661"/>
              <a:ext cx="1633" cy="318"/>
            </a:xfrm>
            <a:prstGeom prst="line">
              <a:avLst/>
            </a:prstGeom>
            <a:ln w="28575" cap="flat" cmpd="sng">
              <a:solidFill>
                <a:srgbClr val="33CC33"/>
              </a:solidFill>
              <a:prstDash val="solid"/>
              <a:headEnd type="none" w="med" len="med"/>
              <a:tailEnd type="none" w="med" len="med"/>
            </a:ln>
          </p:spPr>
        </p:sp>
        <p:sp>
          <p:nvSpPr>
            <p:cNvPr id="868399" name="文本框 868398"/>
            <p:cNvSpPr txBox="1"/>
            <p:nvPr/>
          </p:nvSpPr>
          <p:spPr>
            <a:xfrm rot="-645406">
              <a:off x="3878" y="1480"/>
              <a:ext cx="1451" cy="288"/>
            </a:xfrm>
            <a:prstGeom prst="rect">
              <a:avLst/>
            </a:prstGeom>
            <a:noFill/>
            <a:ln w="9525">
              <a:noFill/>
            </a:ln>
          </p:spPr>
          <p:txBody>
            <a:bodyPr>
              <a:spAutoFit/>
            </a:bodyPr>
            <a:p>
              <a:pPr lvl="0">
                <a:spcBef>
                  <a:spcPct val="50000"/>
                </a:spcBef>
                <a:buClr>
                  <a:srgbClr val="000000"/>
                </a:buClr>
              </a:pPr>
              <a:r>
                <a:rPr lang="zh-CN" altLang="en-US" sz="2400" b="1" dirty="0">
                  <a:solidFill>
                    <a:schemeClr val="hlink"/>
                  </a:solidFill>
                  <a:latin typeface="Times New Roman" panose="02020603050405020304" pitchFamily="18" charset="0"/>
                  <a:ea typeface="黑体" panose="02010609060101010101" pitchFamily="49" charset="-122"/>
                </a:rPr>
                <a:t>大项目</a:t>
              </a:r>
              <a:r>
                <a:rPr lang="en-US" altLang="zh-CN" sz="2400" b="1">
                  <a:solidFill>
                    <a:schemeClr val="hlink"/>
                  </a:solidFill>
                  <a:latin typeface="Times New Roman" panose="02020603050405020304" pitchFamily="18" charset="0"/>
                  <a:ea typeface="黑体" panose="02010609060101010101" pitchFamily="49" charset="-122"/>
                </a:rPr>
                <a:t>3</a:t>
              </a:r>
              <a:endParaRPr lang="en-US" altLang="zh-CN" sz="2400" b="1">
                <a:solidFill>
                  <a:schemeClr val="hlink"/>
                </a:solidFill>
                <a:latin typeface="Times New Roman" panose="02020603050405020304" pitchFamily="18" charset="0"/>
                <a:ea typeface="黑体" panose="02010609060101010101" pitchFamily="49" charset="-122"/>
              </a:endParaRPr>
            </a:p>
          </p:txBody>
        </p:sp>
        <p:sp>
          <p:nvSpPr>
            <p:cNvPr id="868400" name="直接连接符 868399"/>
            <p:cNvSpPr/>
            <p:nvPr/>
          </p:nvSpPr>
          <p:spPr>
            <a:xfrm flipV="1">
              <a:off x="3288" y="2387"/>
              <a:ext cx="1542" cy="272"/>
            </a:xfrm>
            <a:prstGeom prst="line">
              <a:avLst/>
            </a:prstGeom>
            <a:ln w="38100" cap="flat" cmpd="sng">
              <a:solidFill>
                <a:srgbClr val="33CC33"/>
              </a:solidFill>
              <a:prstDash val="dash"/>
              <a:headEnd type="none" w="med" len="med"/>
              <a:tailEnd type="none" w="med" len="med"/>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68355"/>
                                        </p:tgtEl>
                                        <p:attrNameLst>
                                          <p:attrName>style.visibility</p:attrName>
                                        </p:attrNameLst>
                                      </p:cBhvr>
                                      <p:to>
                                        <p:strVal val="visible"/>
                                      </p:to>
                                    </p:set>
                                    <p:anim calcmode="lin" valueType="num">
                                      <p:cBhvr additive="base">
                                        <p:cTn id="7" dur="500" fill="hold"/>
                                        <p:tgtEl>
                                          <p:spTgt spid="868355"/>
                                        </p:tgtEl>
                                        <p:attrNameLst>
                                          <p:attrName>ppt_x</p:attrName>
                                        </p:attrNameLst>
                                      </p:cBhvr>
                                      <p:tavLst>
                                        <p:tav tm="0">
                                          <p:val>
                                            <p:strVal val="#ppt_x"/>
                                          </p:val>
                                        </p:tav>
                                        <p:tav tm="100000">
                                          <p:val>
                                            <p:strVal val="#ppt_x"/>
                                          </p:val>
                                        </p:tav>
                                      </p:tavLst>
                                    </p:anim>
                                    <p:anim calcmode="lin" valueType="num">
                                      <p:cBhvr additive="base">
                                        <p:cTn id="8" dur="500" fill="hold"/>
                                        <p:tgtEl>
                                          <p:spTgt spid="8683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868370"/>
                                        </p:tgtEl>
                                        <p:attrNameLst>
                                          <p:attrName>style.visibility</p:attrName>
                                        </p:attrNameLst>
                                      </p:cBhvr>
                                      <p:to>
                                        <p:strVal val="visible"/>
                                      </p:to>
                                    </p:set>
                                    <p:animEffect transition="in" filter="diamond(in)">
                                      <p:cBhvr>
                                        <p:cTn id="13" dur="2000"/>
                                        <p:tgtEl>
                                          <p:spTgt spid="86837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68371"/>
                                        </p:tgtEl>
                                        <p:attrNameLst>
                                          <p:attrName>style.visibility</p:attrName>
                                        </p:attrNameLst>
                                      </p:cBhvr>
                                      <p:to>
                                        <p:strVal val="visible"/>
                                      </p:to>
                                    </p:set>
                                    <p:anim calcmode="lin" valueType="num">
                                      <p:cBhvr additive="base">
                                        <p:cTn id="18" dur="500" fill="hold"/>
                                        <p:tgtEl>
                                          <p:spTgt spid="868371"/>
                                        </p:tgtEl>
                                        <p:attrNameLst>
                                          <p:attrName>ppt_x</p:attrName>
                                        </p:attrNameLst>
                                      </p:cBhvr>
                                      <p:tavLst>
                                        <p:tav tm="0">
                                          <p:val>
                                            <p:strVal val="#ppt_x"/>
                                          </p:val>
                                        </p:tav>
                                        <p:tav tm="100000">
                                          <p:val>
                                            <p:strVal val="#ppt_x"/>
                                          </p:val>
                                        </p:tav>
                                      </p:tavLst>
                                    </p:anim>
                                    <p:anim calcmode="lin" valueType="num">
                                      <p:cBhvr additive="base">
                                        <p:cTn id="19" dur="500" fill="hold"/>
                                        <p:tgtEl>
                                          <p:spTgt spid="86837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868386"/>
                                        </p:tgtEl>
                                        <p:attrNameLst>
                                          <p:attrName>style.visibility</p:attrName>
                                        </p:attrNameLst>
                                      </p:cBhvr>
                                      <p:to>
                                        <p:strVal val="visible"/>
                                      </p:to>
                                    </p:set>
                                    <p:anim calcmode="lin" valueType="num">
                                      <p:cBhvr additive="base">
                                        <p:cTn id="24" dur="500" fill="hold"/>
                                        <p:tgtEl>
                                          <p:spTgt spid="868386"/>
                                        </p:tgtEl>
                                        <p:attrNameLst>
                                          <p:attrName>ppt_x</p:attrName>
                                        </p:attrNameLst>
                                      </p:cBhvr>
                                      <p:tavLst>
                                        <p:tav tm="0">
                                          <p:val>
                                            <p:strVal val="#ppt_x"/>
                                          </p:val>
                                        </p:tav>
                                        <p:tav tm="100000">
                                          <p:val>
                                            <p:strVal val="#ppt_x"/>
                                          </p:val>
                                        </p:tav>
                                      </p:tavLst>
                                    </p:anim>
                                    <p:anim calcmode="lin" valueType="num">
                                      <p:cBhvr additive="base">
                                        <p:cTn id="25" dur="500" fill="hold"/>
                                        <p:tgtEl>
                                          <p:spTgt spid="8683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8370"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3106" name="Rectangle 2"/>
          <p:cNvSpPr>
            <a:spLocks noGrp="1"/>
          </p:cNvSpPr>
          <p:nvPr>
            <p:ph type="title"/>
          </p:nvPr>
        </p:nvSpPr>
        <p:spPr>
          <a:xfrm>
            <a:off x="-36512" y="201613"/>
            <a:ext cx="8229600" cy="850900"/>
          </a:xfrm>
        </p:spPr>
        <p:txBody>
          <a:bodyPr vert="horz" wrap="square" lIns="91440" tIns="45720" rIns="91440" bIns="45720" anchor="ctr"/>
          <a:p>
            <a:pPr lvl="0"/>
            <a:r>
              <a:rPr lang="zh-CN" altLang="en-US" sz="3200" b="1" dirty="0">
                <a:latin typeface="微软雅黑" panose="020B0503020204020204" pitchFamily="34" charset="-122"/>
                <a:ea typeface="微软雅黑" panose="020B0503020204020204" pitchFamily="34" charset="-122"/>
              </a:rPr>
              <a:t>案例：小学六年的班级活动主题</a:t>
            </a:r>
            <a:endParaRPr lang="zh-CN" altLang="en-US" sz="3200" b="1" dirty="0">
              <a:latin typeface="微软雅黑" panose="020B0503020204020204" pitchFamily="34" charset="-122"/>
              <a:ea typeface="微软雅黑" panose="020B0503020204020204" pitchFamily="34" charset="-122"/>
            </a:endParaRPr>
          </a:p>
        </p:txBody>
      </p:sp>
      <p:sp>
        <p:nvSpPr>
          <p:cNvPr id="280579" name="Rectangle 3"/>
          <p:cNvSpPr>
            <a:spLocks noGrp="1"/>
          </p:cNvSpPr>
          <p:nvPr>
            <p:ph type="body" idx="4294967295"/>
          </p:nvPr>
        </p:nvSpPr>
        <p:spPr>
          <a:xfrm>
            <a:off x="1692275" y="1268413"/>
            <a:ext cx="5832475" cy="4176713"/>
          </a:xfrm>
        </p:spPr>
        <p:txBody>
          <a:bodyPr vert="horz" wrap="square" lIns="91440" tIns="45720" rIns="91440" bIns="45720" numCol="1" anchor="t" anchorCtr="0" compatLnSpc="1"/>
          <a:p>
            <a:pPr lvl="0">
              <a:spcBef>
                <a:spcPct val="0"/>
              </a:spcBef>
              <a:buNone/>
            </a:pPr>
            <a:r>
              <a:rPr lang="zh-CN" altLang="en-US" sz="2400" b="1" dirty="0">
                <a:solidFill>
                  <a:srgbClr val="E46C0A"/>
                </a:solidFill>
                <a:latin typeface="微软雅黑" panose="020B0503020204020204" pitchFamily="34" charset="-122"/>
                <a:ea typeface="微软雅黑" panose="020B0503020204020204" pitchFamily="34" charset="-122"/>
              </a:rPr>
              <a:t>一年级</a:t>
            </a:r>
            <a:r>
              <a:rPr lang="zh-CN" altLang="en-US" sz="2400" dirty="0">
                <a:latin typeface="微软雅黑" panose="020B0503020204020204" pitchFamily="34" charset="-122"/>
                <a:ea typeface="微软雅黑" panose="020B0503020204020204" pitchFamily="34" charset="-122"/>
              </a:rPr>
              <a:t>：神</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做一名神气的小学生</a:t>
            </a:r>
            <a:endParaRPr lang="zh-CN" altLang="en-US" sz="2400" dirty="0">
              <a:latin typeface="微软雅黑" panose="020B0503020204020204" pitchFamily="34" charset="-122"/>
              <a:ea typeface="微软雅黑" panose="020B0503020204020204" pitchFamily="34" charset="-122"/>
            </a:endParaRPr>
          </a:p>
          <a:p>
            <a:pPr lvl="0">
              <a:spcBef>
                <a:spcPct val="0"/>
              </a:spcBef>
              <a:buNone/>
            </a:pPr>
            <a:r>
              <a:rPr lang="zh-CN" altLang="en-US" sz="2400" b="1" dirty="0">
                <a:solidFill>
                  <a:srgbClr val="E46C0A"/>
                </a:solidFill>
                <a:latin typeface="微软雅黑" panose="020B0503020204020204" pitchFamily="34" charset="-122"/>
                <a:ea typeface="微软雅黑" panose="020B0503020204020204" pitchFamily="34" charset="-122"/>
              </a:rPr>
              <a:t>二年级</a:t>
            </a:r>
            <a:r>
              <a:rPr lang="zh-CN" altLang="en-US" sz="2400" dirty="0">
                <a:latin typeface="微软雅黑" panose="020B0503020204020204" pitchFamily="34" charset="-122"/>
                <a:ea typeface="微软雅黑" panose="020B0503020204020204" pitchFamily="34" charset="-122"/>
              </a:rPr>
              <a:t>：伸</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伸出双手，小手相拉，</a:t>
            </a:r>
            <a:endParaRPr lang="zh-CN" altLang="en-US" sz="2400" dirty="0">
              <a:latin typeface="微软雅黑" panose="020B0503020204020204" pitchFamily="34" charset="-122"/>
              <a:ea typeface="微软雅黑" panose="020B0503020204020204" pitchFamily="34" charset="-122"/>
            </a:endParaRPr>
          </a:p>
          <a:p>
            <a:pPr lvl="0">
              <a:spcBef>
                <a:spcPct val="0"/>
              </a:spcBef>
              <a:buNone/>
            </a:pPr>
            <a:r>
              <a:rPr lang="zh-CN" altLang="en-US" sz="2400" dirty="0">
                <a:latin typeface="微软雅黑" panose="020B0503020204020204" pitchFamily="34" charset="-122"/>
                <a:ea typeface="微软雅黑" panose="020B0503020204020204" pitchFamily="34" charset="-122"/>
              </a:rPr>
              <a:t>              伸展才能，共同成长</a:t>
            </a:r>
            <a:endParaRPr lang="zh-CN" altLang="en-US" sz="2400" dirty="0">
              <a:latin typeface="微软雅黑" panose="020B0503020204020204" pitchFamily="34" charset="-122"/>
              <a:ea typeface="微软雅黑" panose="020B0503020204020204" pitchFamily="34" charset="-122"/>
            </a:endParaRPr>
          </a:p>
          <a:p>
            <a:pPr lvl="0">
              <a:spcBef>
                <a:spcPct val="0"/>
              </a:spcBef>
              <a:buNone/>
            </a:pPr>
            <a:r>
              <a:rPr lang="zh-CN" altLang="en-US" sz="2400" b="1" dirty="0">
                <a:solidFill>
                  <a:srgbClr val="E46C0A"/>
                </a:solidFill>
                <a:latin typeface="微软雅黑" panose="020B0503020204020204" pitchFamily="34" charset="-122"/>
                <a:ea typeface="微软雅黑" panose="020B0503020204020204" pitchFamily="34" charset="-122"/>
              </a:rPr>
              <a:t>三年级</a:t>
            </a:r>
            <a:r>
              <a:rPr lang="zh-CN" altLang="en-US" sz="2400" dirty="0">
                <a:latin typeface="微软雅黑" panose="020B0503020204020204" pitchFamily="34" charset="-122"/>
                <a:ea typeface="微软雅黑" panose="020B0503020204020204" pitchFamily="34" charset="-122"/>
              </a:rPr>
              <a:t>：慎</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严谨慎重，规范言行</a:t>
            </a:r>
            <a:endParaRPr lang="zh-CN" altLang="en-US" sz="2400" dirty="0">
              <a:latin typeface="微软雅黑" panose="020B0503020204020204" pitchFamily="34" charset="-122"/>
              <a:ea typeface="微软雅黑" panose="020B0503020204020204" pitchFamily="34" charset="-122"/>
            </a:endParaRPr>
          </a:p>
          <a:p>
            <a:pPr lvl="0">
              <a:spcBef>
                <a:spcPct val="0"/>
              </a:spcBef>
              <a:buNone/>
            </a:pPr>
            <a:endParaRPr lang="zh-CN" altLang="en-US" sz="2400" dirty="0">
              <a:latin typeface="微软雅黑" panose="020B0503020204020204" pitchFamily="34" charset="-122"/>
              <a:ea typeface="微软雅黑" panose="020B0503020204020204" pitchFamily="34" charset="-122"/>
            </a:endParaRPr>
          </a:p>
          <a:p>
            <a:pPr lvl="0">
              <a:spcBef>
                <a:spcPct val="0"/>
              </a:spcBef>
              <a:buNone/>
            </a:pPr>
            <a:r>
              <a:rPr lang="zh-CN" altLang="en-US" sz="2400" b="1" dirty="0">
                <a:solidFill>
                  <a:srgbClr val="E46C0A"/>
                </a:solidFill>
                <a:latin typeface="微软雅黑" panose="020B0503020204020204" pitchFamily="34" charset="-122"/>
                <a:ea typeface="微软雅黑" panose="020B0503020204020204" pitchFamily="34" charset="-122"/>
              </a:rPr>
              <a:t>四年级</a:t>
            </a:r>
            <a:r>
              <a:rPr lang="zh-CN" altLang="en-US" sz="2400" dirty="0">
                <a:latin typeface="微软雅黑" panose="020B0503020204020204" pitchFamily="34" charset="-122"/>
                <a:ea typeface="微软雅黑" panose="020B0503020204020204" pitchFamily="34" charset="-122"/>
              </a:rPr>
              <a:t>：审</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审视德行，明确目标</a:t>
            </a:r>
            <a:endParaRPr lang="zh-CN" altLang="en-US" sz="2400" dirty="0">
              <a:latin typeface="微软雅黑" panose="020B0503020204020204" pitchFamily="34" charset="-122"/>
              <a:ea typeface="微软雅黑" panose="020B0503020204020204" pitchFamily="34" charset="-122"/>
            </a:endParaRPr>
          </a:p>
          <a:p>
            <a:pPr lvl="0">
              <a:spcBef>
                <a:spcPct val="0"/>
              </a:spcBef>
              <a:buNone/>
            </a:pPr>
            <a:r>
              <a:rPr lang="zh-CN" altLang="en-US" sz="2400" b="1" dirty="0">
                <a:solidFill>
                  <a:srgbClr val="E46C0A"/>
                </a:solidFill>
                <a:latin typeface="微软雅黑" panose="020B0503020204020204" pitchFamily="34" charset="-122"/>
                <a:ea typeface="微软雅黑" panose="020B0503020204020204" pitchFamily="34" charset="-122"/>
              </a:rPr>
              <a:t>五年级</a:t>
            </a:r>
            <a:r>
              <a:rPr lang="zh-CN" altLang="en-US" sz="2400" dirty="0">
                <a:latin typeface="微软雅黑" panose="020B0503020204020204" pitchFamily="34" charset="-122"/>
                <a:ea typeface="微软雅黑" panose="020B0503020204020204" pitchFamily="34" charset="-122"/>
              </a:rPr>
              <a:t>：渗</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学科整合，个性渗透；</a:t>
            </a:r>
            <a:endParaRPr lang="zh-CN" altLang="en-US" sz="2400" dirty="0">
              <a:latin typeface="微软雅黑" panose="020B0503020204020204" pitchFamily="34" charset="-122"/>
              <a:ea typeface="微软雅黑" panose="020B0503020204020204" pitchFamily="34" charset="-122"/>
            </a:endParaRPr>
          </a:p>
          <a:p>
            <a:pPr lvl="0">
              <a:spcBef>
                <a:spcPct val="0"/>
              </a:spcBef>
              <a:buNone/>
            </a:pPr>
            <a:r>
              <a:rPr lang="zh-CN" altLang="en-US" sz="2400" dirty="0">
                <a:latin typeface="微软雅黑" panose="020B0503020204020204" pitchFamily="34" charset="-122"/>
                <a:ea typeface="微软雅黑" panose="020B0503020204020204" pitchFamily="34" charset="-122"/>
              </a:rPr>
              <a:t>             绅</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彬彬有礼，绅士风度</a:t>
            </a:r>
            <a:endParaRPr lang="zh-CN" altLang="en-US" sz="2400" dirty="0">
              <a:latin typeface="微软雅黑" panose="020B0503020204020204" pitchFamily="34" charset="-122"/>
              <a:ea typeface="微软雅黑" panose="020B0503020204020204" pitchFamily="34" charset="-122"/>
            </a:endParaRPr>
          </a:p>
          <a:p>
            <a:pPr lvl="0">
              <a:spcBef>
                <a:spcPct val="0"/>
              </a:spcBef>
              <a:buNone/>
            </a:pPr>
            <a:r>
              <a:rPr lang="zh-CN" altLang="en-US" sz="2400" b="1" dirty="0">
                <a:solidFill>
                  <a:srgbClr val="E46C0A"/>
                </a:solidFill>
                <a:latin typeface="微软雅黑" panose="020B0503020204020204" pitchFamily="34" charset="-122"/>
                <a:ea typeface="微软雅黑" panose="020B0503020204020204" pitchFamily="34" charset="-122"/>
              </a:rPr>
              <a:t>六年级</a:t>
            </a:r>
            <a:r>
              <a:rPr lang="zh-CN" altLang="en-US" sz="2400" dirty="0">
                <a:latin typeface="微软雅黑" panose="020B0503020204020204" pitchFamily="34" charset="-122"/>
                <a:ea typeface="微软雅黑" panose="020B0503020204020204" pitchFamily="34" charset="-122"/>
              </a:rPr>
              <a:t>：深</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深入思考，深入生活；</a:t>
            </a:r>
            <a:endParaRPr lang="zh-CN" altLang="en-US" sz="2400" dirty="0">
              <a:latin typeface="微软雅黑" panose="020B0503020204020204" pitchFamily="34" charset="-122"/>
              <a:ea typeface="微软雅黑" panose="020B0503020204020204" pitchFamily="34" charset="-122"/>
            </a:endParaRPr>
          </a:p>
          <a:p>
            <a:pPr lvl="0">
              <a:spcBef>
                <a:spcPct val="0"/>
              </a:spcBef>
              <a:buNone/>
            </a:pPr>
            <a:r>
              <a:rPr lang="zh-CN" altLang="en-US" sz="2400" dirty="0">
                <a:latin typeface="微软雅黑" panose="020B0503020204020204" pitchFamily="34" charset="-122"/>
                <a:ea typeface="微软雅黑" panose="020B0503020204020204" pitchFamily="34" charset="-122"/>
              </a:rPr>
              <a:t>             燊</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做一名阳光少年</a:t>
            </a:r>
            <a:endParaRPr lang="zh-CN" altLang="en-US" sz="2400" dirty="0">
              <a:latin typeface="微软雅黑" panose="020B0503020204020204" pitchFamily="34" charset="-122"/>
              <a:ea typeface="微软雅黑" panose="020B0503020204020204" pitchFamily="34" charset="-122"/>
            </a:endParaRPr>
          </a:p>
          <a:p>
            <a:pPr lvl="0" algn="ctr">
              <a:spcBef>
                <a:spcPct val="0"/>
              </a:spcBef>
              <a:buNone/>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燊</a:t>
            </a:r>
            <a:r>
              <a:rPr lang="en-US" altLang="zh-CN" sz="2400" dirty="0" err="1">
                <a:latin typeface="微软雅黑" panose="020B0503020204020204" pitchFamily="34" charset="-122"/>
                <a:ea typeface="微软雅黑" panose="020B0503020204020204" pitchFamily="34" charset="-122"/>
              </a:rPr>
              <a:t>, shēn</a:t>
            </a:r>
            <a:r>
              <a:rPr lang="zh-CN" altLang="en-US" sz="2400" dirty="0">
                <a:latin typeface="微软雅黑" panose="020B0503020204020204" pitchFamily="34" charset="-122"/>
                <a:ea typeface="微软雅黑" panose="020B0503020204020204" pitchFamily="34" charset="-122"/>
              </a:rPr>
              <a:t>，旺盛，炽盛 </a:t>
            </a:r>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p:txBody>
      </p:sp>
      <p:sp>
        <p:nvSpPr>
          <p:cNvPr id="280580" name="Text Box 4"/>
          <p:cNvSpPr txBox="1">
            <a:spLocks noChangeArrowheads="1"/>
          </p:cNvSpPr>
          <p:nvPr/>
        </p:nvSpPr>
        <p:spPr bwMode="auto">
          <a:xfrm>
            <a:off x="0" y="5635625"/>
            <a:ext cx="9144000" cy="1033463"/>
          </a:xfrm>
          <a:prstGeom prst="rect">
            <a:avLst/>
          </a:prstGeom>
        </p:spPr>
        <p:style>
          <a:lnRef idx="2">
            <a:schemeClr val="accent6"/>
          </a:lnRef>
          <a:fillRef idx="1">
            <a:schemeClr val="lt1"/>
          </a:fillRef>
          <a:effectRef idx="0">
            <a:schemeClr val="accent6"/>
          </a:effectRef>
          <a:fontRef idx="minor">
            <a:schemeClr val="dk1"/>
          </a:fontRef>
        </p:style>
        <p:txBody>
          <a:bodyPr>
            <a:spAutoFit/>
          </a:bodyPr>
          <a:p>
            <a:pPr lvl="0" eaLnBrk="0" hangingPunct="0">
              <a:spcBef>
                <a:spcPct val="20000"/>
              </a:spcBef>
              <a:buClr>
                <a:srgbClr val="000000"/>
              </a:buClr>
              <a:buFont typeface="Arial" panose="020B0604020202020204" pitchFamily="34" charset="0"/>
              <a:buNone/>
            </a:pPr>
            <a:r>
              <a:rPr lang="zh-CN" altLang="en-US" sz="1800" b="0" dirty="0">
                <a:solidFill>
                  <a:srgbClr val="000000"/>
                </a:solidFill>
                <a:latin typeface="微软雅黑" panose="020B0503020204020204" pitchFamily="34" charset="-122"/>
                <a:ea typeface="微软雅黑" panose="020B0503020204020204" pitchFamily="34" charset="-122"/>
              </a:rPr>
              <a:t>常州市第二实验小学白露：</a:t>
            </a:r>
            <a:r>
              <a:rPr lang="en-US" altLang="zh-CN" sz="1800" b="0" dirty="0">
                <a:solidFill>
                  <a:srgbClr val="000000"/>
                </a:solidFill>
                <a:latin typeface="微软雅黑" panose="020B0503020204020204" pitchFamily="34" charset="-122"/>
                <a:ea typeface="微软雅黑" panose="020B0503020204020204" pitchFamily="34" charset="-122"/>
              </a:rPr>
              <a:t>《</a:t>
            </a:r>
            <a:r>
              <a:rPr lang="zh-CN" altLang="en-US" sz="1800" b="0" dirty="0">
                <a:solidFill>
                  <a:srgbClr val="000000"/>
                </a:solidFill>
                <a:latin typeface="微软雅黑" panose="020B0503020204020204" pitchFamily="34" charset="-122"/>
                <a:ea typeface="微软雅黑" panose="020B0503020204020204" pitchFamily="34" charset="-122"/>
              </a:rPr>
              <a:t>构建个性的班级文化，追求生命的整体成长</a:t>
            </a:r>
            <a:r>
              <a:rPr lang="en-US" altLang="zh-CN" sz="1800" b="0" dirty="0">
                <a:solidFill>
                  <a:srgbClr val="000000"/>
                </a:solidFill>
                <a:latin typeface="微软雅黑" panose="020B0503020204020204" pitchFamily="34" charset="-122"/>
                <a:ea typeface="微软雅黑" panose="020B0503020204020204" pitchFamily="34" charset="-122"/>
              </a:rPr>
              <a:t>》</a:t>
            </a:r>
            <a:r>
              <a:rPr lang="zh-CN" altLang="en-US" sz="1800" b="0" dirty="0">
                <a:solidFill>
                  <a:srgbClr val="000000"/>
                </a:solidFill>
                <a:latin typeface="微软雅黑" panose="020B0503020204020204" pitchFamily="34" charset="-122"/>
                <a:ea typeface="微软雅黑" panose="020B0503020204020204" pitchFamily="34" charset="-122"/>
              </a:rPr>
              <a:t>。</a:t>
            </a:r>
            <a:endParaRPr lang="zh-CN" altLang="en-US" sz="1800" b="0" dirty="0">
              <a:solidFill>
                <a:srgbClr val="000000"/>
              </a:solidFill>
              <a:latin typeface="微软雅黑" panose="020B0503020204020204" pitchFamily="34" charset="-122"/>
              <a:ea typeface="微软雅黑" panose="020B0503020204020204" pitchFamily="34" charset="-122"/>
            </a:endParaRPr>
          </a:p>
          <a:p>
            <a:pPr lvl="0" eaLnBrk="0" hangingPunct="0">
              <a:spcBef>
                <a:spcPct val="20000"/>
              </a:spcBef>
              <a:buClr>
                <a:srgbClr val="000000"/>
              </a:buClr>
              <a:buFont typeface="Arial" panose="020B0604020202020204" pitchFamily="34" charset="0"/>
              <a:buNone/>
            </a:pPr>
            <a:r>
              <a:rPr lang="zh-CN" altLang="en-US" sz="1800" b="0" dirty="0">
                <a:solidFill>
                  <a:srgbClr val="000000"/>
                </a:solidFill>
                <a:latin typeface="微软雅黑" panose="020B0503020204020204" pitchFamily="34" charset="-122"/>
                <a:ea typeface="微软雅黑" panose="020B0503020204020204" pitchFamily="34" charset="-122"/>
              </a:rPr>
              <a:t>载于李家成等著：</a:t>
            </a:r>
            <a:r>
              <a:rPr lang="en-US" altLang="zh-CN" sz="1800" b="0" dirty="0">
                <a:solidFill>
                  <a:srgbClr val="000000"/>
                </a:solidFill>
                <a:latin typeface="微软雅黑" panose="020B0503020204020204" pitchFamily="34" charset="-122"/>
                <a:ea typeface="微软雅黑" panose="020B0503020204020204" pitchFamily="34" charset="-122"/>
              </a:rPr>
              <a:t>《“</a:t>
            </a:r>
            <a:r>
              <a:rPr lang="zh-CN" altLang="en-US" sz="1800" b="0" dirty="0">
                <a:solidFill>
                  <a:srgbClr val="000000"/>
                </a:solidFill>
                <a:latin typeface="微软雅黑" panose="020B0503020204020204" pitchFamily="34" charset="-122"/>
                <a:ea typeface="微软雅黑" panose="020B0503020204020204" pitchFamily="34" charset="-122"/>
              </a:rPr>
              <a:t>新基础教育”学生发展与教育指导纲要</a:t>
            </a:r>
            <a:r>
              <a:rPr lang="en-US" altLang="zh-CN" sz="1800" b="0" dirty="0">
                <a:solidFill>
                  <a:srgbClr val="000000"/>
                </a:solidFill>
                <a:latin typeface="微软雅黑" panose="020B0503020204020204" pitchFamily="34" charset="-122"/>
                <a:ea typeface="微软雅黑" panose="020B0503020204020204" pitchFamily="34" charset="-122"/>
              </a:rPr>
              <a:t>》</a:t>
            </a:r>
            <a:r>
              <a:rPr lang="zh-CN" altLang="en-US" sz="1800" b="0" dirty="0">
                <a:solidFill>
                  <a:srgbClr val="000000"/>
                </a:solidFill>
                <a:latin typeface="微软雅黑" panose="020B0503020204020204" pitchFamily="34" charset="-122"/>
                <a:ea typeface="微软雅黑" panose="020B0503020204020204" pitchFamily="34" charset="-122"/>
              </a:rPr>
              <a:t>，</a:t>
            </a:r>
            <a:endParaRPr lang="zh-CN" altLang="en-US" sz="1800" b="0" dirty="0">
              <a:solidFill>
                <a:srgbClr val="000000"/>
              </a:solidFill>
              <a:latin typeface="微软雅黑" panose="020B0503020204020204" pitchFamily="34" charset="-122"/>
              <a:ea typeface="微软雅黑" panose="020B0503020204020204" pitchFamily="34" charset="-122"/>
            </a:endParaRPr>
          </a:p>
          <a:p>
            <a:pPr lvl="0" eaLnBrk="0" hangingPunct="0">
              <a:spcBef>
                <a:spcPct val="20000"/>
              </a:spcBef>
              <a:buClr>
                <a:srgbClr val="000000"/>
              </a:buClr>
              <a:buFont typeface="Arial" panose="020B0604020202020204" pitchFamily="34" charset="0"/>
              <a:buNone/>
            </a:pPr>
            <a:r>
              <a:rPr lang="zh-CN" altLang="en-US" sz="1800" b="0" dirty="0">
                <a:solidFill>
                  <a:srgbClr val="000000"/>
                </a:solidFill>
                <a:latin typeface="微软雅黑" panose="020B0503020204020204" pitchFamily="34" charset="-122"/>
                <a:ea typeface="微软雅黑" panose="020B0503020204020204" pitchFamily="34" charset="-122"/>
              </a:rPr>
              <a:t>桂林：广西师范大学出版社，</a:t>
            </a:r>
            <a:r>
              <a:rPr lang="en-US" altLang="zh-CN" sz="1800" b="0" dirty="0">
                <a:solidFill>
                  <a:srgbClr val="000000"/>
                </a:solidFill>
                <a:latin typeface="微软雅黑" panose="020B0503020204020204" pitchFamily="34" charset="-122"/>
                <a:ea typeface="微软雅黑" panose="020B0503020204020204" pitchFamily="34" charset="-122"/>
              </a:rPr>
              <a:t>2009</a:t>
            </a:r>
            <a:r>
              <a:rPr lang="zh-CN" altLang="en-US" sz="1800" b="0" dirty="0">
                <a:solidFill>
                  <a:srgbClr val="000000"/>
                </a:solidFill>
                <a:latin typeface="微软雅黑" panose="020B0503020204020204" pitchFamily="34" charset="-122"/>
                <a:ea typeface="微软雅黑" panose="020B0503020204020204" pitchFamily="34" charset="-122"/>
              </a:rPr>
              <a:t>：</a:t>
            </a:r>
            <a:r>
              <a:rPr lang="en-US" altLang="zh-CN" sz="1800" b="0">
                <a:solidFill>
                  <a:srgbClr val="000000"/>
                </a:solidFill>
                <a:latin typeface="微软雅黑" panose="020B0503020204020204" pitchFamily="34" charset="-122"/>
                <a:ea typeface="微软雅黑" panose="020B0503020204020204" pitchFamily="34" charset="-122"/>
              </a:rPr>
              <a:t>98-100.</a:t>
            </a:r>
            <a:endParaRPr lang="en-US" altLang="zh-CN" sz="1800" b="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80579">
                                            <p:txEl>
                                              <p:charRg st="77" end="94"/>
                                            </p:txEl>
                                          </p:spTgt>
                                        </p:tgtEl>
                                        <p:attrNameLst>
                                          <p:attrName>style.visibility</p:attrName>
                                        </p:attrNameLst>
                                      </p:cBhvr>
                                      <p:to>
                                        <p:strVal val="visible"/>
                                      </p:to>
                                    </p:set>
                                    <p:animEffect transition="in" filter="diamond(in)">
                                      <p:cBhvr>
                                        <p:cTn id="7" dur="2000"/>
                                        <p:tgtEl>
                                          <p:spTgt spid="280579">
                                            <p:txEl>
                                              <p:charRg st="77" end="94"/>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280579">
                                            <p:txEl>
                                              <p:charRg st="94" end="112"/>
                                            </p:txEl>
                                          </p:spTgt>
                                        </p:tgtEl>
                                        <p:attrNameLst>
                                          <p:attrName>style.visibility</p:attrName>
                                        </p:attrNameLst>
                                      </p:cBhvr>
                                      <p:to>
                                        <p:strVal val="visible"/>
                                      </p:to>
                                    </p:set>
                                    <p:animEffect transition="in" filter="diamond(in)">
                                      <p:cBhvr>
                                        <p:cTn id="10" dur="2000"/>
                                        <p:tgtEl>
                                          <p:spTgt spid="280579">
                                            <p:txEl>
                                              <p:charRg st="94" end="112"/>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280579">
                                            <p:txEl>
                                              <p:charRg st="112" end="138"/>
                                            </p:txEl>
                                          </p:spTgt>
                                        </p:tgtEl>
                                        <p:attrNameLst>
                                          <p:attrName>style.visibility</p:attrName>
                                        </p:attrNameLst>
                                      </p:cBhvr>
                                      <p:to>
                                        <p:strVal val="visible"/>
                                      </p:to>
                                    </p:set>
                                    <p:animEffect transition="in" filter="diamond(in)">
                                      <p:cBhvr>
                                        <p:cTn id="13" dur="2000"/>
                                        <p:tgtEl>
                                          <p:spTgt spid="280579">
                                            <p:txEl>
                                              <p:charRg st="112" end="138"/>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280579">
                                            <p:txEl>
                                              <p:charRg st="138" end="156"/>
                                            </p:txEl>
                                          </p:spTgt>
                                        </p:tgtEl>
                                        <p:attrNameLst>
                                          <p:attrName>style.visibility</p:attrName>
                                        </p:attrNameLst>
                                      </p:cBhvr>
                                      <p:to>
                                        <p:strVal val="visible"/>
                                      </p:to>
                                    </p:set>
                                    <p:animEffect transition="in" filter="diamond(in)">
                                      <p:cBhvr>
                                        <p:cTn id="16" dur="2000"/>
                                        <p:tgtEl>
                                          <p:spTgt spid="280579">
                                            <p:txEl>
                                              <p:charRg st="138" end="156"/>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280579">
                                            <p:txEl>
                                              <p:charRg st="156" end="180"/>
                                            </p:txEl>
                                          </p:spTgt>
                                        </p:tgtEl>
                                        <p:attrNameLst>
                                          <p:attrName>style.visibility</p:attrName>
                                        </p:attrNameLst>
                                      </p:cBhvr>
                                      <p:to>
                                        <p:strVal val="visible"/>
                                      </p:to>
                                    </p:set>
                                    <p:animEffect transition="in" filter="diamond(in)">
                                      <p:cBhvr>
                                        <p:cTn id="19" dur="2000"/>
                                        <p:tgtEl>
                                          <p:spTgt spid="280579">
                                            <p:txEl>
                                              <p:charRg st="156" end="180"/>
                                            </p:txEl>
                                          </p:spTgt>
                                        </p:tgtEl>
                                      </p:cBhvr>
                                    </p:animEffect>
                                  </p:childTnLst>
                                </p:cTn>
                              </p:par>
                              <p:par>
                                <p:cTn id="20" presetID="8" presetClass="entr" presetSubtype="16" fill="hold" nodeType="withEffect">
                                  <p:stCondLst>
                                    <p:cond delay="0"/>
                                  </p:stCondLst>
                                  <p:childTnLst>
                                    <p:set>
                                      <p:cBhvr>
                                        <p:cTn id="21" dur="1" fill="hold">
                                          <p:stCondLst>
                                            <p:cond delay="0"/>
                                          </p:stCondLst>
                                        </p:cTn>
                                        <p:tgtEl>
                                          <p:spTgt spid="280579">
                                            <p:txEl>
                                              <p:charRg st="180" end="197"/>
                                            </p:txEl>
                                          </p:spTgt>
                                        </p:tgtEl>
                                        <p:attrNameLst>
                                          <p:attrName>style.visibility</p:attrName>
                                        </p:attrNameLst>
                                      </p:cBhvr>
                                      <p:to>
                                        <p:strVal val="visible"/>
                                      </p:to>
                                    </p:set>
                                    <p:animEffect transition="in" filter="diamond(in)">
                                      <p:cBhvr>
                                        <p:cTn id="22" dur="2000"/>
                                        <p:tgtEl>
                                          <p:spTgt spid="280579">
                                            <p:txEl>
                                              <p:charRg st="180" end="1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6" name="矩形 2"/>
          <p:cNvSpPr>
            <a:spLocks noChangeArrowheads="1"/>
          </p:cNvSpPr>
          <p:nvPr/>
        </p:nvSpPr>
        <p:spPr bwMode="auto">
          <a:xfrm>
            <a:off x="0" y="620713"/>
            <a:ext cx="8208963" cy="5864225"/>
          </a:xfrm>
          <a:prstGeom prst="rect">
            <a:avLst/>
          </a:prstGeom>
          <a:gradFill flip="none" rotWithShape="1">
            <a:gsLst>
              <a:gs pos="0">
                <a:schemeClr val="accent3">
                  <a:lumMod val="60000"/>
                  <a:lumOff val="40000"/>
                </a:schemeClr>
              </a:gs>
              <a:gs pos="50000">
                <a:schemeClr val="accent1">
                  <a:tint val="44500"/>
                  <a:satMod val="160000"/>
                </a:schemeClr>
              </a:gs>
              <a:gs pos="100000">
                <a:schemeClr val="accent1">
                  <a:tint val="23500"/>
                  <a:satMod val="160000"/>
                </a:schemeClr>
              </a:gs>
            </a:gsLst>
            <a:lin ang="2700000" scaled="1"/>
            <a:tileRect/>
          </a:gradFill>
          <a:ln w="9525">
            <a:noFill/>
            <a:miter lim="800000"/>
          </a:ln>
        </p:spPr>
        <p:txBody>
          <a:bodyPr>
            <a:spAutoFit/>
          </a:bodyPr>
          <a:p>
            <a:pPr lvl="0" indent="631825">
              <a:lnSpc>
                <a:spcPct val="150000"/>
              </a:lnSpc>
              <a:buClr>
                <a:srgbClr val="000000"/>
              </a:buClr>
            </a:pPr>
            <a:r>
              <a:rPr lang="en-US" altLang="zh-CN" sz="2800" b="0" dirty="0">
                <a:latin typeface="黑体" panose="02010609060101010101" pitchFamily="49" charset="-122"/>
                <a:ea typeface="黑体" panose="02010609060101010101" pitchFamily="49" charset="-122"/>
              </a:rPr>
              <a:t>L</a:t>
            </a:r>
            <a:r>
              <a:rPr lang="zh-CN" altLang="en-US" sz="2800" b="0" dirty="0">
                <a:latin typeface="黑体" panose="02010609060101010101" pitchFamily="49" charset="-122"/>
                <a:ea typeface="黑体" panose="02010609060101010101" pitchFamily="49" charset="-122"/>
              </a:rPr>
              <a:t>已经候在门前的走廊上。</a:t>
            </a:r>
            <a:endParaRPr lang="zh-CN" altLang="en-US" sz="2800" b="0" dirty="0">
              <a:latin typeface="黑体" panose="02010609060101010101" pitchFamily="49" charset="-122"/>
              <a:ea typeface="黑体" panose="02010609060101010101" pitchFamily="49" charset="-122"/>
            </a:endParaRPr>
          </a:p>
          <a:p>
            <a:pPr lvl="0" indent="631825">
              <a:lnSpc>
                <a:spcPct val="150000"/>
              </a:lnSpc>
              <a:buClr>
                <a:srgbClr val="000000"/>
              </a:buClr>
            </a:pPr>
            <a:r>
              <a:rPr lang="zh-CN" altLang="en-US" sz="2800" b="0" dirty="0">
                <a:latin typeface="黑体" panose="02010609060101010101" pitchFamily="49" charset="-122"/>
                <a:ea typeface="黑体" panose="02010609060101010101" pitchFamily="49" charset="-122"/>
              </a:rPr>
              <a:t>她首先</a:t>
            </a:r>
            <a:r>
              <a:rPr lang="zh-CN" altLang="en-US" sz="2800" b="0" dirty="0">
                <a:solidFill>
                  <a:srgbClr val="0000FF"/>
                </a:solidFill>
                <a:latin typeface="黑体" panose="02010609060101010101" pitchFamily="49" charset="-122"/>
                <a:ea typeface="黑体" panose="02010609060101010101" pitchFamily="49" charset="-122"/>
              </a:rPr>
              <a:t>叫住了</a:t>
            </a:r>
            <a:r>
              <a:rPr lang="zh-CN" altLang="en-US" sz="2800" b="0" dirty="0">
                <a:latin typeface="黑体" panose="02010609060101010101" pitchFamily="49" charset="-122"/>
                <a:ea typeface="黑体" panose="02010609060101010101" pitchFamily="49" charset="-122"/>
              </a:rPr>
              <a:t>那个</a:t>
            </a:r>
            <a:r>
              <a:rPr lang="zh-CN" altLang="en-US" sz="2800" b="0" dirty="0">
                <a:solidFill>
                  <a:srgbClr val="0000FF"/>
                </a:solidFill>
                <a:latin typeface="黑体" panose="02010609060101010101" pitchFamily="49" charset="-122"/>
                <a:ea typeface="黑体" panose="02010609060101010101" pitchFamily="49" charset="-122"/>
              </a:rPr>
              <a:t>值日班干</a:t>
            </a:r>
            <a:r>
              <a:rPr lang="zh-CN" altLang="en-US" sz="2800" b="0" dirty="0">
                <a:latin typeface="黑体" panose="02010609060101010101" pitchFamily="49" charset="-122"/>
                <a:ea typeface="黑体" panose="02010609060101010101" pitchFamily="49" charset="-122"/>
              </a:rPr>
              <a:t>。“怎么还没集中完就解散？你以为我没看见是吗？今天我就是想看看你们的自觉性。你平常都不错，但是老师不在的时候应该跟老师在的时候一个样呀？”</a:t>
            </a:r>
            <a:endParaRPr lang="zh-CN" altLang="en-US" sz="2800" b="0" dirty="0">
              <a:latin typeface="黑体" panose="02010609060101010101" pitchFamily="49" charset="-122"/>
              <a:ea typeface="黑体" panose="02010609060101010101" pitchFamily="49" charset="-122"/>
            </a:endParaRPr>
          </a:p>
          <a:p>
            <a:pPr lvl="0" indent="631825">
              <a:lnSpc>
                <a:spcPct val="150000"/>
              </a:lnSpc>
              <a:buClr>
                <a:srgbClr val="000000"/>
              </a:buClr>
            </a:pPr>
            <a:r>
              <a:rPr lang="zh-CN" altLang="en-US" sz="2800" b="0" dirty="0">
                <a:solidFill>
                  <a:srgbClr val="0000FF"/>
                </a:solidFill>
                <a:latin typeface="黑体" panose="02010609060101010101" pitchFamily="49" charset="-122"/>
                <a:ea typeface="黑体" panose="02010609060101010101" pitchFamily="49" charset="-122"/>
              </a:rPr>
              <a:t>做错事的班干</a:t>
            </a:r>
            <a:r>
              <a:rPr lang="zh-CN" altLang="en-US" sz="2800" b="0" dirty="0">
                <a:latin typeface="黑体" panose="02010609060101010101" pitchFamily="49" charset="-122"/>
                <a:ea typeface="黑体" panose="02010609060101010101" pitchFamily="49" charset="-122"/>
              </a:rPr>
              <a:t>低着头</a:t>
            </a:r>
            <a:r>
              <a:rPr lang="zh-CN" altLang="en-US" sz="2800" b="0" dirty="0">
                <a:solidFill>
                  <a:srgbClr val="0000FF"/>
                </a:solidFill>
                <a:latin typeface="黑体" panose="02010609060101010101" pitchFamily="49" charset="-122"/>
                <a:ea typeface="黑体" panose="02010609060101010101" pitchFamily="49" charset="-122"/>
              </a:rPr>
              <a:t>不答话</a:t>
            </a:r>
            <a:r>
              <a:rPr lang="zh-CN" altLang="en-US" sz="2800" b="0" dirty="0">
                <a:latin typeface="黑体" panose="02010609060101010101" pitchFamily="49" charset="-122"/>
                <a:ea typeface="黑体" panose="02010609060101010101" pitchFamily="49" charset="-122"/>
              </a:rPr>
              <a:t>。有其他的学生走到</a:t>
            </a:r>
            <a:r>
              <a:rPr lang="en-US" altLang="zh-CN" sz="2800" b="0" dirty="0">
                <a:latin typeface="黑体" panose="02010609060101010101" pitchFamily="49" charset="-122"/>
                <a:ea typeface="黑体" panose="02010609060101010101" pitchFamily="49" charset="-122"/>
              </a:rPr>
              <a:t>L</a:t>
            </a:r>
            <a:r>
              <a:rPr lang="zh-CN" altLang="en-US" sz="2800" b="0" dirty="0">
                <a:latin typeface="黑体" panose="02010609060101010101" pitchFamily="49" charset="-122"/>
                <a:ea typeface="黑体" panose="02010609060101010101" pitchFamily="49" charset="-122"/>
              </a:rPr>
              <a:t>后边时冲那个班干吐了吐舌头。</a:t>
            </a:r>
            <a:endParaRPr lang="zh-CN" altLang="en-US" sz="2800" b="0" dirty="0">
              <a:latin typeface="黑体" panose="02010609060101010101" pitchFamily="49" charset="-122"/>
              <a:ea typeface="黑体" panose="02010609060101010101" pitchFamily="49" charset="-122"/>
            </a:endParaRPr>
          </a:p>
          <a:p>
            <a:pPr lvl="0" indent="631825">
              <a:lnSpc>
                <a:spcPct val="150000"/>
              </a:lnSpc>
              <a:buClr>
                <a:srgbClr val="000000"/>
              </a:buClr>
            </a:pPr>
            <a:r>
              <a:rPr lang="zh-CN" altLang="en-US" sz="2800" b="0" dirty="0">
                <a:latin typeface="黑体" panose="02010609060101010101" pitchFamily="49" charset="-122"/>
                <a:ea typeface="黑体" panose="02010609060101010101" pitchFamily="49" charset="-122"/>
              </a:rPr>
              <a:t>“以后要注意了。你先回去把某某叫来。”</a:t>
            </a:r>
            <a:r>
              <a:rPr lang="zh-CN" altLang="en-US" sz="2800" b="0" dirty="0">
                <a:solidFill>
                  <a:srgbClr val="0000FF"/>
                </a:solidFill>
                <a:latin typeface="黑体" panose="02010609060101010101" pitchFamily="49" charset="-122"/>
                <a:ea typeface="黑体" panose="02010609060101010101" pitchFamily="49" charset="-122"/>
              </a:rPr>
              <a:t>班干</a:t>
            </a:r>
            <a:r>
              <a:rPr lang="zh-CN" altLang="en-US" sz="2800" b="0" dirty="0">
                <a:latin typeface="黑体" panose="02010609060101010101" pitchFamily="49" charset="-122"/>
                <a:ea typeface="黑体" panose="02010609060101010101" pitchFamily="49" charset="-122"/>
              </a:rPr>
              <a:t>终于获了大赦，</a:t>
            </a:r>
            <a:r>
              <a:rPr lang="zh-CN" altLang="en-US" sz="2800" b="0" dirty="0">
                <a:solidFill>
                  <a:srgbClr val="0000FF"/>
                </a:solidFill>
                <a:latin typeface="黑体" panose="02010609060101010101" pitchFamily="49" charset="-122"/>
                <a:ea typeface="黑体" panose="02010609060101010101" pitchFamily="49" charset="-122"/>
              </a:rPr>
              <a:t>答应</a:t>
            </a:r>
            <a:r>
              <a:rPr lang="zh-CN" altLang="en-US" sz="2800" b="0" dirty="0">
                <a:latin typeface="黑体" panose="02010609060101010101" pitchFamily="49" charset="-122"/>
                <a:ea typeface="黑体" panose="02010609060101010101" pitchFamily="49" charset="-122"/>
              </a:rPr>
              <a:t>着急急地跑回教室。</a:t>
            </a:r>
            <a:r>
              <a:rPr lang="en-US" altLang="zh-CN" sz="2800" b="0">
                <a:latin typeface="黑体" panose="02010609060101010101" pitchFamily="49" charset="-122"/>
                <a:ea typeface="黑体" panose="02010609060101010101" pitchFamily="49" charset="-122"/>
              </a:rPr>
              <a:t>…… </a:t>
            </a:r>
            <a:endParaRPr lang="en-US" altLang="zh-CN" sz="2800" b="0">
              <a:latin typeface="黑体" panose="02010609060101010101" pitchFamily="49" charset="-122"/>
              <a:ea typeface="黑体" panose="02010609060101010101" pitchFamily="49" charset="-122"/>
            </a:endParaRPr>
          </a:p>
        </p:txBody>
      </p:sp>
      <p:pic>
        <p:nvPicPr>
          <p:cNvPr id="2" name="Picture 2" descr="C:\Users\Lenovo\Desktop\PPT设计\问号\图片19.jpg"/>
          <p:cNvPicPr>
            <a:picLocks noChangeAspect="1"/>
          </p:cNvPicPr>
          <p:nvPr/>
        </p:nvPicPr>
        <p:blipFill>
          <a:blip r:embed="rId1"/>
          <a:stretch>
            <a:fillRect/>
          </a:stretch>
        </p:blipFill>
        <p:spPr>
          <a:xfrm>
            <a:off x="8243888" y="0"/>
            <a:ext cx="900112" cy="9001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randombar(horizontal)">
                                      <p:cBhvr>
                                        <p:cTn id="7" dur="1000"/>
                                        <p:tgtEl>
                                          <p:spTgt spid="13316"/>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9378" name="文本占位符 869377"/>
          <p:cNvSpPr>
            <a:spLocks noGrp="1"/>
          </p:cNvSpPr>
          <p:nvPr>
            <p:ph type="body" idx="1"/>
          </p:nvPr>
        </p:nvSpPr>
        <p:spPr>
          <a:xfrm>
            <a:off x="323850" y="1268413"/>
            <a:ext cx="8423275" cy="5113337"/>
          </a:xfrm>
        </p:spPr>
        <p:txBody>
          <a:bodyPr/>
          <a:p>
            <a:pPr marL="0" indent="890905" algn="just">
              <a:buNone/>
            </a:pPr>
            <a:r>
              <a:rPr lang="zh-CN" altLang="en-US" sz="2400" dirty="0">
                <a:latin typeface="黑体" panose="02010609060101010101" pitchFamily="49" charset="-122"/>
                <a:ea typeface="黑体" panose="02010609060101010101" pitchFamily="49" charset="-122"/>
              </a:rPr>
              <a:t>我每接手一个高一新班首先会围绕</a:t>
            </a:r>
            <a:r>
              <a:rPr lang="zh-CN" altLang="en-US" sz="2400" b="1" dirty="0">
                <a:solidFill>
                  <a:srgbClr val="0000FF"/>
                </a:solidFill>
                <a:latin typeface="黑体" panose="02010609060101010101" pitchFamily="49" charset="-122"/>
                <a:ea typeface="黑体" panose="02010609060101010101" pitchFamily="49" charset="-122"/>
              </a:rPr>
              <a:t>“人生规划”</a:t>
            </a:r>
            <a:r>
              <a:rPr lang="zh-CN" altLang="en-US" sz="2400" dirty="0">
                <a:latin typeface="黑体" panose="02010609060101010101" pitchFamily="49" charset="-122"/>
                <a:ea typeface="黑体" panose="02010609060101010101" pitchFamily="49" charset="-122"/>
              </a:rPr>
              <a:t>这个主题开展活动。这是为整个高中阶段，乃至整个人生而开展。</a:t>
            </a:r>
            <a:endParaRPr lang="zh-CN" altLang="en-US" sz="2400" dirty="0">
              <a:latin typeface="黑体" panose="02010609060101010101" pitchFamily="49" charset="-122"/>
              <a:ea typeface="黑体" panose="02010609060101010101" pitchFamily="49" charset="-122"/>
            </a:endParaRPr>
          </a:p>
          <a:p>
            <a:pPr marL="0" indent="890905" algn="just">
              <a:buNone/>
            </a:pPr>
            <a:r>
              <a:rPr lang="zh-CN" altLang="en-US" sz="2400" dirty="0">
                <a:latin typeface="黑体" panose="02010609060101010101" pitchFamily="49" charset="-122"/>
                <a:ea typeface="黑体" panose="02010609060101010101" pitchFamily="49" charset="-122"/>
              </a:rPr>
              <a:t>在人生规划教育之后，以</a:t>
            </a:r>
            <a:r>
              <a:rPr lang="zh-CN" altLang="en-US" sz="2400" b="1" dirty="0">
                <a:solidFill>
                  <a:srgbClr val="0000FF"/>
                </a:solidFill>
                <a:latin typeface="黑体" panose="02010609060101010101" pitchFamily="49" charset="-122"/>
                <a:ea typeface="黑体" panose="02010609060101010101" pitchFamily="49" charset="-122"/>
              </a:rPr>
              <a:t>“适应”</a:t>
            </a:r>
            <a:r>
              <a:rPr lang="zh-CN" altLang="en-US" sz="2400" dirty="0">
                <a:latin typeface="黑体" panose="02010609060101010101" pitchFamily="49" charset="-122"/>
                <a:ea typeface="黑体" panose="02010609060101010101" pitchFamily="49" charset="-122"/>
              </a:rPr>
              <a:t>为主题开展活动，使学生更快适应从初中到高中的转折。</a:t>
            </a:r>
            <a:endParaRPr lang="zh-CN" altLang="en-US" sz="2400" dirty="0">
              <a:latin typeface="黑体" panose="02010609060101010101" pitchFamily="49" charset="-122"/>
              <a:ea typeface="黑体" panose="02010609060101010101" pitchFamily="49" charset="-122"/>
            </a:endParaRPr>
          </a:p>
          <a:p>
            <a:pPr marL="0" indent="890905" algn="just">
              <a:buNone/>
            </a:pPr>
            <a:r>
              <a:rPr lang="zh-CN" altLang="en-US" sz="2400" dirty="0">
                <a:latin typeface="黑体" panose="02010609060101010101" pitchFamily="49" charset="-122"/>
                <a:ea typeface="黑体" panose="02010609060101010101" pitchFamily="49" charset="-122"/>
              </a:rPr>
              <a:t>高二围绕</a:t>
            </a:r>
            <a:r>
              <a:rPr lang="zh-CN" altLang="en-US" sz="2400" b="1" dirty="0">
                <a:solidFill>
                  <a:srgbClr val="0000FF"/>
                </a:solidFill>
                <a:latin typeface="黑体" panose="02010609060101010101" pitchFamily="49" charset="-122"/>
                <a:ea typeface="黑体" panose="02010609060101010101" pitchFamily="49" charset="-122"/>
              </a:rPr>
              <a:t>“提升”</a:t>
            </a:r>
            <a:r>
              <a:rPr lang="zh-CN" altLang="en-US" sz="2400" dirty="0">
                <a:latin typeface="黑体" panose="02010609060101010101" pitchFamily="49" charset="-122"/>
                <a:ea typeface="黑体" panose="02010609060101010101" pitchFamily="49" charset="-122"/>
              </a:rPr>
              <a:t>这个主题，开展与情感调控和人际适应有关的主题活动，使学生在良好的人际关系氛围中能正视自己的成败与得失、学会如何利用和释放压力、学会控制情绪、学会选择等。</a:t>
            </a:r>
            <a:endParaRPr lang="zh-CN" altLang="en-US" sz="2400" dirty="0">
              <a:latin typeface="黑体" panose="02010609060101010101" pitchFamily="49" charset="-122"/>
              <a:ea typeface="黑体" panose="02010609060101010101" pitchFamily="49" charset="-122"/>
            </a:endParaRPr>
          </a:p>
          <a:p>
            <a:pPr marL="0" indent="890905" algn="just">
              <a:buNone/>
            </a:pPr>
            <a:r>
              <a:rPr lang="zh-CN" altLang="en-US" sz="2400" dirty="0">
                <a:latin typeface="黑体" panose="02010609060101010101" pitchFamily="49" charset="-122"/>
                <a:ea typeface="黑体" panose="02010609060101010101" pitchFamily="49" charset="-122"/>
              </a:rPr>
              <a:t>整个高三的备考过程考验着每个学生的意志、毅力、心理承受能力、面对困难和挑战的应对能力等等。每一届的高三我都围绕一个主题来开展活动，这个主题就是</a:t>
            </a:r>
            <a:r>
              <a:rPr lang="zh-CN" altLang="en-US" sz="2400" b="1" dirty="0">
                <a:solidFill>
                  <a:srgbClr val="0000FF"/>
                </a:solidFill>
                <a:latin typeface="黑体" panose="02010609060101010101" pitchFamily="49" charset="-122"/>
                <a:ea typeface="黑体" panose="02010609060101010101" pitchFamily="49" charset="-122"/>
              </a:rPr>
              <a:t>“快乐高三”</a:t>
            </a:r>
            <a:r>
              <a:rPr lang="zh-CN" altLang="en-US" sz="2400" dirty="0">
                <a:latin typeface="黑体" panose="02010609060101010101" pitchFamily="49" charset="-122"/>
                <a:ea typeface="黑体" panose="02010609060101010101" pitchFamily="49" charset="-122"/>
              </a:rPr>
              <a:t>，目的是培养学生任何时候都应该保持一个乐观的心态。 </a:t>
            </a:r>
            <a:endParaRPr lang="zh-CN" altLang="en-US" sz="2400">
              <a:latin typeface="黑体" panose="02010609060101010101" pitchFamily="49" charset="-122"/>
              <a:ea typeface="黑体" panose="02010609060101010101" pitchFamily="49" charset="-122"/>
            </a:endParaRPr>
          </a:p>
        </p:txBody>
      </p:sp>
      <p:sp>
        <p:nvSpPr>
          <p:cNvPr id="869379" name="标题 869378"/>
          <p:cNvSpPr>
            <a:spLocks noGrp="1"/>
          </p:cNvSpPr>
          <p:nvPr>
            <p:ph type="title"/>
          </p:nvPr>
        </p:nvSpPr>
        <p:spPr>
          <a:xfrm>
            <a:off x="1331913" y="0"/>
            <a:ext cx="6911975" cy="1052513"/>
          </a:xfrm>
        </p:spPr>
        <p:txBody>
          <a:bodyPr lIns="92075" tIns="46038" rIns="92075" bIns="46038" anchor="ctr"/>
          <a:p>
            <a:br>
              <a:rPr lang="en-US" altLang="zh-CN" sz="3200" b="1" dirty="0">
                <a:solidFill>
                  <a:schemeClr val="tx1"/>
                </a:solidFill>
                <a:ea typeface="华文新魏" panose="02010800040101010101" pitchFamily="2" charset="-122"/>
              </a:rPr>
            </a:br>
            <a:r>
              <a:rPr lang="zh-CN" altLang="en-US" sz="3200" b="1" dirty="0">
                <a:solidFill>
                  <a:schemeClr val="tx1"/>
                </a:solidFill>
                <a:ea typeface="华文新魏" panose="02010800040101010101" pitchFamily="2" charset="-122"/>
              </a:rPr>
              <a:t>案例：高中阶段的整体规划</a:t>
            </a:r>
            <a:endParaRPr lang="zh-CN" altLang="en-US" sz="3200" b="1">
              <a:solidFill>
                <a:schemeClr val="tx1"/>
              </a:solidFill>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69378">
                                            <p:txEl>
                                              <p:charRg st="51" end="92"/>
                                            </p:txEl>
                                          </p:spTgt>
                                        </p:tgtEl>
                                        <p:attrNameLst>
                                          <p:attrName>style.visibility</p:attrName>
                                        </p:attrNameLst>
                                      </p:cBhvr>
                                      <p:to>
                                        <p:strVal val="visible"/>
                                      </p:to>
                                    </p:set>
                                    <p:animEffect transition="in" filter="diamond(in)">
                                      <p:cBhvr>
                                        <p:cTn id="7" dur="2000"/>
                                        <p:tgtEl>
                                          <p:spTgt spid="869378">
                                            <p:txEl>
                                              <p:charRg st="51" end="9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69378">
                                            <p:txEl>
                                              <p:charRg st="92" end="177"/>
                                            </p:txEl>
                                          </p:spTgt>
                                        </p:tgtEl>
                                        <p:attrNameLst>
                                          <p:attrName>style.visibility</p:attrName>
                                        </p:attrNameLst>
                                      </p:cBhvr>
                                      <p:to>
                                        <p:strVal val="visible"/>
                                      </p:to>
                                    </p:set>
                                    <p:animEffect transition="in" filter="diamond(in)">
                                      <p:cBhvr>
                                        <p:cTn id="12" dur="2000"/>
                                        <p:tgtEl>
                                          <p:spTgt spid="869378">
                                            <p:txEl>
                                              <p:charRg st="92" end="17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869378">
                                            <p:txEl>
                                              <p:charRg st="177" end="281"/>
                                            </p:txEl>
                                          </p:spTgt>
                                        </p:tgtEl>
                                        <p:attrNameLst>
                                          <p:attrName>style.visibility</p:attrName>
                                        </p:attrNameLst>
                                      </p:cBhvr>
                                      <p:to>
                                        <p:strVal val="visible"/>
                                      </p:to>
                                    </p:set>
                                    <p:animEffect transition="in" filter="diamond(in)">
                                      <p:cBhvr>
                                        <p:cTn id="17" dur="2000"/>
                                        <p:tgtEl>
                                          <p:spTgt spid="869378">
                                            <p:txEl>
                                              <p:charRg st="177" end="28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02" name="文本占位符 870401"/>
          <p:cNvSpPr>
            <a:spLocks noGrp="1"/>
          </p:cNvSpPr>
          <p:nvPr>
            <p:ph type="body" idx="1"/>
          </p:nvPr>
        </p:nvSpPr>
        <p:spPr>
          <a:xfrm>
            <a:off x="539750" y="2924175"/>
            <a:ext cx="8064500" cy="2305050"/>
          </a:xfrm>
        </p:spPr>
        <p:txBody>
          <a:bodyPr/>
          <a:p>
            <a:pPr marL="0" indent="536575">
              <a:buNone/>
            </a:pP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我的高三我做主</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主要是征集班级励志口号、教室宿舍全新布置、班级事务和各项常规活动最优方案制定等。</a:t>
            </a:r>
            <a:endParaRPr lang="zh-CN" altLang="en-US" sz="2400" dirty="0">
              <a:latin typeface="黑体" panose="02010609060101010101" pitchFamily="49" charset="-122"/>
              <a:ea typeface="黑体" panose="02010609060101010101" pitchFamily="49" charset="-122"/>
            </a:endParaRPr>
          </a:p>
          <a:p>
            <a:pPr marL="0" indent="536575">
              <a:buNone/>
            </a:pP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青春飞扬</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有成人仪式和百日冲刺两个大型活动。</a:t>
            </a:r>
            <a:endParaRPr lang="zh-CN" altLang="en-US" sz="2400" dirty="0">
              <a:latin typeface="黑体" panose="02010609060101010101" pitchFamily="49" charset="-122"/>
              <a:ea typeface="黑体" panose="02010609060101010101" pitchFamily="49" charset="-122"/>
            </a:endParaRPr>
          </a:p>
          <a:p>
            <a:pPr marL="0" indent="536575">
              <a:buNone/>
            </a:pP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分享</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主要有学习方法、学习心得、学习过程中出现各种心理问题的交流和讨论 </a:t>
            </a:r>
            <a:r>
              <a:rPr lang="en-US" altLang="zh-CN" sz="2400">
                <a:latin typeface="黑体" panose="02010609060101010101" pitchFamily="49" charset="-122"/>
                <a:ea typeface="黑体" panose="02010609060101010101" pitchFamily="49" charset="-122"/>
              </a:rPr>
              <a:t>……</a:t>
            </a:r>
            <a:endParaRPr lang="en-US" altLang="zh-CN" sz="2400">
              <a:latin typeface="黑体" panose="02010609060101010101" pitchFamily="49" charset="-122"/>
              <a:ea typeface="黑体" panose="02010609060101010101" pitchFamily="49" charset="-122"/>
            </a:endParaRPr>
          </a:p>
        </p:txBody>
      </p:sp>
      <p:sp>
        <p:nvSpPr>
          <p:cNvPr id="870403" name="标题 870402"/>
          <p:cNvSpPr>
            <a:spLocks noGrp="1"/>
          </p:cNvSpPr>
          <p:nvPr>
            <p:ph type="title"/>
          </p:nvPr>
        </p:nvSpPr>
        <p:spPr>
          <a:xfrm>
            <a:off x="900113" y="333375"/>
            <a:ext cx="8243887" cy="1008063"/>
          </a:xfrm>
        </p:spPr>
        <p:txBody>
          <a:bodyPr lIns="92075" tIns="46038" rIns="92075" bIns="46038" anchor="ctr"/>
          <a:p>
            <a:pPr algn="l"/>
            <a:r>
              <a:rPr lang="zh-CN" altLang="en-US" sz="3200" dirty="0">
                <a:solidFill>
                  <a:srgbClr val="0000FF"/>
                </a:solidFill>
                <a:ea typeface="华文新魏" panose="02010800040101010101" pitchFamily="2" charset="-122"/>
              </a:rPr>
              <a:t>案例：“高中阶段的整体规划”之</a:t>
            </a:r>
            <a:r>
              <a:rPr lang="en-US" altLang="zh-CN" sz="2800" dirty="0">
                <a:solidFill>
                  <a:srgbClr val="0000FF"/>
                </a:solidFill>
                <a:latin typeface="华文新魏" panose="02010800040101010101" pitchFamily="2" charset="-122"/>
                <a:ea typeface="华文新魏" panose="02010800040101010101" pitchFamily="2" charset="-122"/>
              </a:rPr>
              <a:t>《</a:t>
            </a:r>
            <a:r>
              <a:rPr lang="zh-CN" altLang="en-US" sz="2800" dirty="0">
                <a:solidFill>
                  <a:srgbClr val="0000FF"/>
                </a:solidFill>
                <a:latin typeface="华文新魏" panose="02010800040101010101" pitchFamily="2" charset="-122"/>
                <a:ea typeface="华文新魏" panose="02010800040101010101" pitchFamily="2" charset="-122"/>
              </a:rPr>
              <a:t>快乐高三 </a:t>
            </a:r>
            <a:r>
              <a:rPr lang="en-US" altLang="zh-CN" sz="2800">
                <a:solidFill>
                  <a:srgbClr val="0000FF"/>
                </a:solidFill>
                <a:latin typeface="华文新魏" panose="02010800040101010101" pitchFamily="2" charset="-122"/>
                <a:ea typeface="华文新魏" panose="02010800040101010101" pitchFamily="2" charset="-122"/>
              </a:rPr>
              <a:t>》</a:t>
            </a:r>
            <a:endParaRPr lang="en-US" altLang="zh-CN" sz="2800">
              <a:solidFill>
                <a:srgbClr val="0000FF"/>
              </a:solidFill>
              <a:latin typeface="华文新魏" panose="02010800040101010101" pitchFamily="2" charset="-122"/>
              <a:ea typeface="华文新魏" panose="02010800040101010101" pitchFamily="2" charset="-122"/>
            </a:endParaRPr>
          </a:p>
        </p:txBody>
      </p:sp>
      <p:sp>
        <p:nvSpPr>
          <p:cNvPr id="870404" name="矩形 870403"/>
          <p:cNvSpPr/>
          <p:nvPr/>
        </p:nvSpPr>
        <p:spPr>
          <a:xfrm>
            <a:off x="755650" y="1628775"/>
            <a:ext cx="7704138" cy="10795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marL="0" lvl="0" indent="624205" algn="just">
              <a:buNone/>
            </a:pPr>
            <a:r>
              <a:rPr lang="zh-CN" altLang="en-US" sz="2400" dirty="0">
                <a:latin typeface="黑体" panose="02010609060101010101" pitchFamily="49" charset="-122"/>
                <a:ea typeface="黑体" panose="02010609060101010101" pitchFamily="49" charset="-122"/>
              </a:rPr>
              <a:t>围绕</a:t>
            </a:r>
            <a:r>
              <a:rPr lang="zh-CN" altLang="en-US" sz="2400" b="1" dirty="0">
                <a:solidFill>
                  <a:srgbClr val="0000FF"/>
                </a:solidFill>
                <a:latin typeface="黑体" panose="02010609060101010101" pitchFamily="49" charset="-122"/>
                <a:ea typeface="黑体" panose="02010609060101010101" pitchFamily="49" charset="-122"/>
              </a:rPr>
              <a:t>“快乐高三”</a:t>
            </a:r>
            <a:r>
              <a:rPr lang="zh-CN" altLang="en-US" sz="2400" dirty="0">
                <a:latin typeface="黑体" panose="02010609060101010101" pitchFamily="49" charset="-122"/>
                <a:ea typeface="黑体" panose="02010609060101010101" pitchFamily="49" charset="-122"/>
              </a:rPr>
              <a:t>这个主题，具体开展</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我的高三我做主</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青春飞扬</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分享</a:t>
            </a:r>
            <a:r>
              <a:rPr lang="en-US" altLang="zh-CN" sz="2400" dirty="0">
                <a:latin typeface="黑体" panose="02010609060101010101" pitchFamily="49" charset="-122"/>
                <a:ea typeface="黑体" panose="02010609060101010101" pitchFamily="49" charset="-122"/>
              </a:rPr>
              <a:t>》  </a:t>
            </a:r>
            <a:r>
              <a:rPr lang="zh-CN" altLang="en-US" sz="2400" dirty="0">
                <a:latin typeface="黑体" panose="02010609060101010101" pitchFamily="49" charset="-122"/>
                <a:ea typeface="黑体" panose="02010609060101010101" pitchFamily="49" charset="-122"/>
              </a:rPr>
              <a:t>等系列活动。</a:t>
            </a:r>
            <a:endParaRPr lang="zh-CN" altLang="en-US" sz="2400">
              <a:latin typeface="黑体" panose="02010609060101010101" pitchFamily="49" charset="-122"/>
              <a:ea typeface="黑体" panose="02010609060101010101" pitchFamily="49" charset="-122"/>
            </a:endParaRPr>
          </a:p>
        </p:txBody>
      </p:sp>
      <p:sp>
        <p:nvSpPr>
          <p:cNvPr id="870405" name="文本框 870404"/>
          <p:cNvSpPr txBox="1"/>
          <p:nvPr/>
        </p:nvSpPr>
        <p:spPr>
          <a:xfrm>
            <a:off x="827088" y="5805488"/>
            <a:ext cx="7561262" cy="641350"/>
          </a:xfrm>
          <a:prstGeom prst="rect">
            <a:avLst/>
          </a:prstGeom>
          <a:noFill/>
          <a:ln w="9525">
            <a:noFill/>
          </a:ln>
          <a:effectLst>
            <a:prstShdw prst="shdw17" dist="17961" dir="2699999">
              <a:schemeClr val="accent1">
                <a:gamma/>
                <a:shade val="60000"/>
                <a:invGamma/>
              </a:schemeClr>
            </a:prstShdw>
          </a:effectLst>
        </p:spPr>
        <p:txBody>
          <a:bodyPr>
            <a:spAutoFit/>
          </a:bodyPr>
          <a:p>
            <a:pPr lvl="0" algn="r">
              <a:buClr>
                <a:srgbClr val="000000"/>
              </a:buClr>
            </a:pPr>
            <a:r>
              <a:rPr lang="zh-CN" altLang="en-US" sz="1800" b="0" dirty="0">
                <a:latin typeface="Arial" panose="020B0604020202020204" pitchFamily="34" charset="0"/>
                <a:ea typeface="宋体" panose="02010600030101010101" pitchFamily="2" charset="-122"/>
              </a:rPr>
              <a:t>取自佛山市第二中学邓碧兰 ：</a:t>
            </a:r>
            <a:r>
              <a:rPr lang="en-US" altLang="zh-CN" sz="1800" b="0" dirty="0">
                <a:latin typeface="Arial" panose="020B0604020202020204" pitchFamily="34" charset="0"/>
                <a:ea typeface="宋体" panose="02010600030101010101" pitchFamily="2" charset="-122"/>
              </a:rPr>
              <a:t>《</a:t>
            </a:r>
            <a:r>
              <a:rPr lang="zh-CN" altLang="en-US" sz="1800" b="0" dirty="0">
                <a:latin typeface="Arial" panose="020B0604020202020204" pitchFamily="34" charset="0"/>
                <a:ea typeface="宋体" panose="02010600030101010101" pitchFamily="2" charset="-122"/>
              </a:rPr>
              <a:t>主题班会教育效果最大化探索 </a:t>
            </a:r>
            <a:r>
              <a:rPr lang="en-US" altLang="zh-CN" sz="1800" b="0" dirty="0">
                <a:latin typeface="Arial" panose="020B0604020202020204" pitchFamily="34" charset="0"/>
                <a:ea typeface="宋体" panose="02010600030101010101" pitchFamily="2" charset="-122"/>
              </a:rPr>
              <a:t>》</a:t>
            </a:r>
            <a:r>
              <a:rPr lang="zh-CN" altLang="en-US" sz="1800" b="0" dirty="0">
                <a:latin typeface="Arial" panose="020B0604020202020204" pitchFamily="34" charset="0"/>
                <a:ea typeface="宋体" panose="02010600030101010101" pitchFamily="2" charset="-122"/>
              </a:rPr>
              <a:t>，</a:t>
            </a:r>
            <a:endParaRPr lang="zh-CN" altLang="en-US" sz="1800" b="0" dirty="0">
              <a:latin typeface="Arial" panose="020B0604020202020204" pitchFamily="34" charset="0"/>
              <a:ea typeface="宋体" panose="02010600030101010101" pitchFamily="2" charset="-122"/>
            </a:endParaRPr>
          </a:p>
          <a:p>
            <a:pPr lvl="0" algn="r">
              <a:buClr>
                <a:srgbClr val="000000"/>
              </a:buClr>
            </a:pPr>
            <a:r>
              <a:rPr lang="zh-CN" altLang="en-US" sz="1800" b="0" dirty="0">
                <a:latin typeface="Arial" panose="020B0604020202020204" pitchFamily="34" charset="0"/>
                <a:ea typeface="宋体" panose="02010600030101010101" pitchFamily="2" charset="-122"/>
              </a:rPr>
              <a:t>广东省佛山市名班主任培养对象研修班作品。</a:t>
            </a:r>
            <a:r>
              <a:rPr lang="en-US" altLang="zh-CN" sz="1800" b="0" dirty="0">
                <a:latin typeface="Arial" panose="020B0604020202020204" pitchFamily="34" charset="0"/>
                <a:ea typeface="宋体" panose="02010600030101010101" pitchFamily="2" charset="-122"/>
              </a:rPr>
              <a:t>2009</a:t>
            </a:r>
            <a:r>
              <a:rPr lang="zh-CN" altLang="en-US" sz="1800" b="0" dirty="0">
                <a:latin typeface="Arial" panose="020B0604020202020204" pitchFamily="34" charset="0"/>
                <a:ea typeface="宋体" panose="02010600030101010101" pitchFamily="2" charset="-122"/>
              </a:rPr>
              <a:t>年。</a:t>
            </a:r>
            <a:endParaRPr lang="zh-CN" altLang="en-US" sz="1800" b="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70402">
                                            <p:txEl>
                                              <p:charRg st="0" end="50"/>
                                            </p:txEl>
                                          </p:spTgt>
                                        </p:tgtEl>
                                        <p:attrNameLst>
                                          <p:attrName>style.visibility</p:attrName>
                                        </p:attrNameLst>
                                      </p:cBhvr>
                                      <p:to>
                                        <p:strVal val="visible"/>
                                      </p:to>
                                    </p:set>
                                    <p:animEffect transition="in" filter="diamond(in)">
                                      <p:cBhvr>
                                        <p:cTn id="7" dur="2000"/>
                                        <p:tgtEl>
                                          <p:spTgt spid="870402">
                                            <p:txEl>
                                              <p:charRg st="0" end="5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70402">
                                            <p:txEl>
                                              <p:charRg st="50" end="74"/>
                                            </p:txEl>
                                          </p:spTgt>
                                        </p:tgtEl>
                                        <p:attrNameLst>
                                          <p:attrName>style.visibility</p:attrName>
                                        </p:attrNameLst>
                                      </p:cBhvr>
                                      <p:to>
                                        <p:strVal val="visible"/>
                                      </p:to>
                                    </p:set>
                                    <p:animEffect transition="in" filter="diamond(in)">
                                      <p:cBhvr>
                                        <p:cTn id="12" dur="2000"/>
                                        <p:tgtEl>
                                          <p:spTgt spid="870402">
                                            <p:txEl>
                                              <p:charRg st="50" end="7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870402">
                                            <p:txEl>
                                              <p:charRg st="74" end="114"/>
                                            </p:txEl>
                                          </p:spTgt>
                                        </p:tgtEl>
                                        <p:attrNameLst>
                                          <p:attrName>style.visibility</p:attrName>
                                        </p:attrNameLst>
                                      </p:cBhvr>
                                      <p:to>
                                        <p:strVal val="visible"/>
                                      </p:to>
                                    </p:set>
                                    <p:animEffect transition="in" filter="diamond(in)">
                                      <p:cBhvr>
                                        <p:cTn id="17" dur="2000"/>
                                        <p:tgtEl>
                                          <p:spTgt spid="870402">
                                            <p:txEl>
                                              <p:charRg st="74" end="1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2258" name="标题 992257"/>
          <p:cNvSpPr>
            <a:spLocks noGrp="1"/>
          </p:cNvSpPr>
          <p:nvPr>
            <p:ph type="title"/>
          </p:nvPr>
        </p:nvSpPr>
        <p:spPr/>
        <p:txBody>
          <a:bodyPr anchor="ctr"/>
          <a:p>
            <a:r>
              <a:rPr lang="zh-CN" altLang="en-US" sz="3200" b="1" dirty="0"/>
              <a:t>四、班主任团队的</a:t>
            </a:r>
            <a:r>
              <a:rPr lang="zh-CN" altLang="en-US" sz="3200" b="1" dirty="0">
                <a:solidFill>
                  <a:srgbClr val="0000FF"/>
                </a:solidFill>
              </a:rPr>
              <a:t>创新空间</a:t>
            </a:r>
            <a:br>
              <a:rPr lang="zh-CN" altLang="en-US" sz="3200" b="1" dirty="0">
                <a:solidFill>
                  <a:srgbClr val="0000FF"/>
                </a:solidFill>
              </a:rPr>
            </a:br>
            <a:r>
              <a:rPr lang="zh-CN" altLang="en-US" sz="3200" b="1" dirty="0"/>
              <a:t>           </a:t>
            </a:r>
            <a:r>
              <a:rPr lang="en-US" altLang="zh-CN" sz="3200" b="1" dirty="0"/>
              <a:t>——</a:t>
            </a:r>
            <a:r>
              <a:rPr lang="zh-CN" altLang="en-US" sz="3200" b="1" dirty="0"/>
              <a:t>从“应付型团队”到“研究型团队”</a:t>
            </a:r>
            <a:endParaRPr lang="zh-CN" altLang="en-US" sz="3200" b="1" dirty="0"/>
          </a:p>
        </p:txBody>
      </p:sp>
      <p:sp>
        <p:nvSpPr>
          <p:cNvPr id="992259" name="文本占位符 992258"/>
          <p:cNvSpPr>
            <a:spLocks noGrp="1"/>
          </p:cNvSpPr>
          <p:nvPr>
            <p:ph type="body" idx="1"/>
          </p:nvPr>
        </p:nvSpPr>
        <p:spPr>
          <a:xfrm>
            <a:off x="684213" y="2332038"/>
            <a:ext cx="8229600" cy="2249487"/>
          </a:xfrm>
        </p:spPr>
        <p:txBody>
          <a:bodyPr/>
          <a:p>
            <a:pPr>
              <a:buNone/>
            </a:pPr>
            <a:r>
              <a:rPr lang="zh-CN" altLang="en-US" dirty="0"/>
              <a:t>（一）班主任团队的工作境界</a:t>
            </a:r>
            <a:endParaRPr lang="zh-CN" altLang="en-US" dirty="0"/>
          </a:p>
          <a:p>
            <a:pPr>
              <a:buNone/>
            </a:pPr>
            <a:endParaRPr lang="zh-CN" altLang="en-US" dirty="0"/>
          </a:p>
          <a:p>
            <a:pPr>
              <a:buNone/>
            </a:pPr>
            <a:r>
              <a:rPr lang="zh-CN" altLang="en-US" dirty="0"/>
              <a:t>（二）研究型团队的工作方式</a:t>
            </a:r>
            <a:endParaRPr lang="zh-CN" alt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82" name="标题 993281"/>
          <p:cNvSpPr>
            <a:spLocks noGrp="1"/>
          </p:cNvSpPr>
          <p:nvPr>
            <p:ph type="title"/>
          </p:nvPr>
        </p:nvSpPr>
        <p:spPr/>
        <p:txBody>
          <a:bodyPr anchor="ctr"/>
          <a:p>
            <a:r>
              <a:rPr lang="zh-CN" altLang="en-US" sz="3200" b="1" dirty="0"/>
              <a:t>四、班主任团队的</a:t>
            </a:r>
            <a:r>
              <a:rPr lang="zh-CN" altLang="en-US" sz="3200" b="1" dirty="0">
                <a:solidFill>
                  <a:srgbClr val="0000FF"/>
                </a:solidFill>
              </a:rPr>
              <a:t>创新空间</a:t>
            </a:r>
            <a:br>
              <a:rPr lang="zh-CN" altLang="en-US" sz="3200" b="1" dirty="0">
                <a:solidFill>
                  <a:srgbClr val="0000FF"/>
                </a:solidFill>
              </a:rPr>
            </a:br>
            <a:r>
              <a:rPr lang="zh-CN" altLang="en-US" sz="3200" b="1" dirty="0"/>
              <a:t>           </a:t>
            </a:r>
            <a:r>
              <a:rPr lang="en-US" altLang="zh-CN" sz="3200" b="1" dirty="0"/>
              <a:t>——</a:t>
            </a:r>
            <a:r>
              <a:rPr lang="zh-CN" altLang="en-US" sz="3200" b="1" dirty="0"/>
              <a:t>从“应付型团队”到“研究型团队”</a:t>
            </a:r>
            <a:endParaRPr lang="zh-CN" altLang="en-US" sz="3200" b="1" dirty="0"/>
          </a:p>
        </p:txBody>
      </p:sp>
      <p:sp>
        <p:nvSpPr>
          <p:cNvPr id="993283" name="文本占位符 993282"/>
          <p:cNvSpPr>
            <a:spLocks noGrp="1"/>
          </p:cNvSpPr>
          <p:nvPr>
            <p:ph type="body" idx="1"/>
          </p:nvPr>
        </p:nvSpPr>
        <p:spPr/>
        <p:txBody>
          <a:bodyPr/>
          <a:p>
            <a:pPr>
              <a:lnSpc>
                <a:spcPct val="90000"/>
              </a:lnSpc>
              <a:buNone/>
            </a:pPr>
            <a:r>
              <a:rPr lang="zh-CN" altLang="en-US" sz="2800" dirty="0"/>
              <a:t>（一）班主任团队的工作境界</a:t>
            </a:r>
            <a:endParaRPr lang="zh-CN" altLang="en-US" sz="2800" dirty="0"/>
          </a:p>
          <a:p>
            <a:pPr algn="r">
              <a:lnSpc>
                <a:spcPct val="90000"/>
              </a:lnSpc>
              <a:buNone/>
            </a:pPr>
            <a:endParaRPr lang="zh-CN" altLang="en-US" sz="2800" b="1" dirty="0">
              <a:solidFill>
                <a:srgbClr val="0000FF"/>
              </a:solidFill>
            </a:endParaRPr>
          </a:p>
          <a:p>
            <a:pPr algn="r">
              <a:lnSpc>
                <a:spcPct val="90000"/>
              </a:lnSpc>
              <a:buNone/>
            </a:pPr>
            <a:r>
              <a:rPr lang="zh-CN" altLang="en-US" sz="2800" b="1" dirty="0">
                <a:solidFill>
                  <a:srgbClr val="0000FF"/>
                </a:solidFill>
              </a:rPr>
              <a:t>（</a:t>
            </a:r>
            <a:r>
              <a:rPr lang="en-US" altLang="zh-CN" sz="2800" b="1" dirty="0">
                <a:solidFill>
                  <a:srgbClr val="0000FF"/>
                </a:solidFill>
              </a:rPr>
              <a:t>1</a:t>
            </a:r>
            <a:r>
              <a:rPr lang="zh-CN" altLang="en-US" sz="2800" b="1" dirty="0">
                <a:solidFill>
                  <a:srgbClr val="0000FF"/>
                </a:solidFill>
              </a:rPr>
              <a:t>）应付型团队</a:t>
            </a:r>
            <a:endParaRPr lang="zh-CN" altLang="en-US" sz="2800" b="1" dirty="0">
              <a:solidFill>
                <a:srgbClr val="0000FF"/>
              </a:solidFill>
            </a:endParaRPr>
          </a:p>
          <a:p>
            <a:pPr algn="r">
              <a:lnSpc>
                <a:spcPct val="90000"/>
              </a:lnSpc>
              <a:buNone/>
            </a:pPr>
            <a:r>
              <a:rPr lang="zh-CN" altLang="en-US" sz="2800" b="1" dirty="0">
                <a:solidFill>
                  <a:srgbClr val="0000FF"/>
                </a:solidFill>
              </a:rPr>
              <a:t>（</a:t>
            </a:r>
            <a:r>
              <a:rPr lang="en-US" altLang="zh-CN" sz="2800" b="1" dirty="0">
                <a:solidFill>
                  <a:srgbClr val="0000FF"/>
                </a:solidFill>
              </a:rPr>
              <a:t>2</a:t>
            </a:r>
            <a:r>
              <a:rPr lang="zh-CN" altLang="en-US" sz="2800" b="1" dirty="0">
                <a:solidFill>
                  <a:srgbClr val="0000FF"/>
                </a:solidFill>
              </a:rPr>
              <a:t>）适应型团队</a:t>
            </a:r>
            <a:endParaRPr lang="zh-CN" altLang="en-US" sz="2800" b="1" dirty="0">
              <a:solidFill>
                <a:srgbClr val="0000FF"/>
              </a:solidFill>
            </a:endParaRPr>
          </a:p>
          <a:p>
            <a:pPr algn="r">
              <a:lnSpc>
                <a:spcPct val="90000"/>
              </a:lnSpc>
              <a:buNone/>
            </a:pPr>
            <a:r>
              <a:rPr lang="zh-CN" altLang="en-US" sz="2800" b="1" dirty="0">
                <a:solidFill>
                  <a:srgbClr val="0000FF"/>
                </a:solidFill>
              </a:rPr>
              <a:t>（</a:t>
            </a:r>
            <a:r>
              <a:rPr lang="en-US" altLang="zh-CN" sz="2800" b="1" dirty="0">
                <a:solidFill>
                  <a:srgbClr val="0000FF"/>
                </a:solidFill>
              </a:rPr>
              <a:t>3</a:t>
            </a:r>
            <a:r>
              <a:rPr lang="zh-CN" altLang="en-US" sz="2800" b="1" dirty="0">
                <a:solidFill>
                  <a:srgbClr val="0000FF"/>
                </a:solidFill>
              </a:rPr>
              <a:t>）研究型团队</a:t>
            </a:r>
            <a:endParaRPr lang="zh-CN" altLang="en-US" sz="2800" b="1" dirty="0">
              <a:solidFill>
                <a:srgbClr val="0000FF"/>
              </a:solidFill>
            </a:endParaRPr>
          </a:p>
          <a:p>
            <a:pPr algn="r">
              <a:lnSpc>
                <a:spcPct val="90000"/>
              </a:lnSpc>
              <a:buNone/>
            </a:pPr>
            <a:endParaRPr lang="zh-CN" altLang="en-US" sz="2800" b="1" dirty="0">
              <a:solidFill>
                <a:srgbClr val="0000FF"/>
              </a:solidFill>
            </a:endParaRPr>
          </a:p>
          <a:p>
            <a:pPr>
              <a:lnSpc>
                <a:spcPct val="90000"/>
              </a:lnSpc>
              <a:buNone/>
            </a:pPr>
            <a:r>
              <a:rPr lang="zh-CN" altLang="en-US" sz="2800" dirty="0"/>
              <a:t>参照：一位老师有了创新经验，</a:t>
            </a:r>
            <a:r>
              <a:rPr lang="zh-CN" altLang="en-US" sz="2800" b="1" dirty="0">
                <a:solidFill>
                  <a:srgbClr val="0000FF"/>
                </a:solidFill>
                <a:ea typeface="华文新魏" panose="02010800040101010101" pitchFamily="2" charset="-122"/>
              </a:rPr>
              <a:t>然后呢？</a:t>
            </a:r>
            <a:endParaRPr lang="zh-CN" altLang="en-US" sz="2800" b="1" dirty="0">
              <a:solidFill>
                <a:srgbClr val="0000FF"/>
              </a:solidFill>
              <a:ea typeface="华文新魏" panose="02010800040101010101" pitchFamily="2" charset="-122"/>
            </a:endParaRPr>
          </a:p>
          <a:p>
            <a:pPr>
              <a:lnSpc>
                <a:spcPct val="90000"/>
              </a:lnSpc>
              <a:buNone/>
            </a:pPr>
            <a:r>
              <a:rPr lang="zh-CN" altLang="en-US" sz="2800" dirty="0"/>
              <a:t>          例如，参照建设“民主型班级”的主张，</a:t>
            </a:r>
            <a:endParaRPr lang="zh-CN" altLang="en-US" sz="2800" dirty="0"/>
          </a:p>
          <a:p>
            <a:pPr>
              <a:lnSpc>
                <a:spcPct val="90000"/>
              </a:lnSpc>
              <a:buNone/>
            </a:pPr>
            <a:r>
              <a:rPr lang="zh-CN" altLang="en-US" sz="2800" dirty="0"/>
              <a:t>                    开展主题活动</a:t>
            </a:r>
            <a:r>
              <a:rPr lang="en-US" altLang="zh-CN" sz="2800" dirty="0"/>
              <a:t>——《</a:t>
            </a:r>
            <a:r>
              <a:rPr lang="zh-CN" altLang="en-US" sz="2800" dirty="0"/>
              <a:t>主动沟通</a:t>
            </a:r>
            <a:r>
              <a:rPr lang="en-US" altLang="zh-CN" sz="2800"/>
              <a:t>》</a:t>
            </a:r>
            <a:endParaRPr lang="en-US" altLang="zh-CN" sz="280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9186" name="文本占位符 989185"/>
          <p:cNvSpPr>
            <a:spLocks noGrp="1"/>
          </p:cNvSpPr>
          <p:nvPr>
            <p:ph type="body" idx="1"/>
          </p:nvPr>
        </p:nvSpPr>
        <p:spPr/>
        <p:txBody>
          <a:bodyPr/>
          <a:p>
            <a:pPr>
              <a:buNone/>
            </a:pPr>
            <a:r>
              <a:rPr lang="zh-CN" altLang="en-US" b="1" dirty="0"/>
              <a:t>教师团队的两种功能</a:t>
            </a:r>
            <a:endParaRPr lang="zh-CN" altLang="en-US" b="1" dirty="0"/>
          </a:p>
          <a:p>
            <a:pPr>
              <a:buNone/>
            </a:pPr>
            <a:endParaRPr lang="zh-CN" altLang="en-US" b="1" dirty="0"/>
          </a:p>
          <a:p>
            <a:pPr>
              <a:buNone/>
            </a:pPr>
            <a:r>
              <a:rPr lang="zh-CN" altLang="en-US" b="1" dirty="0"/>
              <a:t>                     管理功能</a:t>
            </a:r>
            <a:endParaRPr lang="zh-CN" altLang="en-US" b="1" dirty="0"/>
          </a:p>
          <a:p>
            <a:pPr>
              <a:buNone/>
            </a:pPr>
            <a:endParaRPr lang="zh-CN" altLang="en-US" b="1" dirty="0"/>
          </a:p>
          <a:p>
            <a:pPr>
              <a:buNone/>
            </a:pPr>
            <a:r>
              <a:rPr lang="zh-CN" altLang="en-US" b="1" dirty="0"/>
              <a:t>                     研发功能</a:t>
            </a:r>
            <a:endParaRPr lang="zh-CN" altLang="en-US" b="1" dirty="0"/>
          </a:p>
          <a:p>
            <a:endParaRPr lang="zh-CN" altLang="en-US"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4306" name="标题 994305"/>
          <p:cNvSpPr>
            <a:spLocks noGrp="1"/>
          </p:cNvSpPr>
          <p:nvPr>
            <p:ph type="title"/>
          </p:nvPr>
        </p:nvSpPr>
        <p:spPr>
          <a:xfrm>
            <a:off x="468313" y="0"/>
            <a:ext cx="8229600" cy="765175"/>
          </a:xfrm>
        </p:spPr>
        <p:txBody>
          <a:bodyPr anchor="ctr"/>
          <a:p>
            <a:r>
              <a:rPr lang="zh-CN" altLang="en-US" sz="3200" b="1" dirty="0"/>
              <a:t>三类教师团队的管理功能比较</a:t>
            </a:r>
            <a:endParaRPr lang="zh-CN" altLang="en-US" sz="3200" b="1" dirty="0"/>
          </a:p>
        </p:txBody>
      </p:sp>
      <p:graphicFrame>
        <p:nvGraphicFramePr>
          <p:cNvPr id="994331" name="内容占位符 994330"/>
          <p:cNvGraphicFramePr/>
          <p:nvPr>
            <p:ph sz="half" idx="2"/>
          </p:nvPr>
        </p:nvGraphicFramePr>
        <p:xfrm>
          <a:off x="179388" y="1052513"/>
          <a:ext cx="8682037" cy="4943475"/>
        </p:xfrm>
        <a:graphic>
          <a:graphicData uri="http://schemas.openxmlformats.org/drawingml/2006/table">
            <a:tbl>
              <a:tblPr/>
              <a:tblGrid>
                <a:gridCol w="611188"/>
                <a:gridCol w="2965450"/>
                <a:gridCol w="2490787"/>
                <a:gridCol w="2614613"/>
              </a:tblGrid>
              <a:tr h="487363">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Clr>
                          <a:srgbClr val="000000"/>
                        </a:buClr>
                        <a:buNone/>
                      </a:pPr>
                      <a:endParaRPr lang="zh-CN" altLang="en-US" sz="2600" b="1" dirty="0">
                        <a:latin typeface="Times New Roman" panose="02020603050405020304" pitchFamily="18"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Clr>
                          <a:srgbClr val="000000"/>
                        </a:buClr>
                        <a:buNone/>
                      </a:pPr>
                      <a:r>
                        <a:rPr lang="zh-CN" altLang="en-US" sz="2600" b="1" dirty="0">
                          <a:latin typeface="Times New Roman" panose="02020603050405020304" pitchFamily="18" charset="0"/>
                          <a:ea typeface="Times New Roman" panose="02020603050405020304" pitchFamily="18" charset="0"/>
                        </a:rPr>
                        <a:t>研究型团队</a:t>
                      </a:r>
                      <a:endParaRPr lang="zh-CN" altLang="en-US" sz="2600" b="1" dirty="0">
                        <a:latin typeface="Times New Roman" panose="02020603050405020304"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Clr>
                          <a:srgbClr val="000000"/>
                        </a:buClr>
                        <a:buNone/>
                      </a:pPr>
                      <a:r>
                        <a:rPr lang="zh-CN" altLang="en-US" sz="2600" b="1" dirty="0">
                          <a:latin typeface="Times New Roman" panose="02020603050405020304" pitchFamily="18" charset="0"/>
                          <a:ea typeface="Times New Roman" panose="02020603050405020304" pitchFamily="18" charset="0"/>
                        </a:rPr>
                        <a:t>适应型团队</a:t>
                      </a:r>
                      <a:endParaRPr lang="zh-CN" altLang="en-US" sz="2600" b="1" dirty="0">
                        <a:latin typeface="Times New Roman" panose="02020603050405020304"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Clr>
                          <a:srgbClr val="000000"/>
                        </a:buClr>
                        <a:buNone/>
                      </a:pPr>
                      <a:r>
                        <a:rPr lang="zh-CN" altLang="en-US" sz="2600" b="1" dirty="0">
                          <a:latin typeface="Times New Roman" panose="02020603050405020304" pitchFamily="18" charset="0"/>
                          <a:ea typeface="Times New Roman" panose="02020603050405020304" pitchFamily="18" charset="0"/>
                        </a:rPr>
                        <a:t>应付型团队</a:t>
                      </a:r>
                      <a:endParaRPr lang="zh-CN" altLang="en-US" sz="2600" b="1" dirty="0">
                        <a:latin typeface="Times New Roman" panose="02020603050405020304"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456112">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Clr>
                          <a:srgbClr val="000000"/>
                        </a:buClr>
                        <a:buNone/>
                      </a:pPr>
                      <a:r>
                        <a:rPr lang="zh-CN" altLang="en-US" sz="2600" b="1" dirty="0">
                          <a:latin typeface="Times New Roman" panose="02020603050405020304" pitchFamily="18" charset="0"/>
                          <a:ea typeface="Times New Roman" panose="02020603050405020304" pitchFamily="18" charset="0"/>
                        </a:rPr>
                        <a:t>管</a:t>
                      </a:r>
                      <a:endParaRPr lang="zh-CN" altLang="en-US" sz="2600" b="1" dirty="0">
                        <a:latin typeface="Times New Roman" panose="02020603050405020304" pitchFamily="18" charset="0"/>
                        <a:ea typeface="Times New Roman" panose="02020603050405020304" pitchFamily="18" charset="0"/>
                      </a:endParaRPr>
                    </a:p>
                    <a:p>
                      <a:pPr marL="0" lvl="0" indent="0" algn="ctr" eaLnBrk="0" hangingPunct="0">
                        <a:spcBef>
                          <a:spcPct val="0"/>
                        </a:spcBef>
                        <a:buNone/>
                      </a:pPr>
                      <a:r>
                        <a:rPr lang="zh-CN" altLang="en-US" sz="2600" b="1" dirty="0">
                          <a:latin typeface="Times New Roman" panose="02020603050405020304" pitchFamily="18" charset="0"/>
                          <a:ea typeface="Times New Roman" panose="02020603050405020304" pitchFamily="18" charset="0"/>
                        </a:rPr>
                        <a:t>理</a:t>
                      </a:r>
                      <a:endParaRPr lang="zh-CN" altLang="en-US" sz="2600" b="1" dirty="0">
                        <a:latin typeface="Times New Roman" panose="02020603050405020304" pitchFamily="18" charset="0"/>
                        <a:ea typeface="Times New Roman" panose="02020603050405020304" pitchFamily="18" charset="0"/>
                      </a:endParaRPr>
                    </a:p>
                    <a:p>
                      <a:pPr marL="0" lvl="0" indent="0" algn="ctr" eaLnBrk="0" hangingPunct="0">
                        <a:spcBef>
                          <a:spcPct val="0"/>
                        </a:spcBef>
                        <a:buNone/>
                      </a:pPr>
                      <a:r>
                        <a:rPr lang="zh-CN" altLang="en-US" sz="2600" b="1" dirty="0">
                          <a:latin typeface="Times New Roman" panose="02020603050405020304" pitchFamily="18" charset="0"/>
                          <a:ea typeface="Times New Roman" panose="02020603050405020304" pitchFamily="18" charset="0"/>
                        </a:rPr>
                        <a:t>功</a:t>
                      </a:r>
                      <a:endParaRPr lang="zh-CN" altLang="en-US" sz="2600" b="1" dirty="0">
                        <a:latin typeface="Times New Roman" panose="02020603050405020304" pitchFamily="18" charset="0"/>
                        <a:ea typeface="Times New Roman" panose="02020603050405020304" pitchFamily="18" charset="0"/>
                      </a:endParaRPr>
                    </a:p>
                    <a:p>
                      <a:pPr marL="0" lvl="0" indent="0" algn="ctr" eaLnBrk="0" hangingPunct="0">
                        <a:spcBef>
                          <a:spcPct val="0"/>
                        </a:spcBef>
                        <a:buNone/>
                      </a:pPr>
                      <a:r>
                        <a:rPr lang="zh-CN" altLang="en-US" sz="2600" b="1" dirty="0">
                          <a:latin typeface="Times New Roman" panose="02020603050405020304" pitchFamily="18" charset="0"/>
                          <a:ea typeface="Times New Roman" panose="02020603050405020304" pitchFamily="18" charset="0"/>
                        </a:rPr>
                        <a:t>能</a:t>
                      </a:r>
                      <a:endParaRPr lang="zh-CN" altLang="en-US" sz="2600" b="1" dirty="0">
                        <a:latin typeface="Times New Roman" panose="02020603050405020304"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Clr>
                          <a:srgbClr val="000000"/>
                        </a:buClr>
                        <a:buNone/>
                      </a:pPr>
                      <a:r>
                        <a:rPr lang="zh-CN" altLang="en-US" sz="2600" b="1" dirty="0">
                          <a:solidFill>
                            <a:srgbClr val="0000FF"/>
                          </a:solidFill>
                          <a:latin typeface="Times New Roman" panose="02020603050405020304" pitchFamily="18" charset="0"/>
                          <a:ea typeface="楷体_GB2312" pitchFamily="49" charset="-122"/>
                        </a:rPr>
                        <a:t>高级</a:t>
                      </a:r>
                      <a:endParaRPr lang="zh-CN" altLang="en-US" sz="2600" b="1" dirty="0">
                        <a:solidFill>
                          <a:srgbClr val="0000FF"/>
                        </a:solidFill>
                        <a:latin typeface="Times New Roman" panose="02020603050405020304" pitchFamily="18" charset="0"/>
                        <a:ea typeface="楷体_GB2312" pitchFamily="49" charset="-122"/>
                      </a:endParaRPr>
                    </a:p>
                    <a:p>
                      <a:pPr marL="0" lvl="0" indent="0" eaLnBrk="0" hangingPunct="0">
                        <a:spcBef>
                          <a:spcPct val="0"/>
                        </a:spcBef>
                        <a:buNone/>
                      </a:pPr>
                      <a:r>
                        <a:rPr lang="en-US" altLang="zh-CN" sz="2600" b="1" dirty="0">
                          <a:solidFill>
                            <a:srgbClr val="0000FF"/>
                          </a:solidFill>
                          <a:latin typeface="Times New Roman" panose="02020603050405020304" pitchFamily="18" charset="0"/>
                          <a:ea typeface="楷体_GB2312" pitchFamily="49" charset="-122"/>
                        </a:rPr>
                        <a:t>①</a:t>
                      </a:r>
                      <a:r>
                        <a:rPr lang="zh-CN" altLang="en-US" sz="2600" b="1" dirty="0">
                          <a:solidFill>
                            <a:srgbClr val="0000FF"/>
                          </a:solidFill>
                          <a:latin typeface="Times New Roman" panose="02020603050405020304" pitchFamily="18" charset="0"/>
                          <a:ea typeface="楷体_GB2312" pitchFamily="49" charset="-122"/>
                        </a:rPr>
                        <a:t>机制有活力</a:t>
                      </a:r>
                      <a:r>
                        <a:rPr lang="zh-CN" altLang="en-US" sz="2600" b="1" dirty="0">
                          <a:latin typeface="Times New Roman" panose="02020603050405020304" pitchFamily="18" charset="0"/>
                          <a:ea typeface="楷体_GB2312" pitchFamily="49" charset="-122"/>
                        </a:rPr>
                        <a:t>：有以事业凝聚人心的团队精神，有民主参与的决策机制和高效的工作方式</a:t>
                      </a:r>
                      <a:endParaRPr lang="zh-CN" altLang="en-US" sz="2600" b="1" dirty="0">
                        <a:latin typeface="Times New Roman" panose="02020603050405020304" pitchFamily="18" charset="0"/>
                        <a:ea typeface="楷体_GB2312" pitchFamily="49" charset="-122"/>
                      </a:endParaRPr>
                    </a:p>
                    <a:p>
                      <a:pPr marL="0" lvl="0" indent="0" eaLnBrk="0" hangingPunct="0">
                        <a:spcBef>
                          <a:spcPct val="0"/>
                        </a:spcBef>
                        <a:buNone/>
                      </a:pPr>
                      <a:r>
                        <a:rPr lang="en-US" altLang="zh-CN" sz="2600" b="1" dirty="0">
                          <a:solidFill>
                            <a:srgbClr val="0000FF"/>
                          </a:solidFill>
                          <a:latin typeface="Times New Roman" panose="02020603050405020304" pitchFamily="18" charset="0"/>
                          <a:ea typeface="楷体_GB2312" pitchFamily="49" charset="-122"/>
                        </a:rPr>
                        <a:t>②</a:t>
                      </a:r>
                      <a:r>
                        <a:rPr lang="zh-CN" altLang="en-US" sz="2600" b="1" dirty="0">
                          <a:solidFill>
                            <a:srgbClr val="0000FF"/>
                          </a:solidFill>
                          <a:latin typeface="Times New Roman" panose="02020603050405020304" pitchFamily="18" charset="0"/>
                          <a:ea typeface="楷体_GB2312" pitchFamily="49" charset="-122"/>
                        </a:rPr>
                        <a:t>工作有标准</a:t>
                      </a:r>
                      <a:r>
                        <a:rPr lang="zh-CN" altLang="en-US" sz="2600" b="1" dirty="0">
                          <a:latin typeface="Times New Roman" panose="02020603050405020304" pitchFamily="18" charset="0"/>
                          <a:ea typeface="楷体_GB2312" pitchFamily="49" charset="-122"/>
                        </a:rPr>
                        <a:t>：以内化的专业标准和更高的专业发展要求来形成活泼有序的工作格局。</a:t>
                      </a:r>
                      <a:endParaRPr lang="zh-CN" altLang="en-US" sz="2600" b="1" dirty="0">
                        <a:latin typeface="Times New Roman" panose="02020603050405020304" pitchFamily="18" charset="0"/>
                        <a:ea typeface="楷体_GB2312"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Clr>
                          <a:srgbClr val="000000"/>
                        </a:buClr>
                        <a:buNone/>
                      </a:pPr>
                      <a:r>
                        <a:rPr lang="zh-CN" altLang="en-US" sz="2600" b="1" dirty="0">
                          <a:solidFill>
                            <a:srgbClr val="0000FF"/>
                          </a:solidFill>
                          <a:latin typeface="Times New Roman" panose="02020603050405020304" pitchFamily="18" charset="0"/>
                          <a:ea typeface="楷体_GB2312" pitchFamily="49" charset="-122"/>
                        </a:rPr>
                        <a:t>中级</a:t>
                      </a:r>
                      <a:endParaRPr lang="zh-CN" altLang="en-US" sz="2600" b="1" dirty="0">
                        <a:solidFill>
                          <a:srgbClr val="0000FF"/>
                        </a:solidFill>
                        <a:latin typeface="Times New Roman" panose="02020603050405020304" pitchFamily="18" charset="0"/>
                        <a:ea typeface="楷体_GB2312" pitchFamily="49" charset="-122"/>
                      </a:endParaRPr>
                    </a:p>
                    <a:p>
                      <a:pPr marL="0" lvl="0" indent="0" eaLnBrk="0" hangingPunct="0">
                        <a:spcBef>
                          <a:spcPct val="0"/>
                        </a:spcBef>
                        <a:buNone/>
                      </a:pPr>
                      <a:r>
                        <a:rPr lang="zh-CN" altLang="en-US" sz="2600" b="1" dirty="0">
                          <a:latin typeface="Times New Roman" panose="02020603050405020304" pitchFamily="18" charset="0"/>
                          <a:ea typeface="楷体_GB2312" pitchFamily="49" charset="-122"/>
                        </a:rPr>
                        <a:t>既关注执行上级发布的工作指令，也能提供一定的民主管理机会，并能结合专业活动实际形成一定的协作关系。</a:t>
                      </a:r>
                      <a:endParaRPr lang="zh-CN" altLang="en-US" sz="2600" b="1" dirty="0">
                        <a:latin typeface="Times New Roman" panose="02020603050405020304" pitchFamily="18" charset="0"/>
                        <a:ea typeface="楷体_GB2312"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Clr>
                          <a:srgbClr val="000000"/>
                        </a:buClr>
                        <a:buNone/>
                      </a:pPr>
                      <a:r>
                        <a:rPr lang="zh-CN" altLang="en-US" sz="2600" b="1" dirty="0">
                          <a:solidFill>
                            <a:srgbClr val="0000FF"/>
                          </a:solidFill>
                          <a:latin typeface="Times New Roman" panose="02020603050405020304" pitchFamily="18" charset="0"/>
                          <a:ea typeface="楷体_GB2312" pitchFamily="49" charset="-122"/>
                        </a:rPr>
                        <a:t>低级</a:t>
                      </a:r>
                      <a:endParaRPr lang="zh-CN" altLang="en-US" sz="2600" b="1" dirty="0">
                        <a:solidFill>
                          <a:srgbClr val="0000FF"/>
                        </a:solidFill>
                        <a:latin typeface="Times New Roman" panose="02020603050405020304" pitchFamily="18" charset="0"/>
                        <a:ea typeface="楷体_GB2312" pitchFamily="49" charset="-122"/>
                      </a:endParaRPr>
                    </a:p>
                    <a:p>
                      <a:pPr marL="0" lvl="0" indent="0" eaLnBrk="0" hangingPunct="0">
                        <a:spcBef>
                          <a:spcPct val="0"/>
                        </a:spcBef>
                        <a:buNone/>
                      </a:pPr>
                      <a:r>
                        <a:rPr lang="zh-CN" altLang="en-US" sz="2600" b="1" dirty="0">
                          <a:latin typeface="Times New Roman" panose="02020603050405020304" pitchFamily="18" charset="0"/>
                          <a:ea typeface="楷体_GB2312" pitchFamily="49" charset="-122"/>
                        </a:rPr>
                        <a:t>主要强调机械执行学校领导发布的指令，缺乏民主管理机制。有时能在某些规定项目上表现出较高的工作效率，但缺乏相互协作的机制。</a:t>
                      </a:r>
                      <a:endParaRPr lang="zh-CN" altLang="en-US" sz="2600" b="1" dirty="0">
                        <a:latin typeface="Times New Roman" panose="02020603050405020304" pitchFamily="18" charset="0"/>
                        <a:ea typeface="楷体_GB2312"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994326" name="文本框 994325"/>
          <p:cNvSpPr txBox="1"/>
          <p:nvPr/>
        </p:nvSpPr>
        <p:spPr>
          <a:xfrm>
            <a:off x="0" y="6381750"/>
            <a:ext cx="9144000" cy="457200"/>
          </a:xfrm>
          <a:prstGeom prst="rect">
            <a:avLst/>
          </a:prstGeom>
          <a:noFill/>
          <a:ln w="12700">
            <a:noFill/>
          </a:ln>
        </p:spPr>
        <p:txBody>
          <a:bodyPr>
            <a:spAutoFit/>
          </a:bodyPr>
          <a:p>
            <a:pPr lvl="0" algn="r">
              <a:spcBef>
                <a:spcPct val="50000"/>
              </a:spcBef>
            </a:pPr>
            <a:r>
              <a:rPr lang="en-US" altLang="zh-CN" sz="2400" b="0">
                <a:latin typeface="Times New Roman" panose="02020603050405020304" pitchFamily="18" charset="0"/>
                <a:ea typeface="宋体" panose="02010600030101010101" pitchFamily="2" charset="-122"/>
                <a:hlinkClick r:id="rId1"/>
              </a:rPr>
              <a:t>http://blog.cersp.com/index/1019735.jspx?articleId=873549</a:t>
            </a:r>
            <a:r>
              <a:rPr lang="en-US" altLang="zh-CN" sz="2400" b="0">
                <a:latin typeface="Times New Roman" panose="02020603050405020304" pitchFamily="18" charset="0"/>
                <a:ea typeface="宋体" panose="02010600030101010101" pitchFamily="2" charset="-122"/>
              </a:rPr>
              <a:t> </a:t>
            </a:r>
            <a:endParaRPr lang="en-US" altLang="zh-CN" sz="2400" b="0">
              <a:latin typeface="Times New Roman" panose="02020603050405020304" pitchFamily="18" charset="0"/>
              <a:ea typeface="宋体" panose="02010600030101010101" pitchFamily="2" charset="-122"/>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0210" name="标题 990209"/>
          <p:cNvSpPr>
            <a:spLocks noGrp="1"/>
          </p:cNvSpPr>
          <p:nvPr>
            <p:ph type="title"/>
          </p:nvPr>
        </p:nvSpPr>
        <p:spPr>
          <a:xfrm>
            <a:off x="468313" y="0"/>
            <a:ext cx="8229600" cy="561975"/>
          </a:xfrm>
        </p:spPr>
        <p:txBody>
          <a:bodyPr anchor="ctr"/>
          <a:p>
            <a:r>
              <a:rPr lang="zh-CN" altLang="en-US" sz="3200" b="1" dirty="0"/>
              <a:t>三类教师团队的研发功能比较</a:t>
            </a:r>
            <a:endParaRPr lang="zh-CN" altLang="en-US" sz="3200" dirty="0">
              <a:latin typeface="楷体_GB2312" pitchFamily="49" charset="-122"/>
            </a:endParaRPr>
          </a:p>
        </p:txBody>
      </p:sp>
      <p:graphicFrame>
        <p:nvGraphicFramePr>
          <p:cNvPr id="990244" name="内容占位符 990243"/>
          <p:cNvGraphicFramePr/>
          <p:nvPr>
            <p:ph sz="half" idx="2"/>
          </p:nvPr>
        </p:nvGraphicFramePr>
        <p:xfrm>
          <a:off x="0" y="692150"/>
          <a:ext cx="9144000" cy="5762625"/>
        </p:xfrm>
        <a:graphic>
          <a:graphicData uri="http://schemas.openxmlformats.org/drawingml/2006/table">
            <a:tbl>
              <a:tblPr/>
              <a:tblGrid>
                <a:gridCol w="684213"/>
                <a:gridCol w="3455987"/>
                <a:gridCol w="2519363"/>
                <a:gridCol w="2484437"/>
              </a:tblGrid>
              <a:tr h="547688">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Clr>
                          <a:srgbClr val="000000"/>
                        </a:buClr>
                        <a:buNone/>
                      </a:pPr>
                      <a:endParaRPr lang="zh-CN" altLang="en-US" b="1" dirty="0">
                        <a:latin typeface="Times New Roman" panose="02020603050405020304" pitchFamily="18"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Clr>
                          <a:srgbClr val="000000"/>
                        </a:buClr>
                        <a:buNone/>
                      </a:pPr>
                      <a:r>
                        <a:rPr lang="zh-CN" altLang="en-US" b="1" dirty="0">
                          <a:latin typeface="Times New Roman" panose="02020603050405020304" pitchFamily="18" charset="0"/>
                          <a:ea typeface="Times New Roman" panose="02020603050405020304" pitchFamily="18" charset="0"/>
                        </a:rPr>
                        <a:t>研究型团队</a:t>
                      </a:r>
                      <a:endParaRPr lang="zh-CN" altLang="en-US" b="1" dirty="0">
                        <a:latin typeface="Times New Roman" panose="02020603050405020304"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Clr>
                          <a:srgbClr val="000000"/>
                        </a:buClr>
                        <a:buNone/>
                      </a:pPr>
                      <a:r>
                        <a:rPr lang="zh-CN" altLang="en-US" b="1" dirty="0">
                          <a:latin typeface="Times New Roman" panose="02020603050405020304" pitchFamily="18" charset="0"/>
                          <a:ea typeface="Times New Roman" panose="02020603050405020304" pitchFamily="18" charset="0"/>
                        </a:rPr>
                        <a:t>适应型团队</a:t>
                      </a:r>
                      <a:endParaRPr lang="zh-CN" altLang="en-US" b="1" dirty="0">
                        <a:latin typeface="Times New Roman" panose="02020603050405020304"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Clr>
                          <a:srgbClr val="000000"/>
                        </a:buClr>
                        <a:buNone/>
                      </a:pPr>
                      <a:r>
                        <a:rPr lang="zh-CN" altLang="en-US" b="1" dirty="0">
                          <a:latin typeface="Times New Roman" panose="02020603050405020304" pitchFamily="18" charset="0"/>
                          <a:ea typeface="Times New Roman" panose="02020603050405020304" pitchFamily="18" charset="0"/>
                        </a:rPr>
                        <a:t>应付型团队</a:t>
                      </a:r>
                      <a:endParaRPr lang="zh-CN" altLang="en-US" b="1" dirty="0">
                        <a:latin typeface="Times New Roman" panose="02020603050405020304"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14937">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Clr>
                          <a:srgbClr val="000000"/>
                        </a:buClr>
                        <a:buNone/>
                      </a:pPr>
                      <a:r>
                        <a:rPr lang="zh-CN" altLang="en-US" b="1" dirty="0">
                          <a:latin typeface="Times New Roman" panose="02020603050405020304" pitchFamily="18" charset="0"/>
                          <a:ea typeface="Times New Roman" panose="02020603050405020304" pitchFamily="18" charset="0"/>
                        </a:rPr>
                        <a:t>研</a:t>
                      </a:r>
                      <a:endParaRPr lang="zh-CN" altLang="en-US" b="1" dirty="0">
                        <a:latin typeface="Times New Roman" panose="02020603050405020304" pitchFamily="18" charset="0"/>
                        <a:ea typeface="Times New Roman" panose="02020603050405020304" pitchFamily="18" charset="0"/>
                      </a:endParaRPr>
                    </a:p>
                    <a:p>
                      <a:pPr marL="0" lvl="0" indent="0" algn="ctr" eaLnBrk="0" hangingPunct="0">
                        <a:spcBef>
                          <a:spcPct val="0"/>
                        </a:spcBef>
                        <a:buNone/>
                      </a:pPr>
                      <a:r>
                        <a:rPr lang="zh-CN" altLang="en-US" b="1" dirty="0">
                          <a:latin typeface="Times New Roman" panose="02020603050405020304" pitchFamily="18" charset="0"/>
                          <a:ea typeface="Times New Roman" panose="02020603050405020304" pitchFamily="18" charset="0"/>
                        </a:rPr>
                        <a:t>发</a:t>
                      </a:r>
                      <a:endParaRPr lang="zh-CN" altLang="en-US" b="1" dirty="0">
                        <a:latin typeface="Times New Roman" panose="02020603050405020304" pitchFamily="18" charset="0"/>
                        <a:ea typeface="Times New Roman" panose="02020603050405020304" pitchFamily="18" charset="0"/>
                      </a:endParaRPr>
                    </a:p>
                    <a:p>
                      <a:pPr marL="0" lvl="0" indent="0" algn="ctr" eaLnBrk="0" hangingPunct="0">
                        <a:spcBef>
                          <a:spcPct val="0"/>
                        </a:spcBef>
                        <a:buNone/>
                      </a:pPr>
                      <a:r>
                        <a:rPr lang="zh-CN" altLang="en-US" b="1" dirty="0">
                          <a:latin typeface="Times New Roman" panose="02020603050405020304" pitchFamily="18" charset="0"/>
                          <a:ea typeface="Times New Roman" panose="02020603050405020304" pitchFamily="18" charset="0"/>
                        </a:rPr>
                        <a:t>功</a:t>
                      </a:r>
                      <a:endParaRPr lang="zh-CN" altLang="en-US" b="1" dirty="0">
                        <a:latin typeface="Times New Roman" panose="02020603050405020304" pitchFamily="18" charset="0"/>
                        <a:ea typeface="Times New Roman" panose="02020603050405020304" pitchFamily="18" charset="0"/>
                      </a:endParaRPr>
                    </a:p>
                    <a:p>
                      <a:pPr marL="0" lvl="0" indent="0" algn="ctr" eaLnBrk="0" hangingPunct="0">
                        <a:spcBef>
                          <a:spcPct val="0"/>
                        </a:spcBef>
                        <a:buNone/>
                      </a:pPr>
                      <a:r>
                        <a:rPr lang="zh-CN" altLang="en-US" b="1" dirty="0">
                          <a:latin typeface="Times New Roman" panose="02020603050405020304" pitchFamily="18" charset="0"/>
                          <a:ea typeface="Times New Roman" panose="02020603050405020304" pitchFamily="18" charset="0"/>
                        </a:rPr>
                        <a:t>能</a:t>
                      </a:r>
                      <a:endParaRPr lang="zh-CN" altLang="en-US" b="1" dirty="0">
                        <a:latin typeface="Times New Roman" panose="02020603050405020304" pitchFamily="18" charset="0"/>
                      </a:endParaRP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Clr>
                          <a:srgbClr val="000000"/>
                        </a:buClr>
                        <a:buNone/>
                      </a:pPr>
                      <a:r>
                        <a:rPr lang="zh-CN" altLang="en-US" b="1" dirty="0">
                          <a:solidFill>
                            <a:srgbClr val="0000FF"/>
                          </a:solidFill>
                          <a:latin typeface="Times New Roman" panose="02020603050405020304" pitchFamily="18" charset="0"/>
                          <a:ea typeface="楷体_GB2312" pitchFamily="49" charset="-122"/>
                        </a:rPr>
                        <a:t>表现优秀</a:t>
                      </a:r>
                      <a:r>
                        <a:rPr lang="zh-CN" altLang="en-US" b="1" dirty="0">
                          <a:latin typeface="Times New Roman" panose="02020603050405020304" pitchFamily="18" charset="0"/>
                          <a:ea typeface="楷体_GB2312" pitchFamily="49" charset="-122"/>
                        </a:rPr>
                        <a:t> </a:t>
                      </a:r>
                      <a:endParaRPr lang="zh-CN" altLang="en-US" b="1" dirty="0">
                        <a:latin typeface="Times New Roman" panose="02020603050405020304" pitchFamily="18" charset="0"/>
                        <a:ea typeface="楷体_GB2312" pitchFamily="49" charset="-122"/>
                      </a:endParaRPr>
                    </a:p>
                    <a:p>
                      <a:pPr marL="0" lvl="0" indent="0" eaLnBrk="0" hangingPunct="0">
                        <a:spcBef>
                          <a:spcPct val="0"/>
                        </a:spcBef>
                        <a:buNone/>
                      </a:pPr>
                      <a:r>
                        <a:rPr lang="en-US" altLang="zh-CN" b="1" dirty="0">
                          <a:solidFill>
                            <a:srgbClr val="0000FF"/>
                          </a:solidFill>
                          <a:latin typeface="Times New Roman" panose="02020603050405020304" pitchFamily="18" charset="0"/>
                          <a:ea typeface="楷体_GB2312" pitchFamily="49" charset="-122"/>
                        </a:rPr>
                        <a:t>①</a:t>
                      </a:r>
                      <a:r>
                        <a:rPr lang="zh-CN" altLang="en-US" b="1" dirty="0">
                          <a:solidFill>
                            <a:srgbClr val="0000FF"/>
                          </a:solidFill>
                          <a:latin typeface="Times New Roman" panose="02020603050405020304" pitchFamily="18" charset="0"/>
                          <a:ea typeface="楷体_GB2312" pitchFamily="49" charset="-122"/>
                        </a:rPr>
                        <a:t>思考有主见：</a:t>
                      </a:r>
                      <a:r>
                        <a:rPr lang="zh-CN" altLang="en-US" b="1" dirty="0">
                          <a:latin typeface="Times New Roman" panose="02020603050405020304" pitchFamily="18" charset="0"/>
                          <a:ea typeface="楷体_GB2312" pitchFamily="49" charset="-122"/>
                        </a:rPr>
                        <a:t>主动考虑学生、学校和工作领域（学科教学、班级管理）的发展，了解团队成员的发展资源和新空间；</a:t>
                      </a:r>
                      <a:endParaRPr lang="zh-CN" altLang="en-US" b="1" dirty="0">
                        <a:latin typeface="Times New Roman" panose="02020603050405020304" pitchFamily="18" charset="0"/>
                        <a:ea typeface="楷体_GB2312" pitchFamily="49" charset="-122"/>
                      </a:endParaRPr>
                    </a:p>
                    <a:p>
                      <a:pPr marL="0" lvl="0" indent="0" eaLnBrk="0" hangingPunct="0">
                        <a:spcBef>
                          <a:spcPct val="0"/>
                        </a:spcBef>
                        <a:buNone/>
                      </a:pPr>
                      <a:r>
                        <a:rPr lang="en-US" altLang="zh-CN" b="1" dirty="0">
                          <a:solidFill>
                            <a:srgbClr val="0000FF"/>
                          </a:solidFill>
                          <a:latin typeface="Times New Roman" panose="02020603050405020304" pitchFamily="18" charset="0"/>
                          <a:ea typeface="楷体_GB2312" pitchFamily="49" charset="-122"/>
                        </a:rPr>
                        <a:t>②</a:t>
                      </a:r>
                      <a:r>
                        <a:rPr lang="zh-CN" altLang="en-US" b="1" dirty="0">
                          <a:solidFill>
                            <a:srgbClr val="0000FF"/>
                          </a:solidFill>
                          <a:latin typeface="Times New Roman" panose="02020603050405020304" pitchFamily="18" charset="0"/>
                          <a:ea typeface="楷体_GB2312" pitchFamily="49" charset="-122"/>
                        </a:rPr>
                        <a:t>行动有主线：</a:t>
                      </a:r>
                      <a:r>
                        <a:rPr lang="zh-CN" altLang="en-US" b="1" dirty="0">
                          <a:latin typeface="Times New Roman" panose="02020603050405020304" pitchFamily="18" charset="0"/>
                          <a:ea typeface="楷体_GB2312" pitchFamily="49" charset="-122"/>
                        </a:rPr>
                        <a:t>将已经内化的新理念与教育行为结合起来，逐步形成系列化的研究课题和相关成果</a:t>
                      </a:r>
                      <a:endParaRPr lang="zh-CN" altLang="en-US" b="1" dirty="0">
                        <a:latin typeface="Times New Roman" panose="02020603050405020304" pitchFamily="18" charset="0"/>
                        <a:ea typeface="楷体_GB2312"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Clr>
                          <a:srgbClr val="000000"/>
                        </a:buClr>
                        <a:buNone/>
                      </a:pPr>
                      <a:r>
                        <a:rPr lang="zh-CN" altLang="en-US" b="1" dirty="0">
                          <a:solidFill>
                            <a:srgbClr val="0000FF"/>
                          </a:solidFill>
                          <a:latin typeface="Times New Roman" panose="02020603050405020304" pitchFamily="18" charset="0"/>
                          <a:ea typeface="楷体_GB2312" pitchFamily="49" charset="-122"/>
                        </a:rPr>
                        <a:t>勉强合格</a:t>
                      </a:r>
                      <a:endParaRPr lang="zh-CN" altLang="en-US" b="1" dirty="0">
                        <a:solidFill>
                          <a:srgbClr val="0000FF"/>
                        </a:solidFill>
                        <a:latin typeface="Times New Roman" panose="02020603050405020304" pitchFamily="18" charset="0"/>
                        <a:ea typeface="楷体_GB2312" pitchFamily="49" charset="-122"/>
                      </a:endParaRPr>
                    </a:p>
                    <a:p>
                      <a:pPr marL="0" lvl="0" indent="0" eaLnBrk="0" hangingPunct="0">
                        <a:spcBef>
                          <a:spcPct val="0"/>
                        </a:spcBef>
                        <a:buNone/>
                      </a:pPr>
                      <a:r>
                        <a:rPr lang="zh-CN" altLang="en-US" b="1" dirty="0">
                          <a:latin typeface="Times New Roman" panose="02020603050405020304" pitchFamily="18" charset="0"/>
                          <a:ea typeface="楷体_GB2312" pitchFamily="49" charset="-122"/>
                        </a:rPr>
                        <a:t>能在上级要求下策划本组课题设计和校本研究活动，但对团队成员的发展需求</a:t>
                      </a:r>
                      <a:r>
                        <a:rPr lang="zh-CN" altLang="en-US" b="1" dirty="0">
                          <a:solidFill>
                            <a:srgbClr val="0000FF"/>
                          </a:solidFill>
                          <a:latin typeface="Times New Roman" panose="02020603050405020304" pitchFamily="18" charset="0"/>
                          <a:ea typeface="楷体_GB2312" pitchFamily="49" charset="-122"/>
                        </a:rPr>
                        <a:t>了解不够</a:t>
                      </a:r>
                      <a:r>
                        <a:rPr lang="zh-CN" altLang="en-US" b="1" dirty="0">
                          <a:latin typeface="Times New Roman" panose="02020603050405020304" pitchFamily="18" charset="0"/>
                          <a:ea typeface="楷体_GB2312" pitchFamily="49" charset="-122"/>
                        </a:rPr>
                        <a:t>，也难以有高水平的研究行动，难以形成高质量的研究成果。</a:t>
                      </a:r>
                      <a:endParaRPr lang="zh-CN" altLang="en-US" b="1" dirty="0">
                        <a:latin typeface="Times New Roman" panose="02020603050405020304" pitchFamily="18" charset="0"/>
                        <a:ea typeface="楷体_GB2312"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Clr>
                          <a:srgbClr val="000000"/>
                        </a:buClr>
                        <a:buNone/>
                      </a:pPr>
                      <a:r>
                        <a:rPr lang="zh-CN" altLang="en-US" b="1" dirty="0">
                          <a:solidFill>
                            <a:srgbClr val="0000FF"/>
                          </a:solidFill>
                          <a:latin typeface="Times New Roman" panose="02020603050405020304" pitchFamily="18" charset="0"/>
                          <a:ea typeface="楷体_GB2312" pitchFamily="49" charset="-122"/>
                        </a:rPr>
                        <a:t>表现不佳</a:t>
                      </a:r>
                      <a:endParaRPr lang="zh-CN" altLang="en-US" b="1" dirty="0">
                        <a:solidFill>
                          <a:srgbClr val="0000FF"/>
                        </a:solidFill>
                        <a:latin typeface="Times New Roman" panose="02020603050405020304" pitchFamily="18" charset="0"/>
                        <a:ea typeface="楷体_GB2312" pitchFamily="49" charset="-122"/>
                      </a:endParaRPr>
                    </a:p>
                    <a:p>
                      <a:pPr marL="0" lvl="0" indent="0" eaLnBrk="0" hangingPunct="0">
                        <a:spcBef>
                          <a:spcPct val="0"/>
                        </a:spcBef>
                        <a:buNone/>
                      </a:pPr>
                      <a:r>
                        <a:rPr lang="zh-CN" altLang="en-US" b="1" dirty="0">
                          <a:latin typeface="Times New Roman" panose="02020603050405020304" pitchFamily="18" charset="0"/>
                          <a:ea typeface="楷体_GB2312" pitchFamily="49" charset="-122"/>
                        </a:rPr>
                        <a:t>仅仅是在上级要求之下形式化地完成本组研究课题策划和校本研究活动的组织，缺乏系统深入的思考、策划和连续研讨。</a:t>
                      </a:r>
                      <a:endParaRPr lang="zh-CN" altLang="en-US" b="1" dirty="0">
                        <a:latin typeface="Times New Roman" panose="02020603050405020304" pitchFamily="18" charset="0"/>
                        <a:ea typeface="楷体_GB2312" pitchFamily="49"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990228" name="文本框 990227"/>
          <p:cNvSpPr txBox="1"/>
          <p:nvPr/>
        </p:nvSpPr>
        <p:spPr>
          <a:xfrm>
            <a:off x="0" y="6381750"/>
            <a:ext cx="9144000" cy="457200"/>
          </a:xfrm>
          <a:prstGeom prst="rect">
            <a:avLst/>
          </a:prstGeom>
          <a:noFill/>
          <a:ln w="12700">
            <a:noFill/>
          </a:ln>
        </p:spPr>
        <p:txBody>
          <a:bodyPr>
            <a:spAutoFit/>
          </a:bodyPr>
          <a:p>
            <a:pPr lvl="0" algn="r">
              <a:spcBef>
                <a:spcPct val="50000"/>
              </a:spcBef>
            </a:pPr>
            <a:r>
              <a:rPr lang="en-US" altLang="zh-CN" sz="2400" b="0">
                <a:latin typeface="Times New Roman" panose="02020603050405020304" pitchFamily="18" charset="0"/>
                <a:ea typeface="宋体" panose="02010600030101010101" pitchFamily="2" charset="-122"/>
                <a:hlinkClick r:id="rId1"/>
              </a:rPr>
              <a:t>http://blog.cersp.com/index/1019735.jspx?articleId=873549</a:t>
            </a:r>
            <a:r>
              <a:rPr lang="en-US" altLang="zh-CN" sz="2400" b="0">
                <a:latin typeface="Times New Roman" panose="02020603050405020304" pitchFamily="18" charset="0"/>
                <a:ea typeface="宋体" panose="02010600030101010101" pitchFamily="2" charset="-122"/>
              </a:rPr>
              <a:t> </a:t>
            </a:r>
            <a:endParaRPr lang="en-US" altLang="zh-CN" sz="2400" b="0">
              <a:latin typeface="Times New Roman" panose="02020603050405020304" pitchFamily="18" charset="0"/>
              <a:ea typeface="宋体" panose="02010600030101010101" pitchFamily="2" charset="-122"/>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1234" name="标题 991233"/>
          <p:cNvSpPr>
            <a:spLocks noGrp="1"/>
          </p:cNvSpPr>
          <p:nvPr>
            <p:ph type="title"/>
          </p:nvPr>
        </p:nvSpPr>
        <p:spPr/>
        <p:txBody>
          <a:bodyPr anchor="ctr"/>
          <a:p>
            <a:r>
              <a:rPr lang="zh-CN" altLang="en-US" b="1" dirty="0"/>
              <a:t>三类团队的研发功能比较</a:t>
            </a:r>
            <a:endParaRPr lang="zh-CN" altLang="en-US" b="1" dirty="0"/>
          </a:p>
        </p:txBody>
      </p:sp>
      <p:graphicFrame>
        <p:nvGraphicFramePr>
          <p:cNvPr id="991269" name="内容占位符 991268"/>
          <p:cNvGraphicFramePr/>
          <p:nvPr>
            <p:ph sz="half" idx="2"/>
          </p:nvPr>
        </p:nvGraphicFramePr>
        <p:xfrm>
          <a:off x="323850" y="1628775"/>
          <a:ext cx="8642350" cy="4267200"/>
        </p:xfrm>
        <a:graphic>
          <a:graphicData uri="http://schemas.openxmlformats.org/drawingml/2006/table">
            <a:tbl>
              <a:tblPr/>
              <a:tblGrid>
                <a:gridCol w="3808413"/>
                <a:gridCol w="1793875"/>
                <a:gridCol w="1600200"/>
                <a:gridCol w="1439862"/>
              </a:tblGrid>
              <a:tr h="114300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en-US" altLang="zh-CN" sz="3000" b="1" dirty="0"/>
                        <a:t>  </a:t>
                      </a:r>
                      <a:r>
                        <a:rPr lang="zh-CN" altLang="en-US" sz="3000" b="1" dirty="0"/>
                        <a:t>维    度</a:t>
                      </a:r>
                      <a:endParaRPr lang="zh-CN" altLang="en-US" sz="3000" b="1" dirty="0"/>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3000" b="1" dirty="0"/>
                        <a:t>研究型</a:t>
                      </a:r>
                      <a:endParaRPr lang="zh-CN" altLang="en-US" sz="3000" b="1" dirty="0"/>
                    </a:p>
                    <a:p>
                      <a:pPr marL="0" lvl="0" indent="0" algn="ctr">
                        <a:buNone/>
                      </a:pPr>
                      <a:r>
                        <a:rPr lang="zh-CN" altLang="en-US" sz="3000" b="1" dirty="0"/>
                        <a:t>团队</a:t>
                      </a:r>
                      <a:endParaRPr lang="zh-CN" altLang="en-US" sz="3000" b="1"/>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3000" b="1" dirty="0"/>
                        <a:t>适应型</a:t>
                      </a:r>
                      <a:endParaRPr lang="zh-CN" altLang="en-US" sz="3000" b="1" dirty="0"/>
                    </a:p>
                    <a:p>
                      <a:pPr marL="0" lvl="0" indent="0" algn="ctr">
                        <a:buNone/>
                      </a:pPr>
                      <a:r>
                        <a:rPr lang="zh-CN" altLang="en-US" sz="3000" b="1" dirty="0"/>
                        <a:t>团队</a:t>
                      </a:r>
                      <a:endParaRPr lang="zh-CN" altLang="en-US" sz="3000" b="1"/>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3000" b="1" dirty="0"/>
                        <a:t>应付型</a:t>
                      </a:r>
                      <a:endParaRPr lang="zh-CN" altLang="en-US" sz="3000" b="1" dirty="0"/>
                    </a:p>
                    <a:p>
                      <a:pPr marL="0" lvl="0" indent="0" algn="ctr">
                        <a:buNone/>
                      </a:pPr>
                      <a:r>
                        <a:rPr lang="zh-CN" altLang="en-US" sz="3000" b="1" dirty="0"/>
                        <a:t>团队</a:t>
                      </a:r>
                      <a:endParaRPr lang="zh-CN" altLang="en-US" sz="3000" b="1"/>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8580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3000" b="1" dirty="0"/>
                        <a:t>团队领导承担的责任</a:t>
                      </a:r>
                      <a:endParaRPr lang="zh-CN" altLang="en-US" sz="3000" b="1"/>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0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30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3000"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1280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en-US" altLang="zh-CN" sz="3000" b="1" dirty="0"/>
                        <a:t> </a:t>
                      </a:r>
                      <a:r>
                        <a:rPr lang="zh-CN" altLang="en-US" sz="3000" b="1" dirty="0"/>
                        <a:t>团队成员学习深度</a:t>
                      </a:r>
                      <a:endParaRPr lang="zh-CN" altLang="en-US" sz="3000" b="1"/>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0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0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000"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1280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en-US" altLang="zh-CN" sz="3000" b="1" dirty="0"/>
                        <a:t> </a:t>
                      </a:r>
                      <a:r>
                        <a:rPr lang="zh-CN" altLang="en-US" sz="3000" b="1" dirty="0"/>
                        <a:t>团队成员的研究能力</a:t>
                      </a:r>
                      <a:endParaRPr lang="zh-CN" altLang="en-US" sz="3000" b="1"/>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0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0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000"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1280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3000" b="1" dirty="0"/>
                        <a:t>研究活动的组织水平</a:t>
                      </a:r>
                      <a:endParaRPr lang="zh-CN" altLang="en-US" sz="3000" b="1"/>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0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0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000"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991267" name="文本框 991266"/>
          <p:cNvSpPr txBox="1"/>
          <p:nvPr/>
        </p:nvSpPr>
        <p:spPr>
          <a:xfrm>
            <a:off x="0" y="6165850"/>
            <a:ext cx="9144000" cy="457200"/>
          </a:xfrm>
          <a:prstGeom prst="rect">
            <a:avLst/>
          </a:prstGeom>
          <a:noFill/>
          <a:ln w="12700">
            <a:noFill/>
          </a:ln>
        </p:spPr>
        <p:txBody>
          <a:bodyPr>
            <a:spAutoFit/>
          </a:bodyPr>
          <a:p>
            <a:pPr lvl="0" algn="r">
              <a:spcBef>
                <a:spcPct val="50000"/>
              </a:spcBef>
            </a:pPr>
            <a:r>
              <a:rPr lang="en-US" altLang="zh-CN" sz="2400" b="0">
                <a:latin typeface="Times New Roman" panose="02020603050405020304" pitchFamily="18" charset="0"/>
                <a:ea typeface="宋体" panose="02010600030101010101" pitchFamily="2" charset="-122"/>
                <a:hlinkClick r:id="rId1"/>
              </a:rPr>
              <a:t>http://blog.cersp.com/index/1019735.jspx?articleId=695743</a:t>
            </a:r>
            <a:r>
              <a:rPr lang="en-US" altLang="zh-CN" sz="2400" b="0">
                <a:latin typeface="Times New Roman" panose="02020603050405020304" pitchFamily="18" charset="0"/>
                <a:ea typeface="宋体" panose="02010600030101010101" pitchFamily="2" charset="-122"/>
              </a:rPr>
              <a:t> </a:t>
            </a:r>
            <a:endParaRPr lang="en-US" altLang="zh-CN" sz="2400" b="0">
              <a:latin typeface="Times New Roman" panose="02020603050405020304" pitchFamily="18" charset="0"/>
              <a:ea typeface="宋体" panose="02010600030101010101" pitchFamily="2" charset="-122"/>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5330" name="标题 995329"/>
          <p:cNvSpPr>
            <a:spLocks noGrp="1"/>
          </p:cNvSpPr>
          <p:nvPr>
            <p:ph type="title"/>
          </p:nvPr>
        </p:nvSpPr>
        <p:spPr>
          <a:xfrm>
            <a:off x="250825" y="188913"/>
            <a:ext cx="8610600" cy="490537"/>
          </a:xfrm>
        </p:spPr>
        <p:txBody>
          <a:bodyPr anchor="ctr"/>
          <a:p>
            <a:r>
              <a:rPr lang="zh-CN" altLang="en-US" sz="2800" b="1" dirty="0"/>
              <a:t>团队成员学习深度</a:t>
            </a:r>
            <a:br>
              <a:rPr lang="zh-CN" altLang="en-US" sz="2800" b="1" dirty="0"/>
            </a:br>
            <a:r>
              <a:rPr lang="zh-CN" altLang="en-US" sz="2000" dirty="0"/>
              <a:t>（取自“学习型组织”的相关研究）</a:t>
            </a:r>
            <a:endParaRPr lang="zh-CN" altLang="en-US" sz="2000"/>
          </a:p>
        </p:txBody>
      </p:sp>
      <p:sp>
        <p:nvSpPr>
          <p:cNvPr id="995331" name="直接连接符 995330"/>
          <p:cNvSpPr/>
          <p:nvPr/>
        </p:nvSpPr>
        <p:spPr>
          <a:xfrm>
            <a:off x="8364538" y="2708275"/>
            <a:ext cx="0" cy="3048000"/>
          </a:xfrm>
          <a:prstGeom prst="line">
            <a:avLst/>
          </a:prstGeom>
          <a:ln w="28575" cap="flat" cmpd="sng">
            <a:solidFill>
              <a:srgbClr val="0000FF"/>
            </a:solidFill>
            <a:prstDash val="solid"/>
            <a:headEnd type="triangle" w="med" len="med"/>
            <a:tailEnd type="triangle" w="med" len="med"/>
          </a:ln>
        </p:spPr>
      </p:sp>
      <p:sp>
        <p:nvSpPr>
          <p:cNvPr id="995332" name="直接连接符 995331"/>
          <p:cNvSpPr/>
          <p:nvPr/>
        </p:nvSpPr>
        <p:spPr>
          <a:xfrm>
            <a:off x="7297738" y="2784475"/>
            <a:ext cx="3175" cy="2998788"/>
          </a:xfrm>
          <a:prstGeom prst="line">
            <a:avLst/>
          </a:prstGeom>
          <a:ln w="28575" cap="flat" cmpd="sng">
            <a:solidFill>
              <a:srgbClr val="0000FF"/>
            </a:solidFill>
            <a:prstDash val="solid"/>
            <a:headEnd type="triangle" w="med" len="med"/>
            <a:tailEnd type="triangle" w="med" len="med"/>
          </a:ln>
        </p:spPr>
      </p:sp>
      <p:sp>
        <p:nvSpPr>
          <p:cNvPr id="995333" name="直接连接符 995332"/>
          <p:cNvSpPr/>
          <p:nvPr/>
        </p:nvSpPr>
        <p:spPr>
          <a:xfrm flipH="1">
            <a:off x="4859338" y="2708275"/>
            <a:ext cx="0" cy="2971800"/>
          </a:xfrm>
          <a:prstGeom prst="line">
            <a:avLst/>
          </a:prstGeom>
          <a:ln w="28575" cap="flat" cmpd="sng">
            <a:solidFill>
              <a:srgbClr val="0000FF"/>
            </a:solidFill>
            <a:prstDash val="solid"/>
            <a:headEnd type="triangle" w="med" len="med"/>
            <a:tailEnd type="triangle" w="med" len="med"/>
          </a:ln>
        </p:spPr>
      </p:sp>
      <p:sp>
        <p:nvSpPr>
          <p:cNvPr id="995334" name="直接连接符 995333"/>
          <p:cNvSpPr/>
          <p:nvPr/>
        </p:nvSpPr>
        <p:spPr>
          <a:xfrm>
            <a:off x="6138863" y="2797175"/>
            <a:ext cx="1587" cy="2922588"/>
          </a:xfrm>
          <a:prstGeom prst="line">
            <a:avLst/>
          </a:prstGeom>
          <a:ln w="28575" cap="flat" cmpd="sng">
            <a:solidFill>
              <a:srgbClr val="0000FF"/>
            </a:solidFill>
            <a:prstDash val="solid"/>
            <a:headEnd type="triangle" w="med" len="med"/>
            <a:tailEnd type="triangle" w="med" len="med"/>
          </a:ln>
        </p:spPr>
      </p:sp>
      <p:sp>
        <p:nvSpPr>
          <p:cNvPr id="995338" name="矩形 995337"/>
          <p:cNvSpPr/>
          <p:nvPr/>
        </p:nvSpPr>
        <p:spPr>
          <a:xfrm>
            <a:off x="6357938" y="7442200"/>
            <a:ext cx="457200" cy="457200"/>
          </a:xfrm>
          <a:prstGeom prst="rect">
            <a:avLst/>
          </a:prstGeom>
          <a:noFill/>
          <a:ln w="9525">
            <a:noFill/>
          </a:ln>
        </p:spPr>
        <p:txBody>
          <a:bodyPr>
            <a:spAutoFit/>
          </a:bodyPr>
          <a:p>
            <a:pPr lvl="0"/>
            <a:endParaRPr sz="2400" b="1" dirty="0">
              <a:latin typeface="Times New Roman" panose="02020603050405020304" pitchFamily="18" charset="0"/>
              <a:ea typeface="宋体" panose="02010600030101010101" pitchFamily="2" charset="-122"/>
            </a:endParaRPr>
          </a:p>
        </p:txBody>
      </p:sp>
      <p:grpSp>
        <p:nvGrpSpPr>
          <p:cNvPr id="995339" name="组合 995338"/>
          <p:cNvGrpSpPr/>
          <p:nvPr/>
        </p:nvGrpSpPr>
        <p:grpSpPr>
          <a:xfrm>
            <a:off x="0" y="954088"/>
            <a:ext cx="8915400" cy="5903912"/>
            <a:chOff x="-3" y="-3"/>
            <a:chExt cx="3229" cy="3174"/>
          </a:xfrm>
        </p:grpSpPr>
        <p:grpSp>
          <p:nvGrpSpPr>
            <p:cNvPr id="995340" name="组合 995339"/>
            <p:cNvGrpSpPr/>
            <p:nvPr/>
          </p:nvGrpSpPr>
          <p:grpSpPr>
            <a:xfrm>
              <a:off x="0" y="0"/>
              <a:ext cx="3223" cy="3168"/>
              <a:chOff x="0" y="0"/>
              <a:chExt cx="3223" cy="3168"/>
            </a:xfrm>
          </p:grpSpPr>
          <p:grpSp>
            <p:nvGrpSpPr>
              <p:cNvPr id="995341" name="组合 995340"/>
              <p:cNvGrpSpPr/>
              <p:nvPr/>
            </p:nvGrpSpPr>
            <p:grpSpPr>
              <a:xfrm>
                <a:off x="0" y="0"/>
                <a:ext cx="489" cy="576"/>
                <a:chOff x="0" y="0"/>
                <a:chExt cx="489" cy="576"/>
              </a:xfrm>
            </p:grpSpPr>
            <p:sp>
              <p:nvSpPr>
                <p:cNvPr id="995342" name="矩形 995341"/>
                <p:cNvSpPr/>
                <p:nvPr/>
              </p:nvSpPr>
              <p:spPr>
                <a:xfrm>
                  <a:off x="43" y="0"/>
                  <a:ext cx="403" cy="576"/>
                </a:xfrm>
                <a:prstGeom prst="rect">
                  <a:avLst/>
                </a:prstGeom>
                <a:noFill/>
                <a:ln w="9525">
                  <a:noFill/>
                </a:ln>
              </p:spPr>
              <p:txBody>
                <a:bodyPr/>
                <a:p>
                  <a:pPr lvl="0" algn="ctr"/>
                  <a:endParaRPr lang="en-US" altLang="zh-CN" sz="2000" b="1" dirty="0">
                    <a:latin typeface="Times New Roman" panose="02020603050405020304" pitchFamily="18" charset="0"/>
                    <a:ea typeface="宋体" panose="02010600030101010101" pitchFamily="2" charset="-122"/>
                  </a:endParaRPr>
                </a:p>
                <a:p>
                  <a:pPr lvl="0" algn="ctr"/>
                  <a:r>
                    <a:rPr lang="zh-CN" altLang="en-US" sz="2000" b="1" dirty="0">
                      <a:latin typeface="Times New Roman" panose="02020603050405020304" pitchFamily="18" charset="0"/>
                      <a:ea typeface="宋体" panose="02010600030101010101" pitchFamily="2" charset="-122"/>
                    </a:rPr>
                    <a:t>水  平</a:t>
                  </a:r>
                  <a:endParaRPr lang="zh-CN" altLang="en-US" sz="2000" b="1" dirty="0">
                    <a:latin typeface="Times New Roman" panose="02020603050405020304" pitchFamily="18" charset="0"/>
                    <a:ea typeface="宋体" panose="02010600030101010101" pitchFamily="2" charset="-122"/>
                  </a:endParaRPr>
                </a:p>
                <a:p>
                  <a:pPr lvl="0" algn="just" eaLnBrk="0" hangingPunct="0"/>
                  <a:endParaRPr lang="zh-CN" altLang="en-US" sz="2000" b="1" dirty="0">
                    <a:latin typeface="Times New Roman" panose="02020603050405020304" pitchFamily="18" charset="0"/>
                    <a:ea typeface="宋体" panose="02010600030101010101" pitchFamily="2" charset="-122"/>
                  </a:endParaRPr>
                </a:p>
              </p:txBody>
            </p:sp>
            <p:sp>
              <p:nvSpPr>
                <p:cNvPr id="995343" name="矩形 995342"/>
                <p:cNvSpPr/>
                <p:nvPr/>
              </p:nvSpPr>
              <p:spPr>
                <a:xfrm>
                  <a:off x="0" y="0"/>
                  <a:ext cx="489" cy="576"/>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44" name="组合 995343"/>
              <p:cNvGrpSpPr/>
              <p:nvPr/>
            </p:nvGrpSpPr>
            <p:grpSpPr>
              <a:xfrm>
                <a:off x="489" y="0"/>
                <a:ext cx="1046" cy="576"/>
                <a:chOff x="489" y="0"/>
                <a:chExt cx="1046" cy="576"/>
              </a:xfrm>
            </p:grpSpPr>
            <p:sp>
              <p:nvSpPr>
                <p:cNvPr id="995345" name="矩形 995344"/>
                <p:cNvSpPr/>
                <p:nvPr/>
              </p:nvSpPr>
              <p:spPr>
                <a:xfrm>
                  <a:off x="532" y="0"/>
                  <a:ext cx="960" cy="576"/>
                </a:xfrm>
                <a:prstGeom prst="rect">
                  <a:avLst/>
                </a:prstGeom>
                <a:noFill/>
                <a:ln w="9525">
                  <a:noFill/>
                </a:ln>
              </p:spPr>
              <p:txBody>
                <a:bodyPr/>
                <a:p>
                  <a:pPr lvl="0" algn="ctr"/>
                  <a:endParaRPr lang="en-US" altLang="zh-CN" sz="2000" b="1" dirty="0">
                    <a:latin typeface="Times New Roman" panose="02020603050405020304" pitchFamily="18" charset="0"/>
                    <a:ea typeface="宋体" panose="02010600030101010101" pitchFamily="2" charset="-122"/>
                  </a:endParaRPr>
                </a:p>
                <a:p>
                  <a:pPr lvl="0" algn="ctr"/>
                  <a:r>
                    <a:rPr lang="zh-CN" altLang="en-US" sz="2000" b="1" dirty="0">
                      <a:latin typeface="Times New Roman" panose="02020603050405020304" pitchFamily="18" charset="0"/>
                      <a:ea typeface="宋体" panose="02010600030101010101" pitchFamily="2" charset="-122"/>
                    </a:rPr>
                    <a:t>特   点</a:t>
                  </a:r>
                  <a:endParaRPr lang="zh-CN" altLang="en-US" sz="2000" b="1" dirty="0">
                    <a:latin typeface="Times New Roman" panose="02020603050405020304" pitchFamily="18" charset="0"/>
                    <a:ea typeface="宋体" panose="02010600030101010101" pitchFamily="2" charset="-122"/>
                  </a:endParaRPr>
                </a:p>
                <a:p>
                  <a:pPr lvl="0" algn="just" eaLnBrk="0" hangingPunct="0"/>
                  <a:endParaRPr lang="zh-CN" altLang="en-US" sz="2000" b="1" dirty="0">
                    <a:latin typeface="Times New Roman" panose="02020603050405020304" pitchFamily="18" charset="0"/>
                    <a:ea typeface="宋体" panose="02010600030101010101" pitchFamily="2" charset="-122"/>
                  </a:endParaRPr>
                </a:p>
              </p:txBody>
            </p:sp>
            <p:sp>
              <p:nvSpPr>
                <p:cNvPr id="995346" name="矩形 995345"/>
                <p:cNvSpPr/>
                <p:nvPr/>
              </p:nvSpPr>
              <p:spPr>
                <a:xfrm>
                  <a:off x="489" y="0"/>
                  <a:ext cx="1046" cy="576"/>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47" name="组合 995346"/>
              <p:cNvGrpSpPr/>
              <p:nvPr/>
            </p:nvGrpSpPr>
            <p:grpSpPr>
              <a:xfrm>
                <a:off x="1535" y="0"/>
                <a:ext cx="422" cy="576"/>
                <a:chOff x="1535" y="0"/>
                <a:chExt cx="422" cy="576"/>
              </a:xfrm>
            </p:grpSpPr>
            <p:sp>
              <p:nvSpPr>
                <p:cNvPr id="995348" name="矩形 995347"/>
                <p:cNvSpPr/>
                <p:nvPr/>
              </p:nvSpPr>
              <p:spPr>
                <a:xfrm>
                  <a:off x="1578" y="0"/>
                  <a:ext cx="336" cy="576"/>
                </a:xfrm>
                <a:prstGeom prst="rect">
                  <a:avLst/>
                </a:prstGeom>
                <a:noFill/>
                <a:ln w="9525">
                  <a:noFill/>
                </a:ln>
              </p:spPr>
              <p:txBody>
                <a:bodyPr/>
                <a:p>
                  <a:pPr lvl="0" algn="ctr"/>
                  <a:endParaRPr lang="en-US" altLang="zh-CN" sz="2000" b="1" dirty="0">
                    <a:latin typeface="Times New Roman" panose="02020603050405020304" pitchFamily="18" charset="0"/>
                    <a:ea typeface="宋体" panose="02010600030101010101" pitchFamily="2" charset="-122"/>
                  </a:endParaRPr>
                </a:p>
                <a:p>
                  <a:pPr lvl="0" algn="ctr"/>
                  <a:r>
                    <a:rPr lang="zh-CN" altLang="en-US" sz="2000" b="1" dirty="0">
                      <a:latin typeface="Times New Roman" panose="02020603050405020304" pitchFamily="18" charset="0"/>
                      <a:ea typeface="宋体" panose="02010600030101010101" pitchFamily="2" charset="-122"/>
                    </a:rPr>
                    <a:t>重点</a:t>
                  </a:r>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p:txBody>
            </p:sp>
            <p:sp>
              <p:nvSpPr>
                <p:cNvPr id="995349" name="矩形 995348"/>
                <p:cNvSpPr/>
                <p:nvPr/>
              </p:nvSpPr>
              <p:spPr>
                <a:xfrm>
                  <a:off x="1535" y="0"/>
                  <a:ext cx="422" cy="576"/>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50" name="组合 995349"/>
              <p:cNvGrpSpPr/>
              <p:nvPr/>
            </p:nvGrpSpPr>
            <p:grpSpPr>
              <a:xfrm>
                <a:off x="1957" y="0"/>
                <a:ext cx="446" cy="576"/>
                <a:chOff x="1957" y="0"/>
                <a:chExt cx="446" cy="576"/>
              </a:xfrm>
            </p:grpSpPr>
            <p:sp>
              <p:nvSpPr>
                <p:cNvPr id="995351" name="矩形 995350"/>
                <p:cNvSpPr/>
                <p:nvPr/>
              </p:nvSpPr>
              <p:spPr>
                <a:xfrm>
                  <a:off x="2000" y="0"/>
                  <a:ext cx="360" cy="576"/>
                </a:xfrm>
                <a:prstGeom prst="rect">
                  <a:avLst/>
                </a:prstGeom>
                <a:noFill/>
                <a:ln w="9525">
                  <a:noFill/>
                </a:ln>
              </p:spPr>
              <p:txBody>
                <a:bodyPr/>
                <a:p>
                  <a:pPr lvl="0" algn="ctr"/>
                  <a:r>
                    <a:rPr lang="zh-CN" altLang="en-US" sz="2000" b="1" dirty="0">
                      <a:latin typeface="Times New Roman" panose="02020603050405020304" pitchFamily="18" charset="0"/>
                      <a:ea typeface="宋体" panose="02010600030101010101" pitchFamily="2" charset="-122"/>
                    </a:rPr>
                    <a:t>时间</a:t>
                  </a:r>
                  <a:endParaRPr lang="zh-CN" altLang="en-US" sz="2000" b="1" dirty="0">
                    <a:latin typeface="Times New Roman" panose="02020603050405020304" pitchFamily="18" charset="0"/>
                    <a:ea typeface="宋体" panose="02010600030101010101" pitchFamily="2" charset="-122"/>
                  </a:endParaRPr>
                </a:p>
                <a:p>
                  <a:pPr lvl="0" algn="ctr" eaLnBrk="0" hangingPunct="0"/>
                  <a:r>
                    <a:rPr lang="zh-CN" altLang="en-US" sz="2000" b="1" dirty="0">
                      <a:latin typeface="Times New Roman" panose="02020603050405020304" pitchFamily="18" charset="0"/>
                      <a:ea typeface="宋体" panose="02010600030101010101" pitchFamily="2" charset="-122"/>
                    </a:rPr>
                    <a:t>跨度</a:t>
                  </a:r>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p:txBody>
            </p:sp>
            <p:sp>
              <p:nvSpPr>
                <p:cNvPr id="995352" name="矩形 995351"/>
                <p:cNvSpPr/>
                <p:nvPr/>
              </p:nvSpPr>
              <p:spPr>
                <a:xfrm>
                  <a:off x="1957" y="0"/>
                  <a:ext cx="446" cy="576"/>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53" name="组合 995352"/>
              <p:cNvGrpSpPr/>
              <p:nvPr/>
            </p:nvGrpSpPr>
            <p:grpSpPr>
              <a:xfrm>
                <a:off x="2403" y="0"/>
                <a:ext cx="446" cy="576"/>
                <a:chOff x="2403" y="0"/>
                <a:chExt cx="446" cy="576"/>
              </a:xfrm>
            </p:grpSpPr>
            <p:sp>
              <p:nvSpPr>
                <p:cNvPr id="995354" name="矩形 995353"/>
                <p:cNvSpPr/>
                <p:nvPr/>
              </p:nvSpPr>
              <p:spPr>
                <a:xfrm>
                  <a:off x="2446" y="0"/>
                  <a:ext cx="360" cy="576"/>
                </a:xfrm>
                <a:prstGeom prst="rect">
                  <a:avLst/>
                </a:prstGeom>
                <a:noFill/>
                <a:ln w="9525">
                  <a:noFill/>
                </a:ln>
              </p:spPr>
              <p:txBody>
                <a:bodyPr/>
                <a:p>
                  <a:pPr lvl="0" algn="ctr"/>
                  <a:r>
                    <a:rPr lang="zh-CN" altLang="en-US" sz="2000" b="1" dirty="0">
                      <a:latin typeface="Times New Roman" panose="02020603050405020304" pitchFamily="18" charset="0"/>
                      <a:ea typeface="宋体" panose="02010600030101010101" pitchFamily="2" charset="-122"/>
                    </a:rPr>
                    <a:t>问题</a:t>
                  </a:r>
                  <a:endParaRPr lang="zh-CN" altLang="en-US" sz="2000" b="1" dirty="0">
                    <a:latin typeface="Times New Roman" panose="02020603050405020304" pitchFamily="18" charset="0"/>
                    <a:ea typeface="宋体" panose="02010600030101010101" pitchFamily="2" charset="-122"/>
                  </a:endParaRPr>
                </a:p>
                <a:p>
                  <a:pPr lvl="0" algn="ctr" eaLnBrk="0" hangingPunct="0"/>
                  <a:r>
                    <a:rPr lang="zh-CN" altLang="en-US" sz="2000" b="1" dirty="0">
                      <a:latin typeface="Times New Roman" panose="02020603050405020304" pitchFamily="18" charset="0"/>
                      <a:ea typeface="宋体" panose="02010600030101010101" pitchFamily="2" charset="-122"/>
                    </a:rPr>
                    <a:t>的</a:t>
                  </a:r>
                  <a:endParaRPr lang="zh-CN" altLang="en-US" sz="2000" b="1" dirty="0">
                    <a:latin typeface="Times New Roman" panose="02020603050405020304" pitchFamily="18" charset="0"/>
                    <a:ea typeface="宋体" panose="02010600030101010101" pitchFamily="2" charset="-122"/>
                  </a:endParaRPr>
                </a:p>
                <a:p>
                  <a:pPr lvl="0" algn="ctr" eaLnBrk="0" hangingPunct="0"/>
                  <a:r>
                    <a:rPr lang="zh-CN" altLang="en-US" sz="2000" b="1" dirty="0">
                      <a:latin typeface="Times New Roman" panose="02020603050405020304" pitchFamily="18" charset="0"/>
                      <a:ea typeface="宋体" panose="02010600030101010101" pitchFamily="2" charset="-122"/>
                    </a:rPr>
                    <a:t>难度</a:t>
                  </a:r>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p:txBody>
            </p:sp>
            <p:sp>
              <p:nvSpPr>
                <p:cNvPr id="995355" name="矩形 995354"/>
                <p:cNvSpPr/>
                <p:nvPr/>
              </p:nvSpPr>
              <p:spPr>
                <a:xfrm>
                  <a:off x="2403" y="0"/>
                  <a:ext cx="446" cy="576"/>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56" name="组合 995355"/>
              <p:cNvGrpSpPr/>
              <p:nvPr/>
            </p:nvGrpSpPr>
            <p:grpSpPr>
              <a:xfrm>
                <a:off x="2849" y="0"/>
                <a:ext cx="374" cy="576"/>
                <a:chOff x="2849" y="0"/>
                <a:chExt cx="374" cy="576"/>
              </a:xfrm>
            </p:grpSpPr>
            <p:sp>
              <p:nvSpPr>
                <p:cNvPr id="995357" name="矩形 995356"/>
                <p:cNvSpPr/>
                <p:nvPr/>
              </p:nvSpPr>
              <p:spPr>
                <a:xfrm>
                  <a:off x="2892" y="0"/>
                  <a:ext cx="288" cy="576"/>
                </a:xfrm>
                <a:prstGeom prst="rect">
                  <a:avLst/>
                </a:prstGeom>
                <a:noFill/>
                <a:ln w="9525">
                  <a:noFill/>
                </a:ln>
              </p:spPr>
              <p:txBody>
                <a:bodyPr/>
                <a:p>
                  <a:pPr lvl="0" algn="ctr"/>
                  <a:r>
                    <a:rPr lang="zh-CN" altLang="en-US" sz="2000" b="1" dirty="0">
                      <a:latin typeface="Times New Roman" panose="02020603050405020304" pitchFamily="18" charset="0"/>
                      <a:ea typeface="宋体" panose="02010600030101010101" pitchFamily="2" charset="-122"/>
                    </a:rPr>
                    <a:t>对团队的</a:t>
                  </a:r>
                  <a:endParaRPr lang="zh-CN" altLang="en-US" sz="2000" b="1" dirty="0">
                    <a:latin typeface="Times New Roman" panose="02020603050405020304" pitchFamily="18" charset="0"/>
                    <a:ea typeface="宋体" panose="02010600030101010101" pitchFamily="2" charset="-122"/>
                  </a:endParaRPr>
                </a:p>
                <a:p>
                  <a:pPr lvl="0" algn="ctr" eaLnBrk="0" hangingPunct="0"/>
                  <a:r>
                    <a:rPr lang="zh-CN" altLang="en-US" sz="2000" b="1" dirty="0">
                      <a:latin typeface="Times New Roman" panose="02020603050405020304" pitchFamily="18" charset="0"/>
                      <a:ea typeface="宋体" panose="02010600030101010101" pitchFamily="2" charset="-122"/>
                    </a:rPr>
                    <a:t>影响</a:t>
                  </a:r>
                  <a:endParaRPr lang="zh-CN" altLang="en-US" sz="2000" b="1" dirty="0">
                    <a:latin typeface="Times New Roman" panose="02020603050405020304" pitchFamily="18" charset="0"/>
                    <a:ea typeface="宋体" panose="02010600030101010101" pitchFamily="2" charset="-122"/>
                  </a:endParaRPr>
                </a:p>
              </p:txBody>
            </p:sp>
            <p:sp>
              <p:nvSpPr>
                <p:cNvPr id="995358" name="矩形 995357"/>
                <p:cNvSpPr/>
                <p:nvPr/>
              </p:nvSpPr>
              <p:spPr>
                <a:xfrm>
                  <a:off x="2849" y="0"/>
                  <a:ext cx="374" cy="576"/>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59" name="组合 995358"/>
              <p:cNvGrpSpPr/>
              <p:nvPr/>
            </p:nvGrpSpPr>
            <p:grpSpPr>
              <a:xfrm>
                <a:off x="0" y="576"/>
                <a:ext cx="489" cy="576"/>
                <a:chOff x="0" y="576"/>
                <a:chExt cx="489" cy="576"/>
              </a:xfrm>
            </p:grpSpPr>
            <p:sp>
              <p:nvSpPr>
                <p:cNvPr id="995360" name="矩形 995359"/>
                <p:cNvSpPr/>
                <p:nvPr/>
              </p:nvSpPr>
              <p:spPr>
                <a:xfrm>
                  <a:off x="43" y="576"/>
                  <a:ext cx="403" cy="576"/>
                </a:xfrm>
                <a:prstGeom prst="rect">
                  <a:avLst/>
                </a:prstGeom>
                <a:noFill/>
                <a:ln w="9525">
                  <a:noFill/>
                </a:ln>
              </p:spPr>
              <p:txBody>
                <a:bodyPr/>
                <a:p>
                  <a:pPr lvl="0" algn="ctr"/>
                  <a:r>
                    <a:rPr lang="zh-CN" altLang="en-US" sz="2000" b="1" dirty="0">
                      <a:solidFill>
                        <a:srgbClr val="0000FF"/>
                      </a:solidFill>
                      <a:latin typeface="Times New Roman" panose="02020603050405020304" pitchFamily="18" charset="0"/>
                      <a:ea typeface="宋体" panose="02010600030101010101" pitchFamily="2" charset="-122"/>
                    </a:rPr>
                    <a:t>无意识</a:t>
                  </a:r>
                  <a:endParaRPr lang="zh-CN" altLang="en-US" sz="2000" b="1" dirty="0">
                    <a:solidFill>
                      <a:srgbClr val="0000FF"/>
                    </a:solidFill>
                    <a:latin typeface="Times New Roman" panose="02020603050405020304" pitchFamily="18" charset="0"/>
                    <a:ea typeface="宋体" panose="02010600030101010101" pitchFamily="2" charset="-122"/>
                  </a:endParaRPr>
                </a:p>
                <a:p>
                  <a:pPr lvl="0" algn="ctr" eaLnBrk="0" hangingPunct="0"/>
                  <a:r>
                    <a:rPr lang="zh-CN" altLang="en-US" sz="2000" b="1" dirty="0">
                      <a:latin typeface="Times New Roman" panose="02020603050405020304" pitchFamily="18" charset="0"/>
                      <a:ea typeface="宋体" panose="02010600030101010101" pitchFamily="2" charset="-122"/>
                    </a:rPr>
                    <a:t>学习</a:t>
                  </a:r>
                  <a:endParaRPr lang="zh-CN" altLang="en-US" sz="2000" b="1" dirty="0">
                    <a:latin typeface="Times New Roman" panose="02020603050405020304" pitchFamily="18" charset="0"/>
                    <a:ea typeface="宋体" panose="02010600030101010101" pitchFamily="2" charset="-122"/>
                  </a:endParaRPr>
                </a:p>
              </p:txBody>
            </p:sp>
            <p:sp>
              <p:nvSpPr>
                <p:cNvPr id="995361" name="矩形 995360"/>
                <p:cNvSpPr/>
                <p:nvPr/>
              </p:nvSpPr>
              <p:spPr>
                <a:xfrm>
                  <a:off x="0" y="576"/>
                  <a:ext cx="489" cy="576"/>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62" name="组合 995361"/>
              <p:cNvGrpSpPr/>
              <p:nvPr/>
            </p:nvGrpSpPr>
            <p:grpSpPr>
              <a:xfrm>
                <a:off x="489" y="576"/>
                <a:ext cx="1046" cy="576"/>
                <a:chOff x="489" y="576"/>
                <a:chExt cx="1046" cy="576"/>
              </a:xfrm>
            </p:grpSpPr>
            <p:sp>
              <p:nvSpPr>
                <p:cNvPr id="995363" name="矩形 995362"/>
                <p:cNvSpPr/>
                <p:nvPr/>
              </p:nvSpPr>
              <p:spPr>
                <a:xfrm>
                  <a:off x="532" y="576"/>
                  <a:ext cx="960" cy="576"/>
                </a:xfrm>
                <a:prstGeom prst="rect">
                  <a:avLst/>
                </a:prstGeom>
                <a:noFill/>
                <a:ln w="9525">
                  <a:noFill/>
                </a:ln>
              </p:spPr>
              <p:txBody>
                <a:bodyPr/>
                <a:p>
                  <a:pPr lvl="0" algn="just"/>
                  <a:r>
                    <a:rPr lang="zh-CN" altLang="en-US" sz="2000" b="1" dirty="0">
                      <a:latin typeface="Times New Roman" panose="02020603050405020304" pitchFamily="18" charset="0"/>
                      <a:ea typeface="宋体" panose="02010600030101010101" pitchFamily="2" charset="-122"/>
                    </a:rPr>
                    <a:t>学习是自发的、不正规的，</a:t>
                  </a:r>
                  <a:r>
                    <a:rPr lang="zh-CN" altLang="en-US" sz="2000" b="1" dirty="0">
                      <a:solidFill>
                        <a:srgbClr val="0000FF"/>
                      </a:solidFill>
                      <a:latin typeface="Times New Roman" panose="02020603050405020304" pitchFamily="18" charset="0"/>
                      <a:ea typeface="宋体" panose="02010600030101010101" pitchFamily="2" charset="-122"/>
                    </a:rPr>
                    <a:t>团队没有安排</a:t>
                  </a:r>
                  <a:r>
                    <a:rPr lang="zh-CN" altLang="en-US" sz="2000" b="1" dirty="0">
                      <a:latin typeface="Times New Roman" panose="02020603050405020304" pitchFamily="18" charset="0"/>
                      <a:ea typeface="宋体" panose="02010600030101010101" pitchFamily="2" charset="-122"/>
                    </a:rPr>
                    <a:t>学习项目的意识</a:t>
                  </a:r>
                  <a:endParaRPr lang="zh-CN" altLang="en-US" sz="2000" b="1" dirty="0">
                    <a:latin typeface="Times New Roman" panose="02020603050405020304" pitchFamily="18" charset="0"/>
                    <a:ea typeface="宋体" panose="02010600030101010101" pitchFamily="2" charset="-122"/>
                  </a:endParaRPr>
                </a:p>
              </p:txBody>
            </p:sp>
            <p:sp>
              <p:nvSpPr>
                <p:cNvPr id="995364" name="矩形 995363"/>
                <p:cNvSpPr/>
                <p:nvPr/>
              </p:nvSpPr>
              <p:spPr>
                <a:xfrm>
                  <a:off x="489" y="576"/>
                  <a:ext cx="1046" cy="576"/>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65" name="组合 995364"/>
              <p:cNvGrpSpPr/>
              <p:nvPr/>
            </p:nvGrpSpPr>
            <p:grpSpPr>
              <a:xfrm>
                <a:off x="1535" y="576"/>
                <a:ext cx="422" cy="2592"/>
                <a:chOff x="1535" y="576"/>
                <a:chExt cx="422" cy="2592"/>
              </a:xfrm>
            </p:grpSpPr>
            <p:sp>
              <p:nvSpPr>
                <p:cNvPr id="995366" name="矩形 995365"/>
                <p:cNvSpPr/>
                <p:nvPr/>
              </p:nvSpPr>
              <p:spPr>
                <a:xfrm>
                  <a:off x="1578" y="576"/>
                  <a:ext cx="336" cy="2592"/>
                </a:xfrm>
                <a:prstGeom prst="rect">
                  <a:avLst/>
                </a:prstGeom>
                <a:noFill/>
                <a:ln w="9525">
                  <a:noFill/>
                </a:ln>
              </p:spPr>
              <p:txBody>
                <a:bodyPr/>
                <a:p>
                  <a:pPr lvl="0" algn="ctr"/>
                  <a:r>
                    <a:rPr lang="zh-CN" altLang="en-US" sz="2000" b="1" dirty="0">
                      <a:latin typeface="Times New Roman" panose="02020603050405020304" pitchFamily="18" charset="0"/>
                      <a:ea typeface="宋体" panose="02010600030101010101" pitchFamily="2" charset="-122"/>
                    </a:rPr>
                    <a:t>个人</a:t>
                  </a:r>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br>
                    <a:rPr lang="zh-CN" altLang="en-US" sz="2000" b="1" dirty="0">
                      <a:latin typeface="Times New Roman" panose="02020603050405020304" pitchFamily="18" charset="0"/>
                      <a:ea typeface="宋体" panose="02010600030101010101" pitchFamily="2" charset="-122"/>
                    </a:rPr>
                  </a:br>
                  <a:endParaRPr lang="zh-CN" altLang="en-US" sz="2000" b="1" dirty="0">
                    <a:latin typeface="Times New Roman" panose="02020603050405020304" pitchFamily="18" charset="0"/>
                    <a:ea typeface="宋体" panose="02010600030101010101" pitchFamily="2" charset="-122"/>
                  </a:endParaRPr>
                </a:p>
                <a:p>
                  <a:pPr lvl="0" algn="ctr" eaLnBrk="0" hangingPunct="0"/>
                  <a:r>
                    <a:rPr lang="zh-CN" altLang="en-US" sz="2000" b="1" dirty="0">
                      <a:latin typeface="Times New Roman" panose="02020603050405020304" pitchFamily="18" charset="0"/>
                      <a:ea typeface="宋体" panose="02010600030101010101" pitchFamily="2" charset="-122"/>
                    </a:rPr>
                    <a:t>团队</a:t>
                  </a:r>
                  <a:endParaRPr lang="zh-CN" altLang="en-US" sz="2000" b="1" dirty="0">
                    <a:latin typeface="Times New Roman" panose="02020603050405020304" pitchFamily="18" charset="0"/>
                    <a:ea typeface="宋体" panose="02010600030101010101" pitchFamily="2" charset="-122"/>
                  </a:endParaRPr>
                </a:p>
              </p:txBody>
            </p:sp>
            <p:sp>
              <p:nvSpPr>
                <p:cNvPr id="995367" name="矩形 995366"/>
                <p:cNvSpPr/>
                <p:nvPr/>
              </p:nvSpPr>
              <p:spPr>
                <a:xfrm>
                  <a:off x="1535" y="576"/>
                  <a:ext cx="422" cy="2592"/>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68" name="组合 995367"/>
              <p:cNvGrpSpPr/>
              <p:nvPr/>
            </p:nvGrpSpPr>
            <p:grpSpPr>
              <a:xfrm>
                <a:off x="1957" y="576"/>
                <a:ext cx="446" cy="2592"/>
                <a:chOff x="1957" y="576"/>
                <a:chExt cx="446" cy="2592"/>
              </a:xfrm>
            </p:grpSpPr>
            <p:sp>
              <p:nvSpPr>
                <p:cNvPr id="995369" name="矩形 995368"/>
                <p:cNvSpPr/>
                <p:nvPr/>
              </p:nvSpPr>
              <p:spPr>
                <a:xfrm>
                  <a:off x="2000" y="576"/>
                  <a:ext cx="360" cy="2592"/>
                </a:xfrm>
                <a:prstGeom prst="rect">
                  <a:avLst/>
                </a:prstGeom>
                <a:noFill/>
                <a:ln w="9525">
                  <a:noFill/>
                </a:ln>
              </p:spPr>
              <p:txBody>
                <a:bodyPr/>
                <a:p>
                  <a:pPr lvl="0" algn="ctr"/>
                  <a:r>
                    <a:rPr lang="zh-CN" altLang="en-US" sz="2000" b="1" dirty="0">
                      <a:latin typeface="Times New Roman" panose="02020603050405020304" pitchFamily="18" charset="0"/>
                      <a:ea typeface="宋体" panose="02010600030101010101" pitchFamily="2" charset="-122"/>
                    </a:rPr>
                    <a:t>短期</a:t>
                  </a:r>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br>
                    <a:rPr lang="zh-CN" altLang="en-US" sz="2000" b="1" dirty="0">
                      <a:latin typeface="Times New Roman" panose="02020603050405020304" pitchFamily="18" charset="0"/>
                      <a:ea typeface="宋体" panose="02010600030101010101" pitchFamily="2" charset="-122"/>
                    </a:rPr>
                  </a:br>
                  <a:endParaRPr lang="zh-CN" altLang="en-US" sz="2000" b="1" dirty="0">
                    <a:latin typeface="Times New Roman" panose="02020603050405020304" pitchFamily="18" charset="0"/>
                    <a:ea typeface="宋体" panose="02010600030101010101" pitchFamily="2" charset="-122"/>
                  </a:endParaRPr>
                </a:p>
                <a:p>
                  <a:pPr lvl="0" algn="ctr" eaLnBrk="0" hangingPunct="0"/>
                  <a:r>
                    <a:rPr lang="zh-CN" altLang="en-US" sz="2000" b="1" dirty="0">
                      <a:latin typeface="Times New Roman" panose="02020603050405020304" pitchFamily="18" charset="0"/>
                      <a:ea typeface="宋体" panose="02010600030101010101" pitchFamily="2" charset="-122"/>
                    </a:rPr>
                    <a:t>长期</a:t>
                  </a:r>
                  <a:endParaRPr lang="zh-CN" altLang="en-US" sz="2000" b="1" dirty="0">
                    <a:latin typeface="Times New Roman" panose="02020603050405020304" pitchFamily="18" charset="0"/>
                    <a:ea typeface="宋体" panose="02010600030101010101" pitchFamily="2" charset="-122"/>
                  </a:endParaRPr>
                </a:p>
              </p:txBody>
            </p:sp>
            <p:sp>
              <p:nvSpPr>
                <p:cNvPr id="995370" name="矩形 995369"/>
                <p:cNvSpPr/>
                <p:nvPr/>
              </p:nvSpPr>
              <p:spPr>
                <a:xfrm>
                  <a:off x="1957" y="576"/>
                  <a:ext cx="446" cy="2592"/>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71" name="组合 995370"/>
              <p:cNvGrpSpPr/>
              <p:nvPr/>
            </p:nvGrpSpPr>
            <p:grpSpPr>
              <a:xfrm>
                <a:off x="2403" y="576"/>
                <a:ext cx="446" cy="2592"/>
                <a:chOff x="2403" y="576"/>
                <a:chExt cx="446" cy="2592"/>
              </a:xfrm>
            </p:grpSpPr>
            <p:sp>
              <p:nvSpPr>
                <p:cNvPr id="995372" name="矩形 995371"/>
                <p:cNvSpPr/>
                <p:nvPr/>
              </p:nvSpPr>
              <p:spPr>
                <a:xfrm>
                  <a:off x="2446" y="576"/>
                  <a:ext cx="360" cy="2592"/>
                </a:xfrm>
                <a:prstGeom prst="rect">
                  <a:avLst/>
                </a:prstGeom>
                <a:noFill/>
                <a:ln w="9525">
                  <a:noFill/>
                </a:ln>
              </p:spPr>
              <p:txBody>
                <a:bodyPr/>
                <a:p>
                  <a:pPr lvl="0" algn="ctr"/>
                  <a:r>
                    <a:rPr lang="zh-CN" altLang="en-US" sz="2000" b="1" dirty="0">
                      <a:latin typeface="Times New Roman" panose="02020603050405020304" pitchFamily="18" charset="0"/>
                      <a:ea typeface="宋体" panose="02010600030101010101" pitchFamily="2" charset="-122"/>
                    </a:rPr>
                    <a:t>低</a:t>
                  </a:r>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br>
                    <a:rPr lang="zh-CN" altLang="en-US" sz="2000" b="1" dirty="0">
                      <a:latin typeface="Times New Roman" panose="02020603050405020304" pitchFamily="18" charset="0"/>
                      <a:ea typeface="宋体" panose="02010600030101010101" pitchFamily="2" charset="-122"/>
                    </a:rPr>
                  </a:br>
                  <a:endParaRPr lang="zh-CN" altLang="en-US" sz="2000" b="1" dirty="0">
                    <a:latin typeface="Times New Roman" panose="02020603050405020304" pitchFamily="18" charset="0"/>
                    <a:ea typeface="宋体" panose="02010600030101010101" pitchFamily="2" charset="-122"/>
                  </a:endParaRPr>
                </a:p>
                <a:p>
                  <a:pPr lvl="0" algn="ctr" eaLnBrk="0" hangingPunct="0"/>
                  <a:r>
                    <a:rPr lang="zh-CN" altLang="en-US" sz="2000" b="1" dirty="0">
                      <a:latin typeface="Times New Roman" panose="02020603050405020304" pitchFamily="18" charset="0"/>
                      <a:ea typeface="宋体" panose="02010600030101010101" pitchFamily="2" charset="-122"/>
                    </a:rPr>
                    <a:t>高</a:t>
                  </a:r>
                  <a:endParaRPr lang="zh-CN" altLang="en-US" sz="2000" b="1" dirty="0">
                    <a:latin typeface="Times New Roman" panose="02020603050405020304" pitchFamily="18" charset="0"/>
                    <a:ea typeface="宋体" panose="02010600030101010101" pitchFamily="2" charset="-122"/>
                  </a:endParaRPr>
                </a:p>
              </p:txBody>
            </p:sp>
            <p:sp>
              <p:nvSpPr>
                <p:cNvPr id="995373" name="矩形 995372"/>
                <p:cNvSpPr/>
                <p:nvPr/>
              </p:nvSpPr>
              <p:spPr>
                <a:xfrm>
                  <a:off x="2403" y="576"/>
                  <a:ext cx="446" cy="2592"/>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74" name="组合 995373"/>
              <p:cNvGrpSpPr/>
              <p:nvPr/>
            </p:nvGrpSpPr>
            <p:grpSpPr>
              <a:xfrm>
                <a:off x="2849" y="576"/>
                <a:ext cx="374" cy="2592"/>
                <a:chOff x="2849" y="576"/>
                <a:chExt cx="374" cy="2592"/>
              </a:xfrm>
            </p:grpSpPr>
            <p:sp>
              <p:nvSpPr>
                <p:cNvPr id="995375" name="矩形 995374"/>
                <p:cNvSpPr/>
                <p:nvPr/>
              </p:nvSpPr>
              <p:spPr>
                <a:xfrm>
                  <a:off x="2892" y="576"/>
                  <a:ext cx="288" cy="2592"/>
                </a:xfrm>
                <a:prstGeom prst="rect">
                  <a:avLst/>
                </a:prstGeom>
                <a:noFill/>
                <a:ln w="9525">
                  <a:noFill/>
                </a:ln>
              </p:spPr>
              <p:txBody>
                <a:bodyPr/>
                <a:p>
                  <a:pPr lvl="0" algn="ctr"/>
                  <a:r>
                    <a:rPr lang="zh-CN" altLang="en-US" sz="2000" b="1" dirty="0">
                      <a:latin typeface="Times New Roman" panose="02020603050405020304" pitchFamily="18" charset="0"/>
                      <a:ea typeface="宋体" panose="02010600030101010101" pitchFamily="2" charset="-122"/>
                    </a:rPr>
                    <a:t>小</a:t>
                  </a:r>
                  <a:endParaRPr lang="zh-CN" altLang="en-US" sz="2000" b="1" dirty="0">
                    <a:latin typeface="Times New Roman" panose="02020603050405020304" pitchFamily="18" charset="0"/>
                    <a:ea typeface="宋体" panose="02010600030101010101" pitchFamily="2" charset="-122"/>
                  </a:endParaRPr>
                </a:p>
                <a:p>
                  <a:pPr lvl="0" algn="ctr" eaLnBrk="0" hangingPunct="0"/>
                  <a:br>
                    <a:rPr lang="zh-CN" altLang="en-US" sz="2000" b="1" dirty="0">
                      <a:latin typeface="Times New Roman" panose="02020603050405020304" pitchFamily="18" charset="0"/>
                      <a:ea typeface="宋体" panose="02010600030101010101" pitchFamily="2" charset="-122"/>
                    </a:rPr>
                  </a:br>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endParaRPr lang="zh-CN" altLang="en-US" sz="2000" b="1" dirty="0">
                    <a:latin typeface="Times New Roman" panose="02020603050405020304" pitchFamily="18" charset="0"/>
                    <a:ea typeface="宋体" panose="02010600030101010101" pitchFamily="2" charset="-122"/>
                  </a:endParaRPr>
                </a:p>
                <a:p>
                  <a:pPr lvl="0" algn="ctr" eaLnBrk="0" hangingPunct="0"/>
                  <a:r>
                    <a:rPr lang="zh-CN" altLang="en-US" sz="2000" b="1" dirty="0">
                      <a:latin typeface="Times New Roman" panose="02020603050405020304" pitchFamily="18" charset="0"/>
                      <a:ea typeface="宋体" panose="02010600030101010101" pitchFamily="2" charset="-122"/>
                    </a:rPr>
                    <a:t>大</a:t>
                  </a:r>
                  <a:endParaRPr lang="zh-CN" altLang="en-US" sz="2000" b="1" dirty="0">
                    <a:latin typeface="Times New Roman" panose="02020603050405020304" pitchFamily="18" charset="0"/>
                    <a:ea typeface="宋体" panose="02010600030101010101" pitchFamily="2" charset="-122"/>
                  </a:endParaRPr>
                </a:p>
              </p:txBody>
            </p:sp>
            <p:sp>
              <p:nvSpPr>
                <p:cNvPr id="995376" name="矩形 995375"/>
                <p:cNvSpPr/>
                <p:nvPr/>
              </p:nvSpPr>
              <p:spPr>
                <a:xfrm>
                  <a:off x="2849" y="576"/>
                  <a:ext cx="374" cy="2592"/>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77" name="组合 995376"/>
              <p:cNvGrpSpPr/>
              <p:nvPr/>
            </p:nvGrpSpPr>
            <p:grpSpPr>
              <a:xfrm>
                <a:off x="0" y="1152"/>
                <a:ext cx="489" cy="480"/>
                <a:chOff x="0" y="1152"/>
                <a:chExt cx="489" cy="480"/>
              </a:xfrm>
            </p:grpSpPr>
            <p:sp>
              <p:nvSpPr>
                <p:cNvPr id="995378" name="矩形 995377"/>
                <p:cNvSpPr/>
                <p:nvPr/>
              </p:nvSpPr>
              <p:spPr>
                <a:xfrm>
                  <a:off x="43" y="1152"/>
                  <a:ext cx="403" cy="480"/>
                </a:xfrm>
                <a:prstGeom prst="rect">
                  <a:avLst/>
                </a:prstGeom>
                <a:noFill/>
                <a:ln w="9525">
                  <a:noFill/>
                </a:ln>
              </p:spPr>
              <p:txBody>
                <a:bodyPr/>
                <a:p>
                  <a:pPr lvl="0" algn="ctr"/>
                  <a:r>
                    <a:rPr lang="zh-CN" altLang="en-US" sz="2000" b="1" dirty="0">
                      <a:solidFill>
                        <a:srgbClr val="0000FF"/>
                      </a:solidFill>
                      <a:latin typeface="Times New Roman" panose="02020603050405020304" pitchFamily="18" charset="0"/>
                      <a:ea typeface="宋体" panose="02010600030101010101" pitchFamily="2" charset="-122"/>
                    </a:rPr>
                    <a:t>消费性</a:t>
                  </a:r>
                  <a:endParaRPr lang="zh-CN" altLang="en-US" sz="2000" b="1" dirty="0">
                    <a:solidFill>
                      <a:srgbClr val="0000FF"/>
                    </a:solidFill>
                    <a:latin typeface="Times New Roman" panose="02020603050405020304" pitchFamily="18" charset="0"/>
                    <a:ea typeface="宋体" panose="02010600030101010101" pitchFamily="2" charset="-122"/>
                  </a:endParaRPr>
                </a:p>
                <a:p>
                  <a:pPr lvl="0" algn="ctr" eaLnBrk="0" hangingPunct="0"/>
                  <a:r>
                    <a:rPr lang="zh-CN" altLang="en-US" sz="2000" b="1" dirty="0">
                      <a:latin typeface="Times New Roman" panose="02020603050405020304" pitchFamily="18" charset="0"/>
                      <a:ea typeface="宋体" panose="02010600030101010101" pitchFamily="2" charset="-122"/>
                    </a:rPr>
                    <a:t>学习</a:t>
                  </a:r>
                  <a:endParaRPr lang="zh-CN" altLang="en-US" sz="2000" b="1" dirty="0">
                    <a:latin typeface="Times New Roman" panose="02020603050405020304" pitchFamily="18" charset="0"/>
                    <a:ea typeface="宋体" panose="02010600030101010101" pitchFamily="2" charset="-122"/>
                  </a:endParaRPr>
                </a:p>
              </p:txBody>
            </p:sp>
            <p:sp>
              <p:nvSpPr>
                <p:cNvPr id="995379" name="矩形 995378"/>
                <p:cNvSpPr/>
                <p:nvPr/>
              </p:nvSpPr>
              <p:spPr>
                <a:xfrm>
                  <a:off x="0" y="1152"/>
                  <a:ext cx="489"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80" name="组合 995379"/>
              <p:cNvGrpSpPr/>
              <p:nvPr/>
            </p:nvGrpSpPr>
            <p:grpSpPr>
              <a:xfrm>
                <a:off x="489" y="1152"/>
                <a:ext cx="1046" cy="480"/>
                <a:chOff x="489" y="1152"/>
                <a:chExt cx="1046" cy="480"/>
              </a:xfrm>
            </p:grpSpPr>
            <p:sp>
              <p:nvSpPr>
                <p:cNvPr id="995381" name="矩形 995380"/>
                <p:cNvSpPr/>
                <p:nvPr/>
              </p:nvSpPr>
              <p:spPr>
                <a:xfrm>
                  <a:off x="532" y="1152"/>
                  <a:ext cx="960" cy="480"/>
                </a:xfrm>
                <a:prstGeom prst="rect">
                  <a:avLst/>
                </a:prstGeom>
                <a:noFill/>
                <a:ln w="9525">
                  <a:noFill/>
                </a:ln>
              </p:spPr>
              <p:txBody>
                <a:bodyPr/>
                <a:p>
                  <a:pPr lvl="0" algn="just"/>
                  <a:r>
                    <a:rPr lang="zh-CN" altLang="en-US" sz="2000" b="1" dirty="0">
                      <a:latin typeface="Times New Roman" panose="02020603050405020304" pitchFamily="18" charset="0"/>
                      <a:ea typeface="宋体" panose="02010600030101010101" pitchFamily="2" charset="-122"/>
                    </a:rPr>
                    <a:t>更多地选送员工到外面学习</a:t>
                  </a:r>
                  <a:endParaRPr lang="zh-CN" altLang="en-US" sz="2000" b="1" dirty="0">
                    <a:latin typeface="Times New Roman" panose="02020603050405020304" pitchFamily="18" charset="0"/>
                    <a:ea typeface="宋体" panose="02010600030101010101" pitchFamily="2" charset="-122"/>
                  </a:endParaRPr>
                </a:p>
              </p:txBody>
            </p:sp>
            <p:sp>
              <p:nvSpPr>
                <p:cNvPr id="995382" name="矩形 995381"/>
                <p:cNvSpPr/>
                <p:nvPr/>
              </p:nvSpPr>
              <p:spPr>
                <a:xfrm>
                  <a:off x="489" y="1152"/>
                  <a:ext cx="1046"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83" name="组合 995382"/>
              <p:cNvGrpSpPr/>
              <p:nvPr/>
            </p:nvGrpSpPr>
            <p:grpSpPr>
              <a:xfrm>
                <a:off x="0" y="1632"/>
                <a:ext cx="489" cy="576"/>
                <a:chOff x="0" y="1632"/>
                <a:chExt cx="489" cy="576"/>
              </a:xfrm>
            </p:grpSpPr>
            <p:sp>
              <p:nvSpPr>
                <p:cNvPr id="995384" name="矩形 995383"/>
                <p:cNvSpPr/>
                <p:nvPr/>
              </p:nvSpPr>
              <p:spPr>
                <a:xfrm>
                  <a:off x="43" y="1632"/>
                  <a:ext cx="403" cy="576"/>
                </a:xfrm>
                <a:prstGeom prst="rect">
                  <a:avLst/>
                </a:prstGeom>
                <a:noFill/>
                <a:ln w="9525">
                  <a:noFill/>
                </a:ln>
              </p:spPr>
              <p:txBody>
                <a:bodyPr/>
                <a:p>
                  <a:pPr lvl="0" algn="ctr"/>
                  <a:r>
                    <a:rPr lang="zh-CN" altLang="en-US" sz="2000" b="1" dirty="0">
                      <a:solidFill>
                        <a:srgbClr val="0000FF"/>
                      </a:solidFill>
                      <a:latin typeface="Times New Roman" panose="02020603050405020304" pitchFamily="18" charset="0"/>
                      <a:ea typeface="宋体" panose="02010600030101010101" pitchFamily="2" charset="-122"/>
                    </a:rPr>
                    <a:t>自适性</a:t>
                  </a:r>
                  <a:endParaRPr lang="zh-CN" altLang="en-US" sz="2000" b="1" dirty="0">
                    <a:solidFill>
                      <a:srgbClr val="0000FF"/>
                    </a:solidFill>
                    <a:latin typeface="Times New Roman" panose="02020603050405020304" pitchFamily="18" charset="0"/>
                    <a:ea typeface="宋体" panose="02010600030101010101" pitchFamily="2" charset="-122"/>
                  </a:endParaRPr>
                </a:p>
                <a:p>
                  <a:pPr lvl="0" algn="ctr" eaLnBrk="0" hangingPunct="0"/>
                  <a:r>
                    <a:rPr lang="zh-CN" altLang="en-US" sz="2000" b="1" dirty="0">
                      <a:latin typeface="Times New Roman" panose="02020603050405020304" pitchFamily="18" charset="0"/>
                      <a:ea typeface="宋体" panose="02010600030101010101" pitchFamily="2" charset="-122"/>
                    </a:rPr>
                    <a:t>学习</a:t>
                  </a:r>
                  <a:endParaRPr lang="zh-CN" altLang="en-US" sz="2000" b="1" dirty="0">
                    <a:latin typeface="Times New Roman" panose="02020603050405020304" pitchFamily="18" charset="0"/>
                    <a:ea typeface="宋体" panose="02010600030101010101" pitchFamily="2" charset="-122"/>
                  </a:endParaRPr>
                </a:p>
                <a:p>
                  <a:pPr lvl="0" algn="just" eaLnBrk="0" hangingPunct="0"/>
                  <a:endParaRPr lang="zh-CN" altLang="en-US" sz="2000" b="1" dirty="0">
                    <a:latin typeface="Times New Roman" panose="02020603050405020304" pitchFamily="18" charset="0"/>
                    <a:ea typeface="宋体" panose="02010600030101010101" pitchFamily="2" charset="-122"/>
                  </a:endParaRPr>
                </a:p>
              </p:txBody>
            </p:sp>
            <p:sp>
              <p:nvSpPr>
                <p:cNvPr id="995385" name="矩形 995384"/>
                <p:cNvSpPr/>
                <p:nvPr/>
              </p:nvSpPr>
              <p:spPr>
                <a:xfrm>
                  <a:off x="0" y="1632"/>
                  <a:ext cx="489" cy="576"/>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86" name="组合 995385"/>
              <p:cNvGrpSpPr/>
              <p:nvPr/>
            </p:nvGrpSpPr>
            <p:grpSpPr>
              <a:xfrm>
                <a:off x="489" y="1632"/>
                <a:ext cx="1046" cy="576"/>
                <a:chOff x="489" y="1632"/>
                <a:chExt cx="1046" cy="576"/>
              </a:xfrm>
            </p:grpSpPr>
            <p:sp>
              <p:nvSpPr>
                <p:cNvPr id="995387" name="矩形 995386"/>
                <p:cNvSpPr/>
                <p:nvPr/>
              </p:nvSpPr>
              <p:spPr>
                <a:xfrm>
                  <a:off x="532" y="1632"/>
                  <a:ext cx="960" cy="576"/>
                </a:xfrm>
                <a:prstGeom prst="rect">
                  <a:avLst/>
                </a:prstGeom>
                <a:noFill/>
                <a:ln w="9525">
                  <a:noFill/>
                </a:ln>
              </p:spPr>
              <p:txBody>
                <a:bodyPr/>
                <a:p>
                  <a:pPr lvl="0" algn="just"/>
                  <a:r>
                    <a:rPr lang="zh-CN" altLang="en-US" sz="2000" b="1" dirty="0">
                      <a:latin typeface="Times New Roman" panose="02020603050405020304" pitchFamily="18" charset="0"/>
                      <a:ea typeface="宋体" panose="02010600030101010101" pitchFamily="2" charset="-122"/>
                    </a:rPr>
                    <a:t>在团队内开发的学习项目，但</a:t>
                  </a:r>
                  <a:r>
                    <a:rPr lang="zh-CN" altLang="en-US" sz="2000" b="1" dirty="0">
                      <a:solidFill>
                        <a:srgbClr val="0000FF"/>
                      </a:solidFill>
                      <a:latin typeface="Times New Roman" panose="02020603050405020304" pitchFamily="18" charset="0"/>
                      <a:ea typeface="宋体" panose="02010600030101010101" pitchFamily="2" charset="-122"/>
                    </a:rPr>
                    <a:t>尚未与团队发展战略联系</a:t>
                  </a:r>
                  <a:r>
                    <a:rPr lang="zh-CN" altLang="en-US" sz="2000" b="1" dirty="0">
                      <a:latin typeface="Times New Roman" panose="02020603050405020304" pitchFamily="18" charset="0"/>
                      <a:ea typeface="宋体" panose="02010600030101010101" pitchFamily="2" charset="-122"/>
                    </a:rPr>
                    <a:t>起来</a:t>
                  </a:r>
                  <a:endParaRPr lang="zh-CN" altLang="en-US" sz="2000" b="1" dirty="0">
                    <a:latin typeface="Times New Roman" panose="02020603050405020304" pitchFamily="18" charset="0"/>
                    <a:ea typeface="宋体" panose="02010600030101010101" pitchFamily="2" charset="-122"/>
                  </a:endParaRPr>
                </a:p>
              </p:txBody>
            </p:sp>
            <p:sp>
              <p:nvSpPr>
                <p:cNvPr id="995388" name="矩形 995387"/>
                <p:cNvSpPr/>
                <p:nvPr/>
              </p:nvSpPr>
              <p:spPr>
                <a:xfrm>
                  <a:off x="489" y="1632"/>
                  <a:ext cx="1046" cy="576"/>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89" name="组合 995388"/>
              <p:cNvGrpSpPr/>
              <p:nvPr/>
            </p:nvGrpSpPr>
            <p:grpSpPr>
              <a:xfrm>
                <a:off x="0" y="2208"/>
                <a:ext cx="489" cy="480"/>
                <a:chOff x="0" y="2208"/>
                <a:chExt cx="489" cy="480"/>
              </a:xfrm>
            </p:grpSpPr>
            <p:sp>
              <p:nvSpPr>
                <p:cNvPr id="995390" name="矩形 995389"/>
                <p:cNvSpPr/>
                <p:nvPr/>
              </p:nvSpPr>
              <p:spPr>
                <a:xfrm>
                  <a:off x="43" y="2208"/>
                  <a:ext cx="403" cy="480"/>
                </a:xfrm>
                <a:prstGeom prst="rect">
                  <a:avLst/>
                </a:prstGeom>
                <a:noFill/>
                <a:ln w="9525">
                  <a:noFill/>
                </a:ln>
              </p:spPr>
              <p:txBody>
                <a:bodyPr/>
                <a:p>
                  <a:pPr lvl="0" algn="ctr"/>
                  <a:r>
                    <a:rPr lang="zh-CN" altLang="en-US" sz="2000" b="1" dirty="0">
                      <a:solidFill>
                        <a:srgbClr val="0000FF"/>
                      </a:solidFill>
                      <a:latin typeface="Times New Roman" panose="02020603050405020304" pitchFamily="18" charset="0"/>
                      <a:ea typeface="宋体" panose="02010600030101010101" pitchFamily="2" charset="-122"/>
                    </a:rPr>
                    <a:t>战略性</a:t>
                  </a:r>
                  <a:endParaRPr lang="zh-CN" altLang="en-US" sz="2000" b="1" dirty="0">
                    <a:solidFill>
                      <a:srgbClr val="0000FF"/>
                    </a:solidFill>
                    <a:latin typeface="Times New Roman" panose="02020603050405020304" pitchFamily="18" charset="0"/>
                    <a:ea typeface="宋体" panose="02010600030101010101" pitchFamily="2" charset="-122"/>
                  </a:endParaRPr>
                </a:p>
                <a:p>
                  <a:pPr lvl="0" algn="ctr" eaLnBrk="0" hangingPunct="0"/>
                  <a:r>
                    <a:rPr lang="zh-CN" altLang="en-US" sz="2000" b="1" dirty="0">
                      <a:latin typeface="Times New Roman" panose="02020603050405020304" pitchFamily="18" charset="0"/>
                      <a:ea typeface="宋体" panose="02010600030101010101" pitchFamily="2" charset="-122"/>
                    </a:rPr>
                    <a:t>学习</a:t>
                  </a:r>
                  <a:endParaRPr lang="zh-CN" altLang="en-US" sz="2000" b="1" dirty="0">
                    <a:latin typeface="Times New Roman" panose="02020603050405020304" pitchFamily="18" charset="0"/>
                    <a:ea typeface="宋体" panose="02010600030101010101" pitchFamily="2" charset="-122"/>
                  </a:endParaRPr>
                </a:p>
              </p:txBody>
            </p:sp>
            <p:sp>
              <p:nvSpPr>
                <p:cNvPr id="995391" name="矩形 995390"/>
                <p:cNvSpPr/>
                <p:nvPr/>
              </p:nvSpPr>
              <p:spPr>
                <a:xfrm>
                  <a:off x="0" y="2208"/>
                  <a:ext cx="489"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92" name="组合 995391"/>
              <p:cNvGrpSpPr/>
              <p:nvPr/>
            </p:nvGrpSpPr>
            <p:grpSpPr>
              <a:xfrm>
                <a:off x="489" y="2208"/>
                <a:ext cx="1046" cy="480"/>
                <a:chOff x="489" y="2208"/>
                <a:chExt cx="1046" cy="480"/>
              </a:xfrm>
            </p:grpSpPr>
            <p:sp>
              <p:nvSpPr>
                <p:cNvPr id="995393" name="矩形 995392"/>
                <p:cNvSpPr/>
                <p:nvPr/>
              </p:nvSpPr>
              <p:spPr>
                <a:xfrm>
                  <a:off x="532" y="2208"/>
                  <a:ext cx="960" cy="480"/>
                </a:xfrm>
                <a:prstGeom prst="rect">
                  <a:avLst/>
                </a:prstGeom>
                <a:noFill/>
                <a:ln w="9525">
                  <a:noFill/>
                </a:ln>
              </p:spPr>
              <p:txBody>
                <a:bodyPr/>
                <a:p>
                  <a:pPr lvl="0" algn="just"/>
                  <a:r>
                    <a:rPr lang="zh-CN" altLang="en-US" sz="2000" b="1" dirty="0">
                      <a:latin typeface="Times New Roman" panose="02020603050405020304" pitchFamily="18" charset="0"/>
                      <a:ea typeface="宋体" panose="02010600030101010101" pitchFamily="2" charset="-122"/>
                    </a:rPr>
                    <a:t>不同学习项目</a:t>
                  </a:r>
                  <a:r>
                    <a:rPr lang="zh-CN" altLang="en-US" sz="2000" b="1" dirty="0">
                      <a:solidFill>
                        <a:srgbClr val="0000FF"/>
                      </a:solidFill>
                      <a:latin typeface="Times New Roman" panose="02020603050405020304" pitchFamily="18" charset="0"/>
                      <a:ea typeface="宋体" panose="02010600030101010101" pitchFamily="2" charset="-122"/>
                    </a:rPr>
                    <a:t>都与团队发展战略联系</a:t>
                  </a:r>
                  <a:r>
                    <a:rPr lang="zh-CN" altLang="en-US" sz="2000" b="1" dirty="0">
                      <a:latin typeface="Times New Roman" panose="02020603050405020304" pitchFamily="18" charset="0"/>
                      <a:ea typeface="宋体" panose="02010600030101010101" pitchFamily="2" charset="-122"/>
                    </a:rPr>
                    <a:t>起来</a:t>
                  </a:r>
                  <a:endParaRPr lang="zh-CN" altLang="en-US" sz="2000" b="1" dirty="0">
                    <a:latin typeface="Times New Roman" panose="02020603050405020304" pitchFamily="18" charset="0"/>
                    <a:ea typeface="宋体" panose="02010600030101010101" pitchFamily="2" charset="-122"/>
                  </a:endParaRPr>
                </a:p>
              </p:txBody>
            </p:sp>
            <p:sp>
              <p:nvSpPr>
                <p:cNvPr id="995394" name="矩形 995393"/>
                <p:cNvSpPr/>
                <p:nvPr/>
              </p:nvSpPr>
              <p:spPr>
                <a:xfrm>
                  <a:off x="489" y="2208"/>
                  <a:ext cx="1046"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95" name="组合 995394"/>
              <p:cNvGrpSpPr/>
              <p:nvPr/>
            </p:nvGrpSpPr>
            <p:grpSpPr>
              <a:xfrm>
                <a:off x="0" y="2688"/>
                <a:ext cx="489" cy="480"/>
                <a:chOff x="0" y="2688"/>
                <a:chExt cx="489" cy="480"/>
              </a:xfrm>
            </p:grpSpPr>
            <p:sp>
              <p:nvSpPr>
                <p:cNvPr id="995396" name="矩形 995395"/>
                <p:cNvSpPr/>
                <p:nvPr/>
              </p:nvSpPr>
              <p:spPr>
                <a:xfrm>
                  <a:off x="43" y="2688"/>
                  <a:ext cx="403" cy="480"/>
                </a:xfrm>
                <a:prstGeom prst="rect">
                  <a:avLst/>
                </a:prstGeom>
                <a:noFill/>
                <a:ln w="9525">
                  <a:noFill/>
                </a:ln>
              </p:spPr>
              <p:txBody>
                <a:bodyPr/>
                <a:p>
                  <a:pPr lvl="0" algn="ctr"/>
                  <a:r>
                    <a:rPr lang="zh-CN" altLang="en-US" sz="2000" b="1" dirty="0">
                      <a:solidFill>
                        <a:srgbClr val="0000FF"/>
                      </a:solidFill>
                      <a:latin typeface="Times New Roman" panose="02020603050405020304" pitchFamily="18" charset="0"/>
                      <a:ea typeface="宋体" panose="02010600030101010101" pitchFamily="2" charset="-122"/>
                    </a:rPr>
                    <a:t>自主性</a:t>
                  </a:r>
                  <a:endParaRPr lang="zh-CN" altLang="en-US" sz="2000" b="1" dirty="0">
                    <a:solidFill>
                      <a:srgbClr val="0000FF"/>
                    </a:solidFill>
                    <a:latin typeface="Times New Roman" panose="02020603050405020304" pitchFamily="18" charset="0"/>
                    <a:ea typeface="宋体" panose="02010600030101010101" pitchFamily="2" charset="-122"/>
                  </a:endParaRPr>
                </a:p>
                <a:p>
                  <a:pPr lvl="0" algn="ctr" eaLnBrk="0" hangingPunct="0"/>
                  <a:r>
                    <a:rPr lang="zh-CN" altLang="en-US" sz="2000" b="1" dirty="0">
                      <a:latin typeface="Times New Roman" panose="02020603050405020304" pitchFamily="18" charset="0"/>
                      <a:ea typeface="宋体" panose="02010600030101010101" pitchFamily="2" charset="-122"/>
                    </a:rPr>
                    <a:t>学习</a:t>
                  </a:r>
                  <a:endParaRPr lang="zh-CN" altLang="en-US" sz="2000" b="1" dirty="0">
                    <a:latin typeface="Times New Roman" panose="02020603050405020304" pitchFamily="18" charset="0"/>
                    <a:ea typeface="宋体" panose="02010600030101010101" pitchFamily="2" charset="-122"/>
                  </a:endParaRPr>
                </a:p>
              </p:txBody>
            </p:sp>
            <p:sp>
              <p:nvSpPr>
                <p:cNvPr id="995397" name="矩形 995396"/>
                <p:cNvSpPr/>
                <p:nvPr/>
              </p:nvSpPr>
              <p:spPr>
                <a:xfrm>
                  <a:off x="0" y="2688"/>
                  <a:ext cx="489"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nvGrpSpPr>
              <p:cNvPr id="995398" name="组合 995397"/>
              <p:cNvGrpSpPr/>
              <p:nvPr/>
            </p:nvGrpSpPr>
            <p:grpSpPr>
              <a:xfrm>
                <a:off x="489" y="2688"/>
                <a:ext cx="1046" cy="480"/>
                <a:chOff x="489" y="2688"/>
                <a:chExt cx="1046" cy="480"/>
              </a:xfrm>
            </p:grpSpPr>
            <p:sp>
              <p:nvSpPr>
                <p:cNvPr id="995399" name="矩形 995398"/>
                <p:cNvSpPr/>
                <p:nvPr/>
              </p:nvSpPr>
              <p:spPr>
                <a:xfrm>
                  <a:off x="532" y="2688"/>
                  <a:ext cx="960" cy="480"/>
                </a:xfrm>
                <a:prstGeom prst="rect">
                  <a:avLst/>
                </a:prstGeom>
                <a:noFill/>
                <a:ln w="9525">
                  <a:noFill/>
                </a:ln>
              </p:spPr>
              <p:txBody>
                <a:bodyPr/>
                <a:p>
                  <a:pPr lvl="0" algn="just"/>
                  <a:r>
                    <a:rPr lang="zh-CN" altLang="en-US" sz="2000" b="1" dirty="0">
                      <a:latin typeface="Times New Roman" panose="02020603050405020304" pitchFamily="18" charset="0"/>
                      <a:ea typeface="宋体" panose="02010600030101010101" pitchFamily="2" charset="-122"/>
                    </a:rPr>
                    <a:t>学习、研究与工作融合，是所有人的责任</a:t>
                  </a:r>
                  <a:endParaRPr lang="zh-CN" altLang="en-US" sz="2000" b="1" dirty="0">
                    <a:latin typeface="Times New Roman" panose="02020603050405020304" pitchFamily="18" charset="0"/>
                    <a:ea typeface="宋体" panose="02010600030101010101" pitchFamily="2" charset="-122"/>
                  </a:endParaRPr>
                </a:p>
              </p:txBody>
            </p:sp>
            <p:sp>
              <p:nvSpPr>
                <p:cNvPr id="995400" name="矩形 995399"/>
                <p:cNvSpPr/>
                <p:nvPr/>
              </p:nvSpPr>
              <p:spPr>
                <a:xfrm>
                  <a:off x="489" y="2688"/>
                  <a:ext cx="1046" cy="480"/>
                </a:xfrm>
                <a:prstGeom prst="rect">
                  <a:avLst/>
                </a:prstGeom>
                <a:noFill/>
                <a:ln w="7" cap="flat" cmpd="sng">
                  <a:solidFill>
                    <a:srgbClr val="A0A0A0"/>
                  </a:solidFill>
                  <a:prstDash val="solid"/>
                  <a:miter/>
                  <a:headEnd type="none" w="med" len="med"/>
                  <a:tailEnd type="none" w="med" len="med"/>
                </a:ln>
              </p:spPr>
              <p:txBody>
                <a:bodyPr/>
                <a:p>
                  <a:endParaRPr lang="zh-CN" altLang="en-US"/>
                </a:p>
              </p:txBody>
            </p:sp>
          </p:grpSp>
        </p:grpSp>
        <p:sp>
          <p:nvSpPr>
            <p:cNvPr id="995401" name="矩形 995400"/>
            <p:cNvSpPr/>
            <p:nvPr/>
          </p:nvSpPr>
          <p:spPr>
            <a:xfrm>
              <a:off x="-3" y="-3"/>
              <a:ext cx="3229" cy="3174"/>
            </a:xfrm>
            <a:prstGeom prst="rect">
              <a:avLst/>
            </a:prstGeom>
            <a:noFill/>
            <a:ln w="9525" cap="flat" cmpd="sng">
              <a:solidFill>
                <a:srgbClr val="A0A0A0"/>
              </a:solidFill>
              <a:prstDash val="solid"/>
              <a:miter/>
              <a:headEnd type="none" w="med" len="med"/>
              <a:tailEnd type="none" w="med" len="med"/>
            </a:ln>
          </p:spPr>
          <p:txBody>
            <a:bodyPr/>
            <a:p>
              <a:endParaRPr lang="zh-CN" altLang="en-US"/>
            </a:p>
          </p:txBody>
        </p:sp>
      </p:gr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6354" name="标题 996353"/>
          <p:cNvSpPr>
            <a:spLocks noGrp="1"/>
          </p:cNvSpPr>
          <p:nvPr>
            <p:ph type="title"/>
          </p:nvPr>
        </p:nvSpPr>
        <p:spPr>
          <a:xfrm>
            <a:off x="323850" y="0"/>
            <a:ext cx="8229600" cy="1143000"/>
          </a:xfrm>
        </p:spPr>
        <p:txBody>
          <a:bodyPr anchor="ctr"/>
          <a:p>
            <a:r>
              <a:rPr lang="zh-CN" altLang="en-US" sz="3200" b="1" dirty="0"/>
              <a:t>四、班主任团队的</a:t>
            </a:r>
            <a:r>
              <a:rPr lang="zh-CN" altLang="en-US" sz="3200" b="1" dirty="0">
                <a:solidFill>
                  <a:srgbClr val="0000FF"/>
                </a:solidFill>
              </a:rPr>
              <a:t>创新空间</a:t>
            </a:r>
            <a:br>
              <a:rPr lang="zh-CN" altLang="en-US" sz="3200" b="1" dirty="0">
                <a:solidFill>
                  <a:srgbClr val="0000FF"/>
                </a:solidFill>
              </a:rPr>
            </a:br>
            <a:r>
              <a:rPr lang="zh-CN" altLang="en-US" sz="3200" b="1" dirty="0"/>
              <a:t>           </a:t>
            </a:r>
            <a:r>
              <a:rPr lang="en-US" altLang="zh-CN" sz="3200" b="1" dirty="0"/>
              <a:t>——</a:t>
            </a:r>
            <a:r>
              <a:rPr lang="zh-CN" altLang="en-US" sz="3200" b="1" dirty="0"/>
              <a:t>从“应付型团队”到“研究型团队”</a:t>
            </a:r>
            <a:endParaRPr lang="zh-CN" altLang="en-US" sz="3200" b="1" dirty="0"/>
          </a:p>
        </p:txBody>
      </p:sp>
      <p:sp>
        <p:nvSpPr>
          <p:cNvPr id="996355" name="文本占位符 996354"/>
          <p:cNvSpPr>
            <a:spLocks noGrp="1"/>
          </p:cNvSpPr>
          <p:nvPr>
            <p:ph type="body" idx="1"/>
          </p:nvPr>
        </p:nvSpPr>
        <p:spPr>
          <a:xfrm>
            <a:off x="250825" y="1268413"/>
            <a:ext cx="8229600" cy="2305050"/>
          </a:xfrm>
        </p:spPr>
        <p:txBody>
          <a:bodyPr/>
          <a:p>
            <a:pPr>
              <a:buNone/>
            </a:pPr>
            <a:r>
              <a:rPr lang="zh-CN" altLang="en-US" sz="2800" b="1" dirty="0"/>
              <a:t>（二）研究型团队的工作方式</a:t>
            </a:r>
            <a:endParaRPr lang="zh-CN" altLang="en-US" sz="2800" b="1"/>
          </a:p>
          <a:p>
            <a:pPr>
              <a:buNone/>
            </a:pPr>
            <a:r>
              <a:rPr lang="en-US" altLang="zh-CN" sz="2800" b="1" dirty="0"/>
              <a:t>1.</a:t>
            </a:r>
            <a:r>
              <a:rPr lang="zh-CN" altLang="en-US" sz="2800" b="1" dirty="0"/>
              <a:t>学习</a:t>
            </a:r>
            <a:r>
              <a:rPr lang="en-US" altLang="zh-CN" sz="2800" b="1" dirty="0"/>
              <a:t>——</a:t>
            </a:r>
            <a:r>
              <a:rPr lang="zh-CN" altLang="en-US" sz="2800" b="1" dirty="0"/>
              <a:t>结合实际，学习先进理论和经验</a:t>
            </a:r>
            <a:endParaRPr lang="zh-CN" altLang="en-US" sz="2800" b="1" dirty="0"/>
          </a:p>
          <a:p>
            <a:pPr>
              <a:buNone/>
            </a:pPr>
            <a:r>
              <a:rPr lang="en-US" altLang="zh-CN" sz="2800" b="1" dirty="0"/>
              <a:t>2.</a:t>
            </a:r>
            <a:r>
              <a:rPr lang="zh-CN" altLang="en-US" sz="2800" b="1" dirty="0"/>
              <a:t>行动</a:t>
            </a:r>
            <a:r>
              <a:rPr lang="en-US" altLang="zh-CN" sz="2800" b="1" dirty="0"/>
              <a:t>——</a:t>
            </a:r>
            <a:r>
              <a:rPr lang="zh-CN" altLang="en-US" sz="2800" b="1" dirty="0"/>
              <a:t>深入班级，主动策划和实施系列活动</a:t>
            </a:r>
            <a:endParaRPr lang="zh-CN" altLang="en-US" sz="2800" b="1" dirty="0"/>
          </a:p>
          <a:p>
            <a:pPr>
              <a:buNone/>
            </a:pPr>
            <a:r>
              <a:rPr lang="en-US" altLang="zh-CN" sz="2800" b="1" dirty="0"/>
              <a:t>3.</a:t>
            </a:r>
            <a:r>
              <a:rPr lang="zh-CN" altLang="en-US" sz="2800" b="1" dirty="0"/>
              <a:t>分享</a:t>
            </a:r>
            <a:r>
              <a:rPr lang="en-US" altLang="zh-CN" sz="2800" b="1" dirty="0"/>
              <a:t>——</a:t>
            </a:r>
            <a:r>
              <a:rPr lang="zh-CN" altLang="en-US" sz="2800" b="1" dirty="0"/>
              <a:t>团队合作，相互交流研究进展和成果</a:t>
            </a:r>
            <a:endParaRPr lang="zh-CN" altLang="en-US" sz="2800" b="1" dirty="0"/>
          </a:p>
        </p:txBody>
      </p:sp>
      <p:sp>
        <p:nvSpPr>
          <p:cNvPr id="996356" name="文本框 996355"/>
          <p:cNvSpPr txBox="1"/>
          <p:nvPr/>
        </p:nvSpPr>
        <p:spPr>
          <a:xfrm>
            <a:off x="1908175" y="4724400"/>
            <a:ext cx="7235825" cy="1800225"/>
          </a:xfrm>
          <a:prstGeom prst="rect">
            <a:avLst/>
          </a:prstGeom>
          <a:solidFill>
            <a:schemeClr val="folHlink"/>
          </a:solidFill>
          <a:ln w="9525">
            <a:noFill/>
          </a:ln>
        </p:spPr>
        <p:txBody>
          <a:bodyPr>
            <a:spAutoFit/>
          </a:bodyPr>
          <a:p>
            <a:pPr lvl="0">
              <a:buClr>
                <a:srgbClr val="000000"/>
              </a:buClr>
            </a:pPr>
            <a:r>
              <a:rPr lang="zh-CN" altLang="en-US" sz="2800" b="1" dirty="0">
                <a:latin typeface="Arial" panose="020B0604020202020204" pitchFamily="34" charset="0"/>
                <a:ea typeface="宋体" panose="02010600030101010101" pitchFamily="2" charset="-122"/>
              </a:rPr>
              <a:t>参照：班主任培训的</a:t>
            </a:r>
            <a:r>
              <a:rPr lang="en-US" altLang="zh-CN" sz="2800" b="1" dirty="0">
                <a:latin typeface="Arial" panose="020B0604020202020204" pitchFamily="34" charset="0"/>
                <a:ea typeface="宋体" panose="02010600030101010101" pitchFamily="2" charset="-122"/>
              </a:rPr>
              <a:t>3</a:t>
            </a:r>
            <a:r>
              <a:rPr lang="zh-CN" altLang="en-US" sz="2800" b="1" dirty="0">
                <a:latin typeface="Arial" panose="020B0604020202020204" pitchFamily="34" charset="0"/>
                <a:ea typeface="宋体" panose="02010600030101010101" pitchFamily="2" charset="-122"/>
              </a:rPr>
              <a:t>个层次</a:t>
            </a:r>
            <a:endParaRPr lang="zh-CN" altLang="en-US" sz="2800" b="1" dirty="0">
              <a:latin typeface="Arial" panose="020B0604020202020204" pitchFamily="34" charset="0"/>
              <a:ea typeface="宋体" panose="02010600030101010101" pitchFamily="2" charset="-122"/>
            </a:endParaRPr>
          </a:p>
          <a:p>
            <a:pPr lvl="0">
              <a:buClr>
                <a:srgbClr val="000000"/>
              </a:buClr>
            </a:pPr>
            <a:r>
              <a:rPr lang="en-US" altLang="zh-CN" sz="2800" b="1" dirty="0">
                <a:latin typeface="Arial" panose="020B0604020202020204" pitchFamily="34" charset="0"/>
                <a:ea typeface="宋体" panose="02010600030101010101" pitchFamily="2" charset="-122"/>
              </a:rPr>
              <a:t>①</a:t>
            </a:r>
            <a:r>
              <a:rPr lang="zh-CN" altLang="en-US" sz="2800" b="1" dirty="0">
                <a:latin typeface="Arial" panose="020B0604020202020204" pitchFamily="34" charset="0"/>
                <a:ea typeface="宋体" panose="02010600030101010101" pitchFamily="2" charset="-122"/>
              </a:rPr>
              <a:t>新任班主任的“基准培训”（“入职培训”）</a:t>
            </a:r>
            <a:endParaRPr lang="zh-CN" altLang="en-US" sz="2800" b="1" dirty="0">
              <a:latin typeface="Arial" panose="020B0604020202020204" pitchFamily="34" charset="0"/>
              <a:ea typeface="宋体" panose="02010600030101010101" pitchFamily="2" charset="-122"/>
            </a:endParaRPr>
          </a:p>
          <a:p>
            <a:pPr lvl="0">
              <a:buClr>
                <a:srgbClr val="000000"/>
              </a:buClr>
            </a:pPr>
            <a:r>
              <a:rPr lang="en-US" altLang="zh-CN" sz="2800" b="1" dirty="0">
                <a:latin typeface="Arial" panose="020B0604020202020204" pitchFamily="34" charset="0"/>
                <a:ea typeface="宋体" panose="02010600030101010101" pitchFamily="2" charset="-122"/>
              </a:rPr>
              <a:t>②</a:t>
            </a:r>
            <a:r>
              <a:rPr lang="zh-CN" altLang="en-US" sz="2800" b="1" dirty="0">
                <a:latin typeface="Arial" panose="020B0604020202020204" pitchFamily="34" charset="0"/>
                <a:ea typeface="宋体" panose="02010600030101010101" pitchFamily="2" charset="-122"/>
              </a:rPr>
              <a:t>合格班主任的“提高培训”</a:t>
            </a:r>
            <a:endParaRPr lang="zh-CN" altLang="en-US" sz="2800" b="1" dirty="0">
              <a:latin typeface="Arial" panose="020B0604020202020204" pitchFamily="34" charset="0"/>
              <a:ea typeface="宋体" panose="02010600030101010101" pitchFamily="2" charset="-122"/>
            </a:endParaRPr>
          </a:p>
          <a:p>
            <a:pPr lvl="0">
              <a:buClr>
                <a:srgbClr val="000000"/>
              </a:buClr>
            </a:pPr>
            <a:r>
              <a:rPr lang="en-US" altLang="zh-CN" sz="2800" b="1" dirty="0">
                <a:latin typeface="Arial" panose="020B0604020202020204" pitchFamily="34" charset="0"/>
                <a:ea typeface="宋体" panose="02010600030101010101" pitchFamily="2" charset="-122"/>
              </a:rPr>
              <a:t>③</a:t>
            </a:r>
            <a:r>
              <a:rPr lang="zh-CN" altLang="en-US" sz="2800" b="1" dirty="0">
                <a:latin typeface="Arial" panose="020B0604020202020204" pitchFamily="34" charset="0"/>
                <a:ea typeface="宋体" panose="02010600030101010101" pitchFamily="2" charset="-122"/>
              </a:rPr>
              <a:t>优秀班主任的“研修培训”</a:t>
            </a:r>
            <a:endParaRPr lang="zh-CN" altLang="en-US" sz="2800" b="1">
              <a:latin typeface="Arial" panose="020B0604020202020204" pitchFamily="34" charset="0"/>
              <a:ea typeface="宋体" panose="02010600030101010101" pitchFamily="2" charset="-122"/>
            </a:endParaRPr>
          </a:p>
        </p:txBody>
      </p:sp>
      <p:sp>
        <p:nvSpPr>
          <p:cNvPr id="996357" name="文本框 996356"/>
          <p:cNvSpPr txBox="1"/>
          <p:nvPr/>
        </p:nvSpPr>
        <p:spPr>
          <a:xfrm>
            <a:off x="790575" y="3573463"/>
            <a:ext cx="8353425" cy="1169987"/>
          </a:xfrm>
          <a:prstGeom prst="rect">
            <a:avLst/>
          </a:prstGeom>
          <a:noFill/>
          <a:ln w="9525" cap="flat" cmpd="sng">
            <a:solidFill>
              <a:schemeClr val="hlink"/>
            </a:solidFill>
            <a:prstDash val="solid"/>
            <a:miter/>
            <a:headEnd type="none" w="med" len="med"/>
            <a:tailEnd type="none" w="med" len="med"/>
          </a:ln>
        </p:spPr>
        <p:txBody>
          <a:bodyPr>
            <a:spAutoFit/>
          </a:bodyPr>
          <a:p>
            <a:pPr lvl="0">
              <a:spcBef>
                <a:spcPct val="50000"/>
              </a:spcBef>
              <a:buClr>
                <a:srgbClr val="000000"/>
              </a:buClr>
            </a:pPr>
            <a:r>
              <a:rPr lang="zh-CN" altLang="en-US" sz="2800" b="1" dirty="0">
                <a:latin typeface="Arial" panose="020B0604020202020204" pitchFamily="34" charset="0"/>
                <a:ea typeface="宋体" panose="02010600030101010101" pitchFamily="2" charset="-122"/>
              </a:rPr>
              <a:t>可以是不同梯队的班主任组成一个“研究型团队”，</a:t>
            </a:r>
            <a:endParaRPr lang="zh-CN" altLang="en-US" sz="2800" b="1" dirty="0">
              <a:latin typeface="Arial" panose="020B0604020202020204" pitchFamily="34" charset="0"/>
              <a:ea typeface="宋体" panose="02010600030101010101" pitchFamily="2" charset="-122"/>
            </a:endParaRPr>
          </a:p>
          <a:p>
            <a:pPr lvl="0">
              <a:spcBef>
                <a:spcPct val="50000"/>
              </a:spcBef>
              <a:buClr>
                <a:srgbClr val="000000"/>
              </a:buClr>
            </a:pPr>
            <a:r>
              <a:rPr lang="zh-CN" altLang="en-US" sz="2800" b="1" dirty="0">
                <a:latin typeface="Arial" panose="020B0604020202020204" pitchFamily="34" charset="0"/>
                <a:ea typeface="宋体" panose="02010600030101010101" pitchFamily="2" charset="-122"/>
              </a:rPr>
              <a:t>也可以是某个梯队的班主任组成一个“研究型团队”</a:t>
            </a:r>
            <a:endParaRPr lang="zh-CN" altLang="en-US" sz="2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96355">
                                            <p:txEl>
                                              <p:charRg st="14" end="35"/>
                                            </p:txEl>
                                          </p:spTgt>
                                        </p:tgtEl>
                                        <p:attrNameLst>
                                          <p:attrName>style.visibility</p:attrName>
                                        </p:attrNameLst>
                                      </p:cBhvr>
                                      <p:to>
                                        <p:strVal val="visible"/>
                                      </p:to>
                                    </p:set>
                                    <p:animEffect transition="in" filter="diamond(in)">
                                      <p:cBhvr>
                                        <p:cTn id="7" dur="2000"/>
                                        <p:tgtEl>
                                          <p:spTgt spid="996355">
                                            <p:txEl>
                                              <p:charRg st="14" end="35"/>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996355">
                                            <p:txEl>
                                              <p:charRg st="35" end="58"/>
                                            </p:txEl>
                                          </p:spTgt>
                                        </p:tgtEl>
                                        <p:attrNameLst>
                                          <p:attrName>style.visibility</p:attrName>
                                        </p:attrNameLst>
                                      </p:cBhvr>
                                      <p:to>
                                        <p:strVal val="visible"/>
                                      </p:to>
                                    </p:set>
                                    <p:animEffect transition="in" filter="diamond(in)">
                                      <p:cBhvr>
                                        <p:cTn id="10" dur="2000"/>
                                        <p:tgtEl>
                                          <p:spTgt spid="996355">
                                            <p:txEl>
                                              <p:charRg st="35" end="58"/>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996355">
                                            <p:txEl>
                                              <p:charRg st="58" end="81"/>
                                            </p:txEl>
                                          </p:spTgt>
                                        </p:tgtEl>
                                        <p:attrNameLst>
                                          <p:attrName>style.visibility</p:attrName>
                                        </p:attrNameLst>
                                      </p:cBhvr>
                                      <p:to>
                                        <p:strVal val="visible"/>
                                      </p:to>
                                    </p:set>
                                    <p:animEffect transition="in" filter="diamond(in)">
                                      <p:cBhvr>
                                        <p:cTn id="13" dur="2000"/>
                                        <p:tgtEl>
                                          <p:spTgt spid="996355">
                                            <p:txEl>
                                              <p:charRg st="58" end="8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20050</Words>
  <Application>WPS 演示</Application>
  <PresentationFormat>在屏幕上显示</PresentationFormat>
  <Paragraphs>1706</Paragraphs>
  <Slides>104</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104</vt:i4>
      </vt:variant>
    </vt:vector>
  </HeadingPairs>
  <TitlesOfParts>
    <vt:vector size="118" baseType="lpstr">
      <vt:lpstr>Arial</vt:lpstr>
      <vt:lpstr>宋体</vt:lpstr>
      <vt:lpstr>Wingdings</vt:lpstr>
      <vt:lpstr>Times New Roman</vt:lpstr>
      <vt:lpstr>华文新魏</vt:lpstr>
      <vt:lpstr>黑体</vt:lpstr>
      <vt:lpstr>楷体</vt:lpstr>
      <vt:lpstr>Calibri</vt:lpstr>
      <vt:lpstr>微软雅黑</vt:lpstr>
      <vt:lpstr>楷体_GB2312</vt:lpstr>
      <vt:lpstr>华文楷体</vt:lpstr>
      <vt:lpstr>华文行楷</vt:lpstr>
      <vt:lpstr>新宋体</vt:lpstr>
      <vt:lpstr>默认设计模板</vt:lpstr>
      <vt:lpstr>PowerPoint 演示文稿</vt:lpstr>
      <vt:lpstr>PowerPoint 演示文稿</vt:lpstr>
      <vt:lpstr>对全球脑的智慧贡献知多少？</vt:lpstr>
      <vt:lpstr>PowerPoint 演示文稿</vt:lpstr>
      <vt:lpstr>提纲</vt:lpstr>
      <vt:lpstr>一、班主任的成长阶梯 ——从“勤奋型班主任”到“智慧型班主任”</vt:lpstr>
      <vt:lpstr>一、班主任的成长阶梯 ——从“勤奋型班主任”到“智慧型班主任”</vt:lpstr>
      <vt:lpstr>PowerPoint 演示文稿</vt:lpstr>
      <vt:lpstr>PowerPoint 演示文稿</vt:lpstr>
      <vt:lpstr>PowerPoint 演示文稿</vt:lpstr>
      <vt:lpstr>PowerPoint 演示文稿</vt:lpstr>
      <vt:lpstr>一、班主任的成长阶梯 ——从“勤奋型班主任”到“智慧型班主任”</vt:lpstr>
      <vt:lpstr>（二）班主任成长的3层阶梯</vt:lpstr>
      <vt:lpstr>案例1——主题班会《要爱你的妈妈！》</vt:lpstr>
      <vt:lpstr>案例1——主题班会《要爱你的妈妈！》 现场活动</vt:lpstr>
      <vt:lpstr>PowerPoint 演示文稿</vt:lpstr>
      <vt:lpstr>PowerPoint 演示文稿</vt:lpstr>
      <vt:lpstr>PowerPoint 演示文稿</vt:lpstr>
      <vt:lpstr>PowerPoint 演示文稿</vt:lpstr>
      <vt:lpstr>PowerPoint 演示文稿</vt:lpstr>
      <vt:lpstr>PowerPoint 演示文稿</vt:lpstr>
      <vt:lpstr>案例1——主题班会《要爱你的妈妈！》 现场活动</vt:lpstr>
      <vt:lpstr>案例2——主题班会                 《从心开始，用爱沟通——如何与父母沟通 》</vt:lpstr>
      <vt:lpstr>第一部分  立意与准备</vt:lpstr>
      <vt:lpstr>第二部分 现场活动</vt:lpstr>
      <vt:lpstr>第二部分 现场活动</vt:lpstr>
      <vt:lpstr>第二部分 现场活动</vt:lpstr>
      <vt:lpstr>案例3—— 主题活动《主动沟通》</vt:lpstr>
      <vt:lpstr>第一部分 前期活动</vt:lpstr>
      <vt:lpstr>第一部分 前期活动</vt:lpstr>
      <vt:lpstr>选择“主动沟通”这一主题的理由</vt:lpstr>
      <vt:lpstr>第二部分 策划过程</vt:lpstr>
      <vt:lpstr>根据生成的内容修改活动方案——方案1</vt:lpstr>
      <vt:lpstr>根据生成的内容修改活动方案——方案2</vt:lpstr>
      <vt:lpstr>PowerPoint 演示文稿</vt:lpstr>
      <vt:lpstr>第三部分 现场活动</vt:lpstr>
      <vt:lpstr>（二）班主任成长的3层阶梯</vt:lpstr>
      <vt:lpstr>二、班主任的教育理念 ——从“管制学生”到“促进交往共生”</vt:lpstr>
      <vt:lpstr>PowerPoint 演示文稿</vt:lpstr>
      <vt:lpstr>PowerPoint 演示文稿</vt:lpstr>
      <vt:lpstr>（二）建设“民主型班级”的教育思路</vt:lpstr>
      <vt:lpstr>1.先进教育思路的核心——促进生生交往</vt:lpstr>
      <vt:lpstr>1.先进教育思路的核心——促进生生交往</vt:lpstr>
      <vt:lpstr>PowerPoint 演示文稿</vt:lpstr>
      <vt:lpstr>PowerPoint 演示文稿</vt:lpstr>
      <vt:lpstr>PowerPoint 演示文稿</vt:lpstr>
      <vt:lpstr>PowerPoint 演示文稿</vt:lpstr>
      <vt:lpstr>个体的自主，是发展的基础</vt:lpstr>
      <vt:lpstr>第一层激发作用：            个体之间相互激发，形成群体</vt:lpstr>
      <vt:lpstr>第二层激发作用：            群体之间，更高层次的相互激发</vt:lpstr>
      <vt:lpstr>（三）建设“民主型班级”的系统方法</vt:lpstr>
      <vt:lpstr>请辨析：这些方法是在哪些层面？</vt:lpstr>
      <vt:lpstr>PowerPoint 演示文稿</vt:lpstr>
      <vt:lpstr>PowerPoint 演示文稿</vt:lpstr>
      <vt:lpstr>PowerPoint 演示文稿</vt:lpstr>
      <vt:lpstr>研究者与班主任的对话：“出黑板报”</vt:lpstr>
      <vt:lpstr>PowerPoint 演示文稿</vt:lpstr>
      <vt:lpstr>PowerPoint 演示文稿</vt:lpstr>
      <vt:lpstr>PowerPoint 演示文稿</vt:lpstr>
      <vt:lpstr>系统方法举例② ——措施1：日常管理民主化 案例：分阶段实现自主管理 （规章制度）</vt:lpstr>
      <vt:lpstr>三、班主任的工作路径 ——从“应对事务”到“开展系列活动”</vt:lpstr>
      <vt:lpstr>（一）制定一个学期的发展计划</vt:lpstr>
      <vt:lpstr>PowerPoint 演示文稿</vt:lpstr>
      <vt:lpstr>2. 比较两份计划  计划A：X年级第一学期班主任工作计划 </vt:lpstr>
      <vt:lpstr>计划A：X年级第一学期班主任工作计划 </vt:lpstr>
      <vt:lpstr>计划A：X年级第一学期班主任工作计划 </vt:lpstr>
      <vt:lpstr>计划A：X年级第一学期班主任工作计划 </vt:lpstr>
      <vt:lpstr>计划A：X年级第一学期班主任工作计划 </vt:lpstr>
      <vt:lpstr>2. 比较两份计划  计划B：我们顶呱呱——三（3）班发展计划</vt:lpstr>
      <vt:lpstr>计划B：我们顶呱呱——三（3）班发展计划</vt:lpstr>
      <vt:lpstr>计划B：我们顶呱呱——三（3）班发展计划</vt:lpstr>
      <vt:lpstr>计划B：我们顶呱呱——三（3）班发展计划</vt:lpstr>
      <vt:lpstr>（二）比较两份计划  不同的计划内容，不同的工作思路</vt:lpstr>
      <vt:lpstr>（二）开展两个层次的系列活动</vt:lpstr>
      <vt:lpstr>PowerPoint 演示文稿</vt:lpstr>
      <vt:lpstr>PowerPoint 演示文稿</vt:lpstr>
      <vt:lpstr>2. 班级管理中的两层系列活动</vt:lpstr>
      <vt:lpstr>2. 班级管理中的两层系列活动</vt:lpstr>
      <vt:lpstr>3.典型案例：“系列大项目”与“系列小活动” </vt:lpstr>
      <vt:lpstr>PowerPoint 演示文稿</vt:lpstr>
      <vt:lpstr>PowerPoint 演示文稿</vt:lpstr>
      <vt:lpstr>主题班会《主动沟通》的现场活动</vt:lpstr>
      <vt:lpstr>PowerPoint 演示文稿</vt:lpstr>
      <vt:lpstr>（三）班主任工作的整体格局：         以主题活动为主线，融通不同工作</vt:lpstr>
      <vt:lpstr>PowerPoint 演示文稿</vt:lpstr>
      <vt:lpstr>PowerPoint 演示文稿</vt:lpstr>
      <vt:lpstr>PowerPoint 演示文稿</vt:lpstr>
      <vt:lpstr>如此开展的“系列主题活动”，可激发学生踏上一级级成长阶梯，最后实现一个学期（学年）的整体发展。 </vt:lpstr>
      <vt:lpstr>案例：小学六年的班级活动主题</vt:lpstr>
      <vt:lpstr> 案例：高中阶段的整体规划</vt:lpstr>
      <vt:lpstr>案例：“高中阶段的整体规划”之《快乐高三 》</vt:lpstr>
      <vt:lpstr>四、班主任团队的创新空间            ——从“应付型团队”到“研究型团队”</vt:lpstr>
      <vt:lpstr>四、班主任团队的创新空间            ——从“应付型团队”到“研究型团队”</vt:lpstr>
      <vt:lpstr>PowerPoint 演示文稿</vt:lpstr>
      <vt:lpstr>三类教师团队的管理功能比较</vt:lpstr>
      <vt:lpstr>三类教师团队的研发功能比较</vt:lpstr>
      <vt:lpstr>三类团队的研发功能比较</vt:lpstr>
      <vt:lpstr>团队成员学习深度 （取自“学习型组织”的相关研究）</vt:lpstr>
      <vt:lpstr>四、班主任团队的创新空间            ——从“应付型团队”到“研究型团队”</vt:lpstr>
      <vt:lpstr>（二）研究型团队的工作方式</vt:lpstr>
      <vt:lpstr>心路历程： 一位班主任成长路上最重要的3次变化</vt:lpstr>
      <vt:lpstr>“我们顶呱呱”背后的故事：一份班级计划的四次改进</vt:lpstr>
      <vt:lpstr>前途是光明的，道路是曲折的</vt:lpstr>
      <vt:lpstr>祝愿</vt:lpstr>
    </vt:vector>
  </TitlesOfParts>
  <Company>Microsoft 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班级建设研究的新探索</dc:title>
  <dc:creator>weisheng</dc:creator>
  <cp:lastModifiedBy>Administrator</cp:lastModifiedBy>
  <cp:revision>290</cp:revision>
  <dcterms:created xsi:type="dcterms:W3CDTF">2003-10-25T14:08:00Z</dcterms:created>
  <dcterms:modified xsi:type="dcterms:W3CDTF">2016-12-25T20:04:44Z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