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69" r:id="rId3"/>
    <p:sldId id="417" r:id="rId4"/>
    <p:sldId id="397" r:id="rId5"/>
    <p:sldId id="402" r:id="rId6"/>
    <p:sldId id="403" r:id="rId7"/>
    <p:sldId id="404" r:id="rId8"/>
    <p:sldId id="433" r:id="rId9"/>
    <p:sldId id="405" r:id="rId10"/>
    <p:sldId id="406" r:id="rId11"/>
    <p:sldId id="407" r:id="rId12"/>
    <p:sldId id="408" r:id="rId13"/>
    <p:sldId id="399" r:id="rId14"/>
    <p:sldId id="401" r:id="rId15"/>
    <p:sldId id="400" r:id="rId16"/>
    <p:sldId id="410" r:id="rId17"/>
    <p:sldId id="412" r:id="rId18"/>
    <p:sldId id="418" r:id="rId19"/>
    <p:sldId id="411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39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5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70222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44793" y="1567346"/>
            <a:ext cx="3526380" cy="710095"/>
          </a:xfrm>
        </p:spPr>
        <p:txBody>
          <a:bodyPr anchor="ctr" anchorCtr="0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44793" y="2338388"/>
            <a:ext cx="3526380" cy="378596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17212" y="1567346"/>
            <a:ext cx="3526381" cy="710095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228600" indent="-228600">
              <a:buNone/>
              <a:defRPr lang="zh-CN" altLang="en-US" b="0" smtClean="0"/>
            </a:lvl1pPr>
          </a:lstStyle>
          <a:p>
            <a:pPr marL="0" lvl="0" indent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7212" y="2357460"/>
            <a:ext cx="3526381" cy="376689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95638" cy="1600200"/>
          </a:xfrm>
        </p:spPr>
        <p:txBody>
          <a:bodyPr anchor="t" anchorCtr="0">
            <a:normAutofit/>
          </a:bodyPr>
          <a:lstStyle>
            <a:lvl1pPr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8600" y="457201"/>
            <a:ext cx="4477941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95638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8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8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2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8.e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7.emf"/><Relationship Id="rId1" Type="http://schemas.openxmlformats.org/officeDocument/2006/relationships/oleObject" Target="../embeddings/oleObject15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9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19.e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18.emf"/><Relationship Id="rId1" Type="http://schemas.openxmlformats.org/officeDocument/2006/relationships/oleObject" Target="../embeddings/oleObject22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Text Box 4"/>
          <p:cNvSpPr txBox="1"/>
          <p:nvPr/>
        </p:nvSpPr>
        <p:spPr>
          <a:xfrm>
            <a:off x="-271780" y="1413510"/>
            <a:ext cx="9534525" cy="411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热烈欢迎双流区</a:t>
            </a:r>
            <a:endParaRPr lang="zh-CN" altLang="en-US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李中军名师工作室</a:t>
            </a:r>
            <a:endParaRPr lang="zh-CN" altLang="en-US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88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莅临永安中学指导</a:t>
            </a:r>
            <a:endParaRPr lang="zh-CN" altLang="en-US" sz="88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-42545" y="1268730"/>
            <a:ext cx="367728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解法一（</a:t>
            </a:r>
            <a:r>
              <a:rPr lang="zh-CN" altLang="en-US" b="1" dirty="0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几何法</a:t>
            </a:r>
            <a:r>
              <a:rPr lang="zh-CN" altLang="en-US" b="1" dirty="0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b="1" baseline="30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28675" name="Object 3"/>
          <p:cNvGraphicFramePr>
            <a:graphicFrameLocks noChangeAspect="1"/>
          </p:cNvGraphicFramePr>
          <p:nvPr/>
        </p:nvGraphicFramePr>
        <p:xfrm>
          <a:off x="1476375" y="1787208"/>
          <a:ext cx="4824413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1930400" imgH="508000" progId="Equation.3">
                  <p:embed/>
                </p:oleObj>
              </mc:Choice>
              <mc:Fallback>
                <p:oleObj name="" r:id="rId1" imgW="1930400" imgH="5080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76375" y="1787208"/>
                        <a:ext cx="4824413" cy="12255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76" name="Text Box 4"/>
          <p:cNvSpPr txBox="1"/>
          <p:nvPr/>
        </p:nvSpPr>
        <p:spPr>
          <a:xfrm>
            <a:off x="3101340" y="1268095"/>
            <a:ext cx="6629400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把圆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en-US" altLang="zh-CN" sz="28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和圆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C2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的方程化为标准方程：</a:t>
            </a:r>
            <a:endParaRPr lang="zh-CN" altLang="en-US" sz="2800" b="1" baseline="300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9221" name="Object 5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14300" imgH="215900" progId="Equation.3">
                  <p:embed/>
                </p:oleObj>
              </mc:Choice>
              <mc:Fallback>
                <p:oleObj name="" r:id="rId3" imgW="114300" imgH="2159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9" name="Object 7"/>
          <p:cNvGraphicFramePr>
            <a:graphicFrameLocks noChangeAspect="1"/>
          </p:cNvGraphicFramePr>
          <p:nvPr/>
        </p:nvGraphicFramePr>
        <p:xfrm>
          <a:off x="827088" y="2924175"/>
          <a:ext cx="5903912" cy="1081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2184400" imgH="482600" progId="Equation.3">
                  <p:embed/>
                </p:oleObj>
              </mc:Choice>
              <mc:Fallback>
                <p:oleObj name="" r:id="rId5" imgW="2184400" imgH="4826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088" y="2924175"/>
                        <a:ext cx="5903912" cy="10810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8"/>
          <p:cNvGraphicFramePr>
            <a:graphicFrameLocks noChangeAspect="1"/>
          </p:cNvGraphicFramePr>
          <p:nvPr/>
        </p:nvGraphicFramePr>
        <p:xfrm>
          <a:off x="611188" y="4005263"/>
          <a:ext cx="7200900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7" imgW="2755900" imgH="558800" progId="Equation.DSMT4">
                  <p:embed/>
                </p:oleObj>
              </mc:Choice>
              <mc:Fallback>
                <p:oleObj name="" r:id="rId7" imgW="2755900" imgH="558800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188" y="4005263"/>
                        <a:ext cx="7200900" cy="11509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1" name="Object 9"/>
          <p:cNvGraphicFramePr>
            <a:graphicFrameLocks noChangeAspect="1"/>
          </p:cNvGraphicFramePr>
          <p:nvPr/>
        </p:nvGraphicFramePr>
        <p:xfrm>
          <a:off x="1331913" y="5157788"/>
          <a:ext cx="5113337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9" imgW="1892300" imgH="508000" progId="Equation.3">
                  <p:embed/>
                </p:oleObj>
              </mc:Choice>
              <mc:Fallback>
                <p:oleObj name="" r:id="rId9" imgW="1892300" imgH="5080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31913" y="5157788"/>
                        <a:ext cx="5113337" cy="1079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Text Box 10"/>
          <p:cNvSpPr txBox="1"/>
          <p:nvPr/>
        </p:nvSpPr>
        <p:spPr>
          <a:xfrm>
            <a:off x="533400" y="6165850"/>
            <a:ext cx="861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所以圆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en-US" altLang="zh-CN" sz="28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与圆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en-US" altLang="zh-CN" sz="28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相交，它们有两个公共点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B.</a:t>
            </a:r>
            <a:endParaRPr lang="en-US" altLang="zh-CN" sz="2800" b="1" baseline="-25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6" grpId="0"/>
      <p:bldP spid="286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Text Box 3"/>
          <p:cNvSpPr txBox="1"/>
          <p:nvPr/>
        </p:nvSpPr>
        <p:spPr>
          <a:xfrm>
            <a:off x="307340" y="1268730"/>
            <a:ext cx="779399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8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解法二（代数法）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2800" b="1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与圆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2800" b="1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的方程联立，得</a:t>
            </a:r>
            <a:endParaRPr lang="zh-CN" altLang="en-US" sz="28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9700" name="Object 4"/>
          <p:cNvGraphicFramePr>
            <a:graphicFrameLocks noChangeAspect="1"/>
          </p:cNvGraphicFramePr>
          <p:nvPr/>
        </p:nvGraphicFramePr>
        <p:xfrm>
          <a:off x="1187450" y="1844675"/>
          <a:ext cx="691356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" imgW="2768600" imgH="482600" progId="Equation.3">
                  <p:embed/>
                </p:oleObj>
              </mc:Choice>
              <mc:Fallback>
                <p:oleObj name="" r:id="rId1" imgW="2768600" imgH="4826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87450" y="1844675"/>
                        <a:ext cx="6913563" cy="10080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1" name="Text Box 5"/>
          <p:cNvSpPr txBox="1"/>
          <p:nvPr/>
        </p:nvSpPr>
        <p:spPr>
          <a:xfrm>
            <a:off x="1069975" y="2746375"/>
            <a:ext cx="25765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(1)-(2)</a:t>
            </a:r>
            <a:r>
              <a:rPr lang="zh-CN" altLang="en-US" b="1" dirty="0">
                <a:latin typeface="Times New Roman" panose="02020603050405020304" pitchFamily="18" charset="0"/>
              </a:rPr>
              <a:t>，得</a:t>
            </a:r>
            <a:endParaRPr lang="zh-CN" altLang="en-US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29703" name="Object 7"/>
          <p:cNvGraphicFramePr>
            <a:graphicFrameLocks noChangeAspect="1"/>
          </p:cNvGraphicFramePr>
          <p:nvPr/>
        </p:nvGraphicFramePr>
        <p:xfrm>
          <a:off x="1403350" y="3357563"/>
          <a:ext cx="5976938" cy="79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2374900" imgH="393700" progId="Equation.3">
                  <p:embed/>
                </p:oleObj>
              </mc:Choice>
              <mc:Fallback>
                <p:oleObj name="" r:id="rId3" imgW="2374900" imgH="3937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3350" y="3357563"/>
                        <a:ext cx="5976938" cy="790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4" name="Object 8"/>
          <p:cNvGraphicFramePr>
            <a:graphicFrameLocks noChangeAspect="1"/>
          </p:cNvGraphicFramePr>
          <p:nvPr/>
        </p:nvGraphicFramePr>
        <p:xfrm>
          <a:off x="1692275" y="4005263"/>
          <a:ext cx="5832475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2108200" imgH="228600" progId="Equation.3">
                  <p:embed/>
                </p:oleObj>
              </mc:Choice>
              <mc:Fallback>
                <p:oleObj name="" r:id="rId5" imgW="2108200" imgH="2286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2275" y="4005263"/>
                        <a:ext cx="5832475" cy="6318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5" name="Object 9"/>
          <p:cNvGraphicFramePr>
            <a:graphicFrameLocks noChangeAspect="1"/>
          </p:cNvGraphicFramePr>
          <p:nvPr/>
        </p:nvGraphicFramePr>
        <p:xfrm>
          <a:off x="1547813" y="4508500"/>
          <a:ext cx="55118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7" imgW="2070100" imgH="228600" progId="Equation.3">
                  <p:embed/>
                </p:oleObj>
              </mc:Choice>
              <mc:Fallback>
                <p:oleObj name="" r:id="rId7" imgW="2070100" imgH="2286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47813" y="4508500"/>
                        <a:ext cx="5511800" cy="60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06" name="Rectangle 10"/>
          <p:cNvSpPr/>
          <p:nvPr/>
        </p:nvSpPr>
        <p:spPr>
          <a:xfrm>
            <a:off x="1143000" y="5084763"/>
            <a:ext cx="80010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所以，方程</a:t>
            </a:r>
            <a:r>
              <a:rPr lang="en-US" altLang="zh-CN" sz="2800" b="1" dirty="0">
                <a:latin typeface="Times New Roman" panose="02020603050405020304" pitchFamily="18" charset="0"/>
              </a:rPr>
              <a:t>(4)</a:t>
            </a:r>
            <a:r>
              <a:rPr lang="zh-CN" altLang="en-US" sz="2800" b="1" dirty="0">
                <a:latin typeface="Times New Roman" panose="02020603050405020304" pitchFamily="18" charset="0"/>
              </a:rPr>
              <a:t>有两个不相等的实数根</a:t>
            </a:r>
            <a:r>
              <a:rPr lang="en-US" altLang="zh-CN" sz="2800" b="1" dirty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</a:rPr>
              <a:t>,x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2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29707" name="Rectangle 11"/>
          <p:cNvSpPr/>
          <p:nvPr/>
        </p:nvSpPr>
        <p:spPr>
          <a:xfrm>
            <a:off x="900113" y="5589588"/>
            <a:ext cx="8001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</a:rPr>
              <a:t>因此圆</a:t>
            </a: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与圆</a:t>
            </a:r>
            <a:r>
              <a:rPr lang="en-US" altLang="zh-CN" sz="2800" b="1" dirty="0">
                <a:latin typeface="Times New Roman" panose="02020603050405020304" pitchFamily="18" charset="0"/>
              </a:rPr>
              <a:t>C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有两个不同的公共点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29708" name="Text Box 12"/>
          <p:cNvSpPr txBox="1"/>
          <p:nvPr/>
        </p:nvSpPr>
        <p:spPr>
          <a:xfrm>
            <a:off x="533400" y="6165850"/>
            <a:ext cx="8610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所以圆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en-US" altLang="zh-CN" sz="28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与圆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en-US" altLang="zh-CN" sz="2800" b="1" baseline="-25000" dirty="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相交，它们有两个公共点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lang="zh-CN" altLang="en-US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en-US" altLang="zh-CN" sz="28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B.</a:t>
            </a:r>
            <a:endParaRPr lang="en-US" altLang="zh-CN" sz="2800" b="1" baseline="-25000" dirty="0">
              <a:latin typeface="Times New Roman" panose="02020603050405020304" pitchFamily="18" charset="0"/>
            </a:endParaRPr>
          </a:p>
        </p:txBody>
      </p:sp>
      <p:grpSp>
        <p:nvGrpSpPr>
          <p:cNvPr id="29712" name="Group 16"/>
          <p:cNvGrpSpPr/>
          <p:nvPr/>
        </p:nvGrpSpPr>
        <p:grpSpPr>
          <a:xfrm>
            <a:off x="3132138" y="2852738"/>
            <a:ext cx="5283200" cy="541337"/>
            <a:chOff x="1973" y="1797"/>
            <a:chExt cx="3328" cy="341"/>
          </a:xfrm>
        </p:grpSpPr>
        <p:graphicFrame>
          <p:nvGraphicFramePr>
            <p:cNvPr id="10253" name="Object 6"/>
            <p:cNvGraphicFramePr>
              <a:graphicFrameLocks noChangeAspect="1"/>
            </p:cNvGraphicFramePr>
            <p:nvPr/>
          </p:nvGraphicFramePr>
          <p:xfrm>
            <a:off x="1973" y="1797"/>
            <a:ext cx="3328" cy="3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" name="" r:id="rId9" imgW="1726565" imgH="203200" progId="Equation.DSMT4">
                    <p:embed/>
                  </p:oleObj>
                </mc:Choice>
                <mc:Fallback>
                  <p:oleObj name="" r:id="rId9" imgW="1726565" imgH="2032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973" y="1797"/>
                          <a:ext cx="3328" cy="3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54" name="Text Box 14"/>
            <p:cNvSpPr txBox="1"/>
            <p:nvPr/>
          </p:nvSpPr>
          <p:spPr>
            <a:xfrm>
              <a:off x="2160" y="1824"/>
              <a:ext cx="192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/>
                <a:t>＋</a:t>
              </a:r>
              <a:endParaRPr lang="zh-CN" altLang="en-US" sz="1800" dirty="0"/>
            </a:p>
          </p:txBody>
        </p:sp>
        <p:sp>
          <p:nvSpPr>
            <p:cNvPr id="10255" name="Text Box 15"/>
            <p:cNvSpPr txBox="1"/>
            <p:nvPr/>
          </p:nvSpPr>
          <p:spPr>
            <a:xfrm>
              <a:off x="2736" y="1824"/>
              <a:ext cx="192" cy="231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1800" dirty="0"/>
                <a:t>－</a:t>
              </a:r>
              <a:endParaRPr lang="zh-CN" altLang="en-US" sz="18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6" grpId="0"/>
      <p:bldP spid="29707" grpId="0"/>
      <p:bldP spid="297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2272665" y="395923"/>
            <a:ext cx="8229600" cy="67468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2" charset="-122"/>
              </a:rPr>
              <a:t>小结：判断两圆位置关系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2" charset="-122"/>
            </a:endParaRPr>
          </a:p>
        </p:txBody>
      </p:sp>
      <p:sp>
        <p:nvSpPr>
          <p:cNvPr id="12291" name="AutoShape 3"/>
          <p:cNvSpPr/>
          <p:nvPr/>
        </p:nvSpPr>
        <p:spPr>
          <a:xfrm flipV="1">
            <a:off x="950913" y="1139825"/>
            <a:ext cx="2520950" cy="609600"/>
          </a:xfrm>
          <a:prstGeom prst="wedgeRoundRectCallout">
            <a:avLst>
              <a:gd name="adj1" fmla="val -22796"/>
              <a:gd name="adj2" fmla="val -4349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6600"/>
                </a:solidFill>
                <a:ea typeface="黑体" panose="02010609060101010101" pitchFamily="2" charset="-122"/>
              </a:rPr>
              <a:t>几何方法</a:t>
            </a:r>
            <a:endParaRPr lang="zh-CN" altLang="en-US" b="1" dirty="0">
              <a:solidFill>
                <a:srgbClr val="006600"/>
              </a:solidFill>
              <a:ea typeface="黑体" panose="02010609060101010101" pitchFamily="2" charset="-122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739775" y="2103438"/>
            <a:ext cx="2789238" cy="831850"/>
          </a:xfrm>
          <a:prstGeom prst="rect">
            <a:avLst/>
          </a:prstGeom>
          <a:solidFill>
            <a:schemeClr val="tx2">
              <a:alpha val="14902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sz="2400" b="1" dirty="0">
                <a:ea typeface="黑体" panose="02010609060101010101" pitchFamily="2" charset="-122"/>
              </a:rPr>
              <a:t>两圆心坐标及半径</a:t>
            </a:r>
            <a:r>
              <a:rPr lang="zh-CN" altLang="en-US" sz="2400" b="1" dirty="0"/>
              <a:t>（</a:t>
            </a:r>
            <a:r>
              <a:rPr lang="zh-CN" altLang="en-US" sz="2400" b="1" dirty="0">
                <a:ea typeface="楷体_GB2312" pitchFamily="49" charset="-122"/>
              </a:rPr>
              <a:t>配方法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  <p:sp>
        <p:nvSpPr>
          <p:cNvPr id="37893" name="Text Box 5"/>
          <p:cNvSpPr txBox="1"/>
          <p:nvPr/>
        </p:nvSpPr>
        <p:spPr>
          <a:xfrm>
            <a:off x="650875" y="3660775"/>
            <a:ext cx="2952750" cy="1076325"/>
          </a:xfrm>
          <a:prstGeom prst="rect">
            <a:avLst/>
          </a:prstGeom>
          <a:solidFill>
            <a:schemeClr val="tx2">
              <a:alpha val="14902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en-US" altLang="zh-CN" sz="2800" b="1" dirty="0"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ea typeface="黑体" panose="02010609060101010101" pitchFamily="2" charset="-122"/>
              </a:rPr>
              <a:t>圆心距</a:t>
            </a:r>
            <a:r>
              <a:rPr lang="en-US" altLang="zh-CN" sz="2400" b="1" dirty="0">
                <a:ea typeface="黑体" panose="02010609060101010101" pitchFamily="2" charset="-122"/>
              </a:rPr>
              <a:t>d</a:t>
            </a:r>
            <a:endParaRPr lang="en-US" altLang="zh-CN" sz="2400" b="1" dirty="0">
              <a:ea typeface="黑体" panose="02010609060101010101" pitchFamily="2" charset="-122"/>
            </a:endParaRPr>
          </a:p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sz="2400" b="1" dirty="0"/>
              <a:t>（</a:t>
            </a:r>
            <a:r>
              <a:rPr lang="zh-CN" altLang="en-US" sz="2400" b="1" dirty="0">
                <a:ea typeface="楷体_GB2312" pitchFamily="49" charset="-122"/>
              </a:rPr>
              <a:t>两点间距离公式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  <p:sp>
        <p:nvSpPr>
          <p:cNvPr id="37894" name="Text Box 6"/>
          <p:cNvSpPr txBox="1"/>
          <p:nvPr/>
        </p:nvSpPr>
        <p:spPr>
          <a:xfrm>
            <a:off x="889000" y="5399088"/>
            <a:ext cx="2647950" cy="893762"/>
          </a:xfrm>
          <a:prstGeom prst="rect">
            <a:avLst/>
          </a:prstGeom>
          <a:solidFill>
            <a:schemeClr val="tx2">
              <a:alpha val="14902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en-US" altLang="zh-CN" sz="2800" b="1" dirty="0"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ea typeface="黑体" panose="02010609060101010101" pitchFamily="2" charset="-122"/>
              </a:rPr>
              <a:t>比较</a:t>
            </a:r>
            <a:r>
              <a:rPr lang="en-US" altLang="zh-CN" sz="2400" b="1" dirty="0">
                <a:ea typeface="黑体" panose="02010609060101010101" pitchFamily="2" charset="-122"/>
              </a:rPr>
              <a:t>d</a:t>
            </a:r>
            <a:r>
              <a:rPr lang="zh-CN" altLang="en-US" sz="2400" b="1" dirty="0">
                <a:ea typeface="黑体" panose="02010609060101010101" pitchFamily="2" charset="-122"/>
              </a:rPr>
              <a:t>和</a:t>
            </a:r>
            <a:r>
              <a:rPr lang="en-US" altLang="zh-CN" sz="2400" b="1" dirty="0">
                <a:ea typeface="黑体" panose="02010609060101010101" pitchFamily="2" charset="-122"/>
              </a:rPr>
              <a:t>r</a:t>
            </a:r>
            <a:r>
              <a:rPr lang="en-US" altLang="zh-CN" sz="2400" b="1" baseline="-25000" dirty="0"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ea typeface="黑体" panose="02010609060101010101" pitchFamily="2" charset="-122"/>
              </a:rPr>
              <a:t>，</a:t>
            </a:r>
            <a:r>
              <a:rPr lang="en-US" altLang="zh-CN" sz="2400" b="1" dirty="0">
                <a:ea typeface="黑体" panose="02010609060101010101" pitchFamily="2" charset="-122"/>
              </a:rPr>
              <a:t>r</a:t>
            </a:r>
            <a:r>
              <a:rPr lang="en-US" altLang="zh-CN" sz="2400" b="1" baseline="-25000" dirty="0"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ea typeface="黑体" panose="02010609060101010101" pitchFamily="2" charset="-122"/>
              </a:rPr>
              <a:t>的大小，下结论</a:t>
            </a:r>
            <a:endParaRPr lang="zh-CN" altLang="en-US" sz="2400" b="1" dirty="0"/>
          </a:p>
        </p:txBody>
      </p:sp>
      <p:sp>
        <p:nvSpPr>
          <p:cNvPr id="12295" name="AutoShape 7"/>
          <p:cNvSpPr/>
          <p:nvPr/>
        </p:nvSpPr>
        <p:spPr>
          <a:xfrm>
            <a:off x="1747838" y="2987675"/>
            <a:ext cx="874712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2296" name="AutoShape 8"/>
          <p:cNvSpPr/>
          <p:nvPr/>
        </p:nvSpPr>
        <p:spPr>
          <a:xfrm>
            <a:off x="1719263" y="4765675"/>
            <a:ext cx="874712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2297" name="Line 9"/>
          <p:cNvSpPr/>
          <p:nvPr/>
        </p:nvSpPr>
        <p:spPr>
          <a:xfrm>
            <a:off x="4225925" y="1239838"/>
            <a:ext cx="63500" cy="5080000"/>
          </a:xfrm>
          <a:prstGeom prst="line">
            <a:avLst/>
          </a:prstGeom>
          <a:ln w="28575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8" name="AutoShape 10"/>
          <p:cNvSpPr/>
          <p:nvPr/>
        </p:nvSpPr>
        <p:spPr>
          <a:xfrm flipV="1">
            <a:off x="5230813" y="1150938"/>
            <a:ext cx="2520950" cy="609600"/>
          </a:xfrm>
          <a:prstGeom prst="wedgeRoundRectCallout">
            <a:avLst>
              <a:gd name="adj1" fmla="val -48741"/>
              <a:gd name="adj2" fmla="val -3698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6600"/>
                </a:solidFill>
                <a:ea typeface="黑体" panose="02010609060101010101" pitchFamily="2" charset="-122"/>
              </a:rPr>
              <a:t>代数方法</a:t>
            </a:r>
            <a:endParaRPr lang="zh-CN" altLang="en-US" b="1" dirty="0">
              <a:solidFill>
                <a:srgbClr val="006600"/>
              </a:solidFill>
              <a:ea typeface="黑体" panose="02010609060101010101" pitchFamily="2" charset="-122"/>
            </a:endParaRPr>
          </a:p>
        </p:txBody>
      </p:sp>
      <p:graphicFrame>
        <p:nvGraphicFramePr>
          <p:cNvPr id="37899" name="Object 11"/>
          <p:cNvGraphicFramePr>
            <a:graphicFrameLocks noChangeAspect="1"/>
          </p:cNvGraphicFramePr>
          <p:nvPr/>
        </p:nvGraphicFramePr>
        <p:xfrm>
          <a:off x="4803775" y="2024063"/>
          <a:ext cx="3379788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1" imgW="1449705" imgH="308610" progId="Equation.DSMT4">
                  <p:embed/>
                </p:oleObj>
              </mc:Choice>
              <mc:Fallback>
                <p:oleObj name="" r:id="rId1" imgW="1449705" imgH="30861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803775" y="2024063"/>
                        <a:ext cx="3379788" cy="973137"/>
                      </a:xfrm>
                      <a:prstGeom prst="rect">
                        <a:avLst/>
                      </a:prstGeom>
                      <a:solidFill>
                        <a:schemeClr val="tx2">
                          <a:alpha val="20000"/>
                        </a:schemeClr>
                      </a:soli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900" name="AutoShape 12"/>
          <p:cNvSpPr/>
          <p:nvPr/>
        </p:nvSpPr>
        <p:spPr>
          <a:xfrm>
            <a:off x="5946775" y="3117850"/>
            <a:ext cx="874713" cy="6318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chemeClr val="tx2"/>
                </a:solidFill>
              </a:rPr>
              <a:t>                                      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消去</a:t>
            </a:r>
            <a:r>
              <a:rPr lang="en-US" altLang="zh-CN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y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（或</a:t>
            </a:r>
            <a:r>
              <a:rPr lang="en-US" altLang="zh-CN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7901" name="Object 13"/>
          <p:cNvGraphicFramePr>
            <a:graphicFrameLocks noChangeAspect="1"/>
          </p:cNvGraphicFramePr>
          <p:nvPr/>
        </p:nvGraphicFramePr>
        <p:xfrm>
          <a:off x="5310188" y="3770313"/>
          <a:ext cx="21463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848360" imgH="142240" progId="Equation.3">
                  <p:embed/>
                </p:oleObj>
              </mc:Choice>
              <mc:Fallback>
                <p:oleObj name="" r:id="rId3" imgW="848360" imgH="14224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10188" y="3770313"/>
                        <a:ext cx="2146300" cy="490537"/>
                      </a:xfrm>
                      <a:prstGeom prst="rect">
                        <a:avLst/>
                      </a:prstGeom>
                      <a:solidFill>
                        <a:schemeClr val="tx2">
                          <a:alpha val="20000"/>
                        </a:schemeClr>
                      </a:soli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2" name="AutoShape 14"/>
          <p:cNvSpPr/>
          <p:nvPr/>
        </p:nvSpPr>
        <p:spPr>
          <a:xfrm>
            <a:off x="5938838" y="4346575"/>
            <a:ext cx="874712" cy="48736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5327015" y="4834255"/>
          <a:ext cx="2425065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111885" imgH="457200" progId="Equation.DSMT4">
                  <p:embed/>
                </p:oleObj>
              </mc:Choice>
              <mc:Fallback>
                <p:oleObj name="" r:id="rId5" imgW="1111885" imgH="4572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27015" y="4834255"/>
                        <a:ext cx="2425065" cy="1536700"/>
                      </a:xfrm>
                      <a:prstGeom prst="rect">
                        <a:avLst/>
                      </a:prstGeom>
                      <a:solidFill>
                        <a:schemeClr val="tx2">
                          <a:alpha val="20000"/>
                        </a:schemeClr>
                      </a:soli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37892" grpId="0" bldLvl="0" animBg="1"/>
      <p:bldP spid="37893" grpId="0" bldLvl="0" animBg="1"/>
      <p:bldP spid="37894" grpId="0" bldLvl="0" animBg="1"/>
      <p:bldP spid="12295" grpId="0" bldLvl="0" animBg="1"/>
      <p:bldP spid="12296" grpId="0" bldLvl="0" animBg="1"/>
      <p:bldP spid="12298" grpId="0" bldLvl="0" animBg="1"/>
      <p:bldP spid="37900" grpId="0" bldLvl="0" animBg="1"/>
      <p:bldP spid="1230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1096010" y="1227455"/>
            <a:ext cx="4051300" cy="551180"/>
          </a:xfrm>
        </p:spPr>
        <p:txBody>
          <a:bodyPr vert="horz" wrap="square" lIns="91440" tIns="45720" rIns="91440" bIns="45720" anchor="t">
            <a:normAutofit fontScale="90000"/>
          </a:bodyPr>
          <a:p>
            <a:pPr eaLnBrk="1" hangingPunct="1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92D050"/>
                </a:solidFill>
                <a:sym typeface="+mn-ea"/>
              </a:rPr>
              <a:t>总  结：</a:t>
            </a:r>
            <a:r>
              <a:rPr lang="zh-CN" altLang="en-US" b="1" dirty="0">
                <a:solidFill>
                  <a:srgbClr val="92D050"/>
                </a:solidFill>
                <a:ea typeface="黑体" panose="02010609060101010101" pitchFamily="2" charset="-122"/>
              </a:rPr>
              <a:t>判断两圆位置关系</a:t>
            </a:r>
            <a:endParaRPr lang="zh-CN" altLang="en-US" b="1" dirty="0">
              <a:solidFill>
                <a:srgbClr val="92D050"/>
              </a:solidFill>
              <a:ea typeface="黑体" panose="02010609060101010101" pitchFamily="2" charset="-122"/>
            </a:endParaRPr>
          </a:p>
        </p:txBody>
      </p:sp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4822825" y="676275"/>
          <a:ext cx="590550" cy="1417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" imgW="190500" imgH="457200" progId="Equation.DSMT4">
                  <p:embed/>
                </p:oleObj>
              </mc:Choice>
              <mc:Fallback>
                <p:oleObj name="" r:id="rId1" imgW="190500" imgH="457200" progId="Equation.DSMT4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822825" y="676275"/>
                        <a:ext cx="590550" cy="1417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1" name="Rectangle 5"/>
          <p:cNvSpPr>
            <a:spLocks noRot="1"/>
          </p:cNvSpPr>
          <p:nvPr/>
        </p:nvSpPr>
        <p:spPr>
          <a:xfrm>
            <a:off x="5234305" y="784225"/>
            <a:ext cx="2225675" cy="550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b="1" dirty="0">
                <a:ea typeface="黑体" panose="02010609060101010101" pitchFamily="2" charset="-122"/>
              </a:rPr>
              <a:t>几何方法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34822" name="Rectangle 6"/>
          <p:cNvSpPr>
            <a:spLocks noRot="1"/>
          </p:cNvSpPr>
          <p:nvPr/>
        </p:nvSpPr>
        <p:spPr>
          <a:xfrm>
            <a:off x="5233988" y="1543368"/>
            <a:ext cx="2057400" cy="55086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b="1" dirty="0">
                <a:ea typeface="黑体" panose="02010609060101010101" pitchFamily="2" charset="-122"/>
              </a:rPr>
              <a:t>代数方法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34823" name="Rectangle 7"/>
          <p:cNvSpPr>
            <a:spLocks noRot="1"/>
          </p:cNvSpPr>
          <p:nvPr/>
        </p:nvSpPr>
        <p:spPr>
          <a:xfrm>
            <a:off x="1239838" y="1974850"/>
            <a:ext cx="6902450" cy="6731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>
              <a:spcBef>
                <a:spcPct val="0"/>
              </a:spcBef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各有何优劣，如何选用？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  <p:sp>
        <p:nvSpPr>
          <p:cNvPr id="34824" name="Rectangle 8"/>
          <p:cNvSpPr>
            <a:spLocks noRot="1"/>
          </p:cNvSpPr>
          <p:nvPr/>
        </p:nvSpPr>
        <p:spPr>
          <a:xfrm>
            <a:off x="315913" y="2593975"/>
            <a:ext cx="8955087" cy="550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ea typeface="黑体" panose="02010609060101010101" pitchFamily="2" charset="-122"/>
              </a:rPr>
              <a:t>）当</a:t>
            </a:r>
            <a:r>
              <a:rPr lang="en-US" altLang="zh-CN" sz="2800" b="1" dirty="0">
                <a:ea typeface="黑体" panose="02010609060101010101" pitchFamily="2" charset="-122"/>
              </a:rPr>
              <a:t>Δ=0</a:t>
            </a:r>
            <a:r>
              <a:rPr lang="zh-CN" altLang="en-US" sz="2800" b="1" dirty="0">
                <a:ea typeface="黑体" panose="02010609060101010101" pitchFamily="2" charset="-122"/>
              </a:rPr>
              <a:t>时，有一个交点，两圆位置关系如何</a:t>
            </a:r>
            <a:r>
              <a:rPr lang="zh-CN" altLang="en-US" b="1" dirty="0">
                <a:ea typeface="黑体" panose="02010609060101010101" pitchFamily="2" charset="-122"/>
              </a:rPr>
              <a:t>？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34825" name="Rectangle 9"/>
          <p:cNvSpPr>
            <a:spLocks noRot="1"/>
          </p:cNvSpPr>
          <p:nvPr/>
        </p:nvSpPr>
        <p:spPr>
          <a:xfrm>
            <a:off x="1289050" y="3206750"/>
            <a:ext cx="2065338" cy="550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内切或外切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34826" name="Rectangle 10"/>
          <p:cNvSpPr>
            <a:spLocks noRot="1"/>
          </p:cNvSpPr>
          <p:nvPr/>
        </p:nvSpPr>
        <p:spPr>
          <a:xfrm>
            <a:off x="341313" y="3660775"/>
            <a:ext cx="8072437" cy="550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（</a:t>
            </a:r>
            <a:r>
              <a:rPr lang="en-US" altLang="zh-CN" sz="2800" b="1" dirty="0"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ea typeface="黑体" panose="02010609060101010101" pitchFamily="2" charset="-122"/>
              </a:rPr>
              <a:t>）当</a:t>
            </a:r>
            <a:r>
              <a:rPr lang="en-US" altLang="zh-CN" sz="2800" b="1" dirty="0">
                <a:ea typeface="黑体" panose="02010609060101010101" pitchFamily="2" charset="-122"/>
              </a:rPr>
              <a:t>Δ&lt;0</a:t>
            </a:r>
            <a:r>
              <a:rPr lang="zh-CN" altLang="en-US" sz="2800" b="1" dirty="0">
                <a:ea typeface="黑体" panose="02010609060101010101" pitchFamily="2" charset="-122"/>
              </a:rPr>
              <a:t>时，没有交点，两圆位置关系如何</a:t>
            </a:r>
            <a:r>
              <a:rPr lang="zh-CN" altLang="en-US" b="1" dirty="0">
                <a:ea typeface="黑体" panose="02010609060101010101" pitchFamily="2" charset="-122"/>
              </a:rPr>
              <a:t>？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  <p:sp>
        <p:nvSpPr>
          <p:cNvPr id="34827" name="Rectangle 11"/>
          <p:cNvSpPr>
            <a:spLocks noRot="1"/>
          </p:cNvSpPr>
          <p:nvPr/>
        </p:nvSpPr>
        <p:spPr>
          <a:xfrm>
            <a:off x="715963" y="4800600"/>
            <a:ext cx="8093075" cy="1557338"/>
          </a:xfrm>
          <a:prstGeom prst="rect">
            <a:avLst/>
          </a:prstGeom>
          <a:solidFill>
            <a:srgbClr val="008080">
              <a:alpha val="14117"/>
            </a:srgbClr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2" charset="-122"/>
              </a:rPr>
              <a:t>几何方法</a:t>
            </a:r>
            <a:r>
              <a:rPr lang="zh-CN" altLang="en-US" sz="2800" b="1" dirty="0">
                <a:ea typeface="黑体" panose="02010609060101010101" pitchFamily="2" charset="-122"/>
              </a:rPr>
              <a:t>直观，但不能 求出交点；</a:t>
            </a:r>
            <a:endParaRPr lang="zh-CN" altLang="en-US" sz="2800" b="1" dirty="0">
              <a:ea typeface="黑体" panose="02010609060101010101" pitchFamily="2" charset="-122"/>
            </a:endParaRP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chemeClr val="tx2"/>
                </a:solidFill>
                <a:ea typeface="黑体" panose="02010609060101010101" pitchFamily="2" charset="-122"/>
              </a:rPr>
              <a:t>代数方法</a:t>
            </a:r>
            <a:r>
              <a:rPr lang="zh-CN" altLang="en-US" sz="2800" b="1" dirty="0">
                <a:ea typeface="黑体" panose="02010609060101010101" pitchFamily="2" charset="-122"/>
              </a:rPr>
              <a:t>能求出交点，但</a:t>
            </a:r>
            <a:r>
              <a:rPr lang="en-US" altLang="zh-CN" sz="2800" b="1" dirty="0">
                <a:ea typeface="黑体" panose="02010609060101010101" pitchFamily="2" charset="-122"/>
              </a:rPr>
              <a:t>Δ=0</a:t>
            </a:r>
            <a:r>
              <a:rPr lang="zh-CN" altLang="en-US" sz="2800" b="1" dirty="0">
                <a:ea typeface="黑体" panose="02010609060101010101" pitchFamily="2" charset="-122"/>
              </a:rPr>
              <a:t>， </a:t>
            </a:r>
            <a:r>
              <a:rPr lang="en-US" altLang="zh-CN" sz="2800" b="1" dirty="0">
                <a:ea typeface="黑体" panose="02010609060101010101" pitchFamily="2" charset="-122"/>
              </a:rPr>
              <a:t>Δ&lt;0</a:t>
            </a:r>
            <a:r>
              <a:rPr lang="zh-CN" altLang="en-US" sz="2800" b="1" dirty="0">
                <a:ea typeface="黑体" panose="02010609060101010101" pitchFamily="2" charset="-122"/>
              </a:rPr>
              <a:t>时，不能判</a:t>
            </a:r>
            <a:endParaRPr lang="zh-CN" altLang="en-US" sz="2800" b="1" dirty="0">
              <a:ea typeface="黑体" panose="02010609060101010101" pitchFamily="2" charset="-122"/>
            </a:endParaRPr>
          </a:p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圆的位置关系。</a:t>
            </a:r>
            <a:endParaRPr lang="zh-CN" altLang="en-US" sz="2800" b="1" dirty="0">
              <a:ea typeface="黑体" panose="02010609060101010101" pitchFamily="2" charset="-122"/>
            </a:endParaRPr>
          </a:p>
        </p:txBody>
      </p:sp>
      <p:sp>
        <p:nvSpPr>
          <p:cNvPr id="34828" name="Rectangle 12"/>
          <p:cNvSpPr>
            <a:spLocks noRot="1"/>
          </p:cNvSpPr>
          <p:nvPr/>
        </p:nvSpPr>
        <p:spPr>
          <a:xfrm>
            <a:off x="1320800" y="4200525"/>
            <a:ext cx="2065338" cy="55086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ea typeface="黑体" panose="02010609060101010101" pitchFamily="2" charset="-122"/>
              </a:rPr>
              <a:t>内含或外离</a:t>
            </a:r>
            <a:endParaRPr lang="zh-CN" altLang="en-US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482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4822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48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48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482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3482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3482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34824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3482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348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348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34826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3482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3482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3482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1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2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80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8" dur="80"/>
                                        <p:tgtEl>
                                          <p:spTgt spid="348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9" dur="80"/>
                                        <p:tgtEl>
                                          <p:spTgt spid="348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80"/>
                                        <p:tgtEl>
                                          <p:spTgt spid="34827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5" dur="80"/>
                                        <p:tgtEl>
                                          <p:spTgt spid="34827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6" dur="80"/>
                                        <p:tgtEl>
                                          <p:spTgt spid="34827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80"/>
                                        <p:tgtEl>
                                          <p:spTgt spid="34827">
                                            <p:txEl>
                                              <p:charRg st="17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charRg st="42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1" dur="80"/>
                                        <p:tgtEl>
                                          <p:spTgt spid="34827">
                                            <p:txEl>
                                              <p:charRg st="42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2" dur="80"/>
                                        <p:tgtEl>
                                          <p:spTgt spid="34827">
                                            <p:txEl>
                                              <p:charRg st="42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80"/>
                                        <p:tgtEl>
                                          <p:spTgt spid="34827">
                                            <p:txEl>
                                              <p:charRg st="42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21" grpId="0" build="p"/>
      <p:bldP spid="34822" grpId="0" build="p"/>
      <p:bldP spid="34823" grpId="0" build="p"/>
      <p:bldP spid="34824" grpId="0" build="p"/>
      <p:bldP spid="34826" grpId="0" build="p"/>
      <p:bldP spid="34827" grpId="0" animBg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3139758" y="1103313"/>
            <a:ext cx="24479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i="1" dirty="0">
                <a:solidFill>
                  <a:srgbClr val="FF3399"/>
                </a:solidFill>
                <a:ea typeface="方正姚体" panose="02010601030101010101" pitchFamily="2" charset="-122"/>
              </a:rPr>
              <a:t>易错题</a:t>
            </a:r>
            <a:endParaRPr lang="zh-CN" altLang="en-US" sz="2800" b="1" i="1" dirty="0">
              <a:solidFill>
                <a:srgbClr val="FF3399"/>
              </a:solidFill>
              <a:ea typeface="方正姚体" panose="02010601030101010101" pitchFamily="2" charset="-122"/>
            </a:endParaRPr>
          </a:p>
        </p:txBody>
      </p:sp>
      <p:grpSp>
        <p:nvGrpSpPr>
          <p:cNvPr id="11267" name="Group 3"/>
          <p:cNvGrpSpPr/>
          <p:nvPr/>
        </p:nvGrpSpPr>
        <p:grpSpPr>
          <a:xfrm>
            <a:off x="578168" y="1828800"/>
            <a:ext cx="7993062" cy="946150"/>
            <a:chOff x="385" y="1525"/>
            <a:chExt cx="5035" cy="596"/>
          </a:xfrm>
        </p:grpSpPr>
        <p:sp>
          <p:nvSpPr>
            <p:cNvPr id="21517" name="Text Box 4"/>
            <p:cNvSpPr txBox="1"/>
            <p:nvPr/>
          </p:nvSpPr>
          <p:spPr>
            <a:xfrm>
              <a:off x="385" y="1525"/>
              <a:ext cx="5035" cy="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en-US" altLang="zh-CN" sz="2800" b="1" dirty="0"/>
                <a:t>1</a:t>
              </a:r>
              <a:r>
                <a:rPr lang="zh-CN" altLang="en-US" sz="2800" b="1" dirty="0"/>
                <a:t>、已知以</a:t>
              </a:r>
              <a:r>
                <a:rPr lang="en-US" altLang="zh-CN" sz="2800" b="1" dirty="0"/>
                <a:t>C(-4,3)</a:t>
              </a:r>
              <a:r>
                <a:rPr lang="zh-CN" altLang="en-US" sz="2800" b="1" dirty="0"/>
                <a:t>为圆心的圆与圆                       相切，求圆</a:t>
              </a:r>
              <a:r>
                <a:rPr lang="en-US" altLang="zh-CN" sz="2800" b="1" dirty="0"/>
                <a:t>C</a:t>
              </a:r>
              <a:r>
                <a:rPr lang="zh-CN" altLang="en-US" sz="2800" b="1" dirty="0"/>
                <a:t>的方程。 </a:t>
              </a:r>
              <a:endParaRPr lang="zh-CN" altLang="en-US" sz="2800" b="1" dirty="0"/>
            </a:p>
          </p:txBody>
        </p:sp>
        <p:graphicFrame>
          <p:nvGraphicFramePr>
            <p:cNvPr id="21518" name="Object 5"/>
            <p:cNvGraphicFramePr>
              <a:graphicFrameLocks noChangeAspect="1"/>
            </p:cNvGraphicFramePr>
            <p:nvPr/>
          </p:nvGraphicFramePr>
          <p:xfrm>
            <a:off x="3708" y="1525"/>
            <a:ext cx="1081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8" name="" r:id="rId1" imgW="723900" imgH="228600" progId="Equation.3">
                    <p:embed/>
                  </p:oleObj>
                </mc:Choice>
                <mc:Fallback>
                  <p:oleObj name="" r:id="rId1" imgW="723900" imgH="228600" progId="Equation.3">
                    <p:embed/>
                    <p:pic>
                      <p:nvPicPr>
                        <p:cNvPr id="0" name="图片 313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3708" y="1525"/>
                          <a:ext cx="1081" cy="34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70" name="Group 6"/>
          <p:cNvGrpSpPr/>
          <p:nvPr/>
        </p:nvGrpSpPr>
        <p:grpSpPr>
          <a:xfrm>
            <a:off x="900113" y="2765425"/>
            <a:ext cx="6551612" cy="1095375"/>
            <a:chOff x="567" y="2115"/>
            <a:chExt cx="4127" cy="690"/>
          </a:xfrm>
        </p:grpSpPr>
        <p:sp>
          <p:nvSpPr>
            <p:cNvPr id="21509" name="Text Box 7"/>
            <p:cNvSpPr txBox="1"/>
            <p:nvPr/>
          </p:nvSpPr>
          <p:spPr>
            <a:xfrm>
              <a:off x="567" y="2160"/>
              <a:ext cx="589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sz="2800" b="1" dirty="0">
                  <a:solidFill>
                    <a:srgbClr val="FF3300"/>
                  </a:solidFill>
                </a:rPr>
                <a:t>解</a:t>
              </a:r>
              <a:r>
                <a:rPr lang="en-US" altLang="zh-CN" sz="2800" b="1" dirty="0">
                  <a:solidFill>
                    <a:srgbClr val="FF3300"/>
                  </a:solidFill>
                </a:rPr>
                <a:t>:</a:t>
              </a:r>
              <a:endParaRPr lang="en-US" altLang="zh-CN" sz="2800" b="1" dirty="0">
                <a:solidFill>
                  <a:srgbClr val="FF3300"/>
                </a:solidFill>
              </a:endParaRPr>
            </a:p>
          </p:txBody>
        </p:sp>
        <p:grpSp>
          <p:nvGrpSpPr>
            <p:cNvPr id="21510" name="Group 8"/>
            <p:cNvGrpSpPr/>
            <p:nvPr/>
          </p:nvGrpSpPr>
          <p:grpSpPr>
            <a:xfrm>
              <a:off x="1156" y="2115"/>
              <a:ext cx="3538" cy="690"/>
              <a:chOff x="1156" y="2115"/>
              <a:chExt cx="3538" cy="690"/>
            </a:xfrm>
          </p:grpSpPr>
          <p:grpSp>
            <p:nvGrpSpPr>
              <p:cNvPr id="21511" name="Group 9"/>
              <p:cNvGrpSpPr/>
              <p:nvPr/>
            </p:nvGrpSpPr>
            <p:grpSpPr>
              <a:xfrm>
                <a:off x="1156" y="2115"/>
                <a:ext cx="2404" cy="327"/>
                <a:chOff x="1156" y="2115"/>
                <a:chExt cx="2404" cy="327"/>
              </a:xfrm>
            </p:grpSpPr>
            <p:sp>
              <p:nvSpPr>
                <p:cNvPr id="21515" name="Text Box 10"/>
                <p:cNvSpPr txBox="1"/>
                <p:nvPr/>
              </p:nvSpPr>
              <p:spPr>
                <a:xfrm>
                  <a:off x="1156" y="2115"/>
                  <a:ext cx="1588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50000"/>
                    </a:spcBef>
                    <a:buNone/>
                  </a:pPr>
                  <a:r>
                    <a:rPr lang="zh-CN" altLang="en-US" sz="2800" b="1" dirty="0">
                      <a:solidFill>
                        <a:srgbClr val="FF3300"/>
                      </a:solidFill>
                    </a:rPr>
                    <a:t>外切</a:t>
                  </a:r>
                  <a:endParaRPr lang="zh-CN" altLang="en-US" sz="2800" b="1" dirty="0">
                    <a:solidFill>
                      <a:srgbClr val="FF3300"/>
                    </a:solidFill>
                  </a:endParaRPr>
                </a:p>
              </p:txBody>
            </p:sp>
            <p:graphicFrame>
              <p:nvGraphicFramePr>
                <p:cNvPr id="21516" name="Object 11"/>
                <p:cNvGraphicFramePr>
                  <a:graphicFrameLocks noChangeAspect="1"/>
                </p:cNvGraphicFramePr>
                <p:nvPr/>
              </p:nvGraphicFramePr>
              <p:xfrm>
                <a:off x="1701" y="2115"/>
                <a:ext cx="1859" cy="31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40" name="" r:id="rId3" imgW="1485900" imgH="228600" progId="Equation.3">
                        <p:embed/>
                      </p:oleObj>
                    </mc:Choice>
                    <mc:Fallback>
                      <p:oleObj name="" r:id="rId3" imgW="1485900" imgH="228600" progId="Equation.3">
                        <p:embed/>
                        <p:pic>
                          <p:nvPicPr>
                            <p:cNvPr id="0" name="图片 3139"/>
                            <p:cNvPicPr/>
                            <p:nvPr/>
                          </p:nvPicPr>
                          <p:blipFill>
                            <a:blip r:embed="rId4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701" y="2115"/>
                              <a:ext cx="1859" cy="317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21512" name="Group 12"/>
              <p:cNvGrpSpPr/>
              <p:nvPr/>
            </p:nvGrpSpPr>
            <p:grpSpPr>
              <a:xfrm>
                <a:off x="1156" y="2478"/>
                <a:ext cx="3538" cy="327"/>
                <a:chOff x="1156" y="2478"/>
                <a:chExt cx="3538" cy="327"/>
              </a:xfrm>
            </p:grpSpPr>
            <p:sp>
              <p:nvSpPr>
                <p:cNvPr id="21513" name="Text Box 13"/>
                <p:cNvSpPr txBox="1"/>
                <p:nvPr/>
              </p:nvSpPr>
              <p:spPr>
                <a:xfrm>
                  <a:off x="1156" y="2478"/>
                  <a:ext cx="3538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>
                  <a:lvl1pPr marL="342900" indent="-3429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3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742950" indent="-28575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8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2pPr>
                  <a:lvl3pPr marL="11430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24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3pPr>
                  <a:lvl4pPr marL="16002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–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4pPr>
                  <a:lvl5pPr marL="2057400" indent="-228600" algn="l" rtl="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+mn-lt"/>
                      <a:ea typeface="+mn-ea"/>
                    </a:defRPr>
                  </a:lvl5pPr>
                </a:lstStyle>
                <a:p>
                  <a:pPr marL="0" lvl="0" indent="0" eaLnBrk="1" hangingPunct="1">
                    <a:spcBef>
                      <a:spcPct val="50000"/>
                    </a:spcBef>
                    <a:buNone/>
                  </a:pPr>
                  <a:r>
                    <a:rPr lang="zh-CN" altLang="en-US" sz="2800" b="1" dirty="0">
                      <a:solidFill>
                        <a:srgbClr val="FF3300"/>
                      </a:solidFill>
                    </a:rPr>
                    <a:t>内切</a:t>
                  </a:r>
                  <a:endParaRPr lang="zh-CN" altLang="en-US" sz="2800" b="1" dirty="0">
                    <a:solidFill>
                      <a:srgbClr val="FF3300"/>
                    </a:solidFill>
                  </a:endParaRPr>
                </a:p>
              </p:txBody>
            </p:sp>
            <p:graphicFrame>
              <p:nvGraphicFramePr>
                <p:cNvPr id="21514" name="Object 14"/>
                <p:cNvGraphicFramePr>
                  <a:graphicFrameLocks noChangeAspect="1"/>
                </p:cNvGraphicFramePr>
                <p:nvPr/>
              </p:nvGraphicFramePr>
              <p:xfrm>
                <a:off x="1740" y="2478"/>
                <a:ext cx="1780" cy="31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139" name="" r:id="rId5" imgW="1435100" imgH="228600" progId="Equation.3">
                        <p:embed/>
                      </p:oleObj>
                    </mc:Choice>
                    <mc:Fallback>
                      <p:oleObj name="" r:id="rId5" imgW="1435100" imgH="228600" progId="Equation.3">
                        <p:embed/>
                        <p:pic>
                          <p:nvPicPr>
                            <p:cNvPr id="0" name="图片 3138"/>
                            <p:cNvPicPr/>
                            <p:nvPr/>
                          </p:nvPicPr>
                          <p:blipFill>
                            <a:blip r:embed="rId6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740" y="2478"/>
                              <a:ext cx="1780" cy="317"/>
                            </a:xfrm>
                            <a:prstGeom prst="rect">
                              <a:avLst/>
                            </a:prstGeom>
                            <a:noFill/>
                            <a:ln w="38100">
                              <a:noFill/>
                              <a:miter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2"/>
          <p:cNvSpPr/>
          <p:nvPr/>
        </p:nvSpPr>
        <p:spPr>
          <a:xfrm>
            <a:off x="334645" y="1506855"/>
            <a:ext cx="8820150" cy="472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圆系方程：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设圆</a:t>
            </a:r>
            <a:r>
              <a:rPr lang="en-US" altLang="zh-CN" b="1" dirty="0"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∶x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+y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+D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x+E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y+F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=0</a:t>
            </a:r>
            <a:r>
              <a:rPr lang="zh-CN" altLang="en-US" b="1" dirty="0">
                <a:latin typeface="Times New Roman" panose="02020603050405020304" pitchFamily="18" charset="0"/>
              </a:rPr>
              <a:t>和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     圆</a:t>
            </a:r>
            <a:r>
              <a:rPr lang="en-US" altLang="zh-CN" b="1" dirty="0"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∶x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+y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+D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x+E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y+F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=0</a:t>
            </a:r>
            <a:r>
              <a:rPr lang="zh-CN" altLang="en-US" b="1" dirty="0">
                <a:latin typeface="Times New Roman" panose="02020603050405020304" pitchFamily="18" charset="0"/>
              </a:rPr>
              <a:t>．</a:t>
            </a:r>
            <a:endParaRPr lang="zh-CN" altLang="en-US" b="1" dirty="0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latin typeface="Times New Roman" panose="02020603050405020304" pitchFamily="18" charset="0"/>
              </a:rPr>
              <a:t>若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两圆相交</a:t>
            </a:r>
            <a:r>
              <a:rPr lang="zh-CN" altLang="en-US" b="1" dirty="0">
                <a:latin typeface="Times New Roman" panose="02020603050405020304" pitchFamily="18" charset="0"/>
              </a:rPr>
              <a:t>，则过交点的圆系方程为  </a:t>
            </a:r>
            <a:r>
              <a:rPr lang="en-US" altLang="zh-CN" b="1" dirty="0">
                <a:latin typeface="Times New Roman" panose="02020603050405020304" pitchFamily="18" charset="0"/>
              </a:rPr>
              <a:t>x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+y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+D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x+E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y+F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b="1" dirty="0">
                <a:latin typeface="Times New Roman" panose="02020603050405020304" pitchFamily="18" charset="0"/>
              </a:rPr>
              <a:t>+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λ</a:t>
            </a:r>
            <a:r>
              <a:rPr lang="en-US" altLang="zh-CN" b="1" dirty="0">
                <a:latin typeface="Times New Roman" panose="02020603050405020304" pitchFamily="18" charset="0"/>
              </a:rPr>
              <a:t>(x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+y</a:t>
            </a:r>
            <a:r>
              <a:rPr lang="en-US" altLang="zh-CN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+D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x+E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y+F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en-US" altLang="zh-CN" b="1" dirty="0">
                <a:latin typeface="Times New Roman" panose="02020603050405020304" pitchFamily="18" charset="0"/>
              </a:rPr>
              <a:t>)=0</a:t>
            </a:r>
            <a:endParaRPr lang="en-US" altLang="zh-CN" b="1" dirty="0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Times New Roman" panose="02020603050405020304" pitchFamily="18" charset="0"/>
              </a:rPr>
              <a:t>    (λ</a:t>
            </a:r>
            <a:r>
              <a:rPr lang="zh-CN" altLang="en-US" b="1" dirty="0">
                <a:latin typeface="Times New Roman" panose="02020603050405020304" pitchFamily="18" charset="0"/>
              </a:rPr>
              <a:t>为参数，圆系中不包括圆</a:t>
            </a:r>
            <a:r>
              <a:rPr lang="en-US" altLang="zh-CN" b="1" dirty="0">
                <a:latin typeface="Times New Roman" panose="02020603050405020304" pitchFamily="18" charset="0"/>
              </a:rPr>
              <a:t>C</a:t>
            </a:r>
            <a:r>
              <a:rPr lang="en-US" altLang="zh-CN" b="1" baseline="-25000" dirty="0">
                <a:latin typeface="Times New Roman" panose="02020603050405020304" pitchFamily="18" charset="0"/>
              </a:rPr>
              <a:t>2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）</a:t>
            </a:r>
            <a:endParaRPr lang="zh-CN" altLang="en-US" b="1" dirty="0">
              <a:latin typeface="Times New Roman" panose="02020603050405020304" pitchFamily="18" charset="0"/>
              <a:sym typeface="+mn-ea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xfrm>
            <a:off x="2272665" y="395923"/>
            <a:ext cx="8229600" cy="67468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2800" b="1" dirty="0">
                <a:solidFill>
                  <a:srgbClr val="00B050"/>
                </a:solidFill>
                <a:ea typeface="黑体" panose="02010609060101010101" pitchFamily="2" charset="-122"/>
              </a:rPr>
              <a:t>课堂小结：判断两圆位置关系</a:t>
            </a:r>
            <a:endParaRPr lang="zh-CN" altLang="en-US" sz="2800" b="1" dirty="0">
              <a:solidFill>
                <a:srgbClr val="00B050"/>
              </a:solidFill>
              <a:ea typeface="黑体" panose="02010609060101010101" pitchFamily="2" charset="-122"/>
            </a:endParaRPr>
          </a:p>
        </p:txBody>
      </p:sp>
      <p:sp>
        <p:nvSpPr>
          <p:cNvPr id="12291" name="AutoShape 3"/>
          <p:cNvSpPr/>
          <p:nvPr/>
        </p:nvSpPr>
        <p:spPr>
          <a:xfrm flipV="1">
            <a:off x="950913" y="1139825"/>
            <a:ext cx="2520950" cy="609600"/>
          </a:xfrm>
          <a:prstGeom prst="wedgeRoundRectCallout">
            <a:avLst>
              <a:gd name="adj1" fmla="val -22796"/>
              <a:gd name="adj2" fmla="val -4349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6600"/>
                </a:solidFill>
                <a:ea typeface="黑体" panose="02010609060101010101" pitchFamily="2" charset="-122"/>
              </a:rPr>
              <a:t>几何方法</a:t>
            </a:r>
            <a:endParaRPr lang="zh-CN" altLang="en-US" b="1" dirty="0">
              <a:solidFill>
                <a:srgbClr val="006600"/>
              </a:solidFill>
              <a:ea typeface="黑体" panose="02010609060101010101" pitchFamily="2" charset="-122"/>
            </a:endParaRPr>
          </a:p>
        </p:txBody>
      </p:sp>
      <p:sp>
        <p:nvSpPr>
          <p:cNvPr id="37892" name="Text Box 4"/>
          <p:cNvSpPr txBox="1"/>
          <p:nvPr/>
        </p:nvSpPr>
        <p:spPr>
          <a:xfrm>
            <a:off x="739775" y="2103438"/>
            <a:ext cx="2789238" cy="831850"/>
          </a:xfrm>
          <a:prstGeom prst="rect">
            <a:avLst/>
          </a:prstGeom>
          <a:solidFill>
            <a:schemeClr val="tx2">
              <a:alpha val="14902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sz="2400" b="1" dirty="0">
                <a:ea typeface="黑体" panose="02010609060101010101" pitchFamily="2" charset="-122"/>
              </a:rPr>
              <a:t>两圆心坐标及半径</a:t>
            </a:r>
            <a:r>
              <a:rPr lang="zh-CN" altLang="en-US" sz="2400" b="1" dirty="0"/>
              <a:t>（</a:t>
            </a:r>
            <a:r>
              <a:rPr lang="zh-CN" altLang="en-US" sz="2400" b="1" dirty="0">
                <a:ea typeface="楷体_GB2312" pitchFamily="49" charset="-122"/>
              </a:rPr>
              <a:t>配方法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  <p:sp>
        <p:nvSpPr>
          <p:cNvPr id="37893" name="Text Box 5"/>
          <p:cNvSpPr txBox="1"/>
          <p:nvPr/>
        </p:nvSpPr>
        <p:spPr>
          <a:xfrm>
            <a:off x="650875" y="3660775"/>
            <a:ext cx="2952750" cy="1076325"/>
          </a:xfrm>
          <a:prstGeom prst="rect">
            <a:avLst/>
          </a:prstGeom>
          <a:solidFill>
            <a:schemeClr val="tx2">
              <a:alpha val="14902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en-US" altLang="zh-CN" sz="2800" b="1" dirty="0"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ea typeface="黑体" panose="02010609060101010101" pitchFamily="2" charset="-122"/>
              </a:rPr>
              <a:t>圆心距</a:t>
            </a:r>
            <a:r>
              <a:rPr lang="en-US" altLang="zh-CN" sz="2400" b="1" dirty="0">
                <a:ea typeface="黑体" panose="02010609060101010101" pitchFamily="2" charset="-122"/>
              </a:rPr>
              <a:t>d</a:t>
            </a:r>
            <a:endParaRPr lang="en-US" altLang="zh-CN" sz="2400" b="1" dirty="0">
              <a:ea typeface="黑体" panose="02010609060101010101" pitchFamily="2" charset="-122"/>
            </a:endParaRPr>
          </a:p>
          <a:p>
            <a:pPr marL="0" lvl="0" indent="0" algn="ctr">
              <a:spcBef>
                <a:spcPct val="50000"/>
              </a:spcBef>
              <a:buNone/>
            </a:pPr>
            <a:r>
              <a:rPr lang="zh-CN" altLang="en-US" sz="2400" b="1" dirty="0"/>
              <a:t>（</a:t>
            </a:r>
            <a:r>
              <a:rPr lang="zh-CN" altLang="en-US" sz="2400" b="1" dirty="0">
                <a:ea typeface="楷体_GB2312" pitchFamily="49" charset="-122"/>
              </a:rPr>
              <a:t>两点间距离公式</a:t>
            </a:r>
            <a:r>
              <a:rPr lang="zh-CN" altLang="en-US" sz="2400" b="1" dirty="0"/>
              <a:t>）</a:t>
            </a:r>
            <a:endParaRPr lang="zh-CN" altLang="en-US" sz="2400" b="1" dirty="0"/>
          </a:p>
        </p:txBody>
      </p:sp>
      <p:sp>
        <p:nvSpPr>
          <p:cNvPr id="37894" name="Text Box 6"/>
          <p:cNvSpPr txBox="1"/>
          <p:nvPr/>
        </p:nvSpPr>
        <p:spPr>
          <a:xfrm>
            <a:off x="889000" y="5399088"/>
            <a:ext cx="2647950" cy="893762"/>
          </a:xfrm>
          <a:prstGeom prst="rect">
            <a:avLst/>
          </a:prstGeom>
          <a:solidFill>
            <a:schemeClr val="tx2">
              <a:alpha val="14902"/>
            </a:schemeClr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50000"/>
              </a:spcBef>
              <a:buNone/>
            </a:pPr>
            <a:r>
              <a:rPr lang="en-US" altLang="zh-CN" sz="2800" b="1" dirty="0"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ea typeface="黑体" panose="02010609060101010101" pitchFamily="2" charset="-122"/>
              </a:rPr>
              <a:t>比较</a:t>
            </a:r>
            <a:r>
              <a:rPr lang="en-US" altLang="zh-CN" sz="2400" b="1" dirty="0">
                <a:ea typeface="黑体" panose="02010609060101010101" pitchFamily="2" charset="-122"/>
              </a:rPr>
              <a:t>d</a:t>
            </a:r>
            <a:r>
              <a:rPr lang="zh-CN" altLang="en-US" sz="2400" b="1" dirty="0">
                <a:ea typeface="黑体" panose="02010609060101010101" pitchFamily="2" charset="-122"/>
              </a:rPr>
              <a:t>和</a:t>
            </a:r>
            <a:r>
              <a:rPr lang="en-US" altLang="zh-CN" sz="2400" b="1" dirty="0">
                <a:ea typeface="黑体" panose="02010609060101010101" pitchFamily="2" charset="-122"/>
              </a:rPr>
              <a:t>r</a:t>
            </a:r>
            <a:r>
              <a:rPr lang="en-US" altLang="zh-CN" sz="2400" b="1" baseline="-25000" dirty="0"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ea typeface="黑体" panose="02010609060101010101" pitchFamily="2" charset="-122"/>
              </a:rPr>
              <a:t>，</a:t>
            </a:r>
            <a:r>
              <a:rPr lang="en-US" altLang="zh-CN" sz="2400" b="1" dirty="0">
                <a:ea typeface="黑体" panose="02010609060101010101" pitchFamily="2" charset="-122"/>
              </a:rPr>
              <a:t>r</a:t>
            </a:r>
            <a:r>
              <a:rPr lang="en-US" altLang="zh-CN" sz="2400" b="1" baseline="-25000" dirty="0"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ea typeface="黑体" panose="02010609060101010101" pitchFamily="2" charset="-122"/>
              </a:rPr>
              <a:t>的大小，下结论</a:t>
            </a:r>
            <a:endParaRPr lang="zh-CN" altLang="en-US" sz="2400" b="1" dirty="0"/>
          </a:p>
        </p:txBody>
      </p:sp>
      <p:sp>
        <p:nvSpPr>
          <p:cNvPr id="12295" name="AutoShape 7"/>
          <p:cNvSpPr/>
          <p:nvPr/>
        </p:nvSpPr>
        <p:spPr>
          <a:xfrm>
            <a:off x="1747838" y="2987675"/>
            <a:ext cx="874712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2296" name="AutoShape 8"/>
          <p:cNvSpPr/>
          <p:nvPr/>
        </p:nvSpPr>
        <p:spPr>
          <a:xfrm>
            <a:off x="1719263" y="4765675"/>
            <a:ext cx="874712" cy="6096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12297" name="Line 9"/>
          <p:cNvSpPr/>
          <p:nvPr/>
        </p:nvSpPr>
        <p:spPr>
          <a:xfrm>
            <a:off x="4225925" y="1239838"/>
            <a:ext cx="63500" cy="5080000"/>
          </a:xfrm>
          <a:prstGeom prst="line">
            <a:avLst/>
          </a:prstGeom>
          <a:ln w="28575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12298" name="AutoShape 10"/>
          <p:cNvSpPr/>
          <p:nvPr/>
        </p:nvSpPr>
        <p:spPr>
          <a:xfrm flipV="1">
            <a:off x="5230813" y="1150938"/>
            <a:ext cx="2520950" cy="609600"/>
          </a:xfrm>
          <a:prstGeom prst="wedgeRoundRectCallout">
            <a:avLst>
              <a:gd name="adj1" fmla="val -48741"/>
              <a:gd name="adj2" fmla="val -3698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6600"/>
                </a:solidFill>
                <a:ea typeface="黑体" panose="02010609060101010101" pitchFamily="2" charset="-122"/>
              </a:rPr>
              <a:t>代数方法</a:t>
            </a:r>
            <a:endParaRPr lang="zh-CN" altLang="en-US" b="1" dirty="0">
              <a:solidFill>
                <a:srgbClr val="006600"/>
              </a:solidFill>
              <a:ea typeface="黑体" panose="02010609060101010101" pitchFamily="2" charset="-122"/>
            </a:endParaRPr>
          </a:p>
        </p:txBody>
      </p:sp>
      <p:sp>
        <p:nvSpPr>
          <p:cNvPr id="37900" name="AutoShape 12"/>
          <p:cNvSpPr/>
          <p:nvPr/>
        </p:nvSpPr>
        <p:spPr>
          <a:xfrm>
            <a:off x="5946775" y="3117850"/>
            <a:ext cx="874713" cy="6318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en-US" altLang="zh-CN" sz="2000" b="1" dirty="0">
                <a:solidFill>
                  <a:schemeClr val="tx2"/>
                </a:solidFill>
              </a:rPr>
              <a:t>                                      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消去</a:t>
            </a:r>
            <a:r>
              <a:rPr lang="en-US" altLang="zh-CN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y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（或</a:t>
            </a:r>
            <a:r>
              <a:rPr lang="en-US" altLang="zh-CN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x</a:t>
            </a:r>
            <a:r>
              <a:rPr lang="zh-CN" altLang="en-US" sz="24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7901" name="Object 13"/>
          <p:cNvGraphicFramePr>
            <a:graphicFrameLocks noChangeAspect="1"/>
          </p:cNvGraphicFramePr>
          <p:nvPr/>
        </p:nvGraphicFramePr>
        <p:xfrm>
          <a:off x="5310188" y="3770313"/>
          <a:ext cx="214630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848360" imgH="142240" progId="Equation.3">
                  <p:embed/>
                </p:oleObj>
              </mc:Choice>
              <mc:Fallback>
                <p:oleObj name="" r:id="rId1" imgW="848360" imgH="14224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10188" y="3770313"/>
                        <a:ext cx="2146300" cy="490537"/>
                      </a:xfrm>
                      <a:prstGeom prst="rect">
                        <a:avLst/>
                      </a:prstGeom>
                      <a:solidFill>
                        <a:schemeClr val="tx2">
                          <a:alpha val="20000"/>
                        </a:schemeClr>
                      </a:soli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2" name="AutoShape 14"/>
          <p:cNvSpPr/>
          <p:nvPr/>
        </p:nvSpPr>
        <p:spPr>
          <a:xfrm>
            <a:off x="5938838" y="4346575"/>
            <a:ext cx="874712" cy="487363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aphicFrame>
        <p:nvGraphicFramePr>
          <p:cNvPr id="6" name="Object 15"/>
          <p:cNvGraphicFramePr>
            <a:graphicFrameLocks noChangeAspect="1"/>
          </p:cNvGraphicFramePr>
          <p:nvPr/>
        </p:nvGraphicFramePr>
        <p:xfrm>
          <a:off x="5327015" y="4834255"/>
          <a:ext cx="2425065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111885" imgH="457200" progId="Equation.DSMT4">
                  <p:embed/>
                </p:oleObj>
              </mc:Choice>
              <mc:Fallback>
                <p:oleObj name="" r:id="rId3" imgW="1111885" imgH="457200" progId="Equation.DSMT4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27015" y="4834255"/>
                        <a:ext cx="2425065" cy="1536700"/>
                      </a:xfrm>
                      <a:prstGeom prst="rect">
                        <a:avLst/>
                      </a:prstGeom>
                      <a:solidFill>
                        <a:schemeClr val="tx2">
                          <a:alpha val="20000"/>
                        </a:schemeClr>
                      </a:soli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9" name="Object 11"/>
          <p:cNvGraphicFramePr>
            <a:graphicFrameLocks noChangeAspect="1"/>
          </p:cNvGraphicFramePr>
          <p:nvPr/>
        </p:nvGraphicFramePr>
        <p:xfrm>
          <a:off x="4803775" y="2024063"/>
          <a:ext cx="3379788" cy="973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5" imgW="1449705" imgH="308610" progId="Equation.DSMT4">
                  <p:embed/>
                </p:oleObj>
              </mc:Choice>
              <mc:Fallback>
                <p:oleObj name="" r:id="rId5" imgW="1449705" imgH="308610" progId="Equation.DSMT4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803775" y="2024063"/>
                        <a:ext cx="3379788" cy="973137"/>
                      </a:xfrm>
                      <a:prstGeom prst="rect">
                        <a:avLst/>
                      </a:prstGeom>
                      <a:solidFill>
                        <a:schemeClr val="tx2">
                          <a:alpha val="20000"/>
                        </a:schemeClr>
                      </a:solidFill>
                      <a:ln w="9525" cap="flat" cmpd="sng">
                        <a:solidFill>
                          <a:schemeClr val="tx2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  <p:bldP spid="37892" grpId="0" bldLvl="0" animBg="1"/>
      <p:bldP spid="37893" grpId="0" bldLvl="0" animBg="1"/>
      <p:bldP spid="37894" grpId="0" bldLvl="0" animBg="1"/>
      <p:bldP spid="12295" grpId="0" bldLvl="0" animBg="1"/>
      <p:bldP spid="12296" grpId="0" bldLvl="0" animBg="1"/>
      <p:bldP spid="12298" grpId="0" bldLvl="0" animBg="1"/>
      <p:bldP spid="37900" grpId="0" bldLvl="0" animBg="1"/>
      <p:bldP spid="1230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525" y="746760"/>
            <a:ext cx="943102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高三励志名言</a:t>
            </a:r>
            <a:endParaRPr lang="zh-CN" altLang="en-US" sz="4000" b="1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44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     今天的努力造就明天的实力，将来的你一定会感谢现在拼命的自己！</a:t>
            </a:r>
            <a:endParaRPr lang="zh-CN" altLang="en-US" sz="4400" b="1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4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高三励志公式    </a:t>
            </a:r>
            <a:endParaRPr lang="zh-CN" altLang="en-US" sz="4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endParaRPr lang="zh-CN" altLang="en-US" sz="4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endParaRPr lang="zh-CN" altLang="en-US" sz="40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安全提示：请同学们课间文明休息，注意安全，上下学途中一定要提高安全意识，安全第一！</a:t>
            </a:r>
            <a:endParaRPr lang="zh-CN" altLang="en-US" sz="3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graphicFrame>
        <p:nvGraphicFramePr>
          <p:cNvPr id="-2147482560" name="对象 -2147482561"/>
          <p:cNvGraphicFramePr>
            <a:graphicFrameLocks noChangeAspect="1"/>
          </p:cNvGraphicFramePr>
          <p:nvPr/>
        </p:nvGraphicFramePr>
        <p:xfrm>
          <a:off x="105410" y="3636645"/>
          <a:ext cx="2955290" cy="676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890270" imgH="203200" progId="Equation.KSEE3">
                  <p:embed/>
                </p:oleObj>
              </mc:Choice>
              <mc:Fallback>
                <p:oleObj name="" r:id="rId1" imgW="890270" imgH="2032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410" y="3636645"/>
                        <a:ext cx="2955290" cy="676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-2147482559" name="对象 -2147482560"/>
          <p:cNvGraphicFramePr>
            <a:graphicFrameLocks noChangeAspect="1"/>
          </p:cNvGraphicFramePr>
          <p:nvPr/>
        </p:nvGraphicFramePr>
        <p:xfrm>
          <a:off x="3213735" y="3686175"/>
          <a:ext cx="280289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864870" imgH="203200" progId="Equation.KSEE3">
                  <p:embed/>
                </p:oleObj>
              </mc:Choice>
              <mc:Fallback>
                <p:oleObj name="" r:id="rId3" imgW="864870" imgH="203200" progId="Equation.KSEE3">
                  <p:embed/>
                  <p:pic>
                    <p:nvPicPr>
                      <p:cNvPr id="0" name="图片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13735" y="3686175"/>
                        <a:ext cx="2802890" cy="660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-2147482558" name="对象 -2147482559"/>
          <p:cNvGraphicFramePr>
            <a:graphicFrameLocks noChangeAspect="1"/>
          </p:cNvGraphicFramePr>
          <p:nvPr/>
        </p:nvGraphicFramePr>
        <p:xfrm>
          <a:off x="6292215" y="3378200"/>
          <a:ext cx="2383155" cy="1193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787400" imgH="393700" progId="Equation.KSEE3">
                  <p:embed/>
                </p:oleObj>
              </mc:Choice>
              <mc:Fallback>
                <p:oleObj name="" r:id="rId5" imgW="787400" imgH="393700" progId="Equation.KSEE3">
                  <p:embed/>
                  <p:pic>
                    <p:nvPicPr>
                      <p:cNvPr id="0" name="图片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292215" y="3378200"/>
                        <a:ext cx="2383155" cy="11931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41300" y="2637155"/>
            <a:ext cx="8274685" cy="1097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谢谢您的聆听和指导！</a:t>
            </a:r>
            <a:endParaRPr lang="zh-CN" altLang="en-US" sz="66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4"/>
          <p:cNvSpPr txBox="1"/>
          <p:nvPr/>
        </p:nvSpPr>
        <p:spPr>
          <a:xfrm>
            <a:off x="431800" y="1918970"/>
            <a:ext cx="874458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80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圆与圆的位置关系</a:t>
            </a:r>
            <a:endParaRPr lang="zh-CN" altLang="en-US" sz="80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8425" y="3955415"/>
            <a:ext cx="629158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</a:rPr>
              <a:t>四川省双流永安中学   陈强</a:t>
            </a:r>
            <a:endParaRPr lang="zh-CN" altLang="en-US" sz="4000" b="1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449580" y="1231900"/>
            <a:ext cx="849788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342900" lvl="0" indent="-342900" eaLnBrk="1" hangingPunct="1">
              <a:spcBef>
                <a:spcPct val="0"/>
              </a:spcBef>
              <a:buNone/>
            </a:pPr>
            <a:r>
              <a:rPr lang="zh-CN" altLang="en-US" sz="2800" b="1" dirty="0"/>
              <a:t>设想：如果把两个圆的圆心放在数轴上，那么两个圆在不同的位置关系下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我们能得到哪些结论呢</a:t>
            </a:r>
            <a:r>
              <a:rPr lang="en-US" altLang="zh-CN" sz="2800" b="1" dirty="0"/>
              <a:t>?</a:t>
            </a:r>
            <a:endParaRPr lang="en-US" altLang="zh-CN" sz="2800" b="1" dirty="0"/>
          </a:p>
        </p:txBody>
      </p:sp>
      <p:grpSp>
        <p:nvGrpSpPr>
          <p:cNvPr id="6147" name="Group 3"/>
          <p:cNvGrpSpPr/>
          <p:nvPr/>
        </p:nvGrpSpPr>
        <p:grpSpPr>
          <a:xfrm>
            <a:off x="6011863" y="3000375"/>
            <a:ext cx="1087437" cy="1008063"/>
            <a:chOff x="2835" y="1344"/>
            <a:chExt cx="685" cy="635"/>
          </a:xfrm>
        </p:grpSpPr>
        <p:sp>
          <p:nvSpPr>
            <p:cNvPr id="3105" name="Oval 4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106" name="Picture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 useBgFill="1">
        <p:nvSpPr>
          <p:cNvPr id="6150" name="Text Box 6"/>
          <p:cNvSpPr txBox="1"/>
          <p:nvPr/>
        </p:nvSpPr>
        <p:spPr>
          <a:xfrm>
            <a:off x="6011863" y="2927350"/>
            <a:ext cx="1368425" cy="1192213"/>
          </a:xfrm>
          <a:prstGeom prst="rect">
            <a:avLst/>
          </a:prstGeom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</p:txBody>
      </p:sp>
      <p:grpSp>
        <p:nvGrpSpPr>
          <p:cNvPr id="6151" name="Group 7"/>
          <p:cNvGrpSpPr/>
          <p:nvPr/>
        </p:nvGrpSpPr>
        <p:grpSpPr>
          <a:xfrm>
            <a:off x="5508625" y="3000375"/>
            <a:ext cx="1087438" cy="1008063"/>
            <a:chOff x="2835" y="1344"/>
            <a:chExt cx="685" cy="635"/>
          </a:xfrm>
        </p:grpSpPr>
        <p:sp>
          <p:nvSpPr>
            <p:cNvPr id="3103" name="Oval 8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104" name="Picture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4" name="Group 10"/>
          <p:cNvGrpSpPr/>
          <p:nvPr/>
        </p:nvGrpSpPr>
        <p:grpSpPr>
          <a:xfrm>
            <a:off x="4500563" y="3000375"/>
            <a:ext cx="1087437" cy="1008063"/>
            <a:chOff x="2835" y="1344"/>
            <a:chExt cx="685" cy="635"/>
          </a:xfrm>
        </p:grpSpPr>
        <p:sp>
          <p:nvSpPr>
            <p:cNvPr id="3101" name="Oval 11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102" name="Picture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157" name="Group 13"/>
          <p:cNvGrpSpPr/>
          <p:nvPr/>
        </p:nvGrpSpPr>
        <p:grpSpPr>
          <a:xfrm>
            <a:off x="5003800" y="3000375"/>
            <a:ext cx="1087438" cy="1008063"/>
            <a:chOff x="2835" y="1344"/>
            <a:chExt cx="685" cy="635"/>
          </a:xfrm>
        </p:grpSpPr>
        <p:sp>
          <p:nvSpPr>
            <p:cNvPr id="3099" name="Oval 14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100" name="Picture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080" name="Rectangle 16"/>
          <p:cNvSpPr/>
          <p:nvPr/>
        </p:nvSpPr>
        <p:spPr>
          <a:xfrm>
            <a:off x="0" y="41862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81" name="Rectangle 20"/>
          <p:cNvSpPr/>
          <p:nvPr/>
        </p:nvSpPr>
        <p:spPr>
          <a:xfrm>
            <a:off x="127000" y="43132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82" name="Rectangle 24"/>
          <p:cNvSpPr/>
          <p:nvPr/>
        </p:nvSpPr>
        <p:spPr>
          <a:xfrm>
            <a:off x="0" y="41671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83" name="Rectangle 28"/>
          <p:cNvSpPr/>
          <p:nvPr/>
        </p:nvSpPr>
        <p:spPr>
          <a:xfrm>
            <a:off x="254000" y="44402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3084" name="Rectangle 32"/>
          <p:cNvSpPr/>
          <p:nvPr/>
        </p:nvSpPr>
        <p:spPr>
          <a:xfrm>
            <a:off x="381000" y="45672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 useBgFill="1">
        <p:nvSpPr>
          <p:cNvPr id="6180" name="Text Box 36"/>
          <p:cNvSpPr txBox="1"/>
          <p:nvPr/>
        </p:nvSpPr>
        <p:spPr>
          <a:xfrm>
            <a:off x="4572000" y="2927350"/>
            <a:ext cx="1008063" cy="1192213"/>
          </a:xfrm>
          <a:prstGeom prst="rect">
            <a:avLst/>
          </a:prstGeom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</p:txBody>
      </p:sp>
      <p:grpSp>
        <p:nvGrpSpPr>
          <p:cNvPr id="6181" name="Group 37"/>
          <p:cNvGrpSpPr/>
          <p:nvPr/>
        </p:nvGrpSpPr>
        <p:grpSpPr>
          <a:xfrm>
            <a:off x="4067175" y="3000375"/>
            <a:ext cx="1087438" cy="1008063"/>
            <a:chOff x="2835" y="1344"/>
            <a:chExt cx="685" cy="635"/>
          </a:xfrm>
        </p:grpSpPr>
        <p:sp>
          <p:nvSpPr>
            <p:cNvPr id="3097" name="Oval 38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098" name="Picture 3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 useBgFill="1">
        <p:nvSpPr>
          <p:cNvPr id="6184" name="Text Box 40"/>
          <p:cNvSpPr txBox="1"/>
          <p:nvPr/>
        </p:nvSpPr>
        <p:spPr>
          <a:xfrm>
            <a:off x="4140200" y="2887663"/>
            <a:ext cx="1008063" cy="1192212"/>
          </a:xfrm>
          <a:prstGeom prst="rect">
            <a:avLst/>
          </a:prstGeom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</p:txBody>
      </p:sp>
      <p:grpSp>
        <p:nvGrpSpPr>
          <p:cNvPr id="6185" name="Group 41"/>
          <p:cNvGrpSpPr/>
          <p:nvPr/>
        </p:nvGrpSpPr>
        <p:grpSpPr>
          <a:xfrm>
            <a:off x="3484563" y="3000375"/>
            <a:ext cx="1087437" cy="1008063"/>
            <a:chOff x="2835" y="1344"/>
            <a:chExt cx="685" cy="635"/>
          </a:xfrm>
        </p:grpSpPr>
        <p:sp>
          <p:nvSpPr>
            <p:cNvPr id="3095" name="Oval 42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096" name="Picture 4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sp useBgFill="1">
        <p:nvSpPr>
          <p:cNvPr id="6188" name="Text Box 44"/>
          <p:cNvSpPr txBox="1"/>
          <p:nvPr/>
        </p:nvSpPr>
        <p:spPr>
          <a:xfrm>
            <a:off x="3563938" y="2279650"/>
            <a:ext cx="1081087" cy="2017713"/>
          </a:xfrm>
          <a:prstGeom prst="rect">
            <a:avLst/>
          </a:prstGeom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  <a:p>
            <a:pPr marL="0" lvl="0" indent="0" eaLnBrk="1" hangingPunct="1">
              <a:spcBef>
                <a:spcPct val="50000"/>
              </a:spcBef>
              <a:buNone/>
            </a:pPr>
            <a:endParaRPr lang="en-US" altLang="zh-CN" sz="1800" dirty="0"/>
          </a:p>
        </p:txBody>
      </p:sp>
      <p:grpSp>
        <p:nvGrpSpPr>
          <p:cNvPr id="6189" name="Group 45"/>
          <p:cNvGrpSpPr/>
          <p:nvPr/>
        </p:nvGrpSpPr>
        <p:grpSpPr>
          <a:xfrm>
            <a:off x="3132138" y="3000375"/>
            <a:ext cx="1087437" cy="1008063"/>
            <a:chOff x="2835" y="1344"/>
            <a:chExt cx="685" cy="635"/>
          </a:xfrm>
        </p:grpSpPr>
        <p:sp>
          <p:nvSpPr>
            <p:cNvPr id="3093" name="Oval 46"/>
            <p:cNvSpPr/>
            <p:nvPr/>
          </p:nvSpPr>
          <p:spPr>
            <a:xfrm>
              <a:off x="2885" y="1344"/>
              <a:ext cx="635" cy="635"/>
            </a:xfrm>
            <a:prstGeom prst="ellipse">
              <a:avLst/>
            </a:prstGeom>
            <a:solidFill>
              <a:srgbClr val="0000FF">
                <a:alpha val="79999"/>
              </a:srgbClr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pic>
          <p:nvPicPr>
            <p:cNvPr id="3094" name="Picture 4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35" y="1480"/>
              <a:ext cx="594" cy="43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92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050" y="2178050"/>
            <a:ext cx="2654300" cy="262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93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47695"/>
            <a:ext cx="9001125" cy="712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8"/>
                                            </p:cond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0" grpId="0" animBg="1"/>
      <p:bldP spid="6180" grpId="0" animBg="1"/>
      <p:bldP spid="6184" grpId="0" animBg="1"/>
      <p:bldP spid="618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/>
          <p:nvPr/>
        </p:nvSpPr>
        <p:spPr>
          <a:xfrm>
            <a:off x="381000" y="1736567"/>
            <a:ext cx="8534400" cy="519430"/>
          </a:xfrm>
          <a:prstGeom prst="rect">
            <a:avLst/>
          </a:prstGeom>
          <a:noFill/>
          <a:ln w="28575">
            <a:noFill/>
          </a:ln>
        </p:spPr>
        <p:txBody>
          <a:bodyPr lIns="90000" tIns="46800" rIns="90000" bIns="46800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(1)</a:t>
            </a:r>
            <a:r>
              <a:rPr lang="zh-CN" altLang="en-US" sz="2800" b="1" dirty="0">
                <a:latin typeface="Times New Roman" panose="02020603050405020304" pitchFamily="18" charset="0"/>
              </a:rPr>
              <a:t>利用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圆心距</a:t>
            </a:r>
            <a:r>
              <a:rPr lang="zh-CN" altLang="en-US" sz="2800" b="1" dirty="0">
                <a:latin typeface="Times New Roman" panose="02020603050405020304" pitchFamily="18" charset="0"/>
              </a:rPr>
              <a:t>与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|r</a:t>
            </a:r>
            <a:r>
              <a: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+r</a:t>
            </a:r>
            <a:r>
              <a: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|</a:t>
            </a:r>
            <a:r>
              <a:rPr lang="zh-CN" altLang="en-US" sz="2800" b="1" dirty="0">
                <a:latin typeface="Times New Roman" panose="02020603050405020304" pitchFamily="18" charset="0"/>
              </a:rPr>
              <a:t>和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| r</a:t>
            </a:r>
            <a:r>
              <a: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-r</a:t>
            </a:r>
            <a:r>
              <a:rPr lang="en-US" altLang="zh-CN" sz="2800" b="1" baseline="-25000" dirty="0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|</a:t>
            </a:r>
            <a:r>
              <a:rPr lang="zh-CN" altLang="en-US" sz="2800" b="1" dirty="0">
                <a:latin typeface="Times New Roman" panose="02020603050405020304" pitchFamily="18" charset="0"/>
              </a:rPr>
              <a:t>的大小关系判断：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1710690" y="548799"/>
            <a:ext cx="6705600" cy="519430"/>
          </a:xfrm>
          <a:prstGeom prst="rect">
            <a:avLst/>
          </a:prstGeom>
          <a:noFill/>
          <a:ln w="28575">
            <a:noFill/>
          </a:ln>
        </p:spPr>
        <p:txBody>
          <a:bodyPr lIns="90000" tIns="46800" rIns="90000" bIns="46800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latin typeface="Times New Roman" panose="02020603050405020304" pitchFamily="18" charset="0"/>
              </a:rPr>
              <a:t>圆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800" b="1" i="1" baseline="-25000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：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x-a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y-b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</a:rPr>
              <a:t>=r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</a:rPr>
              <a:t>(r</a:t>
            </a:r>
            <a:r>
              <a:rPr lang="en-US" altLang="zh-CN" sz="2800" b="1" baseline="-25000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</a:rPr>
              <a:t>&gt;0)</a:t>
            </a:r>
            <a:endParaRPr lang="en-US" altLang="zh-CN" sz="2800" b="1" i="1" dirty="0">
              <a:latin typeface="Times New Roman" panose="02020603050405020304" pitchFamily="18" charset="0"/>
            </a:endParaRPr>
          </a:p>
        </p:txBody>
      </p:sp>
      <p:sp>
        <p:nvSpPr>
          <p:cNvPr id="4100" name="Rectangle 4"/>
          <p:cNvSpPr/>
          <p:nvPr/>
        </p:nvSpPr>
        <p:spPr>
          <a:xfrm>
            <a:off x="1710690" y="985520"/>
            <a:ext cx="66960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圆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800" b="1" i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x-c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800" b="1" i="1" dirty="0">
                <a:solidFill>
                  <a:schemeClr val="tx1"/>
                </a:solidFill>
                <a:latin typeface="Times New Roman" panose="02020603050405020304" pitchFamily="18" charset="0"/>
              </a:rPr>
              <a:t>y-d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=r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baseline="30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(r</a:t>
            </a:r>
            <a:r>
              <a:rPr lang="en-US" altLang="zh-CN" sz="2800" b="1" baseline="-25000" dirty="0">
                <a:solidFill>
                  <a:schemeClr val="tx1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&gt;0)</a:t>
            </a:r>
            <a:endParaRPr lang="en-US" altLang="zh-CN" sz="2800" b="1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3557" name="Group 5"/>
          <p:cNvGrpSpPr/>
          <p:nvPr/>
        </p:nvGrpSpPr>
        <p:grpSpPr>
          <a:xfrm>
            <a:off x="152401" y="2565400"/>
            <a:ext cx="8623299" cy="742950"/>
            <a:chOff x="96" y="1616"/>
            <a:chExt cx="5432" cy="468"/>
          </a:xfrm>
        </p:grpSpPr>
        <p:sp>
          <p:nvSpPr>
            <p:cNvPr id="4112" name="AutoShape 6"/>
            <p:cNvSpPr/>
            <p:nvPr/>
          </p:nvSpPr>
          <p:spPr>
            <a:xfrm>
              <a:off x="2381" y="1797"/>
              <a:ext cx="908" cy="192"/>
            </a:xfrm>
            <a:prstGeom prst="leftRightArrow">
              <a:avLst>
                <a:gd name="adj1" fmla="val 50000"/>
                <a:gd name="adj2" fmla="val 94583"/>
              </a:avLst>
            </a:prstGeom>
            <a:solidFill>
              <a:srgbClr val="0000FF"/>
            </a:solidFill>
            <a:ln w="28575" cap="flat" cmpd="sng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4113" name="Rectangle 7"/>
            <p:cNvSpPr/>
            <p:nvPr/>
          </p:nvSpPr>
          <p:spPr>
            <a:xfrm>
              <a:off x="96" y="1616"/>
              <a:ext cx="259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4000" b="1" dirty="0">
                  <a:latin typeface="Times New Roman" panose="02020603050405020304" pitchFamily="18" charset="0"/>
                </a:rPr>
                <a:t>①|C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|&gt; |r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+r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|</a:t>
              </a:r>
              <a:endParaRPr lang="en-US" altLang="zh-CN" sz="4000" b="1" baseline="-25000" dirty="0">
                <a:latin typeface="Times New Roman" panose="02020603050405020304" pitchFamily="18" charset="0"/>
              </a:endParaRPr>
            </a:p>
          </p:txBody>
        </p:sp>
        <p:sp>
          <p:nvSpPr>
            <p:cNvPr id="4114" name="Rectangle 8"/>
            <p:cNvSpPr/>
            <p:nvPr/>
          </p:nvSpPr>
          <p:spPr>
            <a:xfrm>
              <a:off x="3199" y="1662"/>
              <a:ext cx="2329" cy="42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300" b="1" dirty="0">
                  <a:latin typeface="Times New Roman" panose="02020603050405020304" pitchFamily="18" charset="0"/>
                </a:rPr>
                <a:t>  </a:t>
              </a:r>
              <a:r>
                <a:rPr lang="zh-CN" altLang="en-US" sz="3300" b="1" dirty="0">
                  <a:latin typeface="Times New Roman" panose="02020603050405020304" pitchFamily="18" charset="0"/>
                </a:rPr>
                <a:t>圆</a:t>
              </a:r>
              <a:r>
                <a:rPr lang="en-US" altLang="zh-CN" sz="3800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800" b="1" i="1" baseline="-25000" dirty="0">
                  <a:latin typeface="Times New Roman" panose="02020603050405020304" pitchFamily="18" charset="0"/>
                </a:rPr>
                <a:t>1</a:t>
              </a:r>
              <a:r>
                <a:rPr lang="zh-CN" altLang="en-US" sz="3300" b="1" dirty="0">
                  <a:latin typeface="Times New Roman" panose="02020603050405020304" pitchFamily="18" charset="0"/>
                </a:rPr>
                <a:t>与圆</a:t>
              </a:r>
              <a:r>
                <a:rPr lang="en-US" altLang="zh-CN" sz="3800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800" b="1" i="1" baseline="-25000" dirty="0">
                  <a:latin typeface="Times New Roman" panose="02020603050405020304" pitchFamily="18" charset="0"/>
                </a:rPr>
                <a:t>2</a:t>
              </a:r>
              <a:r>
                <a:rPr lang="zh-CN" altLang="en-US" sz="33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外离</a:t>
              </a:r>
              <a:endParaRPr lang="zh-CN" altLang="en-US" sz="33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561" name="Group 9"/>
          <p:cNvGrpSpPr/>
          <p:nvPr/>
        </p:nvGrpSpPr>
        <p:grpSpPr>
          <a:xfrm>
            <a:off x="395288" y="5532438"/>
            <a:ext cx="9205912" cy="715962"/>
            <a:chOff x="249" y="3485"/>
            <a:chExt cx="5799" cy="451"/>
          </a:xfrm>
        </p:grpSpPr>
        <p:sp>
          <p:nvSpPr>
            <p:cNvPr id="4109" name="AutoShape 10"/>
            <p:cNvSpPr/>
            <p:nvPr/>
          </p:nvSpPr>
          <p:spPr>
            <a:xfrm>
              <a:off x="2653" y="3657"/>
              <a:ext cx="942" cy="192"/>
            </a:xfrm>
            <a:prstGeom prst="leftRightArrow">
              <a:avLst>
                <a:gd name="adj1" fmla="val 50000"/>
                <a:gd name="adj2" fmla="val 98125"/>
              </a:avLst>
            </a:prstGeom>
            <a:solidFill>
              <a:srgbClr val="0000FF"/>
            </a:solidFill>
            <a:ln w="28575" cap="flat" cmpd="sng">
              <a:solidFill>
                <a:srgbClr val="3366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4110" name="Rectangle 11"/>
            <p:cNvSpPr/>
            <p:nvPr/>
          </p:nvSpPr>
          <p:spPr>
            <a:xfrm>
              <a:off x="3321" y="3485"/>
              <a:ext cx="2727" cy="4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300" b="1" dirty="0">
                  <a:latin typeface="Times New Roman" panose="02020603050405020304" pitchFamily="18" charset="0"/>
                </a:rPr>
                <a:t>   </a:t>
              </a:r>
              <a:r>
                <a:rPr lang="zh-CN" altLang="en-US" sz="3300" b="1" dirty="0">
                  <a:latin typeface="Times New Roman" panose="02020603050405020304" pitchFamily="18" charset="0"/>
                </a:rPr>
                <a:t>圆</a:t>
              </a:r>
              <a:r>
                <a:rPr lang="en-US" altLang="zh-CN" sz="3800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800" b="1" i="1" baseline="-25000" dirty="0">
                  <a:latin typeface="Times New Roman" panose="02020603050405020304" pitchFamily="18" charset="0"/>
                </a:rPr>
                <a:t>1</a:t>
              </a:r>
              <a:r>
                <a:rPr lang="zh-CN" altLang="en-US" sz="3300" b="1" dirty="0">
                  <a:latin typeface="Times New Roman" panose="02020603050405020304" pitchFamily="18" charset="0"/>
                </a:rPr>
                <a:t>与圆</a:t>
              </a:r>
              <a:r>
                <a:rPr lang="en-US" altLang="zh-CN" sz="3800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800" b="1" i="1" baseline="-25000" dirty="0">
                  <a:latin typeface="Times New Roman" panose="02020603050405020304" pitchFamily="18" charset="0"/>
                </a:rPr>
                <a:t>2</a:t>
              </a:r>
              <a:r>
                <a:rPr lang="zh-CN" altLang="en-US" sz="33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外切</a:t>
              </a:r>
              <a:endParaRPr lang="zh-CN" altLang="en-US" sz="33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111" name="Rectangle 12"/>
            <p:cNvSpPr/>
            <p:nvPr/>
          </p:nvSpPr>
          <p:spPr>
            <a:xfrm>
              <a:off x="249" y="3494"/>
              <a:ext cx="2812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4000" b="1" dirty="0">
                  <a:latin typeface="Times New Roman" panose="02020603050405020304" pitchFamily="18" charset="0"/>
                </a:rPr>
                <a:t>②|C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|= |r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+r</a:t>
              </a:r>
              <a:r>
                <a:rPr lang="en-US" altLang="zh-CN" sz="4000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sz="4000" b="1" dirty="0">
                  <a:latin typeface="Times New Roman" panose="02020603050405020304" pitchFamily="18" charset="0"/>
                </a:rPr>
                <a:t>|</a:t>
              </a:r>
              <a:endParaRPr lang="en-US" altLang="zh-CN" sz="40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565" name="Group 13"/>
          <p:cNvGrpSpPr/>
          <p:nvPr/>
        </p:nvGrpSpPr>
        <p:grpSpPr>
          <a:xfrm>
            <a:off x="900113" y="3500438"/>
            <a:ext cx="3097212" cy="1871662"/>
            <a:chOff x="521" y="2205"/>
            <a:chExt cx="1951" cy="1179"/>
          </a:xfrm>
        </p:grpSpPr>
        <p:sp>
          <p:nvSpPr>
            <p:cNvPr id="4107" name="Oval 14"/>
            <p:cNvSpPr/>
            <p:nvPr/>
          </p:nvSpPr>
          <p:spPr>
            <a:xfrm>
              <a:off x="521" y="2205"/>
              <a:ext cx="635" cy="63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4108" name="Oval 15"/>
            <p:cNvSpPr/>
            <p:nvPr/>
          </p:nvSpPr>
          <p:spPr>
            <a:xfrm>
              <a:off x="1429" y="2341"/>
              <a:ext cx="1043" cy="1043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grpSp>
        <p:nvGrpSpPr>
          <p:cNvPr id="23568" name="Group 16"/>
          <p:cNvGrpSpPr/>
          <p:nvPr/>
        </p:nvGrpSpPr>
        <p:grpSpPr>
          <a:xfrm>
            <a:off x="5364163" y="3500438"/>
            <a:ext cx="2736850" cy="1944687"/>
            <a:chOff x="3379" y="2205"/>
            <a:chExt cx="1724" cy="1225"/>
          </a:xfrm>
        </p:grpSpPr>
        <p:sp>
          <p:nvSpPr>
            <p:cNvPr id="4105" name="Oval 17"/>
            <p:cNvSpPr/>
            <p:nvPr/>
          </p:nvSpPr>
          <p:spPr>
            <a:xfrm>
              <a:off x="3379" y="2432"/>
              <a:ext cx="499" cy="49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4106" name="Oval 18"/>
            <p:cNvSpPr/>
            <p:nvPr/>
          </p:nvSpPr>
          <p:spPr>
            <a:xfrm>
              <a:off x="3878" y="2205"/>
              <a:ext cx="1225" cy="122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78" name="Group 2"/>
          <p:cNvGrpSpPr/>
          <p:nvPr/>
        </p:nvGrpSpPr>
        <p:grpSpPr>
          <a:xfrm>
            <a:off x="-113982" y="638176"/>
            <a:ext cx="9593262" cy="1200151"/>
            <a:chOff x="-366" y="583"/>
            <a:chExt cx="6043" cy="756"/>
          </a:xfrm>
        </p:grpSpPr>
        <p:sp>
          <p:nvSpPr>
            <p:cNvPr id="5133" name="AutoShape 3"/>
            <p:cNvSpPr/>
            <p:nvPr/>
          </p:nvSpPr>
          <p:spPr>
            <a:xfrm>
              <a:off x="2379" y="1018"/>
              <a:ext cx="1029" cy="237"/>
            </a:xfrm>
            <a:prstGeom prst="leftRightArrow">
              <a:avLst>
                <a:gd name="adj1" fmla="val 50000"/>
                <a:gd name="adj2" fmla="val 86835"/>
              </a:avLst>
            </a:prstGeom>
            <a:solidFill>
              <a:schemeClr val="hlink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5134" name="Rectangle 4"/>
            <p:cNvSpPr/>
            <p:nvPr/>
          </p:nvSpPr>
          <p:spPr>
            <a:xfrm>
              <a:off x="3465" y="974"/>
              <a:ext cx="221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50000"/>
                </a:spcBef>
                <a:buNone/>
              </a:pPr>
              <a:r>
                <a:rPr lang="zh-CN" altLang="en-US" b="1" dirty="0">
                  <a:latin typeface="Times New Roman" panose="02020603050405020304" pitchFamily="18" charset="0"/>
                </a:rPr>
                <a:t>圆</a:t>
              </a:r>
              <a:r>
                <a:rPr lang="en-US" altLang="zh-CN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b="1" i="1" baseline="-25000" dirty="0">
                  <a:latin typeface="Times New Roman" panose="02020603050405020304" pitchFamily="18" charset="0"/>
                </a:rPr>
                <a:t>1</a:t>
              </a:r>
              <a:r>
                <a:rPr lang="zh-CN" altLang="en-US" b="1" dirty="0">
                  <a:latin typeface="Times New Roman" panose="02020603050405020304" pitchFamily="18" charset="0"/>
                </a:rPr>
                <a:t>与圆</a:t>
              </a:r>
              <a:r>
                <a:rPr lang="en-US" altLang="zh-CN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b="1" i="1" baseline="-25000" dirty="0">
                  <a:latin typeface="Times New Roman" panose="02020603050405020304" pitchFamily="18" charset="0"/>
                </a:rPr>
                <a:t>2</a:t>
              </a:r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相交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35" name="Rectangle 5"/>
            <p:cNvSpPr/>
            <p:nvPr/>
          </p:nvSpPr>
          <p:spPr>
            <a:xfrm>
              <a:off x="-366" y="583"/>
              <a:ext cx="3504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b="1" dirty="0">
                  <a:latin typeface="Times New Roman" panose="02020603050405020304" pitchFamily="18" charset="0"/>
                </a:rPr>
                <a:t>          </a:t>
              </a:r>
              <a:endParaRPr lang="en-US" altLang="zh-CN" b="1" dirty="0">
                <a:latin typeface="Times New Roman" panose="02020603050405020304" pitchFamily="18" charset="0"/>
              </a:endParaRPr>
            </a:p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b="1" dirty="0">
                  <a:latin typeface="Times New Roman" panose="02020603050405020304" pitchFamily="18" charset="0"/>
                </a:rPr>
                <a:t> ③|r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</a:rPr>
                <a:t>-r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b="1" dirty="0">
                  <a:latin typeface="Times New Roman" panose="02020603050405020304" pitchFamily="18" charset="0"/>
                </a:rPr>
                <a:t>|&lt; |C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</a:rPr>
                <a:t>C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b="1" dirty="0">
                  <a:latin typeface="Times New Roman" panose="02020603050405020304" pitchFamily="18" charset="0"/>
                </a:rPr>
                <a:t>|&lt; |r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</a:rPr>
                <a:t>+r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b="1" dirty="0">
                  <a:latin typeface="Times New Roman" panose="02020603050405020304" pitchFamily="18" charset="0"/>
                </a:rPr>
                <a:t>|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4582" name="Group 6"/>
          <p:cNvGrpSpPr/>
          <p:nvPr/>
        </p:nvGrpSpPr>
        <p:grpSpPr>
          <a:xfrm>
            <a:off x="-180975" y="5445125"/>
            <a:ext cx="9169400" cy="747713"/>
            <a:chOff x="-4" y="3415"/>
            <a:chExt cx="5662" cy="471"/>
          </a:xfrm>
        </p:grpSpPr>
        <p:sp>
          <p:nvSpPr>
            <p:cNvPr id="5130" name="Rectangle 7"/>
            <p:cNvSpPr/>
            <p:nvPr/>
          </p:nvSpPr>
          <p:spPr>
            <a:xfrm>
              <a:off x="3424" y="3521"/>
              <a:ext cx="2234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b="1" dirty="0">
                  <a:latin typeface="Times New Roman" panose="02020603050405020304" pitchFamily="18" charset="0"/>
                </a:rPr>
                <a:t>圆</a:t>
              </a:r>
              <a:r>
                <a:rPr lang="en-US" altLang="zh-CN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b="1" i="1" baseline="-25000" dirty="0">
                  <a:latin typeface="Times New Roman" panose="02020603050405020304" pitchFamily="18" charset="0"/>
                </a:rPr>
                <a:t>1</a:t>
              </a:r>
              <a:r>
                <a:rPr lang="zh-CN" altLang="en-US" b="1" dirty="0">
                  <a:latin typeface="Times New Roman" panose="02020603050405020304" pitchFamily="18" charset="0"/>
                </a:rPr>
                <a:t>与圆</a:t>
              </a:r>
              <a:r>
                <a:rPr lang="en-US" altLang="zh-CN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b="1" i="1" baseline="-25000" dirty="0">
                  <a:latin typeface="Times New Roman" panose="02020603050405020304" pitchFamily="18" charset="0"/>
                </a:rPr>
                <a:t>2</a:t>
              </a:r>
              <a:r>
                <a:rPr lang="zh-CN" altLang="en-US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内切</a:t>
              </a:r>
              <a:endParaRPr lang="zh-CN" altLang="en-US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131" name="AutoShape 8"/>
            <p:cNvSpPr/>
            <p:nvPr/>
          </p:nvSpPr>
          <p:spPr>
            <a:xfrm>
              <a:off x="2608" y="3612"/>
              <a:ext cx="817" cy="226"/>
            </a:xfrm>
            <a:prstGeom prst="leftRightArrow">
              <a:avLst>
                <a:gd name="adj1" fmla="val 50000"/>
                <a:gd name="adj2" fmla="val 72300"/>
              </a:avLst>
            </a:prstGeom>
            <a:solidFill>
              <a:schemeClr val="hlink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0000" tIns="46800" rIns="90000" bIns="46800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5132" name="Rectangle 9"/>
            <p:cNvSpPr/>
            <p:nvPr/>
          </p:nvSpPr>
          <p:spPr>
            <a:xfrm>
              <a:off x="-4" y="3415"/>
              <a:ext cx="2686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4000" b="1" dirty="0">
                  <a:latin typeface="Times New Roman" panose="02020603050405020304" pitchFamily="18" charset="0"/>
                </a:rPr>
                <a:t>  </a:t>
              </a:r>
              <a:r>
                <a:rPr lang="en-US" altLang="zh-CN" b="1" dirty="0">
                  <a:latin typeface="Times New Roman" panose="02020603050405020304" pitchFamily="18" charset="0"/>
                </a:rPr>
                <a:t>④|C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</a:rPr>
                <a:t>C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b="1" dirty="0">
                  <a:latin typeface="Times New Roman" panose="02020603050405020304" pitchFamily="18" charset="0"/>
                </a:rPr>
                <a:t>|=  |r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b="1" dirty="0">
                  <a:latin typeface="Times New Roman" panose="02020603050405020304" pitchFamily="18" charset="0"/>
                </a:rPr>
                <a:t>-r</a:t>
              </a:r>
              <a:r>
                <a:rPr lang="en-US" altLang="zh-CN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b="1" dirty="0">
                  <a:latin typeface="Times New Roman" panose="02020603050405020304" pitchFamily="18" charset="0"/>
                </a:rPr>
                <a:t>|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124" name="Group 10"/>
          <p:cNvGrpSpPr/>
          <p:nvPr/>
        </p:nvGrpSpPr>
        <p:grpSpPr>
          <a:xfrm>
            <a:off x="1042988" y="2492375"/>
            <a:ext cx="2303462" cy="2374900"/>
            <a:chOff x="657" y="1570"/>
            <a:chExt cx="1451" cy="1496"/>
          </a:xfrm>
        </p:grpSpPr>
        <p:sp>
          <p:nvSpPr>
            <p:cNvPr id="5128" name="Oval 11"/>
            <p:cNvSpPr/>
            <p:nvPr/>
          </p:nvSpPr>
          <p:spPr>
            <a:xfrm>
              <a:off x="657" y="1570"/>
              <a:ext cx="545" cy="545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5129" name="Oval 12"/>
            <p:cNvSpPr/>
            <p:nvPr/>
          </p:nvSpPr>
          <p:spPr>
            <a:xfrm>
              <a:off x="748" y="1706"/>
              <a:ext cx="1360" cy="136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grpSp>
        <p:nvGrpSpPr>
          <p:cNvPr id="24589" name="Group 13"/>
          <p:cNvGrpSpPr/>
          <p:nvPr/>
        </p:nvGrpSpPr>
        <p:grpSpPr>
          <a:xfrm>
            <a:off x="4787900" y="2131060"/>
            <a:ext cx="3313113" cy="3313113"/>
            <a:chOff x="3016" y="1344"/>
            <a:chExt cx="2087" cy="2087"/>
          </a:xfrm>
        </p:grpSpPr>
        <p:sp>
          <p:nvSpPr>
            <p:cNvPr id="5126" name="Oval 14"/>
            <p:cNvSpPr/>
            <p:nvPr/>
          </p:nvSpPr>
          <p:spPr>
            <a:xfrm>
              <a:off x="3016" y="1344"/>
              <a:ext cx="2087" cy="2087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5127" name="Oval 15"/>
            <p:cNvSpPr/>
            <p:nvPr/>
          </p:nvSpPr>
          <p:spPr>
            <a:xfrm>
              <a:off x="4468" y="1842"/>
              <a:ext cx="589" cy="589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-143953" y="1208405"/>
            <a:ext cx="8923146" cy="685800"/>
            <a:chOff x="106" y="436"/>
            <a:chExt cx="5411" cy="432"/>
          </a:xfrm>
        </p:grpSpPr>
        <p:sp>
          <p:nvSpPr>
            <p:cNvPr id="6150" name="Rectangle 3"/>
            <p:cNvSpPr/>
            <p:nvPr/>
          </p:nvSpPr>
          <p:spPr>
            <a:xfrm>
              <a:off x="3283" y="445"/>
              <a:ext cx="2234" cy="42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3300" b="1" dirty="0">
                  <a:latin typeface="Times New Roman" panose="02020603050405020304" pitchFamily="18" charset="0"/>
                </a:rPr>
                <a:t>圆</a:t>
              </a:r>
              <a:r>
                <a:rPr lang="en-US" altLang="zh-CN" sz="3800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800" b="1" i="1" baseline="-25000" dirty="0">
                  <a:latin typeface="Times New Roman" panose="02020603050405020304" pitchFamily="18" charset="0"/>
                </a:rPr>
                <a:t>1</a:t>
              </a:r>
              <a:r>
                <a:rPr lang="zh-CN" altLang="en-US" sz="3300" b="1" dirty="0">
                  <a:latin typeface="Times New Roman" panose="02020603050405020304" pitchFamily="18" charset="0"/>
                </a:rPr>
                <a:t>与圆</a:t>
              </a:r>
              <a:r>
                <a:rPr lang="en-US" altLang="zh-CN" sz="3800" b="1" i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800" b="1" i="1" baseline="-25000" dirty="0">
                  <a:latin typeface="Times New Roman" panose="02020603050405020304" pitchFamily="18" charset="0"/>
                </a:rPr>
                <a:t>2</a:t>
              </a:r>
              <a:r>
                <a:rPr lang="zh-CN" altLang="en-US" sz="33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内含</a:t>
              </a:r>
              <a:endParaRPr lang="zh-CN" altLang="en-US" sz="33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51" name="AutoShape 4"/>
            <p:cNvSpPr/>
            <p:nvPr/>
          </p:nvSpPr>
          <p:spPr>
            <a:xfrm>
              <a:off x="2659" y="580"/>
              <a:ext cx="576" cy="192"/>
            </a:xfrm>
            <a:prstGeom prst="leftRightArrow">
              <a:avLst>
                <a:gd name="adj1" fmla="val 50000"/>
                <a:gd name="adj2" fmla="val 60000"/>
              </a:avLst>
            </a:prstGeom>
            <a:solidFill>
              <a:schemeClr val="hlink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lIns="90000" tIns="46800" rIns="90000" bIns="46800" anchor="ctr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6152" name="Rectangle 5"/>
            <p:cNvSpPr/>
            <p:nvPr/>
          </p:nvSpPr>
          <p:spPr>
            <a:xfrm>
              <a:off x="106" y="436"/>
              <a:ext cx="2453" cy="4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en-US" altLang="zh-CN" sz="3600" b="1" dirty="0">
                  <a:latin typeface="Times New Roman" panose="02020603050405020304" pitchFamily="18" charset="0"/>
                </a:rPr>
                <a:t>⑤ 0   |C</a:t>
              </a:r>
              <a:r>
                <a:rPr lang="en-US" altLang="zh-CN" sz="3600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3600" b="1" dirty="0">
                  <a:latin typeface="Times New Roman" panose="02020603050405020304" pitchFamily="18" charset="0"/>
                </a:rPr>
                <a:t>C</a:t>
              </a:r>
              <a:r>
                <a:rPr lang="en-US" altLang="zh-CN" sz="3600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sz="3600" b="1" dirty="0">
                  <a:latin typeface="Times New Roman" panose="02020603050405020304" pitchFamily="18" charset="0"/>
                </a:rPr>
                <a:t>|&lt; |r</a:t>
              </a:r>
              <a:r>
                <a:rPr lang="en-US" altLang="zh-CN" sz="3600" b="1" baseline="-25000" dirty="0">
                  <a:latin typeface="Times New Roman" panose="02020603050405020304" pitchFamily="18" charset="0"/>
                </a:rPr>
                <a:t>1</a:t>
              </a:r>
              <a:r>
                <a:rPr lang="en-US" altLang="zh-CN" sz="3600" b="1" dirty="0">
                  <a:latin typeface="Times New Roman" panose="02020603050405020304" pitchFamily="18" charset="0"/>
                </a:rPr>
                <a:t>-r</a:t>
              </a:r>
              <a:r>
                <a:rPr lang="en-US" altLang="zh-CN" sz="3600" b="1" baseline="-25000" dirty="0">
                  <a:latin typeface="Times New Roman" panose="02020603050405020304" pitchFamily="18" charset="0"/>
                </a:rPr>
                <a:t>2</a:t>
              </a:r>
              <a:r>
                <a:rPr lang="en-US" altLang="zh-CN" sz="3600" b="1" dirty="0">
                  <a:latin typeface="Times New Roman" panose="02020603050405020304" pitchFamily="18" charset="0"/>
                </a:rPr>
                <a:t>|</a:t>
              </a:r>
              <a:endParaRPr lang="en-US" altLang="zh-CN" sz="3600" b="1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147" name="Group 6"/>
          <p:cNvGrpSpPr/>
          <p:nvPr/>
        </p:nvGrpSpPr>
        <p:grpSpPr>
          <a:xfrm>
            <a:off x="2787015" y="2606675"/>
            <a:ext cx="3943985" cy="3702050"/>
            <a:chOff x="1292" y="1026"/>
            <a:chExt cx="2948" cy="2948"/>
          </a:xfrm>
        </p:grpSpPr>
        <p:sp>
          <p:nvSpPr>
            <p:cNvPr id="6148" name="Oval 7"/>
            <p:cNvSpPr/>
            <p:nvPr/>
          </p:nvSpPr>
          <p:spPr>
            <a:xfrm>
              <a:off x="1292" y="1026"/>
              <a:ext cx="2948" cy="294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  <p:sp>
          <p:nvSpPr>
            <p:cNvPr id="6149" name="Oval 8"/>
            <p:cNvSpPr/>
            <p:nvPr/>
          </p:nvSpPr>
          <p:spPr>
            <a:xfrm>
              <a:off x="2290" y="2251"/>
              <a:ext cx="1044" cy="1044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dirty="0"/>
            </a:p>
          </p:txBody>
        </p:sp>
      </p:grp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75180" y="2980055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14300" imgH="215900" progId="Equation.KSEE3">
                  <p:embed/>
                </p:oleObj>
              </mc:Choice>
              <mc:Fallback>
                <p:oleObj name="" r:id="rId1" imgW="1143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75180" y="2980055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4225" y="1280160"/>
          <a:ext cx="414020" cy="497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3" imgW="127000" imgH="152400" progId="Equation.KSEE3">
                  <p:embed/>
                </p:oleObj>
              </mc:Choice>
              <mc:Fallback>
                <p:oleObj name="" r:id="rId3" imgW="127000" imgH="1524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4225" y="1280160"/>
                        <a:ext cx="414020" cy="497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676400" y="28194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外离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1453515" y="775970"/>
            <a:ext cx="6858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圆和圆的位置关系</a:t>
            </a:r>
            <a:endParaRPr lang="zh-CN" altLang="en-US" sz="36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2" name="Rectangle 4"/>
          <p:cNvSpPr/>
          <p:nvPr/>
        </p:nvSpPr>
        <p:spPr>
          <a:xfrm>
            <a:off x="1219200" y="3352800"/>
            <a:ext cx="20320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|&gt;|</a:t>
            </a:r>
            <a:r>
              <a:rPr lang="en-US" altLang="zh-CN" sz="2800" b="1" i="1" err="1">
                <a:latin typeface="Times New Roman" panose="02020603050405020304" pitchFamily="18" charset="0"/>
                <a:ea typeface="黑体" panose="02010609060101010101" pitchFamily="2" charset="-122"/>
              </a:rPr>
              <a:t>R+r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3" name="Rectangle 5"/>
          <p:cNvSpPr/>
          <p:nvPr/>
        </p:nvSpPr>
        <p:spPr>
          <a:xfrm>
            <a:off x="3505200" y="3276600"/>
            <a:ext cx="20320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|=|</a:t>
            </a:r>
            <a:r>
              <a:rPr lang="en-US" altLang="zh-CN" sz="2800" b="1" i="1" err="1">
                <a:latin typeface="Times New Roman" panose="02020603050405020304" pitchFamily="18" charset="0"/>
                <a:ea typeface="黑体" panose="02010609060101010101" pitchFamily="2" charset="-122"/>
              </a:rPr>
              <a:t>R+r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4" name="Rectangle 6"/>
          <p:cNvSpPr/>
          <p:nvPr/>
        </p:nvSpPr>
        <p:spPr>
          <a:xfrm>
            <a:off x="5943600" y="3276600"/>
            <a:ext cx="28844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|R-r|&lt;|O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|&lt;|</a:t>
            </a:r>
            <a:r>
              <a:rPr lang="en-US" altLang="zh-CN" sz="2800" b="1" i="1" err="1">
                <a:latin typeface="Times New Roman" panose="02020603050405020304" pitchFamily="18" charset="0"/>
                <a:ea typeface="黑体" panose="02010609060101010101" pitchFamily="2" charset="-122"/>
              </a:rPr>
              <a:t>R+r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5" name="Rectangle 7"/>
          <p:cNvSpPr/>
          <p:nvPr/>
        </p:nvSpPr>
        <p:spPr>
          <a:xfrm>
            <a:off x="2375535" y="5791200"/>
            <a:ext cx="194786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|=|R-r|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6" name="Rectangle 8"/>
          <p:cNvSpPr/>
          <p:nvPr/>
        </p:nvSpPr>
        <p:spPr>
          <a:xfrm>
            <a:off x="4577080" y="5867400"/>
            <a:ext cx="24828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0≤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r>
              <a:rPr lang="en-US" altLang="zh-CN" sz="2800" b="1" i="1" baseline="-250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|&lt;|R-r|</a:t>
            </a:r>
            <a:endParaRPr lang="en-US" altLang="zh-CN" sz="28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8" name="Text Box 10"/>
          <p:cNvSpPr txBox="1"/>
          <p:nvPr/>
        </p:nvSpPr>
        <p:spPr>
          <a:xfrm>
            <a:off x="4114800" y="28194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外切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299" name="Text Box 11"/>
          <p:cNvSpPr txBox="1"/>
          <p:nvPr/>
        </p:nvSpPr>
        <p:spPr>
          <a:xfrm>
            <a:off x="6804025" y="27813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相交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300" name="Text Box 12"/>
          <p:cNvSpPr txBox="1"/>
          <p:nvPr/>
        </p:nvSpPr>
        <p:spPr>
          <a:xfrm>
            <a:off x="2851150" y="53340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内切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301" name="Text Box 13"/>
          <p:cNvSpPr txBox="1"/>
          <p:nvPr/>
        </p:nvSpPr>
        <p:spPr>
          <a:xfrm>
            <a:off x="5213350" y="5410200"/>
            <a:ext cx="838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内含</a:t>
            </a:r>
            <a:endParaRPr lang="zh-CN" altLang="en-US" sz="2400" b="1" dirty="0">
              <a:solidFill>
                <a:srgbClr val="FF006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2304" name="Group 16"/>
          <p:cNvGrpSpPr>
            <a:grpSpLocks noChangeAspect="1"/>
          </p:cNvGrpSpPr>
          <p:nvPr/>
        </p:nvGrpSpPr>
        <p:grpSpPr>
          <a:xfrm>
            <a:off x="990600" y="1676400"/>
            <a:ext cx="2012950" cy="1146175"/>
            <a:chOff x="624" y="1056"/>
            <a:chExt cx="1268" cy="722"/>
          </a:xfrm>
        </p:grpSpPr>
        <p:sp>
          <p:nvSpPr>
            <p:cNvPr id="3160" name="AutoShape 17"/>
            <p:cNvSpPr>
              <a:spLocks noChangeAspect="1" noTextEdit="1"/>
            </p:cNvSpPr>
            <p:nvPr/>
          </p:nvSpPr>
          <p:spPr>
            <a:xfrm>
              <a:off x="624" y="1056"/>
              <a:ext cx="1268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61" name="Oval 18"/>
            <p:cNvSpPr/>
            <p:nvPr/>
          </p:nvSpPr>
          <p:spPr>
            <a:xfrm>
              <a:off x="642" y="1074"/>
              <a:ext cx="694" cy="692"/>
            </a:xfrm>
            <a:prstGeom prst="ellipse">
              <a:avLst/>
            </a:prstGeom>
            <a:solidFill>
              <a:srgbClr val="A1A1FD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2" name="Oval 19"/>
            <p:cNvSpPr/>
            <p:nvPr/>
          </p:nvSpPr>
          <p:spPr>
            <a:xfrm>
              <a:off x="1414" y="1187"/>
              <a:ext cx="466" cy="466"/>
            </a:xfrm>
            <a:prstGeom prst="ellipse">
              <a:avLst/>
            </a:prstGeom>
            <a:solidFill>
              <a:srgbClr val="FDFDA1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3" name="Oval 20"/>
            <p:cNvSpPr/>
            <p:nvPr/>
          </p:nvSpPr>
          <p:spPr>
            <a:xfrm>
              <a:off x="642" y="1074"/>
              <a:ext cx="688" cy="686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4" name="Oval 21"/>
            <p:cNvSpPr/>
            <p:nvPr/>
          </p:nvSpPr>
          <p:spPr>
            <a:xfrm>
              <a:off x="1414" y="1187"/>
              <a:ext cx="460" cy="460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5" name="Line 22"/>
            <p:cNvSpPr/>
            <p:nvPr/>
          </p:nvSpPr>
          <p:spPr>
            <a:xfrm>
              <a:off x="983" y="1414"/>
              <a:ext cx="658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66" name="Line 23"/>
            <p:cNvSpPr/>
            <p:nvPr/>
          </p:nvSpPr>
          <p:spPr>
            <a:xfrm>
              <a:off x="1414" y="1414"/>
              <a:ext cx="227" cy="1"/>
            </a:xfrm>
            <a:prstGeom prst="line">
              <a:avLst/>
            </a:prstGeom>
            <a:ln w="19050" cap="flat" cmpd="sng">
              <a:solidFill>
                <a:srgbClr val="C100C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67" name="Rectangle 24"/>
            <p:cNvSpPr/>
            <p:nvPr/>
          </p:nvSpPr>
          <p:spPr>
            <a:xfrm>
              <a:off x="1521" y="1241"/>
              <a:ext cx="120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68" name="Line 25"/>
            <p:cNvSpPr/>
            <p:nvPr/>
          </p:nvSpPr>
          <p:spPr>
            <a:xfrm>
              <a:off x="983" y="1414"/>
              <a:ext cx="341" cy="1"/>
            </a:xfrm>
            <a:prstGeom prst="line">
              <a:avLst/>
            </a:prstGeom>
            <a:ln w="19050" cap="flat" cmpd="sng">
              <a:solidFill>
                <a:srgbClr val="C100C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69" name="Rectangle 26"/>
            <p:cNvSpPr/>
            <p:nvPr/>
          </p:nvSpPr>
          <p:spPr>
            <a:xfrm>
              <a:off x="1085" y="1229"/>
              <a:ext cx="167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0" name="Oval 27"/>
            <p:cNvSpPr/>
            <p:nvPr/>
          </p:nvSpPr>
          <p:spPr>
            <a:xfrm>
              <a:off x="971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1" name="Rectangle 28"/>
            <p:cNvSpPr/>
            <p:nvPr/>
          </p:nvSpPr>
          <p:spPr>
            <a:xfrm>
              <a:off x="941" y="1420"/>
              <a:ext cx="179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2" name="Rectangle 29"/>
            <p:cNvSpPr/>
            <p:nvPr/>
          </p:nvSpPr>
          <p:spPr>
            <a:xfrm>
              <a:off x="1061" y="1498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3" name="Oval 30"/>
            <p:cNvSpPr/>
            <p:nvPr/>
          </p:nvSpPr>
          <p:spPr>
            <a:xfrm>
              <a:off x="1629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4" name="Rectangle 31"/>
            <p:cNvSpPr/>
            <p:nvPr/>
          </p:nvSpPr>
          <p:spPr>
            <a:xfrm>
              <a:off x="1599" y="1420"/>
              <a:ext cx="179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5" name="Rectangle 32"/>
            <p:cNvSpPr/>
            <p:nvPr/>
          </p:nvSpPr>
          <p:spPr>
            <a:xfrm>
              <a:off x="1719" y="1498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6" name="Oval 33"/>
            <p:cNvSpPr/>
            <p:nvPr/>
          </p:nvSpPr>
          <p:spPr>
            <a:xfrm>
              <a:off x="1312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77" name="Oval 34"/>
            <p:cNvSpPr/>
            <p:nvPr/>
          </p:nvSpPr>
          <p:spPr>
            <a:xfrm>
              <a:off x="1402" y="1402"/>
              <a:ext cx="29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23" name="Group 35"/>
          <p:cNvGrpSpPr>
            <a:grpSpLocks noChangeAspect="1"/>
          </p:cNvGrpSpPr>
          <p:nvPr/>
        </p:nvGrpSpPr>
        <p:grpSpPr>
          <a:xfrm>
            <a:off x="3581400" y="1676400"/>
            <a:ext cx="1879600" cy="1146175"/>
            <a:chOff x="2256" y="1056"/>
            <a:chExt cx="1184" cy="722"/>
          </a:xfrm>
        </p:grpSpPr>
        <p:sp>
          <p:nvSpPr>
            <p:cNvPr id="3142" name="AutoShape 36"/>
            <p:cNvSpPr>
              <a:spLocks noChangeAspect="1" noTextEdit="1"/>
            </p:cNvSpPr>
            <p:nvPr/>
          </p:nvSpPr>
          <p:spPr>
            <a:xfrm>
              <a:off x="2256" y="1056"/>
              <a:ext cx="1184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43" name="Oval 37"/>
            <p:cNvSpPr/>
            <p:nvPr/>
          </p:nvSpPr>
          <p:spPr>
            <a:xfrm>
              <a:off x="2274" y="1074"/>
              <a:ext cx="694" cy="692"/>
            </a:xfrm>
            <a:prstGeom prst="ellipse">
              <a:avLst/>
            </a:prstGeom>
            <a:solidFill>
              <a:srgbClr val="A1A1FD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44" name="Oval 38"/>
            <p:cNvSpPr/>
            <p:nvPr/>
          </p:nvSpPr>
          <p:spPr>
            <a:xfrm>
              <a:off x="2962" y="1187"/>
              <a:ext cx="466" cy="466"/>
            </a:xfrm>
            <a:prstGeom prst="ellipse">
              <a:avLst/>
            </a:prstGeom>
            <a:solidFill>
              <a:srgbClr val="FDFDA1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45" name="Oval 39"/>
            <p:cNvSpPr/>
            <p:nvPr/>
          </p:nvSpPr>
          <p:spPr>
            <a:xfrm>
              <a:off x="2274" y="1074"/>
              <a:ext cx="688" cy="686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46" name="Oval 40"/>
            <p:cNvSpPr/>
            <p:nvPr/>
          </p:nvSpPr>
          <p:spPr>
            <a:xfrm>
              <a:off x="2962" y="1187"/>
              <a:ext cx="460" cy="460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47" name="Line 41"/>
            <p:cNvSpPr/>
            <p:nvPr/>
          </p:nvSpPr>
          <p:spPr>
            <a:xfrm>
              <a:off x="2615" y="1414"/>
              <a:ext cx="574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8" name="Line 42"/>
            <p:cNvSpPr/>
            <p:nvPr/>
          </p:nvSpPr>
          <p:spPr>
            <a:xfrm>
              <a:off x="2962" y="1414"/>
              <a:ext cx="227" cy="1"/>
            </a:xfrm>
            <a:prstGeom prst="line">
              <a:avLst/>
            </a:prstGeom>
            <a:ln w="19050" cap="flat" cmpd="sng">
              <a:solidFill>
                <a:srgbClr val="C100C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49" name="Rectangle 43"/>
            <p:cNvSpPr/>
            <p:nvPr/>
          </p:nvSpPr>
          <p:spPr>
            <a:xfrm>
              <a:off x="3069" y="1241"/>
              <a:ext cx="120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50" name="Line 44"/>
            <p:cNvSpPr/>
            <p:nvPr/>
          </p:nvSpPr>
          <p:spPr>
            <a:xfrm>
              <a:off x="2615" y="1414"/>
              <a:ext cx="341" cy="1"/>
            </a:xfrm>
            <a:prstGeom prst="line">
              <a:avLst/>
            </a:prstGeom>
            <a:ln w="19050" cap="flat" cmpd="sng">
              <a:solidFill>
                <a:srgbClr val="C100C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51" name="Rectangle 45"/>
            <p:cNvSpPr/>
            <p:nvPr/>
          </p:nvSpPr>
          <p:spPr>
            <a:xfrm>
              <a:off x="2716" y="1229"/>
              <a:ext cx="167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52" name="Oval 46"/>
            <p:cNvSpPr/>
            <p:nvPr/>
          </p:nvSpPr>
          <p:spPr>
            <a:xfrm>
              <a:off x="2603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53" name="Rectangle 47"/>
            <p:cNvSpPr/>
            <p:nvPr/>
          </p:nvSpPr>
          <p:spPr>
            <a:xfrm>
              <a:off x="2573" y="1420"/>
              <a:ext cx="179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54" name="Rectangle 48"/>
            <p:cNvSpPr/>
            <p:nvPr/>
          </p:nvSpPr>
          <p:spPr>
            <a:xfrm>
              <a:off x="2693" y="1498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55" name="Oval 49"/>
            <p:cNvSpPr/>
            <p:nvPr/>
          </p:nvSpPr>
          <p:spPr>
            <a:xfrm>
              <a:off x="3177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56" name="Rectangle 50"/>
            <p:cNvSpPr/>
            <p:nvPr/>
          </p:nvSpPr>
          <p:spPr>
            <a:xfrm>
              <a:off x="3147" y="1420"/>
              <a:ext cx="179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57" name="Rectangle 51"/>
            <p:cNvSpPr/>
            <p:nvPr/>
          </p:nvSpPr>
          <p:spPr>
            <a:xfrm>
              <a:off x="3267" y="1498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58" name="Oval 52"/>
            <p:cNvSpPr/>
            <p:nvPr/>
          </p:nvSpPr>
          <p:spPr>
            <a:xfrm>
              <a:off x="2944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59" name="Oval 53"/>
            <p:cNvSpPr/>
            <p:nvPr/>
          </p:nvSpPr>
          <p:spPr>
            <a:xfrm>
              <a:off x="2950" y="1402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42" name="Group 54"/>
          <p:cNvGrpSpPr>
            <a:grpSpLocks noChangeAspect="1"/>
          </p:cNvGrpSpPr>
          <p:nvPr/>
        </p:nvGrpSpPr>
        <p:grpSpPr>
          <a:xfrm>
            <a:off x="6400800" y="1600200"/>
            <a:ext cx="1700213" cy="1146175"/>
            <a:chOff x="4032" y="1008"/>
            <a:chExt cx="1071" cy="722"/>
          </a:xfrm>
        </p:grpSpPr>
        <p:sp>
          <p:nvSpPr>
            <p:cNvPr id="3125" name="AutoShape 55"/>
            <p:cNvSpPr>
              <a:spLocks noChangeAspect="1" noTextEdit="1"/>
            </p:cNvSpPr>
            <p:nvPr/>
          </p:nvSpPr>
          <p:spPr>
            <a:xfrm>
              <a:off x="4032" y="1008"/>
              <a:ext cx="1071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26" name="Oval 56"/>
            <p:cNvSpPr/>
            <p:nvPr/>
          </p:nvSpPr>
          <p:spPr>
            <a:xfrm>
              <a:off x="4050" y="1026"/>
              <a:ext cx="694" cy="692"/>
            </a:xfrm>
            <a:prstGeom prst="ellipse">
              <a:avLst/>
            </a:prstGeom>
            <a:solidFill>
              <a:srgbClr val="A1A1FD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7" name="Oval 57"/>
            <p:cNvSpPr/>
            <p:nvPr/>
          </p:nvSpPr>
          <p:spPr>
            <a:xfrm>
              <a:off x="4624" y="1139"/>
              <a:ext cx="467" cy="466"/>
            </a:xfrm>
            <a:prstGeom prst="ellipse">
              <a:avLst/>
            </a:prstGeom>
            <a:solidFill>
              <a:srgbClr val="FDFDA1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8" name="Line 58"/>
            <p:cNvSpPr/>
            <p:nvPr/>
          </p:nvSpPr>
          <p:spPr>
            <a:xfrm flipH="1" flipV="1">
              <a:off x="4690" y="1205"/>
              <a:ext cx="162" cy="161"/>
            </a:xfrm>
            <a:prstGeom prst="line">
              <a:avLst/>
            </a:prstGeom>
            <a:ln w="0" cap="flat" cmpd="sng">
              <a:solidFill>
                <a:srgbClr val="C1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29" name="Rectangle 59"/>
            <p:cNvSpPr/>
            <p:nvPr/>
          </p:nvSpPr>
          <p:spPr>
            <a:xfrm>
              <a:off x="4792" y="1157"/>
              <a:ext cx="120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0" name="Line 60"/>
            <p:cNvSpPr/>
            <p:nvPr/>
          </p:nvSpPr>
          <p:spPr>
            <a:xfrm flipH="1">
              <a:off x="4391" y="1205"/>
              <a:ext cx="299" cy="161"/>
            </a:xfrm>
            <a:prstGeom prst="line">
              <a:avLst/>
            </a:prstGeom>
            <a:ln w="0" cap="flat" cmpd="sng">
              <a:solidFill>
                <a:srgbClr val="C10000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31" name="Rectangle 61"/>
            <p:cNvSpPr/>
            <p:nvPr/>
          </p:nvSpPr>
          <p:spPr>
            <a:xfrm>
              <a:off x="4445" y="1157"/>
              <a:ext cx="168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2" name="Oval 62"/>
            <p:cNvSpPr/>
            <p:nvPr/>
          </p:nvSpPr>
          <p:spPr>
            <a:xfrm>
              <a:off x="4050" y="1026"/>
              <a:ext cx="688" cy="686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3" name="Oval 63"/>
            <p:cNvSpPr/>
            <p:nvPr/>
          </p:nvSpPr>
          <p:spPr>
            <a:xfrm>
              <a:off x="4624" y="1139"/>
              <a:ext cx="461" cy="460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4" name="Line 64"/>
            <p:cNvSpPr/>
            <p:nvPr/>
          </p:nvSpPr>
          <p:spPr>
            <a:xfrm>
              <a:off x="4391" y="1366"/>
              <a:ext cx="461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35" name="Oval 65"/>
            <p:cNvSpPr/>
            <p:nvPr/>
          </p:nvSpPr>
          <p:spPr>
            <a:xfrm>
              <a:off x="4379" y="1354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6" name="Rectangle 66"/>
            <p:cNvSpPr/>
            <p:nvPr/>
          </p:nvSpPr>
          <p:spPr>
            <a:xfrm>
              <a:off x="4349" y="1372"/>
              <a:ext cx="179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7" name="Rectangle 67"/>
            <p:cNvSpPr/>
            <p:nvPr/>
          </p:nvSpPr>
          <p:spPr>
            <a:xfrm>
              <a:off x="4469" y="1450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38" name="Oval 68"/>
            <p:cNvSpPr/>
            <p:nvPr/>
          </p:nvSpPr>
          <p:spPr>
            <a:xfrm>
              <a:off x="4840" y="1354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39" name="Rectangle 69"/>
            <p:cNvSpPr/>
            <p:nvPr/>
          </p:nvSpPr>
          <p:spPr>
            <a:xfrm>
              <a:off x="4810" y="1372"/>
              <a:ext cx="179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0" name="Rectangle 70"/>
            <p:cNvSpPr/>
            <p:nvPr/>
          </p:nvSpPr>
          <p:spPr>
            <a:xfrm>
              <a:off x="4929" y="1450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41" name="Oval 71"/>
            <p:cNvSpPr/>
            <p:nvPr/>
          </p:nvSpPr>
          <p:spPr>
            <a:xfrm>
              <a:off x="4678" y="1193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C1C1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60" name="Group 72"/>
          <p:cNvGrpSpPr>
            <a:grpSpLocks noChangeAspect="1"/>
          </p:cNvGrpSpPr>
          <p:nvPr/>
        </p:nvGrpSpPr>
        <p:grpSpPr>
          <a:xfrm>
            <a:off x="2774950" y="4114800"/>
            <a:ext cx="1158875" cy="1146175"/>
            <a:chOff x="768" y="2592"/>
            <a:chExt cx="730" cy="722"/>
          </a:xfrm>
        </p:grpSpPr>
        <p:sp>
          <p:nvSpPr>
            <p:cNvPr id="3108" name="AutoShape 73"/>
            <p:cNvSpPr>
              <a:spLocks noChangeAspect="1" noTextEdit="1"/>
            </p:cNvSpPr>
            <p:nvPr/>
          </p:nvSpPr>
          <p:spPr>
            <a:xfrm>
              <a:off x="768" y="2592"/>
              <a:ext cx="730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109" name="Oval 74"/>
            <p:cNvSpPr/>
            <p:nvPr/>
          </p:nvSpPr>
          <p:spPr>
            <a:xfrm>
              <a:off x="786" y="2610"/>
              <a:ext cx="694" cy="692"/>
            </a:xfrm>
            <a:prstGeom prst="ellipse">
              <a:avLst/>
            </a:prstGeom>
            <a:solidFill>
              <a:srgbClr val="A1A1FD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0" name="Oval 75"/>
            <p:cNvSpPr/>
            <p:nvPr/>
          </p:nvSpPr>
          <p:spPr>
            <a:xfrm>
              <a:off x="1007" y="2723"/>
              <a:ext cx="467" cy="466"/>
            </a:xfrm>
            <a:prstGeom prst="ellipse">
              <a:avLst/>
            </a:prstGeom>
            <a:solidFill>
              <a:srgbClr val="61FD61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Line 76"/>
            <p:cNvSpPr/>
            <p:nvPr/>
          </p:nvSpPr>
          <p:spPr>
            <a:xfrm flipH="1">
              <a:off x="1235" y="2950"/>
              <a:ext cx="227" cy="1"/>
            </a:xfrm>
            <a:prstGeom prst="line">
              <a:avLst/>
            </a:prstGeom>
            <a:ln w="0" cap="flat" cmpd="sng">
              <a:solidFill>
                <a:srgbClr val="C100C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12" name="Rectangle 77"/>
            <p:cNvSpPr/>
            <p:nvPr/>
          </p:nvSpPr>
          <p:spPr>
            <a:xfrm>
              <a:off x="1360" y="2962"/>
              <a:ext cx="66" cy="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0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13" name="Line 78"/>
            <p:cNvSpPr/>
            <p:nvPr/>
          </p:nvSpPr>
          <p:spPr>
            <a:xfrm flipH="1">
              <a:off x="1127" y="2950"/>
              <a:ext cx="335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114" name="Rectangle 79"/>
            <p:cNvSpPr/>
            <p:nvPr/>
          </p:nvSpPr>
          <p:spPr>
            <a:xfrm>
              <a:off x="1247" y="2825"/>
              <a:ext cx="90" cy="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0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15" name="Oval 80"/>
            <p:cNvSpPr/>
            <p:nvPr/>
          </p:nvSpPr>
          <p:spPr>
            <a:xfrm>
              <a:off x="786" y="2610"/>
              <a:ext cx="688" cy="686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6" name="Oval 81"/>
            <p:cNvSpPr/>
            <p:nvPr/>
          </p:nvSpPr>
          <p:spPr>
            <a:xfrm>
              <a:off x="1007" y="2723"/>
              <a:ext cx="461" cy="460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7" name="Line 82"/>
            <p:cNvSpPr/>
            <p:nvPr/>
          </p:nvSpPr>
          <p:spPr>
            <a:xfrm>
              <a:off x="1127" y="2950"/>
              <a:ext cx="108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18" name="Oval 83"/>
            <p:cNvSpPr/>
            <p:nvPr/>
          </p:nvSpPr>
          <p:spPr>
            <a:xfrm>
              <a:off x="1115" y="2938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9" name="Rectangle 84"/>
            <p:cNvSpPr/>
            <p:nvPr/>
          </p:nvSpPr>
          <p:spPr>
            <a:xfrm>
              <a:off x="900" y="2932"/>
              <a:ext cx="180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20" name="Rectangle 85"/>
            <p:cNvSpPr/>
            <p:nvPr/>
          </p:nvSpPr>
          <p:spPr>
            <a:xfrm>
              <a:off x="1019" y="3010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21" name="Oval 86"/>
            <p:cNvSpPr/>
            <p:nvPr/>
          </p:nvSpPr>
          <p:spPr>
            <a:xfrm>
              <a:off x="1223" y="2938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22" name="Rectangle 87"/>
            <p:cNvSpPr/>
            <p:nvPr/>
          </p:nvSpPr>
          <p:spPr>
            <a:xfrm>
              <a:off x="1163" y="2956"/>
              <a:ext cx="180" cy="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23" name="Rectangle 88"/>
            <p:cNvSpPr/>
            <p:nvPr/>
          </p:nvSpPr>
          <p:spPr>
            <a:xfrm>
              <a:off x="1283" y="3034"/>
              <a:ext cx="12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24" name="Oval 89"/>
            <p:cNvSpPr/>
            <p:nvPr/>
          </p:nvSpPr>
          <p:spPr>
            <a:xfrm>
              <a:off x="1450" y="2938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0C1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378" name="Group 90"/>
          <p:cNvGrpSpPr>
            <a:grpSpLocks noChangeAspect="1"/>
          </p:cNvGrpSpPr>
          <p:nvPr/>
        </p:nvGrpSpPr>
        <p:grpSpPr>
          <a:xfrm>
            <a:off x="5186680" y="4143375"/>
            <a:ext cx="1168400" cy="1146175"/>
            <a:chOff x="2304" y="2592"/>
            <a:chExt cx="736" cy="722"/>
          </a:xfrm>
        </p:grpSpPr>
        <p:sp>
          <p:nvSpPr>
            <p:cNvPr id="3090" name="AutoShape 91"/>
            <p:cNvSpPr>
              <a:spLocks noChangeAspect="1" noTextEdit="1"/>
            </p:cNvSpPr>
            <p:nvPr/>
          </p:nvSpPr>
          <p:spPr>
            <a:xfrm>
              <a:off x="2304" y="2592"/>
              <a:ext cx="736" cy="72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091" name="Oval 92"/>
            <p:cNvSpPr/>
            <p:nvPr/>
          </p:nvSpPr>
          <p:spPr>
            <a:xfrm>
              <a:off x="2322" y="2610"/>
              <a:ext cx="694" cy="692"/>
            </a:xfrm>
            <a:prstGeom prst="ellipse">
              <a:avLst/>
            </a:prstGeom>
            <a:solidFill>
              <a:srgbClr val="A1A1FD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2" name="Oval 93"/>
            <p:cNvSpPr/>
            <p:nvPr/>
          </p:nvSpPr>
          <p:spPr>
            <a:xfrm>
              <a:off x="2501" y="2723"/>
              <a:ext cx="467" cy="466"/>
            </a:xfrm>
            <a:prstGeom prst="ellipse">
              <a:avLst/>
            </a:prstGeom>
            <a:solidFill>
              <a:srgbClr val="61FD61"/>
            </a:solidFill>
            <a:ln w="9525">
              <a:noFill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3" name="Line 94"/>
            <p:cNvSpPr/>
            <p:nvPr/>
          </p:nvSpPr>
          <p:spPr>
            <a:xfrm flipH="1">
              <a:off x="2729" y="2950"/>
              <a:ext cx="227" cy="1"/>
            </a:xfrm>
            <a:prstGeom prst="line">
              <a:avLst/>
            </a:prstGeom>
            <a:ln w="0" cap="flat" cmpd="sng">
              <a:solidFill>
                <a:srgbClr val="C100C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94" name="Rectangle 95"/>
            <p:cNvSpPr/>
            <p:nvPr/>
          </p:nvSpPr>
          <p:spPr>
            <a:xfrm>
              <a:off x="2872" y="2962"/>
              <a:ext cx="31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0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95" name="Line 96"/>
            <p:cNvSpPr/>
            <p:nvPr/>
          </p:nvSpPr>
          <p:spPr>
            <a:xfrm flipH="1">
              <a:off x="2663" y="2950"/>
              <a:ext cx="293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96" name="Rectangle 97"/>
            <p:cNvSpPr/>
            <p:nvPr/>
          </p:nvSpPr>
          <p:spPr>
            <a:xfrm>
              <a:off x="2787" y="2825"/>
              <a:ext cx="58" cy="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0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97" name="Line 98"/>
            <p:cNvSpPr/>
            <p:nvPr/>
          </p:nvSpPr>
          <p:spPr>
            <a:xfrm flipH="1">
              <a:off x="2729" y="2950"/>
              <a:ext cx="275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3098" name="Oval 99"/>
            <p:cNvSpPr/>
            <p:nvPr/>
          </p:nvSpPr>
          <p:spPr>
            <a:xfrm>
              <a:off x="2322" y="2610"/>
              <a:ext cx="688" cy="686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Oval 100"/>
            <p:cNvSpPr/>
            <p:nvPr/>
          </p:nvSpPr>
          <p:spPr>
            <a:xfrm>
              <a:off x="2501" y="2723"/>
              <a:ext cx="461" cy="460"/>
            </a:xfrm>
            <a:prstGeom prst="ellipse">
              <a:avLst/>
            </a:prstGeom>
            <a:noFill/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Line 101"/>
            <p:cNvSpPr/>
            <p:nvPr/>
          </p:nvSpPr>
          <p:spPr>
            <a:xfrm>
              <a:off x="2663" y="2950"/>
              <a:ext cx="66" cy="1"/>
            </a:xfrm>
            <a:prstGeom prst="line">
              <a:avLst/>
            </a:prstGeom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01" name="Oval 102"/>
            <p:cNvSpPr/>
            <p:nvPr/>
          </p:nvSpPr>
          <p:spPr>
            <a:xfrm>
              <a:off x="2651" y="2938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2" name="Rectangle 103"/>
            <p:cNvSpPr/>
            <p:nvPr/>
          </p:nvSpPr>
          <p:spPr>
            <a:xfrm>
              <a:off x="2470" y="2932"/>
              <a:ext cx="11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03" name="Rectangle 104"/>
            <p:cNvSpPr/>
            <p:nvPr/>
          </p:nvSpPr>
          <p:spPr>
            <a:xfrm>
              <a:off x="2590" y="3010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04" name="Oval 105"/>
            <p:cNvSpPr/>
            <p:nvPr/>
          </p:nvSpPr>
          <p:spPr>
            <a:xfrm>
              <a:off x="2717" y="2938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5" name="Rectangle 106"/>
            <p:cNvSpPr/>
            <p:nvPr/>
          </p:nvSpPr>
          <p:spPr>
            <a:xfrm>
              <a:off x="2691" y="2956"/>
              <a:ext cx="11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O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06" name="Rectangle 107"/>
            <p:cNvSpPr/>
            <p:nvPr/>
          </p:nvSpPr>
          <p:spPr>
            <a:xfrm>
              <a:off x="2812" y="3034"/>
              <a:ext cx="56" cy="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p>
              <a:pPr lvl="0" algn="ctr" eaLnBrk="0" hangingPunct="0"/>
              <a:r>
                <a:rPr lang="en-US" altLang="zh-CN" sz="1400" b="1" i="1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en-US" altLang="zh-CN" sz="24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07" name="Oval 108"/>
            <p:cNvSpPr/>
            <p:nvPr/>
          </p:nvSpPr>
          <p:spPr>
            <a:xfrm>
              <a:off x="2992" y="2938"/>
              <a:ext cx="30" cy="30"/>
            </a:xfrm>
            <a:prstGeom prst="ellipse">
              <a:avLst/>
            </a:prstGeom>
            <a:solidFill>
              <a:srgbClr val="FFFFFF"/>
            </a:solidFill>
            <a:ln w="0" cap="flat" cmpd="sng">
              <a:solidFill>
                <a:srgbClr val="01010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3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3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3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3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3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2" grpId="0"/>
      <p:bldP spid="12293" grpId="0"/>
      <p:bldP spid="12294" grpId="0"/>
      <p:bldP spid="12295" grpId="0"/>
      <p:bldP spid="12296" grpId="0"/>
      <p:bldP spid="12298" grpId="0"/>
      <p:bldP spid="12299" grpId="0"/>
      <p:bldP spid="12300" grpId="0"/>
      <p:bldP spid="123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290830" y="1189673"/>
            <a:ext cx="8458200" cy="519430"/>
          </a:xfrm>
          <a:prstGeom prst="rect">
            <a:avLst/>
          </a:prstGeom>
          <a:noFill/>
          <a:ln w="28575">
            <a:noFill/>
          </a:ln>
        </p:spPr>
        <p:txBody>
          <a:bodyPr lIns="90000" tIns="46800" rIns="90000" bIns="46800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(2)  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利用两个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圆的方程组成方程组的实数解的个数</a:t>
            </a:r>
            <a:r>
              <a:rPr lang="en-US" altLang="zh-CN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n</a:t>
            </a:r>
            <a:r>
              <a:rPr lang="zh-CN" altLang="en-US" sz="2800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2800" dirty="0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40068" y="1626235"/>
          <a:ext cx="6674485" cy="240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828800" imgH="736600" progId="Equation.3">
                  <p:embed/>
                </p:oleObj>
              </mc:Choice>
              <mc:Fallback>
                <p:oleObj name="" r:id="rId1" imgW="1828800" imgH="7366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0068" y="1626235"/>
                        <a:ext cx="6674485" cy="24015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28" name="Group 4"/>
          <p:cNvGrpSpPr/>
          <p:nvPr/>
        </p:nvGrpSpPr>
        <p:grpSpPr>
          <a:xfrm>
            <a:off x="1258888" y="3716338"/>
            <a:ext cx="7265987" cy="754062"/>
            <a:chOff x="839" y="2341"/>
            <a:chExt cx="4577" cy="475"/>
          </a:xfrm>
        </p:grpSpPr>
        <p:grpSp>
          <p:nvGrpSpPr>
            <p:cNvPr id="7189" name="Group 5"/>
            <p:cNvGrpSpPr/>
            <p:nvPr/>
          </p:nvGrpSpPr>
          <p:grpSpPr>
            <a:xfrm>
              <a:off x="2300" y="2341"/>
              <a:ext cx="1429" cy="423"/>
              <a:chOff x="2187" y="2352"/>
              <a:chExt cx="1365" cy="423"/>
            </a:xfrm>
          </p:grpSpPr>
          <p:sp>
            <p:nvSpPr>
              <p:cNvPr id="7194" name="AutoShape 6"/>
              <p:cNvSpPr/>
              <p:nvPr/>
            </p:nvSpPr>
            <p:spPr>
              <a:xfrm>
                <a:off x="2976" y="2496"/>
                <a:ext cx="576" cy="192"/>
              </a:xfrm>
              <a:prstGeom prst="leftRightArrow">
                <a:avLst>
                  <a:gd name="adj1" fmla="val 50000"/>
                  <a:gd name="adj2" fmla="val 60000"/>
                </a:avLst>
              </a:pr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7195" name="Rectangle 7"/>
              <p:cNvSpPr/>
              <p:nvPr/>
            </p:nvSpPr>
            <p:spPr>
              <a:xfrm>
                <a:off x="2187" y="2352"/>
                <a:ext cx="583" cy="4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38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=0</a:t>
                </a:r>
                <a:endParaRPr lang="en-US" altLang="zh-CN" sz="38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190" name="Rectangle 8"/>
            <p:cNvSpPr/>
            <p:nvPr/>
          </p:nvSpPr>
          <p:spPr>
            <a:xfrm>
              <a:off x="3975" y="2350"/>
              <a:ext cx="1441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3300" b="1" dirty="0">
                  <a:latin typeface="Times New Roman" panose="02020603050405020304" pitchFamily="18" charset="0"/>
                </a:rPr>
                <a:t>两个圆</a:t>
              </a:r>
              <a:r>
                <a:rPr lang="zh-CN" altLang="en-US" sz="33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相离</a:t>
              </a:r>
              <a:endParaRPr lang="zh-CN" altLang="en-US" sz="33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191" name="Group 9"/>
            <p:cNvGrpSpPr/>
            <p:nvPr/>
          </p:nvGrpSpPr>
          <p:grpSpPr>
            <a:xfrm>
              <a:off x="839" y="2432"/>
              <a:ext cx="1467" cy="384"/>
              <a:chOff x="839" y="2432"/>
              <a:chExt cx="1467" cy="384"/>
            </a:xfrm>
          </p:grpSpPr>
          <p:sp>
            <p:nvSpPr>
              <p:cNvPr id="7192" name="AutoShape 10"/>
              <p:cNvSpPr/>
              <p:nvPr/>
            </p:nvSpPr>
            <p:spPr>
              <a:xfrm>
                <a:off x="1605" y="2528"/>
                <a:ext cx="701" cy="192"/>
              </a:xfrm>
              <a:prstGeom prst="leftRightArrow">
                <a:avLst>
                  <a:gd name="adj1" fmla="val 50000"/>
                  <a:gd name="adj2" fmla="val 73020"/>
                </a:avLst>
              </a:pr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7193" name="Rectangle 11"/>
              <p:cNvSpPr/>
              <p:nvPr/>
            </p:nvSpPr>
            <p:spPr>
              <a:xfrm>
                <a:off x="839" y="2432"/>
                <a:ext cx="681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△</a:t>
                </a:r>
                <a:r>
                  <a:rPr lang="en-US" altLang="zh-CN" sz="3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&lt;0</a:t>
                </a:r>
                <a:endParaRPr lang="en-US" altLang="zh-CN" sz="3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636" name="Group 12"/>
          <p:cNvGrpSpPr/>
          <p:nvPr/>
        </p:nvGrpSpPr>
        <p:grpSpPr>
          <a:xfrm>
            <a:off x="1147763" y="4508500"/>
            <a:ext cx="7600950" cy="682625"/>
            <a:chOff x="858" y="2840"/>
            <a:chExt cx="4517" cy="430"/>
          </a:xfrm>
        </p:grpSpPr>
        <p:grpSp>
          <p:nvGrpSpPr>
            <p:cNvPr id="7182" name="Group 13"/>
            <p:cNvGrpSpPr/>
            <p:nvPr/>
          </p:nvGrpSpPr>
          <p:grpSpPr>
            <a:xfrm>
              <a:off x="2353" y="2840"/>
              <a:ext cx="1361" cy="423"/>
              <a:chOff x="2371" y="2846"/>
              <a:chExt cx="1361" cy="423"/>
            </a:xfrm>
          </p:grpSpPr>
          <p:sp>
            <p:nvSpPr>
              <p:cNvPr id="7187" name="AutoShape 14"/>
              <p:cNvSpPr/>
              <p:nvPr/>
            </p:nvSpPr>
            <p:spPr>
              <a:xfrm>
                <a:off x="3156" y="2981"/>
                <a:ext cx="576" cy="192"/>
              </a:xfrm>
              <a:prstGeom prst="leftRightArrow">
                <a:avLst>
                  <a:gd name="adj1" fmla="val 50000"/>
                  <a:gd name="adj2" fmla="val 60000"/>
                </a:avLst>
              </a:pr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7188" name="Rectangle 15"/>
              <p:cNvSpPr/>
              <p:nvPr/>
            </p:nvSpPr>
            <p:spPr>
              <a:xfrm>
                <a:off x="2371" y="2846"/>
                <a:ext cx="576" cy="4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50000"/>
                  </a:spcBef>
                  <a:buNone/>
                </a:pPr>
                <a:r>
                  <a:rPr lang="en-US" altLang="zh-CN" sz="3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38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=1</a:t>
                </a:r>
                <a:endParaRPr lang="en-US" altLang="zh-CN" sz="38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183" name="Rectangle 16"/>
            <p:cNvSpPr/>
            <p:nvPr/>
          </p:nvSpPr>
          <p:spPr>
            <a:xfrm>
              <a:off x="3934" y="2885"/>
              <a:ext cx="1441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3300" b="1" dirty="0">
                  <a:latin typeface="Times New Roman" panose="02020603050405020304" pitchFamily="18" charset="0"/>
                </a:rPr>
                <a:t>两个圆</a:t>
              </a:r>
              <a:r>
                <a:rPr lang="zh-CN" altLang="en-US" sz="33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相切</a:t>
              </a:r>
              <a:endParaRPr lang="zh-CN" altLang="en-US" sz="33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184" name="Group 17"/>
            <p:cNvGrpSpPr/>
            <p:nvPr/>
          </p:nvGrpSpPr>
          <p:grpSpPr>
            <a:xfrm>
              <a:off x="858" y="2886"/>
              <a:ext cx="1385" cy="384"/>
              <a:chOff x="858" y="2886"/>
              <a:chExt cx="1385" cy="384"/>
            </a:xfrm>
          </p:grpSpPr>
          <p:sp>
            <p:nvSpPr>
              <p:cNvPr id="7185" name="AutoShape 18"/>
              <p:cNvSpPr/>
              <p:nvPr/>
            </p:nvSpPr>
            <p:spPr>
              <a:xfrm>
                <a:off x="1573" y="2981"/>
                <a:ext cx="670" cy="192"/>
              </a:xfrm>
              <a:prstGeom prst="leftRightArrow">
                <a:avLst>
                  <a:gd name="adj1" fmla="val 50000"/>
                  <a:gd name="adj2" fmla="val 69791"/>
                </a:avLst>
              </a:pr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7186" name="Rectangle 19"/>
              <p:cNvSpPr/>
              <p:nvPr/>
            </p:nvSpPr>
            <p:spPr>
              <a:xfrm>
                <a:off x="858" y="2886"/>
                <a:ext cx="641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△</a:t>
                </a:r>
                <a:r>
                  <a:rPr lang="en-US" altLang="zh-CN" sz="3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=0</a:t>
                </a:r>
                <a:endParaRPr lang="en-US" altLang="zh-CN" sz="3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644" name="Group 20"/>
          <p:cNvGrpSpPr/>
          <p:nvPr/>
        </p:nvGrpSpPr>
        <p:grpSpPr>
          <a:xfrm>
            <a:off x="1336675" y="5373688"/>
            <a:ext cx="7267575" cy="671512"/>
            <a:chOff x="887" y="3391"/>
            <a:chExt cx="4536" cy="423"/>
          </a:xfrm>
        </p:grpSpPr>
        <p:grpSp>
          <p:nvGrpSpPr>
            <p:cNvPr id="7175" name="Group 21"/>
            <p:cNvGrpSpPr/>
            <p:nvPr/>
          </p:nvGrpSpPr>
          <p:grpSpPr>
            <a:xfrm>
              <a:off x="2405" y="3391"/>
              <a:ext cx="1375" cy="423"/>
              <a:chOff x="2405" y="3391"/>
              <a:chExt cx="1375" cy="423"/>
            </a:xfrm>
          </p:grpSpPr>
          <p:sp>
            <p:nvSpPr>
              <p:cNvPr id="7180" name="AutoShape 22"/>
              <p:cNvSpPr/>
              <p:nvPr/>
            </p:nvSpPr>
            <p:spPr>
              <a:xfrm>
                <a:off x="3204" y="3526"/>
                <a:ext cx="576" cy="192"/>
              </a:xfrm>
              <a:prstGeom prst="leftRightArrow">
                <a:avLst>
                  <a:gd name="adj1" fmla="val 50000"/>
                  <a:gd name="adj2" fmla="val 60000"/>
                </a:avLst>
              </a:pr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7181" name="Rectangle 23"/>
              <p:cNvSpPr/>
              <p:nvPr/>
            </p:nvSpPr>
            <p:spPr>
              <a:xfrm>
                <a:off x="2405" y="3391"/>
                <a:ext cx="604" cy="4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n</a:t>
                </a:r>
                <a:r>
                  <a:rPr lang="en-US" altLang="zh-CN" sz="38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=2</a:t>
                </a:r>
                <a:endParaRPr lang="en-US" altLang="zh-CN" sz="38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176" name="Rectangle 24"/>
            <p:cNvSpPr/>
            <p:nvPr/>
          </p:nvSpPr>
          <p:spPr>
            <a:xfrm>
              <a:off x="3982" y="3439"/>
              <a:ext cx="1441" cy="3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None/>
              </a:pPr>
              <a:r>
                <a:rPr lang="zh-CN" altLang="en-US" sz="3300" b="1" dirty="0">
                  <a:latin typeface="Times New Roman" panose="02020603050405020304" pitchFamily="18" charset="0"/>
                </a:rPr>
                <a:t>两个圆</a:t>
              </a:r>
              <a:r>
                <a:rPr lang="zh-CN" altLang="en-US" sz="3300" b="1" dirty="0">
                  <a:solidFill>
                    <a:srgbClr val="FF0066"/>
                  </a:solidFill>
                  <a:latin typeface="Times New Roman" panose="02020603050405020304" pitchFamily="18" charset="0"/>
                </a:rPr>
                <a:t>相交</a:t>
              </a:r>
              <a:endParaRPr lang="zh-CN" altLang="en-US" sz="3300" b="1" dirty="0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177" name="Group 25"/>
            <p:cNvGrpSpPr/>
            <p:nvPr/>
          </p:nvGrpSpPr>
          <p:grpSpPr>
            <a:xfrm>
              <a:off x="887" y="3430"/>
              <a:ext cx="1404" cy="384"/>
              <a:chOff x="887" y="3430"/>
              <a:chExt cx="1404" cy="384"/>
            </a:xfrm>
          </p:grpSpPr>
          <p:sp>
            <p:nvSpPr>
              <p:cNvPr id="7178" name="AutoShape 26"/>
              <p:cNvSpPr/>
              <p:nvPr/>
            </p:nvSpPr>
            <p:spPr>
              <a:xfrm>
                <a:off x="1622" y="3526"/>
                <a:ext cx="669" cy="192"/>
              </a:xfrm>
              <a:prstGeom prst="leftRightArrow">
                <a:avLst>
                  <a:gd name="adj1" fmla="val 50000"/>
                  <a:gd name="adj2" fmla="val 69687"/>
                </a:avLst>
              </a:pr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lIns="90000" tIns="46800" rIns="90000" bIns="46800" anchor="ctr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endParaRPr lang="zh-CN" altLang="en-US" sz="1800" dirty="0"/>
              </a:p>
            </p:txBody>
          </p:sp>
          <p:sp>
            <p:nvSpPr>
              <p:cNvPr id="7179" name="Rectangle 27"/>
              <p:cNvSpPr/>
              <p:nvPr/>
            </p:nvSpPr>
            <p:spPr>
              <a:xfrm>
                <a:off x="887" y="3430"/>
                <a:ext cx="674" cy="38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>
                    <a:solidFill>
                      <a:schemeClr val="tx1"/>
                    </a:solidFill>
                    <a:latin typeface="+mn-lt"/>
                    <a:ea typeface="+mn-ea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+mn-lt"/>
                    <a:ea typeface="+mn-ea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+mn-ea"/>
                  </a:defRPr>
                </a:lvl5pPr>
              </a:lstStyle>
              <a:p>
                <a:pPr marL="0" lvl="0" indent="0" algn="ctr" eaLnBrk="1" hangingPunct="1">
                  <a:spcBef>
                    <a:spcPct val="0"/>
                  </a:spcBef>
                  <a:buNone/>
                </a:pPr>
                <a:r>
                  <a:rPr lang="en-US" altLang="zh-CN" sz="3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△</a:t>
                </a:r>
                <a:r>
                  <a:rPr lang="en-US" altLang="zh-CN" sz="3400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&gt;0</a:t>
                </a:r>
                <a:endParaRPr lang="en-US" altLang="zh-CN" sz="3400" b="1" dirty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Text Box 3"/>
          <p:cNvSpPr txBox="1"/>
          <p:nvPr/>
        </p:nvSpPr>
        <p:spPr>
          <a:xfrm>
            <a:off x="456883" y="1292860"/>
            <a:ext cx="8229600" cy="3776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、已知</a:t>
            </a: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圆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4400" b="1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 :x</a:t>
            </a:r>
            <a:r>
              <a:rPr lang="en-US" altLang="zh-CN" sz="4400" b="1" baseline="30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+y</a:t>
            </a:r>
            <a:r>
              <a:rPr lang="en-US" altLang="zh-CN" sz="4400" b="1" baseline="30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+2x+8y-8=0</a:t>
            </a:r>
            <a:endParaRPr lang="en-US" altLang="zh-CN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圆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4400" b="1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x</a:t>
            </a:r>
            <a:r>
              <a:rPr lang="en-US" altLang="zh-CN" sz="4400" b="1" baseline="30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+y</a:t>
            </a:r>
            <a:r>
              <a:rPr lang="en-US" altLang="zh-CN" sz="4400" b="1" baseline="30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-4x-4y-2=0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试判断圆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4400" b="1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与圆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altLang="zh-CN" sz="4400" b="1" baseline="-25000" dirty="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的位置关系</a:t>
            </a:r>
            <a:r>
              <a:rPr lang="en-US" altLang="zh-CN" sz="44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4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WPS 演示</Application>
  <PresentationFormat>全屏显示(4:3)</PresentationFormat>
  <Paragraphs>254</Paragraphs>
  <Slides>18</Slides>
  <Notes>1</Notes>
  <HiddenSlides>8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18</vt:i4>
      </vt:variant>
    </vt:vector>
  </HeadingPairs>
  <TitlesOfParts>
    <vt:vector size="60" baseType="lpstr">
      <vt:lpstr>Arial</vt:lpstr>
      <vt:lpstr>宋体</vt:lpstr>
      <vt:lpstr>Wingdings</vt:lpstr>
      <vt:lpstr>华文楷体</vt:lpstr>
      <vt:lpstr>Times New Roman</vt:lpstr>
      <vt:lpstr>黑体</vt:lpstr>
      <vt:lpstr>华文新魏</vt:lpstr>
      <vt:lpstr>楷体_GB2312</vt:lpstr>
      <vt:lpstr>方正姚体</vt:lpstr>
      <vt:lpstr>微软雅黑</vt:lpstr>
      <vt:lpstr>Calibri Light</vt:lpstr>
      <vt:lpstr>Calibri</vt:lpstr>
      <vt:lpstr>新宋体</vt:lpstr>
      <vt:lpstr>隶书</vt:lpstr>
      <vt:lpstr>Office 主题</vt:lpstr>
      <vt:lpstr>Equation.KSEE3</vt:lpstr>
      <vt:lpstr>Equation.3</vt:lpstr>
      <vt:lpstr>Equation.3</vt:lpstr>
      <vt:lpstr>Equation.3</vt:lpstr>
      <vt:lpstr>Equation.3</vt:lpstr>
      <vt:lpstr>Equation.DSMT4</vt:lpstr>
      <vt:lpstr>Equation.DSMT4</vt:lpstr>
      <vt:lpstr>Equation.3</vt:lpstr>
      <vt:lpstr>Equation.DSMT4</vt:lpstr>
      <vt:lpstr>Equation.DSMT4</vt:lpstr>
      <vt:lpstr>Equation.3</vt:lpstr>
      <vt:lpstr>Equation.KSEE3</vt:lpstr>
      <vt:lpstr>Equation.3</vt:lpstr>
      <vt:lpstr>Equation.3</vt:lpstr>
      <vt:lpstr>Equation.3</vt:lpstr>
      <vt:lpstr>Equation.DSMT4</vt:lpstr>
      <vt:lpstr>Equation.DSMT4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Equation.DSMT4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小结：判断两圆位置关系</vt:lpstr>
      <vt:lpstr>PowerPoint 演示文稿</vt:lpstr>
      <vt:lpstr>PowerPoint 演示文稿</vt:lpstr>
      <vt:lpstr>PowerPoint 演示文稿</vt:lpstr>
      <vt:lpstr>课堂小结：判断两圆位置关系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</dc:creator>
  <cp:lastModifiedBy>Administrator</cp:lastModifiedBy>
  <cp:revision>162</cp:revision>
  <dcterms:created xsi:type="dcterms:W3CDTF">2016-05-10T10:17:00Z</dcterms:created>
  <dcterms:modified xsi:type="dcterms:W3CDTF">2016-11-08T19:01:11Z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