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doc" ContentType="application/msword"/>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71" r:id="rId4"/>
    <p:sldId id="272" r:id="rId5"/>
    <p:sldId id="305" r:id="rId6"/>
    <p:sldId id="306" r:id="rId7"/>
    <p:sldId id="273" r:id="rId8"/>
    <p:sldId id="323" r:id="rId9"/>
    <p:sldId id="257" r:id="rId10"/>
    <p:sldId id="321" r:id="rId11"/>
    <p:sldId id="322" r:id="rId12"/>
    <p:sldId id="325" r:id="rId13"/>
    <p:sldId id="324" r:id="rId14"/>
    <p:sldId id="326" r:id="rId15"/>
    <p:sldId id="327" r:id="rId16"/>
    <p:sldId id="260" r:id="rId17"/>
    <p:sldId id="348" r:id="rId18"/>
    <p:sldId id="349" r:id="rId19"/>
    <p:sldId id="351" r:id="rId20"/>
    <p:sldId id="354" r:id="rId21"/>
    <p:sldId id="350" r:id="rId22"/>
    <p:sldId id="356" r:id="rId23"/>
    <p:sldId id="352" r:id="rId24"/>
    <p:sldId id="353" r:id="rId25"/>
    <p:sldId id="357" r:id="rId26"/>
    <p:sldId id="261" r:id="rId27"/>
    <p:sldId id="364" r:id="rId28"/>
    <p:sldId id="365" r:id="rId29"/>
    <p:sldId id="262" r:id="rId30"/>
    <p:sldId id="309" r:id="rId31"/>
    <p:sldId id="313" r:id="rId32"/>
    <p:sldId id="263" r:id="rId33"/>
    <p:sldId id="314" r:id="rId34"/>
    <p:sldId id="318" r:id="rId35"/>
    <p:sldId id="359" r:id="rId36"/>
    <p:sldId id="361" r:id="rId37"/>
    <p:sldId id="264" r:id="rId38"/>
    <p:sldId id="360" r:id="rId39"/>
    <p:sldId id="362" r:id="rId40"/>
    <p:sldId id="265" r:id="rId41"/>
    <p:sldId id="363" r:id="rId42"/>
    <p:sldId id="266" r:id="rId43"/>
    <p:sldId id="366" r:id="rId44"/>
    <p:sldId id="367" r:id="rId45"/>
    <p:sldId id="267" r:id="rId46"/>
    <p:sldId id="288" r:id="rId47"/>
    <p:sldId id="289" r:id="rId48"/>
    <p:sldId id="299" r:id="rId49"/>
    <p:sldId id="300" r:id="rId50"/>
    <p:sldId id="368" r:id="rId51"/>
    <p:sldId id="319" r:id="rId52"/>
    <p:sldId id="355" r:id="rId53"/>
    <p:sldId id="358" r:id="rId54"/>
    <p:sldId id="302" r:id="rId55"/>
    <p:sldId id="328" r:id="rId56"/>
    <p:sldId id="332" r:id="rId57"/>
    <p:sldId id="333" r:id="rId58"/>
    <p:sldId id="347" r:id="rId59"/>
    <p:sldId id="346" r:id="rId60"/>
    <p:sldId id="369" r:id="rId61"/>
    <p:sldId id="370" r:id="rId62"/>
    <p:sldId id="371" r:id="rId63"/>
    <p:sldId id="336" r:id="rId64"/>
    <p:sldId id="339" r:id="rId65"/>
    <p:sldId id="340" r:id="rId66"/>
    <p:sldId id="341" r:id="rId67"/>
    <p:sldId id="342" r:id="rId68"/>
    <p:sldId id="343" r:id="rId69"/>
    <p:sldId id="338" r:id="rId70"/>
    <p:sldId id="344" r:id="rId71"/>
    <p:sldId id="337" r:id="rId72"/>
    <p:sldId id="334" r:id="rId73"/>
    <p:sldId id="335" r:id="rId7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978"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4.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2016/7/10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2016/7/10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2016/7/10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2016/7/10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2016/7/10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2016/7/10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2016/7/10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Microsoft_Office_Word_97_-_2003___1.doc"/><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Microsoft_Office_Word_97_-_2003___2.doc"/><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Microsoft_Office_Word_97_-_2003___3.doc"/><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Microsoft_Office_Word_97_-_2003___4.doc"/></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Microsoft_Office_Word_97_-_2003___5.doc"/><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21.xml.rels><?xml version="1.0" encoding="UTF-8" standalone="yes"?>
<Relationships xmlns="http://schemas.openxmlformats.org/package/2006/relationships"><Relationship Id="rId3" Type="http://schemas.openxmlformats.org/officeDocument/2006/relationships/oleObject" Target="../embeddings/Microsoft_Office_Word_97_-_2003___6.doc"/><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22.xml.rels><?xml version="1.0" encoding="UTF-8" standalone="yes"?>
<Relationships xmlns="http://schemas.openxmlformats.org/package/2006/relationships"><Relationship Id="rId3" Type="http://schemas.openxmlformats.org/officeDocument/2006/relationships/oleObject" Target="../embeddings/Microsoft_Office_Word_97_-_2003___7.doc"/><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Microsoft_Office_Word_97_-_2003___8.doc"/><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24.xml.rels><?xml version="1.0" encoding="UTF-8" standalone="yes"?>
<Relationships xmlns="http://schemas.openxmlformats.org/package/2006/relationships"><Relationship Id="rId3" Type="http://schemas.openxmlformats.org/officeDocument/2006/relationships/oleObject" Target="../embeddings/Microsoft_Office_Word_97_-_2003___9.doc"/><Relationship Id="rId2" Type="http://schemas.openxmlformats.org/officeDocument/2006/relationships/slideLayout" Target="../slideLayouts/slideLayout7.xml"/><Relationship Id="rId1" Type="http://schemas.openxmlformats.org/officeDocument/2006/relationships/vmlDrawing" Target="../drawings/vmlDrawing8.vml"/></Relationships>
</file>

<file path=ppt/slides/_rels/slide25.xml.rels><?xml version="1.0" encoding="UTF-8" standalone="yes"?>
<Relationships xmlns="http://schemas.openxmlformats.org/package/2006/relationships"><Relationship Id="rId3" Type="http://schemas.openxmlformats.org/officeDocument/2006/relationships/oleObject" Target="../embeddings/Microsoft_Office_Word_97_-_2003___10.doc"/><Relationship Id="rId2" Type="http://schemas.openxmlformats.org/officeDocument/2006/relationships/slideLayout" Target="../slideLayouts/slideLayout7.xml"/><Relationship Id="rId1" Type="http://schemas.openxmlformats.org/officeDocument/2006/relationships/vmlDrawing" Target="../drawings/vmlDrawing9.v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Microsoft_Office_Word_97_-_2003___11.doc"/><Relationship Id="rId2" Type="http://schemas.openxmlformats.org/officeDocument/2006/relationships/slideLayout" Target="../slideLayouts/slideLayout7.xml"/><Relationship Id="rId1" Type="http://schemas.openxmlformats.org/officeDocument/2006/relationships/vmlDrawing" Target="../drawings/vmlDrawing10.vml"/></Relationships>
</file>

<file path=ppt/slides/_rels/slide28.xml.rels><?xml version="1.0" encoding="UTF-8" standalone="yes"?>
<Relationships xmlns="http://schemas.openxmlformats.org/package/2006/relationships"><Relationship Id="rId3" Type="http://schemas.openxmlformats.org/officeDocument/2006/relationships/oleObject" Target="../embeddings/Microsoft_Office_Word_97_-_2003___12.doc"/><Relationship Id="rId2" Type="http://schemas.openxmlformats.org/officeDocument/2006/relationships/slideLayout" Target="../slideLayouts/slideLayout7.xml"/><Relationship Id="rId1" Type="http://schemas.openxmlformats.org/officeDocument/2006/relationships/vmlDrawing" Target="../drawings/vmlDrawing11.v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Microsoft_Office_Word_97_-_2003___13.doc"/><Relationship Id="rId2" Type="http://schemas.openxmlformats.org/officeDocument/2006/relationships/slideLayout" Target="../slideLayouts/slideLayout7.xml"/><Relationship Id="rId1" Type="http://schemas.openxmlformats.org/officeDocument/2006/relationships/vmlDrawing" Target="../drawings/vmlDrawing12.vml"/></Relationships>
</file>

<file path=ppt/slides/_rels/slide36.xml.rels><?xml version="1.0" encoding="UTF-8" standalone="yes"?>
<Relationships xmlns="http://schemas.openxmlformats.org/package/2006/relationships"><Relationship Id="rId3" Type="http://schemas.openxmlformats.org/officeDocument/2006/relationships/oleObject" Target="../embeddings/Microsoft_Office_Word_97_-_2003___14.doc"/><Relationship Id="rId2" Type="http://schemas.openxmlformats.org/officeDocument/2006/relationships/slideLayout" Target="../slideLayouts/slideLayout7.xml"/><Relationship Id="rId1" Type="http://schemas.openxmlformats.org/officeDocument/2006/relationships/vmlDrawing" Target="../drawings/vmlDrawing13.v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Microsoft_Office_Word_97_-_2003___15.doc"/><Relationship Id="rId2" Type="http://schemas.openxmlformats.org/officeDocument/2006/relationships/slideLayout" Target="../slideLayouts/slideLayout7.xml"/><Relationship Id="rId1" Type="http://schemas.openxmlformats.org/officeDocument/2006/relationships/vmlDrawing" Target="../drawings/vmlDrawing14.vml"/></Relationships>
</file>

<file path=ppt/slides/_rels/slide39.xml.rels><?xml version="1.0" encoding="UTF-8" standalone="yes"?>
<Relationships xmlns="http://schemas.openxmlformats.org/package/2006/relationships"><Relationship Id="rId3" Type="http://schemas.openxmlformats.org/officeDocument/2006/relationships/oleObject" Target="../embeddings/Microsoft_Office_Word_97_-_2003___16.doc"/><Relationship Id="rId2" Type="http://schemas.openxmlformats.org/officeDocument/2006/relationships/slideLayout" Target="../slideLayouts/slideLayout7.xml"/><Relationship Id="rId1" Type="http://schemas.openxmlformats.org/officeDocument/2006/relationships/vmlDrawing" Target="../drawings/vmlDrawing15.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Microsoft_Office_Word_97_-_2003___17.doc"/><Relationship Id="rId2" Type="http://schemas.openxmlformats.org/officeDocument/2006/relationships/slideLayout" Target="../slideLayouts/slideLayout7.xml"/><Relationship Id="rId1" Type="http://schemas.openxmlformats.org/officeDocument/2006/relationships/vmlDrawing" Target="../drawings/vmlDrawing16.v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Microsoft_Office_Word_97_-_2003___18.doc"/><Relationship Id="rId2" Type="http://schemas.openxmlformats.org/officeDocument/2006/relationships/slideLayout" Target="../slideLayouts/slideLayout7.xml"/><Relationship Id="rId1" Type="http://schemas.openxmlformats.org/officeDocument/2006/relationships/vmlDrawing" Target="../drawings/vmlDrawing17.vml"/></Relationships>
</file>

<file path=ppt/slides/_rels/slide44.xml.rels><?xml version="1.0" encoding="UTF-8" standalone="yes"?>
<Relationships xmlns="http://schemas.openxmlformats.org/package/2006/relationships"><Relationship Id="rId3" Type="http://schemas.openxmlformats.org/officeDocument/2006/relationships/oleObject" Target="../embeddings/Microsoft_Office_Word_97_-_2003___19.doc"/><Relationship Id="rId2" Type="http://schemas.openxmlformats.org/officeDocument/2006/relationships/slideLayout" Target="../slideLayouts/slideLayout7.xml"/><Relationship Id="rId1" Type="http://schemas.openxmlformats.org/officeDocument/2006/relationships/vmlDrawing" Target="../drawings/vmlDrawing18.v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Microsoft_Office_Word_97_-_2003___20.doc"/><Relationship Id="rId2" Type="http://schemas.openxmlformats.org/officeDocument/2006/relationships/slideLayout" Target="../slideLayouts/slideLayout7.xml"/><Relationship Id="rId1" Type="http://schemas.openxmlformats.org/officeDocument/2006/relationships/vmlDrawing" Target="../drawings/vmlDrawing19.v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Microsoft_Office_Word_97_-_2003___21.doc"/><Relationship Id="rId2" Type="http://schemas.openxmlformats.org/officeDocument/2006/relationships/slideLayout" Target="../slideLayouts/slideLayout7.xml"/><Relationship Id="rId1" Type="http://schemas.openxmlformats.org/officeDocument/2006/relationships/vmlDrawing" Target="../drawings/vmlDrawing20.vml"/></Relationships>
</file>

<file path=ppt/slides/_rels/slide53.xml.rels><?xml version="1.0" encoding="UTF-8" standalone="yes"?>
<Relationships xmlns="http://schemas.openxmlformats.org/package/2006/relationships"><Relationship Id="rId3" Type="http://schemas.openxmlformats.org/officeDocument/2006/relationships/oleObject" Target="../embeddings/Microsoft_Office_Word_97_-_2003___22.doc"/><Relationship Id="rId2" Type="http://schemas.openxmlformats.org/officeDocument/2006/relationships/slideLayout" Target="../slideLayouts/slideLayout7.xml"/><Relationship Id="rId1" Type="http://schemas.openxmlformats.org/officeDocument/2006/relationships/vmlDrawing" Target="../drawings/vmlDrawing21.v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7.xml"/><Relationship Id="rId5" Type="http://schemas.openxmlformats.org/officeDocument/2006/relationships/image" Target="../media/image4.wmf"/><Relationship Id="rId4" Type="http://schemas.openxmlformats.org/officeDocument/2006/relationships/image" Target="../media/image3.wmf"/></Relationships>
</file>

<file path=ppt/slides/_rels/slide6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0" y="1928802"/>
            <a:ext cx="9144000" cy="3240105"/>
          </a:xfrm>
        </p:spPr>
        <p:txBody>
          <a:bodyPr>
            <a:normAutofit fontScale="90000"/>
          </a:bodyPr>
          <a:lstStyle/>
          <a:p>
            <a:pPr>
              <a:lnSpc>
                <a:spcPct val="150000"/>
              </a:lnSpc>
            </a:pPr>
            <a:r>
              <a:rPr lang="zh-CN" altLang="en-US" sz="4900" b="1" dirty="0" smtClean="0">
                <a:solidFill>
                  <a:srgbClr val="FF0000"/>
                </a:solidFill>
                <a:ea typeface="黑体" pitchFamily="49" charset="-122"/>
              </a:rPr>
              <a:t>第一部分</a:t>
            </a:r>
            <a:r>
              <a:rPr lang="en-US" altLang="zh-CN" sz="4900" b="1" dirty="0" smtClean="0">
                <a:solidFill>
                  <a:srgbClr val="FF0000"/>
                </a:solidFill>
                <a:ea typeface="黑体" pitchFamily="49" charset="-122"/>
              </a:rPr>
              <a:t/>
            </a:r>
            <a:br>
              <a:rPr lang="en-US" altLang="zh-CN" sz="4900" b="1" dirty="0" smtClean="0">
                <a:solidFill>
                  <a:srgbClr val="FF0000"/>
                </a:solidFill>
                <a:ea typeface="黑体" pitchFamily="49" charset="-122"/>
              </a:rPr>
            </a:br>
            <a:r>
              <a:rPr lang="zh-CN" altLang="en-US" sz="4900" b="1" dirty="0" smtClean="0">
                <a:solidFill>
                  <a:srgbClr val="FF0000"/>
                </a:solidFill>
                <a:ea typeface="黑体" pitchFamily="49" charset="-122"/>
              </a:rPr>
              <a:t>新课标卷考情分析</a:t>
            </a:r>
            <a:r>
              <a:rPr lang="en-US" altLang="zh-CN" sz="4900" b="1" dirty="0" smtClean="0">
                <a:solidFill>
                  <a:srgbClr val="FF0000"/>
                </a:solidFill>
                <a:ea typeface="黑体" pitchFamily="49" charset="-122"/>
              </a:rPr>
              <a:t/>
            </a:r>
            <a:br>
              <a:rPr lang="en-US" altLang="zh-CN" sz="4900" b="1" dirty="0" smtClean="0">
                <a:solidFill>
                  <a:srgbClr val="FF0000"/>
                </a:solidFill>
                <a:ea typeface="黑体" pitchFamily="49" charset="-122"/>
              </a:rPr>
            </a:br>
            <a:r>
              <a:rPr lang="en-US" altLang="zh-CN" sz="4000" dirty="0" smtClean="0">
                <a:solidFill>
                  <a:srgbClr val="0000FF"/>
                </a:solidFill>
                <a:latin typeface="楷体" pitchFamily="49" charset="-122"/>
                <a:ea typeface="楷体" pitchFamily="49" charset="-122"/>
              </a:rPr>
              <a:t>2013</a:t>
            </a:r>
            <a:r>
              <a:rPr lang="zh-CN" altLang="en-US" sz="4000" dirty="0" smtClean="0">
                <a:solidFill>
                  <a:srgbClr val="0000FF"/>
                </a:solidFill>
                <a:latin typeface="楷体" pitchFamily="49" charset="-122"/>
                <a:ea typeface="楷体" pitchFamily="49" charset="-122"/>
              </a:rPr>
              <a:t>年</a:t>
            </a:r>
            <a:r>
              <a:rPr lang="en-US" altLang="zh-CN" sz="4000" dirty="0" smtClean="0">
                <a:solidFill>
                  <a:srgbClr val="0000FF"/>
                </a:solidFill>
                <a:latin typeface="楷体" pitchFamily="49" charset="-122"/>
                <a:ea typeface="楷体" pitchFamily="49" charset="-122"/>
              </a:rPr>
              <a:t>——2016</a:t>
            </a:r>
            <a:r>
              <a:rPr lang="zh-CN" altLang="en-US" sz="4000" dirty="0" smtClean="0">
                <a:solidFill>
                  <a:srgbClr val="0000FF"/>
                </a:solidFill>
                <a:latin typeface="楷体" pitchFamily="49" charset="-122"/>
                <a:ea typeface="楷体" pitchFamily="49" charset="-122"/>
              </a:rPr>
              <a:t>年</a:t>
            </a:r>
            <a:endParaRPr lang="zh-CN" altLang="en-US" sz="3200" b="1" dirty="0" smtClean="0">
              <a:solidFill>
                <a:srgbClr val="FF0000"/>
              </a:solidFill>
              <a:ea typeface="黑体" pitchFamily="49"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Text Box 4"/>
          <p:cNvSpPr txBox="1">
            <a:spLocks noChangeArrowheads="1"/>
          </p:cNvSpPr>
          <p:nvPr/>
        </p:nvSpPr>
        <p:spPr bwMode="auto">
          <a:xfrm>
            <a:off x="500034" y="500042"/>
            <a:ext cx="8013704" cy="4526497"/>
          </a:xfrm>
          <a:prstGeom prst="rect">
            <a:avLst/>
          </a:prstGeom>
          <a:noFill/>
          <a:ln w="9525" algn="ctr">
            <a:noFill/>
            <a:miter lim="800000"/>
            <a:headEnd/>
            <a:tailEnd/>
          </a:ln>
        </p:spPr>
        <p:txBody>
          <a:bodyPr wrap="square" lIns="90000" tIns="46800" rIns="90000" bIns="46800">
            <a:spAutoFit/>
          </a:bodyPr>
          <a:lstStyle/>
          <a:p>
            <a:pPr>
              <a:lnSpc>
                <a:spcPct val="150000"/>
              </a:lnSpc>
            </a:pPr>
            <a:r>
              <a:rPr lang="en-US" altLang="zh-CN" sz="3200" b="1" dirty="0" smtClean="0">
                <a:latin typeface="楷体" pitchFamily="49" charset="-122"/>
                <a:ea typeface="楷体" pitchFamily="49" charset="-122"/>
              </a:rPr>
              <a:t>1.</a:t>
            </a:r>
            <a:r>
              <a:rPr lang="zh-CN" altLang="en-US" sz="3200" b="1" dirty="0" smtClean="0">
                <a:latin typeface="楷体" pitchFamily="49" charset="-122"/>
                <a:ea typeface="楷体" pitchFamily="49" charset="-122"/>
              </a:rPr>
              <a:t>文科考查分值数略大于理科</a:t>
            </a:r>
            <a:endParaRPr lang="en-US" altLang="zh-CN" sz="3200" b="1" dirty="0" smtClean="0">
              <a:latin typeface="楷体" pitchFamily="49" charset="-122"/>
              <a:ea typeface="楷体" pitchFamily="49" charset="-122"/>
            </a:endParaRPr>
          </a:p>
          <a:p>
            <a:pPr>
              <a:lnSpc>
                <a:spcPct val="150000"/>
              </a:lnSpc>
            </a:pPr>
            <a:r>
              <a:rPr lang="zh-CN" altLang="en-US" sz="3200" b="1" dirty="0" smtClean="0">
                <a:latin typeface="楷体" pitchFamily="49" charset="-122"/>
                <a:ea typeface="楷体" pitchFamily="49" charset="-122"/>
              </a:rPr>
              <a:t>    从统计可以看到，文科的</a:t>
            </a:r>
            <a:r>
              <a:rPr lang="en-US" altLang="zh-CN" sz="3200" b="1" dirty="0" smtClean="0">
                <a:latin typeface="楷体" pitchFamily="49" charset="-122"/>
                <a:ea typeface="楷体" pitchFamily="49" charset="-122"/>
              </a:rPr>
              <a:t>9</a:t>
            </a:r>
            <a:r>
              <a:rPr lang="zh-CN" altLang="en-US" sz="3200" b="1" dirty="0" smtClean="0">
                <a:latin typeface="楷体" pitchFamily="49" charset="-122"/>
                <a:ea typeface="楷体" pitchFamily="49" charset="-122"/>
              </a:rPr>
              <a:t>份试卷中，</a:t>
            </a:r>
            <a:r>
              <a:rPr lang="en-US" altLang="zh-CN" sz="3200" b="1" dirty="0" smtClean="0">
                <a:latin typeface="楷体" pitchFamily="49" charset="-122"/>
                <a:ea typeface="楷体" pitchFamily="49" charset="-122"/>
              </a:rPr>
              <a:t>17</a:t>
            </a:r>
            <a:r>
              <a:rPr lang="zh-CN" altLang="en-US" sz="3200" b="1" dirty="0" smtClean="0">
                <a:latin typeface="楷体" pitchFamily="49" charset="-122"/>
                <a:ea typeface="楷体" pitchFamily="49" charset="-122"/>
              </a:rPr>
              <a:t>分</a:t>
            </a:r>
            <a:r>
              <a:rPr lang="zh-CN" altLang="en-US" sz="3200" b="1" dirty="0" smtClean="0">
                <a:solidFill>
                  <a:srgbClr val="FF0000"/>
                </a:solidFill>
                <a:latin typeface="楷体" pitchFamily="49" charset="-122"/>
                <a:ea typeface="楷体" pitchFamily="49" charset="-122"/>
              </a:rPr>
              <a:t>（</a:t>
            </a:r>
            <a:r>
              <a:rPr lang="en-US" altLang="zh-CN" sz="3200" b="1" dirty="0" smtClean="0">
                <a:solidFill>
                  <a:srgbClr val="FF0000"/>
                </a:solidFill>
                <a:latin typeface="楷体" pitchFamily="49" charset="-122"/>
                <a:ea typeface="楷体" pitchFamily="49" charset="-122"/>
              </a:rPr>
              <a:t>1</a:t>
            </a:r>
            <a:r>
              <a:rPr lang="zh-CN" altLang="en-US" sz="3200" b="1" dirty="0" smtClean="0">
                <a:solidFill>
                  <a:srgbClr val="FF0000"/>
                </a:solidFill>
                <a:latin typeface="楷体" pitchFamily="49" charset="-122"/>
                <a:ea typeface="楷体" pitchFamily="49" charset="-122"/>
              </a:rPr>
              <a:t>小</a:t>
            </a:r>
            <a:r>
              <a:rPr lang="en-US" altLang="zh-CN" sz="3200" b="1" dirty="0" smtClean="0">
                <a:solidFill>
                  <a:srgbClr val="FF0000"/>
                </a:solidFill>
                <a:latin typeface="楷体" pitchFamily="49" charset="-122"/>
                <a:ea typeface="楷体" pitchFamily="49" charset="-122"/>
              </a:rPr>
              <a:t>1</a:t>
            </a:r>
            <a:r>
              <a:rPr lang="zh-CN" altLang="en-US" sz="3200" b="1" dirty="0" smtClean="0">
                <a:solidFill>
                  <a:srgbClr val="FF0000"/>
                </a:solidFill>
                <a:latin typeface="楷体" pitchFamily="49" charset="-122"/>
                <a:ea typeface="楷体" pitchFamily="49" charset="-122"/>
              </a:rPr>
              <a:t>大）</a:t>
            </a:r>
            <a:r>
              <a:rPr lang="en-US" altLang="zh-CN" sz="3200" b="1" dirty="0" smtClean="0">
                <a:latin typeface="楷体" pitchFamily="49" charset="-122"/>
                <a:ea typeface="楷体" pitchFamily="49" charset="-122"/>
              </a:rPr>
              <a:t>1</a:t>
            </a:r>
            <a:r>
              <a:rPr lang="zh-CN" altLang="en-US" sz="3200" b="1" dirty="0" smtClean="0">
                <a:latin typeface="楷体" pitchFamily="49" charset="-122"/>
                <a:ea typeface="楷体" pitchFamily="49" charset="-122"/>
              </a:rPr>
              <a:t>次，</a:t>
            </a:r>
            <a:r>
              <a:rPr lang="en-US" altLang="zh-CN" sz="3200" b="1" dirty="0" smtClean="0">
                <a:latin typeface="楷体" pitchFamily="49" charset="-122"/>
                <a:ea typeface="楷体" pitchFamily="49" charset="-122"/>
              </a:rPr>
              <a:t>22</a:t>
            </a:r>
            <a:r>
              <a:rPr lang="zh-CN" altLang="en-US" sz="3200" b="1" dirty="0" smtClean="0">
                <a:latin typeface="楷体" pitchFamily="49" charset="-122"/>
                <a:ea typeface="楷体" pitchFamily="49" charset="-122"/>
              </a:rPr>
              <a:t>分</a:t>
            </a:r>
            <a:r>
              <a:rPr lang="zh-CN" altLang="en-US" sz="3200" b="1" dirty="0" smtClean="0">
                <a:solidFill>
                  <a:srgbClr val="FF0000"/>
                </a:solidFill>
                <a:latin typeface="楷体" pitchFamily="49" charset="-122"/>
                <a:ea typeface="楷体" pitchFamily="49" charset="-122"/>
              </a:rPr>
              <a:t>（</a:t>
            </a:r>
            <a:r>
              <a:rPr lang="en-US" altLang="zh-CN" sz="3200" b="1" dirty="0" smtClean="0">
                <a:solidFill>
                  <a:srgbClr val="FF0000"/>
                </a:solidFill>
                <a:latin typeface="楷体" pitchFamily="49" charset="-122"/>
                <a:ea typeface="楷体" pitchFamily="49" charset="-122"/>
              </a:rPr>
              <a:t>2</a:t>
            </a:r>
            <a:r>
              <a:rPr lang="zh-CN" altLang="en-US" sz="3200" b="1" dirty="0" smtClean="0">
                <a:solidFill>
                  <a:srgbClr val="FF0000"/>
                </a:solidFill>
                <a:latin typeface="楷体" pitchFamily="49" charset="-122"/>
                <a:ea typeface="楷体" pitchFamily="49" charset="-122"/>
              </a:rPr>
              <a:t>小</a:t>
            </a:r>
            <a:r>
              <a:rPr lang="en-US" altLang="zh-CN" sz="3200" b="1" dirty="0" smtClean="0">
                <a:solidFill>
                  <a:srgbClr val="FF0000"/>
                </a:solidFill>
                <a:latin typeface="楷体" pitchFamily="49" charset="-122"/>
                <a:ea typeface="楷体" pitchFamily="49" charset="-122"/>
              </a:rPr>
              <a:t>1</a:t>
            </a:r>
            <a:r>
              <a:rPr lang="zh-CN" altLang="en-US" sz="3200" b="1" dirty="0" smtClean="0">
                <a:solidFill>
                  <a:srgbClr val="FF0000"/>
                </a:solidFill>
                <a:latin typeface="楷体" pitchFamily="49" charset="-122"/>
                <a:ea typeface="楷体" pitchFamily="49" charset="-122"/>
              </a:rPr>
              <a:t>大） </a:t>
            </a:r>
            <a:r>
              <a:rPr lang="en-US" altLang="zh-CN" sz="3200" b="1" dirty="0" smtClean="0">
                <a:latin typeface="楷体" pitchFamily="49" charset="-122"/>
                <a:ea typeface="楷体" pitchFamily="49" charset="-122"/>
              </a:rPr>
              <a:t>4</a:t>
            </a:r>
            <a:r>
              <a:rPr lang="zh-CN" altLang="en-US" sz="3200" b="1" dirty="0" smtClean="0">
                <a:latin typeface="楷体" pitchFamily="49" charset="-122"/>
                <a:ea typeface="楷体" pitchFamily="49" charset="-122"/>
              </a:rPr>
              <a:t>次，</a:t>
            </a:r>
            <a:r>
              <a:rPr lang="en-US" altLang="zh-CN" sz="3200" b="1" dirty="0" smtClean="0">
                <a:latin typeface="楷体" pitchFamily="49" charset="-122"/>
                <a:ea typeface="楷体" pitchFamily="49" charset="-122"/>
              </a:rPr>
              <a:t>27</a:t>
            </a:r>
            <a:r>
              <a:rPr lang="zh-CN" altLang="en-US" sz="3200" b="1" dirty="0" smtClean="0">
                <a:latin typeface="楷体" pitchFamily="49" charset="-122"/>
                <a:ea typeface="楷体" pitchFamily="49" charset="-122"/>
              </a:rPr>
              <a:t>分</a:t>
            </a:r>
            <a:r>
              <a:rPr lang="zh-CN" altLang="en-US" sz="3200" b="1" dirty="0" smtClean="0">
                <a:solidFill>
                  <a:srgbClr val="FF0000"/>
                </a:solidFill>
                <a:latin typeface="楷体" pitchFamily="49" charset="-122"/>
                <a:ea typeface="楷体" pitchFamily="49" charset="-122"/>
              </a:rPr>
              <a:t>（</a:t>
            </a:r>
            <a:r>
              <a:rPr lang="en-US" altLang="zh-CN" sz="3200" b="1" dirty="0" smtClean="0">
                <a:solidFill>
                  <a:srgbClr val="FF0000"/>
                </a:solidFill>
                <a:latin typeface="楷体" pitchFamily="49" charset="-122"/>
                <a:ea typeface="楷体" pitchFamily="49" charset="-122"/>
              </a:rPr>
              <a:t>3</a:t>
            </a:r>
            <a:r>
              <a:rPr lang="zh-CN" altLang="en-US" sz="3200" b="1" dirty="0" smtClean="0">
                <a:solidFill>
                  <a:srgbClr val="FF0000"/>
                </a:solidFill>
                <a:latin typeface="楷体" pitchFamily="49" charset="-122"/>
                <a:ea typeface="楷体" pitchFamily="49" charset="-122"/>
              </a:rPr>
              <a:t>小</a:t>
            </a:r>
            <a:r>
              <a:rPr lang="en-US" altLang="zh-CN" sz="3200" b="1" dirty="0" smtClean="0">
                <a:solidFill>
                  <a:srgbClr val="FF0000"/>
                </a:solidFill>
                <a:latin typeface="楷体" pitchFamily="49" charset="-122"/>
                <a:ea typeface="楷体" pitchFamily="49" charset="-122"/>
              </a:rPr>
              <a:t>1</a:t>
            </a:r>
            <a:r>
              <a:rPr lang="zh-CN" altLang="en-US" sz="3200" b="1" dirty="0" smtClean="0">
                <a:solidFill>
                  <a:srgbClr val="FF0000"/>
                </a:solidFill>
                <a:latin typeface="楷体" pitchFamily="49" charset="-122"/>
                <a:ea typeface="楷体" pitchFamily="49" charset="-122"/>
              </a:rPr>
              <a:t>大） </a:t>
            </a:r>
            <a:r>
              <a:rPr lang="en-US" altLang="zh-CN" sz="3200" b="1" dirty="0" smtClean="0">
                <a:latin typeface="楷体" pitchFamily="49" charset="-122"/>
                <a:ea typeface="楷体" pitchFamily="49" charset="-122"/>
              </a:rPr>
              <a:t>4</a:t>
            </a:r>
            <a:r>
              <a:rPr lang="zh-CN" altLang="en-US" sz="3200" b="1" dirty="0" smtClean="0">
                <a:latin typeface="楷体" pitchFamily="49" charset="-122"/>
                <a:ea typeface="楷体" pitchFamily="49" charset="-122"/>
              </a:rPr>
              <a:t>次；</a:t>
            </a:r>
            <a:endParaRPr lang="en-US" altLang="zh-CN" sz="3200" b="1" dirty="0" smtClean="0">
              <a:latin typeface="楷体" pitchFamily="49" charset="-122"/>
              <a:ea typeface="楷体" pitchFamily="49" charset="-122"/>
            </a:endParaRPr>
          </a:p>
          <a:p>
            <a:pPr>
              <a:lnSpc>
                <a:spcPct val="150000"/>
              </a:lnSpc>
            </a:pPr>
            <a:r>
              <a:rPr lang="zh-CN" altLang="en-US" sz="3200" b="1" dirty="0" smtClean="0">
                <a:latin typeface="楷体" pitchFamily="49" charset="-122"/>
                <a:ea typeface="楷体" pitchFamily="49" charset="-122"/>
              </a:rPr>
              <a:t>    理科的</a:t>
            </a:r>
            <a:r>
              <a:rPr lang="en-US" altLang="zh-CN" sz="3200" b="1" dirty="0" smtClean="0">
                <a:latin typeface="楷体" pitchFamily="49" charset="-122"/>
                <a:ea typeface="楷体" pitchFamily="49" charset="-122"/>
              </a:rPr>
              <a:t>9</a:t>
            </a:r>
            <a:r>
              <a:rPr lang="zh-CN" altLang="en-US" sz="3200" b="1" dirty="0" smtClean="0">
                <a:latin typeface="楷体" pitchFamily="49" charset="-122"/>
                <a:ea typeface="楷体" pitchFamily="49" charset="-122"/>
              </a:rPr>
              <a:t>份试卷中，</a:t>
            </a:r>
            <a:r>
              <a:rPr lang="en-US" altLang="zh-CN" sz="3200" b="1" dirty="0" smtClean="0">
                <a:latin typeface="楷体" pitchFamily="49" charset="-122"/>
                <a:ea typeface="楷体" pitchFamily="49" charset="-122"/>
              </a:rPr>
              <a:t>17</a:t>
            </a:r>
            <a:r>
              <a:rPr lang="zh-CN" altLang="en-US" sz="3200" b="1" dirty="0" smtClean="0">
                <a:latin typeface="楷体" pitchFamily="49" charset="-122"/>
                <a:ea typeface="楷体" pitchFamily="49" charset="-122"/>
              </a:rPr>
              <a:t>分</a:t>
            </a:r>
            <a:r>
              <a:rPr lang="zh-CN" altLang="en-US" sz="3200" b="1" dirty="0" smtClean="0">
                <a:solidFill>
                  <a:srgbClr val="FF0000"/>
                </a:solidFill>
                <a:latin typeface="楷体" pitchFamily="49" charset="-122"/>
                <a:ea typeface="楷体" pitchFamily="49" charset="-122"/>
              </a:rPr>
              <a:t>（</a:t>
            </a:r>
            <a:r>
              <a:rPr lang="en-US" altLang="zh-CN" sz="3200" b="1" dirty="0" smtClean="0">
                <a:solidFill>
                  <a:srgbClr val="FF0000"/>
                </a:solidFill>
                <a:latin typeface="楷体" pitchFamily="49" charset="-122"/>
                <a:ea typeface="楷体" pitchFamily="49" charset="-122"/>
              </a:rPr>
              <a:t>1</a:t>
            </a:r>
            <a:r>
              <a:rPr lang="zh-CN" altLang="en-US" sz="3200" b="1" dirty="0" smtClean="0">
                <a:solidFill>
                  <a:srgbClr val="FF0000"/>
                </a:solidFill>
                <a:latin typeface="楷体" pitchFamily="49" charset="-122"/>
                <a:ea typeface="楷体" pitchFamily="49" charset="-122"/>
              </a:rPr>
              <a:t>小</a:t>
            </a:r>
            <a:r>
              <a:rPr lang="en-US" altLang="zh-CN" sz="3200" b="1" dirty="0" smtClean="0">
                <a:solidFill>
                  <a:srgbClr val="FF0000"/>
                </a:solidFill>
                <a:latin typeface="楷体" pitchFamily="49" charset="-122"/>
                <a:ea typeface="楷体" pitchFamily="49" charset="-122"/>
              </a:rPr>
              <a:t>1</a:t>
            </a:r>
            <a:r>
              <a:rPr lang="zh-CN" altLang="en-US" sz="3200" b="1" dirty="0" smtClean="0">
                <a:solidFill>
                  <a:srgbClr val="FF0000"/>
                </a:solidFill>
                <a:latin typeface="楷体" pitchFamily="49" charset="-122"/>
                <a:ea typeface="楷体" pitchFamily="49" charset="-122"/>
              </a:rPr>
              <a:t>大）</a:t>
            </a:r>
            <a:r>
              <a:rPr lang="en-US" altLang="zh-CN" sz="3200" b="1" dirty="0" smtClean="0">
                <a:latin typeface="楷体" pitchFamily="49" charset="-122"/>
                <a:ea typeface="楷体" pitchFamily="49" charset="-122"/>
              </a:rPr>
              <a:t>2</a:t>
            </a:r>
            <a:r>
              <a:rPr lang="zh-CN" altLang="en-US" sz="3200" b="1" dirty="0" smtClean="0">
                <a:latin typeface="楷体" pitchFamily="49" charset="-122"/>
                <a:ea typeface="楷体" pitchFamily="49" charset="-122"/>
              </a:rPr>
              <a:t>次，</a:t>
            </a:r>
            <a:r>
              <a:rPr lang="en-US" altLang="zh-CN" sz="3200" b="1" dirty="0" smtClean="0">
                <a:latin typeface="楷体" pitchFamily="49" charset="-122"/>
                <a:ea typeface="楷体" pitchFamily="49" charset="-122"/>
              </a:rPr>
              <a:t>22</a:t>
            </a:r>
            <a:r>
              <a:rPr lang="zh-CN" altLang="en-US" sz="3200" b="1" dirty="0" smtClean="0">
                <a:latin typeface="楷体" pitchFamily="49" charset="-122"/>
                <a:ea typeface="楷体" pitchFamily="49" charset="-122"/>
              </a:rPr>
              <a:t>分</a:t>
            </a:r>
            <a:r>
              <a:rPr lang="zh-CN" altLang="en-US" sz="3200" b="1" dirty="0" smtClean="0">
                <a:solidFill>
                  <a:srgbClr val="FF0000"/>
                </a:solidFill>
                <a:latin typeface="楷体" pitchFamily="49" charset="-122"/>
                <a:ea typeface="楷体" pitchFamily="49" charset="-122"/>
              </a:rPr>
              <a:t>（</a:t>
            </a:r>
            <a:r>
              <a:rPr lang="en-US" altLang="zh-CN" sz="3200" b="1" dirty="0" smtClean="0">
                <a:solidFill>
                  <a:srgbClr val="FF0000"/>
                </a:solidFill>
                <a:latin typeface="楷体" pitchFamily="49" charset="-122"/>
                <a:ea typeface="楷体" pitchFamily="49" charset="-122"/>
              </a:rPr>
              <a:t>2</a:t>
            </a:r>
            <a:r>
              <a:rPr lang="zh-CN" altLang="en-US" sz="3200" b="1" dirty="0" smtClean="0">
                <a:solidFill>
                  <a:srgbClr val="FF0000"/>
                </a:solidFill>
                <a:latin typeface="楷体" pitchFamily="49" charset="-122"/>
                <a:ea typeface="楷体" pitchFamily="49" charset="-122"/>
              </a:rPr>
              <a:t>小</a:t>
            </a:r>
            <a:r>
              <a:rPr lang="en-US" altLang="zh-CN" sz="3200" b="1" dirty="0" smtClean="0">
                <a:solidFill>
                  <a:srgbClr val="FF0000"/>
                </a:solidFill>
                <a:latin typeface="楷体" pitchFamily="49" charset="-122"/>
                <a:ea typeface="楷体" pitchFamily="49" charset="-122"/>
              </a:rPr>
              <a:t>1</a:t>
            </a:r>
            <a:r>
              <a:rPr lang="zh-CN" altLang="en-US" sz="3200" b="1" dirty="0" smtClean="0">
                <a:solidFill>
                  <a:srgbClr val="FF0000"/>
                </a:solidFill>
                <a:latin typeface="楷体" pitchFamily="49" charset="-122"/>
                <a:ea typeface="楷体" pitchFamily="49" charset="-122"/>
              </a:rPr>
              <a:t>大） </a:t>
            </a:r>
            <a:r>
              <a:rPr lang="en-US" altLang="zh-CN" sz="3200" b="1" dirty="0" smtClean="0">
                <a:latin typeface="楷体" pitchFamily="49" charset="-122"/>
                <a:ea typeface="楷体" pitchFamily="49" charset="-122"/>
              </a:rPr>
              <a:t>6</a:t>
            </a:r>
            <a:r>
              <a:rPr lang="zh-CN" altLang="en-US" sz="3200" b="1" dirty="0" smtClean="0">
                <a:latin typeface="楷体" pitchFamily="49" charset="-122"/>
                <a:ea typeface="楷体" pitchFamily="49" charset="-122"/>
              </a:rPr>
              <a:t>次，</a:t>
            </a:r>
            <a:r>
              <a:rPr lang="en-US" altLang="zh-CN" sz="3200" b="1" dirty="0" smtClean="0">
                <a:latin typeface="楷体" pitchFamily="49" charset="-122"/>
                <a:ea typeface="楷体" pitchFamily="49" charset="-122"/>
              </a:rPr>
              <a:t>27</a:t>
            </a:r>
            <a:r>
              <a:rPr lang="zh-CN" altLang="en-US" sz="3200" b="1" dirty="0" smtClean="0">
                <a:latin typeface="楷体" pitchFamily="49" charset="-122"/>
                <a:ea typeface="楷体" pitchFamily="49" charset="-122"/>
              </a:rPr>
              <a:t>分</a:t>
            </a:r>
            <a:r>
              <a:rPr lang="zh-CN" altLang="en-US" sz="3200" b="1" dirty="0" smtClean="0">
                <a:solidFill>
                  <a:srgbClr val="FF0000"/>
                </a:solidFill>
                <a:latin typeface="楷体" pitchFamily="49" charset="-122"/>
                <a:ea typeface="楷体" pitchFamily="49" charset="-122"/>
              </a:rPr>
              <a:t>（</a:t>
            </a:r>
            <a:r>
              <a:rPr lang="en-US" altLang="zh-CN" sz="3200" b="1" dirty="0" smtClean="0">
                <a:solidFill>
                  <a:srgbClr val="FF0000"/>
                </a:solidFill>
                <a:latin typeface="楷体" pitchFamily="49" charset="-122"/>
                <a:ea typeface="楷体" pitchFamily="49" charset="-122"/>
              </a:rPr>
              <a:t>3</a:t>
            </a:r>
            <a:r>
              <a:rPr lang="zh-CN" altLang="en-US" sz="3200" b="1" dirty="0" smtClean="0">
                <a:solidFill>
                  <a:srgbClr val="FF0000"/>
                </a:solidFill>
                <a:latin typeface="楷体" pitchFamily="49" charset="-122"/>
                <a:ea typeface="楷体" pitchFamily="49" charset="-122"/>
              </a:rPr>
              <a:t>小</a:t>
            </a:r>
            <a:r>
              <a:rPr lang="en-US" altLang="zh-CN" sz="3200" b="1" dirty="0" smtClean="0">
                <a:solidFill>
                  <a:srgbClr val="FF0000"/>
                </a:solidFill>
                <a:latin typeface="楷体" pitchFamily="49" charset="-122"/>
                <a:ea typeface="楷体" pitchFamily="49" charset="-122"/>
              </a:rPr>
              <a:t>1</a:t>
            </a:r>
            <a:r>
              <a:rPr lang="zh-CN" altLang="en-US" sz="3200" b="1" dirty="0" smtClean="0">
                <a:solidFill>
                  <a:srgbClr val="FF0000"/>
                </a:solidFill>
                <a:latin typeface="楷体" pitchFamily="49" charset="-122"/>
                <a:ea typeface="楷体" pitchFamily="49" charset="-122"/>
              </a:rPr>
              <a:t>大） </a:t>
            </a:r>
            <a:r>
              <a:rPr lang="en-US" altLang="zh-CN" sz="3200" b="1" dirty="0" smtClean="0">
                <a:latin typeface="楷体" pitchFamily="49" charset="-122"/>
                <a:ea typeface="楷体" pitchFamily="49" charset="-122"/>
              </a:rPr>
              <a:t>1</a:t>
            </a:r>
            <a:r>
              <a:rPr lang="zh-CN" altLang="en-US" sz="3200" b="1" dirty="0" smtClean="0">
                <a:latin typeface="楷体" pitchFamily="49" charset="-122"/>
                <a:ea typeface="楷体" pitchFamily="49" charset="-122"/>
              </a:rPr>
              <a:t>次；</a:t>
            </a:r>
            <a:endParaRPr lang="zh-CN" altLang="en-US" sz="3200" b="1" dirty="0">
              <a:latin typeface="楷体" pitchFamily="49" charset="-122"/>
              <a:ea typeface="楷体" pitchFamily="49"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Text Box 4"/>
          <p:cNvSpPr txBox="1">
            <a:spLocks noChangeArrowheads="1"/>
          </p:cNvSpPr>
          <p:nvPr/>
        </p:nvSpPr>
        <p:spPr bwMode="auto">
          <a:xfrm>
            <a:off x="500034" y="500042"/>
            <a:ext cx="8643966" cy="4526497"/>
          </a:xfrm>
          <a:prstGeom prst="rect">
            <a:avLst/>
          </a:prstGeom>
          <a:noFill/>
          <a:ln w="9525" algn="ctr">
            <a:noFill/>
            <a:miter lim="800000"/>
            <a:headEnd/>
            <a:tailEnd/>
          </a:ln>
        </p:spPr>
        <p:txBody>
          <a:bodyPr wrap="square" lIns="90000" tIns="46800" rIns="90000" bIns="46800">
            <a:spAutoFit/>
          </a:bodyPr>
          <a:lstStyle/>
          <a:p>
            <a:pPr>
              <a:lnSpc>
                <a:spcPct val="150000"/>
              </a:lnSpc>
            </a:pPr>
            <a:r>
              <a:rPr lang="en-US" altLang="zh-CN" sz="3200" b="1" dirty="0" smtClean="0">
                <a:latin typeface="楷体" pitchFamily="49" charset="-122"/>
                <a:ea typeface="楷体" pitchFamily="49" charset="-122"/>
              </a:rPr>
              <a:t>2.</a:t>
            </a:r>
            <a:r>
              <a:rPr lang="zh-CN" altLang="en-US" sz="3200" b="1" dirty="0" smtClean="0">
                <a:latin typeface="楷体" pitchFamily="49" charset="-122"/>
                <a:ea typeface="楷体" pitchFamily="49" charset="-122"/>
              </a:rPr>
              <a:t>题目难度以中档题和难题为主，得分难度大</a:t>
            </a:r>
            <a:endParaRPr lang="en-US" altLang="zh-CN" sz="3200" b="1" dirty="0" smtClean="0">
              <a:latin typeface="楷体" pitchFamily="49" charset="-122"/>
              <a:ea typeface="楷体" pitchFamily="49" charset="-122"/>
            </a:endParaRPr>
          </a:p>
          <a:p>
            <a:pPr>
              <a:lnSpc>
                <a:spcPct val="150000"/>
              </a:lnSpc>
            </a:pPr>
            <a:r>
              <a:rPr lang="zh-CN" altLang="en-US" sz="3200" b="1" dirty="0" smtClean="0">
                <a:latin typeface="楷体" pitchFamily="49" charset="-122"/>
                <a:ea typeface="楷体" pitchFamily="49" charset="-122"/>
              </a:rPr>
              <a:t>    从统计可以看出，文科</a:t>
            </a:r>
            <a:r>
              <a:rPr lang="en-US" altLang="zh-CN" sz="3200" b="1" dirty="0" smtClean="0">
                <a:latin typeface="楷体" pitchFamily="49" charset="-122"/>
                <a:ea typeface="楷体" pitchFamily="49" charset="-122"/>
              </a:rPr>
              <a:t>32</a:t>
            </a:r>
            <a:r>
              <a:rPr lang="zh-CN" altLang="en-US" sz="3200" b="1" dirty="0" smtClean="0">
                <a:latin typeface="楷体" pitchFamily="49" charset="-122"/>
                <a:ea typeface="楷体" pitchFamily="49" charset="-122"/>
              </a:rPr>
              <a:t>道题中只有</a:t>
            </a:r>
            <a:r>
              <a:rPr lang="en-US" altLang="zh-CN" sz="3200" b="1" dirty="0" smtClean="0">
                <a:solidFill>
                  <a:srgbClr val="FF0000"/>
                </a:solidFill>
                <a:latin typeface="楷体" pitchFamily="49" charset="-122"/>
                <a:ea typeface="楷体" pitchFamily="49" charset="-122"/>
              </a:rPr>
              <a:t>6</a:t>
            </a:r>
            <a:r>
              <a:rPr lang="zh-CN" altLang="en-US" sz="3200" b="1" dirty="0" smtClean="0">
                <a:solidFill>
                  <a:srgbClr val="FF0000"/>
                </a:solidFill>
                <a:latin typeface="楷体" pitchFamily="49" charset="-122"/>
                <a:ea typeface="楷体" pitchFamily="49" charset="-122"/>
              </a:rPr>
              <a:t>道</a:t>
            </a:r>
            <a:r>
              <a:rPr lang="zh-CN" altLang="en-US" sz="3200" b="1" dirty="0" smtClean="0">
                <a:latin typeface="楷体" pitchFamily="49" charset="-122"/>
                <a:ea typeface="楷体" pitchFamily="49" charset="-122"/>
              </a:rPr>
              <a:t>题是基础题，其余为中档题（</a:t>
            </a:r>
            <a:r>
              <a:rPr lang="en-US" altLang="zh-CN" sz="3200" b="1" dirty="0" smtClean="0">
                <a:solidFill>
                  <a:srgbClr val="FF0000"/>
                </a:solidFill>
                <a:latin typeface="楷体" pitchFamily="49" charset="-122"/>
                <a:ea typeface="楷体" pitchFamily="49" charset="-122"/>
              </a:rPr>
              <a:t>5</a:t>
            </a:r>
            <a:r>
              <a:rPr lang="zh-CN" altLang="en-US" sz="3200" b="1" dirty="0" smtClean="0">
                <a:solidFill>
                  <a:srgbClr val="FF0000"/>
                </a:solidFill>
                <a:latin typeface="楷体" pitchFamily="49" charset="-122"/>
                <a:ea typeface="楷体" pitchFamily="49" charset="-122"/>
              </a:rPr>
              <a:t>道</a:t>
            </a:r>
            <a:r>
              <a:rPr lang="zh-CN" altLang="en-US" sz="3200" b="1" dirty="0" smtClean="0">
                <a:latin typeface="楷体" pitchFamily="49" charset="-122"/>
                <a:ea typeface="楷体" pitchFamily="49" charset="-122"/>
              </a:rPr>
              <a:t>）与难题（</a:t>
            </a:r>
            <a:r>
              <a:rPr lang="en-US" altLang="zh-CN" sz="3200" b="1" dirty="0" smtClean="0">
                <a:solidFill>
                  <a:srgbClr val="FF0000"/>
                </a:solidFill>
                <a:latin typeface="楷体" pitchFamily="49" charset="-122"/>
                <a:ea typeface="楷体" pitchFamily="49" charset="-122"/>
              </a:rPr>
              <a:t>21</a:t>
            </a:r>
            <a:r>
              <a:rPr lang="zh-CN" altLang="en-US" sz="3200" b="1" dirty="0" smtClean="0">
                <a:solidFill>
                  <a:srgbClr val="FF0000"/>
                </a:solidFill>
                <a:latin typeface="楷体" pitchFamily="49" charset="-122"/>
                <a:ea typeface="楷体" pitchFamily="49" charset="-122"/>
              </a:rPr>
              <a:t>道</a:t>
            </a:r>
            <a:r>
              <a:rPr lang="zh-CN" altLang="en-US" sz="3200" b="1" dirty="0" smtClean="0">
                <a:latin typeface="楷体" pitchFamily="49" charset="-122"/>
                <a:ea typeface="楷体" pitchFamily="49" charset="-122"/>
              </a:rPr>
              <a:t>）；</a:t>
            </a:r>
            <a:endParaRPr lang="en-US" altLang="zh-CN" sz="3200" b="1" dirty="0" smtClean="0">
              <a:latin typeface="楷体" pitchFamily="49" charset="-122"/>
              <a:ea typeface="楷体" pitchFamily="49" charset="-122"/>
            </a:endParaRPr>
          </a:p>
          <a:p>
            <a:pPr>
              <a:lnSpc>
                <a:spcPct val="150000"/>
              </a:lnSpc>
            </a:pPr>
            <a:r>
              <a:rPr lang="zh-CN" altLang="en-US" sz="3200" b="1" dirty="0" smtClean="0">
                <a:latin typeface="楷体" pitchFamily="49" charset="-122"/>
                <a:ea typeface="楷体" pitchFamily="49" charset="-122"/>
              </a:rPr>
              <a:t>     理科</a:t>
            </a:r>
            <a:r>
              <a:rPr lang="en-US" altLang="zh-CN" sz="3200" b="1" dirty="0" smtClean="0">
                <a:latin typeface="楷体" pitchFamily="49" charset="-122"/>
                <a:ea typeface="楷体" pitchFamily="49" charset="-122"/>
              </a:rPr>
              <a:t>26</a:t>
            </a:r>
            <a:r>
              <a:rPr lang="zh-CN" altLang="en-US" sz="3200" b="1" dirty="0" smtClean="0">
                <a:latin typeface="楷体" pitchFamily="49" charset="-122"/>
                <a:ea typeface="楷体" pitchFamily="49" charset="-122"/>
              </a:rPr>
              <a:t>道题中只有</a:t>
            </a:r>
            <a:r>
              <a:rPr lang="en-US" altLang="zh-CN" sz="3200" b="1" dirty="0" smtClean="0">
                <a:solidFill>
                  <a:srgbClr val="FF0000"/>
                </a:solidFill>
                <a:latin typeface="楷体" pitchFamily="49" charset="-122"/>
                <a:ea typeface="楷体" pitchFamily="49" charset="-122"/>
              </a:rPr>
              <a:t>7</a:t>
            </a:r>
            <a:r>
              <a:rPr lang="zh-CN" altLang="en-US" sz="3200" b="1" dirty="0" smtClean="0">
                <a:solidFill>
                  <a:srgbClr val="FF0000"/>
                </a:solidFill>
                <a:latin typeface="楷体" pitchFamily="49" charset="-122"/>
                <a:ea typeface="楷体" pitchFamily="49" charset="-122"/>
              </a:rPr>
              <a:t>道</a:t>
            </a:r>
            <a:r>
              <a:rPr lang="zh-CN" altLang="en-US" sz="3200" b="1" dirty="0" smtClean="0">
                <a:latin typeface="楷体" pitchFamily="49" charset="-122"/>
                <a:ea typeface="楷体" pitchFamily="49" charset="-122"/>
              </a:rPr>
              <a:t>题是基础题，其余为中档题（</a:t>
            </a:r>
            <a:r>
              <a:rPr lang="en-US" altLang="zh-CN" sz="3200" b="1" dirty="0" smtClean="0">
                <a:solidFill>
                  <a:srgbClr val="FF0000"/>
                </a:solidFill>
                <a:latin typeface="楷体" pitchFamily="49" charset="-122"/>
                <a:ea typeface="楷体" pitchFamily="49" charset="-122"/>
              </a:rPr>
              <a:t>2</a:t>
            </a:r>
            <a:r>
              <a:rPr lang="zh-CN" altLang="en-US" sz="3200" b="1" dirty="0" smtClean="0">
                <a:solidFill>
                  <a:srgbClr val="FF0000"/>
                </a:solidFill>
                <a:latin typeface="楷体" pitchFamily="49" charset="-122"/>
                <a:ea typeface="楷体" pitchFamily="49" charset="-122"/>
              </a:rPr>
              <a:t>道</a:t>
            </a:r>
            <a:r>
              <a:rPr lang="zh-CN" altLang="en-US" sz="3200" b="1" dirty="0" smtClean="0">
                <a:latin typeface="楷体" pitchFamily="49" charset="-122"/>
                <a:ea typeface="楷体" pitchFamily="49" charset="-122"/>
              </a:rPr>
              <a:t>）与难题（</a:t>
            </a:r>
            <a:r>
              <a:rPr lang="en-US" altLang="zh-CN" sz="3200" b="1" dirty="0" smtClean="0">
                <a:solidFill>
                  <a:srgbClr val="FF0000"/>
                </a:solidFill>
                <a:latin typeface="楷体" pitchFamily="49" charset="-122"/>
                <a:ea typeface="楷体" pitchFamily="49" charset="-122"/>
              </a:rPr>
              <a:t>19</a:t>
            </a:r>
            <a:r>
              <a:rPr lang="zh-CN" altLang="en-US" sz="3200" b="1" dirty="0" smtClean="0">
                <a:solidFill>
                  <a:srgbClr val="FF0000"/>
                </a:solidFill>
                <a:latin typeface="楷体" pitchFamily="49" charset="-122"/>
                <a:ea typeface="楷体" pitchFamily="49" charset="-122"/>
              </a:rPr>
              <a:t>道</a:t>
            </a:r>
            <a:r>
              <a:rPr lang="zh-CN" altLang="en-US" sz="3200" b="1" dirty="0" smtClean="0">
                <a:latin typeface="楷体" pitchFamily="49" charset="-122"/>
                <a:ea typeface="楷体" pitchFamily="49" charset="-122"/>
              </a:rPr>
              <a:t>）；</a:t>
            </a:r>
            <a:endParaRPr lang="zh-CN" altLang="en-US" sz="3200" b="1" dirty="0">
              <a:latin typeface="楷体" pitchFamily="49" charset="-122"/>
              <a:ea typeface="楷体" pitchFamily="49"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Text Box 4"/>
          <p:cNvSpPr txBox="1">
            <a:spLocks noChangeArrowheads="1"/>
          </p:cNvSpPr>
          <p:nvPr/>
        </p:nvSpPr>
        <p:spPr bwMode="auto">
          <a:xfrm>
            <a:off x="357158" y="1071546"/>
            <a:ext cx="8501122" cy="3787833"/>
          </a:xfrm>
          <a:prstGeom prst="rect">
            <a:avLst/>
          </a:prstGeom>
          <a:noFill/>
          <a:ln w="9525" algn="ctr">
            <a:noFill/>
            <a:miter lim="800000"/>
            <a:headEnd/>
            <a:tailEnd/>
          </a:ln>
        </p:spPr>
        <p:txBody>
          <a:bodyPr wrap="square" lIns="90000" tIns="46800" rIns="90000" bIns="46800">
            <a:spAutoFit/>
          </a:bodyPr>
          <a:lstStyle/>
          <a:p>
            <a:pPr>
              <a:lnSpc>
                <a:spcPct val="150000"/>
              </a:lnSpc>
            </a:pPr>
            <a:r>
              <a:rPr lang="en-US" altLang="zh-CN" sz="3200" b="1" dirty="0" smtClean="0">
                <a:latin typeface="楷体" pitchFamily="49" charset="-122"/>
                <a:ea typeface="楷体" pitchFamily="49" charset="-122"/>
              </a:rPr>
              <a:t>3.</a:t>
            </a:r>
            <a:r>
              <a:rPr lang="zh-CN" altLang="en-US" sz="3200" b="1" dirty="0" smtClean="0">
                <a:latin typeface="楷体" pitchFamily="49" charset="-122"/>
                <a:ea typeface="楷体" pitchFamily="49" charset="-122"/>
              </a:rPr>
              <a:t>选、填题的压轴题通常选用函数与导数考查</a:t>
            </a:r>
            <a:endParaRPr lang="en-US" altLang="zh-CN" sz="3200" b="1" dirty="0" smtClean="0">
              <a:latin typeface="楷体" pitchFamily="49" charset="-122"/>
              <a:ea typeface="楷体" pitchFamily="49" charset="-122"/>
            </a:endParaRPr>
          </a:p>
          <a:p>
            <a:pPr>
              <a:lnSpc>
                <a:spcPct val="150000"/>
              </a:lnSpc>
            </a:pPr>
            <a:r>
              <a:rPr lang="zh-CN" altLang="en-US" sz="3200" b="1" dirty="0" smtClean="0">
                <a:latin typeface="楷体" pitchFamily="49" charset="-122"/>
                <a:ea typeface="楷体" pitchFamily="49" charset="-122"/>
              </a:rPr>
              <a:t>    从统计可以看出，</a:t>
            </a:r>
            <a:r>
              <a:rPr lang="zh-CN" altLang="en-US" sz="3200" b="1" dirty="0" smtClean="0">
                <a:solidFill>
                  <a:srgbClr val="FF0000"/>
                </a:solidFill>
                <a:latin typeface="楷体" pitchFamily="49" charset="-122"/>
                <a:ea typeface="楷体" pitchFamily="49" charset="-122"/>
              </a:rPr>
              <a:t>文科</a:t>
            </a:r>
            <a:r>
              <a:rPr lang="zh-CN" altLang="en-US" sz="3200" b="1" dirty="0" smtClean="0">
                <a:latin typeface="楷体" pitchFamily="49" charset="-122"/>
                <a:ea typeface="楷体" pitchFamily="49" charset="-122"/>
              </a:rPr>
              <a:t>的</a:t>
            </a:r>
            <a:r>
              <a:rPr lang="en-US" altLang="zh-CN" sz="3200" b="1" dirty="0" smtClean="0">
                <a:latin typeface="楷体" pitchFamily="49" charset="-122"/>
                <a:ea typeface="楷体" pitchFamily="49" charset="-122"/>
              </a:rPr>
              <a:t>9</a:t>
            </a:r>
            <a:r>
              <a:rPr lang="zh-CN" altLang="en-US" sz="3200" b="1" dirty="0" smtClean="0">
                <a:latin typeface="楷体" pitchFamily="49" charset="-122"/>
                <a:ea typeface="楷体" pitchFamily="49" charset="-122"/>
              </a:rPr>
              <a:t>份试卷中的</a:t>
            </a:r>
            <a:r>
              <a:rPr lang="en-US" altLang="zh-CN" sz="3200" b="1" dirty="0" smtClean="0">
                <a:latin typeface="楷体" pitchFamily="49" charset="-122"/>
                <a:ea typeface="楷体" pitchFamily="49" charset="-122"/>
              </a:rPr>
              <a:t>11</a:t>
            </a:r>
            <a:r>
              <a:rPr lang="zh-CN" altLang="en-US" sz="3200" b="1" dirty="0" smtClean="0">
                <a:latin typeface="楷体" pitchFamily="49" charset="-122"/>
                <a:ea typeface="楷体" pitchFamily="49" charset="-122"/>
              </a:rPr>
              <a:t>、</a:t>
            </a:r>
            <a:r>
              <a:rPr lang="en-US" altLang="zh-CN" sz="3200" b="1" dirty="0" smtClean="0">
                <a:latin typeface="楷体" pitchFamily="49" charset="-122"/>
                <a:ea typeface="楷体" pitchFamily="49" charset="-122"/>
              </a:rPr>
              <a:t>12</a:t>
            </a:r>
            <a:r>
              <a:rPr lang="zh-CN" altLang="en-US" sz="3200" b="1" dirty="0" smtClean="0">
                <a:latin typeface="楷体" pitchFamily="49" charset="-122"/>
                <a:ea typeface="楷体" pitchFamily="49" charset="-122"/>
              </a:rPr>
              <a:t>、</a:t>
            </a:r>
            <a:r>
              <a:rPr lang="en-US" altLang="zh-CN" sz="3200" b="1" dirty="0" smtClean="0">
                <a:latin typeface="楷体" pitchFamily="49" charset="-122"/>
                <a:ea typeface="楷体" pitchFamily="49" charset="-122"/>
              </a:rPr>
              <a:t>15</a:t>
            </a:r>
            <a:r>
              <a:rPr lang="zh-CN" altLang="en-US" sz="3200" b="1" dirty="0" smtClean="0">
                <a:latin typeface="楷体" pitchFamily="49" charset="-122"/>
                <a:ea typeface="楷体" pitchFamily="49" charset="-122"/>
              </a:rPr>
              <a:t>、</a:t>
            </a:r>
            <a:r>
              <a:rPr lang="en-US" altLang="zh-CN" sz="3200" b="1" dirty="0" smtClean="0">
                <a:latin typeface="楷体" pitchFamily="49" charset="-122"/>
                <a:ea typeface="楷体" pitchFamily="49" charset="-122"/>
              </a:rPr>
              <a:t>16</a:t>
            </a:r>
            <a:r>
              <a:rPr lang="zh-CN" altLang="en-US" sz="3200" b="1" dirty="0" smtClean="0">
                <a:latin typeface="楷体" pitchFamily="49" charset="-122"/>
                <a:ea typeface="楷体" pitchFamily="49" charset="-122"/>
              </a:rPr>
              <a:t>题均出现函数与导数；</a:t>
            </a:r>
            <a:r>
              <a:rPr lang="zh-CN" altLang="en-US" sz="3200" b="1" dirty="0" smtClean="0">
                <a:solidFill>
                  <a:srgbClr val="FF0000"/>
                </a:solidFill>
                <a:latin typeface="楷体" pitchFamily="49" charset="-122"/>
                <a:ea typeface="楷体" pitchFamily="49" charset="-122"/>
              </a:rPr>
              <a:t>理科</a:t>
            </a:r>
            <a:r>
              <a:rPr lang="zh-CN" altLang="en-US" sz="3200" b="1" dirty="0" smtClean="0">
                <a:latin typeface="楷体" pitchFamily="49" charset="-122"/>
                <a:ea typeface="楷体" pitchFamily="49" charset="-122"/>
              </a:rPr>
              <a:t>情况稍有差别，</a:t>
            </a:r>
            <a:r>
              <a:rPr lang="en-US" altLang="zh-CN" sz="3200" b="1" dirty="0" smtClean="0">
                <a:latin typeface="楷体" pitchFamily="49" charset="-122"/>
                <a:ea typeface="楷体" pitchFamily="49" charset="-122"/>
              </a:rPr>
              <a:t>13</a:t>
            </a:r>
            <a:r>
              <a:rPr lang="zh-CN" altLang="en-US" sz="3200" b="1" dirty="0" smtClean="0">
                <a:latin typeface="楷体" pitchFamily="49" charset="-122"/>
                <a:ea typeface="楷体" pitchFamily="49" charset="-122"/>
              </a:rPr>
              <a:t>年全国</a:t>
            </a:r>
            <a:r>
              <a:rPr lang="en-US" altLang="zh-CN" sz="3200" b="1" dirty="0" smtClean="0">
                <a:latin typeface="楷体" pitchFamily="49" charset="-122"/>
                <a:ea typeface="楷体" pitchFamily="49" charset="-122"/>
              </a:rPr>
              <a:t>Ⅱ</a:t>
            </a:r>
            <a:r>
              <a:rPr lang="zh-CN" altLang="en-US" sz="3200" b="1" dirty="0" smtClean="0">
                <a:latin typeface="楷体" pitchFamily="49" charset="-122"/>
                <a:ea typeface="楷体" pitchFamily="49" charset="-122"/>
              </a:rPr>
              <a:t>卷在</a:t>
            </a:r>
            <a:r>
              <a:rPr lang="en-US" altLang="zh-CN" sz="3200" b="1" dirty="0" smtClean="0">
                <a:solidFill>
                  <a:srgbClr val="FF0000"/>
                </a:solidFill>
                <a:latin typeface="楷体" pitchFamily="49" charset="-122"/>
                <a:ea typeface="楷体" pitchFamily="49" charset="-122"/>
              </a:rPr>
              <a:t>10</a:t>
            </a:r>
            <a:r>
              <a:rPr lang="zh-CN" altLang="en-US" sz="3200" b="1" dirty="0" smtClean="0">
                <a:solidFill>
                  <a:srgbClr val="FF0000"/>
                </a:solidFill>
                <a:latin typeface="楷体" pitchFamily="49" charset="-122"/>
                <a:ea typeface="楷体" pitchFamily="49" charset="-122"/>
              </a:rPr>
              <a:t>题</a:t>
            </a:r>
            <a:r>
              <a:rPr lang="zh-CN" altLang="en-US" sz="3200" b="1" dirty="0" smtClean="0">
                <a:latin typeface="楷体" pitchFamily="49" charset="-122"/>
                <a:ea typeface="楷体" pitchFamily="49" charset="-122"/>
              </a:rPr>
              <a:t>、</a:t>
            </a:r>
            <a:r>
              <a:rPr lang="en-US" altLang="zh-CN" sz="3200" b="1" dirty="0" smtClean="0">
                <a:latin typeface="楷体" pitchFamily="49" charset="-122"/>
                <a:ea typeface="楷体" pitchFamily="49" charset="-122"/>
              </a:rPr>
              <a:t>16</a:t>
            </a:r>
            <a:r>
              <a:rPr lang="zh-CN" altLang="en-US" sz="3200" b="1" dirty="0" smtClean="0">
                <a:latin typeface="楷体" pitchFamily="49" charset="-122"/>
                <a:ea typeface="楷体" pitchFamily="49" charset="-122"/>
              </a:rPr>
              <a:t>年全国</a:t>
            </a:r>
            <a:r>
              <a:rPr lang="en-US" altLang="zh-CN" sz="3200" b="1" dirty="0" smtClean="0">
                <a:latin typeface="楷体" pitchFamily="49" charset="-122"/>
                <a:ea typeface="楷体" pitchFamily="49" charset="-122"/>
              </a:rPr>
              <a:t>Ⅰ</a:t>
            </a:r>
            <a:r>
              <a:rPr lang="zh-CN" altLang="en-US" sz="3200" b="1" dirty="0" smtClean="0">
                <a:latin typeface="楷体" pitchFamily="49" charset="-122"/>
                <a:ea typeface="楷体" pitchFamily="49" charset="-122"/>
              </a:rPr>
              <a:t>卷在</a:t>
            </a:r>
            <a:r>
              <a:rPr lang="en-US" altLang="zh-CN" sz="3200" b="1" dirty="0" smtClean="0">
                <a:solidFill>
                  <a:srgbClr val="FF0000"/>
                </a:solidFill>
                <a:latin typeface="楷体" pitchFamily="49" charset="-122"/>
                <a:ea typeface="楷体" pitchFamily="49" charset="-122"/>
              </a:rPr>
              <a:t>7</a:t>
            </a:r>
            <a:r>
              <a:rPr lang="zh-CN" altLang="en-US" sz="3200" b="1" dirty="0" smtClean="0">
                <a:solidFill>
                  <a:srgbClr val="FF0000"/>
                </a:solidFill>
                <a:latin typeface="楷体" pitchFamily="49" charset="-122"/>
                <a:ea typeface="楷体" pitchFamily="49" charset="-122"/>
              </a:rPr>
              <a:t>、</a:t>
            </a:r>
            <a:r>
              <a:rPr lang="en-US" altLang="zh-CN" sz="3200" b="1" dirty="0" smtClean="0">
                <a:solidFill>
                  <a:srgbClr val="FF0000"/>
                </a:solidFill>
                <a:latin typeface="楷体" pitchFamily="49" charset="-122"/>
                <a:ea typeface="楷体" pitchFamily="49" charset="-122"/>
              </a:rPr>
              <a:t>8</a:t>
            </a:r>
            <a:r>
              <a:rPr lang="zh-CN" altLang="en-US" sz="3200" b="1" dirty="0" smtClean="0">
                <a:solidFill>
                  <a:srgbClr val="FF0000"/>
                </a:solidFill>
                <a:latin typeface="楷体" pitchFamily="49" charset="-122"/>
                <a:ea typeface="楷体" pitchFamily="49" charset="-122"/>
              </a:rPr>
              <a:t>题</a:t>
            </a:r>
            <a:r>
              <a:rPr lang="en-US" altLang="zh-CN" sz="3200" b="1" dirty="0" smtClean="0">
                <a:latin typeface="楷体" pitchFamily="49" charset="-122"/>
                <a:ea typeface="楷体" pitchFamily="49" charset="-122"/>
              </a:rPr>
              <a:t>.</a:t>
            </a:r>
            <a:r>
              <a:rPr lang="zh-CN" altLang="en-US" sz="3200" b="1" dirty="0" smtClean="0">
                <a:latin typeface="楷体" pitchFamily="49" charset="-122"/>
                <a:ea typeface="楷体" pitchFamily="49" charset="-122"/>
              </a:rPr>
              <a:t>其余的均在压轴题位置</a:t>
            </a:r>
            <a:r>
              <a:rPr lang="en-US" altLang="zh-CN" sz="3200" b="1" dirty="0" smtClean="0">
                <a:latin typeface="楷体" pitchFamily="49" charset="-122"/>
                <a:ea typeface="楷体" pitchFamily="49" charset="-122"/>
              </a:rPr>
              <a:t>.</a:t>
            </a:r>
            <a:endParaRPr lang="zh-CN" altLang="en-US" sz="3200" b="1" dirty="0">
              <a:latin typeface="楷体" pitchFamily="49" charset="-122"/>
              <a:ea typeface="楷体" pitchFamily="49"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Text Box 4"/>
          <p:cNvSpPr txBox="1">
            <a:spLocks noChangeArrowheads="1"/>
          </p:cNvSpPr>
          <p:nvPr/>
        </p:nvSpPr>
        <p:spPr bwMode="auto">
          <a:xfrm>
            <a:off x="714348" y="1285860"/>
            <a:ext cx="7358114" cy="3787833"/>
          </a:xfrm>
          <a:prstGeom prst="rect">
            <a:avLst/>
          </a:prstGeom>
          <a:noFill/>
          <a:ln w="9525" algn="ctr">
            <a:noFill/>
            <a:miter lim="800000"/>
            <a:headEnd/>
            <a:tailEnd/>
          </a:ln>
        </p:spPr>
        <p:txBody>
          <a:bodyPr wrap="square" lIns="90000" tIns="46800" rIns="90000" bIns="46800">
            <a:spAutoFit/>
          </a:bodyPr>
          <a:lstStyle/>
          <a:p>
            <a:pPr>
              <a:lnSpc>
                <a:spcPct val="150000"/>
              </a:lnSpc>
            </a:pPr>
            <a:r>
              <a:rPr lang="en-US" altLang="zh-CN" sz="3200" b="1" dirty="0" smtClean="0">
                <a:latin typeface="楷体" pitchFamily="49" charset="-122"/>
                <a:ea typeface="楷体" pitchFamily="49" charset="-122"/>
              </a:rPr>
              <a:t>4.</a:t>
            </a:r>
            <a:r>
              <a:rPr lang="zh-CN" altLang="en-US" sz="3200" b="1" dirty="0" smtClean="0">
                <a:latin typeface="楷体" pitchFamily="49" charset="-122"/>
                <a:ea typeface="楷体" pitchFamily="49" charset="-122"/>
              </a:rPr>
              <a:t>函数与导数的大题均为压轴题</a:t>
            </a:r>
            <a:endParaRPr lang="en-US" altLang="zh-CN" sz="3200" b="1" dirty="0" smtClean="0">
              <a:latin typeface="楷体" pitchFamily="49" charset="-122"/>
              <a:ea typeface="楷体" pitchFamily="49" charset="-122"/>
            </a:endParaRPr>
          </a:p>
          <a:p>
            <a:pPr>
              <a:lnSpc>
                <a:spcPct val="150000"/>
              </a:lnSpc>
            </a:pPr>
            <a:r>
              <a:rPr lang="zh-CN" altLang="en-US" sz="3200" b="1" dirty="0" smtClean="0">
                <a:latin typeface="楷体" pitchFamily="49" charset="-122"/>
                <a:ea typeface="楷体" pitchFamily="49" charset="-122"/>
              </a:rPr>
              <a:t>    从统计可以看出，文科的</a:t>
            </a:r>
            <a:r>
              <a:rPr lang="en-US" altLang="zh-CN" sz="3200" b="1" dirty="0" smtClean="0">
                <a:latin typeface="楷体" pitchFamily="49" charset="-122"/>
                <a:ea typeface="楷体" pitchFamily="49" charset="-122"/>
              </a:rPr>
              <a:t>9</a:t>
            </a:r>
            <a:r>
              <a:rPr lang="zh-CN" altLang="en-US" sz="3200" b="1" dirty="0" smtClean="0">
                <a:latin typeface="楷体" pitchFamily="49" charset="-122"/>
                <a:ea typeface="楷体" pitchFamily="49" charset="-122"/>
              </a:rPr>
              <a:t>份试卷有</a:t>
            </a:r>
            <a:r>
              <a:rPr lang="en-US" altLang="zh-CN" sz="3200" b="1" dirty="0" smtClean="0">
                <a:solidFill>
                  <a:srgbClr val="FF0000"/>
                </a:solidFill>
                <a:latin typeface="楷体" pitchFamily="49" charset="-122"/>
                <a:ea typeface="楷体" pitchFamily="49" charset="-122"/>
              </a:rPr>
              <a:t>2</a:t>
            </a:r>
            <a:r>
              <a:rPr lang="zh-CN" altLang="en-US" sz="3200" b="1" dirty="0" smtClean="0">
                <a:solidFill>
                  <a:srgbClr val="FF0000"/>
                </a:solidFill>
                <a:latin typeface="楷体" pitchFamily="49" charset="-122"/>
                <a:ea typeface="楷体" pitchFamily="49" charset="-122"/>
              </a:rPr>
              <a:t>份</a:t>
            </a:r>
            <a:r>
              <a:rPr lang="zh-CN" altLang="en-US" sz="3200" b="1" dirty="0" smtClean="0">
                <a:latin typeface="楷体" pitchFamily="49" charset="-122"/>
                <a:ea typeface="楷体" pitchFamily="49" charset="-122"/>
              </a:rPr>
              <a:t>大题第</a:t>
            </a:r>
            <a:r>
              <a:rPr lang="en-US" altLang="zh-CN" sz="3200" b="1" dirty="0" smtClean="0">
                <a:solidFill>
                  <a:srgbClr val="FF0000"/>
                </a:solidFill>
                <a:latin typeface="楷体" pitchFamily="49" charset="-122"/>
                <a:ea typeface="楷体" pitchFamily="49" charset="-122"/>
              </a:rPr>
              <a:t>20</a:t>
            </a:r>
            <a:r>
              <a:rPr lang="zh-CN" altLang="en-US" sz="3200" b="1" dirty="0" smtClean="0">
                <a:solidFill>
                  <a:srgbClr val="FF0000"/>
                </a:solidFill>
                <a:latin typeface="楷体" pitchFamily="49" charset="-122"/>
                <a:ea typeface="楷体" pitchFamily="49" charset="-122"/>
              </a:rPr>
              <a:t>题</a:t>
            </a:r>
            <a:r>
              <a:rPr lang="zh-CN" altLang="en-US" sz="3200" b="1" dirty="0" smtClean="0">
                <a:latin typeface="楷体" pitchFamily="49" charset="-122"/>
                <a:ea typeface="楷体" pitchFamily="49" charset="-122"/>
              </a:rPr>
              <a:t>为函数与导数，其余</a:t>
            </a:r>
            <a:r>
              <a:rPr lang="en-US" altLang="zh-CN" sz="3200" b="1" dirty="0" smtClean="0">
                <a:latin typeface="楷体" pitchFamily="49" charset="-122"/>
                <a:ea typeface="楷体" pitchFamily="49" charset="-122"/>
              </a:rPr>
              <a:t>7</a:t>
            </a:r>
            <a:r>
              <a:rPr lang="zh-CN" altLang="en-US" sz="3200" b="1" dirty="0" smtClean="0">
                <a:latin typeface="楷体" pitchFamily="49" charset="-122"/>
                <a:ea typeface="楷体" pitchFamily="49" charset="-122"/>
              </a:rPr>
              <a:t>份在</a:t>
            </a:r>
            <a:r>
              <a:rPr lang="en-US" altLang="zh-CN" sz="3200" b="1" dirty="0" smtClean="0">
                <a:solidFill>
                  <a:srgbClr val="FF0000"/>
                </a:solidFill>
                <a:latin typeface="楷体" pitchFamily="49" charset="-122"/>
                <a:ea typeface="楷体" pitchFamily="49" charset="-122"/>
              </a:rPr>
              <a:t>21</a:t>
            </a:r>
            <a:r>
              <a:rPr lang="zh-CN" altLang="en-US" sz="3200" b="1" dirty="0" smtClean="0">
                <a:solidFill>
                  <a:srgbClr val="FF0000"/>
                </a:solidFill>
                <a:latin typeface="楷体" pitchFamily="49" charset="-122"/>
                <a:ea typeface="楷体" pitchFamily="49" charset="-122"/>
              </a:rPr>
              <a:t>题；</a:t>
            </a:r>
            <a:r>
              <a:rPr lang="zh-CN" altLang="en-US" sz="3200" b="1" dirty="0" smtClean="0">
                <a:latin typeface="楷体" pitchFamily="49" charset="-122"/>
                <a:ea typeface="楷体" pitchFamily="49" charset="-122"/>
              </a:rPr>
              <a:t>理科的</a:t>
            </a:r>
            <a:r>
              <a:rPr lang="en-US" altLang="zh-CN" sz="3200" b="1" dirty="0" smtClean="0">
                <a:latin typeface="楷体" pitchFamily="49" charset="-122"/>
                <a:ea typeface="楷体" pitchFamily="49" charset="-122"/>
              </a:rPr>
              <a:t>9</a:t>
            </a:r>
            <a:r>
              <a:rPr lang="zh-CN" altLang="en-US" sz="3200" b="1" dirty="0" smtClean="0">
                <a:latin typeface="楷体" pitchFamily="49" charset="-122"/>
                <a:ea typeface="楷体" pitchFamily="49" charset="-122"/>
              </a:rPr>
              <a:t>份试卷无一例外的都在</a:t>
            </a:r>
            <a:r>
              <a:rPr lang="en-US" altLang="zh-CN" sz="3200" b="1" dirty="0" smtClean="0">
                <a:latin typeface="楷体" pitchFamily="49" charset="-122"/>
                <a:ea typeface="楷体" pitchFamily="49" charset="-122"/>
              </a:rPr>
              <a:t>21</a:t>
            </a:r>
            <a:r>
              <a:rPr lang="zh-CN" altLang="en-US" sz="3200" b="1" dirty="0" smtClean="0">
                <a:latin typeface="楷体" pitchFamily="49" charset="-122"/>
                <a:ea typeface="楷体" pitchFamily="49" charset="-122"/>
              </a:rPr>
              <a:t>题</a:t>
            </a:r>
            <a:r>
              <a:rPr lang="en-US" altLang="zh-CN" sz="3200" b="1" dirty="0" smtClean="0">
                <a:latin typeface="楷体" pitchFamily="49" charset="-122"/>
                <a:ea typeface="楷体" pitchFamily="49" charset="-122"/>
              </a:rPr>
              <a:t>.</a:t>
            </a:r>
            <a:endParaRPr lang="zh-CN" altLang="en-US" sz="3200" b="1" dirty="0">
              <a:solidFill>
                <a:srgbClr val="FF0000"/>
              </a:solidFill>
              <a:latin typeface="楷体" pitchFamily="49" charset="-122"/>
              <a:ea typeface="楷体" pitchFamily="49"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Text Box 4"/>
          <p:cNvSpPr txBox="1">
            <a:spLocks noChangeArrowheads="1"/>
          </p:cNvSpPr>
          <p:nvPr/>
        </p:nvSpPr>
        <p:spPr bwMode="auto">
          <a:xfrm>
            <a:off x="285720" y="1071546"/>
            <a:ext cx="8643966" cy="3787833"/>
          </a:xfrm>
          <a:prstGeom prst="rect">
            <a:avLst/>
          </a:prstGeom>
          <a:noFill/>
          <a:ln w="9525" algn="ctr">
            <a:noFill/>
            <a:miter lim="800000"/>
            <a:headEnd/>
            <a:tailEnd/>
          </a:ln>
        </p:spPr>
        <p:txBody>
          <a:bodyPr wrap="square" lIns="90000" tIns="46800" rIns="90000" bIns="46800">
            <a:spAutoFit/>
          </a:bodyPr>
          <a:lstStyle/>
          <a:p>
            <a:pPr>
              <a:lnSpc>
                <a:spcPct val="150000"/>
              </a:lnSpc>
            </a:pPr>
            <a:r>
              <a:rPr lang="en-US" altLang="zh-CN" sz="3200" b="1" dirty="0" smtClean="0">
                <a:latin typeface="楷体" pitchFamily="49" charset="-122"/>
                <a:ea typeface="楷体" pitchFamily="49" charset="-122"/>
              </a:rPr>
              <a:t>5.</a:t>
            </a:r>
            <a:r>
              <a:rPr lang="zh-CN" altLang="en-US" sz="3200" b="1" dirty="0" smtClean="0">
                <a:latin typeface="楷体" pitchFamily="49" charset="-122"/>
                <a:ea typeface="楷体" pitchFamily="49" charset="-122"/>
              </a:rPr>
              <a:t> 导数与三角函数的综合问题是考查的新方向</a:t>
            </a:r>
            <a:endParaRPr lang="en-US" altLang="zh-CN" sz="3200" b="1" dirty="0" smtClean="0">
              <a:latin typeface="楷体" pitchFamily="49" charset="-122"/>
              <a:ea typeface="楷体" pitchFamily="49" charset="-122"/>
            </a:endParaRPr>
          </a:p>
          <a:p>
            <a:pPr>
              <a:lnSpc>
                <a:spcPct val="150000"/>
              </a:lnSpc>
            </a:pPr>
            <a:r>
              <a:rPr lang="zh-CN" altLang="en-US" sz="3200" b="1" dirty="0" smtClean="0">
                <a:latin typeface="楷体" pitchFamily="49" charset="-122"/>
                <a:ea typeface="楷体" pitchFamily="49" charset="-122"/>
              </a:rPr>
              <a:t>    尽管三角函数有专门的考查方式，但是，三角函数与导数相结合是近几年的全国卷考查的趋势</a:t>
            </a:r>
            <a:r>
              <a:rPr lang="en-US" altLang="zh-CN" sz="3200" b="1" dirty="0" smtClean="0">
                <a:latin typeface="楷体" pitchFamily="49" charset="-122"/>
                <a:ea typeface="楷体" pitchFamily="49" charset="-122"/>
              </a:rPr>
              <a:t>. 16</a:t>
            </a:r>
            <a:r>
              <a:rPr lang="zh-CN" altLang="en-US" sz="3200" b="1" dirty="0" smtClean="0">
                <a:latin typeface="楷体" pitchFamily="49" charset="-122"/>
                <a:ea typeface="楷体" pitchFamily="49" charset="-122"/>
              </a:rPr>
              <a:t>年全国</a:t>
            </a:r>
            <a:r>
              <a:rPr lang="en-US" altLang="zh-CN" sz="3200" b="1" dirty="0" smtClean="0">
                <a:latin typeface="楷体" pitchFamily="49" charset="-122"/>
                <a:ea typeface="楷体" pitchFamily="49" charset="-122"/>
              </a:rPr>
              <a:t>Ⅰ</a:t>
            </a:r>
            <a:r>
              <a:rPr lang="zh-CN" altLang="en-US" sz="3200" b="1" dirty="0" smtClean="0">
                <a:latin typeface="楷体" pitchFamily="49" charset="-122"/>
                <a:ea typeface="楷体" pitchFamily="49" charset="-122"/>
              </a:rPr>
              <a:t>卷</a:t>
            </a:r>
            <a:r>
              <a:rPr lang="en-US" altLang="zh-CN" sz="3200" b="1" dirty="0" smtClean="0">
                <a:solidFill>
                  <a:srgbClr val="FF0000"/>
                </a:solidFill>
                <a:latin typeface="楷体" pitchFamily="49" charset="-122"/>
                <a:ea typeface="楷体" pitchFamily="49" charset="-122"/>
              </a:rPr>
              <a:t>12</a:t>
            </a:r>
            <a:r>
              <a:rPr lang="zh-CN" altLang="en-US" sz="3200" b="1" dirty="0" smtClean="0">
                <a:solidFill>
                  <a:srgbClr val="FF0000"/>
                </a:solidFill>
                <a:latin typeface="楷体" pitchFamily="49" charset="-122"/>
                <a:ea typeface="楷体" pitchFamily="49" charset="-122"/>
              </a:rPr>
              <a:t>题</a:t>
            </a:r>
            <a:r>
              <a:rPr lang="zh-CN" altLang="en-US" sz="3200" b="1" dirty="0" smtClean="0">
                <a:latin typeface="楷体" pitchFamily="49" charset="-122"/>
                <a:ea typeface="楷体" pitchFamily="49" charset="-122"/>
              </a:rPr>
              <a:t>，</a:t>
            </a:r>
            <a:r>
              <a:rPr lang="en-US" altLang="zh-CN" sz="3200" b="1" dirty="0" smtClean="0">
                <a:latin typeface="楷体" pitchFamily="49" charset="-122"/>
                <a:ea typeface="楷体" pitchFamily="49" charset="-122"/>
              </a:rPr>
              <a:t> 16</a:t>
            </a:r>
            <a:r>
              <a:rPr lang="zh-CN" altLang="en-US" sz="3200" b="1" dirty="0" smtClean="0">
                <a:latin typeface="楷体" pitchFamily="49" charset="-122"/>
                <a:ea typeface="楷体" pitchFamily="49" charset="-122"/>
              </a:rPr>
              <a:t>年全国</a:t>
            </a:r>
            <a:r>
              <a:rPr lang="en-US" altLang="zh-CN" sz="3200" b="1" dirty="0" smtClean="0">
                <a:latin typeface="楷体" pitchFamily="49" charset="-122"/>
                <a:ea typeface="楷体" pitchFamily="49" charset="-122"/>
              </a:rPr>
              <a:t>Ⅲ</a:t>
            </a:r>
            <a:r>
              <a:rPr lang="zh-CN" altLang="en-US" sz="3200" b="1" dirty="0" smtClean="0">
                <a:latin typeface="楷体" pitchFamily="49" charset="-122"/>
                <a:ea typeface="楷体" pitchFamily="49" charset="-122"/>
              </a:rPr>
              <a:t>卷</a:t>
            </a:r>
            <a:r>
              <a:rPr lang="en-US" altLang="zh-CN" sz="3200" b="1" dirty="0" smtClean="0">
                <a:solidFill>
                  <a:srgbClr val="FF0000"/>
                </a:solidFill>
                <a:latin typeface="楷体" pitchFamily="49" charset="-122"/>
                <a:ea typeface="楷体" pitchFamily="49" charset="-122"/>
              </a:rPr>
              <a:t>21</a:t>
            </a:r>
            <a:r>
              <a:rPr lang="zh-CN" altLang="en-US" sz="3200" b="1" dirty="0" smtClean="0">
                <a:solidFill>
                  <a:srgbClr val="FF0000"/>
                </a:solidFill>
                <a:latin typeface="楷体" pitchFamily="49" charset="-122"/>
                <a:ea typeface="楷体" pitchFamily="49" charset="-122"/>
              </a:rPr>
              <a:t>题</a:t>
            </a:r>
            <a:r>
              <a:rPr lang="en-US" altLang="zh-CN" sz="3200" b="1" dirty="0" smtClean="0">
                <a:solidFill>
                  <a:srgbClr val="FF0000"/>
                </a:solidFill>
                <a:latin typeface="楷体" pitchFamily="49" charset="-122"/>
                <a:ea typeface="楷体" pitchFamily="49" charset="-122"/>
              </a:rPr>
              <a:t>.</a:t>
            </a:r>
            <a:endParaRPr lang="zh-CN" altLang="en-US" sz="3200" b="1" dirty="0">
              <a:solidFill>
                <a:srgbClr val="FF0000"/>
              </a:solidFill>
              <a:latin typeface="楷体" pitchFamily="49" charset="-122"/>
              <a:ea typeface="楷体" pitchFamily="49"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Text Box 4"/>
          <p:cNvSpPr txBox="1">
            <a:spLocks noChangeArrowheads="1"/>
          </p:cNvSpPr>
          <p:nvPr/>
        </p:nvSpPr>
        <p:spPr bwMode="auto">
          <a:xfrm>
            <a:off x="214282" y="285728"/>
            <a:ext cx="8643966" cy="6003824"/>
          </a:xfrm>
          <a:prstGeom prst="rect">
            <a:avLst/>
          </a:prstGeom>
          <a:noFill/>
          <a:ln w="9525" algn="ctr">
            <a:noFill/>
            <a:miter lim="800000"/>
            <a:headEnd/>
            <a:tailEnd/>
          </a:ln>
        </p:spPr>
        <p:txBody>
          <a:bodyPr wrap="square" lIns="90000" tIns="46800" rIns="90000" bIns="46800">
            <a:spAutoFit/>
          </a:bodyPr>
          <a:lstStyle/>
          <a:p>
            <a:pPr>
              <a:lnSpc>
                <a:spcPct val="150000"/>
              </a:lnSpc>
            </a:pPr>
            <a:r>
              <a:rPr lang="en-US" altLang="zh-CN" sz="3200" b="1" dirty="0" smtClean="0">
                <a:latin typeface="楷体" pitchFamily="49" charset="-122"/>
                <a:ea typeface="楷体" pitchFamily="49" charset="-122"/>
              </a:rPr>
              <a:t>6.</a:t>
            </a:r>
            <a:r>
              <a:rPr lang="zh-CN" altLang="en-US" sz="3200" b="1" dirty="0" smtClean="0">
                <a:latin typeface="楷体" pitchFamily="49" charset="-122"/>
                <a:ea typeface="楷体" pitchFamily="49" charset="-122"/>
              </a:rPr>
              <a:t> 注重</a:t>
            </a:r>
            <a:r>
              <a:rPr lang="zh-CN" altLang="en-US" sz="3200" b="1" dirty="0" smtClean="0">
                <a:solidFill>
                  <a:srgbClr val="FF0000"/>
                </a:solidFill>
                <a:latin typeface="楷体" pitchFamily="49" charset="-122"/>
                <a:ea typeface="楷体" pitchFamily="49" charset="-122"/>
              </a:rPr>
              <a:t>分析问题能力</a:t>
            </a:r>
            <a:r>
              <a:rPr lang="zh-CN" altLang="en-US" sz="3200" b="1" dirty="0" smtClean="0">
                <a:latin typeface="楷体" pitchFamily="49" charset="-122"/>
                <a:ea typeface="楷体" pitchFamily="49" charset="-122"/>
              </a:rPr>
              <a:t>和</a:t>
            </a:r>
            <a:r>
              <a:rPr lang="zh-CN" altLang="en-US" sz="3200" b="1" dirty="0" smtClean="0">
                <a:solidFill>
                  <a:srgbClr val="FF0000"/>
                </a:solidFill>
                <a:latin typeface="楷体" pitchFamily="49" charset="-122"/>
                <a:ea typeface="楷体" pitchFamily="49" charset="-122"/>
              </a:rPr>
              <a:t>数学思想</a:t>
            </a:r>
            <a:r>
              <a:rPr lang="zh-CN" altLang="en-US" sz="3200" b="1" dirty="0" smtClean="0">
                <a:latin typeface="楷体" pitchFamily="49" charset="-122"/>
                <a:ea typeface="楷体" pitchFamily="49" charset="-122"/>
              </a:rPr>
              <a:t>的考查</a:t>
            </a:r>
            <a:endParaRPr lang="en-US" altLang="zh-CN" sz="3200" b="1" dirty="0" smtClean="0">
              <a:latin typeface="楷体" pitchFamily="49" charset="-122"/>
              <a:ea typeface="楷体" pitchFamily="49" charset="-122"/>
            </a:endParaRPr>
          </a:p>
          <a:p>
            <a:pPr>
              <a:lnSpc>
                <a:spcPct val="150000"/>
              </a:lnSpc>
            </a:pPr>
            <a:r>
              <a:rPr lang="zh-CN" altLang="en-US" sz="3200" dirty="0" smtClean="0"/>
              <a:t>          </a:t>
            </a:r>
            <a:r>
              <a:rPr lang="zh-CN" altLang="en-US" sz="3200" b="1" dirty="0" smtClean="0">
                <a:latin typeface="楷体" pitchFamily="49" charset="-122"/>
                <a:ea typeface="楷体" pitchFamily="49" charset="-122"/>
              </a:rPr>
              <a:t>函数与导数惯以含有参数的函数单调性、极值、最值、零点、根、不等式等问题为背景，通常要根据参数进行分</a:t>
            </a:r>
            <a:r>
              <a:rPr lang="en-US" altLang="en-US" sz="3200" b="1" dirty="0" smtClean="0">
                <a:latin typeface="楷体" pitchFamily="49" charset="-122"/>
                <a:ea typeface="楷体" pitchFamily="49" charset="-122"/>
              </a:rPr>
              <a:t> </a:t>
            </a:r>
            <a:r>
              <a:rPr lang="zh-CN" altLang="en-US" sz="3200" b="1" dirty="0" smtClean="0">
                <a:latin typeface="楷体" pitchFamily="49" charset="-122"/>
                <a:ea typeface="楷体" pitchFamily="49" charset="-122"/>
              </a:rPr>
              <a:t>类讨论解决问题；或者是分离常数、数形结合解决问题；或者是构造适当的函数，利用导数研究函数的单调性、极值或最值解决问题。一般来说，该题难度大，上手门槛高，得分难，是区分特优生的手段。</a:t>
            </a:r>
            <a:endParaRPr lang="en-US" altLang="zh-CN" sz="3200" b="1" dirty="0" smtClean="0">
              <a:latin typeface="楷体" pitchFamily="49" charset="-122"/>
              <a:ea typeface="楷体" pitchFamily="49"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Text Box 4"/>
          <p:cNvSpPr txBox="1">
            <a:spLocks noChangeArrowheads="1"/>
          </p:cNvSpPr>
          <p:nvPr/>
        </p:nvSpPr>
        <p:spPr bwMode="auto">
          <a:xfrm>
            <a:off x="571472" y="1428736"/>
            <a:ext cx="8013704" cy="2933753"/>
          </a:xfrm>
          <a:prstGeom prst="rect">
            <a:avLst/>
          </a:prstGeom>
          <a:noFill/>
          <a:ln w="9525" algn="ctr">
            <a:noFill/>
            <a:miter lim="800000"/>
            <a:headEnd/>
            <a:tailEnd/>
          </a:ln>
        </p:spPr>
        <p:txBody>
          <a:bodyPr wrap="square" lIns="90000" tIns="46800" rIns="90000" bIns="46800">
            <a:spAutoFit/>
          </a:bodyPr>
          <a:lstStyle/>
          <a:p>
            <a:pPr>
              <a:lnSpc>
                <a:spcPct val="150000"/>
              </a:lnSpc>
            </a:pPr>
            <a:r>
              <a:rPr lang="en-US" altLang="zh-CN" sz="3200" b="1" dirty="0">
                <a:latin typeface="楷体" pitchFamily="49" charset="-122"/>
                <a:ea typeface="楷体" pitchFamily="49" charset="-122"/>
              </a:rPr>
              <a:t>1.</a:t>
            </a:r>
            <a:r>
              <a:rPr lang="zh-CN" altLang="en-US" sz="3200" b="1" dirty="0">
                <a:latin typeface="楷体" pitchFamily="49" charset="-122"/>
                <a:ea typeface="楷体" pitchFamily="49" charset="-122"/>
              </a:rPr>
              <a:t>课标全国卷对函数奇偶性考查的可能性较高，常</a:t>
            </a:r>
            <a:r>
              <a:rPr lang="zh-CN" altLang="en-US" sz="3200" b="1" dirty="0" smtClean="0">
                <a:latin typeface="楷体" pitchFamily="49" charset="-122"/>
                <a:ea typeface="楷体" pitchFamily="49" charset="-122"/>
              </a:rPr>
              <a:t>考查</a:t>
            </a:r>
            <a:r>
              <a:rPr lang="zh-CN" altLang="en-US" sz="3200" b="1" dirty="0">
                <a:latin typeface="楷体" pitchFamily="49" charset="-122"/>
                <a:ea typeface="楷体" pitchFamily="49" charset="-122"/>
              </a:rPr>
              <a:t>奇函数、偶函数的图象特点以及与其他知识相</a:t>
            </a:r>
            <a:r>
              <a:rPr lang="zh-CN" altLang="en-US" sz="3200" b="1" dirty="0" smtClean="0">
                <a:latin typeface="楷体" pitchFamily="49" charset="-122"/>
                <a:ea typeface="楷体" pitchFamily="49" charset="-122"/>
              </a:rPr>
              <a:t>结合</a:t>
            </a:r>
            <a:r>
              <a:rPr lang="zh-CN" altLang="en-US" sz="3200" b="1" dirty="0">
                <a:latin typeface="楷体" pitchFamily="49" charset="-122"/>
                <a:ea typeface="楷体" pitchFamily="49" charset="-122"/>
              </a:rPr>
              <a:t>，比如与抽象函数的性质等相结合．  </a:t>
            </a:r>
          </a:p>
        </p:txBody>
      </p:sp>
      <p:sp>
        <p:nvSpPr>
          <p:cNvPr id="70662" name="Text Box 6"/>
          <p:cNvSpPr txBox="1">
            <a:spLocks noChangeArrowheads="1"/>
          </p:cNvSpPr>
          <p:nvPr/>
        </p:nvSpPr>
        <p:spPr bwMode="auto">
          <a:xfrm>
            <a:off x="1285852" y="857232"/>
            <a:ext cx="7215238" cy="586957"/>
          </a:xfrm>
          <a:prstGeom prst="rect">
            <a:avLst/>
          </a:prstGeom>
          <a:noFill/>
          <a:ln w="9525">
            <a:noFill/>
            <a:miter lim="800000"/>
            <a:headEnd/>
            <a:tailEnd/>
          </a:ln>
        </p:spPr>
        <p:txBody>
          <a:bodyPr wrap="square" lIns="90000" tIns="46800" rIns="90000" bIns="46800">
            <a:spAutoFit/>
          </a:bodyPr>
          <a:lstStyle/>
          <a:p>
            <a:pPr>
              <a:spcBef>
                <a:spcPct val="50000"/>
              </a:spcBef>
            </a:pPr>
            <a:r>
              <a:rPr lang="zh-CN" altLang="en-US" sz="3200" dirty="0">
                <a:solidFill>
                  <a:srgbClr val="FF0000"/>
                </a:solidFill>
                <a:latin typeface="黑体" pitchFamily="49" charset="-122"/>
                <a:ea typeface="黑体" pitchFamily="49" charset="-122"/>
              </a:rPr>
              <a:t>高频考点一：函数的奇偶性</a:t>
            </a:r>
          </a:p>
        </p:txBody>
      </p:sp>
      <p:sp>
        <p:nvSpPr>
          <p:cNvPr id="70663" name="Text Box 7"/>
          <p:cNvSpPr txBox="1">
            <a:spLocks noChangeArrowheads="1"/>
          </p:cNvSpPr>
          <p:nvPr/>
        </p:nvSpPr>
        <p:spPr bwMode="auto">
          <a:xfrm>
            <a:off x="571472" y="4357694"/>
            <a:ext cx="8072494" cy="2310505"/>
          </a:xfrm>
          <a:prstGeom prst="rect">
            <a:avLst/>
          </a:prstGeom>
          <a:noFill/>
          <a:ln w="9525" algn="ctr">
            <a:noFill/>
            <a:miter lim="800000"/>
            <a:headEnd/>
            <a:tailEnd/>
          </a:ln>
        </p:spPr>
        <p:txBody>
          <a:bodyPr wrap="square" lIns="90000" tIns="46800" rIns="90000" bIns="46800">
            <a:spAutoFit/>
          </a:bodyPr>
          <a:lstStyle/>
          <a:p>
            <a:pPr>
              <a:lnSpc>
                <a:spcPct val="150000"/>
              </a:lnSpc>
            </a:pPr>
            <a:r>
              <a:rPr lang="en-US" altLang="zh-CN" sz="3200" b="1" dirty="0" smtClean="0">
                <a:solidFill>
                  <a:srgbClr val="0000FF"/>
                </a:solidFill>
                <a:latin typeface="楷体" pitchFamily="49" charset="-122"/>
                <a:ea typeface="楷体" pitchFamily="49" charset="-122"/>
              </a:rPr>
              <a:t>2.</a:t>
            </a:r>
            <a:r>
              <a:rPr lang="zh-CN" altLang="en-US" sz="3200" b="1" dirty="0" smtClean="0">
                <a:solidFill>
                  <a:srgbClr val="0000FF"/>
                </a:solidFill>
                <a:latin typeface="楷体" pitchFamily="49" charset="-122"/>
                <a:ea typeface="楷体" pitchFamily="49" charset="-122"/>
              </a:rPr>
              <a:t>解决</a:t>
            </a:r>
            <a:r>
              <a:rPr lang="zh-CN" altLang="en-US" sz="3200" b="1" dirty="0">
                <a:solidFill>
                  <a:srgbClr val="0000FF"/>
                </a:solidFill>
                <a:latin typeface="楷体" pitchFamily="49" charset="-122"/>
                <a:ea typeface="楷体" pitchFamily="49" charset="-122"/>
              </a:rPr>
              <a:t>此类问题的关键是紧扣定义，利用奇函数、</a:t>
            </a:r>
            <a:r>
              <a:rPr lang="zh-CN" altLang="en-US" sz="3200" b="1" dirty="0" smtClean="0">
                <a:solidFill>
                  <a:srgbClr val="0000FF"/>
                </a:solidFill>
                <a:latin typeface="楷体" pitchFamily="49" charset="-122"/>
                <a:ea typeface="楷体" pitchFamily="49" charset="-122"/>
              </a:rPr>
              <a:t>偶函数</a:t>
            </a:r>
            <a:r>
              <a:rPr lang="zh-CN" altLang="en-US" sz="3200" b="1" dirty="0">
                <a:solidFill>
                  <a:srgbClr val="0000FF"/>
                </a:solidFill>
                <a:latin typeface="楷体" pitchFamily="49" charset="-122"/>
                <a:ea typeface="楷体" pitchFamily="49" charset="-122"/>
              </a:rPr>
              <a:t>的图象特点，然后对已知条件进行</a:t>
            </a:r>
            <a:r>
              <a:rPr lang="zh-CN" altLang="en-US" sz="3200" b="1" dirty="0" smtClean="0">
                <a:solidFill>
                  <a:srgbClr val="0000FF"/>
                </a:solidFill>
                <a:latin typeface="楷体" pitchFamily="49" charset="-122"/>
                <a:ea typeface="楷体" pitchFamily="49" charset="-122"/>
              </a:rPr>
              <a:t>研究、转化、求解．</a:t>
            </a:r>
            <a:endParaRPr lang="zh-CN" altLang="en-US" sz="3200" b="1" dirty="0">
              <a:solidFill>
                <a:srgbClr val="0000FF"/>
              </a:solidFill>
              <a:latin typeface="楷体" pitchFamily="49" charset="-122"/>
              <a:ea typeface="楷体" pitchFamily="49" charset="-122"/>
            </a:endParaRPr>
          </a:p>
        </p:txBody>
      </p:sp>
      <p:sp>
        <p:nvSpPr>
          <p:cNvPr id="5" name="Text Box 3"/>
          <p:cNvSpPr txBox="1">
            <a:spLocks noChangeArrowheads="1"/>
          </p:cNvSpPr>
          <p:nvPr/>
        </p:nvSpPr>
        <p:spPr bwMode="auto">
          <a:xfrm>
            <a:off x="0" y="0"/>
            <a:ext cx="9143999" cy="708025"/>
          </a:xfrm>
          <a:prstGeom prst="rect">
            <a:avLst/>
          </a:prstGeom>
          <a:noFill/>
          <a:ln w="9525">
            <a:noFill/>
            <a:miter lim="800000"/>
            <a:headEnd/>
            <a:tailEnd/>
          </a:ln>
        </p:spPr>
        <p:txBody>
          <a:bodyPr wrap="square">
            <a:spAutoFit/>
          </a:bodyPr>
          <a:lstStyle/>
          <a:p>
            <a:pPr algn="ctr"/>
            <a:r>
              <a:rPr lang="zh-CN" altLang="en-US" sz="4000" dirty="0" smtClean="0">
                <a:solidFill>
                  <a:srgbClr val="0000CC"/>
                </a:solidFill>
                <a:latin typeface="华文行楷" pitchFamily="2" charset="-122"/>
                <a:ea typeface="华文行楷" pitchFamily="2" charset="-122"/>
              </a:rPr>
              <a:t>二、高频考点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66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06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0" grpId="0"/>
      <p:bldP spid="7066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p:cNvGraphicFramePr>
          <p:nvPr/>
        </p:nvGraphicFramePr>
        <p:xfrm>
          <a:off x="285720" y="1500174"/>
          <a:ext cx="8602662" cy="3844925"/>
        </p:xfrm>
        <a:graphic>
          <a:graphicData uri="http://schemas.openxmlformats.org/presentationml/2006/ole">
            <p:oleObj spid="_x0000_s1026" name="Document" r:id="rId3" imgW="11130729" imgH="4924698" progId="Word.Document.8">
              <p:embed/>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p:cNvGraphicFramePr>
          <p:nvPr/>
        </p:nvGraphicFramePr>
        <p:xfrm>
          <a:off x="287338" y="1150938"/>
          <a:ext cx="8348662" cy="3810000"/>
        </p:xfrm>
        <a:graphic>
          <a:graphicData uri="http://schemas.openxmlformats.org/presentationml/2006/ole">
            <p:oleObj spid="_x0000_s2050" name="Document" r:id="rId3" imgW="11510575" imgH="5248663" progId="Word.Document.8">
              <p:embed/>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p:cNvGraphicFramePr>
          <p:nvPr/>
        </p:nvGraphicFramePr>
        <p:xfrm>
          <a:off x="508000" y="642938"/>
          <a:ext cx="8059738" cy="2405062"/>
        </p:xfrm>
        <a:graphic>
          <a:graphicData uri="http://schemas.openxmlformats.org/presentationml/2006/ole">
            <p:oleObj spid="_x0000_s4098" name="Document" r:id="rId3" imgW="11668363" imgH="3494424" progId="Word.Document.8">
              <p:embed/>
            </p:oleObj>
          </a:graphicData>
        </a:graphic>
      </p:graphicFrame>
      <p:graphicFrame>
        <p:nvGraphicFramePr>
          <p:cNvPr id="4099" name="Object 2"/>
          <p:cNvGraphicFramePr>
            <a:graphicFrameLocks/>
          </p:cNvGraphicFramePr>
          <p:nvPr/>
        </p:nvGraphicFramePr>
        <p:xfrm>
          <a:off x="500034" y="3786190"/>
          <a:ext cx="8026400" cy="2405063"/>
        </p:xfrm>
        <a:graphic>
          <a:graphicData uri="http://schemas.openxmlformats.org/presentationml/2006/ole">
            <p:oleObj spid="_x0000_s4099" name="Document" r:id="rId4" imgW="11668363" imgH="3494424" progId="Word.Document.8">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5"/>
          <p:cNvSpPr txBox="1">
            <a:spLocks noChangeArrowheads="1"/>
          </p:cNvSpPr>
          <p:nvPr/>
        </p:nvSpPr>
        <p:spPr bwMode="auto">
          <a:xfrm>
            <a:off x="0" y="900113"/>
            <a:ext cx="9144000" cy="701675"/>
          </a:xfrm>
          <a:prstGeom prst="rect">
            <a:avLst/>
          </a:prstGeom>
          <a:noFill/>
          <a:ln w="9525">
            <a:noFill/>
            <a:miter lim="800000"/>
            <a:headEnd/>
            <a:tailEnd/>
          </a:ln>
        </p:spPr>
        <p:txBody>
          <a:bodyPr wrap="square">
            <a:spAutoFit/>
          </a:bodyPr>
          <a:lstStyle/>
          <a:p>
            <a:pPr algn="ctr"/>
            <a:r>
              <a:rPr lang="zh-CN" altLang="en-US" sz="4000" dirty="0" smtClean="0">
                <a:solidFill>
                  <a:srgbClr val="0000CC"/>
                </a:solidFill>
                <a:latin typeface="华文行楷" pitchFamily="2" charset="-122"/>
                <a:ea typeface="华文行楷" pitchFamily="2" charset="-122"/>
              </a:rPr>
              <a:t>一、考</a:t>
            </a:r>
            <a:r>
              <a:rPr lang="zh-CN" altLang="en-US" sz="4000" dirty="0">
                <a:solidFill>
                  <a:srgbClr val="0000CC"/>
                </a:solidFill>
                <a:latin typeface="华文行楷" pitchFamily="2" charset="-122"/>
                <a:ea typeface="华文行楷" pitchFamily="2" charset="-122"/>
              </a:rPr>
              <a:t>纲要求</a:t>
            </a:r>
          </a:p>
        </p:txBody>
      </p:sp>
      <p:sp>
        <p:nvSpPr>
          <p:cNvPr id="6147" name="Text Box 3"/>
          <p:cNvSpPr txBox="1">
            <a:spLocks noChangeArrowheads="1"/>
          </p:cNvSpPr>
          <p:nvPr/>
        </p:nvSpPr>
        <p:spPr bwMode="auto">
          <a:xfrm>
            <a:off x="357158" y="1714488"/>
            <a:ext cx="8545512" cy="4031873"/>
          </a:xfrm>
          <a:prstGeom prst="rect">
            <a:avLst/>
          </a:prstGeom>
          <a:noFill/>
          <a:ln w="9525">
            <a:noFill/>
            <a:miter lim="800000"/>
            <a:headEnd/>
            <a:tailEnd/>
          </a:ln>
        </p:spPr>
        <p:txBody>
          <a:bodyPr>
            <a:spAutoFit/>
          </a:bodyPr>
          <a:lstStyle/>
          <a:p>
            <a:pPr algn="ctr" eaLnBrk="0" hangingPunct="0"/>
            <a:r>
              <a:rPr lang="zh-CN" altLang="en-US" sz="3200" b="1" dirty="0" smtClean="0"/>
              <a:t>1.</a:t>
            </a:r>
            <a:r>
              <a:rPr lang="zh-CN" altLang="en-US" sz="3200" b="1" dirty="0" smtClean="0">
                <a:latin typeface="华文隶书" pitchFamily="2" charset="-122"/>
                <a:ea typeface="华文隶书" pitchFamily="2" charset="-122"/>
              </a:rPr>
              <a:t>数学知识</a:t>
            </a:r>
            <a:endParaRPr lang="zh-CN" altLang="en-US" sz="3200" b="1" dirty="0">
              <a:latin typeface="Arial" charset="0"/>
              <a:ea typeface="黑体" pitchFamily="49" charset="-122"/>
            </a:endParaRPr>
          </a:p>
          <a:p>
            <a:pPr eaLnBrk="0" hangingPunct="0"/>
            <a:r>
              <a:rPr lang="zh-CN" altLang="en-US" sz="2800" b="1" dirty="0">
                <a:solidFill>
                  <a:schemeClr val="tx1"/>
                </a:solidFill>
                <a:latin typeface="华文楷体" pitchFamily="2" charset="-122"/>
                <a:ea typeface="华文楷体" pitchFamily="2" charset="-122"/>
              </a:rPr>
              <a:t>(1)</a:t>
            </a:r>
            <a:r>
              <a:rPr lang="zh-CN" altLang="en-US" sz="2800" b="1" dirty="0">
                <a:solidFill>
                  <a:srgbClr val="FF0000"/>
                </a:solidFill>
                <a:latin typeface="华文楷体" pitchFamily="2" charset="-122"/>
                <a:ea typeface="华文楷体" pitchFamily="2" charset="-122"/>
              </a:rPr>
              <a:t>了解(A)</a:t>
            </a:r>
            <a:endParaRPr lang="zh-CN" altLang="en-US" sz="2800" b="1" dirty="0">
              <a:latin typeface="华文楷体" pitchFamily="2" charset="-122"/>
              <a:ea typeface="华文楷体" pitchFamily="2" charset="-122"/>
            </a:endParaRPr>
          </a:p>
          <a:p>
            <a:pPr eaLnBrk="0" hangingPunct="0"/>
            <a:r>
              <a:rPr lang="zh-CN" altLang="en-US" sz="2800" b="1" dirty="0">
                <a:latin typeface="华文楷体" pitchFamily="2" charset="-122"/>
                <a:ea typeface="华文楷体" pitchFamily="2" charset="-122"/>
              </a:rPr>
              <a:t>  </a:t>
            </a:r>
            <a:r>
              <a:rPr lang="zh-CN" altLang="en-US" sz="2800" b="1" dirty="0">
                <a:solidFill>
                  <a:schemeClr val="tx1"/>
                </a:solidFill>
                <a:latin typeface="华文楷体" pitchFamily="2" charset="-122"/>
                <a:ea typeface="华文楷体" pitchFamily="2" charset="-122"/>
              </a:rPr>
              <a:t>了解、知道、识别、模仿、会求、会解等．</a:t>
            </a:r>
          </a:p>
          <a:p>
            <a:pPr eaLnBrk="0" hangingPunct="0"/>
            <a:endParaRPr lang="zh-CN" altLang="en-US" sz="2800" b="1" dirty="0">
              <a:latin typeface="华文楷体" pitchFamily="2" charset="-122"/>
              <a:ea typeface="华文楷体" pitchFamily="2" charset="-122"/>
            </a:endParaRPr>
          </a:p>
          <a:p>
            <a:pPr eaLnBrk="0" hangingPunct="0"/>
            <a:r>
              <a:rPr lang="zh-CN" altLang="en-US" sz="2800" b="1" dirty="0">
                <a:solidFill>
                  <a:schemeClr val="tx1"/>
                </a:solidFill>
                <a:latin typeface="华文楷体" pitchFamily="2" charset="-122"/>
                <a:ea typeface="华文楷体" pitchFamily="2" charset="-122"/>
              </a:rPr>
              <a:t>(2)</a:t>
            </a:r>
            <a:r>
              <a:rPr lang="zh-CN" altLang="en-US" sz="2800" b="1" dirty="0">
                <a:solidFill>
                  <a:srgbClr val="FF0000"/>
                </a:solidFill>
                <a:latin typeface="华文楷体" pitchFamily="2" charset="-122"/>
                <a:ea typeface="华文楷体" pitchFamily="2" charset="-122"/>
              </a:rPr>
              <a:t>理解(B)</a:t>
            </a:r>
            <a:endParaRPr lang="zh-CN" altLang="en-US" sz="2800" b="1" dirty="0">
              <a:latin typeface="华文楷体" pitchFamily="2" charset="-122"/>
              <a:ea typeface="华文楷体" pitchFamily="2" charset="-122"/>
            </a:endParaRPr>
          </a:p>
          <a:p>
            <a:pPr eaLnBrk="0" hangingPunct="0"/>
            <a:r>
              <a:rPr lang="zh-CN" altLang="en-US" sz="2800" b="1" dirty="0">
                <a:solidFill>
                  <a:schemeClr val="tx1"/>
                </a:solidFill>
                <a:latin typeface="华文楷体" pitchFamily="2" charset="-122"/>
                <a:ea typeface="华文楷体" pitchFamily="2" charset="-122"/>
              </a:rPr>
              <a:t>描述、说明、表达、表示、推测、想象、初步应用等</a:t>
            </a:r>
          </a:p>
          <a:p>
            <a:pPr eaLnBrk="0" hangingPunct="0"/>
            <a:endParaRPr lang="zh-CN" altLang="en-US" sz="2800" b="1" dirty="0">
              <a:latin typeface="华文楷体" pitchFamily="2" charset="-122"/>
              <a:ea typeface="华文楷体" pitchFamily="2" charset="-122"/>
            </a:endParaRPr>
          </a:p>
          <a:p>
            <a:pPr eaLnBrk="0" hangingPunct="0"/>
            <a:r>
              <a:rPr lang="zh-CN" altLang="en-US" sz="2800" b="1" dirty="0">
                <a:solidFill>
                  <a:schemeClr val="tx1"/>
                </a:solidFill>
                <a:latin typeface="华文楷体" pitchFamily="2" charset="-122"/>
                <a:ea typeface="华文楷体" pitchFamily="2" charset="-122"/>
              </a:rPr>
              <a:t>(3)</a:t>
            </a:r>
            <a:r>
              <a:rPr lang="zh-CN" altLang="en-US" sz="2800" b="1" dirty="0">
                <a:solidFill>
                  <a:srgbClr val="FF0000"/>
                </a:solidFill>
                <a:latin typeface="华文楷体" pitchFamily="2" charset="-122"/>
                <a:ea typeface="华文楷体" pitchFamily="2" charset="-122"/>
              </a:rPr>
              <a:t>掌握(C)</a:t>
            </a:r>
            <a:endParaRPr lang="zh-CN" altLang="en-US" sz="2800" b="1" dirty="0">
              <a:latin typeface="华文楷体" pitchFamily="2" charset="-122"/>
              <a:ea typeface="华文楷体" pitchFamily="2" charset="-122"/>
            </a:endParaRPr>
          </a:p>
          <a:p>
            <a:pPr eaLnBrk="0" hangingPunct="0"/>
            <a:r>
              <a:rPr lang="zh-CN" altLang="en-US" sz="2800" b="1" dirty="0">
                <a:solidFill>
                  <a:schemeClr val="tx1"/>
                </a:solidFill>
                <a:latin typeface="华文楷体" pitchFamily="2" charset="-122"/>
                <a:ea typeface="华文楷体" pitchFamily="2" charset="-122"/>
              </a:rPr>
              <a:t>掌握、分析、推导、证明、讨论、运用、解决问题等</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9" name="Object 2"/>
          <p:cNvGraphicFramePr>
            <a:graphicFrameLocks/>
          </p:cNvGraphicFramePr>
          <p:nvPr/>
        </p:nvGraphicFramePr>
        <p:xfrm>
          <a:off x="357158" y="1571612"/>
          <a:ext cx="8110537" cy="3640137"/>
        </p:xfrm>
        <a:graphic>
          <a:graphicData uri="http://schemas.openxmlformats.org/presentationml/2006/ole">
            <p:oleObj spid="_x0000_s7171" name="Document" r:id="rId3" imgW="11831206" imgH="5539474" progId="Word.Document.8">
              <p:embed/>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5" name="Object 2"/>
          <p:cNvGraphicFramePr>
            <a:graphicFrameLocks/>
          </p:cNvGraphicFramePr>
          <p:nvPr/>
        </p:nvGraphicFramePr>
        <p:xfrm>
          <a:off x="1" y="285729"/>
          <a:ext cx="9144000" cy="6286544"/>
        </p:xfrm>
        <a:graphic>
          <a:graphicData uri="http://schemas.openxmlformats.org/presentationml/2006/ole">
            <p:oleObj spid="_x0000_s3075" name="Document" r:id="rId3" imgW="10711164" imgH="7449750" progId="Word.Document.8">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5" name="Object 2"/>
          <p:cNvGraphicFramePr>
            <a:graphicFrameLocks/>
          </p:cNvGraphicFramePr>
          <p:nvPr/>
        </p:nvGraphicFramePr>
        <p:xfrm>
          <a:off x="220663" y="508000"/>
          <a:ext cx="8397875" cy="4503738"/>
        </p:xfrm>
        <a:graphic>
          <a:graphicData uri="http://schemas.openxmlformats.org/presentationml/2006/ole">
            <p:oleObj spid="_x0000_s9218" name="Document" r:id="rId3" imgW="10776879" imgH="5765061" progId="Word.Document.8">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5" name="Object 2"/>
          <p:cNvGraphicFramePr>
            <a:graphicFrameLocks/>
          </p:cNvGraphicFramePr>
          <p:nvPr/>
        </p:nvGraphicFramePr>
        <p:xfrm>
          <a:off x="33338" y="287338"/>
          <a:ext cx="8907462" cy="6621462"/>
        </p:xfrm>
        <a:graphic>
          <a:graphicData uri="http://schemas.openxmlformats.org/presentationml/2006/ole">
            <p:oleObj spid="_x0000_s5122" name="Document" r:id="rId3" imgW="10711164" imgH="7938760" progId="Word.Document.8">
              <p:embed/>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5" name="Object 2"/>
          <p:cNvGraphicFramePr>
            <a:graphicFrameLocks/>
          </p:cNvGraphicFramePr>
          <p:nvPr/>
        </p:nvGraphicFramePr>
        <p:xfrm>
          <a:off x="388938" y="1785926"/>
          <a:ext cx="8755062" cy="3286125"/>
        </p:xfrm>
        <a:graphic>
          <a:graphicData uri="http://schemas.openxmlformats.org/presentationml/2006/ole">
            <p:oleObj spid="_x0000_s6146" name="Document" r:id="rId3" imgW="10777962" imgH="4020191" progId="Word.Document.8">
              <p:embed/>
            </p:oleObj>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5" name="Object 2"/>
          <p:cNvGraphicFramePr>
            <a:graphicFrameLocks/>
          </p:cNvGraphicFramePr>
          <p:nvPr/>
        </p:nvGraphicFramePr>
        <p:xfrm>
          <a:off x="285720" y="1571612"/>
          <a:ext cx="8551862" cy="3302000"/>
        </p:xfrm>
        <a:graphic>
          <a:graphicData uri="http://schemas.openxmlformats.org/presentationml/2006/ole">
            <p:oleObj spid="_x0000_s10242" name="Document" r:id="rId3" imgW="10772907" imgH="4314606" progId="Word.Document.8">
              <p:embed/>
            </p:oleObj>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Text Box 3"/>
          <p:cNvSpPr txBox="1">
            <a:spLocks noChangeArrowheads="1"/>
          </p:cNvSpPr>
          <p:nvPr/>
        </p:nvSpPr>
        <p:spPr bwMode="auto">
          <a:xfrm>
            <a:off x="857224" y="1357298"/>
            <a:ext cx="7513638" cy="2195089"/>
          </a:xfrm>
          <a:prstGeom prst="rect">
            <a:avLst/>
          </a:prstGeom>
          <a:noFill/>
          <a:ln w="9525" algn="ctr">
            <a:noFill/>
            <a:miter lim="800000"/>
            <a:headEnd/>
            <a:tailEnd/>
          </a:ln>
        </p:spPr>
        <p:txBody>
          <a:bodyPr lIns="90000" tIns="46800" rIns="90000" bIns="46800">
            <a:spAutoFit/>
          </a:bodyPr>
          <a:lstStyle/>
          <a:p>
            <a:pPr>
              <a:lnSpc>
                <a:spcPct val="150000"/>
              </a:lnSpc>
            </a:pPr>
            <a:r>
              <a:rPr lang="en-US" altLang="zh-CN" sz="3200" b="1" dirty="0" smtClean="0">
                <a:latin typeface="楷体" pitchFamily="49" charset="-122"/>
                <a:ea typeface="楷体" pitchFamily="49" charset="-122"/>
              </a:rPr>
              <a:t>1.</a:t>
            </a:r>
            <a:r>
              <a:rPr lang="zh-CN" altLang="en-US" sz="3200" b="1" dirty="0" smtClean="0">
                <a:latin typeface="楷体" pitchFamily="49" charset="-122"/>
                <a:ea typeface="楷体" pitchFamily="49" charset="-122"/>
              </a:rPr>
              <a:t>考查重点：基本函数的单调性、单调性的应用，函数单调性与导数、不等式等的综合。</a:t>
            </a:r>
          </a:p>
        </p:txBody>
      </p:sp>
      <p:sp>
        <p:nvSpPr>
          <p:cNvPr id="71684" name="Text Box 4"/>
          <p:cNvSpPr txBox="1">
            <a:spLocks noChangeArrowheads="1"/>
          </p:cNvSpPr>
          <p:nvPr/>
        </p:nvSpPr>
        <p:spPr bwMode="auto">
          <a:xfrm>
            <a:off x="1357290" y="500042"/>
            <a:ext cx="6161088" cy="579438"/>
          </a:xfrm>
          <a:prstGeom prst="rect">
            <a:avLst/>
          </a:prstGeom>
          <a:noFill/>
          <a:ln w="9525">
            <a:noFill/>
            <a:miter lim="800000"/>
            <a:headEnd/>
            <a:tailEnd/>
          </a:ln>
        </p:spPr>
        <p:txBody>
          <a:bodyPr lIns="90000" tIns="46800" rIns="90000" bIns="46800">
            <a:spAutoFit/>
          </a:bodyPr>
          <a:lstStyle/>
          <a:p>
            <a:pPr>
              <a:spcBef>
                <a:spcPct val="50000"/>
              </a:spcBef>
            </a:pPr>
            <a:r>
              <a:rPr lang="zh-CN" altLang="en-US" sz="3200" dirty="0">
                <a:solidFill>
                  <a:srgbClr val="FF0000"/>
                </a:solidFill>
                <a:latin typeface="黑体" pitchFamily="49" charset="-122"/>
                <a:ea typeface="黑体" pitchFamily="49" charset="-122"/>
              </a:rPr>
              <a:t>高频考点二：函数的单调性</a:t>
            </a:r>
          </a:p>
        </p:txBody>
      </p:sp>
      <p:sp>
        <p:nvSpPr>
          <p:cNvPr id="71685" name="Text Box 5"/>
          <p:cNvSpPr txBox="1">
            <a:spLocks noChangeArrowheads="1"/>
          </p:cNvSpPr>
          <p:nvPr/>
        </p:nvSpPr>
        <p:spPr bwMode="auto">
          <a:xfrm>
            <a:off x="785786" y="3857628"/>
            <a:ext cx="7643866" cy="1571842"/>
          </a:xfrm>
          <a:prstGeom prst="rect">
            <a:avLst/>
          </a:prstGeom>
          <a:noFill/>
          <a:ln w="9525" algn="ctr">
            <a:noFill/>
            <a:miter lim="800000"/>
            <a:headEnd/>
            <a:tailEnd/>
          </a:ln>
        </p:spPr>
        <p:txBody>
          <a:bodyPr wrap="square" lIns="90000" tIns="46800" rIns="90000" bIns="46800">
            <a:spAutoFit/>
          </a:bodyPr>
          <a:lstStyle/>
          <a:p>
            <a:pPr>
              <a:lnSpc>
                <a:spcPct val="150000"/>
              </a:lnSpc>
            </a:pPr>
            <a:r>
              <a:rPr lang="en-US" altLang="zh-CN" sz="3200" b="1" dirty="0" smtClean="0">
                <a:solidFill>
                  <a:srgbClr val="0000FF"/>
                </a:solidFill>
                <a:latin typeface="楷体" pitchFamily="49" charset="-122"/>
                <a:ea typeface="楷体" pitchFamily="49" charset="-122"/>
              </a:rPr>
              <a:t>2.</a:t>
            </a:r>
            <a:r>
              <a:rPr lang="zh-CN" altLang="en-US" sz="3200" b="1" dirty="0" smtClean="0">
                <a:solidFill>
                  <a:srgbClr val="0000FF"/>
                </a:solidFill>
                <a:latin typeface="楷体" pitchFamily="49" charset="-122"/>
                <a:ea typeface="楷体" pitchFamily="49" charset="-122"/>
              </a:rPr>
              <a:t>解题关键：数形</a:t>
            </a:r>
            <a:r>
              <a:rPr lang="zh-CN" altLang="en-US" sz="3200" b="1" dirty="0" smtClean="0">
                <a:solidFill>
                  <a:srgbClr val="0000FF"/>
                </a:solidFill>
                <a:latin typeface="楷体" pitchFamily="49" charset="-122"/>
                <a:ea typeface="楷体" pitchFamily="49" charset="-122"/>
              </a:rPr>
              <a:t>结合等</a:t>
            </a:r>
            <a:r>
              <a:rPr lang="zh-CN" altLang="en-US" sz="3200" b="1" dirty="0" smtClean="0">
                <a:solidFill>
                  <a:srgbClr val="0000FF"/>
                </a:solidFill>
                <a:latin typeface="楷体" pitchFamily="49" charset="-122"/>
                <a:ea typeface="楷体" pitchFamily="49" charset="-122"/>
              </a:rPr>
              <a:t>数学思想的灵活选用．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6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5" name="Object 2"/>
          <p:cNvGraphicFramePr>
            <a:graphicFrameLocks/>
          </p:cNvGraphicFramePr>
          <p:nvPr/>
        </p:nvGraphicFramePr>
        <p:xfrm>
          <a:off x="287338" y="1574800"/>
          <a:ext cx="8247062" cy="3284538"/>
        </p:xfrm>
        <a:graphic>
          <a:graphicData uri="http://schemas.openxmlformats.org/presentationml/2006/ole">
            <p:oleObj spid="_x0000_s18434" name="Document" r:id="rId3" imgW="10839706" imgH="4323976" progId="Word.Document.8">
              <p:embed/>
            </p:oleObj>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5" name="Object 2"/>
          <p:cNvGraphicFramePr>
            <a:graphicFrameLocks/>
          </p:cNvGraphicFramePr>
          <p:nvPr/>
        </p:nvGraphicFramePr>
        <p:xfrm>
          <a:off x="287338" y="1574800"/>
          <a:ext cx="8416925" cy="3370263"/>
        </p:xfrm>
        <a:graphic>
          <a:graphicData uri="http://schemas.openxmlformats.org/presentationml/2006/ole">
            <p:oleObj spid="_x0000_s19458" name="Document" r:id="rId3" imgW="10801793" imgH="4319291" progId="Word.Document.8">
              <p:embed/>
            </p:oleObj>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Text Box 3"/>
          <p:cNvSpPr txBox="1">
            <a:spLocks noChangeArrowheads="1"/>
          </p:cNvSpPr>
          <p:nvPr/>
        </p:nvSpPr>
        <p:spPr bwMode="auto">
          <a:xfrm>
            <a:off x="500034" y="1000108"/>
            <a:ext cx="8064500" cy="3787833"/>
          </a:xfrm>
          <a:prstGeom prst="rect">
            <a:avLst/>
          </a:prstGeom>
          <a:noFill/>
          <a:ln w="9525" algn="ctr">
            <a:noFill/>
            <a:miter lim="800000"/>
            <a:headEnd/>
            <a:tailEnd/>
          </a:ln>
        </p:spPr>
        <p:txBody>
          <a:bodyPr lIns="90000" tIns="46800" rIns="90000" bIns="46800">
            <a:spAutoFit/>
          </a:bodyPr>
          <a:lstStyle/>
          <a:p>
            <a:pPr>
              <a:lnSpc>
                <a:spcPct val="150000"/>
              </a:lnSpc>
            </a:pPr>
            <a:r>
              <a:rPr lang="en-US" altLang="zh-CN" sz="3200" b="1" dirty="0">
                <a:latin typeface="楷体" pitchFamily="49" charset="-122"/>
                <a:ea typeface="楷体" pitchFamily="49" charset="-122"/>
              </a:rPr>
              <a:t>1.</a:t>
            </a:r>
            <a:r>
              <a:rPr lang="zh-CN" altLang="en-US" sz="3200" b="1" dirty="0">
                <a:latin typeface="楷体" pitchFamily="49" charset="-122"/>
                <a:ea typeface="楷体" pitchFamily="49" charset="-122"/>
              </a:rPr>
              <a:t>考查重点</a:t>
            </a:r>
            <a:r>
              <a:rPr lang="zh-CN" altLang="en-US" sz="3200" b="1" dirty="0" smtClean="0">
                <a:latin typeface="楷体" pitchFamily="49" charset="-122"/>
                <a:ea typeface="楷体" pitchFamily="49" charset="-122"/>
              </a:rPr>
              <a:t>：</a:t>
            </a:r>
            <a:r>
              <a:rPr lang="zh-CN" altLang="en-US" sz="3200" b="1" dirty="0" smtClean="0">
                <a:solidFill>
                  <a:srgbClr val="003300"/>
                </a:solidFill>
                <a:latin typeface="华文楷体" pitchFamily="2" charset="-122"/>
                <a:ea typeface="华文楷体" pitchFamily="2" charset="-122"/>
                <a:sym typeface="宋体" charset="-122"/>
              </a:rPr>
              <a:t>主要考查函数的概念、定义域、对应关系、值域、性质(包括：单调性、奇偶性、对称性、周期性)；</a:t>
            </a:r>
            <a:r>
              <a:rPr lang="zh-CN" altLang="en-US" sz="3200" b="1" dirty="0" smtClean="0">
                <a:latin typeface="楷体" pitchFamily="49" charset="-122"/>
                <a:ea typeface="楷体" pitchFamily="49" charset="-122"/>
              </a:rPr>
              <a:t>绘制图象的一般方法、图象的变换规律、图象的应用（研究函数性质、解决方程、不等式等问题）</a:t>
            </a:r>
            <a:r>
              <a:rPr lang="en-US" altLang="zh-CN" sz="3200" b="1" dirty="0" smtClean="0">
                <a:latin typeface="楷体" pitchFamily="49" charset="-122"/>
                <a:ea typeface="楷体" pitchFamily="49" charset="-122"/>
              </a:rPr>
              <a:t>.</a:t>
            </a:r>
            <a:endParaRPr lang="en-US" altLang="zh-CN" sz="3200" b="1" dirty="0">
              <a:latin typeface="楷体" pitchFamily="49" charset="-122"/>
              <a:ea typeface="楷体" pitchFamily="49" charset="-122"/>
            </a:endParaRPr>
          </a:p>
        </p:txBody>
      </p:sp>
      <p:sp>
        <p:nvSpPr>
          <p:cNvPr id="72708" name="Text Box 4"/>
          <p:cNvSpPr txBox="1">
            <a:spLocks noChangeArrowheads="1"/>
          </p:cNvSpPr>
          <p:nvPr/>
        </p:nvSpPr>
        <p:spPr bwMode="auto">
          <a:xfrm>
            <a:off x="285720" y="214290"/>
            <a:ext cx="8501122" cy="586957"/>
          </a:xfrm>
          <a:prstGeom prst="rect">
            <a:avLst/>
          </a:prstGeom>
          <a:noFill/>
          <a:ln w="9525">
            <a:noFill/>
            <a:miter lim="800000"/>
            <a:headEnd/>
            <a:tailEnd/>
          </a:ln>
        </p:spPr>
        <p:txBody>
          <a:bodyPr wrap="square" lIns="90000" tIns="46800" rIns="90000" bIns="46800">
            <a:spAutoFit/>
          </a:bodyPr>
          <a:lstStyle/>
          <a:p>
            <a:pPr algn="ctr">
              <a:spcBef>
                <a:spcPct val="50000"/>
              </a:spcBef>
            </a:pPr>
            <a:r>
              <a:rPr lang="zh-CN" altLang="en-US" sz="3200" dirty="0">
                <a:solidFill>
                  <a:srgbClr val="FF0000"/>
                </a:solidFill>
                <a:latin typeface="黑体" pitchFamily="49" charset="-122"/>
                <a:ea typeface="黑体" pitchFamily="49" charset="-122"/>
              </a:rPr>
              <a:t>高频考点三：函数</a:t>
            </a:r>
            <a:r>
              <a:rPr lang="zh-CN" altLang="en-US" sz="3200" dirty="0" smtClean="0">
                <a:solidFill>
                  <a:srgbClr val="FF0000"/>
                </a:solidFill>
                <a:latin typeface="黑体" pitchFamily="49" charset="-122"/>
                <a:ea typeface="黑体" pitchFamily="49" charset="-122"/>
              </a:rPr>
              <a:t>的概念、图象、性质</a:t>
            </a:r>
            <a:endParaRPr lang="zh-CN" altLang="en-US" sz="3200" dirty="0">
              <a:solidFill>
                <a:srgbClr val="FF0000"/>
              </a:solidFill>
              <a:latin typeface="黑体" pitchFamily="49" charset="-122"/>
              <a:ea typeface="黑体" pitchFamily="49" charset="-122"/>
            </a:endParaRPr>
          </a:p>
        </p:txBody>
      </p:sp>
      <p:sp>
        <p:nvSpPr>
          <p:cNvPr id="72709" name="Text Box 5"/>
          <p:cNvSpPr txBox="1">
            <a:spLocks noChangeArrowheads="1"/>
          </p:cNvSpPr>
          <p:nvPr/>
        </p:nvSpPr>
        <p:spPr bwMode="auto">
          <a:xfrm>
            <a:off x="571472" y="5072074"/>
            <a:ext cx="7929618" cy="1456425"/>
          </a:xfrm>
          <a:prstGeom prst="rect">
            <a:avLst/>
          </a:prstGeom>
          <a:noFill/>
          <a:ln w="9525" algn="ctr">
            <a:noFill/>
            <a:miter lim="800000"/>
            <a:headEnd/>
            <a:tailEnd/>
          </a:ln>
        </p:spPr>
        <p:txBody>
          <a:bodyPr wrap="square" lIns="90000" tIns="46800" rIns="90000" bIns="46800">
            <a:spAutoFit/>
          </a:bodyPr>
          <a:lstStyle/>
          <a:p>
            <a:pPr>
              <a:lnSpc>
                <a:spcPct val="150000"/>
              </a:lnSpc>
            </a:pPr>
            <a:r>
              <a:rPr lang="en-US" altLang="zh-CN" sz="3200" b="1" dirty="0">
                <a:solidFill>
                  <a:srgbClr val="0000FF"/>
                </a:solidFill>
                <a:latin typeface="楷体" pitchFamily="49" charset="-122"/>
                <a:ea typeface="楷体" pitchFamily="49" charset="-122"/>
              </a:rPr>
              <a:t>2.</a:t>
            </a:r>
            <a:r>
              <a:rPr lang="zh-CN" altLang="en-US" sz="3200" b="1" dirty="0">
                <a:solidFill>
                  <a:srgbClr val="0000FF"/>
                </a:solidFill>
                <a:latin typeface="楷体" pitchFamily="49" charset="-122"/>
                <a:ea typeface="楷体" pitchFamily="49" charset="-122"/>
              </a:rPr>
              <a:t>复习建议：注意补充图象对称性、渐近线等知识．</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5"/>
          <p:cNvSpPr txBox="1">
            <a:spLocks noChangeArrowheads="1"/>
          </p:cNvSpPr>
          <p:nvPr/>
        </p:nvSpPr>
        <p:spPr bwMode="auto">
          <a:xfrm>
            <a:off x="2500298" y="642918"/>
            <a:ext cx="4244977" cy="5816977"/>
          </a:xfrm>
          <a:prstGeom prst="rect">
            <a:avLst/>
          </a:prstGeom>
          <a:noFill/>
          <a:ln w="9525">
            <a:noFill/>
            <a:miter lim="800000"/>
            <a:headEnd/>
            <a:tailEnd/>
          </a:ln>
        </p:spPr>
        <p:txBody>
          <a:bodyPr wrap="square">
            <a:spAutoFit/>
          </a:bodyPr>
          <a:lstStyle/>
          <a:p>
            <a:r>
              <a:rPr lang="zh-CN" altLang="en-US" sz="3600" b="1" dirty="0">
                <a:solidFill>
                  <a:schemeClr val="tx1"/>
                </a:solidFill>
              </a:rPr>
              <a:t>2.</a:t>
            </a:r>
            <a:r>
              <a:rPr lang="zh-CN" altLang="en-US" sz="3600" b="1" dirty="0">
                <a:solidFill>
                  <a:schemeClr val="tx1"/>
                </a:solidFill>
                <a:latin typeface="华文隶书" pitchFamily="2" charset="-122"/>
                <a:ea typeface="华文隶书" pitchFamily="2" charset="-122"/>
              </a:rPr>
              <a:t>数学</a:t>
            </a:r>
            <a:r>
              <a:rPr lang="zh-CN" altLang="en-US" sz="3600" b="1" dirty="0" smtClean="0">
                <a:solidFill>
                  <a:schemeClr val="tx1"/>
                </a:solidFill>
                <a:latin typeface="华文隶书" pitchFamily="2" charset="-122"/>
                <a:ea typeface="华文隶书" pitchFamily="2" charset="-122"/>
              </a:rPr>
              <a:t>能力</a:t>
            </a:r>
            <a:endParaRPr lang="en-US" altLang="zh-CN" sz="3600" b="1" dirty="0" smtClean="0">
              <a:solidFill>
                <a:schemeClr val="tx1"/>
              </a:solidFill>
              <a:latin typeface="华文隶书" pitchFamily="2" charset="-122"/>
              <a:ea typeface="华文隶书" pitchFamily="2" charset="-122"/>
            </a:endParaRPr>
          </a:p>
          <a:p>
            <a:pPr>
              <a:lnSpc>
                <a:spcPct val="150000"/>
              </a:lnSpc>
            </a:pPr>
            <a:r>
              <a:rPr lang="zh-CN" altLang="en-US" sz="3200" b="1" dirty="0" smtClean="0">
                <a:solidFill>
                  <a:srgbClr val="003300"/>
                </a:solidFill>
                <a:latin typeface="华文楷体" pitchFamily="2" charset="-122"/>
                <a:ea typeface="华文楷体" pitchFamily="2" charset="-122"/>
              </a:rPr>
              <a:t>(1)空间想象能力</a:t>
            </a:r>
            <a:r>
              <a:rPr lang="en-US" altLang="zh-CN" sz="3200" b="1" dirty="0" smtClean="0">
                <a:solidFill>
                  <a:srgbClr val="003300"/>
                </a:solidFill>
                <a:latin typeface="华文楷体" pitchFamily="2" charset="-122"/>
                <a:ea typeface="华文楷体" pitchFamily="2" charset="-122"/>
              </a:rPr>
              <a:t>;</a:t>
            </a:r>
          </a:p>
          <a:p>
            <a:pPr>
              <a:lnSpc>
                <a:spcPct val="150000"/>
              </a:lnSpc>
            </a:pPr>
            <a:r>
              <a:rPr lang="zh-CN" altLang="en-US" sz="3200" b="1" dirty="0" smtClean="0">
                <a:solidFill>
                  <a:srgbClr val="003300"/>
                </a:solidFill>
                <a:latin typeface="华文楷体" pitchFamily="2" charset="-122"/>
                <a:ea typeface="华文楷体" pitchFamily="2" charset="-122"/>
              </a:rPr>
              <a:t>(2)抽象概括能力</a:t>
            </a:r>
            <a:r>
              <a:rPr lang="en-US" altLang="zh-CN" sz="3200" b="1" dirty="0" smtClean="0">
                <a:solidFill>
                  <a:srgbClr val="003300"/>
                </a:solidFill>
                <a:latin typeface="华文楷体" pitchFamily="2" charset="-122"/>
                <a:ea typeface="华文楷体" pitchFamily="2" charset="-122"/>
              </a:rPr>
              <a:t>;</a:t>
            </a:r>
          </a:p>
          <a:p>
            <a:pPr>
              <a:lnSpc>
                <a:spcPct val="150000"/>
              </a:lnSpc>
            </a:pPr>
            <a:r>
              <a:rPr lang="zh-CN" altLang="en-US" sz="3200" b="1" dirty="0" smtClean="0">
                <a:solidFill>
                  <a:srgbClr val="003300"/>
                </a:solidFill>
                <a:latin typeface="华文楷体" pitchFamily="2" charset="-122"/>
                <a:ea typeface="华文楷体" pitchFamily="2" charset="-122"/>
              </a:rPr>
              <a:t>(3)推理论证能力</a:t>
            </a:r>
            <a:r>
              <a:rPr lang="en-US" altLang="zh-CN" sz="3200" b="1" dirty="0" smtClean="0">
                <a:solidFill>
                  <a:srgbClr val="003300"/>
                </a:solidFill>
                <a:latin typeface="华文楷体" pitchFamily="2" charset="-122"/>
                <a:ea typeface="华文楷体" pitchFamily="2" charset="-122"/>
              </a:rPr>
              <a:t>;</a:t>
            </a:r>
          </a:p>
          <a:p>
            <a:pPr>
              <a:lnSpc>
                <a:spcPct val="150000"/>
              </a:lnSpc>
            </a:pPr>
            <a:r>
              <a:rPr lang="zh-CN" altLang="en-US" sz="3200" b="1" dirty="0" smtClean="0">
                <a:solidFill>
                  <a:srgbClr val="003300"/>
                </a:solidFill>
                <a:latin typeface="华文楷体" pitchFamily="2" charset="-122"/>
                <a:ea typeface="华文楷体" pitchFamily="2" charset="-122"/>
              </a:rPr>
              <a:t>(4)运算求解能力</a:t>
            </a:r>
            <a:r>
              <a:rPr lang="en-US" altLang="zh-CN" sz="3200" b="1" dirty="0" smtClean="0">
                <a:solidFill>
                  <a:srgbClr val="003300"/>
                </a:solidFill>
                <a:latin typeface="华文楷体" pitchFamily="2" charset="-122"/>
                <a:ea typeface="华文楷体" pitchFamily="2" charset="-122"/>
              </a:rPr>
              <a:t>;</a:t>
            </a:r>
          </a:p>
          <a:p>
            <a:pPr>
              <a:lnSpc>
                <a:spcPct val="150000"/>
              </a:lnSpc>
            </a:pPr>
            <a:r>
              <a:rPr lang="zh-CN" altLang="en-US" sz="3200" b="1" dirty="0" smtClean="0">
                <a:solidFill>
                  <a:srgbClr val="003300"/>
                </a:solidFill>
                <a:latin typeface="华文楷体" pitchFamily="2" charset="-122"/>
                <a:ea typeface="华文楷体" pitchFamily="2" charset="-122"/>
              </a:rPr>
              <a:t>(5)数据处理能力</a:t>
            </a:r>
            <a:r>
              <a:rPr lang="en-US" altLang="zh-CN" sz="3200" b="1" dirty="0" smtClean="0">
                <a:solidFill>
                  <a:srgbClr val="003300"/>
                </a:solidFill>
                <a:latin typeface="华文楷体" pitchFamily="2" charset="-122"/>
                <a:ea typeface="华文楷体" pitchFamily="2" charset="-122"/>
              </a:rPr>
              <a:t>;</a:t>
            </a:r>
          </a:p>
          <a:p>
            <a:pPr>
              <a:lnSpc>
                <a:spcPct val="150000"/>
              </a:lnSpc>
            </a:pPr>
            <a:r>
              <a:rPr lang="zh-CN" altLang="en-US" sz="3200" b="1" dirty="0" smtClean="0">
                <a:solidFill>
                  <a:srgbClr val="003300"/>
                </a:solidFill>
                <a:latin typeface="华文楷体" pitchFamily="2" charset="-122"/>
                <a:ea typeface="华文楷体" pitchFamily="2" charset="-122"/>
              </a:rPr>
              <a:t>(6)应用意识</a:t>
            </a:r>
            <a:r>
              <a:rPr lang="en-US" altLang="zh-CN" sz="3200" b="1" dirty="0" smtClean="0">
                <a:solidFill>
                  <a:srgbClr val="003300"/>
                </a:solidFill>
                <a:latin typeface="华文楷体" pitchFamily="2" charset="-122"/>
                <a:ea typeface="华文楷体" pitchFamily="2" charset="-122"/>
              </a:rPr>
              <a:t>;</a:t>
            </a:r>
          </a:p>
          <a:p>
            <a:pPr>
              <a:lnSpc>
                <a:spcPct val="150000"/>
              </a:lnSpc>
            </a:pPr>
            <a:r>
              <a:rPr lang="zh-CN" altLang="en-US" sz="3200" b="1" dirty="0" smtClean="0">
                <a:solidFill>
                  <a:srgbClr val="003300"/>
                </a:solidFill>
                <a:latin typeface="华文楷体" pitchFamily="2" charset="-122"/>
                <a:ea typeface="华文楷体" pitchFamily="2" charset="-122"/>
              </a:rPr>
              <a:t>(</a:t>
            </a:r>
            <a:r>
              <a:rPr lang="en-US" altLang="zh-CN" sz="3200" b="1" dirty="0" smtClean="0">
                <a:solidFill>
                  <a:srgbClr val="003300"/>
                </a:solidFill>
                <a:latin typeface="华文楷体" pitchFamily="2" charset="-122"/>
                <a:ea typeface="华文楷体" pitchFamily="2" charset="-122"/>
              </a:rPr>
              <a:t>7</a:t>
            </a:r>
            <a:r>
              <a:rPr lang="zh-CN" altLang="en-US" sz="3200" b="1" dirty="0" smtClean="0">
                <a:solidFill>
                  <a:srgbClr val="003300"/>
                </a:solidFill>
                <a:latin typeface="华文楷体" pitchFamily="2" charset="-122"/>
                <a:ea typeface="华文楷体" pitchFamily="2" charset="-122"/>
              </a:rPr>
              <a:t>)创新意识</a:t>
            </a:r>
            <a:r>
              <a:rPr lang="en-US" altLang="zh-CN" sz="3200" b="1" dirty="0" smtClean="0">
                <a:solidFill>
                  <a:srgbClr val="003300"/>
                </a:solidFill>
                <a:latin typeface="华文楷体" pitchFamily="2" charset="-122"/>
                <a:ea typeface="华文楷体" pitchFamily="2" charset="-122"/>
              </a:rPr>
              <a:t>.</a:t>
            </a:r>
            <a:endParaRPr lang="zh-CN" altLang="en-US" sz="3200" b="1" dirty="0" smtClean="0">
              <a:solidFill>
                <a:srgbClr val="003300"/>
              </a:solidFill>
              <a:latin typeface="华文楷体" pitchFamily="2" charset="-122"/>
              <a:ea typeface="华文楷体" pitchFamily="2"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TextBox 2"/>
          <p:cNvSpPr txBox="1">
            <a:spLocks noChangeArrowheads="1"/>
          </p:cNvSpPr>
          <p:nvPr/>
        </p:nvSpPr>
        <p:spPr bwMode="auto">
          <a:xfrm>
            <a:off x="357158" y="214290"/>
            <a:ext cx="8475662" cy="2677656"/>
          </a:xfrm>
          <a:prstGeom prst="rect">
            <a:avLst/>
          </a:prstGeom>
          <a:noFill/>
          <a:ln w="9525">
            <a:noFill/>
            <a:miter lim="800000"/>
            <a:headEnd/>
            <a:tailEnd/>
          </a:ln>
        </p:spPr>
        <p:txBody>
          <a:bodyPr>
            <a:spAutoFit/>
          </a:bodyPr>
          <a:lstStyle/>
          <a:p>
            <a:pPr>
              <a:lnSpc>
                <a:spcPct val="150000"/>
              </a:lnSpc>
            </a:pPr>
            <a:r>
              <a:rPr lang="zh-CN" altLang="en-US" sz="2800" b="1" dirty="0"/>
              <a:t>（</a:t>
            </a:r>
            <a:r>
              <a:rPr lang="en-US" altLang="zh-CN" sz="2800" b="1" dirty="0"/>
              <a:t>2015·</a:t>
            </a:r>
            <a:r>
              <a:rPr lang="zh-CN" altLang="en-US" sz="2800" b="1" dirty="0"/>
              <a:t>新课标全国卷</a:t>
            </a:r>
            <a:r>
              <a:rPr lang="en-US" altLang="zh-CN" sz="2800" b="1" dirty="0"/>
              <a:t>Ⅱ</a:t>
            </a:r>
            <a:r>
              <a:rPr lang="zh-CN" altLang="en-US" sz="2800" b="1" dirty="0"/>
              <a:t>）</a:t>
            </a:r>
            <a:r>
              <a:rPr lang="en-US" altLang="zh-CN" sz="2800" b="1" dirty="0"/>
              <a:t>10.</a:t>
            </a:r>
            <a:r>
              <a:rPr lang="zh-CN" altLang="en-US" sz="2800" b="1" dirty="0"/>
              <a:t>如图，长方形</a:t>
            </a:r>
            <a:r>
              <a:rPr lang="en-US" altLang="zh-CN" sz="2800" b="1" dirty="0"/>
              <a:t>ABCD</a:t>
            </a:r>
            <a:r>
              <a:rPr lang="zh-CN" altLang="en-US" sz="2800" b="1" dirty="0"/>
              <a:t>的边</a:t>
            </a:r>
            <a:r>
              <a:rPr lang="en-US" altLang="zh-CN" sz="2800" b="1" dirty="0"/>
              <a:t>AB=2</a:t>
            </a:r>
            <a:r>
              <a:rPr lang="zh-CN" altLang="en-US" sz="2800" b="1" dirty="0"/>
              <a:t>，</a:t>
            </a:r>
            <a:r>
              <a:rPr lang="en-US" altLang="zh-CN" sz="2800" b="1" dirty="0"/>
              <a:t>BC=1</a:t>
            </a:r>
            <a:r>
              <a:rPr lang="zh-CN" altLang="en-US" sz="2800" b="1" dirty="0"/>
              <a:t>，</a:t>
            </a:r>
            <a:r>
              <a:rPr lang="en-US" altLang="zh-CN" sz="2800" b="1" dirty="0"/>
              <a:t>O</a:t>
            </a:r>
            <a:r>
              <a:rPr lang="zh-CN" altLang="en-US" sz="2800" b="1" dirty="0"/>
              <a:t>是</a:t>
            </a:r>
            <a:r>
              <a:rPr lang="en-US" altLang="zh-CN" sz="2800" b="1" dirty="0"/>
              <a:t>AB</a:t>
            </a:r>
            <a:r>
              <a:rPr lang="zh-CN" altLang="en-US" sz="2800" b="1" dirty="0"/>
              <a:t>的中点．点</a:t>
            </a:r>
            <a:r>
              <a:rPr lang="en-US" altLang="zh-CN" sz="2800" b="1" dirty="0"/>
              <a:t>P</a:t>
            </a:r>
            <a:r>
              <a:rPr lang="zh-CN" altLang="en-US" sz="2800" b="1" dirty="0"/>
              <a:t>沿着</a:t>
            </a:r>
            <a:r>
              <a:rPr lang="en-US" altLang="zh-CN" sz="2800" b="1" dirty="0"/>
              <a:t>BC</a:t>
            </a:r>
            <a:r>
              <a:rPr lang="zh-CN" altLang="en-US" sz="2800" b="1" dirty="0"/>
              <a:t>、</a:t>
            </a:r>
            <a:r>
              <a:rPr lang="en-US" altLang="zh-CN" sz="2800" b="1" dirty="0"/>
              <a:t>CD</a:t>
            </a:r>
            <a:r>
              <a:rPr lang="zh-CN" altLang="en-US" sz="2800" b="1" dirty="0"/>
              <a:t>与</a:t>
            </a:r>
            <a:r>
              <a:rPr lang="en-US" altLang="zh-CN" sz="2800" b="1" dirty="0"/>
              <a:t>DA</a:t>
            </a:r>
            <a:r>
              <a:rPr lang="zh-CN" altLang="en-US" sz="2800" b="1" dirty="0"/>
              <a:t>运动，记∠</a:t>
            </a:r>
            <a:r>
              <a:rPr lang="en-US" altLang="zh-CN" sz="2800" b="1" dirty="0"/>
              <a:t>BOP=</a:t>
            </a:r>
            <a:r>
              <a:rPr lang="en-US" altLang="zh-CN" sz="2800" b="1" i="1" dirty="0">
                <a:latin typeface="Times New Roman" pitchFamily="18" charset="0"/>
                <a:cs typeface="Times New Roman" pitchFamily="18" charset="0"/>
              </a:rPr>
              <a:t>x</a:t>
            </a:r>
            <a:r>
              <a:rPr lang="zh-CN" altLang="en-US" sz="2800" b="1" dirty="0"/>
              <a:t>．将动点</a:t>
            </a:r>
            <a:r>
              <a:rPr lang="en-US" altLang="zh-CN" sz="2800" b="1" dirty="0"/>
              <a:t>P</a:t>
            </a:r>
            <a:r>
              <a:rPr lang="zh-CN" altLang="en-US" sz="2800" b="1" dirty="0"/>
              <a:t>到</a:t>
            </a:r>
            <a:r>
              <a:rPr lang="en-US" altLang="zh-CN" sz="2800" b="1" dirty="0"/>
              <a:t>A</a:t>
            </a:r>
            <a:r>
              <a:rPr lang="zh-CN" altLang="en-US" sz="2800" b="1" dirty="0"/>
              <a:t>，</a:t>
            </a:r>
            <a:r>
              <a:rPr lang="en-US" altLang="zh-CN" sz="2800" b="1" dirty="0"/>
              <a:t>B</a:t>
            </a:r>
            <a:r>
              <a:rPr lang="zh-CN" altLang="en-US" sz="2800" b="1" dirty="0"/>
              <a:t>两点的距离之和表示为</a:t>
            </a:r>
            <a:r>
              <a:rPr lang="en-US" altLang="zh-CN" sz="2800" b="1" i="1" dirty="0">
                <a:latin typeface="Times New Roman" pitchFamily="18" charset="0"/>
                <a:cs typeface="Times New Roman" pitchFamily="18" charset="0"/>
              </a:rPr>
              <a:t>x</a:t>
            </a:r>
            <a:r>
              <a:rPr lang="zh-CN" altLang="en-US" sz="2800" b="1" dirty="0"/>
              <a:t>的函数</a:t>
            </a:r>
            <a:r>
              <a:rPr lang="en-US" altLang="zh-CN" sz="2800" b="1" i="1" dirty="0">
                <a:latin typeface="Times New Roman" pitchFamily="18" charset="0"/>
                <a:cs typeface="Times New Roman" pitchFamily="18" charset="0"/>
              </a:rPr>
              <a:t>f</a:t>
            </a:r>
            <a:r>
              <a:rPr lang="en-US" altLang="zh-CN" sz="2800" b="1" dirty="0"/>
              <a:t>(</a:t>
            </a:r>
            <a:r>
              <a:rPr lang="en-US" altLang="zh-CN" sz="2800" b="1" i="1" dirty="0">
                <a:latin typeface="Times New Roman" pitchFamily="18" charset="0"/>
                <a:cs typeface="Times New Roman" pitchFamily="18" charset="0"/>
              </a:rPr>
              <a:t>x</a:t>
            </a:r>
            <a:r>
              <a:rPr lang="en-US" altLang="zh-CN" sz="2800" b="1" dirty="0"/>
              <a:t>)</a:t>
            </a:r>
            <a:r>
              <a:rPr lang="zh-CN" altLang="en-US" sz="2800" b="1" dirty="0"/>
              <a:t>，则</a:t>
            </a:r>
            <a:r>
              <a:rPr lang="en-US" altLang="zh-CN" sz="2800" b="1" i="1" dirty="0">
                <a:latin typeface="Times New Roman" pitchFamily="18" charset="0"/>
                <a:cs typeface="Times New Roman" pitchFamily="18" charset="0"/>
              </a:rPr>
              <a:t>y</a:t>
            </a:r>
            <a:r>
              <a:rPr lang="en-US" altLang="zh-CN" sz="2800" b="1" dirty="0"/>
              <a:t>=</a:t>
            </a:r>
            <a:r>
              <a:rPr lang="en-US" altLang="zh-CN" sz="2800" b="1" i="1" dirty="0">
                <a:latin typeface="Times New Roman" pitchFamily="18" charset="0"/>
                <a:cs typeface="Times New Roman" pitchFamily="18" charset="0"/>
              </a:rPr>
              <a:t>f</a:t>
            </a:r>
            <a:r>
              <a:rPr lang="en-US" altLang="zh-CN" sz="2800" b="1" dirty="0"/>
              <a:t>(</a:t>
            </a:r>
            <a:r>
              <a:rPr lang="en-US" altLang="zh-CN" sz="2800" b="1" i="1" dirty="0">
                <a:latin typeface="Times New Roman" pitchFamily="18" charset="0"/>
                <a:cs typeface="Times New Roman" pitchFamily="18" charset="0"/>
              </a:rPr>
              <a:t>x</a:t>
            </a:r>
            <a:r>
              <a:rPr lang="en-US" altLang="zh-CN" sz="2800" b="1" dirty="0"/>
              <a:t>)</a:t>
            </a:r>
            <a:r>
              <a:rPr lang="zh-CN" altLang="en-US" sz="2800" b="1" dirty="0"/>
              <a:t>的图像大致为（</a:t>
            </a:r>
            <a:r>
              <a:rPr lang="en-US" sz="2800" b="1" dirty="0"/>
              <a:t>  </a:t>
            </a:r>
            <a:r>
              <a:rPr lang="zh-CN" altLang="en-US" sz="2800" b="1" dirty="0"/>
              <a:t>）</a:t>
            </a:r>
          </a:p>
        </p:txBody>
      </p:sp>
      <p:pic>
        <p:nvPicPr>
          <p:cNvPr id="23557" name="Picture 145"/>
          <p:cNvPicPr>
            <a:picLocks noChangeAspect="1" noChangeArrowheads="1"/>
          </p:cNvPicPr>
          <p:nvPr/>
        </p:nvPicPr>
        <p:blipFill>
          <a:blip r:embed="rId2"/>
          <a:srcRect/>
          <a:stretch>
            <a:fillRect/>
          </a:stretch>
        </p:blipFill>
        <p:spPr bwMode="auto">
          <a:xfrm>
            <a:off x="3184525" y="3214686"/>
            <a:ext cx="5959475" cy="1909762"/>
          </a:xfrm>
          <a:prstGeom prst="rect">
            <a:avLst/>
          </a:prstGeom>
          <a:noFill/>
          <a:ln w="9525">
            <a:noFill/>
            <a:miter lim="800000"/>
            <a:headEnd/>
            <a:tailEnd/>
          </a:ln>
        </p:spPr>
      </p:pic>
      <p:sp>
        <p:nvSpPr>
          <p:cNvPr id="12" name="Text Box 5"/>
          <p:cNvSpPr txBox="1">
            <a:spLocks noChangeArrowheads="1"/>
          </p:cNvSpPr>
          <p:nvPr/>
        </p:nvSpPr>
        <p:spPr bwMode="auto">
          <a:xfrm>
            <a:off x="1806575" y="6024563"/>
            <a:ext cx="4867275" cy="460375"/>
          </a:xfrm>
          <a:prstGeom prst="rect">
            <a:avLst/>
          </a:prstGeom>
          <a:noFill/>
          <a:ln w="9525">
            <a:noFill/>
            <a:miter lim="800000"/>
            <a:headEnd/>
            <a:tailEnd/>
          </a:ln>
        </p:spPr>
        <p:txBody>
          <a:bodyPr>
            <a:spAutoFit/>
          </a:bodyPr>
          <a:lstStyle/>
          <a:p>
            <a:pPr indent="304800"/>
            <a:r>
              <a:rPr lang="zh-CN" altLang="en-US" sz="2400" dirty="0">
                <a:solidFill>
                  <a:srgbClr val="0000FF"/>
                </a:solidFill>
                <a:sym typeface="宋体" charset="-122"/>
              </a:rPr>
              <a:t>考点定位：</a:t>
            </a:r>
            <a:r>
              <a:rPr lang="zh-CN" altLang="en-US" sz="2400" dirty="0"/>
              <a:t>函数的图象和性质．</a:t>
            </a:r>
            <a:endParaRPr lang="zh-CN" altLang="en-US" sz="2400" dirty="0">
              <a:solidFill>
                <a:srgbClr val="000000"/>
              </a:solidFill>
              <a:sym typeface="宋体" charset="-122"/>
            </a:endParaRPr>
          </a:p>
        </p:txBody>
      </p:sp>
      <p:pic>
        <p:nvPicPr>
          <p:cNvPr id="23559" name="Picture 46" descr="高考资源网(ks5u.com),中国最大的高考网站,您身边的高考专家。"/>
          <p:cNvPicPr>
            <a:picLocks noChangeAspect="1" noChangeArrowheads="1"/>
          </p:cNvPicPr>
          <p:nvPr/>
        </p:nvPicPr>
        <p:blipFill>
          <a:blip r:embed="rId3">
            <a:lum bright="20000"/>
          </a:blip>
          <a:srcRect/>
          <a:stretch>
            <a:fillRect/>
          </a:stretch>
        </p:blipFill>
        <p:spPr bwMode="auto">
          <a:xfrm>
            <a:off x="285720" y="3214686"/>
            <a:ext cx="2903537" cy="19081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3557"/>
                                        </p:tgtEl>
                                        <p:attrNameLst>
                                          <p:attrName>style.visibility</p:attrName>
                                        </p:attrNameLst>
                                      </p:cBhvr>
                                      <p:to>
                                        <p:strVal val="visible"/>
                                      </p:to>
                                    </p:set>
                                    <p:animEffect transition="in" filter="checkerboard(across)">
                                      <p:cBhvr>
                                        <p:cTn id="7" dur="500"/>
                                        <p:tgtEl>
                                          <p:spTgt spid="23557"/>
                                        </p:tgtEl>
                                      </p:cBhvr>
                                    </p:animEffect>
                                  </p:childTnLst>
                                </p:cTn>
                              </p:par>
                              <p:par>
                                <p:cTn id="8" presetID="5" presetClass="entr" presetSubtype="10" fill="hold" nodeType="withEffect">
                                  <p:stCondLst>
                                    <p:cond delay="0"/>
                                  </p:stCondLst>
                                  <p:childTnLst>
                                    <p:set>
                                      <p:cBhvr>
                                        <p:cTn id="9" dur="1" fill="hold">
                                          <p:stCondLst>
                                            <p:cond delay="0"/>
                                          </p:stCondLst>
                                        </p:cTn>
                                        <p:tgtEl>
                                          <p:spTgt spid="23559"/>
                                        </p:tgtEl>
                                        <p:attrNameLst>
                                          <p:attrName>style.visibility</p:attrName>
                                        </p:attrNameLst>
                                      </p:cBhvr>
                                      <p:to>
                                        <p:strVal val="visible"/>
                                      </p:to>
                                    </p:set>
                                    <p:animEffect transition="in" filter="checkerboard(across)">
                                      <p:cBhvr>
                                        <p:cTn id="10" dur="500"/>
                                        <p:tgtEl>
                                          <p:spTgt spid="23559"/>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linds(horizontal)">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srcRect r="24036"/>
          <a:stretch>
            <a:fillRect/>
          </a:stretch>
        </p:blipFill>
        <p:spPr bwMode="auto">
          <a:xfrm>
            <a:off x="357158" y="642918"/>
            <a:ext cx="8592779" cy="2428892"/>
          </a:xfrm>
          <a:prstGeom prst="rect">
            <a:avLst/>
          </a:prstGeom>
          <a:noFill/>
          <a:ln w="9525">
            <a:noFill/>
            <a:miter lim="800000"/>
            <a:headEnd/>
            <a:tailEnd/>
          </a:ln>
        </p:spPr>
      </p:pic>
      <p:sp>
        <p:nvSpPr>
          <p:cNvPr id="24580" name="矩形 6"/>
          <p:cNvSpPr>
            <a:spLocks noChangeArrowheads="1"/>
          </p:cNvSpPr>
          <p:nvPr/>
        </p:nvSpPr>
        <p:spPr bwMode="auto">
          <a:xfrm>
            <a:off x="285720" y="3857628"/>
            <a:ext cx="8072494" cy="584775"/>
          </a:xfrm>
          <a:prstGeom prst="rect">
            <a:avLst/>
          </a:prstGeom>
          <a:noFill/>
          <a:ln w="9525">
            <a:noFill/>
            <a:miter lim="800000"/>
            <a:headEnd/>
            <a:tailEnd/>
          </a:ln>
        </p:spPr>
        <p:txBody>
          <a:bodyPr wrap="square">
            <a:spAutoFit/>
          </a:bodyPr>
          <a:lstStyle/>
          <a:p>
            <a:pPr algn="ctr"/>
            <a:r>
              <a:rPr lang="zh-CN" altLang="en-US" sz="3200" b="1" dirty="0">
                <a:solidFill>
                  <a:srgbClr val="0000CC"/>
                </a:solidFill>
              </a:rPr>
              <a:t>考试定位：</a:t>
            </a:r>
            <a:r>
              <a:rPr lang="zh-CN" altLang="en-US" sz="3200" b="1" dirty="0"/>
              <a:t>分段函数，函数值</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Text Box 3"/>
          <p:cNvSpPr txBox="1">
            <a:spLocks noChangeArrowheads="1"/>
          </p:cNvSpPr>
          <p:nvPr/>
        </p:nvSpPr>
        <p:spPr bwMode="auto">
          <a:xfrm>
            <a:off x="642910" y="1785926"/>
            <a:ext cx="8064500" cy="2195089"/>
          </a:xfrm>
          <a:prstGeom prst="rect">
            <a:avLst/>
          </a:prstGeom>
          <a:noFill/>
          <a:ln w="9525" algn="ctr">
            <a:noFill/>
            <a:miter lim="800000"/>
            <a:headEnd/>
            <a:tailEnd/>
          </a:ln>
        </p:spPr>
        <p:txBody>
          <a:bodyPr lIns="90000" tIns="46800" rIns="90000" bIns="46800">
            <a:spAutoFit/>
          </a:bodyPr>
          <a:lstStyle/>
          <a:p>
            <a:pPr>
              <a:lnSpc>
                <a:spcPct val="150000"/>
              </a:lnSpc>
            </a:pPr>
            <a:r>
              <a:rPr lang="en-US" altLang="zh-CN" sz="3200" b="1" dirty="0">
                <a:latin typeface="楷体" pitchFamily="49" charset="-122"/>
                <a:ea typeface="楷体" pitchFamily="49" charset="-122"/>
              </a:rPr>
              <a:t>1.</a:t>
            </a:r>
            <a:r>
              <a:rPr lang="zh-CN" altLang="en-US" sz="3200" b="1" dirty="0">
                <a:latin typeface="楷体" pitchFamily="49" charset="-122"/>
                <a:ea typeface="楷体" pitchFamily="49" charset="-122"/>
              </a:rPr>
              <a:t>考查重点：三种函数的定义、图象与性质，常涉及</a:t>
            </a:r>
            <a:r>
              <a:rPr lang="zh-CN" altLang="en-US" sz="3200" b="1" dirty="0" smtClean="0">
                <a:latin typeface="楷体" pitchFamily="49" charset="-122"/>
                <a:ea typeface="楷体" pitchFamily="49" charset="-122"/>
              </a:rPr>
              <a:t>指数</a:t>
            </a:r>
            <a:r>
              <a:rPr lang="zh-CN" altLang="en-US" sz="3200" b="1" dirty="0">
                <a:latin typeface="楷体" pitchFamily="49" charset="-122"/>
                <a:ea typeface="楷体" pitchFamily="49" charset="-122"/>
              </a:rPr>
              <a:t>、对数的运算，常与不等式、导数结合</a:t>
            </a:r>
            <a:r>
              <a:rPr lang="en-US" altLang="zh-CN" sz="3200" b="1" dirty="0">
                <a:latin typeface="楷体" pitchFamily="49" charset="-122"/>
                <a:ea typeface="楷体" pitchFamily="49" charset="-122"/>
              </a:rPr>
              <a:t>.</a:t>
            </a:r>
          </a:p>
        </p:txBody>
      </p:sp>
      <p:sp>
        <p:nvSpPr>
          <p:cNvPr id="73732" name="Text Box 4"/>
          <p:cNvSpPr txBox="1">
            <a:spLocks noChangeArrowheads="1"/>
          </p:cNvSpPr>
          <p:nvPr/>
        </p:nvSpPr>
        <p:spPr bwMode="auto">
          <a:xfrm>
            <a:off x="285720" y="714356"/>
            <a:ext cx="8545513" cy="579438"/>
          </a:xfrm>
          <a:prstGeom prst="rect">
            <a:avLst/>
          </a:prstGeom>
          <a:noFill/>
          <a:ln w="9525">
            <a:noFill/>
            <a:miter lim="800000"/>
            <a:headEnd/>
            <a:tailEnd/>
          </a:ln>
        </p:spPr>
        <p:txBody>
          <a:bodyPr lIns="90000" tIns="46800" rIns="90000" bIns="46800">
            <a:spAutoFit/>
          </a:bodyPr>
          <a:lstStyle/>
          <a:p>
            <a:pPr>
              <a:spcBef>
                <a:spcPct val="50000"/>
              </a:spcBef>
            </a:pPr>
            <a:r>
              <a:rPr lang="zh-CN" altLang="en-US" sz="3200" dirty="0">
                <a:solidFill>
                  <a:srgbClr val="FF0000"/>
                </a:solidFill>
                <a:latin typeface="黑体" pitchFamily="49" charset="-122"/>
                <a:ea typeface="黑体" pitchFamily="49" charset="-122"/>
              </a:rPr>
              <a:t>高频考点四：指数函数、对数函数、二次函数</a:t>
            </a:r>
          </a:p>
        </p:txBody>
      </p:sp>
      <p:sp>
        <p:nvSpPr>
          <p:cNvPr id="73733" name="Text Box 5"/>
          <p:cNvSpPr txBox="1">
            <a:spLocks noChangeArrowheads="1"/>
          </p:cNvSpPr>
          <p:nvPr/>
        </p:nvSpPr>
        <p:spPr bwMode="auto">
          <a:xfrm>
            <a:off x="642910" y="4714884"/>
            <a:ext cx="7513637" cy="717762"/>
          </a:xfrm>
          <a:prstGeom prst="rect">
            <a:avLst/>
          </a:prstGeom>
          <a:noFill/>
          <a:ln w="9525" algn="ctr">
            <a:noFill/>
            <a:miter lim="800000"/>
            <a:headEnd/>
            <a:tailEnd/>
          </a:ln>
        </p:spPr>
        <p:txBody>
          <a:bodyPr lIns="90000" tIns="46800" rIns="90000" bIns="46800">
            <a:spAutoFit/>
          </a:bodyPr>
          <a:lstStyle/>
          <a:p>
            <a:pPr>
              <a:lnSpc>
                <a:spcPct val="150000"/>
              </a:lnSpc>
            </a:pPr>
            <a:r>
              <a:rPr lang="en-US" altLang="zh-CN" sz="3200" b="1" dirty="0">
                <a:solidFill>
                  <a:srgbClr val="0000FF"/>
                </a:solidFill>
                <a:latin typeface="楷体" pitchFamily="49" charset="-122"/>
                <a:ea typeface="楷体" pitchFamily="49" charset="-122"/>
              </a:rPr>
              <a:t>2.</a:t>
            </a:r>
            <a:r>
              <a:rPr lang="zh-CN" altLang="en-US" sz="3200" b="1" dirty="0">
                <a:solidFill>
                  <a:srgbClr val="0000FF"/>
                </a:solidFill>
                <a:latin typeface="楷体" pitchFamily="49" charset="-122"/>
                <a:ea typeface="楷体" pitchFamily="49" charset="-122"/>
              </a:rPr>
              <a:t>复习建议：反复训练，以期熟练</a:t>
            </a:r>
            <a:r>
              <a:rPr lang="en-US" altLang="zh-CN" sz="3200" b="1" dirty="0">
                <a:solidFill>
                  <a:srgbClr val="0000FF"/>
                </a:solidFill>
                <a:latin typeface="楷体" pitchFamily="49" charset="-122"/>
                <a:ea typeface="楷体" pitchFamily="49" charset="-122"/>
              </a:rPr>
              <a: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p:cNvPicPr>
            <a:picLocks noChangeAspect="1" noChangeArrowheads="1"/>
          </p:cNvPicPr>
          <p:nvPr/>
        </p:nvPicPr>
        <p:blipFill>
          <a:blip r:embed="rId2"/>
          <a:srcRect r="24149"/>
          <a:stretch>
            <a:fillRect/>
          </a:stretch>
        </p:blipFill>
        <p:spPr bwMode="auto">
          <a:xfrm>
            <a:off x="0" y="428604"/>
            <a:ext cx="8708929" cy="2143140"/>
          </a:xfrm>
          <a:prstGeom prst="rect">
            <a:avLst/>
          </a:prstGeom>
          <a:noFill/>
          <a:ln w="9525">
            <a:noFill/>
            <a:miter lim="800000"/>
            <a:headEnd/>
            <a:tailEnd/>
          </a:ln>
        </p:spPr>
      </p:pic>
      <p:sp>
        <p:nvSpPr>
          <p:cNvPr id="4" name="Text Box 5"/>
          <p:cNvSpPr txBox="1">
            <a:spLocks noChangeArrowheads="1"/>
          </p:cNvSpPr>
          <p:nvPr/>
        </p:nvSpPr>
        <p:spPr bwMode="auto">
          <a:xfrm>
            <a:off x="500034" y="3643314"/>
            <a:ext cx="8143932" cy="584775"/>
          </a:xfrm>
          <a:prstGeom prst="rect">
            <a:avLst/>
          </a:prstGeom>
          <a:noFill/>
          <a:ln w="9525">
            <a:noFill/>
            <a:miter lim="800000"/>
            <a:headEnd/>
            <a:tailEnd/>
          </a:ln>
        </p:spPr>
        <p:txBody>
          <a:bodyPr wrap="square">
            <a:spAutoFit/>
          </a:bodyPr>
          <a:lstStyle/>
          <a:p>
            <a:pPr indent="304800"/>
            <a:r>
              <a:rPr lang="zh-CN" altLang="en-US" sz="3200" b="1" dirty="0">
                <a:solidFill>
                  <a:srgbClr val="0000FF"/>
                </a:solidFill>
                <a:sym typeface="宋体" charset="-122"/>
              </a:rPr>
              <a:t>考点定位：</a:t>
            </a:r>
            <a:r>
              <a:rPr lang="zh-CN" altLang="en-US" sz="3200" b="1" dirty="0">
                <a:sym typeface="宋体" charset="-122"/>
              </a:rPr>
              <a:t>指、</a:t>
            </a:r>
            <a:r>
              <a:rPr lang="zh-CN" altLang="en-US" sz="3200" b="1" dirty="0"/>
              <a:t>对数的计算，指数函数</a:t>
            </a:r>
            <a:r>
              <a:rPr lang="en-US" altLang="zh-CN" sz="3200" b="1" dirty="0" smtClean="0"/>
              <a:t>.</a:t>
            </a:r>
            <a:endParaRPr lang="zh-CN" altLang="en-US" sz="3200" b="1" dirty="0">
              <a:solidFill>
                <a:srgbClr val="000000"/>
              </a:solidFill>
              <a:sym typeface="宋体"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3"/>
          <p:cNvSpPr txBox="1">
            <a:spLocks noChangeArrowheads="1"/>
          </p:cNvSpPr>
          <p:nvPr/>
        </p:nvSpPr>
        <p:spPr bwMode="auto">
          <a:xfrm>
            <a:off x="214282" y="2357430"/>
            <a:ext cx="8664575" cy="3785652"/>
          </a:xfrm>
          <a:prstGeom prst="rect">
            <a:avLst/>
          </a:prstGeom>
          <a:noFill/>
          <a:ln w="9525">
            <a:noFill/>
            <a:miter lim="800000"/>
            <a:headEnd/>
            <a:tailEnd/>
          </a:ln>
        </p:spPr>
        <p:txBody>
          <a:bodyPr>
            <a:spAutoFit/>
          </a:bodyPr>
          <a:lstStyle/>
          <a:p>
            <a:pPr indent="266700">
              <a:lnSpc>
                <a:spcPct val="150000"/>
              </a:lnSpc>
            </a:pPr>
            <a:r>
              <a:rPr lang="zh-CN" altLang="en-US" sz="2400" b="1" dirty="0">
                <a:solidFill>
                  <a:srgbClr val="000000"/>
                </a:solidFill>
                <a:sym typeface="宋体" charset="-122"/>
              </a:rPr>
              <a:t>  </a:t>
            </a:r>
            <a:r>
              <a:rPr lang="zh-CN" altLang="en-US" sz="2400" b="1" dirty="0" smtClean="0">
                <a:solidFill>
                  <a:srgbClr val="000000"/>
                </a:solidFill>
                <a:sym typeface="宋体" charset="-122"/>
              </a:rPr>
              <a:t>     </a:t>
            </a:r>
            <a:r>
              <a:rPr lang="zh-CN" altLang="en-US" sz="3200" b="1" dirty="0" smtClean="0">
                <a:latin typeface="楷体" pitchFamily="49" charset="-122"/>
                <a:ea typeface="楷体" pitchFamily="49" charset="-122"/>
                <a:sym typeface="宋体" charset="-122"/>
              </a:rPr>
              <a:t>函数</a:t>
            </a:r>
            <a:r>
              <a:rPr lang="zh-CN" altLang="en-US" sz="3200" b="1" dirty="0">
                <a:latin typeface="楷体" pitchFamily="49" charset="-122"/>
                <a:ea typeface="楷体" pitchFamily="49" charset="-122"/>
                <a:sym typeface="宋体" charset="-122"/>
              </a:rPr>
              <a:t>是数学的灵魂，而方程和不等式是数学的血肉，血肉加灵魂也就构成了一个整体，由此可见函数与方程、不等式的结合自成一体.因此，对方程和不等式的研究和考查，自然离不开函数</a:t>
            </a:r>
            <a:r>
              <a:rPr lang="zh-CN" altLang="en-US" sz="3200" b="1" dirty="0" smtClean="0">
                <a:latin typeface="楷体" pitchFamily="49" charset="-122"/>
                <a:ea typeface="楷体" pitchFamily="49" charset="-122"/>
                <a:sym typeface="宋体" charset="-122"/>
              </a:rPr>
              <a:t>.</a:t>
            </a:r>
            <a:r>
              <a:rPr lang="zh-CN" altLang="en-US" sz="3200" b="1" dirty="0" smtClean="0">
                <a:latin typeface="楷体" pitchFamily="49" charset="-122"/>
                <a:ea typeface="楷体" pitchFamily="49" charset="-122"/>
              </a:rPr>
              <a:t> </a:t>
            </a:r>
            <a:endParaRPr lang="zh-CN" altLang="en-US" sz="3200" b="1" dirty="0">
              <a:latin typeface="楷体" pitchFamily="49" charset="-122"/>
              <a:ea typeface="楷体" pitchFamily="49" charset="-122"/>
              <a:sym typeface="宋体" charset="-122"/>
            </a:endParaRPr>
          </a:p>
        </p:txBody>
      </p:sp>
      <p:sp>
        <p:nvSpPr>
          <p:cNvPr id="6" name="Text Box 3"/>
          <p:cNvSpPr txBox="1">
            <a:spLocks noChangeArrowheads="1"/>
          </p:cNvSpPr>
          <p:nvPr/>
        </p:nvSpPr>
        <p:spPr bwMode="auto">
          <a:xfrm>
            <a:off x="500034" y="428604"/>
            <a:ext cx="8358246" cy="1454244"/>
          </a:xfrm>
          <a:prstGeom prst="rect">
            <a:avLst/>
          </a:prstGeom>
          <a:noFill/>
          <a:ln w="9525">
            <a:noFill/>
            <a:miter lim="800000"/>
            <a:headEnd/>
            <a:tailEnd/>
          </a:ln>
        </p:spPr>
        <p:txBody>
          <a:bodyPr wrap="square">
            <a:spAutoFit/>
          </a:bodyPr>
          <a:lstStyle/>
          <a:p>
            <a:pPr>
              <a:lnSpc>
                <a:spcPct val="150000"/>
              </a:lnSpc>
            </a:pPr>
            <a:r>
              <a:rPr lang="zh-CN" altLang="en-US" sz="3200" dirty="0">
                <a:solidFill>
                  <a:srgbClr val="FF0000"/>
                </a:solidFill>
                <a:latin typeface="华文楷体" pitchFamily="2" charset="-122"/>
                <a:ea typeface="华文楷体" pitchFamily="2" charset="-122"/>
              </a:rPr>
              <a:t>   </a:t>
            </a:r>
            <a:r>
              <a:rPr lang="zh-CN" altLang="en-US" sz="3200" dirty="0" smtClean="0">
                <a:solidFill>
                  <a:srgbClr val="FF0000"/>
                </a:solidFill>
                <a:latin typeface="黑体" pitchFamily="49" charset="-122"/>
                <a:ea typeface="黑体" pitchFamily="49" charset="-122"/>
              </a:rPr>
              <a:t>高频考点五：函数</a:t>
            </a:r>
            <a:r>
              <a:rPr lang="zh-CN" altLang="en-US" sz="3200" dirty="0">
                <a:solidFill>
                  <a:srgbClr val="FF0000"/>
                </a:solidFill>
                <a:latin typeface="黑体" pitchFamily="49" charset="-122"/>
                <a:ea typeface="黑体" pitchFamily="49" charset="-122"/>
              </a:rPr>
              <a:t>的零点、方程的解、 </a:t>
            </a:r>
            <a:endParaRPr lang="en-US" altLang="zh-CN" sz="3200" dirty="0">
              <a:solidFill>
                <a:srgbClr val="FF0000"/>
              </a:solidFill>
              <a:latin typeface="黑体" pitchFamily="49" charset="-122"/>
              <a:ea typeface="黑体" pitchFamily="49" charset="-122"/>
            </a:endParaRPr>
          </a:p>
          <a:p>
            <a:pPr>
              <a:lnSpc>
                <a:spcPct val="150000"/>
              </a:lnSpc>
            </a:pPr>
            <a:r>
              <a:rPr lang="zh-CN" altLang="en-US" sz="3200" dirty="0">
                <a:solidFill>
                  <a:srgbClr val="FF0000"/>
                </a:solidFill>
                <a:latin typeface="黑体" pitchFamily="49" charset="-122"/>
                <a:ea typeface="黑体" pitchFamily="49" charset="-122"/>
              </a:rPr>
              <a:t>   不等式的研究等与函数性质相交汇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5" name="Object 2"/>
          <p:cNvGraphicFramePr>
            <a:graphicFrameLocks/>
          </p:cNvGraphicFramePr>
          <p:nvPr/>
        </p:nvGraphicFramePr>
        <p:xfrm>
          <a:off x="357158" y="1142984"/>
          <a:ext cx="8416925" cy="4046538"/>
        </p:xfrm>
        <a:graphic>
          <a:graphicData uri="http://schemas.openxmlformats.org/presentationml/2006/ole">
            <p:oleObj spid="_x0000_s13314" name="Document" r:id="rId3" imgW="10897116" imgH="5183798" progId="Word.Document.8">
              <p:embed/>
            </p:oleObj>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5" name="Object 2"/>
          <p:cNvGraphicFramePr>
            <a:graphicFrameLocks/>
          </p:cNvGraphicFramePr>
          <p:nvPr/>
        </p:nvGraphicFramePr>
        <p:xfrm>
          <a:off x="355600" y="1150938"/>
          <a:ext cx="8008938" cy="5318125"/>
        </p:xfrm>
        <a:graphic>
          <a:graphicData uri="http://schemas.openxmlformats.org/presentationml/2006/ole">
            <p:oleObj spid="_x0000_s15362" name="Document" r:id="rId3" imgW="11033962" imgH="7304884" progId="Word.Document.8">
              <p:embed/>
            </p:oleObj>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Text Box 3"/>
          <p:cNvSpPr txBox="1">
            <a:spLocks noChangeArrowheads="1"/>
          </p:cNvSpPr>
          <p:nvPr/>
        </p:nvSpPr>
        <p:spPr bwMode="auto">
          <a:xfrm>
            <a:off x="571472" y="2571744"/>
            <a:ext cx="8064500" cy="2933753"/>
          </a:xfrm>
          <a:prstGeom prst="rect">
            <a:avLst/>
          </a:prstGeom>
          <a:noFill/>
          <a:ln w="9525" algn="ctr">
            <a:noFill/>
            <a:miter lim="800000"/>
            <a:headEnd/>
            <a:tailEnd/>
          </a:ln>
        </p:spPr>
        <p:txBody>
          <a:bodyPr lIns="90000" tIns="46800" rIns="90000" bIns="46800">
            <a:spAutoFit/>
          </a:bodyPr>
          <a:lstStyle/>
          <a:p>
            <a:pPr>
              <a:lnSpc>
                <a:spcPct val="150000"/>
              </a:lnSpc>
            </a:pPr>
            <a:r>
              <a:rPr lang="zh-CN" altLang="en-US" sz="3200" b="1" dirty="0">
                <a:latin typeface="楷体" pitchFamily="49" charset="-122"/>
                <a:ea typeface="楷体" pitchFamily="49" charset="-122"/>
              </a:rPr>
              <a:t>类型</a:t>
            </a:r>
            <a:r>
              <a:rPr lang="en-US" altLang="zh-CN" sz="3200" b="1" dirty="0">
                <a:latin typeface="楷体" pitchFamily="49" charset="-122"/>
                <a:ea typeface="楷体" pitchFamily="49" charset="-122"/>
              </a:rPr>
              <a:t>1</a:t>
            </a:r>
            <a:r>
              <a:rPr lang="zh-CN" altLang="en-US" sz="3200" b="1" dirty="0">
                <a:latin typeface="楷体" pitchFamily="49" charset="-122"/>
                <a:ea typeface="楷体" pitchFamily="49" charset="-122"/>
              </a:rPr>
              <a:t>：已知切点，求切线方程</a:t>
            </a:r>
            <a:r>
              <a:rPr lang="en-US" altLang="zh-CN" sz="3200" b="1" dirty="0" smtClean="0">
                <a:latin typeface="楷体" pitchFamily="49" charset="-122"/>
                <a:ea typeface="楷体" pitchFamily="49" charset="-122"/>
              </a:rPr>
              <a:t>.</a:t>
            </a:r>
          </a:p>
          <a:p>
            <a:pPr>
              <a:lnSpc>
                <a:spcPct val="150000"/>
              </a:lnSpc>
            </a:pPr>
            <a:r>
              <a:rPr lang="zh-CN" altLang="en-US" sz="3200" b="1" dirty="0" smtClean="0">
                <a:latin typeface="楷体" pitchFamily="49" charset="-122"/>
                <a:ea typeface="楷体" pitchFamily="49" charset="-122"/>
              </a:rPr>
              <a:t>类型</a:t>
            </a:r>
            <a:r>
              <a:rPr lang="en-US" altLang="zh-CN" sz="3200" b="1" dirty="0" smtClean="0">
                <a:latin typeface="楷体" pitchFamily="49" charset="-122"/>
                <a:ea typeface="楷体" pitchFamily="49" charset="-122"/>
              </a:rPr>
              <a:t>2</a:t>
            </a:r>
            <a:r>
              <a:rPr lang="zh-CN" altLang="en-US" sz="3200" b="1" dirty="0" smtClean="0">
                <a:latin typeface="楷体" pitchFamily="49" charset="-122"/>
                <a:ea typeface="楷体" pitchFamily="49" charset="-122"/>
              </a:rPr>
              <a:t>：已知切线斜率，求切线方程</a:t>
            </a:r>
            <a:r>
              <a:rPr lang="en-US" altLang="zh-CN" sz="3200" b="1" dirty="0" smtClean="0">
                <a:latin typeface="楷体" pitchFamily="49" charset="-122"/>
                <a:ea typeface="楷体" pitchFamily="49" charset="-122"/>
              </a:rPr>
              <a:t>.</a:t>
            </a:r>
          </a:p>
          <a:p>
            <a:pPr>
              <a:lnSpc>
                <a:spcPct val="150000"/>
              </a:lnSpc>
            </a:pPr>
            <a:r>
              <a:rPr lang="zh-CN" altLang="en-US" sz="3200" b="1" dirty="0" smtClean="0">
                <a:latin typeface="楷体" pitchFamily="49" charset="-122"/>
                <a:ea typeface="楷体" pitchFamily="49" charset="-122"/>
              </a:rPr>
              <a:t>类型</a:t>
            </a:r>
            <a:r>
              <a:rPr lang="en-US" altLang="zh-CN" sz="3200" b="1" dirty="0" smtClean="0">
                <a:latin typeface="楷体" pitchFamily="49" charset="-122"/>
                <a:ea typeface="楷体" pitchFamily="49" charset="-122"/>
              </a:rPr>
              <a:t>3</a:t>
            </a:r>
            <a:r>
              <a:rPr lang="zh-CN" altLang="en-US" sz="3200" b="1" dirty="0" smtClean="0">
                <a:latin typeface="楷体" pitchFamily="49" charset="-122"/>
                <a:ea typeface="楷体" pitchFamily="49" charset="-122"/>
              </a:rPr>
              <a:t>：已知过曲线上一点，求切线方程</a:t>
            </a:r>
            <a:r>
              <a:rPr lang="en-US" altLang="zh-CN" sz="3200" b="1" dirty="0" smtClean="0">
                <a:latin typeface="楷体" pitchFamily="49" charset="-122"/>
                <a:ea typeface="楷体" pitchFamily="49" charset="-122"/>
              </a:rPr>
              <a:t>.</a:t>
            </a:r>
          </a:p>
          <a:p>
            <a:pPr>
              <a:lnSpc>
                <a:spcPct val="150000"/>
              </a:lnSpc>
            </a:pPr>
            <a:r>
              <a:rPr lang="zh-CN" altLang="en-US" sz="3200" b="1" dirty="0" smtClean="0">
                <a:latin typeface="楷体" pitchFamily="49" charset="-122"/>
                <a:ea typeface="楷体" pitchFamily="49" charset="-122"/>
              </a:rPr>
              <a:t>类型</a:t>
            </a:r>
            <a:r>
              <a:rPr lang="en-US" altLang="zh-CN" sz="3200" b="1" dirty="0" smtClean="0">
                <a:latin typeface="楷体" pitchFamily="49" charset="-122"/>
                <a:ea typeface="楷体" pitchFamily="49" charset="-122"/>
              </a:rPr>
              <a:t>4</a:t>
            </a:r>
            <a:r>
              <a:rPr lang="zh-CN" altLang="en-US" sz="3200" b="1" dirty="0" smtClean="0">
                <a:latin typeface="楷体" pitchFamily="49" charset="-122"/>
                <a:ea typeface="楷体" pitchFamily="49" charset="-122"/>
              </a:rPr>
              <a:t>：已知过曲线外一点，求切线方程</a:t>
            </a:r>
            <a:r>
              <a:rPr lang="en-US" altLang="zh-CN" sz="3200" b="1" dirty="0" smtClean="0">
                <a:latin typeface="楷体" pitchFamily="49" charset="-122"/>
                <a:ea typeface="楷体" pitchFamily="49" charset="-122"/>
              </a:rPr>
              <a:t>.</a:t>
            </a:r>
          </a:p>
        </p:txBody>
      </p:sp>
      <p:sp>
        <p:nvSpPr>
          <p:cNvPr id="75780" name="Text Box 4"/>
          <p:cNvSpPr txBox="1">
            <a:spLocks noChangeArrowheads="1"/>
          </p:cNvSpPr>
          <p:nvPr/>
        </p:nvSpPr>
        <p:spPr bwMode="auto">
          <a:xfrm>
            <a:off x="285720" y="285728"/>
            <a:ext cx="8545513" cy="1325620"/>
          </a:xfrm>
          <a:prstGeom prst="rect">
            <a:avLst/>
          </a:prstGeom>
          <a:noFill/>
          <a:ln w="9525">
            <a:noFill/>
            <a:miter lim="800000"/>
            <a:headEnd/>
            <a:tailEnd/>
          </a:ln>
        </p:spPr>
        <p:txBody>
          <a:bodyPr lIns="90000" tIns="46800" rIns="90000" bIns="46800">
            <a:spAutoFit/>
          </a:bodyPr>
          <a:lstStyle/>
          <a:p>
            <a:pPr>
              <a:spcBef>
                <a:spcPct val="50000"/>
              </a:spcBef>
            </a:pPr>
            <a:r>
              <a:rPr lang="zh-CN" altLang="en-US" sz="3200" dirty="0">
                <a:solidFill>
                  <a:srgbClr val="FF0000"/>
                </a:solidFill>
                <a:latin typeface="黑体" pitchFamily="49" charset="-122"/>
                <a:ea typeface="黑体" pitchFamily="49" charset="-122"/>
              </a:rPr>
              <a:t>高频</a:t>
            </a:r>
            <a:r>
              <a:rPr lang="zh-CN" altLang="en-US" sz="3200" dirty="0" smtClean="0">
                <a:solidFill>
                  <a:srgbClr val="FF0000"/>
                </a:solidFill>
                <a:latin typeface="黑体" pitchFamily="49" charset="-122"/>
                <a:ea typeface="黑体" pitchFamily="49" charset="-122"/>
              </a:rPr>
              <a:t>考点六：</a:t>
            </a:r>
            <a:r>
              <a:rPr lang="zh-CN" altLang="en-US" sz="3200" dirty="0">
                <a:solidFill>
                  <a:srgbClr val="FF0000"/>
                </a:solidFill>
                <a:latin typeface="黑体" pitchFamily="49" charset="-122"/>
                <a:ea typeface="黑体" pitchFamily="49" charset="-122"/>
              </a:rPr>
              <a:t>利用导数的几何意义研究与曲线</a:t>
            </a:r>
          </a:p>
          <a:p>
            <a:pPr>
              <a:spcBef>
                <a:spcPct val="50000"/>
              </a:spcBef>
            </a:pPr>
            <a:r>
              <a:rPr lang="zh-CN" altLang="en-US" sz="3200" dirty="0">
                <a:solidFill>
                  <a:srgbClr val="FF0000"/>
                </a:solidFill>
                <a:latin typeface="黑体" pitchFamily="49" charset="-122"/>
                <a:ea typeface="黑体" pitchFamily="49" charset="-122"/>
              </a:rPr>
              <a:t>            切线有关的问题</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5" name="Object 2"/>
          <p:cNvGraphicFramePr>
            <a:graphicFrameLocks/>
          </p:cNvGraphicFramePr>
          <p:nvPr/>
        </p:nvGraphicFramePr>
        <p:xfrm>
          <a:off x="285720" y="1785926"/>
          <a:ext cx="8297863" cy="2760662"/>
        </p:xfrm>
        <a:graphic>
          <a:graphicData uri="http://schemas.openxmlformats.org/presentationml/2006/ole">
            <p:oleObj spid="_x0000_s14338" name="Document" r:id="rId3" imgW="11005437" imgH="3616947" progId="Word.Document.8">
              <p:embed/>
            </p:oleObj>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5" name="Object 2"/>
          <p:cNvGraphicFramePr>
            <a:graphicFrameLocks/>
          </p:cNvGraphicFramePr>
          <p:nvPr/>
        </p:nvGraphicFramePr>
        <p:xfrm>
          <a:off x="287338" y="795338"/>
          <a:ext cx="8297862" cy="5707062"/>
        </p:xfrm>
        <a:graphic>
          <a:graphicData uri="http://schemas.openxmlformats.org/presentationml/2006/ole">
            <p:oleObj spid="_x0000_s16386" name="Document" r:id="rId3" imgW="11831206" imgH="8040742" progId="Word.Document.8">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5"/>
          <p:cNvSpPr txBox="1">
            <a:spLocks noChangeArrowheads="1"/>
          </p:cNvSpPr>
          <p:nvPr/>
        </p:nvSpPr>
        <p:spPr bwMode="auto">
          <a:xfrm>
            <a:off x="428596" y="642918"/>
            <a:ext cx="7699400" cy="5078313"/>
          </a:xfrm>
          <a:prstGeom prst="rect">
            <a:avLst/>
          </a:prstGeom>
          <a:noFill/>
          <a:ln w="9525">
            <a:noFill/>
            <a:miter lim="800000"/>
            <a:headEnd/>
            <a:tailEnd/>
          </a:ln>
        </p:spPr>
        <p:txBody>
          <a:bodyPr wrap="square">
            <a:spAutoFit/>
          </a:bodyPr>
          <a:lstStyle/>
          <a:p>
            <a:pPr algn="ctr"/>
            <a:r>
              <a:rPr lang="zh-CN" altLang="en-US" sz="3600" b="1" dirty="0">
                <a:solidFill>
                  <a:schemeClr val="tx1"/>
                </a:solidFill>
              </a:rPr>
              <a:t>3.</a:t>
            </a:r>
            <a:r>
              <a:rPr lang="zh-CN" altLang="en-US" sz="3600" b="1" dirty="0">
                <a:solidFill>
                  <a:schemeClr val="tx1"/>
                </a:solidFill>
                <a:latin typeface="华文隶书" pitchFamily="2" charset="-122"/>
                <a:ea typeface="华文隶书" pitchFamily="2" charset="-122"/>
              </a:rPr>
              <a:t>数学方法与数学</a:t>
            </a:r>
            <a:r>
              <a:rPr lang="zh-CN" altLang="en-US" sz="3600" b="1" dirty="0" smtClean="0">
                <a:solidFill>
                  <a:schemeClr val="tx1"/>
                </a:solidFill>
                <a:latin typeface="华文隶书" pitchFamily="2" charset="-122"/>
                <a:ea typeface="华文隶书" pitchFamily="2" charset="-122"/>
              </a:rPr>
              <a:t>思想</a:t>
            </a:r>
            <a:endParaRPr lang="en-US" altLang="zh-CN" sz="3600" b="1" dirty="0" smtClean="0">
              <a:solidFill>
                <a:schemeClr val="tx1"/>
              </a:solidFill>
              <a:latin typeface="华文隶书" pitchFamily="2" charset="-122"/>
              <a:ea typeface="华文隶书" pitchFamily="2" charset="-122"/>
            </a:endParaRPr>
          </a:p>
          <a:p>
            <a:pPr>
              <a:lnSpc>
                <a:spcPct val="150000"/>
              </a:lnSpc>
            </a:pPr>
            <a:r>
              <a:rPr lang="zh-CN" altLang="en-US" sz="3200" b="1" dirty="0" smtClean="0">
                <a:solidFill>
                  <a:srgbClr val="003300"/>
                </a:solidFill>
              </a:rPr>
              <a:t>(1)</a:t>
            </a:r>
            <a:r>
              <a:rPr lang="zh-CN" altLang="en-US" sz="3200" b="1" dirty="0" smtClean="0">
                <a:solidFill>
                  <a:srgbClr val="003300"/>
                </a:solidFill>
                <a:latin typeface="华文楷体" pitchFamily="2" charset="-122"/>
                <a:ea typeface="华文楷体" pitchFamily="2" charset="-122"/>
              </a:rPr>
              <a:t>数学方法主要包括：</a:t>
            </a:r>
          </a:p>
          <a:p>
            <a:pPr>
              <a:lnSpc>
                <a:spcPct val="150000"/>
              </a:lnSpc>
            </a:pPr>
            <a:r>
              <a:rPr lang="zh-CN" altLang="en-US" sz="3200" b="1" dirty="0" smtClean="0">
                <a:solidFill>
                  <a:srgbClr val="003300"/>
                </a:solidFill>
                <a:latin typeface="华文楷体" pitchFamily="2" charset="-122"/>
                <a:ea typeface="华文楷体" pitchFamily="2" charset="-122"/>
              </a:rPr>
              <a:t>     归纳推理、类比推理、  演绎推理、</a:t>
            </a:r>
            <a:endParaRPr lang="en-US" altLang="zh-CN" sz="3200" b="1" dirty="0" smtClean="0">
              <a:solidFill>
                <a:srgbClr val="003300"/>
              </a:solidFill>
              <a:latin typeface="华文楷体" pitchFamily="2" charset="-122"/>
              <a:ea typeface="华文楷体" pitchFamily="2" charset="-122"/>
            </a:endParaRPr>
          </a:p>
          <a:p>
            <a:pPr>
              <a:lnSpc>
                <a:spcPct val="150000"/>
              </a:lnSpc>
            </a:pPr>
            <a:r>
              <a:rPr lang="zh-CN" altLang="en-US" sz="3200" b="1" dirty="0" smtClean="0">
                <a:solidFill>
                  <a:srgbClr val="003300"/>
                </a:solidFill>
                <a:latin typeface="华文楷体" pitchFamily="2" charset="-122"/>
                <a:ea typeface="华文楷体" pitchFamily="2" charset="-122"/>
              </a:rPr>
              <a:t>     综合法、 分析法、反证法</a:t>
            </a:r>
            <a:endParaRPr lang="en-US" altLang="zh-CN" sz="3200" b="1" dirty="0" smtClean="0">
              <a:solidFill>
                <a:srgbClr val="003300"/>
              </a:solidFill>
              <a:latin typeface="华文楷体" pitchFamily="2" charset="-122"/>
              <a:ea typeface="华文楷体" pitchFamily="2" charset="-122"/>
            </a:endParaRPr>
          </a:p>
          <a:p>
            <a:pPr>
              <a:lnSpc>
                <a:spcPct val="150000"/>
              </a:lnSpc>
            </a:pPr>
            <a:r>
              <a:rPr lang="zh-CN" altLang="en-US" sz="3200" b="1" dirty="0" smtClean="0">
                <a:solidFill>
                  <a:srgbClr val="003300"/>
                </a:solidFill>
              </a:rPr>
              <a:t>(2)</a:t>
            </a:r>
            <a:r>
              <a:rPr lang="zh-CN" altLang="en-US" sz="3200" b="1" dirty="0" smtClean="0">
                <a:solidFill>
                  <a:srgbClr val="003300"/>
                </a:solidFill>
                <a:latin typeface="华文楷体" pitchFamily="2" charset="-122"/>
                <a:ea typeface="华文楷体" pitchFamily="2" charset="-122"/>
              </a:rPr>
              <a:t>数学思想主要包括：</a:t>
            </a:r>
          </a:p>
          <a:p>
            <a:pPr>
              <a:lnSpc>
                <a:spcPct val="150000"/>
              </a:lnSpc>
            </a:pPr>
            <a:r>
              <a:rPr lang="zh-CN" altLang="en-US" sz="3200" b="1" dirty="0" smtClean="0">
                <a:solidFill>
                  <a:srgbClr val="003300"/>
                </a:solidFill>
                <a:latin typeface="华文楷体" pitchFamily="2" charset="-122"/>
                <a:ea typeface="华文楷体" pitchFamily="2" charset="-122"/>
              </a:rPr>
              <a:t>     函数与方程、数形结合、 分类与整合、</a:t>
            </a:r>
            <a:endParaRPr lang="en-US" altLang="zh-CN" sz="3200" b="1" dirty="0" smtClean="0">
              <a:solidFill>
                <a:srgbClr val="003300"/>
              </a:solidFill>
              <a:latin typeface="华文楷体" pitchFamily="2" charset="-122"/>
              <a:ea typeface="华文楷体" pitchFamily="2" charset="-122"/>
            </a:endParaRPr>
          </a:p>
          <a:p>
            <a:pPr>
              <a:lnSpc>
                <a:spcPct val="150000"/>
              </a:lnSpc>
            </a:pPr>
            <a:r>
              <a:rPr lang="zh-CN" altLang="en-US" sz="3200" b="1" dirty="0" smtClean="0">
                <a:solidFill>
                  <a:srgbClr val="003300"/>
                </a:solidFill>
                <a:latin typeface="华文楷体" pitchFamily="2" charset="-122"/>
                <a:ea typeface="华文楷体" pitchFamily="2" charset="-122"/>
              </a:rPr>
              <a:t>     化归与转、 特殊与一般、有限与无限</a:t>
            </a:r>
            <a:endParaRPr lang="zh-CN" altLang="en-US" sz="3600" b="1" dirty="0" smtClean="0">
              <a:solidFill>
                <a:srgbClr val="003300"/>
              </a:solidFill>
              <a:latin typeface="华文楷体" pitchFamily="2" charset="-122"/>
              <a:ea typeface="华文楷体" pitchFamily="2"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Text Box 3"/>
          <p:cNvSpPr txBox="1">
            <a:spLocks noChangeArrowheads="1"/>
          </p:cNvSpPr>
          <p:nvPr/>
        </p:nvSpPr>
        <p:spPr bwMode="auto">
          <a:xfrm>
            <a:off x="500034" y="1928802"/>
            <a:ext cx="8064500" cy="3787833"/>
          </a:xfrm>
          <a:prstGeom prst="rect">
            <a:avLst/>
          </a:prstGeom>
          <a:noFill/>
          <a:ln w="9525" algn="ctr">
            <a:noFill/>
            <a:miter lim="800000"/>
            <a:headEnd/>
            <a:tailEnd/>
          </a:ln>
        </p:spPr>
        <p:txBody>
          <a:bodyPr lIns="90000" tIns="46800" rIns="90000" bIns="46800">
            <a:spAutoFit/>
          </a:bodyPr>
          <a:lstStyle/>
          <a:p>
            <a:pPr>
              <a:lnSpc>
                <a:spcPct val="150000"/>
              </a:lnSpc>
            </a:pPr>
            <a:r>
              <a:rPr lang="zh-CN" altLang="en-US" sz="3200" b="1" dirty="0">
                <a:latin typeface="楷体" pitchFamily="49" charset="-122"/>
                <a:ea typeface="楷体" pitchFamily="49" charset="-122"/>
              </a:rPr>
              <a:t>考查方式：直接利用导数考查函数单调性的讨论</a:t>
            </a:r>
            <a:r>
              <a:rPr lang="zh-CN" altLang="en-US" sz="3200" b="1" dirty="0" smtClean="0">
                <a:latin typeface="楷体" pitchFamily="49" charset="-122"/>
                <a:ea typeface="楷体" pitchFamily="49" charset="-122"/>
              </a:rPr>
              <a:t>；利用</a:t>
            </a:r>
            <a:r>
              <a:rPr lang="zh-CN" altLang="en-US" sz="3200" b="1" dirty="0">
                <a:latin typeface="楷体" pitchFamily="49" charset="-122"/>
                <a:ea typeface="楷体" pitchFamily="49" charset="-122"/>
              </a:rPr>
              <a:t>单调性解决与函数有关的方程（零点）</a:t>
            </a:r>
            <a:r>
              <a:rPr lang="zh-CN" altLang="en-US" sz="3200" b="1" dirty="0" smtClean="0">
                <a:latin typeface="楷体" pitchFamily="49" charset="-122"/>
                <a:ea typeface="楷体" pitchFamily="49" charset="-122"/>
              </a:rPr>
              <a:t>、不等式</a:t>
            </a:r>
            <a:r>
              <a:rPr lang="zh-CN" altLang="en-US" sz="3200" b="1" dirty="0">
                <a:latin typeface="楷体" pitchFamily="49" charset="-122"/>
                <a:ea typeface="楷体" pitchFamily="49" charset="-122"/>
              </a:rPr>
              <a:t>恒成立（存在性）问题；</a:t>
            </a:r>
          </a:p>
          <a:p>
            <a:pPr>
              <a:lnSpc>
                <a:spcPct val="150000"/>
              </a:lnSpc>
            </a:pPr>
            <a:r>
              <a:rPr lang="zh-CN" altLang="en-US" sz="3200" b="1" dirty="0" smtClean="0">
                <a:latin typeface="楷体" pitchFamily="49" charset="-122"/>
                <a:ea typeface="楷体" pitchFamily="49" charset="-122"/>
              </a:rPr>
              <a:t>常</a:t>
            </a:r>
            <a:r>
              <a:rPr lang="zh-CN" altLang="en-US" sz="3200" b="1" dirty="0">
                <a:latin typeface="楷体" pitchFamily="49" charset="-122"/>
                <a:ea typeface="楷体" pitchFamily="49" charset="-122"/>
              </a:rPr>
              <a:t>结合分类讨论、构造函数、数形结合等</a:t>
            </a:r>
            <a:r>
              <a:rPr lang="zh-CN" altLang="en-US" sz="3200" b="1" dirty="0" smtClean="0">
                <a:latin typeface="楷体" pitchFamily="49" charset="-122"/>
                <a:ea typeface="楷体" pitchFamily="49" charset="-122"/>
              </a:rPr>
              <a:t>多种数学</a:t>
            </a:r>
            <a:r>
              <a:rPr lang="zh-CN" altLang="en-US" sz="3200" b="1" dirty="0">
                <a:latin typeface="楷体" pitchFamily="49" charset="-122"/>
                <a:ea typeface="楷体" pitchFamily="49" charset="-122"/>
              </a:rPr>
              <a:t>思想方法</a:t>
            </a:r>
            <a:r>
              <a:rPr lang="en-US" altLang="zh-CN" sz="3200" b="1" dirty="0">
                <a:latin typeface="楷体" pitchFamily="49" charset="-122"/>
                <a:ea typeface="楷体" pitchFamily="49" charset="-122"/>
              </a:rPr>
              <a:t>.</a:t>
            </a:r>
          </a:p>
        </p:txBody>
      </p:sp>
      <p:sp>
        <p:nvSpPr>
          <p:cNvPr id="76804" name="Text Box 4"/>
          <p:cNvSpPr txBox="1">
            <a:spLocks noChangeArrowheads="1"/>
          </p:cNvSpPr>
          <p:nvPr/>
        </p:nvSpPr>
        <p:spPr bwMode="auto">
          <a:xfrm>
            <a:off x="214282" y="571480"/>
            <a:ext cx="9144000" cy="586957"/>
          </a:xfrm>
          <a:prstGeom prst="rect">
            <a:avLst/>
          </a:prstGeom>
          <a:noFill/>
          <a:ln w="9525">
            <a:noFill/>
            <a:miter lim="800000"/>
            <a:headEnd/>
            <a:tailEnd/>
          </a:ln>
        </p:spPr>
        <p:txBody>
          <a:bodyPr lIns="90000" tIns="46800" rIns="90000" bIns="46800">
            <a:spAutoFit/>
          </a:bodyPr>
          <a:lstStyle/>
          <a:p>
            <a:pPr>
              <a:spcBef>
                <a:spcPct val="50000"/>
              </a:spcBef>
            </a:pPr>
            <a:r>
              <a:rPr lang="zh-CN" altLang="en-US" sz="3200" dirty="0">
                <a:solidFill>
                  <a:srgbClr val="FF0000"/>
                </a:solidFill>
                <a:latin typeface="黑体" pitchFamily="49" charset="-122"/>
                <a:ea typeface="黑体" pitchFamily="49" charset="-122"/>
              </a:rPr>
              <a:t>高频</a:t>
            </a:r>
            <a:r>
              <a:rPr lang="zh-CN" altLang="en-US" sz="3200" dirty="0" smtClean="0">
                <a:solidFill>
                  <a:srgbClr val="FF0000"/>
                </a:solidFill>
                <a:latin typeface="黑体" pitchFamily="49" charset="-122"/>
                <a:ea typeface="黑体" pitchFamily="49" charset="-122"/>
              </a:rPr>
              <a:t>考点七：</a:t>
            </a:r>
            <a:r>
              <a:rPr lang="zh-CN" altLang="en-US" sz="3200" dirty="0">
                <a:solidFill>
                  <a:srgbClr val="FF0000"/>
                </a:solidFill>
                <a:latin typeface="黑体" pitchFamily="49" charset="-122"/>
                <a:ea typeface="黑体" pitchFamily="49" charset="-122"/>
              </a:rPr>
              <a:t>利用导数研究函数的单调性及应用</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5" name="Object 2"/>
          <p:cNvGraphicFramePr>
            <a:graphicFrameLocks/>
          </p:cNvGraphicFramePr>
          <p:nvPr/>
        </p:nvGraphicFramePr>
        <p:xfrm>
          <a:off x="287338" y="795338"/>
          <a:ext cx="8162925" cy="5064125"/>
        </p:xfrm>
        <a:graphic>
          <a:graphicData uri="http://schemas.openxmlformats.org/presentationml/2006/ole">
            <p:oleObj spid="_x0000_s17410" name="Document" r:id="rId3" imgW="11831206" imgH="7437497" progId="Word.Document.8">
              <p:embed/>
            </p:oleObj>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Text Box 3"/>
          <p:cNvSpPr txBox="1">
            <a:spLocks noChangeArrowheads="1"/>
          </p:cNvSpPr>
          <p:nvPr/>
        </p:nvSpPr>
        <p:spPr bwMode="auto">
          <a:xfrm>
            <a:off x="357158" y="1785926"/>
            <a:ext cx="8064500" cy="2195089"/>
          </a:xfrm>
          <a:prstGeom prst="rect">
            <a:avLst/>
          </a:prstGeom>
          <a:noFill/>
          <a:ln w="9525" algn="ctr">
            <a:noFill/>
            <a:miter lim="800000"/>
            <a:headEnd/>
            <a:tailEnd/>
          </a:ln>
        </p:spPr>
        <p:txBody>
          <a:bodyPr lIns="90000" tIns="46800" rIns="90000" bIns="46800">
            <a:spAutoFit/>
          </a:bodyPr>
          <a:lstStyle/>
          <a:p>
            <a:pPr>
              <a:lnSpc>
                <a:spcPct val="150000"/>
              </a:lnSpc>
            </a:pPr>
            <a:r>
              <a:rPr lang="zh-CN" altLang="en-US" sz="3200" b="1" dirty="0">
                <a:latin typeface="楷体" pitchFamily="49" charset="-122"/>
                <a:ea typeface="楷体" pitchFamily="49" charset="-122"/>
              </a:rPr>
              <a:t>考查方式：直接利用导数求函数的极值与最值</a:t>
            </a:r>
            <a:r>
              <a:rPr lang="zh-CN" altLang="en-US" sz="3200" b="1" dirty="0" smtClean="0">
                <a:latin typeface="楷体" pitchFamily="49" charset="-122"/>
                <a:ea typeface="楷体" pitchFamily="49" charset="-122"/>
              </a:rPr>
              <a:t>；常</a:t>
            </a:r>
            <a:r>
              <a:rPr lang="zh-CN" altLang="en-US" sz="3200" b="1" dirty="0">
                <a:latin typeface="楷体" pitchFamily="49" charset="-122"/>
                <a:ea typeface="楷体" pitchFamily="49" charset="-122"/>
              </a:rPr>
              <a:t>结合分类讨论、构造函数、数形结合等</a:t>
            </a:r>
            <a:r>
              <a:rPr lang="zh-CN" altLang="en-US" sz="3200" b="1" dirty="0" smtClean="0">
                <a:latin typeface="楷体" pitchFamily="49" charset="-122"/>
                <a:ea typeface="楷体" pitchFamily="49" charset="-122"/>
              </a:rPr>
              <a:t>多种数学</a:t>
            </a:r>
            <a:r>
              <a:rPr lang="zh-CN" altLang="en-US" sz="3200" b="1" dirty="0">
                <a:latin typeface="楷体" pitchFamily="49" charset="-122"/>
                <a:ea typeface="楷体" pitchFamily="49" charset="-122"/>
              </a:rPr>
              <a:t>思想方法</a:t>
            </a:r>
            <a:r>
              <a:rPr lang="en-US" altLang="zh-CN" sz="3200" b="1" dirty="0">
                <a:latin typeface="楷体" pitchFamily="49" charset="-122"/>
                <a:ea typeface="楷体" pitchFamily="49" charset="-122"/>
              </a:rPr>
              <a:t>.</a:t>
            </a:r>
          </a:p>
        </p:txBody>
      </p:sp>
      <p:sp>
        <p:nvSpPr>
          <p:cNvPr id="77828" name="Text Box 4"/>
          <p:cNvSpPr txBox="1">
            <a:spLocks noChangeArrowheads="1"/>
          </p:cNvSpPr>
          <p:nvPr/>
        </p:nvSpPr>
        <p:spPr bwMode="auto">
          <a:xfrm>
            <a:off x="0" y="571480"/>
            <a:ext cx="9144000" cy="586957"/>
          </a:xfrm>
          <a:prstGeom prst="rect">
            <a:avLst/>
          </a:prstGeom>
          <a:noFill/>
          <a:ln w="9525">
            <a:noFill/>
            <a:miter lim="800000"/>
            <a:headEnd/>
            <a:tailEnd/>
          </a:ln>
        </p:spPr>
        <p:txBody>
          <a:bodyPr lIns="90000" tIns="46800" rIns="90000" bIns="46800">
            <a:spAutoFit/>
          </a:bodyPr>
          <a:lstStyle/>
          <a:p>
            <a:pPr>
              <a:spcBef>
                <a:spcPct val="50000"/>
              </a:spcBef>
            </a:pPr>
            <a:r>
              <a:rPr lang="zh-CN" altLang="en-US" sz="3200" dirty="0">
                <a:solidFill>
                  <a:srgbClr val="FF0000"/>
                </a:solidFill>
                <a:latin typeface="黑体" pitchFamily="49" charset="-122"/>
                <a:ea typeface="黑体" pitchFamily="49" charset="-122"/>
              </a:rPr>
              <a:t>高频</a:t>
            </a:r>
            <a:r>
              <a:rPr lang="zh-CN" altLang="en-US" sz="3200" dirty="0" smtClean="0">
                <a:solidFill>
                  <a:srgbClr val="FF0000"/>
                </a:solidFill>
                <a:latin typeface="黑体" pitchFamily="49" charset="-122"/>
                <a:ea typeface="黑体" pitchFamily="49" charset="-122"/>
              </a:rPr>
              <a:t>考点八：</a:t>
            </a:r>
            <a:r>
              <a:rPr lang="zh-CN" altLang="en-US" sz="3200" dirty="0">
                <a:solidFill>
                  <a:srgbClr val="FF0000"/>
                </a:solidFill>
                <a:latin typeface="黑体" pitchFamily="49" charset="-122"/>
                <a:ea typeface="黑体" pitchFamily="49" charset="-122"/>
              </a:rPr>
              <a:t>利用导数研究函数的极值（最值）</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5" name="Object 2"/>
          <p:cNvGraphicFramePr>
            <a:graphicFrameLocks/>
          </p:cNvGraphicFramePr>
          <p:nvPr/>
        </p:nvGraphicFramePr>
        <p:xfrm>
          <a:off x="285720" y="1643050"/>
          <a:ext cx="7959725" cy="3911600"/>
        </p:xfrm>
        <a:graphic>
          <a:graphicData uri="http://schemas.openxmlformats.org/presentationml/2006/ole">
            <p:oleObj spid="_x0000_s20482" name="Document" r:id="rId3" imgW="11831206" imgH="5898394" progId="Word.Document.8">
              <p:embed/>
            </p:oleObj>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5" name="Object 2"/>
          <p:cNvGraphicFramePr>
            <a:graphicFrameLocks/>
          </p:cNvGraphicFramePr>
          <p:nvPr/>
        </p:nvGraphicFramePr>
        <p:xfrm>
          <a:off x="287338" y="1643063"/>
          <a:ext cx="7959725" cy="4554537"/>
        </p:xfrm>
        <a:graphic>
          <a:graphicData uri="http://schemas.openxmlformats.org/presentationml/2006/ole">
            <p:oleObj spid="_x0000_s21506" name="Document" r:id="rId3" imgW="11831206" imgH="6948127" progId="Word.Document.8">
              <p:embed/>
            </p:oleObj>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9" name="Text Box 5"/>
          <p:cNvSpPr txBox="1">
            <a:spLocks noChangeArrowheads="1"/>
          </p:cNvSpPr>
          <p:nvPr/>
        </p:nvSpPr>
        <p:spPr bwMode="auto">
          <a:xfrm>
            <a:off x="357158" y="2428868"/>
            <a:ext cx="8358246" cy="3355279"/>
          </a:xfrm>
          <a:prstGeom prst="rect">
            <a:avLst/>
          </a:prstGeom>
          <a:noFill/>
          <a:ln w="9525" algn="ctr">
            <a:noFill/>
            <a:miter lim="800000"/>
            <a:headEnd/>
            <a:tailEnd/>
          </a:ln>
        </p:spPr>
        <p:txBody>
          <a:bodyPr wrap="square" lIns="90000" tIns="46800" rIns="90000" bIns="46800">
            <a:spAutoFit/>
          </a:bodyPr>
          <a:lstStyle/>
          <a:p>
            <a:pPr>
              <a:lnSpc>
                <a:spcPct val="150000"/>
              </a:lnSpc>
            </a:pPr>
            <a:r>
              <a:rPr lang="zh-CN" altLang="en-US" sz="2400" b="1" dirty="0">
                <a:solidFill>
                  <a:srgbClr val="FF0000"/>
                </a:solidFill>
                <a:latin typeface="楷体" pitchFamily="49" charset="-122"/>
                <a:ea typeface="楷体" pitchFamily="49" charset="-122"/>
              </a:rPr>
              <a:t>考查方式：</a:t>
            </a:r>
            <a:r>
              <a:rPr lang="zh-CN" altLang="en-US" sz="2400" b="1" dirty="0">
                <a:latin typeface="楷体" pitchFamily="49" charset="-122"/>
                <a:ea typeface="楷体" pitchFamily="49" charset="-122"/>
              </a:rPr>
              <a:t>结合分类讨论研究函数的单调性（含参数）</a:t>
            </a:r>
            <a:r>
              <a:rPr lang="zh-CN" altLang="en-US" sz="2400" b="1" dirty="0" smtClean="0">
                <a:latin typeface="楷体" pitchFamily="49" charset="-122"/>
                <a:ea typeface="楷体" pitchFamily="49" charset="-122"/>
              </a:rPr>
              <a:t>；证明</a:t>
            </a:r>
            <a:r>
              <a:rPr lang="zh-CN" altLang="en-US" sz="2400" b="1" dirty="0">
                <a:latin typeface="楷体" pitchFamily="49" charset="-122"/>
                <a:ea typeface="楷体" pitchFamily="49" charset="-122"/>
              </a:rPr>
              <a:t>不等式、不等式恒成立问题 </a:t>
            </a:r>
            <a:r>
              <a:rPr lang="zh-CN" altLang="en-US" sz="2400" b="1" dirty="0" smtClean="0">
                <a:latin typeface="楷体" pitchFamily="49" charset="-122"/>
                <a:ea typeface="楷体" pitchFamily="49" charset="-122"/>
              </a:rPr>
              <a:t>、不等式</a:t>
            </a:r>
            <a:r>
              <a:rPr lang="zh-CN" altLang="en-US" sz="2400" b="1" dirty="0">
                <a:latin typeface="楷体" pitchFamily="49" charset="-122"/>
                <a:ea typeface="楷体" pitchFamily="49" charset="-122"/>
              </a:rPr>
              <a:t>的存在性问题</a:t>
            </a:r>
            <a:r>
              <a:rPr lang="en-US" altLang="zh-CN" sz="2400" b="1" dirty="0" smtClean="0">
                <a:latin typeface="楷体" pitchFamily="49" charset="-122"/>
                <a:ea typeface="楷体" pitchFamily="49" charset="-122"/>
              </a:rPr>
              <a:t>.</a:t>
            </a:r>
            <a:r>
              <a:rPr lang="zh-CN" altLang="en-US" sz="2400" b="1" dirty="0" smtClean="0">
                <a:solidFill>
                  <a:srgbClr val="000000"/>
                </a:solidFill>
                <a:latin typeface="楷体" pitchFamily="49" charset="-122"/>
                <a:ea typeface="楷体" pitchFamily="49" charset="-122"/>
                <a:sym typeface="宋体" charset="-122"/>
              </a:rPr>
              <a:t>对数学能力,思想方法的考查，主要集中在函数综合问题上，问题常以</a:t>
            </a:r>
            <a:r>
              <a:rPr lang="zh-CN" altLang="en-US" sz="2400" b="1" dirty="0" smtClean="0">
                <a:solidFill>
                  <a:srgbClr val="0000FF"/>
                </a:solidFill>
                <a:latin typeface="楷体" pitchFamily="49" charset="-122"/>
                <a:ea typeface="楷体" pitchFamily="49" charset="-122"/>
                <a:sym typeface="宋体" charset="-122"/>
              </a:rPr>
              <a:t>函数为纽带、综合导数、不等式、数列，涉及大运算量的计算、证明</a:t>
            </a:r>
            <a:r>
              <a:rPr lang="zh-CN" altLang="en-US" sz="2400" b="1" dirty="0" smtClean="0">
                <a:solidFill>
                  <a:srgbClr val="000000"/>
                </a:solidFill>
                <a:latin typeface="楷体" pitchFamily="49" charset="-122"/>
                <a:ea typeface="楷体" pitchFamily="49" charset="-122"/>
                <a:sym typeface="宋体" charset="-122"/>
              </a:rPr>
              <a:t>，同时对</a:t>
            </a:r>
            <a:r>
              <a:rPr lang="zh-CN" altLang="en-US" sz="2400" b="1" dirty="0" smtClean="0">
                <a:solidFill>
                  <a:srgbClr val="0000FF"/>
                </a:solidFill>
                <a:latin typeface="楷体" pitchFamily="49" charset="-122"/>
                <a:ea typeface="楷体" pitchFamily="49" charset="-122"/>
                <a:sym typeface="宋体" charset="-122"/>
              </a:rPr>
              <a:t>思维的灵活性、严谨性都有较高的要求. </a:t>
            </a:r>
            <a:r>
              <a:rPr lang="zh-CN" altLang="en-US" sz="2400" b="1" dirty="0" smtClean="0">
                <a:solidFill>
                  <a:srgbClr val="000000"/>
                </a:solidFill>
                <a:latin typeface="楷体" pitchFamily="49" charset="-122"/>
                <a:ea typeface="楷体" pitchFamily="49" charset="-122"/>
                <a:sym typeface="宋体" charset="-122"/>
              </a:rPr>
              <a:t>一般作为压轴题，学生可以得一些分，但很难得满分.</a:t>
            </a:r>
            <a:endParaRPr lang="en-US" altLang="zh-CN" sz="2400" b="1" dirty="0">
              <a:latin typeface="楷体" pitchFamily="49" charset="-122"/>
              <a:ea typeface="楷体" pitchFamily="49" charset="-122"/>
            </a:endParaRPr>
          </a:p>
        </p:txBody>
      </p:sp>
      <p:sp>
        <p:nvSpPr>
          <p:cNvPr id="77830" name="Text Box 6"/>
          <p:cNvSpPr txBox="1">
            <a:spLocks noChangeArrowheads="1"/>
          </p:cNvSpPr>
          <p:nvPr/>
        </p:nvSpPr>
        <p:spPr bwMode="auto">
          <a:xfrm>
            <a:off x="357158" y="642918"/>
            <a:ext cx="8786842" cy="1456425"/>
          </a:xfrm>
          <a:prstGeom prst="rect">
            <a:avLst/>
          </a:prstGeom>
          <a:noFill/>
          <a:ln w="9525">
            <a:noFill/>
            <a:miter lim="800000"/>
            <a:headEnd/>
            <a:tailEnd/>
          </a:ln>
        </p:spPr>
        <p:txBody>
          <a:bodyPr wrap="square" lIns="90000" tIns="46800" rIns="90000" bIns="46800">
            <a:spAutoFit/>
          </a:bodyPr>
          <a:lstStyle/>
          <a:p>
            <a:pPr>
              <a:lnSpc>
                <a:spcPct val="150000"/>
              </a:lnSpc>
              <a:spcBef>
                <a:spcPct val="50000"/>
              </a:spcBef>
            </a:pPr>
            <a:r>
              <a:rPr lang="zh-CN" altLang="en-US" sz="3200" b="1" dirty="0">
                <a:solidFill>
                  <a:srgbClr val="FF0000"/>
                </a:solidFill>
                <a:latin typeface="黑体" pitchFamily="49" charset="-122"/>
                <a:ea typeface="黑体" pitchFamily="49" charset="-122"/>
              </a:rPr>
              <a:t>高频</a:t>
            </a:r>
            <a:r>
              <a:rPr lang="zh-CN" altLang="en-US" sz="3200" b="1" dirty="0" smtClean="0">
                <a:solidFill>
                  <a:srgbClr val="FF0000"/>
                </a:solidFill>
                <a:latin typeface="黑体" pitchFamily="49" charset="-122"/>
                <a:ea typeface="黑体" pitchFamily="49" charset="-122"/>
              </a:rPr>
              <a:t>考点九：</a:t>
            </a:r>
            <a:r>
              <a:rPr lang="zh-CN" altLang="en-US" sz="3200" b="1" dirty="0">
                <a:solidFill>
                  <a:srgbClr val="FF0000"/>
                </a:solidFill>
                <a:latin typeface="黑体" pitchFamily="49" charset="-122"/>
                <a:ea typeface="黑体" pitchFamily="49" charset="-122"/>
              </a:rPr>
              <a:t>解答题中利用导数研究函数的</a:t>
            </a:r>
            <a:r>
              <a:rPr lang="zh-CN" altLang="en-US" sz="3200" b="1" dirty="0" smtClean="0">
                <a:solidFill>
                  <a:srgbClr val="FF0000"/>
                </a:solidFill>
                <a:latin typeface="黑体" pitchFamily="49" charset="-122"/>
                <a:ea typeface="黑体" pitchFamily="49" charset="-122"/>
              </a:rPr>
              <a:t>单调性与</a:t>
            </a:r>
            <a:r>
              <a:rPr lang="zh-CN" altLang="en-US" sz="3200" b="1" dirty="0">
                <a:solidFill>
                  <a:srgbClr val="FF0000"/>
                </a:solidFill>
                <a:latin typeface="黑体" pitchFamily="49" charset="-122"/>
                <a:ea typeface="黑体" pitchFamily="49" charset="-122"/>
              </a:rPr>
              <a:t>不等式的综合问题</a:t>
            </a:r>
          </a:p>
        </p:txBody>
      </p:sp>
      <p:sp>
        <p:nvSpPr>
          <p:cNvPr id="4" name="Text Box 3"/>
          <p:cNvSpPr txBox="1">
            <a:spLocks noChangeArrowheads="1"/>
          </p:cNvSpPr>
          <p:nvPr/>
        </p:nvSpPr>
        <p:spPr bwMode="auto">
          <a:xfrm>
            <a:off x="325438" y="5000636"/>
            <a:ext cx="8818562" cy="461665"/>
          </a:xfrm>
          <a:prstGeom prst="rect">
            <a:avLst/>
          </a:prstGeom>
          <a:noFill/>
          <a:ln w="9525">
            <a:noFill/>
            <a:miter lim="800000"/>
            <a:headEnd/>
            <a:tailEnd/>
          </a:ln>
        </p:spPr>
        <p:txBody>
          <a:bodyPr>
            <a:spAutoFit/>
          </a:bodyPr>
          <a:lstStyle/>
          <a:p>
            <a:r>
              <a:rPr lang="zh-CN" altLang="en-US" sz="2400" dirty="0">
                <a:solidFill>
                  <a:srgbClr val="000000"/>
                </a:solidFill>
                <a:sym typeface="宋体" charset="-122"/>
              </a:rPr>
              <a:t>    </a:t>
            </a:r>
            <a:endParaRPr lang="zh-CN" altLang="en-US" sz="24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p:cNvPicPr>
            <a:picLocks noChangeAspect="1" noChangeArrowheads="1"/>
          </p:cNvPicPr>
          <p:nvPr/>
        </p:nvPicPr>
        <p:blipFill>
          <a:blip r:embed="rId2"/>
          <a:srcRect/>
          <a:stretch>
            <a:fillRect/>
          </a:stretch>
        </p:blipFill>
        <p:spPr bwMode="auto">
          <a:xfrm>
            <a:off x="571472" y="285728"/>
            <a:ext cx="7899400" cy="2309813"/>
          </a:xfrm>
          <a:prstGeom prst="rect">
            <a:avLst/>
          </a:prstGeom>
          <a:noFill/>
          <a:ln w="9525">
            <a:noFill/>
            <a:miter lim="800000"/>
            <a:headEnd/>
            <a:tailEnd/>
          </a:ln>
        </p:spPr>
      </p:pic>
      <p:sp>
        <p:nvSpPr>
          <p:cNvPr id="3" name="矩形 2"/>
          <p:cNvSpPr>
            <a:spLocks noChangeArrowheads="1"/>
          </p:cNvSpPr>
          <p:nvPr/>
        </p:nvSpPr>
        <p:spPr bwMode="auto">
          <a:xfrm>
            <a:off x="642910" y="2786058"/>
            <a:ext cx="8143932" cy="523220"/>
          </a:xfrm>
          <a:prstGeom prst="rect">
            <a:avLst/>
          </a:prstGeom>
          <a:noFill/>
          <a:ln w="9525">
            <a:noFill/>
            <a:miter lim="800000"/>
            <a:headEnd/>
            <a:tailEnd/>
          </a:ln>
        </p:spPr>
        <p:txBody>
          <a:bodyPr wrap="square">
            <a:spAutoFit/>
          </a:bodyPr>
          <a:lstStyle/>
          <a:p>
            <a:r>
              <a:rPr lang="en-US" altLang="zh-CN" sz="2800" b="1" dirty="0"/>
              <a:t>【</a:t>
            </a:r>
            <a:r>
              <a:rPr lang="zh-CN" altLang="en-US" sz="2800" b="1" dirty="0"/>
              <a:t>考点定位</a:t>
            </a:r>
            <a:r>
              <a:rPr lang="en-US" altLang="zh-CN" sz="2800" b="1" dirty="0"/>
              <a:t>】</a:t>
            </a:r>
            <a:r>
              <a:rPr lang="zh-CN" altLang="en-US" sz="2800" b="1" dirty="0"/>
              <a:t>导数的应用、函数的图象与性质．</a:t>
            </a:r>
          </a:p>
        </p:txBody>
      </p:sp>
      <p:pic>
        <p:nvPicPr>
          <p:cNvPr id="77827" name="Picture 3"/>
          <p:cNvPicPr>
            <a:picLocks noChangeAspect="1" noChangeArrowheads="1"/>
          </p:cNvPicPr>
          <p:nvPr/>
        </p:nvPicPr>
        <p:blipFill>
          <a:blip r:embed="rId3"/>
          <a:srcRect/>
          <a:stretch>
            <a:fillRect/>
          </a:stretch>
        </p:blipFill>
        <p:spPr bwMode="auto">
          <a:xfrm>
            <a:off x="571472" y="3714752"/>
            <a:ext cx="7653338" cy="1468438"/>
          </a:xfrm>
          <a:prstGeom prst="rect">
            <a:avLst/>
          </a:prstGeom>
          <a:noFill/>
          <a:ln w="9525">
            <a:noFill/>
            <a:miter lim="800000"/>
            <a:headEnd/>
            <a:tailEnd/>
          </a:ln>
        </p:spPr>
      </p:pic>
      <p:sp>
        <p:nvSpPr>
          <p:cNvPr id="6" name="矩形 5"/>
          <p:cNvSpPr>
            <a:spLocks noChangeArrowheads="1"/>
          </p:cNvSpPr>
          <p:nvPr/>
        </p:nvSpPr>
        <p:spPr bwMode="auto">
          <a:xfrm>
            <a:off x="785786" y="5214950"/>
            <a:ext cx="7705725" cy="1311193"/>
          </a:xfrm>
          <a:prstGeom prst="rect">
            <a:avLst/>
          </a:prstGeom>
          <a:noFill/>
          <a:ln w="9525">
            <a:noFill/>
            <a:miter lim="800000"/>
            <a:headEnd/>
            <a:tailEnd/>
          </a:ln>
        </p:spPr>
        <p:txBody>
          <a:bodyPr wrap="square">
            <a:spAutoFit/>
          </a:bodyPr>
          <a:lstStyle/>
          <a:p>
            <a:pPr>
              <a:lnSpc>
                <a:spcPct val="150000"/>
              </a:lnSpc>
            </a:pPr>
            <a:r>
              <a:rPr lang="en-US" altLang="zh-CN" sz="2800" b="1" dirty="0"/>
              <a:t>【</a:t>
            </a:r>
            <a:r>
              <a:rPr lang="zh-CN" altLang="en-US" sz="2800" b="1" dirty="0"/>
              <a:t>考点定位</a:t>
            </a:r>
            <a:r>
              <a:rPr lang="en-US" altLang="zh-CN" sz="2800" b="1" dirty="0"/>
              <a:t>】</a:t>
            </a:r>
            <a:r>
              <a:rPr lang="zh-CN" altLang="en-US" sz="2800" b="1" dirty="0"/>
              <a:t>本题主要通过利用导数研究函数的图像与性质解决不等式成立</a:t>
            </a:r>
            <a:r>
              <a:rPr lang="zh-CN" altLang="en-US" sz="2800" b="1" dirty="0" smtClean="0"/>
              <a:t>问题</a:t>
            </a:r>
            <a:r>
              <a:rPr lang="en-US" altLang="zh-CN" sz="2800" b="1" dirty="0" smtClean="0"/>
              <a:t>.</a:t>
            </a:r>
            <a:endParaRPr lang="zh-CN" altLang="en-US"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78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2"/>
          <p:cNvPicPr>
            <a:picLocks noChangeAspect="1" noChangeArrowheads="1"/>
          </p:cNvPicPr>
          <p:nvPr/>
        </p:nvPicPr>
        <p:blipFill>
          <a:blip r:embed="rId2"/>
          <a:srcRect/>
          <a:stretch>
            <a:fillRect/>
          </a:stretch>
        </p:blipFill>
        <p:spPr bwMode="auto">
          <a:xfrm>
            <a:off x="247650" y="857232"/>
            <a:ext cx="8896350" cy="2447925"/>
          </a:xfrm>
          <a:prstGeom prst="rect">
            <a:avLst/>
          </a:prstGeom>
          <a:noFill/>
          <a:ln w="9525">
            <a:noFill/>
            <a:miter lim="800000"/>
            <a:headEnd/>
            <a:tailEnd/>
          </a:ln>
        </p:spPr>
      </p:pic>
      <p:sp>
        <p:nvSpPr>
          <p:cNvPr id="3" name="Text Box 5"/>
          <p:cNvSpPr txBox="1">
            <a:spLocks noChangeArrowheads="1"/>
          </p:cNvSpPr>
          <p:nvPr/>
        </p:nvSpPr>
        <p:spPr bwMode="auto">
          <a:xfrm>
            <a:off x="1000100" y="4572008"/>
            <a:ext cx="5969000" cy="584775"/>
          </a:xfrm>
          <a:prstGeom prst="rect">
            <a:avLst/>
          </a:prstGeom>
          <a:noFill/>
          <a:ln w="9525">
            <a:noFill/>
            <a:miter lim="800000"/>
            <a:headEnd/>
            <a:tailEnd/>
          </a:ln>
        </p:spPr>
        <p:txBody>
          <a:bodyPr>
            <a:spAutoFit/>
          </a:bodyPr>
          <a:lstStyle/>
          <a:p>
            <a:pPr indent="304800" algn="ctr"/>
            <a:r>
              <a:rPr lang="zh-CN" altLang="en-US" sz="3200" b="1" dirty="0">
                <a:solidFill>
                  <a:srgbClr val="0000FF"/>
                </a:solidFill>
                <a:sym typeface="宋体" charset="-122"/>
              </a:rPr>
              <a:t>考点定位：</a:t>
            </a:r>
            <a:r>
              <a:rPr lang="zh-CN" altLang="en-US" sz="3200" b="1" dirty="0"/>
              <a:t>导数的综合应用．</a:t>
            </a:r>
            <a:endParaRPr lang="zh-CN" altLang="en-US" sz="3200" b="1" dirty="0">
              <a:solidFill>
                <a:srgbClr val="000000"/>
              </a:solidFill>
              <a:sym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7"/>
          <p:cNvPicPr>
            <a:picLocks noChangeAspect="1" noChangeArrowheads="1"/>
          </p:cNvPicPr>
          <p:nvPr/>
        </p:nvPicPr>
        <p:blipFill>
          <a:blip r:embed="rId2"/>
          <a:srcRect/>
          <a:stretch>
            <a:fillRect/>
          </a:stretch>
        </p:blipFill>
        <p:spPr bwMode="auto">
          <a:xfrm>
            <a:off x="357158" y="0"/>
            <a:ext cx="8540750" cy="2159000"/>
          </a:xfrm>
          <a:prstGeom prst="rect">
            <a:avLst/>
          </a:prstGeom>
          <a:noFill/>
          <a:ln w="9525">
            <a:noFill/>
            <a:miter lim="800000"/>
            <a:headEnd/>
            <a:tailEnd/>
          </a:ln>
        </p:spPr>
      </p:pic>
      <p:sp>
        <p:nvSpPr>
          <p:cNvPr id="45059" name="矩形 6"/>
          <p:cNvSpPr>
            <a:spLocks noChangeArrowheads="1"/>
          </p:cNvSpPr>
          <p:nvPr/>
        </p:nvSpPr>
        <p:spPr bwMode="auto">
          <a:xfrm>
            <a:off x="500034" y="2000240"/>
            <a:ext cx="8286808" cy="1311193"/>
          </a:xfrm>
          <a:prstGeom prst="rect">
            <a:avLst/>
          </a:prstGeom>
          <a:noFill/>
          <a:ln w="9525">
            <a:noFill/>
            <a:miter lim="800000"/>
            <a:headEnd/>
            <a:tailEnd/>
          </a:ln>
        </p:spPr>
        <p:txBody>
          <a:bodyPr wrap="square">
            <a:spAutoFit/>
          </a:bodyPr>
          <a:lstStyle/>
          <a:p>
            <a:pPr>
              <a:lnSpc>
                <a:spcPct val="150000"/>
              </a:lnSpc>
            </a:pPr>
            <a:r>
              <a:rPr lang="zh-CN" altLang="en-US" sz="2800" b="1" dirty="0"/>
              <a:t>考试定位：利用导数研究曲线的切线；对新概念的理解；分段函数的零点；分类整合思想</a:t>
            </a:r>
          </a:p>
        </p:txBody>
      </p:sp>
      <p:sp>
        <p:nvSpPr>
          <p:cNvPr id="8" name="Text Box 5"/>
          <p:cNvSpPr txBox="1">
            <a:spLocks noChangeArrowheads="1"/>
          </p:cNvSpPr>
          <p:nvPr/>
        </p:nvSpPr>
        <p:spPr bwMode="auto">
          <a:xfrm>
            <a:off x="0" y="3571876"/>
            <a:ext cx="9144000" cy="2677656"/>
          </a:xfrm>
          <a:prstGeom prst="rect">
            <a:avLst/>
          </a:prstGeom>
          <a:noFill/>
          <a:ln w="9525">
            <a:noFill/>
            <a:miter lim="800000"/>
            <a:headEnd/>
            <a:tailEnd/>
          </a:ln>
        </p:spPr>
        <p:txBody>
          <a:bodyPr wrap="square">
            <a:spAutoFit/>
          </a:bodyPr>
          <a:lstStyle/>
          <a:p>
            <a:pPr indent="304800">
              <a:lnSpc>
                <a:spcPct val="150000"/>
              </a:lnSpc>
            </a:pPr>
            <a:r>
              <a:rPr lang="zh-CN" altLang="en-US" sz="2800" b="1" dirty="0">
                <a:solidFill>
                  <a:srgbClr val="FF0000"/>
                </a:solidFill>
                <a:latin typeface="华文楷体" pitchFamily="2" charset="-122"/>
                <a:ea typeface="华文楷体" pitchFamily="2" charset="-122"/>
                <a:sym typeface="宋体" charset="-122"/>
              </a:rPr>
              <a:t>对知识的考查特点</a:t>
            </a:r>
            <a:r>
              <a:rPr lang="zh-CN" altLang="en-US" sz="2800" b="1" dirty="0" smtClean="0">
                <a:solidFill>
                  <a:srgbClr val="FF0000"/>
                </a:solidFill>
                <a:latin typeface="华文楷体" pitchFamily="2" charset="-122"/>
                <a:ea typeface="华文楷体" pitchFamily="2" charset="-122"/>
                <a:sym typeface="宋体" charset="-122"/>
              </a:rPr>
              <a:t>：</a:t>
            </a:r>
            <a:r>
              <a:rPr lang="zh-CN" altLang="en-US" sz="2800" b="1" dirty="0" smtClean="0">
                <a:solidFill>
                  <a:srgbClr val="0000FF"/>
                </a:solidFill>
                <a:latin typeface="华文楷体" pitchFamily="2" charset="-122"/>
                <a:ea typeface="华文楷体" pitchFamily="2" charset="-122"/>
                <a:sym typeface="宋体" charset="-122"/>
              </a:rPr>
              <a:t>引入</a:t>
            </a:r>
            <a:r>
              <a:rPr lang="zh-CN" altLang="en-US" sz="2800" b="1" dirty="0">
                <a:solidFill>
                  <a:srgbClr val="0000FF"/>
                </a:solidFill>
                <a:latin typeface="华文楷体" pitchFamily="2" charset="-122"/>
                <a:ea typeface="华文楷体" pitchFamily="2" charset="-122"/>
                <a:sym typeface="宋体" charset="-122"/>
              </a:rPr>
              <a:t>新定义，利用模块知识间关系综合</a:t>
            </a:r>
            <a:r>
              <a:rPr lang="zh-CN" altLang="en-US" sz="2800" b="1" dirty="0" smtClean="0">
                <a:solidFill>
                  <a:srgbClr val="0000FF"/>
                </a:solidFill>
                <a:latin typeface="华文楷体" pitchFamily="2" charset="-122"/>
                <a:ea typeface="华文楷体" pitchFamily="2" charset="-122"/>
                <a:sym typeface="宋体" charset="-122"/>
              </a:rPr>
              <a:t>命题。</a:t>
            </a:r>
            <a:endParaRPr lang="en-US" altLang="zh-CN" sz="2800" b="1" dirty="0" smtClean="0">
              <a:solidFill>
                <a:srgbClr val="0000FF"/>
              </a:solidFill>
              <a:latin typeface="华文楷体" pitchFamily="2" charset="-122"/>
              <a:ea typeface="华文楷体" pitchFamily="2" charset="-122"/>
              <a:sym typeface="宋体" charset="-122"/>
            </a:endParaRPr>
          </a:p>
          <a:p>
            <a:pPr indent="304800">
              <a:lnSpc>
                <a:spcPct val="150000"/>
              </a:lnSpc>
            </a:pPr>
            <a:r>
              <a:rPr lang="zh-CN" altLang="en-US" sz="2800" b="1" dirty="0" smtClean="0">
                <a:solidFill>
                  <a:srgbClr val="FF0000"/>
                </a:solidFill>
                <a:latin typeface="华文楷体" pitchFamily="2" charset="-122"/>
                <a:ea typeface="华文楷体" pitchFamily="2" charset="-122"/>
                <a:sym typeface="宋体" charset="-122"/>
              </a:rPr>
              <a:t>对能力的考查：</a:t>
            </a:r>
            <a:r>
              <a:rPr lang="zh-CN" altLang="en-US" sz="2800" b="1" dirty="0" smtClean="0">
                <a:solidFill>
                  <a:srgbClr val="0000FF"/>
                </a:solidFill>
                <a:latin typeface="华文楷体" pitchFamily="2" charset="-122"/>
                <a:ea typeface="华文楷体" pitchFamily="2" charset="-122"/>
                <a:sym typeface="宋体" charset="-122"/>
              </a:rPr>
              <a:t>考查学生创新意识，运算求解能力</a:t>
            </a:r>
            <a:endParaRPr lang="en-US" altLang="zh-CN" sz="2800" b="1" dirty="0" smtClean="0">
              <a:solidFill>
                <a:srgbClr val="0000FF"/>
              </a:solidFill>
              <a:latin typeface="华文楷体" pitchFamily="2" charset="-122"/>
              <a:ea typeface="华文楷体" pitchFamily="2" charset="-122"/>
              <a:sym typeface="宋体" charset="-122"/>
            </a:endParaRPr>
          </a:p>
          <a:p>
            <a:pPr indent="304800">
              <a:lnSpc>
                <a:spcPct val="150000"/>
              </a:lnSpc>
            </a:pPr>
            <a:r>
              <a:rPr lang="zh-CN" altLang="en-US" sz="2800" b="1" dirty="0" smtClean="0">
                <a:solidFill>
                  <a:srgbClr val="FF0000"/>
                </a:solidFill>
                <a:latin typeface="华文楷体" pitchFamily="2" charset="-122"/>
                <a:ea typeface="华文楷体" pitchFamily="2" charset="-122"/>
                <a:sym typeface="宋体" charset="-122"/>
              </a:rPr>
              <a:t>对思想方法的考查：</a:t>
            </a:r>
            <a:r>
              <a:rPr lang="zh-CN" altLang="en-US" sz="2800" b="1" dirty="0" smtClean="0">
                <a:solidFill>
                  <a:srgbClr val="0000FF"/>
                </a:solidFill>
                <a:latin typeface="华文楷体" pitchFamily="2" charset="-122"/>
                <a:ea typeface="华文楷体" pitchFamily="2" charset="-122"/>
                <a:sym typeface="宋体" charset="-122"/>
              </a:rPr>
              <a:t>考查数形结合、化归与转化的思想.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6"/>
          <p:cNvPicPr>
            <a:picLocks noChangeAspect="1" noChangeArrowheads="1"/>
          </p:cNvPicPr>
          <p:nvPr/>
        </p:nvPicPr>
        <p:blipFill>
          <a:blip r:embed="rId2"/>
          <a:srcRect/>
          <a:stretch>
            <a:fillRect/>
          </a:stretch>
        </p:blipFill>
        <p:spPr bwMode="auto">
          <a:xfrm>
            <a:off x="428596" y="0"/>
            <a:ext cx="8269288" cy="1846263"/>
          </a:xfrm>
          <a:prstGeom prst="rect">
            <a:avLst/>
          </a:prstGeom>
          <a:noFill/>
          <a:ln w="9525">
            <a:noFill/>
            <a:miter lim="800000"/>
            <a:headEnd/>
            <a:tailEnd/>
          </a:ln>
        </p:spPr>
      </p:pic>
      <p:sp>
        <p:nvSpPr>
          <p:cNvPr id="46083" name="矩形 7"/>
          <p:cNvSpPr>
            <a:spLocks noChangeArrowheads="1"/>
          </p:cNvSpPr>
          <p:nvPr/>
        </p:nvSpPr>
        <p:spPr bwMode="auto">
          <a:xfrm>
            <a:off x="285720" y="1785926"/>
            <a:ext cx="8572560" cy="2245102"/>
          </a:xfrm>
          <a:prstGeom prst="rect">
            <a:avLst/>
          </a:prstGeom>
          <a:noFill/>
          <a:ln w="9525">
            <a:noFill/>
            <a:miter lim="800000"/>
            <a:headEnd/>
            <a:tailEnd/>
          </a:ln>
        </p:spPr>
        <p:txBody>
          <a:bodyPr wrap="square">
            <a:spAutoFit/>
          </a:bodyPr>
          <a:lstStyle/>
          <a:p>
            <a:pPr>
              <a:lnSpc>
                <a:spcPct val="150000"/>
              </a:lnSpc>
            </a:pPr>
            <a:r>
              <a:rPr lang="zh-CN" altLang="en-US" sz="2400" b="1" dirty="0"/>
              <a:t>考试定位：本题考查导数的运算、导数在研究函数中的应用、函数的零点等基础知识，考查推理论证能力、运算求解能力、创新意识，考查函数与方程、数形结合、分类与整合，化归与转化等数学思想</a:t>
            </a:r>
            <a:r>
              <a:rPr lang="en-US" altLang="zh-CN" sz="2400" b="1" dirty="0"/>
              <a:t>.</a:t>
            </a:r>
            <a:endParaRPr lang="zh-CN" altLang="en-US" sz="2400" b="1" dirty="0"/>
          </a:p>
        </p:txBody>
      </p:sp>
      <p:sp>
        <p:nvSpPr>
          <p:cNvPr id="9" name="Text Box 5"/>
          <p:cNvSpPr txBox="1">
            <a:spLocks noChangeArrowheads="1"/>
          </p:cNvSpPr>
          <p:nvPr/>
        </p:nvSpPr>
        <p:spPr bwMode="auto">
          <a:xfrm>
            <a:off x="357158" y="4071942"/>
            <a:ext cx="8501122" cy="2400657"/>
          </a:xfrm>
          <a:prstGeom prst="rect">
            <a:avLst/>
          </a:prstGeom>
          <a:noFill/>
          <a:ln w="9525">
            <a:noFill/>
            <a:miter lim="800000"/>
            <a:headEnd/>
            <a:tailEnd/>
          </a:ln>
        </p:spPr>
        <p:txBody>
          <a:bodyPr wrap="square">
            <a:spAutoFit/>
          </a:bodyPr>
          <a:lstStyle/>
          <a:p>
            <a:pPr indent="304800">
              <a:lnSpc>
                <a:spcPct val="150000"/>
              </a:lnSpc>
            </a:pPr>
            <a:r>
              <a:rPr lang="zh-CN" altLang="en-US" sz="2000" b="1" dirty="0">
                <a:solidFill>
                  <a:srgbClr val="FF0000"/>
                </a:solidFill>
                <a:latin typeface="华文楷体" pitchFamily="2" charset="-122"/>
                <a:ea typeface="华文楷体" pitchFamily="2" charset="-122"/>
                <a:sym typeface="宋体" charset="-122"/>
              </a:rPr>
              <a:t>对数学知识的考查</a:t>
            </a:r>
            <a:r>
              <a:rPr lang="zh-CN" altLang="en-US" sz="2000" b="1" dirty="0" smtClean="0">
                <a:solidFill>
                  <a:srgbClr val="FF0000"/>
                </a:solidFill>
                <a:latin typeface="华文楷体" pitchFamily="2" charset="-122"/>
                <a:ea typeface="华文楷体" pitchFamily="2" charset="-122"/>
                <a:sym typeface="宋体" charset="-122"/>
              </a:rPr>
              <a:t>：</a:t>
            </a:r>
            <a:r>
              <a:rPr lang="zh-CN" altLang="en-US" sz="2000" b="1" dirty="0" smtClean="0">
                <a:solidFill>
                  <a:srgbClr val="0000FF"/>
                </a:solidFill>
                <a:latin typeface="华文楷体" pitchFamily="2" charset="-122"/>
                <a:ea typeface="华文楷体" pitchFamily="2" charset="-122"/>
                <a:sym typeface="宋体" charset="-122"/>
              </a:rPr>
              <a:t>导数</a:t>
            </a:r>
            <a:r>
              <a:rPr lang="zh-CN" altLang="en-US" sz="2000" b="1" dirty="0">
                <a:solidFill>
                  <a:srgbClr val="0000FF"/>
                </a:solidFill>
                <a:latin typeface="华文楷体" pitchFamily="2" charset="-122"/>
                <a:ea typeface="华文楷体" pitchFamily="2" charset="-122"/>
                <a:sym typeface="宋体" charset="-122"/>
              </a:rPr>
              <a:t>的运算、导数在研究函数中的应用、函数零点等</a:t>
            </a:r>
            <a:r>
              <a:rPr lang="zh-CN" altLang="en-US" sz="2000" b="1" dirty="0" smtClean="0">
                <a:solidFill>
                  <a:srgbClr val="0000FF"/>
                </a:solidFill>
                <a:latin typeface="华文楷体" pitchFamily="2" charset="-122"/>
                <a:ea typeface="华文楷体" pitchFamily="2" charset="-122"/>
                <a:sym typeface="宋体" charset="-122"/>
              </a:rPr>
              <a:t>知识</a:t>
            </a:r>
            <a:endParaRPr lang="en-US" altLang="zh-CN" sz="2000" b="1" dirty="0" smtClean="0">
              <a:solidFill>
                <a:srgbClr val="0000FF"/>
              </a:solidFill>
              <a:latin typeface="华文楷体" pitchFamily="2" charset="-122"/>
              <a:ea typeface="华文楷体" pitchFamily="2" charset="-122"/>
              <a:sym typeface="宋体" charset="-122"/>
            </a:endParaRPr>
          </a:p>
          <a:p>
            <a:pPr indent="304800">
              <a:lnSpc>
                <a:spcPct val="150000"/>
              </a:lnSpc>
            </a:pPr>
            <a:r>
              <a:rPr lang="zh-CN" altLang="en-US" sz="2000" b="1" dirty="0" smtClean="0">
                <a:solidFill>
                  <a:srgbClr val="FF0000"/>
                </a:solidFill>
                <a:latin typeface="华文楷体" pitchFamily="2" charset="-122"/>
                <a:ea typeface="华文楷体" pitchFamily="2" charset="-122"/>
                <a:sym typeface="宋体" charset="-122"/>
              </a:rPr>
              <a:t>对数学能力的考查：</a:t>
            </a:r>
            <a:r>
              <a:rPr lang="zh-CN" altLang="en-US" sz="2000" b="1" dirty="0" smtClean="0">
                <a:solidFill>
                  <a:srgbClr val="0000FF"/>
                </a:solidFill>
                <a:latin typeface="华文楷体" pitchFamily="2" charset="-122"/>
                <a:ea typeface="华文楷体" pitchFamily="2" charset="-122"/>
                <a:sym typeface="宋体" charset="-122"/>
              </a:rPr>
              <a:t>推理论证能力，运算求解能力，创新意识</a:t>
            </a:r>
            <a:endParaRPr lang="en-US" altLang="zh-CN" sz="2000" b="1" dirty="0" smtClean="0">
              <a:solidFill>
                <a:srgbClr val="0000FF"/>
              </a:solidFill>
              <a:latin typeface="华文楷体" pitchFamily="2" charset="-122"/>
              <a:ea typeface="华文楷体" pitchFamily="2" charset="-122"/>
              <a:sym typeface="宋体" charset="-122"/>
            </a:endParaRPr>
          </a:p>
          <a:p>
            <a:pPr indent="304800">
              <a:lnSpc>
                <a:spcPct val="150000"/>
              </a:lnSpc>
            </a:pPr>
            <a:r>
              <a:rPr lang="zh-CN" altLang="en-US" sz="2000" b="1" dirty="0" smtClean="0">
                <a:solidFill>
                  <a:srgbClr val="FF0000"/>
                </a:solidFill>
                <a:latin typeface="华文楷体" pitchFamily="2" charset="-122"/>
                <a:ea typeface="华文楷体" pitchFamily="2" charset="-122"/>
                <a:sym typeface="宋体" charset="-122"/>
              </a:rPr>
              <a:t>对数学思想方法的考查：</a:t>
            </a:r>
            <a:r>
              <a:rPr lang="zh-CN" altLang="en-US" sz="2000" b="1" dirty="0" smtClean="0">
                <a:solidFill>
                  <a:srgbClr val="0000FF"/>
                </a:solidFill>
                <a:latin typeface="华文楷体" pitchFamily="2" charset="-122"/>
                <a:ea typeface="华文楷体" pitchFamily="2" charset="-122"/>
                <a:sym typeface="宋体" charset="-122"/>
              </a:rPr>
              <a:t>函数与方程、数形结合、分类与整合、化归与转化.</a:t>
            </a:r>
            <a:endParaRPr lang="zh-CN" altLang="en-US" sz="2000" b="1" dirty="0" smtClean="0">
              <a:latin typeface="华文楷体" pitchFamily="2" charset="-122"/>
              <a:ea typeface="华文楷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表格 16"/>
          <p:cNvGraphicFramePr>
            <a:graphicFrameLocks noGrp="1"/>
          </p:cNvGraphicFramePr>
          <p:nvPr/>
        </p:nvGraphicFramePr>
        <p:xfrm>
          <a:off x="2" y="49234"/>
          <a:ext cx="9072592" cy="6808766"/>
        </p:xfrm>
        <a:graphic>
          <a:graphicData uri="http://schemas.openxmlformats.org/drawingml/2006/table">
            <a:tbl>
              <a:tblPr/>
              <a:tblGrid>
                <a:gridCol w="542438"/>
                <a:gridCol w="886288"/>
                <a:gridCol w="5572164"/>
                <a:gridCol w="357190"/>
                <a:gridCol w="357190"/>
                <a:gridCol w="285752"/>
                <a:gridCol w="357190"/>
                <a:gridCol w="357190"/>
                <a:gridCol w="357190"/>
              </a:tblGrid>
              <a:tr h="348918">
                <a:tc rowSpan="3">
                  <a:txBody>
                    <a:bodyPr/>
                    <a:lstStyle/>
                    <a:p>
                      <a:pPr algn="ctr" fontAlgn="ctr"/>
                      <a:r>
                        <a:rPr lang="zh-CN" altLang="en-US" sz="1600" b="0" i="0" u="none" strike="noStrike" dirty="0">
                          <a:solidFill>
                            <a:srgbClr val="000000"/>
                          </a:solidFill>
                          <a:latin typeface="宋体"/>
                        </a:rPr>
                        <a:t>章</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ctr"/>
                      <a:r>
                        <a:rPr lang="zh-CN" altLang="en-US" sz="1600" b="0" i="0" u="none" strike="noStrike" dirty="0">
                          <a:solidFill>
                            <a:srgbClr val="000000"/>
                          </a:solidFill>
                          <a:latin typeface="宋体"/>
                        </a:rPr>
                        <a:t>节</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ctr"/>
                      <a:r>
                        <a:rPr lang="zh-CN" altLang="en-US" sz="1600" b="0" i="0" u="none" strike="noStrike" dirty="0">
                          <a:solidFill>
                            <a:srgbClr val="000000"/>
                          </a:solidFill>
                          <a:latin typeface="宋体"/>
                        </a:rPr>
                        <a:t>考点</a:t>
                      </a:r>
                      <a:r>
                        <a:rPr lang="en-US" altLang="zh-CN" sz="1600" b="0" i="0" u="none" strike="noStrike" dirty="0">
                          <a:solidFill>
                            <a:srgbClr val="000000"/>
                          </a:solidFill>
                          <a:latin typeface="宋体"/>
                        </a:rPr>
                        <a:t>(2014</a:t>
                      </a:r>
                      <a:r>
                        <a:rPr lang="zh-CN" altLang="en-US" sz="1600" b="0" i="0" u="none" strike="noStrike" dirty="0">
                          <a:solidFill>
                            <a:srgbClr val="000000"/>
                          </a:solidFill>
                          <a:latin typeface="宋体"/>
                        </a:rPr>
                        <a:t>年考试说明</a:t>
                      </a:r>
                      <a:r>
                        <a:rPr lang="en-US" altLang="zh-CN" sz="1600" b="0" i="0" u="none" strike="noStrike" dirty="0">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ctr"/>
                      <a:r>
                        <a:rPr lang="zh-CN" altLang="en-US" sz="1200" b="0" i="0" u="none" strike="noStrike" dirty="0">
                          <a:solidFill>
                            <a:srgbClr val="000000"/>
                          </a:solidFill>
                          <a:latin typeface="宋体"/>
                        </a:rPr>
                        <a:t>能力要求</a:t>
                      </a:r>
                      <a:r>
                        <a:rPr lang="en-US" altLang="zh-CN" sz="1200" b="0" i="0" u="none" strike="noStrike" dirty="0">
                          <a:solidFill>
                            <a:srgbClr val="000000"/>
                          </a:solidFill>
                          <a:latin typeface="宋体"/>
                        </a:rPr>
                        <a:t>(</a:t>
                      </a:r>
                      <a:r>
                        <a:rPr lang="zh-CN" altLang="en-US" sz="1200" b="0" i="0" u="none" strike="noStrike" dirty="0">
                          <a:solidFill>
                            <a:srgbClr val="000000"/>
                          </a:solidFill>
                          <a:latin typeface="宋体"/>
                        </a:rPr>
                        <a:t>理</a:t>
                      </a:r>
                      <a:r>
                        <a:rPr lang="en-US" altLang="zh-CN" sz="1200" b="0" i="0" u="none" strike="noStrike" dirty="0">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gridSpan="3">
                  <a:txBody>
                    <a:bodyPr/>
                    <a:lstStyle/>
                    <a:p>
                      <a:pPr algn="ctr" fontAlgn="ctr"/>
                      <a:r>
                        <a:rPr lang="zh-CN" altLang="en-US" sz="1200" b="0" i="0" u="none" strike="noStrike" dirty="0">
                          <a:solidFill>
                            <a:srgbClr val="000000"/>
                          </a:solidFill>
                          <a:latin typeface="宋体"/>
                        </a:rPr>
                        <a:t>能力要求</a:t>
                      </a:r>
                      <a:r>
                        <a:rPr lang="en-US" altLang="zh-CN" sz="1200" b="0" i="0" u="none" strike="noStrike" dirty="0">
                          <a:solidFill>
                            <a:srgbClr val="000000"/>
                          </a:solidFill>
                          <a:latin typeface="宋体"/>
                        </a:rPr>
                        <a:t>(</a:t>
                      </a:r>
                      <a:r>
                        <a:rPr lang="zh-CN" altLang="en-US" sz="1200" b="0" i="0" u="none" strike="noStrike" dirty="0">
                          <a:solidFill>
                            <a:srgbClr val="000000"/>
                          </a:solidFill>
                          <a:latin typeface="宋体"/>
                        </a:rPr>
                        <a:t>文</a:t>
                      </a:r>
                      <a:r>
                        <a:rPr lang="en-US" altLang="zh-CN" sz="1200" b="0" i="0" u="none" strike="noStrike" dirty="0">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r>
              <a:tr h="156486">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fontAlgn="ctr"/>
                      <a:r>
                        <a:rPr lang="en-US" sz="1600" b="0" i="0" u="none" strike="noStrike">
                          <a:solidFill>
                            <a:srgbClr val="000000"/>
                          </a:solidFill>
                          <a:latin typeface="宋体"/>
                        </a:rPr>
                        <a:t>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宋体"/>
                        </a:rPr>
                        <a:t>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宋体"/>
                        </a:rPr>
                        <a:t>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宋体"/>
                        </a:rPr>
                        <a:t>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宋体"/>
                        </a:rPr>
                        <a:t>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宋体"/>
                        </a:rPr>
                        <a:t>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8918">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全称量词与存在量词</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选修</a:t>
                      </a:r>
                      <a:r>
                        <a:rPr lang="en-US" altLang="zh-CN" sz="1600" b="0" i="0" u="none" strike="noStrike" dirty="0">
                          <a:solidFill>
                            <a:srgbClr val="000000"/>
                          </a:solidFill>
                          <a:latin typeface="宋体"/>
                        </a:rPr>
                        <a:t>1-1</a:t>
                      </a:r>
                      <a:r>
                        <a:rPr lang="zh-CN" altLang="en-US" sz="1600" b="0" i="0" u="none" strike="noStrike" dirty="0">
                          <a:solidFill>
                            <a:srgbClr val="000000"/>
                          </a:solidFill>
                          <a:latin typeface="宋体"/>
                        </a:rPr>
                        <a:t>或</a:t>
                      </a:r>
                      <a:r>
                        <a:rPr lang="en-US" altLang="zh-CN" sz="1600" b="0" i="0" u="none" strike="noStrike" dirty="0">
                          <a:solidFill>
                            <a:srgbClr val="000000"/>
                          </a:solidFill>
                          <a:latin typeface="宋体"/>
                        </a:rPr>
                        <a:t>2-1】21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171">
                <a:tc rowSpan="21">
                  <a:txBody>
                    <a:bodyPr/>
                    <a:lstStyle/>
                    <a:p>
                      <a:pPr algn="ctr" fontAlgn="ctr"/>
                      <a:r>
                        <a:rPr lang="zh-CN" altLang="en-US" sz="1600" b="0" i="0" u="none" strike="noStrike" dirty="0">
                          <a:solidFill>
                            <a:srgbClr val="000000"/>
                          </a:solidFill>
                          <a:latin typeface="宋体"/>
                        </a:rPr>
                        <a:t>函数概念与指数函数、对数函数</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7">
                  <a:txBody>
                    <a:bodyPr/>
                    <a:lstStyle/>
                    <a:p>
                      <a:pPr algn="ctr" fontAlgn="ctr"/>
                      <a:r>
                        <a:rPr lang="zh-CN" altLang="en-US" sz="1600" b="0" i="0" u="none" strike="noStrike">
                          <a:solidFill>
                            <a:srgbClr val="000000"/>
                          </a:solidFill>
                          <a:latin typeface="宋体"/>
                        </a:rPr>
                        <a:t>函数</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ctr"/>
                      <a:r>
                        <a:rPr lang="zh-CN" altLang="en-US" sz="1600" b="0" i="0" u="none" strike="noStrike" dirty="0">
                          <a:solidFill>
                            <a:srgbClr val="000000"/>
                          </a:solidFill>
                          <a:latin typeface="宋体"/>
                        </a:rPr>
                        <a:t>函数的概念</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必修</a:t>
                      </a:r>
                      <a:r>
                        <a:rPr lang="en-US" altLang="zh-CN" sz="1600" b="0" i="0" u="none" strike="noStrike" dirty="0">
                          <a:solidFill>
                            <a:srgbClr val="000000"/>
                          </a:solidFill>
                          <a:latin typeface="宋体"/>
                        </a:rPr>
                        <a:t>1】15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171">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映射的概念</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必修</a:t>
                      </a:r>
                      <a:r>
                        <a:rPr lang="en-US" altLang="zh-CN" sz="1600" b="0" i="0" u="none" strike="noStrike" dirty="0">
                          <a:solidFill>
                            <a:srgbClr val="000000"/>
                          </a:solidFill>
                          <a:latin typeface="宋体"/>
                        </a:rPr>
                        <a:t>1】22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171">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函数的表示法</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必修</a:t>
                      </a:r>
                      <a:r>
                        <a:rPr lang="en-US" altLang="zh-CN" sz="1600" b="0" i="0" u="none" strike="noStrike" dirty="0">
                          <a:solidFill>
                            <a:srgbClr val="000000"/>
                          </a:solidFill>
                          <a:latin typeface="宋体"/>
                        </a:rPr>
                        <a:t>1】19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8918">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二次函数的图象与性质</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必修</a:t>
                      </a:r>
                      <a:r>
                        <a:rPr lang="en-US" altLang="zh-CN" sz="1600" b="0" i="0" u="none" strike="noStrike" dirty="0">
                          <a:solidFill>
                            <a:srgbClr val="000000"/>
                          </a:solidFill>
                          <a:latin typeface="宋体"/>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822">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函数的单调性与最大</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小</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值及几何意义</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必修</a:t>
                      </a:r>
                      <a:r>
                        <a:rPr lang="en-US" altLang="zh-CN" sz="1600" b="0" i="0" u="none" strike="noStrike" dirty="0">
                          <a:solidFill>
                            <a:srgbClr val="000000"/>
                          </a:solidFill>
                          <a:latin typeface="宋体"/>
                        </a:rPr>
                        <a:t>1】27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171">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函数奇偶性</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必修</a:t>
                      </a:r>
                      <a:r>
                        <a:rPr lang="en-US" altLang="zh-CN" sz="1600" b="0" i="0" u="none" strike="noStrike" dirty="0">
                          <a:solidFill>
                            <a:srgbClr val="000000"/>
                          </a:solidFill>
                          <a:latin typeface="宋体"/>
                        </a:rPr>
                        <a:t>1】33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8918">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运用函数图像理解和研究函数的性质</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必修</a:t>
                      </a:r>
                      <a:r>
                        <a:rPr lang="en-US" altLang="zh-CN" sz="1600" b="0" i="0" u="none" strike="noStrike" dirty="0">
                          <a:solidFill>
                            <a:srgbClr val="000000"/>
                          </a:solidFill>
                          <a:latin typeface="宋体"/>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zh-CN" altLang="en-US" sz="1600" b="1" i="0" u="none" strike="noStrike" kern="1200" dirty="0">
                          <a:solidFill>
                            <a:srgbClr val="FF0000"/>
                          </a:solidFill>
                          <a:latin typeface="宋体"/>
                          <a:ea typeface="+mn-ea"/>
                          <a:cs typeface="+mn-cs"/>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1" i="0" u="none" strike="noStrike" dirty="0">
                          <a:solidFill>
                            <a:srgbClr val="FF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8918">
                <a:tc vMerge="1">
                  <a:txBody>
                    <a:bodyPr/>
                    <a:lstStyle/>
                    <a:p>
                      <a:endParaRPr lang="zh-CN" altLang="en-US"/>
                    </a:p>
                  </a:txBody>
                  <a:tcPr/>
                </a:tc>
                <a:tc rowSpan="4">
                  <a:txBody>
                    <a:bodyPr/>
                    <a:lstStyle/>
                    <a:p>
                      <a:pPr algn="ctr" fontAlgn="ctr"/>
                      <a:r>
                        <a:rPr lang="zh-CN" altLang="en-US" sz="1600" b="0" i="0" u="none" strike="noStrike" dirty="0">
                          <a:solidFill>
                            <a:srgbClr val="000000"/>
                          </a:solidFill>
                          <a:latin typeface="宋体"/>
                        </a:rPr>
                        <a:t>指数函数</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ctr"/>
                      <a:r>
                        <a:rPr lang="zh-CN" altLang="en-US" sz="1600" b="0" i="0" u="none" strike="noStrike" dirty="0">
                          <a:solidFill>
                            <a:srgbClr val="000000"/>
                          </a:solidFill>
                          <a:latin typeface="宋体"/>
                        </a:rPr>
                        <a:t>有理指数幂的含义</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必修</a:t>
                      </a:r>
                      <a:r>
                        <a:rPr lang="en-US" altLang="zh-CN" sz="1600" b="0" i="0" u="none" strike="noStrike" dirty="0">
                          <a:solidFill>
                            <a:srgbClr val="000000"/>
                          </a:solidFill>
                          <a:latin typeface="宋体"/>
                        </a:rPr>
                        <a:t>1】48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8918">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实数指数幂的意义</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必修</a:t>
                      </a:r>
                      <a:r>
                        <a:rPr lang="en-US" altLang="zh-CN" sz="1600" b="0" i="0" u="none" strike="noStrike" dirty="0">
                          <a:solidFill>
                            <a:srgbClr val="000000"/>
                          </a:solidFill>
                          <a:latin typeface="宋体"/>
                        </a:rPr>
                        <a:t>1】51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171">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幂的运算</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必修</a:t>
                      </a:r>
                      <a:r>
                        <a:rPr lang="en-US" altLang="zh-CN" sz="1600" b="0" i="0" u="none" strike="noStrike" dirty="0">
                          <a:solidFill>
                            <a:srgbClr val="000000"/>
                          </a:solidFill>
                          <a:latin typeface="宋体"/>
                        </a:rPr>
                        <a:t>1】51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zh-CN" altLang="en-US" sz="1600" b="1" i="0" u="none" strike="noStrike" kern="1200" dirty="0">
                          <a:solidFill>
                            <a:srgbClr val="FF0000"/>
                          </a:solidFill>
                          <a:latin typeface="宋体"/>
                          <a:ea typeface="+mn-ea"/>
                          <a:cs typeface="+mn-cs"/>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zh-CN" altLang="en-US" sz="1600" b="1" i="0" u="none" strike="noStrike" kern="1200" dirty="0">
                          <a:solidFill>
                            <a:srgbClr val="FF0000"/>
                          </a:solidFill>
                          <a:latin typeface="宋体"/>
                          <a:ea typeface="+mn-ea"/>
                          <a:cs typeface="+mn-cs"/>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8918">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指数函数的概念、图象及其性质</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必修</a:t>
                      </a:r>
                      <a:r>
                        <a:rPr lang="en-US" altLang="zh-CN" sz="1600" b="0" i="0" u="none" strike="noStrike" dirty="0">
                          <a:solidFill>
                            <a:srgbClr val="000000"/>
                          </a:solidFill>
                          <a:latin typeface="宋体"/>
                        </a:rPr>
                        <a:t>1】55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zh-CN" altLang="en-US" sz="1600" b="1" i="0" u="none" strike="noStrike" kern="1200" dirty="0">
                          <a:solidFill>
                            <a:srgbClr val="FF0000"/>
                          </a:solidFill>
                          <a:latin typeface="宋体"/>
                          <a:ea typeface="+mn-ea"/>
                          <a:cs typeface="+mn-cs"/>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171">
                <a:tc vMerge="1">
                  <a:txBody>
                    <a:bodyPr/>
                    <a:lstStyle/>
                    <a:p>
                      <a:endParaRPr lang="zh-CN" altLang="en-US"/>
                    </a:p>
                  </a:txBody>
                  <a:tcPr/>
                </a:tc>
                <a:tc rowSpan="10">
                  <a:txBody>
                    <a:bodyPr/>
                    <a:lstStyle/>
                    <a:p>
                      <a:pPr algn="ctr" fontAlgn="ctr"/>
                      <a:r>
                        <a:rPr lang="zh-CN" altLang="en-US" sz="1600" b="0" i="0" u="none" strike="noStrike" dirty="0">
                          <a:solidFill>
                            <a:srgbClr val="000000"/>
                          </a:solidFill>
                          <a:latin typeface="宋体"/>
                        </a:rPr>
                        <a:t>对数函数</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ctr"/>
                      <a:r>
                        <a:rPr lang="zh-CN" altLang="en-US" sz="1600" b="0" i="0" u="none" strike="noStrike" dirty="0">
                          <a:solidFill>
                            <a:srgbClr val="000000"/>
                          </a:solidFill>
                          <a:latin typeface="宋体"/>
                        </a:rPr>
                        <a:t>对数的概念</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必修</a:t>
                      </a:r>
                      <a:r>
                        <a:rPr lang="en-US" altLang="zh-CN" sz="1600" b="0" i="0" u="none" strike="noStrike" dirty="0">
                          <a:solidFill>
                            <a:srgbClr val="000000"/>
                          </a:solidFill>
                          <a:latin typeface="宋体"/>
                        </a:rPr>
                        <a:t>1】62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171">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对数的运算性质</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必修</a:t>
                      </a:r>
                      <a:r>
                        <a:rPr lang="en-US" altLang="zh-CN" sz="1600" b="0" i="0" u="none" strike="noStrike" dirty="0">
                          <a:solidFill>
                            <a:srgbClr val="000000"/>
                          </a:solidFill>
                          <a:latin typeface="宋体"/>
                        </a:rPr>
                        <a:t>1】64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zh-CN" altLang="en-US" sz="1600" b="1" i="0" u="none" strike="noStrike" kern="1200" dirty="0">
                          <a:solidFill>
                            <a:srgbClr val="FF0000"/>
                          </a:solidFill>
                          <a:latin typeface="宋体"/>
                          <a:ea typeface="+mn-ea"/>
                          <a:cs typeface="+mn-cs"/>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zh-CN" altLang="en-US" sz="1600" b="1" i="0" u="none" strike="noStrike" kern="1200" dirty="0">
                          <a:solidFill>
                            <a:srgbClr val="FF0000"/>
                          </a:solidFill>
                          <a:latin typeface="宋体"/>
                          <a:ea typeface="+mn-ea"/>
                          <a:cs typeface="+mn-cs"/>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171">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换底公式</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必修</a:t>
                      </a:r>
                      <a:r>
                        <a:rPr lang="en-US" altLang="zh-CN" sz="1600" b="0" i="0" u="none" strike="noStrike" dirty="0">
                          <a:solidFill>
                            <a:srgbClr val="000000"/>
                          </a:solidFill>
                          <a:latin typeface="宋体"/>
                        </a:rPr>
                        <a:t>1】66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zh-CN" altLang="en-US" sz="1600" b="1" i="0" u="none" strike="noStrike" kern="1200" dirty="0">
                          <a:solidFill>
                            <a:srgbClr val="FF0000"/>
                          </a:solidFill>
                          <a:latin typeface="宋体"/>
                          <a:ea typeface="+mn-ea"/>
                          <a:cs typeface="+mn-cs"/>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8918">
                <a:tc vMerge="1">
                  <a:txBody>
                    <a:bodyPr/>
                    <a:lstStyle/>
                    <a:p>
                      <a:endParaRPr lang="zh-CN" altLang="en-US"/>
                    </a:p>
                  </a:txBody>
                  <a:tcPr/>
                </a:tc>
                <a:tc vMerge="1">
                  <a:txBody>
                    <a:bodyPr/>
                    <a:lstStyle/>
                    <a:p>
                      <a:endParaRPr lang="zh-CN" altLang="en-US"/>
                    </a:p>
                  </a:txBody>
                  <a:tcPr/>
                </a:tc>
                <a:tc>
                  <a:txBody>
                    <a:bodyPr/>
                    <a:lstStyle/>
                    <a:p>
                      <a:pPr algn="l" fontAlgn="ctr"/>
                      <a:r>
                        <a:rPr lang="zh-CN" altLang="en-US" sz="1600" b="0" i="0" u="none" strike="noStrike" dirty="0">
                          <a:solidFill>
                            <a:srgbClr val="000000"/>
                          </a:solidFill>
                          <a:latin typeface="宋体"/>
                        </a:rPr>
                        <a:t>对数函数的概念、图象及其性质</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必修</a:t>
                      </a:r>
                      <a:r>
                        <a:rPr lang="en-US" altLang="zh-CN" sz="1600" b="0" i="0" u="none" strike="noStrike" dirty="0">
                          <a:solidFill>
                            <a:srgbClr val="000000"/>
                          </a:solidFill>
                          <a:latin typeface="宋体"/>
                        </a:rPr>
                        <a:t>1】70</a:t>
                      </a:r>
                      <a:endParaRPr lang="zh-CN" altLang="en-US" sz="1600" b="0" i="0" u="none" strike="noStrike" dirty="0">
                        <a:solidFill>
                          <a:srgbClr val="000000"/>
                        </a:solidFill>
                        <a:latin typeface="宋体"/>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267">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指数函数</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5">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267">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与对数函数</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r>
              <a:tr h="196267">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互为反函数</a:t>
                      </a:r>
                      <a:r>
                        <a:rPr lang="en-US" altLang="zh-CN" sz="1600" b="0" i="0" u="none" strike="noStrike" dirty="0">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r>
              <a:tr h="196267">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且</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r>
              <a:tr h="207171">
                <a:tc vMerge="1">
                  <a:txBody>
                    <a:bodyPr/>
                    <a:lstStyle/>
                    <a:p>
                      <a:endParaRPr lang="zh-CN" altLang="en-US"/>
                    </a:p>
                  </a:txBody>
                  <a:tcPr/>
                </a:tc>
                <a:tc vMerge="1">
                  <a:txBody>
                    <a:bodyPr/>
                    <a:lstStyle/>
                    <a:p>
                      <a:endParaRPr lang="zh-CN" altLang="en-US"/>
                    </a:p>
                  </a:txBody>
                  <a:tcPr/>
                </a:tc>
                <a:tc>
                  <a:txBody>
                    <a:bodyPr/>
                    <a:lstStyle/>
                    <a:p>
                      <a:pPr algn="just" fontAlgn="ct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必修</a:t>
                      </a:r>
                      <a:r>
                        <a:rPr lang="en-US" altLang="zh-CN" sz="1600" b="0" i="0" u="none" strike="noStrike" dirty="0">
                          <a:solidFill>
                            <a:srgbClr val="000000"/>
                          </a:solidFill>
                          <a:latin typeface="宋体"/>
                        </a:rPr>
                        <a:t>1】73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r>
              <a:tr h="207171">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a:solidFill>
                            <a:srgbClr val="000000"/>
                          </a:solidFill>
                          <a:latin typeface="宋体"/>
                        </a:rPr>
                        <a:t>幂函数的概念</a:t>
                      </a:r>
                      <a:r>
                        <a:rPr lang="en-US" altLang="zh-CN" sz="1600" b="0" i="0" u="none" strike="noStrike">
                          <a:solidFill>
                            <a:srgbClr val="000000"/>
                          </a:solidFill>
                          <a:latin typeface="宋体"/>
                        </a:rPr>
                        <a:t>【</a:t>
                      </a:r>
                      <a:r>
                        <a:rPr lang="zh-CN" altLang="en-US" sz="1600" b="0" i="0" u="none" strike="noStrike">
                          <a:solidFill>
                            <a:srgbClr val="000000"/>
                          </a:solidFill>
                          <a:latin typeface="宋体"/>
                        </a:rPr>
                        <a:t>必修</a:t>
                      </a:r>
                      <a:r>
                        <a:rPr lang="en-US" altLang="zh-CN" sz="1600" b="0" i="0" u="none" strike="noStrike">
                          <a:solidFill>
                            <a:srgbClr val="000000"/>
                          </a:solidFill>
                          <a:latin typeface="宋体"/>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5" name="Object 2"/>
          <p:cNvGraphicFramePr>
            <a:graphicFrameLocks/>
          </p:cNvGraphicFramePr>
          <p:nvPr/>
        </p:nvGraphicFramePr>
        <p:xfrm>
          <a:off x="423863" y="931863"/>
          <a:ext cx="8148665" cy="4854591"/>
        </p:xfrm>
        <a:graphic>
          <a:graphicData uri="http://schemas.openxmlformats.org/presentationml/2006/ole">
            <p:oleObj spid="_x0000_s22530" name="Document" r:id="rId3" imgW="11831206" imgH="6955334" progId="Word.Document.8">
              <p:embed/>
            </p:oleObj>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9" name="Text Box 5"/>
          <p:cNvSpPr txBox="1">
            <a:spLocks noChangeArrowheads="1"/>
          </p:cNvSpPr>
          <p:nvPr/>
        </p:nvSpPr>
        <p:spPr bwMode="auto">
          <a:xfrm>
            <a:off x="357158" y="1857364"/>
            <a:ext cx="8358246" cy="3355279"/>
          </a:xfrm>
          <a:prstGeom prst="rect">
            <a:avLst/>
          </a:prstGeom>
          <a:noFill/>
          <a:ln w="9525" algn="ctr">
            <a:noFill/>
            <a:miter lim="800000"/>
            <a:headEnd/>
            <a:tailEnd/>
          </a:ln>
        </p:spPr>
        <p:txBody>
          <a:bodyPr wrap="square" lIns="90000" tIns="46800" rIns="90000" bIns="46800">
            <a:spAutoFit/>
          </a:bodyPr>
          <a:lstStyle/>
          <a:p>
            <a:pPr>
              <a:lnSpc>
                <a:spcPct val="150000"/>
              </a:lnSpc>
            </a:pPr>
            <a:r>
              <a:rPr lang="zh-CN" altLang="en-US" sz="2400" b="1" dirty="0">
                <a:solidFill>
                  <a:srgbClr val="FF0000"/>
                </a:solidFill>
                <a:latin typeface="楷体" pitchFamily="49" charset="-122"/>
                <a:ea typeface="楷体" pitchFamily="49" charset="-122"/>
              </a:rPr>
              <a:t>考查方式：</a:t>
            </a:r>
            <a:r>
              <a:rPr lang="zh-CN" altLang="en-US" sz="2400" b="1" dirty="0" smtClean="0">
                <a:latin typeface="楷体" pitchFamily="49" charset="-122"/>
                <a:ea typeface="楷体" pitchFamily="49" charset="-122"/>
              </a:rPr>
              <a:t>结合分类讨论研究函数的单调性（含参数）；证明不等式、不等式恒成立问题 、不等式的存在性问题</a:t>
            </a:r>
            <a:r>
              <a:rPr lang="en-US" altLang="zh-CN" sz="2400" b="1" dirty="0" smtClean="0">
                <a:latin typeface="楷体" pitchFamily="49" charset="-122"/>
                <a:ea typeface="楷体" pitchFamily="49" charset="-122"/>
              </a:rPr>
              <a:t>.</a:t>
            </a:r>
            <a:r>
              <a:rPr lang="zh-CN" altLang="en-US" sz="2400" b="1" dirty="0" smtClean="0">
                <a:solidFill>
                  <a:srgbClr val="000000"/>
                </a:solidFill>
                <a:latin typeface="楷体" pitchFamily="49" charset="-122"/>
                <a:ea typeface="楷体" pitchFamily="49" charset="-122"/>
                <a:sym typeface="宋体" charset="-122"/>
              </a:rPr>
              <a:t>对数学能力,思想方法的考查，主要集中在函数综合问题上，问题常以</a:t>
            </a:r>
            <a:r>
              <a:rPr lang="zh-CN" altLang="en-US" sz="2400" b="1" dirty="0" smtClean="0">
                <a:solidFill>
                  <a:srgbClr val="0000FF"/>
                </a:solidFill>
                <a:latin typeface="楷体" pitchFamily="49" charset="-122"/>
                <a:ea typeface="楷体" pitchFamily="49" charset="-122"/>
                <a:sym typeface="宋体" charset="-122"/>
              </a:rPr>
              <a:t>函数为纽带、综合导数、不等式、数列，涉及大运算量的计算、证明</a:t>
            </a:r>
            <a:r>
              <a:rPr lang="zh-CN" altLang="en-US" sz="2400" b="1" dirty="0" smtClean="0">
                <a:solidFill>
                  <a:srgbClr val="000000"/>
                </a:solidFill>
                <a:latin typeface="楷体" pitchFamily="49" charset="-122"/>
                <a:ea typeface="楷体" pitchFamily="49" charset="-122"/>
                <a:sym typeface="宋体" charset="-122"/>
              </a:rPr>
              <a:t>，同时对</a:t>
            </a:r>
            <a:r>
              <a:rPr lang="zh-CN" altLang="en-US" sz="2400" b="1" dirty="0" smtClean="0">
                <a:solidFill>
                  <a:srgbClr val="0000FF"/>
                </a:solidFill>
                <a:latin typeface="楷体" pitchFamily="49" charset="-122"/>
                <a:ea typeface="楷体" pitchFamily="49" charset="-122"/>
                <a:sym typeface="宋体" charset="-122"/>
              </a:rPr>
              <a:t>思维的灵活性、严谨性都有较高的要求. </a:t>
            </a:r>
            <a:r>
              <a:rPr lang="zh-CN" altLang="en-US" sz="2400" b="1" dirty="0" smtClean="0">
                <a:solidFill>
                  <a:srgbClr val="000000"/>
                </a:solidFill>
                <a:latin typeface="楷体" pitchFamily="49" charset="-122"/>
                <a:ea typeface="楷体" pitchFamily="49" charset="-122"/>
                <a:sym typeface="宋体" charset="-122"/>
              </a:rPr>
              <a:t>一般作为压轴题，学生可以得一些分，但很难得满分.</a:t>
            </a:r>
            <a:endParaRPr lang="en-US" altLang="zh-CN" sz="2400" b="1" dirty="0">
              <a:latin typeface="楷体" pitchFamily="49" charset="-122"/>
              <a:ea typeface="楷体" pitchFamily="49" charset="-122"/>
            </a:endParaRPr>
          </a:p>
        </p:txBody>
      </p:sp>
      <p:sp>
        <p:nvSpPr>
          <p:cNvPr id="77830" name="Text Box 6"/>
          <p:cNvSpPr txBox="1">
            <a:spLocks noChangeArrowheads="1"/>
          </p:cNvSpPr>
          <p:nvPr/>
        </p:nvSpPr>
        <p:spPr bwMode="auto">
          <a:xfrm>
            <a:off x="357158" y="642918"/>
            <a:ext cx="8786842" cy="833178"/>
          </a:xfrm>
          <a:prstGeom prst="rect">
            <a:avLst/>
          </a:prstGeom>
          <a:noFill/>
          <a:ln w="9525">
            <a:noFill/>
            <a:miter lim="800000"/>
            <a:headEnd/>
            <a:tailEnd/>
          </a:ln>
        </p:spPr>
        <p:txBody>
          <a:bodyPr wrap="square" lIns="90000" tIns="46800" rIns="90000" bIns="46800">
            <a:spAutoFit/>
          </a:bodyPr>
          <a:lstStyle/>
          <a:p>
            <a:pPr>
              <a:lnSpc>
                <a:spcPct val="150000"/>
              </a:lnSpc>
              <a:spcBef>
                <a:spcPct val="50000"/>
              </a:spcBef>
            </a:pPr>
            <a:r>
              <a:rPr lang="zh-CN" altLang="en-US" sz="3200" b="1" dirty="0">
                <a:solidFill>
                  <a:srgbClr val="FF0000"/>
                </a:solidFill>
                <a:latin typeface="黑体" pitchFamily="49" charset="-122"/>
                <a:ea typeface="黑体" pitchFamily="49" charset="-122"/>
              </a:rPr>
              <a:t>高频</a:t>
            </a:r>
            <a:r>
              <a:rPr lang="zh-CN" altLang="en-US" sz="3200" b="1" dirty="0" smtClean="0">
                <a:solidFill>
                  <a:srgbClr val="FF0000"/>
                </a:solidFill>
                <a:latin typeface="黑体" pitchFamily="49" charset="-122"/>
                <a:ea typeface="黑体" pitchFamily="49" charset="-122"/>
              </a:rPr>
              <a:t>考点十：导数与三角函数结合</a:t>
            </a:r>
            <a:endParaRPr lang="zh-CN" altLang="en-US" sz="3200" b="1" dirty="0">
              <a:solidFill>
                <a:srgbClr val="FF0000"/>
              </a:solidFill>
              <a:latin typeface="黑体" pitchFamily="49" charset="-122"/>
              <a:ea typeface="黑体" pitchFamily="49" charset="-122"/>
            </a:endParaRPr>
          </a:p>
        </p:txBody>
      </p:sp>
      <p:sp>
        <p:nvSpPr>
          <p:cNvPr id="4" name="Text Box 3"/>
          <p:cNvSpPr txBox="1">
            <a:spLocks noChangeArrowheads="1"/>
          </p:cNvSpPr>
          <p:nvPr/>
        </p:nvSpPr>
        <p:spPr bwMode="auto">
          <a:xfrm>
            <a:off x="325438" y="5000636"/>
            <a:ext cx="8818562" cy="461665"/>
          </a:xfrm>
          <a:prstGeom prst="rect">
            <a:avLst/>
          </a:prstGeom>
          <a:noFill/>
          <a:ln w="9525">
            <a:noFill/>
            <a:miter lim="800000"/>
            <a:headEnd/>
            <a:tailEnd/>
          </a:ln>
        </p:spPr>
        <p:txBody>
          <a:bodyPr>
            <a:spAutoFit/>
          </a:bodyPr>
          <a:lstStyle/>
          <a:p>
            <a:r>
              <a:rPr lang="zh-CN" altLang="en-US" sz="2400" dirty="0">
                <a:solidFill>
                  <a:srgbClr val="000000"/>
                </a:solidFill>
                <a:sym typeface="宋体" charset="-122"/>
              </a:rPr>
              <a:t>    </a:t>
            </a:r>
            <a:endParaRPr lang="zh-CN" altLang="en-US" sz="2400"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9" name="Object 2"/>
          <p:cNvGraphicFramePr>
            <a:graphicFrameLocks/>
          </p:cNvGraphicFramePr>
          <p:nvPr/>
        </p:nvGraphicFramePr>
        <p:xfrm>
          <a:off x="355600" y="1574800"/>
          <a:ext cx="7958138" cy="3268663"/>
        </p:xfrm>
        <a:graphic>
          <a:graphicData uri="http://schemas.openxmlformats.org/presentationml/2006/ole">
            <p:oleObj spid="_x0000_s8194" name="Document" r:id="rId3" imgW="11831206" imgH="4965058" progId="Word.Document.8">
              <p:embed/>
            </p:oleObj>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9" name="Object 2"/>
          <p:cNvGraphicFramePr>
            <a:graphicFrameLocks/>
          </p:cNvGraphicFramePr>
          <p:nvPr/>
        </p:nvGraphicFramePr>
        <p:xfrm>
          <a:off x="508000" y="863600"/>
          <a:ext cx="8161338" cy="4945063"/>
        </p:xfrm>
        <a:graphic>
          <a:graphicData uri="http://schemas.openxmlformats.org/presentationml/2006/ole">
            <p:oleObj spid="_x0000_s11266" name="Document" r:id="rId3" imgW="11831206" imgH="7163262" progId="Word.Document.8">
              <p:embed/>
            </p:oleObj>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214282" y="1571612"/>
            <a:ext cx="8694737" cy="4524315"/>
          </a:xfrm>
          <a:prstGeom prst="rect">
            <a:avLst/>
          </a:prstGeom>
          <a:noFill/>
          <a:ln w="9525">
            <a:noFill/>
            <a:miter lim="800000"/>
            <a:headEnd/>
            <a:tailEnd/>
          </a:ln>
        </p:spPr>
        <p:txBody>
          <a:bodyPr>
            <a:spAutoFit/>
          </a:bodyPr>
          <a:lstStyle/>
          <a:p>
            <a:pPr>
              <a:lnSpc>
                <a:spcPct val="150000"/>
              </a:lnSpc>
            </a:pPr>
            <a:r>
              <a:rPr lang="zh-CN" altLang="en-US" sz="3200" b="1" dirty="0" smtClean="0">
                <a:solidFill>
                  <a:srgbClr val="000066"/>
                </a:solidFill>
                <a:sym typeface="宋体" charset="-122"/>
              </a:rPr>
              <a:t>1</a:t>
            </a:r>
            <a:r>
              <a:rPr lang="zh-CN" altLang="en-US" sz="3200" b="1" dirty="0">
                <a:solidFill>
                  <a:srgbClr val="000066"/>
                </a:solidFill>
                <a:sym typeface="宋体" charset="-122"/>
              </a:rPr>
              <a:t>、</a:t>
            </a:r>
            <a:r>
              <a:rPr lang="zh-CN" altLang="en-US" sz="3200" b="1" dirty="0">
                <a:latin typeface="华文楷体" pitchFamily="2" charset="-122"/>
                <a:ea typeface="华文楷体" pitchFamily="2" charset="-122"/>
                <a:sym typeface="宋体" charset="-122"/>
              </a:rPr>
              <a:t>函数的性质、图象、运算等内容的考核，题型延续选择题 、填空题的形式，</a:t>
            </a:r>
            <a:r>
              <a:rPr lang="zh-CN" altLang="en-US" sz="3200" b="1" dirty="0">
                <a:solidFill>
                  <a:srgbClr val="FF0000"/>
                </a:solidFill>
                <a:latin typeface="华文楷体" pitchFamily="2" charset="-122"/>
                <a:ea typeface="华文楷体" pitchFamily="2" charset="-122"/>
                <a:sym typeface="宋体" charset="-122"/>
              </a:rPr>
              <a:t>重点考查对概念的理解、指、对数的运算及函数的图象性质为主</a:t>
            </a:r>
            <a:r>
              <a:rPr lang="zh-CN" altLang="en-US" sz="3200" b="1" dirty="0">
                <a:solidFill>
                  <a:srgbClr val="000066"/>
                </a:solidFill>
                <a:latin typeface="华文楷体" pitchFamily="2" charset="-122"/>
                <a:ea typeface="华文楷体" pitchFamily="2" charset="-122"/>
                <a:sym typeface="宋体" charset="-122"/>
              </a:rPr>
              <a:t>，</a:t>
            </a:r>
            <a:r>
              <a:rPr lang="zh-CN" altLang="en-US" sz="3200" b="1" dirty="0">
                <a:latin typeface="华文楷体" pitchFamily="2" charset="-122"/>
                <a:ea typeface="华文楷体" pitchFamily="2" charset="-122"/>
                <a:sym typeface="宋体" charset="-122"/>
              </a:rPr>
              <a:t>以</a:t>
            </a:r>
            <a:r>
              <a:rPr lang="zh-CN" altLang="en-US" sz="3200" b="1" dirty="0">
                <a:solidFill>
                  <a:srgbClr val="FF0000"/>
                </a:solidFill>
                <a:latin typeface="华文楷体" pitchFamily="2" charset="-122"/>
                <a:ea typeface="华文楷体" pitchFamily="2" charset="-122"/>
                <a:sym typeface="宋体" charset="-122"/>
              </a:rPr>
              <a:t>指、对型函数或分段函数为考查主体</a:t>
            </a:r>
            <a:r>
              <a:rPr lang="zh-CN" altLang="en-US" sz="3200" b="1" dirty="0">
                <a:solidFill>
                  <a:srgbClr val="000066"/>
                </a:solidFill>
                <a:latin typeface="华文楷体" pitchFamily="2" charset="-122"/>
                <a:ea typeface="华文楷体" pitchFamily="2" charset="-122"/>
                <a:sym typeface="宋体" charset="-122"/>
              </a:rPr>
              <a:t>，</a:t>
            </a:r>
            <a:r>
              <a:rPr lang="zh-CN" altLang="en-US" sz="3200" b="1" dirty="0">
                <a:latin typeface="华文楷体" pitchFamily="2" charset="-122"/>
                <a:ea typeface="华文楷体" pitchFamily="2" charset="-122"/>
                <a:sym typeface="宋体" charset="-122"/>
              </a:rPr>
              <a:t>考查函数值的计算或不等式的求解，可能会成为</a:t>
            </a:r>
            <a:r>
              <a:rPr lang="zh-CN" altLang="en-US" sz="3200" b="1" dirty="0" smtClean="0">
                <a:latin typeface="华文楷体" pitchFamily="2" charset="-122"/>
                <a:ea typeface="华文楷体" pitchFamily="2" charset="-122"/>
                <a:sym typeface="宋体" charset="-122"/>
              </a:rPr>
              <a:t>201</a:t>
            </a:r>
            <a:r>
              <a:rPr lang="en-US" altLang="zh-CN" sz="3200" b="1" dirty="0" smtClean="0">
                <a:latin typeface="华文楷体" pitchFamily="2" charset="-122"/>
                <a:ea typeface="华文楷体" pitchFamily="2" charset="-122"/>
                <a:sym typeface="宋体" charset="-122"/>
              </a:rPr>
              <a:t>7</a:t>
            </a:r>
            <a:r>
              <a:rPr lang="zh-CN" altLang="en-US" sz="3200" b="1" dirty="0" smtClean="0">
                <a:latin typeface="华文楷体" pitchFamily="2" charset="-122"/>
                <a:ea typeface="华文楷体" pitchFamily="2" charset="-122"/>
                <a:sym typeface="宋体" charset="-122"/>
              </a:rPr>
              <a:t>年</a:t>
            </a:r>
            <a:r>
              <a:rPr lang="zh-CN" altLang="en-US" sz="3200" b="1" dirty="0">
                <a:latin typeface="华文楷体" pitchFamily="2" charset="-122"/>
                <a:ea typeface="华文楷体" pitchFamily="2" charset="-122"/>
                <a:sym typeface="宋体" charset="-122"/>
              </a:rPr>
              <a:t>高考命题的热点，备考时应予以关注.</a:t>
            </a:r>
          </a:p>
        </p:txBody>
      </p:sp>
      <p:sp>
        <p:nvSpPr>
          <p:cNvPr id="35843" name="Text Box 3"/>
          <p:cNvSpPr txBox="1">
            <a:spLocks noChangeArrowheads="1"/>
          </p:cNvSpPr>
          <p:nvPr/>
        </p:nvSpPr>
        <p:spPr bwMode="auto">
          <a:xfrm>
            <a:off x="285720" y="357166"/>
            <a:ext cx="8858280" cy="1323439"/>
          </a:xfrm>
          <a:prstGeom prst="rect">
            <a:avLst/>
          </a:prstGeom>
          <a:noFill/>
          <a:ln w="9525">
            <a:noFill/>
            <a:miter lim="800000"/>
            <a:headEnd/>
            <a:tailEnd/>
          </a:ln>
        </p:spPr>
        <p:txBody>
          <a:bodyPr wrap="square">
            <a:spAutoFit/>
          </a:bodyPr>
          <a:lstStyle/>
          <a:p>
            <a:pPr algn="ctr"/>
            <a:r>
              <a:rPr lang="zh-CN" altLang="en-US" sz="4000" dirty="0" smtClean="0">
                <a:solidFill>
                  <a:srgbClr val="0000CC"/>
                </a:solidFill>
                <a:latin typeface="华文行楷" pitchFamily="2" charset="-122"/>
                <a:ea typeface="华文行楷" pitchFamily="2" charset="-122"/>
                <a:sym typeface="宋体" charset="-122"/>
              </a:rPr>
              <a:t>三、函数</a:t>
            </a:r>
            <a:r>
              <a:rPr lang="zh-CN" altLang="en-US" sz="4000" dirty="0">
                <a:solidFill>
                  <a:srgbClr val="0000CC"/>
                </a:solidFill>
                <a:latin typeface="华文行楷" pitchFamily="2" charset="-122"/>
                <a:ea typeface="华文行楷" pitchFamily="2" charset="-122"/>
                <a:sym typeface="宋体" charset="-122"/>
              </a:rPr>
              <a:t>,导数及应用</a:t>
            </a:r>
            <a:endParaRPr lang="en-US" altLang="zh-CN" sz="4000" dirty="0">
              <a:solidFill>
                <a:srgbClr val="0000CC"/>
              </a:solidFill>
              <a:latin typeface="华文行楷" pitchFamily="2" charset="-122"/>
              <a:ea typeface="华文行楷" pitchFamily="2" charset="-122"/>
              <a:sym typeface="宋体" charset="-122"/>
            </a:endParaRPr>
          </a:p>
          <a:p>
            <a:pPr algn="ctr"/>
            <a:r>
              <a:rPr lang="zh-CN" altLang="en-US" sz="4000" dirty="0">
                <a:solidFill>
                  <a:srgbClr val="0000CC"/>
                </a:solidFill>
                <a:latin typeface="华文行楷" pitchFamily="2" charset="-122"/>
                <a:ea typeface="华文行楷" pitchFamily="2" charset="-122"/>
                <a:sym typeface="宋体" charset="-122"/>
              </a:rPr>
              <a:t>知识,能力,思想方法考向预测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blinds(horizontal)">
                                      <p:cBhvr>
                                        <p:cTn id="7" dur="500"/>
                                        <p:tgtEl>
                                          <p:spTgt spid="358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Text Box 4"/>
          <p:cNvSpPr txBox="1">
            <a:spLocks noChangeArrowheads="1"/>
          </p:cNvSpPr>
          <p:nvPr/>
        </p:nvSpPr>
        <p:spPr bwMode="auto">
          <a:xfrm>
            <a:off x="285720" y="1643050"/>
            <a:ext cx="8648700" cy="3416320"/>
          </a:xfrm>
          <a:prstGeom prst="rect">
            <a:avLst/>
          </a:prstGeom>
          <a:noFill/>
          <a:ln w="9525">
            <a:noFill/>
            <a:miter lim="800000"/>
            <a:headEnd/>
            <a:tailEnd/>
          </a:ln>
        </p:spPr>
        <p:txBody>
          <a:bodyPr>
            <a:spAutoFit/>
          </a:bodyPr>
          <a:lstStyle/>
          <a:p>
            <a:pPr>
              <a:lnSpc>
                <a:spcPct val="150000"/>
              </a:lnSpc>
            </a:pPr>
            <a:r>
              <a:rPr lang="zh-CN" altLang="en-US" sz="3200" b="1" dirty="0">
                <a:solidFill>
                  <a:srgbClr val="003300"/>
                </a:solidFill>
                <a:latin typeface="华文楷体" pitchFamily="2" charset="-122"/>
                <a:ea typeface="华文楷体" pitchFamily="2" charset="-122"/>
                <a:sym typeface="宋体" charset="-122"/>
              </a:rPr>
              <a:t>2、201</a:t>
            </a:r>
            <a:r>
              <a:rPr lang="en-US" altLang="zh-CN" sz="3200" b="1" dirty="0">
                <a:solidFill>
                  <a:srgbClr val="003300"/>
                </a:solidFill>
                <a:latin typeface="华文楷体" pitchFamily="2" charset="-122"/>
                <a:ea typeface="华文楷体" pitchFamily="2" charset="-122"/>
                <a:sym typeface="宋体" charset="-122"/>
              </a:rPr>
              <a:t>6</a:t>
            </a:r>
            <a:r>
              <a:rPr lang="zh-CN" altLang="en-US" sz="3200" b="1" dirty="0">
                <a:solidFill>
                  <a:srgbClr val="003300"/>
                </a:solidFill>
                <a:latin typeface="华文楷体" pitchFamily="2" charset="-122"/>
                <a:ea typeface="华文楷体" pitchFamily="2" charset="-122"/>
                <a:sym typeface="宋体" charset="-122"/>
              </a:rPr>
              <a:t>年高考仍将突出对</a:t>
            </a:r>
            <a:r>
              <a:rPr lang="zh-CN" altLang="en-US" sz="3200" b="1" dirty="0">
                <a:solidFill>
                  <a:srgbClr val="FF0000"/>
                </a:solidFill>
                <a:latin typeface="华文楷体" pitchFamily="2" charset="-122"/>
                <a:ea typeface="华文楷体" pitchFamily="2" charset="-122"/>
                <a:sym typeface="宋体" charset="-122"/>
              </a:rPr>
              <a:t>导数的工具性、重点考查利用导数研究函数极值、最值和单调性等</a:t>
            </a:r>
            <a:r>
              <a:rPr lang="zh-CN" altLang="en-US" sz="3200" b="1" dirty="0" smtClean="0">
                <a:solidFill>
                  <a:srgbClr val="FF0000"/>
                </a:solidFill>
                <a:latin typeface="华文楷体" pitchFamily="2" charset="-122"/>
                <a:ea typeface="华文楷体" pitchFamily="2" charset="-122"/>
                <a:sym typeface="宋体" charset="-122"/>
              </a:rPr>
              <a:t>问题。</a:t>
            </a:r>
            <a:r>
              <a:rPr lang="zh-CN" altLang="en-US" sz="3200" b="1" dirty="0" smtClean="0">
                <a:solidFill>
                  <a:srgbClr val="003300"/>
                </a:solidFill>
                <a:latin typeface="华文楷体" pitchFamily="2" charset="-122"/>
                <a:ea typeface="华文楷体" pitchFamily="2" charset="-122"/>
                <a:sym typeface="宋体" charset="-122"/>
              </a:rPr>
              <a:t>其中</a:t>
            </a:r>
            <a:r>
              <a:rPr lang="zh-CN" altLang="en-US" sz="3200" b="1" dirty="0">
                <a:solidFill>
                  <a:srgbClr val="003300"/>
                </a:solidFill>
                <a:latin typeface="华文楷体" pitchFamily="2" charset="-122"/>
                <a:ea typeface="华文楷体" pitchFamily="2" charset="-122"/>
                <a:sym typeface="宋体" charset="-122"/>
              </a:rPr>
              <a:t>蕴含转化与化归、分类讨论和数形结合等数学思想方法的考查.</a:t>
            </a:r>
          </a:p>
          <a:p>
            <a:endParaRPr lang="zh-CN" altLang="en-US" sz="2400" b="0" dirty="0">
              <a:solidFill>
                <a:srgbClr val="FF0000"/>
              </a:solidFill>
              <a:sym typeface="宋体" charset="-122"/>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0" y="1214422"/>
            <a:ext cx="9144000" cy="3240105"/>
          </a:xfrm>
        </p:spPr>
        <p:txBody>
          <a:bodyPr>
            <a:normAutofit/>
          </a:bodyPr>
          <a:lstStyle/>
          <a:p>
            <a:pPr>
              <a:lnSpc>
                <a:spcPct val="150000"/>
              </a:lnSpc>
            </a:pPr>
            <a:r>
              <a:rPr lang="zh-CN" altLang="en-US" sz="4900" b="1" dirty="0" smtClean="0">
                <a:solidFill>
                  <a:srgbClr val="FF0000"/>
                </a:solidFill>
                <a:ea typeface="黑体" pitchFamily="49" charset="-122"/>
              </a:rPr>
              <a:t>第二部分</a:t>
            </a:r>
            <a:r>
              <a:rPr lang="en-US" altLang="zh-CN" sz="4900" b="1" dirty="0" smtClean="0">
                <a:solidFill>
                  <a:srgbClr val="FF0000"/>
                </a:solidFill>
                <a:ea typeface="黑体" pitchFamily="49" charset="-122"/>
              </a:rPr>
              <a:t/>
            </a:r>
            <a:br>
              <a:rPr lang="en-US" altLang="zh-CN" sz="4900" b="1" dirty="0" smtClean="0">
                <a:solidFill>
                  <a:srgbClr val="FF0000"/>
                </a:solidFill>
                <a:ea typeface="黑体" pitchFamily="49" charset="-122"/>
              </a:rPr>
            </a:br>
            <a:r>
              <a:rPr lang="zh-CN" altLang="en-US" sz="4900" b="1" dirty="0" smtClean="0">
                <a:solidFill>
                  <a:srgbClr val="FF0000"/>
                </a:solidFill>
                <a:ea typeface="黑体" pitchFamily="49" charset="-122"/>
              </a:rPr>
              <a:t>学情分析</a:t>
            </a:r>
            <a:endParaRPr lang="zh-CN" altLang="en-US" sz="3200" b="1" dirty="0" smtClean="0">
              <a:solidFill>
                <a:srgbClr val="FF0000"/>
              </a:solidFill>
              <a:ea typeface="黑体" pitchFamily="49" charset="-122"/>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428596" y="2643182"/>
            <a:ext cx="8286808" cy="760657"/>
          </a:xfrm>
          <a:prstGeom prst="rect">
            <a:avLst/>
          </a:prstGeom>
          <a:noFill/>
          <a:ln w="9525">
            <a:noFill/>
            <a:miter lim="800000"/>
            <a:headEnd/>
            <a:tailEnd/>
          </a:ln>
        </p:spPr>
        <p:txBody>
          <a:bodyPr wrap="square">
            <a:spAutoFit/>
          </a:bodyPr>
          <a:lstStyle/>
          <a:p>
            <a:pPr>
              <a:lnSpc>
                <a:spcPct val="150000"/>
              </a:lnSpc>
            </a:pPr>
            <a:r>
              <a:rPr lang="zh-CN" altLang="en-US" sz="3200" b="1" dirty="0" smtClean="0">
                <a:solidFill>
                  <a:srgbClr val="003300"/>
                </a:solidFill>
                <a:latin typeface="华文楷体" pitchFamily="2" charset="-122"/>
                <a:ea typeface="华文楷体" pitchFamily="2" charset="-122"/>
                <a:sym typeface="宋体" charset="-122"/>
              </a:rPr>
              <a:t>         </a:t>
            </a:r>
            <a:endParaRPr lang="zh-CN" altLang="en-US" sz="3200" b="1" dirty="0">
              <a:solidFill>
                <a:srgbClr val="003300"/>
              </a:solidFill>
              <a:latin typeface="华文楷体" pitchFamily="2" charset="-122"/>
              <a:ea typeface="华文楷体" pitchFamily="2" charset="-122"/>
              <a:sym typeface="宋体" charset="-122"/>
            </a:endParaRPr>
          </a:p>
        </p:txBody>
      </p:sp>
      <p:sp>
        <p:nvSpPr>
          <p:cNvPr id="3" name="Text Box 4"/>
          <p:cNvSpPr txBox="1">
            <a:spLocks noChangeArrowheads="1"/>
          </p:cNvSpPr>
          <p:nvPr/>
        </p:nvSpPr>
        <p:spPr bwMode="auto">
          <a:xfrm>
            <a:off x="714348" y="1643050"/>
            <a:ext cx="7862914" cy="2308324"/>
          </a:xfrm>
          <a:prstGeom prst="rect">
            <a:avLst/>
          </a:prstGeom>
          <a:noFill/>
          <a:ln w="9525">
            <a:noFill/>
            <a:miter lim="800000"/>
            <a:headEnd/>
            <a:tailEnd/>
          </a:ln>
        </p:spPr>
        <p:txBody>
          <a:bodyPr wrap="square">
            <a:spAutoFit/>
          </a:bodyPr>
          <a:lstStyle/>
          <a:p>
            <a:pPr>
              <a:lnSpc>
                <a:spcPct val="150000"/>
              </a:lnSpc>
            </a:pPr>
            <a:r>
              <a:rPr lang="en-US" altLang="zh-CN" sz="3200" b="1" dirty="0" smtClean="0">
                <a:solidFill>
                  <a:srgbClr val="003300"/>
                </a:solidFill>
                <a:latin typeface="华文楷体" pitchFamily="2" charset="-122"/>
                <a:ea typeface="华文楷体" pitchFamily="2" charset="-122"/>
                <a:sym typeface="宋体" charset="-122"/>
              </a:rPr>
              <a:t>1</a:t>
            </a:r>
            <a:r>
              <a:rPr lang="zh-CN" altLang="en-US" sz="3200" b="1" dirty="0" smtClean="0">
                <a:solidFill>
                  <a:srgbClr val="003300"/>
                </a:solidFill>
                <a:latin typeface="华文楷体" pitchFamily="2" charset="-122"/>
                <a:ea typeface="华文楷体" pitchFamily="2" charset="-122"/>
                <a:sym typeface="宋体" charset="-122"/>
              </a:rPr>
              <a:t>、大多数学生将在导数及应用板块得不到分数或得极少的分数。从本次零诊可以看出，双流区理科</a:t>
            </a:r>
            <a:r>
              <a:rPr lang="en-US" altLang="zh-CN" sz="3200" b="1" dirty="0" smtClean="0">
                <a:solidFill>
                  <a:srgbClr val="003300"/>
                </a:solidFill>
                <a:latin typeface="华文楷体" pitchFamily="2" charset="-122"/>
                <a:ea typeface="华文楷体" pitchFamily="2" charset="-122"/>
                <a:sym typeface="宋体" charset="-122"/>
              </a:rPr>
              <a:t>21</a:t>
            </a:r>
            <a:r>
              <a:rPr lang="zh-CN" altLang="en-US" sz="3200" b="1" dirty="0" smtClean="0">
                <a:solidFill>
                  <a:srgbClr val="003300"/>
                </a:solidFill>
                <a:latin typeface="华文楷体" pitchFamily="2" charset="-122"/>
                <a:ea typeface="华文楷体" pitchFamily="2" charset="-122"/>
                <a:sym typeface="宋体" charset="-122"/>
              </a:rPr>
              <a:t>题平均分只有</a:t>
            </a:r>
            <a:r>
              <a:rPr lang="en-US" altLang="zh-CN" sz="3200" b="1" dirty="0" smtClean="0">
                <a:solidFill>
                  <a:srgbClr val="003300"/>
                </a:solidFill>
                <a:latin typeface="华文楷体" pitchFamily="2" charset="-122"/>
                <a:ea typeface="华文楷体" pitchFamily="2" charset="-122"/>
                <a:sym typeface="宋体" charset="-122"/>
              </a:rPr>
              <a:t>0.57</a:t>
            </a:r>
            <a:r>
              <a:rPr lang="zh-CN" altLang="en-US" sz="3200" b="1" dirty="0" smtClean="0">
                <a:solidFill>
                  <a:srgbClr val="003300"/>
                </a:solidFill>
                <a:latin typeface="华文楷体" pitchFamily="2" charset="-122"/>
                <a:ea typeface="华文楷体" pitchFamily="2" charset="-122"/>
                <a:sym typeface="宋体" charset="-122"/>
              </a:rPr>
              <a:t>分。</a:t>
            </a:r>
            <a:endParaRPr lang="zh-CN" altLang="en-US" sz="3200" b="1" dirty="0">
              <a:solidFill>
                <a:srgbClr val="003300"/>
              </a:solidFill>
              <a:latin typeface="华文楷体" pitchFamily="2" charset="-122"/>
              <a:ea typeface="华文楷体" pitchFamily="2" charset="-122"/>
              <a:sym typeface="宋体" charset="-122"/>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a:spLocks noChangeArrowheads="1"/>
          </p:cNvSpPr>
          <p:nvPr/>
        </p:nvSpPr>
        <p:spPr bwMode="auto">
          <a:xfrm>
            <a:off x="428564" y="285728"/>
            <a:ext cx="8715436" cy="584775"/>
          </a:xfrm>
          <a:prstGeom prst="rect">
            <a:avLst/>
          </a:prstGeom>
          <a:noFill/>
          <a:ln w="9525">
            <a:noFill/>
            <a:miter lim="800000"/>
            <a:headEnd/>
            <a:tailEnd/>
          </a:ln>
        </p:spPr>
        <p:txBody>
          <a:bodyPr wrap="square" anchor="ctr">
            <a:spAutoFit/>
          </a:bodyPr>
          <a:lstStyle/>
          <a:p>
            <a:pPr algn="ctr">
              <a:buFont typeface="Arial" pitchFamily="34" charset="0"/>
              <a:buNone/>
            </a:pPr>
            <a:r>
              <a:rPr lang="en-US" altLang="zh-CN" sz="3200" b="1" dirty="0" smtClean="0">
                <a:latin typeface="楷体" pitchFamily="49" charset="-122"/>
                <a:ea typeface="楷体" pitchFamily="49" charset="-122"/>
              </a:rPr>
              <a:t>2</a:t>
            </a:r>
            <a:r>
              <a:rPr lang="zh-CN" altLang="en-US" sz="3200" b="1" dirty="0" smtClean="0">
                <a:latin typeface="楷体" pitchFamily="49" charset="-122"/>
                <a:ea typeface="楷体" pitchFamily="49" charset="-122"/>
              </a:rPr>
              <a:t>、</a:t>
            </a:r>
            <a:r>
              <a:rPr lang="zh-CN" altLang="en-US" sz="3200" b="1" dirty="0">
                <a:latin typeface="楷体" pitchFamily="49" charset="-122"/>
                <a:ea typeface="楷体" pitchFamily="49" charset="-122"/>
              </a:rPr>
              <a:t>数学学习具体问题</a:t>
            </a:r>
          </a:p>
        </p:txBody>
      </p:sp>
      <p:sp>
        <p:nvSpPr>
          <p:cNvPr id="3" name="Rectangle 12"/>
          <p:cNvSpPr>
            <a:spLocks noChangeArrowheads="1"/>
          </p:cNvSpPr>
          <p:nvPr/>
        </p:nvSpPr>
        <p:spPr bwMode="auto">
          <a:xfrm>
            <a:off x="0" y="1357298"/>
            <a:ext cx="8786841" cy="4524315"/>
          </a:xfrm>
          <a:prstGeom prst="rect">
            <a:avLst/>
          </a:prstGeom>
          <a:noFill/>
          <a:ln w="9525">
            <a:noFill/>
            <a:miter lim="800000"/>
            <a:headEnd/>
            <a:tailEnd/>
          </a:ln>
        </p:spPr>
        <p:txBody>
          <a:bodyPr wrap="square" anchor="ctr">
            <a:spAutoFit/>
          </a:bodyPr>
          <a:lstStyle/>
          <a:p>
            <a:pPr>
              <a:lnSpc>
                <a:spcPct val="150000"/>
              </a:lnSpc>
              <a:tabLst>
                <a:tab pos="5257800" algn="l"/>
              </a:tabLst>
            </a:pPr>
            <a:r>
              <a:rPr lang="zh-CN" altLang="en-US" sz="2400" b="1" dirty="0"/>
              <a:t>（</a:t>
            </a:r>
            <a:r>
              <a:rPr lang="en-US" altLang="zh-CN" sz="2400" b="1" dirty="0"/>
              <a:t>1</a:t>
            </a:r>
            <a:r>
              <a:rPr lang="zh-CN" altLang="en-US" sz="2400" b="1" dirty="0"/>
              <a:t>）自主学习能力不够理想，表现为较大的依赖性</a:t>
            </a:r>
            <a:r>
              <a:rPr lang="zh-CN" altLang="en-US" sz="2400" b="1" dirty="0" smtClean="0"/>
              <a:t>．</a:t>
            </a:r>
            <a:endParaRPr lang="en-US" altLang="zh-CN" sz="2400" b="1" dirty="0" smtClean="0"/>
          </a:p>
          <a:p>
            <a:pPr>
              <a:lnSpc>
                <a:spcPct val="150000"/>
              </a:lnSpc>
              <a:tabLst>
                <a:tab pos="5257800" algn="l"/>
              </a:tabLst>
            </a:pPr>
            <a:r>
              <a:rPr lang="zh-CN" altLang="en-US" sz="2400" b="1" dirty="0" smtClean="0"/>
              <a:t>（</a:t>
            </a:r>
            <a:r>
              <a:rPr lang="en-US" altLang="zh-CN" sz="2400" b="1" dirty="0" smtClean="0"/>
              <a:t>2</a:t>
            </a:r>
            <a:r>
              <a:rPr lang="zh-CN" altLang="en-US" sz="2400" b="1" dirty="0" smtClean="0"/>
              <a:t>）对数学学习的困难思想上准备不足，有轻视、松懈情况．</a:t>
            </a:r>
            <a:endParaRPr lang="en-US" altLang="zh-CN" sz="2400" b="1" dirty="0" smtClean="0"/>
          </a:p>
          <a:p>
            <a:pPr>
              <a:lnSpc>
                <a:spcPct val="150000"/>
              </a:lnSpc>
              <a:tabLst>
                <a:tab pos="5257800" algn="l"/>
              </a:tabLst>
            </a:pPr>
            <a:r>
              <a:rPr lang="zh-CN" altLang="en-US" sz="2400" b="1" dirty="0" smtClean="0"/>
              <a:t>（</a:t>
            </a:r>
            <a:r>
              <a:rPr lang="en-US" altLang="zh-CN" sz="2400" b="1" dirty="0" smtClean="0"/>
              <a:t>3</a:t>
            </a:r>
            <a:r>
              <a:rPr lang="zh-CN" altLang="en-US" sz="2400" b="1" dirty="0" smtClean="0"/>
              <a:t>）学习方式简单，学习行为不够规范．</a:t>
            </a:r>
          </a:p>
          <a:p>
            <a:pPr>
              <a:lnSpc>
                <a:spcPct val="150000"/>
              </a:lnSpc>
              <a:tabLst>
                <a:tab pos="5257800" algn="l"/>
              </a:tabLst>
            </a:pPr>
            <a:r>
              <a:rPr lang="zh-CN" altLang="en-US" sz="2400" b="1" dirty="0" smtClean="0"/>
              <a:t>         </a:t>
            </a:r>
            <a:r>
              <a:rPr lang="zh-CN" altLang="en-US" sz="2400" b="1" dirty="0" smtClean="0">
                <a:solidFill>
                  <a:srgbClr val="FF0000"/>
                </a:solidFill>
                <a:latin typeface="楷体" pitchFamily="49" charset="-122"/>
                <a:ea typeface="楷体" pitchFamily="49" charset="-122"/>
              </a:rPr>
              <a:t>基础知识学习上重结论轻过程、重记忆轻理解，不善于梳理总结；解题训练中重数量，不规范、不深入、不善思考拓展、缺总结反思等。</a:t>
            </a:r>
            <a:endParaRPr lang="en-US" altLang="zh-CN" sz="2400" b="1" dirty="0" smtClean="0">
              <a:solidFill>
                <a:srgbClr val="FF0000"/>
              </a:solidFill>
              <a:latin typeface="楷体" pitchFamily="49" charset="-122"/>
              <a:ea typeface="楷体" pitchFamily="49" charset="-122"/>
            </a:endParaRPr>
          </a:p>
          <a:p>
            <a:pPr>
              <a:lnSpc>
                <a:spcPct val="150000"/>
              </a:lnSpc>
              <a:tabLst>
                <a:tab pos="5257800" algn="l"/>
              </a:tabLst>
            </a:pPr>
            <a:r>
              <a:rPr lang="zh-CN" altLang="en-US" sz="2400" b="1" dirty="0" smtClean="0"/>
              <a:t>（</a:t>
            </a:r>
            <a:r>
              <a:rPr lang="en-US" altLang="zh-CN" sz="2400" b="1" dirty="0" smtClean="0"/>
              <a:t>4</a:t>
            </a:r>
            <a:r>
              <a:rPr lang="zh-CN" altLang="en-US" sz="2400" b="1" dirty="0" smtClean="0"/>
              <a:t>）对数学思想方法的理解比较肤浅，学科能力的培养迫在眉睫，尤其是思维能力、运算能力．</a:t>
            </a:r>
            <a:endParaRPr lang="en-US" altLang="zh-CN" sz="2400" b="1" dirty="0" smtClean="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a:spLocks noChangeArrowheads="1"/>
          </p:cNvSpPr>
          <p:nvPr/>
        </p:nvSpPr>
        <p:spPr bwMode="auto">
          <a:xfrm>
            <a:off x="642910" y="357166"/>
            <a:ext cx="8143932" cy="584775"/>
          </a:xfrm>
          <a:prstGeom prst="rect">
            <a:avLst/>
          </a:prstGeom>
          <a:noFill/>
          <a:ln w="9525">
            <a:noFill/>
            <a:miter lim="800000"/>
            <a:headEnd/>
            <a:tailEnd/>
          </a:ln>
        </p:spPr>
        <p:txBody>
          <a:bodyPr wrap="square" anchor="ctr">
            <a:spAutoFit/>
          </a:bodyPr>
          <a:lstStyle/>
          <a:p>
            <a:pPr algn="ctr">
              <a:buFont typeface="Arial" pitchFamily="34" charset="0"/>
              <a:buNone/>
            </a:pPr>
            <a:r>
              <a:rPr lang="en-US" altLang="zh-CN" sz="3200" b="1" dirty="0" smtClean="0">
                <a:latin typeface="楷体" pitchFamily="49" charset="-122"/>
                <a:ea typeface="楷体" pitchFamily="49" charset="-122"/>
              </a:rPr>
              <a:t>3</a:t>
            </a:r>
            <a:r>
              <a:rPr lang="zh-CN" altLang="en-US" sz="3200" b="1" dirty="0" smtClean="0">
                <a:latin typeface="楷体" pitchFamily="49" charset="-122"/>
                <a:ea typeface="楷体" pitchFamily="49" charset="-122"/>
              </a:rPr>
              <a:t>、</a:t>
            </a:r>
            <a:r>
              <a:rPr lang="zh-CN" altLang="en-US" sz="3200" b="1" dirty="0">
                <a:latin typeface="楷体" pitchFamily="49" charset="-122"/>
                <a:ea typeface="楷体" pitchFamily="49" charset="-122"/>
              </a:rPr>
              <a:t>学生心理特征分析</a:t>
            </a:r>
          </a:p>
        </p:txBody>
      </p:sp>
      <p:sp>
        <p:nvSpPr>
          <p:cNvPr id="3" name="Rectangle 12"/>
          <p:cNvSpPr>
            <a:spLocks noChangeArrowheads="1"/>
          </p:cNvSpPr>
          <p:nvPr/>
        </p:nvSpPr>
        <p:spPr bwMode="auto">
          <a:xfrm>
            <a:off x="500034" y="1285860"/>
            <a:ext cx="8285163" cy="5078313"/>
          </a:xfrm>
          <a:prstGeom prst="rect">
            <a:avLst/>
          </a:prstGeom>
          <a:noFill/>
          <a:ln w="9525">
            <a:noFill/>
            <a:miter lim="800000"/>
            <a:headEnd/>
            <a:tailEnd/>
          </a:ln>
        </p:spPr>
        <p:txBody>
          <a:bodyPr anchor="ctr">
            <a:spAutoFit/>
          </a:bodyPr>
          <a:lstStyle/>
          <a:p>
            <a:pPr>
              <a:lnSpc>
                <a:spcPct val="150000"/>
              </a:lnSpc>
              <a:tabLst>
                <a:tab pos="5257800" algn="l"/>
              </a:tabLst>
            </a:pPr>
            <a:r>
              <a:rPr lang="zh-CN" altLang="en-US" sz="2400" b="1" dirty="0">
                <a:latin typeface="宋体" pitchFamily="2" charset="-122"/>
              </a:rPr>
              <a:t>     高中阶段是青少年身心发展的重要</a:t>
            </a:r>
            <a:r>
              <a:rPr lang="zh-CN" altLang="en-US" sz="2400" b="1" dirty="0" smtClean="0">
                <a:latin typeface="宋体" pitchFamily="2" charset="-122"/>
              </a:rPr>
              <a:t>时期</a:t>
            </a:r>
            <a:r>
              <a:rPr lang="en-US" altLang="zh-CN" sz="2400" b="1" dirty="0" smtClean="0">
                <a:latin typeface="宋体" pitchFamily="2" charset="-122"/>
              </a:rPr>
              <a:t>,</a:t>
            </a:r>
            <a:r>
              <a:rPr lang="zh-CN" altLang="en-US" sz="2400" b="1" dirty="0" smtClean="0">
                <a:latin typeface="宋体" pitchFamily="2" charset="-122"/>
              </a:rPr>
              <a:t>是</a:t>
            </a:r>
            <a:r>
              <a:rPr lang="zh-CN" altLang="en-US" sz="2400" b="1" dirty="0">
                <a:latin typeface="宋体" pitchFamily="2" charset="-122"/>
              </a:rPr>
              <a:t>青少年思想品质、人生观、自我意识、情绪情感、个性、人格等形成的关键</a:t>
            </a:r>
            <a:r>
              <a:rPr lang="zh-CN" altLang="en-US" sz="2400" b="1" dirty="0" smtClean="0">
                <a:latin typeface="宋体" pitchFamily="2" charset="-122"/>
              </a:rPr>
              <a:t>时期。处于</a:t>
            </a:r>
            <a:r>
              <a:rPr lang="zh-CN" altLang="en-US" sz="2400" b="1" dirty="0">
                <a:latin typeface="宋体" pitchFamily="2" charset="-122"/>
              </a:rPr>
              <a:t>这个时期的</a:t>
            </a:r>
            <a:r>
              <a:rPr lang="zh-CN" altLang="en-US" sz="2400" b="1" dirty="0" smtClean="0">
                <a:latin typeface="宋体" pitchFamily="2" charset="-122"/>
              </a:rPr>
              <a:t>高中生，其</a:t>
            </a:r>
            <a:r>
              <a:rPr lang="zh-CN" altLang="en-US" sz="2400" b="1" dirty="0">
                <a:latin typeface="宋体" pitchFamily="2" charset="-122"/>
              </a:rPr>
              <a:t>心理的发展具有成熟和幼稚、独立和依赖、自觉和盲动等诸多矛盾并存的特点</a:t>
            </a:r>
            <a:r>
              <a:rPr lang="en-US" altLang="zh-CN" sz="2400" b="1" dirty="0">
                <a:latin typeface="宋体" pitchFamily="2" charset="-122"/>
              </a:rPr>
              <a:t>,</a:t>
            </a:r>
            <a:r>
              <a:rPr lang="zh-CN" altLang="en-US" sz="2400" b="1" dirty="0" smtClean="0">
                <a:latin typeface="宋体" pitchFamily="2" charset="-122"/>
              </a:rPr>
              <a:t>易理产生</a:t>
            </a:r>
            <a:r>
              <a:rPr lang="zh-CN" altLang="en-US" sz="2400" b="1" dirty="0">
                <a:latin typeface="宋体" pitchFamily="2" charset="-122"/>
              </a:rPr>
              <a:t>各种各样的</a:t>
            </a:r>
            <a:r>
              <a:rPr lang="zh-CN" altLang="en-US" sz="2400" b="1" dirty="0" smtClean="0">
                <a:latin typeface="宋体" pitchFamily="2" charset="-122"/>
              </a:rPr>
              <a:t>心和</a:t>
            </a:r>
            <a:r>
              <a:rPr lang="zh-CN" altLang="en-US" sz="2400" b="1" dirty="0">
                <a:latin typeface="宋体" pitchFamily="2" charset="-122"/>
              </a:rPr>
              <a:t>行为问题</a:t>
            </a:r>
            <a:r>
              <a:rPr lang="en-US" altLang="zh-CN" sz="2400" b="1" dirty="0">
                <a:latin typeface="宋体" pitchFamily="2" charset="-122"/>
                <a:cs typeface="Arial" pitchFamily="34" charset="0"/>
              </a:rPr>
              <a:t>·······</a:t>
            </a:r>
          </a:p>
          <a:p>
            <a:pPr>
              <a:lnSpc>
                <a:spcPct val="150000"/>
              </a:lnSpc>
              <a:tabLst>
                <a:tab pos="5257800" algn="l"/>
              </a:tabLst>
            </a:pPr>
            <a:r>
              <a:rPr lang="zh-CN" altLang="en-US" sz="2400" b="1" dirty="0">
                <a:latin typeface="宋体" pitchFamily="2" charset="-122"/>
              </a:rPr>
              <a:t>     学业焦虑？</a:t>
            </a:r>
            <a:r>
              <a:rPr lang="zh-CN" altLang="zh-CN" sz="2400" b="1" dirty="0">
                <a:latin typeface="宋体" pitchFamily="2" charset="-122"/>
              </a:rPr>
              <a:t>正确看待信心问题</a:t>
            </a:r>
            <a:r>
              <a:rPr lang="zh-CN" altLang="en-US" sz="2400" b="1" dirty="0">
                <a:latin typeface="宋体" pitchFamily="2" charset="-122"/>
              </a:rPr>
              <a:t> ？如何改善人际沟通？</a:t>
            </a:r>
          </a:p>
          <a:p>
            <a:pPr>
              <a:lnSpc>
                <a:spcPct val="150000"/>
              </a:lnSpc>
              <a:tabLst>
                <a:tab pos="5257800" algn="l"/>
              </a:tabLst>
            </a:pPr>
            <a:r>
              <a:rPr lang="zh-CN" altLang="en-US" sz="2400" b="1" dirty="0">
                <a:latin typeface="宋体" pitchFamily="2" charset="-122"/>
              </a:rPr>
              <a:t>怎样克服精力分散？正确理解应试与备考？ 摆脱苦闷自卑心理 ？缓减心理压力 </a:t>
            </a:r>
            <a:r>
              <a:rPr lang="zh-CN" altLang="en-US" sz="2400" b="1" dirty="0" smtClean="0">
                <a:latin typeface="宋体" pitchFamily="2" charset="-122"/>
              </a:rPr>
              <a:t>？这些都是客观存在的问题，如不解决好，势必影响学业成绩。</a:t>
            </a:r>
            <a:endParaRPr lang="zh-CN" altLang="en-US" sz="2400" b="1" dirty="0">
              <a:latin typeface="宋体" pitchFamily="2" charset="-122"/>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140542" y="142846"/>
          <a:ext cx="8929718" cy="6530188"/>
        </p:xfrm>
        <a:graphic>
          <a:graphicData uri="http://schemas.openxmlformats.org/drawingml/2006/table">
            <a:tbl>
              <a:tblPr/>
              <a:tblGrid>
                <a:gridCol w="805139"/>
                <a:gridCol w="951527"/>
                <a:gridCol w="5343193"/>
                <a:gridCol w="365972"/>
                <a:gridCol w="365972"/>
                <a:gridCol w="300926"/>
                <a:gridCol w="265663"/>
                <a:gridCol w="265663"/>
                <a:gridCol w="265663"/>
              </a:tblGrid>
              <a:tr h="433040">
                <a:tc rowSpan="3">
                  <a:txBody>
                    <a:bodyPr/>
                    <a:lstStyle/>
                    <a:p>
                      <a:pPr algn="ctr" fontAlgn="ctr"/>
                      <a:r>
                        <a:rPr lang="zh-CN" altLang="en-US" sz="1600" b="0" i="0" u="none" strike="noStrike" dirty="0">
                          <a:solidFill>
                            <a:srgbClr val="000000"/>
                          </a:solidFill>
                          <a:latin typeface="宋体"/>
                        </a:rPr>
                        <a:t>章</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ctr"/>
                      <a:r>
                        <a:rPr lang="zh-CN" altLang="en-US" sz="1600" b="0" i="0" u="none" strike="noStrike" dirty="0">
                          <a:solidFill>
                            <a:srgbClr val="000000"/>
                          </a:solidFill>
                          <a:latin typeface="宋体"/>
                        </a:rPr>
                        <a:t>节</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ctr"/>
                      <a:r>
                        <a:rPr lang="zh-CN" altLang="en-US" sz="1600" b="0" i="0" u="none" strike="noStrike" dirty="0">
                          <a:solidFill>
                            <a:srgbClr val="000000"/>
                          </a:solidFill>
                          <a:latin typeface="宋体"/>
                        </a:rPr>
                        <a:t>考点</a:t>
                      </a:r>
                      <a:r>
                        <a:rPr lang="en-US" altLang="zh-CN" sz="1600" b="0" i="0" u="none" strike="noStrike" dirty="0">
                          <a:solidFill>
                            <a:srgbClr val="000000"/>
                          </a:solidFill>
                          <a:latin typeface="宋体"/>
                        </a:rPr>
                        <a:t>(2014</a:t>
                      </a:r>
                      <a:r>
                        <a:rPr lang="zh-CN" altLang="en-US" sz="1600" b="0" i="0" u="none" strike="noStrike" dirty="0">
                          <a:solidFill>
                            <a:srgbClr val="000000"/>
                          </a:solidFill>
                          <a:latin typeface="宋体"/>
                        </a:rPr>
                        <a:t>年考试说明</a:t>
                      </a:r>
                      <a:r>
                        <a:rPr lang="en-US" altLang="zh-CN" sz="1600" b="0" i="0" u="none" strike="noStrike" dirty="0">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ctr"/>
                      <a:r>
                        <a:rPr lang="zh-CN" altLang="en-US" sz="1400" b="0" i="0" u="none" strike="noStrike" dirty="0">
                          <a:solidFill>
                            <a:srgbClr val="000000"/>
                          </a:solidFill>
                          <a:latin typeface="宋体"/>
                        </a:rPr>
                        <a:t>能力要求</a:t>
                      </a:r>
                      <a:r>
                        <a:rPr lang="en-US" altLang="zh-CN" sz="1400" b="0" i="0" u="none" strike="noStrike" dirty="0">
                          <a:solidFill>
                            <a:srgbClr val="000000"/>
                          </a:solidFill>
                          <a:latin typeface="宋体"/>
                        </a:rPr>
                        <a:t>(</a:t>
                      </a:r>
                      <a:r>
                        <a:rPr lang="zh-CN" altLang="en-US" sz="1400" b="0" i="0" u="none" strike="noStrike" dirty="0">
                          <a:solidFill>
                            <a:srgbClr val="000000"/>
                          </a:solidFill>
                          <a:latin typeface="宋体"/>
                        </a:rPr>
                        <a:t>理</a:t>
                      </a:r>
                      <a:r>
                        <a:rPr lang="en-US" altLang="zh-CN" sz="1400" b="0" i="0" u="none" strike="noStrike" dirty="0">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gridSpan="3">
                  <a:txBody>
                    <a:bodyPr/>
                    <a:lstStyle/>
                    <a:p>
                      <a:pPr algn="ctr" fontAlgn="ctr"/>
                      <a:r>
                        <a:rPr lang="zh-CN" altLang="en-US" sz="1400" b="0" i="0" u="none" strike="noStrike" dirty="0">
                          <a:solidFill>
                            <a:srgbClr val="000000"/>
                          </a:solidFill>
                          <a:latin typeface="宋体"/>
                        </a:rPr>
                        <a:t>能力要求</a:t>
                      </a:r>
                      <a:r>
                        <a:rPr lang="en-US" altLang="zh-CN" sz="1400" b="0" i="0" u="none" strike="noStrike" dirty="0">
                          <a:solidFill>
                            <a:srgbClr val="000000"/>
                          </a:solidFill>
                          <a:latin typeface="宋体"/>
                        </a:rPr>
                        <a:t>(</a:t>
                      </a:r>
                      <a:r>
                        <a:rPr lang="zh-CN" altLang="en-US" sz="1400" b="0" i="0" u="none" strike="noStrike" dirty="0">
                          <a:solidFill>
                            <a:srgbClr val="000000"/>
                          </a:solidFill>
                          <a:latin typeface="宋体"/>
                        </a:rPr>
                        <a:t>文</a:t>
                      </a:r>
                      <a:r>
                        <a:rPr lang="en-US" altLang="zh-CN" sz="1400" b="0" i="0" u="none" strike="noStrike" dirty="0">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r>
              <a:tr h="256077">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fontAlgn="ctr"/>
                      <a:r>
                        <a:rPr lang="en-US" sz="1600" b="0" i="0" u="none" strike="noStrike" dirty="0">
                          <a:solidFill>
                            <a:srgbClr val="000000"/>
                          </a:solidFill>
                          <a:latin typeface="宋体"/>
                        </a:rPr>
                        <a:t>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宋体"/>
                        </a:rPr>
                        <a:t>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宋体"/>
                        </a:rPr>
                        <a:t>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宋体"/>
                        </a:rPr>
                        <a:t>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宋体"/>
                        </a:rPr>
                        <a:t>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宋体"/>
                        </a:rPr>
                        <a:t>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040">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全称量词与存在量词</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选修</a:t>
                      </a:r>
                      <a:r>
                        <a:rPr lang="en-US" altLang="zh-CN" sz="1600" b="0" i="0" u="none" strike="noStrike" dirty="0">
                          <a:solidFill>
                            <a:srgbClr val="000000"/>
                          </a:solidFill>
                          <a:latin typeface="宋体"/>
                        </a:rPr>
                        <a:t>1-1</a:t>
                      </a:r>
                      <a:r>
                        <a:rPr lang="zh-CN" altLang="en-US" sz="1600" b="0" i="0" u="none" strike="noStrike" dirty="0">
                          <a:solidFill>
                            <a:srgbClr val="000000"/>
                          </a:solidFill>
                          <a:latin typeface="宋体"/>
                        </a:rPr>
                        <a:t>或</a:t>
                      </a:r>
                      <a:r>
                        <a:rPr lang="en-US" altLang="zh-CN" sz="1600" b="0" i="0" u="none" strike="noStrike" dirty="0">
                          <a:solidFill>
                            <a:srgbClr val="000000"/>
                          </a:solidFill>
                          <a:latin typeface="宋体"/>
                        </a:rPr>
                        <a:t>2-1】21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2600">
                <a:tc rowSpan="8">
                  <a:txBody>
                    <a:bodyPr/>
                    <a:lstStyle/>
                    <a:p>
                      <a:pPr algn="ctr" fontAlgn="ctr"/>
                      <a:r>
                        <a:rPr lang="zh-CN" altLang="en-US" sz="1600" b="0" i="0" u="none" strike="noStrike">
                          <a:solidFill>
                            <a:srgbClr val="000000"/>
                          </a:solidFill>
                          <a:latin typeface="宋体"/>
                        </a:rPr>
                        <a:t>幂函数及函数应用</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fontAlgn="ctr"/>
                      <a:r>
                        <a:rPr lang="zh-CN" altLang="en-US" sz="1600" b="0" i="0" u="none" strike="noStrike">
                          <a:solidFill>
                            <a:srgbClr val="000000"/>
                          </a:solidFill>
                          <a:latin typeface="宋体"/>
                        </a:rPr>
                        <a:t>幂函数</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zh-CN" altLang="en-US" sz="1600" b="0" i="0" u="none" strike="noStrike" dirty="0">
                          <a:solidFill>
                            <a:srgbClr val="000000"/>
                          </a:solidFill>
                          <a:latin typeface="宋体"/>
                        </a:rPr>
                        <a:t>幂函数</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3">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ctr"/>
                      <a:r>
                        <a:rPr lang="zh-CN" altLang="en-US" sz="1600" b="0" i="0" u="none" strike="noStrike" dirty="0">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2600">
                <a:tc vMerge="1">
                  <a:txBody>
                    <a:bodyPr/>
                    <a:lstStyle/>
                    <a:p>
                      <a:endParaRPr lang="zh-CN" altLang="en-US"/>
                    </a:p>
                  </a:txBody>
                  <a:tcPr/>
                </a:tc>
                <a:tc vMerge="1">
                  <a:txBody>
                    <a:bodyPr/>
                    <a:lstStyle/>
                    <a:p>
                      <a:endParaRPr lang="zh-CN" altLang="en-US"/>
                    </a:p>
                  </a:txBody>
                  <a:tcPr/>
                </a:tc>
                <a:tc>
                  <a:txBody>
                    <a:bodyPr/>
                    <a:lstStyle/>
                    <a:p>
                      <a:pPr algn="l" fontAlgn="ctr"/>
                      <a:r>
                        <a:rPr lang="zh-CN" altLang="en-US" sz="1600" b="0" i="0" u="none" strike="noStrike" dirty="0">
                          <a:solidFill>
                            <a:srgbClr val="000000"/>
                          </a:solidFill>
                          <a:latin typeface="宋体"/>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r>
              <a:tr h="256077">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的图象</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必修</a:t>
                      </a:r>
                      <a:r>
                        <a:rPr lang="en-US" altLang="zh-CN" sz="1600" b="0" i="0" u="none" strike="noStrike" dirty="0">
                          <a:solidFill>
                            <a:srgbClr val="000000"/>
                          </a:solidFill>
                          <a:latin typeface="宋体"/>
                        </a:rPr>
                        <a:t>1】77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r>
              <a:tr h="256077">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函数的零点</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必修</a:t>
                      </a:r>
                      <a:r>
                        <a:rPr lang="en-US" altLang="zh-CN" sz="1600" b="0" i="0" u="none" strike="noStrike" dirty="0">
                          <a:solidFill>
                            <a:srgbClr val="000000"/>
                          </a:solidFill>
                          <a:latin typeface="宋体"/>
                        </a:rPr>
                        <a:t>1】86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040">
                <a:tc vMerge="1">
                  <a:txBody>
                    <a:bodyPr/>
                    <a:lstStyle/>
                    <a:p>
                      <a:endParaRPr lang="zh-CN" altLang="en-US"/>
                    </a:p>
                  </a:txBody>
                  <a:tcPr/>
                </a:tc>
                <a:tc rowSpan="4">
                  <a:txBody>
                    <a:bodyPr/>
                    <a:lstStyle/>
                    <a:p>
                      <a:pPr algn="ctr" fontAlgn="ctr"/>
                      <a:r>
                        <a:rPr lang="zh-CN" altLang="en-US" sz="1600" b="0" i="0" u="none" strike="noStrike">
                          <a:solidFill>
                            <a:srgbClr val="000000"/>
                          </a:solidFill>
                          <a:latin typeface="宋体"/>
                        </a:rPr>
                        <a:t>函数的应用</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ctr"/>
                      <a:r>
                        <a:rPr lang="zh-CN" altLang="en-US" sz="1600" b="0" i="0" u="none" strike="noStrike">
                          <a:solidFill>
                            <a:srgbClr val="000000"/>
                          </a:solidFill>
                          <a:latin typeface="宋体"/>
                        </a:rPr>
                        <a:t>实系数一元二次方程根的分布</a:t>
                      </a:r>
                      <a:r>
                        <a:rPr lang="en-US" altLang="zh-CN" sz="1600" b="0" i="0" u="none" strike="noStrike">
                          <a:solidFill>
                            <a:srgbClr val="000000"/>
                          </a:solidFill>
                          <a:latin typeface="宋体"/>
                        </a:rPr>
                        <a:t>【</a:t>
                      </a:r>
                      <a:r>
                        <a:rPr lang="zh-CN" altLang="en-US" sz="1600" b="0" i="0" u="none" strike="noStrike">
                          <a:solidFill>
                            <a:srgbClr val="000000"/>
                          </a:solidFill>
                          <a:latin typeface="宋体"/>
                        </a:rPr>
                        <a:t>必修</a:t>
                      </a:r>
                      <a:r>
                        <a:rPr lang="en-US" altLang="zh-CN" sz="1600" b="0" i="0" u="none" strike="noStrike">
                          <a:solidFill>
                            <a:srgbClr val="000000"/>
                          </a:solidFill>
                          <a:latin typeface="宋体"/>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040">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函数的零点与方程的根</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必修</a:t>
                      </a:r>
                      <a:r>
                        <a:rPr lang="en-US" altLang="zh-CN" sz="1600" b="0" i="0" u="none" strike="noStrike" dirty="0">
                          <a:solidFill>
                            <a:srgbClr val="000000"/>
                          </a:solidFill>
                          <a:latin typeface="宋体"/>
                        </a:rPr>
                        <a:t>1】86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077">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二分法</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必修</a:t>
                      </a:r>
                      <a:r>
                        <a:rPr lang="en-US" altLang="zh-CN" sz="1600" b="0" i="0" u="none" strike="noStrike" dirty="0">
                          <a:solidFill>
                            <a:srgbClr val="000000"/>
                          </a:solidFill>
                          <a:latin typeface="宋体"/>
                        </a:rPr>
                        <a:t>1】【</a:t>
                      </a:r>
                      <a:r>
                        <a:rPr lang="zh-CN" altLang="en-US" sz="1600" b="0" i="0" u="none" strike="noStrike" dirty="0">
                          <a:solidFill>
                            <a:srgbClr val="000000"/>
                          </a:solidFill>
                          <a:latin typeface="宋体"/>
                        </a:rPr>
                        <a:t>必修</a:t>
                      </a:r>
                      <a:r>
                        <a:rPr lang="en-US" altLang="zh-CN" sz="1600" b="0" i="0" u="none" strike="noStrike" dirty="0">
                          <a:solidFill>
                            <a:srgbClr val="000000"/>
                          </a:solidFill>
                          <a:latin typeface="宋体"/>
                        </a:rPr>
                        <a:t>1】89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077">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a:solidFill>
                            <a:srgbClr val="000000"/>
                          </a:solidFill>
                          <a:latin typeface="宋体"/>
                        </a:rPr>
                        <a:t>函数模型及其应用</a:t>
                      </a:r>
                      <a:r>
                        <a:rPr lang="en-US" altLang="zh-CN" sz="1600" b="0" i="0" u="none" strike="noStrike">
                          <a:solidFill>
                            <a:srgbClr val="000000"/>
                          </a:solidFill>
                          <a:latin typeface="宋体"/>
                        </a:rPr>
                        <a:t>95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077">
                <a:tc rowSpan="8">
                  <a:txBody>
                    <a:bodyPr/>
                    <a:lstStyle/>
                    <a:p>
                      <a:pPr algn="ctr" fontAlgn="ctr"/>
                      <a:r>
                        <a:rPr lang="zh-CN" altLang="en-US" sz="1600" b="0" i="0" u="none" strike="noStrike">
                          <a:solidFill>
                            <a:srgbClr val="000000"/>
                          </a:solidFill>
                          <a:latin typeface="宋体"/>
                        </a:rPr>
                        <a:t>导数及其应用</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ctr"/>
                      <a:r>
                        <a:rPr lang="zh-CN" altLang="en-US" sz="1600" b="0" i="0" u="none" strike="noStrike">
                          <a:solidFill>
                            <a:srgbClr val="000000"/>
                          </a:solidFill>
                          <a:latin typeface="宋体"/>
                        </a:rPr>
                        <a:t>导数概念及其几何意义</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ctr"/>
                      <a:r>
                        <a:rPr lang="zh-CN" altLang="en-US" sz="1600" b="0" i="0" u="none" strike="noStrike">
                          <a:solidFill>
                            <a:srgbClr val="000000"/>
                          </a:solidFill>
                          <a:latin typeface="宋体"/>
                        </a:rPr>
                        <a:t>导数的概念</a:t>
                      </a:r>
                      <a:r>
                        <a:rPr lang="en-US" altLang="zh-CN" sz="1600" b="0" i="0" u="none" strike="noStrike">
                          <a:solidFill>
                            <a:srgbClr val="000000"/>
                          </a:solidFill>
                          <a:latin typeface="宋体"/>
                        </a:rPr>
                        <a:t>【</a:t>
                      </a:r>
                      <a:r>
                        <a:rPr lang="zh-CN" altLang="en-US" sz="1600" b="0" i="0" u="none" strike="noStrike">
                          <a:solidFill>
                            <a:srgbClr val="000000"/>
                          </a:solidFill>
                          <a:latin typeface="宋体"/>
                        </a:rPr>
                        <a:t>选修</a:t>
                      </a:r>
                      <a:r>
                        <a:rPr lang="en-US" altLang="zh-CN" sz="1600" b="0" i="0" u="none" strike="noStrike">
                          <a:solidFill>
                            <a:srgbClr val="000000"/>
                          </a:solidFill>
                          <a:latin typeface="宋体"/>
                        </a:rPr>
                        <a:t>1-1</a:t>
                      </a:r>
                      <a:r>
                        <a:rPr lang="zh-CN" altLang="en-US" sz="1600" b="0" i="0" u="none" strike="noStrike">
                          <a:solidFill>
                            <a:srgbClr val="000000"/>
                          </a:solidFill>
                          <a:latin typeface="宋体"/>
                        </a:rPr>
                        <a:t>或</a:t>
                      </a:r>
                      <a:r>
                        <a:rPr lang="en-US" altLang="zh-CN" sz="1600" b="0" i="0" u="none" strike="noStrike">
                          <a:solidFill>
                            <a:srgbClr val="000000"/>
                          </a:solidFill>
                          <a:latin typeface="宋体"/>
                        </a:rPr>
                        <a:t>2-1】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040">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导数的几何意义</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选修</a:t>
                      </a:r>
                      <a:r>
                        <a:rPr lang="en-US" altLang="zh-CN" sz="1600" b="0" i="0" u="none" strike="noStrike" dirty="0">
                          <a:solidFill>
                            <a:srgbClr val="000000"/>
                          </a:solidFill>
                          <a:latin typeface="宋体"/>
                        </a:rPr>
                        <a:t>1-1</a:t>
                      </a:r>
                      <a:r>
                        <a:rPr lang="zh-CN" altLang="en-US" sz="1600" b="0" i="0" u="none" strike="noStrike" dirty="0">
                          <a:solidFill>
                            <a:srgbClr val="000000"/>
                          </a:solidFill>
                          <a:latin typeface="宋体"/>
                        </a:rPr>
                        <a:t>或</a:t>
                      </a:r>
                      <a:r>
                        <a:rPr lang="en-US" altLang="zh-CN" sz="1600" b="0" i="0" u="none" strike="noStrike" dirty="0">
                          <a:solidFill>
                            <a:srgbClr val="000000"/>
                          </a:solidFill>
                          <a:latin typeface="宋体"/>
                        </a:rPr>
                        <a:t>2-1】76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766">
                <a:tc vMerge="1">
                  <a:txBody>
                    <a:bodyPr/>
                    <a:lstStyle/>
                    <a:p>
                      <a:endParaRPr lang="zh-CN" altLang="en-US"/>
                    </a:p>
                  </a:txBody>
                  <a:tcPr/>
                </a:tc>
                <a:tc rowSpan="4">
                  <a:txBody>
                    <a:bodyPr/>
                    <a:lstStyle/>
                    <a:p>
                      <a:pPr algn="ctr" fontAlgn="ctr"/>
                      <a:r>
                        <a:rPr lang="zh-CN" altLang="en-US" sz="1600" b="0" i="0" u="none" strike="noStrike">
                          <a:solidFill>
                            <a:srgbClr val="000000"/>
                          </a:solidFill>
                          <a:latin typeface="宋体"/>
                        </a:rPr>
                        <a:t>导数的运算</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ctr"/>
                      <a:r>
                        <a:rPr lang="zh-CN" altLang="en-US" sz="1600" b="0" i="0" u="none" strike="noStrike">
                          <a:solidFill>
                            <a:srgbClr val="000000"/>
                          </a:solidFill>
                          <a:latin typeface="宋体"/>
                        </a:rPr>
                        <a:t>常见基本初等函数的导数公式</a:t>
                      </a:r>
                      <a:r>
                        <a:rPr lang="en-US" altLang="zh-CN" sz="1600" b="0" i="0" u="none" strike="noStrike">
                          <a:solidFill>
                            <a:srgbClr val="000000"/>
                          </a:solidFill>
                          <a:latin typeface="宋体"/>
                        </a:rPr>
                        <a:t>【</a:t>
                      </a:r>
                      <a:r>
                        <a:rPr lang="zh-CN" altLang="en-US" sz="1600" b="0" i="0" u="none" strike="noStrike">
                          <a:solidFill>
                            <a:srgbClr val="000000"/>
                          </a:solidFill>
                          <a:latin typeface="宋体"/>
                        </a:rPr>
                        <a:t>选修</a:t>
                      </a:r>
                      <a:r>
                        <a:rPr lang="en-US" altLang="zh-CN" sz="1600" b="0" i="0" u="none" strike="noStrike">
                          <a:solidFill>
                            <a:srgbClr val="000000"/>
                          </a:solidFill>
                          <a:latin typeface="宋体"/>
                        </a:rPr>
                        <a:t>1-1</a:t>
                      </a:r>
                      <a:r>
                        <a:rPr lang="zh-CN" altLang="en-US" sz="1600" b="0" i="0" u="none" strike="noStrike">
                          <a:solidFill>
                            <a:srgbClr val="000000"/>
                          </a:solidFill>
                          <a:latin typeface="宋体"/>
                        </a:rPr>
                        <a:t>或</a:t>
                      </a:r>
                      <a:r>
                        <a:rPr lang="en-US" altLang="zh-CN" sz="1600" b="0" i="0" u="none" strike="noStrike">
                          <a:solidFill>
                            <a:srgbClr val="000000"/>
                          </a:solidFill>
                          <a:latin typeface="宋体"/>
                        </a:rPr>
                        <a:t>2-1】81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040">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a:solidFill>
                            <a:srgbClr val="000000"/>
                          </a:solidFill>
                          <a:latin typeface="宋体"/>
                        </a:rPr>
                        <a:t>导数的四则运算法则</a:t>
                      </a:r>
                      <a:r>
                        <a:rPr lang="en-US" altLang="zh-CN" sz="1600" b="0" i="0" u="none" strike="noStrike">
                          <a:solidFill>
                            <a:srgbClr val="000000"/>
                          </a:solidFill>
                          <a:latin typeface="宋体"/>
                        </a:rPr>
                        <a:t>【</a:t>
                      </a:r>
                      <a:r>
                        <a:rPr lang="zh-CN" altLang="en-US" sz="1600" b="0" i="0" u="none" strike="noStrike">
                          <a:solidFill>
                            <a:srgbClr val="000000"/>
                          </a:solidFill>
                          <a:latin typeface="宋体"/>
                        </a:rPr>
                        <a:t>选修</a:t>
                      </a:r>
                      <a:r>
                        <a:rPr lang="en-US" altLang="zh-CN" sz="1600" b="0" i="0" u="none" strike="noStrike">
                          <a:solidFill>
                            <a:srgbClr val="000000"/>
                          </a:solidFill>
                          <a:latin typeface="宋体"/>
                        </a:rPr>
                        <a:t>1-1</a:t>
                      </a:r>
                      <a:r>
                        <a:rPr lang="zh-CN" altLang="en-US" sz="1600" b="0" i="0" u="none" strike="noStrike">
                          <a:solidFill>
                            <a:srgbClr val="000000"/>
                          </a:solidFill>
                          <a:latin typeface="宋体"/>
                        </a:rPr>
                        <a:t>或</a:t>
                      </a:r>
                      <a:r>
                        <a:rPr lang="en-US" altLang="zh-CN" sz="1600" b="0" i="0" u="none" strike="noStrike">
                          <a:solidFill>
                            <a:srgbClr val="000000"/>
                          </a:solidFill>
                          <a:latin typeface="宋体"/>
                        </a:rPr>
                        <a:t>2-1】83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2600">
                <a:tc vMerge="1">
                  <a:txBody>
                    <a:bodyPr/>
                    <a:lstStyle/>
                    <a:p>
                      <a:endParaRPr lang="zh-CN" altLang="en-US"/>
                    </a:p>
                  </a:txBody>
                  <a:tcPr/>
                </a:tc>
                <a:tc vMerge="1">
                  <a:txBody>
                    <a:bodyPr/>
                    <a:lstStyle/>
                    <a:p>
                      <a:endParaRPr lang="zh-CN" altLang="en-US"/>
                    </a:p>
                  </a:txBody>
                  <a:tcPr/>
                </a:tc>
                <a:tc>
                  <a:txBody>
                    <a:bodyPr/>
                    <a:lstStyle/>
                    <a:p>
                      <a:pPr algn="l" fontAlgn="ctr"/>
                      <a:r>
                        <a:rPr lang="zh-CN" altLang="en-US" sz="1600" b="0" i="0" u="none" strike="noStrike">
                          <a:solidFill>
                            <a:srgbClr val="000000"/>
                          </a:solidFill>
                          <a:latin typeface="宋体"/>
                        </a:rPr>
                        <a:t>简单的复合函数</a:t>
                      </a:r>
                      <a:r>
                        <a:rPr lang="en-US" altLang="zh-CN" sz="1600" b="0" i="0" u="none" strike="noStrike">
                          <a:solidFill>
                            <a:srgbClr val="000000"/>
                          </a:solidFill>
                          <a:latin typeface="宋体"/>
                        </a:rPr>
                        <a:t>(</a:t>
                      </a:r>
                      <a:r>
                        <a:rPr lang="zh-CN" altLang="en-US" sz="1600" b="0" i="0" u="none" strike="noStrike">
                          <a:solidFill>
                            <a:srgbClr val="000000"/>
                          </a:solidFill>
                          <a:latin typeface="宋体"/>
                        </a:rPr>
                        <a:t>仅限于形如</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ctr"/>
                      <a:r>
                        <a:rPr lang="zh-CN" altLang="en-US" sz="1600" b="0" i="0" u="none" strike="noStrike">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3">
                  <a:txBody>
                    <a:bodyPr/>
                    <a:lstStyle/>
                    <a:p>
                      <a:pPr algn="ctr" fontAlgn="ctr"/>
                      <a:r>
                        <a:rPr lang="zh-CN" altLang="en-US" sz="1600" b="0" i="0" u="none" strike="noStrike" dirty="0">
                          <a:solidFill>
                            <a:srgbClr val="000000"/>
                          </a:solidFill>
                          <a:latin typeface="宋体"/>
                        </a:rPr>
                        <a:t>无</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zh-CN" altLang="en-US"/>
                    </a:p>
                  </a:txBody>
                  <a:tcPr/>
                </a:tc>
                <a:tc rowSpan="2" hMerge="1">
                  <a:txBody>
                    <a:bodyPr/>
                    <a:lstStyle/>
                    <a:p>
                      <a:endParaRPr lang="zh-CN" altLang="en-US"/>
                    </a:p>
                  </a:txBody>
                  <a:tcPr/>
                </a:tc>
              </a:tr>
              <a:tr h="256077">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dirty="0">
                          <a:solidFill>
                            <a:srgbClr val="000000"/>
                          </a:solidFill>
                          <a:latin typeface="宋体"/>
                        </a:rPr>
                        <a:t>的导数</a:t>
                      </a:r>
                      <a:r>
                        <a:rPr lang="en-US" altLang="zh-CN" sz="1600" b="0" i="0" u="none" strike="noStrike" dirty="0">
                          <a:solidFill>
                            <a:srgbClr val="000000"/>
                          </a:solidFill>
                          <a:latin typeface="宋体"/>
                        </a:rPr>
                        <a:t>)【</a:t>
                      </a:r>
                      <a:r>
                        <a:rPr lang="zh-CN" altLang="en-US" sz="1600" b="0" i="0" u="none" strike="noStrike" dirty="0">
                          <a:solidFill>
                            <a:srgbClr val="000000"/>
                          </a:solidFill>
                          <a:latin typeface="宋体"/>
                        </a:rPr>
                        <a:t>选修</a:t>
                      </a:r>
                      <a:r>
                        <a:rPr lang="en-US" altLang="zh-CN" sz="1600" b="0" i="0" u="none" strike="noStrike" dirty="0">
                          <a:solidFill>
                            <a:srgbClr val="000000"/>
                          </a:solidFill>
                          <a:latin typeface="宋体"/>
                        </a:rPr>
                        <a:t>1-1</a:t>
                      </a:r>
                      <a:r>
                        <a:rPr lang="zh-CN" altLang="en-US" sz="1600" b="0" i="0" u="none" strike="noStrike" dirty="0">
                          <a:solidFill>
                            <a:srgbClr val="000000"/>
                          </a:solidFill>
                          <a:latin typeface="宋体"/>
                        </a:rPr>
                        <a:t>或</a:t>
                      </a:r>
                      <a:r>
                        <a:rPr lang="en-US" altLang="zh-CN" sz="1600" b="0" i="0" u="none" strike="noStrike" dirty="0">
                          <a:solidFill>
                            <a:srgbClr val="000000"/>
                          </a:solidFill>
                          <a:latin typeface="宋体"/>
                        </a:rPr>
                        <a:t>2-1】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gridSpan="3" vMerge="1">
                  <a:txBody>
                    <a:bodyPr/>
                    <a:lstStyle/>
                    <a:p>
                      <a:endParaRPr lang="zh-CN" altLang="en-US"/>
                    </a:p>
                  </a:txBody>
                  <a:tcPr/>
                </a:tc>
                <a:tc hMerge="1" vMerge="1">
                  <a:txBody>
                    <a:bodyPr/>
                    <a:lstStyle/>
                    <a:p>
                      <a:endParaRPr lang="zh-CN" altLang="en-US"/>
                    </a:p>
                  </a:txBody>
                  <a:tcPr/>
                </a:tc>
                <a:tc hMerge="1" vMerge="1">
                  <a:txBody>
                    <a:bodyPr/>
                    <a:lstStyle/>
                    <a:p>
                      <a:endParaRPr lang="zh-CN" altLang="en-US"/>
                    </a:p>
                  </a:txBody>
                  <a:tcPr/>
                </a:tc>
              </a:tr>
              <a:tr h="433040">
                <a:tc vMerge="1">
                  <a:txBody>
                    <a:bodyPr/>
                    <a:lstStyle/>
                    <a:p>
                      <a:endParaRPr lang="zh-CN" altLang="en-US"/>
                    </a:p>
                  </a:txBody>
                  <a:tcPr/>
                </a:tc>
                <a:tc rowSpan="2">
                  <a:txBody>
                    <a:bodyPr/>
                    <a:lstStyle/>
                    <a:p>
                      <a:pPr algn="ctr" fontAlgn="ctr"/>
                      <a:r>
                        <a:rPr lang="zh-CN" altLang="en-US" sz="1600" b="0" i="0" u="none" strike="noStrike">
                          <a:solidFill>
                            <a:srgbClr val="000000"/>
                          </a:solidFill>
                          <a:latin typeface="宋体"/>
                        </a:rPr>
                        <a:t>导数在研究函数中的应用</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ctr"/>
                      <a:r>
                        <a:rPr lang="zh-CN" altLang="en-US" sz="1600" b="0" i="0" u="none" strike="noStrike">
                          <a:solidFill>
                            <a:srgbClr val="000000"/>
                          </a:solidFill>
                          <a:latin typeface="宋体"/>
                        </a:rPr>
                        <a:t>单调性与导数</a:t>
                      </a:r>
                      <a:r>
                        <a:rPr lang="en-US" altLang="zh-CN" sz="1600" b="0" i="0" u="none" strike="noStrike">
                          <a:solidFill>
                            <a:srgbClr val="000000"/>
                          </a:solidFill>
                          <a:latin typeface="宋体"/>
                        </a:rPr>
                        <a:t>【</a:t>
                      </a:r>
                      <a:r>
                        <a:rPr lang="zh-CN" altLang="en-US" sz="1600" b="0" i="0" u="none" strike="noStrike">
                          <a:solidFill>
                            <a:srgbClr val="000000"/>
                          </a:solidFill>
                          <a:latin typeface="宋体"/>
                        </a:rPr>
                        <a:t>选修</a:t>
                      </a:r>
                      <a:r>
                        <a:rPr lang="en-US" altLang="zh-CN" sz="1600" b="0" i="0" u="none" strike="noStrike">
                          <a:solidFill>
                            <a:srgbClr val="000000"/>
                          </a:solidFill>
                          <a:latin typeface="宋体"/>
                        </a:rPr>
                        <a:t>1-1</a:t>
                      </a:r>
                      <a:r>
                        <a:rPr lang="zh-CN" altLang="en-US" sz="1600" b="0" i="0" u="none" strike="noStrike">
                          <a:solidFill>
                            <a:srgbClr val="000000"/>
                          </a:solidFill>
                          <a:latin typeface="宋体"/>
                        </a:rPr>
                        <a:t>或</a:t>
                      </a:r>
                      <a:r>
                        <a:rPr lang="en-US" altLang="zh-CN" sz="1600" b="0" i="0" u="none" strike="noStrike">
                          <a:solidFill>
                            <a:srgbClr val="000000"/>
                          </a:solidFill>
                          <a:latin typeface="宋体"/>
                        </a:rPr>
                        <a:t>2-1】89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zh-CN" altLang="en-US" sz="1600" b="1" i="0" u="none" strike="noStrike" kern="1200" dirty="0">
                          <a:solidFill>
                            <a:srgbClr val="FF0000"/>
                          </a:solidFill>
                          <a:latin typeface="宋体"/>
                          <a:ea typeface="+mn-ea"/>
                          <a:cs typeface="+mn-cs"/>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1" i="0" u="none" strike="noStrike" dirty="0">
                          <a:solidFill>
                            <a:srgbClr val="FF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040">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1600" b="0" i="0" u="none" strike="noStrike">
                          <a:solidFill>
                            <a:srgbClr val="000000"/>
                          </a:solidFill>
                          <a:latin typeface="宋体"/>
                        </a:rPr>
                        <a:t>函数的极值、最值与导数</a:t>
                      </a:r>
                      <a:r>
                        <a:rPr lang="en-US" altLang="zh-CN" sz="1600" b="0" i="0" u="none" strike="noStrike">
                          <a:solidFill>
                            <a:srgbClr val="000000"/>
                          </a:solidFill>
                          <a:latin typeface="宋体"/>
                        </a:rPr>
                        <a:t>【</a:t>
                      </a:r>
                      <a:r>
                        <a:rPr lang="zh-CN" altLang="en-US" sz="1600" b="0" i="0" u="none" strike="noStrike">
                          <a:solidFill>
                            <a:srgbClr val="000000"/>
                          </a:solidFill>
                          <a:latin typeface="宋体"/>
                        </a:rPr>
                        <a:t>选修</a:t>
                      </a:r>
                      <a:r>
                        <a:rPr lang="en-US" altLang="zh-CN" sz="1600" b="0" i="0" u="none" strike="noStrike">
                          <a:solidFill>
                            <a:srgbClr val="000000"/>
                          </a:solidFill>
                          <a:latin typeface="宋体"/>
                        </a:rPr>
                        <a:t>1-1</a:t>
                      </a:r>
                      <a:r>
                        <a:rPr lang="zh-CN" altLang="en-US" sz="1600" b="0" i="0" u="none" strike="noStrike">
                          <a:solidFill>
                            <a:srgbClr val="000000"/>
                          </a:solidFill>
                          <a:latin typeface="宋体"/>
                        </a:rPr>
                        <a:t>或</a:t>
                      </a:r>
                      <a:r>
                        <a:rPr lang="en-US" altLang="zh-CN" sz="1600" b="0" i="0" u="none" strike="noStrike">
                          <a:solidFill>
                            <a:srgbClr val="000000"/>
                          </a:solidFill>
                          <a:latin typeface="宋体"/>
                        </a:rPr>
                        <a:t>2-1】93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endParaRPr lang="zh-CN" altLang="en-US" sz="1600" b="1" i="0" u="none" strike="noStrike" kern="1200" dirty="0">
                        <a:solidFill>
                          <a:srgbClr val="FF0000"/>
                        </a:solidFill>
                        <a:latin typeface="宋体"/>
                        <a:ea typeface="+mn-ea"/>
                        <a:cs typeface="+mn-cs"/>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600" b="1" i="0" u="none" strike="noStrike" kern="1200" dirty="0" smtClean="0">
                          <a:solidFill>
                            <a:srgbClr val="FF0000"/>
                          </a:solidFill>
                          <a:latin typeface="宋体"/>
                          <a:ea typeface="+mn-ea"/>
                          <a:cs typeface="+mn-cs"/>
                        </a:rPr>
                        <a:t>√</a:t>
                      </a:r>
                    </a:p>
                    <a:p>
                      <a:pPr marL="0" algn="ctr" defTabSz="914400" rtl="0" eaLnBrk="1" fontAlgn="ctr" latinLnBrk="0" hangingPunct="1"/>
                      <a:r>
                        <a:rPr lang="zh-CN" altLang="en-US" sz="1600" b="1" i="0" u="none" strike="noStrike" kern="1200" dirty="0">
                          <a:solidFill>
                            <a:srgbClr val="FF0000"/>
                          </a:solidFill>
                          <a:latin typeface="宋体"/>
                          <a:ea typeface="+mn-ea"/>
                          <a:cs typeface="+mn-cs"/>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latin typeface="宋体"/>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65543" name="Picture 7"/>
          <p:cNvPicPr>
            <a:picLocks noChangeAspect="1" noChangeArrowheads="1"/>
          </p:cNvPicPr>
          <p:nvPr/>
        </p:nvPicPr>
        <p:blipFill>
          <a:blip r:embed="rId2"/>
          <a:srcRect/>
          <a:stretch>
            <a:fillRect/>
          </a:stretch>
        </p:blipFill>
        <p:spPr bwMode="auto">
          <a:xfrm>
            <a:off x="542925" y="0"/>
            <a:ext cx="419100" cy="0"/>
          </a:xfrm>
          <a:prstGeom prst="rect">
            <a:avLst/>
          </a:prstGeom>
          <a:noFill/>
        </p:spPr>
      </p:pic>
      <p:pic>
        <p:nvPicPr>
          <p:cNvPr id="65542" name="Picture 6"/>
          <p:cNvPicPr>
            <a:picLocks noChangeAspect="1" noChangeArrowheads="1"/>
          </p:cNvPicPr>
          <p:nvPr/>
        </p:nvPicPr>
        <p:blipFill>
          <a:blip r:embed="rId3"/>
          <a:srcRect/>
          <a:stretch>
            <a:fillRect/>
          </a:stretch>
        </p:blipFill>
        <p:spPr bwMode="auto">
          <a:xfrm>
            <a:off x="742950" y="0"/>
            <a:ext cx="647700" cy="0"/>
          </a:xfrm>
          <a:prstGeom prst="rect">
            <a:avLst/>
          </a:prstGeom>
          <a:noFill/>
        </p:spPr>
      </p:pic>
      <p:pic>
        <p:nvPicPr>
          <p:cNvPr id="65541" name="Picture 5"/>
          <p:cNvPicPr>
            <a:picLocks noChangeAspect="1" noChangeArrowheads="1"/>
          </p:cNvPicPr>
          <p:nvPr/>
        </p:nvPicPr>
        <p:blipFill>
          <a:blip r:embed="rId4"/>
          <a:srcRect/>
          <a:stretch>
            <a:fillRect/>
          </a:stretch>
        </p:blipFill>
        <p:spPr bwMode="auto">
          <a:xfrm>
            <a:off x="771525" y="0"/>
            <a:ext cx="352425" cy="0"/>
          </a:xfrm>
          <a:prstGeom prst="rect">
            <a:avLst/>
          </a:prstGeom>
          <a:noFill/>
        </p:spPr>
      </p:pic>
      <p:pic>
        <p:nvPicPr>
          <p:cNvPr id="65540" name="Picture 4"/>
          <p:cNvPicPr>
            <a:picLocks noChangeAspect="1" noChangeArrowheads="1"/>
          </p:cNvPicPr>
          <p:nvPr/>
        </p:nvPicPr>
        <p:blipFill>
          <a:blip r:embed="rId5"/>
          <a:srcRect/>
          <a:stretch>
            <a:fillRect/>
          </a:stretch>
        </p:blipFill>
        <p:spPr bwMode="auto">
          <a:xfrm>
            <a:off x="1257300" y="0"/>
            <a:ext cx="333375" cy="0"/>
          </a:xfrm>
          <a:prstGeom prst="rect">
            <a:avLst/>
          </a:prstGeom>
          <a:noFill/>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Users\PC\Desktop\txw课标解读\IMG_2326.JPG"/>
          <p:cNvPicPr>
            <a:picLocks noChangeAspect="1" noChangeArrowheads="1"/>
          </p:cNvPicPr>
          <p:nvPr/>
        </p:nvPicPr>
        <p:blipFill>
          <a:blip r:embed="rId2" cstate="print"/>
          <a:srcRect/>
          <a:stretch>
            <a:fillRect/>
          </a:stretch>
        </p:blipFill>
        <p:spPr bwMode="auto">
          <a:xfrm rot="5400000">
            <a:off x="665859" y="-1018436"/>
            <a:ext cx="6924848" cy="8256567"/>
          </a:xfrm>
          <a:prstGeom prst="rect">
            <a:avLst/>
          </a:prstGeom>
          <a:noFill/>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PC\Desktop\txw课标解读\IMG_2328(1).JPG"/>
          <p:cNvPicPr>
            <a:picLocks noChangeAspect="1" noChangeArrowheads="1"/>
          </p:cNvPicPr>
          <p:nvPr/>
        </p:nvPicPr>
        <p:blipFill>
          <a:blip r:embed="rId2" cstate="print"/>
          <a:srcRect/>
          <a:stretch>
            <a:fillRect/>
          </a:stretch>
        </p:blipFill>
        <p:spPr bwMode="auto">
          <a:xfrm>
            <a:off x="0" y="0"/>
            <a:ext cx="4857784" cy="6477045"/>
          </a:xfrm>
          <a:prstGeom prst="rect">
            <a:avLst/>
          </a:prstGeom>
          <a:noFill/>
        </p:spPr>
      </p:pic>
      <p:pic>
        <p:nvPicPr>
          <p:cNvPr id="24579" name="Picture 3" descr="C:\Users\PC\Desktop\txw课标解读\IMG_2328.JPG"/>
          <p:cNvPicPr>
            <a:picLocks noChangeAspect="1" noChangeArrowheads="1"/>
          </p:cNvPicPr>
          <p:nvPr/>
        </p:nvPicPr>
        <p:blipFill>
          <a:blip r:embed="rId3" cstate="print"/>
          <a:srcRect/>
          <a:stretch>
            <a:fillRect/>
          </a:stretch>
        </p:blipFill>
        <p:spPr bwMode="auto">
          <a:xfrm>
            <a:off x="4714876" y="0"/>
            <a:ext cx="4822047" cy="6429396"/>
          </a:xfrm>
          <a:prstGeom prst="rect">
            <a:avLst/>
          </a:prstGeom>
          <a:noFill/>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Users\PC\Desktop\txw课标解读\IMG_2329(1).JPG"/>
          <p:cNvPicPr>
            <a:picLocks noChangeAspect="1" noChangeArrowheads="1"/>
          </p:cNvPicPr>
          <p:nvPr/>
        </p:nvPicPr>
        <p:blipFill>
          <a:blip r:embed="rId2" cstate="print"/>
          <a:srcRect/>
          <a:stretch>
            <a:fillRect/>
          </a:stretch>
        </p:blipFill>
        <p:spPr bwMode="auto">
          <a:xfrm>
            <a:off x="0" y="214290"/>
            <a:ext cx="4714908" cy="6286544"/>
          </a:xfrm>
          <a:prstGeom prst="rect">
            <a:avLst/>
          </a:prstGeom>
          <a:noFill/>
        </p:spPr>
      </p:pic>
      <p:pic>
        <p:nvPicPr>
          <p:cNvPr id="25603" name="Picture 3" descr="C:\Users\PC\Desktop\txw课标解读\IMG_2329.JPG"/>
          <p:cNvPicPr>
            <a:picLocks noChangeAspect="1" noChangeArrowheads="1"/>
          </p:cNvPicPr>
          <p:nvPr/>
        </p:nvPicPr>
        <p:blipFill>
          <a:blip r:embed="rId3" cstate="print"/>
          <a:srcRect/>
          <a:stretch>
            <a:fillRect/>
          </a:stretch>
        </p:blipFill>
        <p:spPr bwMode="auto">
          <a:xfrm>
            <a:off x="4482670" y="214290"/>
            <a:ext cx="4661330" cy="6215106"/>
          </a:xfrm>
          <a:prstGeom prst="rect">
            <a:avLst/>
          </a:prstGeom>
          <a:noFill/>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0" y="1214422"/>
            <a:ext cx="9144000" cy="3240105"/>
          </a:xfrm>
        </p:spPr>
        <p:txBody>
          <a:bodyPr>
            <a:normAutofit/>
          </a:bodyPr>
          <a:lstStyle/>
          <a:p>
            <a:pPr>
              <a:lnSpc>
                <a:spcPct val="150000"/>
              </a:lnSpc>
            </a:pPr>
            <a:r>
              <a:rPr lang="zh-CN" altLang="en-US" sz="4900" b="1" dirty="0" smtClean="0">
                <a:solidFill>
                  <a:srgbClr val="FF0000"/>
                </a:solidFill>
                <a:ea typeface="黑体" pitchFamily="49" charset="-122"/>
              </a:rPr>
              <a:t>第三部分</a:t>
            </a:r>
            <a:r>
              <a:rPr lang="en-US" altLang="zh-CN" sz="4900" b="1" dirty="0" smtClean="0">
                <a:solidFill>
                  <a:srgbClr val="FF0000"/>
                </a:solidFill>
                <a:ea typeface="黑体" pitchFamily="49" charset="-122"/>
              </a:rPr>
              <a:t/>
            </a:r>
            <a:br>
              <a:rPr lang="en-US" altLang="zh-CN" sz="4900" b="1" dirty="0" smtClean="0">
                <a:solidFill>
                  <a:srgbClr val="FF0000"/>
                </a:solidFill>
                <a:ea typeface="黑体" pitchFamily="49" charset="-122"/>
              </a:rPr>
            </a:br>
            <a:r>
              <a:rPr lang="zh-CN" altLang="en-US" sz="4900" b="1" dirty="0" smtClean="0">
                <a:solidFill>
                  <a:srgbClr val="FF0000"/>
                </a:solidFill>
                <a:ea typeface="黑体" pitchFamily="49" charset="-122"/>
              </a:rPr>
              <a:t>复习建议</a:t>
            </a:r>
            <a:endParaRPr lang="zh-CN" altLang="en-US" sz="3200" b="1" dirty="0" smtClean="0">
              <a:solidFill>
                <a:srgbClr val="FF0000"/>
              </a:solidFill>
              <a:ea typeface="黑体" pitchFamily="49" charset="-122"/>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8307" name="Rectangle 3"/>
          <p:cNvSpPr>
            <a:spLocks noChangeArrowheads="1"/>
          </p:cNvSpPr>
          <p:nvPr/>
        </p:nvSpPr>
        <p:spPr bwMode="auto">
          <a:xfrm>
            <a:off x="428596" y="1214422"/>
            <a:ext cx="8464579" cy="4524315"/>
          </a:xfrm>
          <a:prstGeom prst="rect">
            <a:avLst/>
          </a:prstGeom>
          <a:noFill/>
          <a:ln w="9525" algn="ctr">
            <a:noFill/>
            <a:miter lim="800000"/>
            <a:headEnd/>
            <a:tailEnd/>
          </a:ln>
          <a:effectLst/>
        </p:spPr>
        <p:txBody>
          <a:bodyPr wrap="square" anchor="ctr">
            <a:spAutoFit/>
          </a:bodyPr>
          <a:lstStyle/>
          <a:p>
            <a:pPr algn="l">
              <a:lnSpc>
                <a:spcPct val="150000"/>
              </a:lnSpc>
            </a:pPr>
            <a:r>
              <a:rPr lang="en-US" altLang="zh-CN" sz="3200" b="1" dirty="0"/>
              <a:t>1</a:t>
            </a:r>
            <a:r>
              <a:rPr lang="zh-CN" altLang="en-US" sz="3200" b="1" dirty="0"/>
              <a:t>、注重教材的地位和作用</a:t>
            </a:r>
          </a:p>
          <a:p>
            <a:pPr algn="l">
              <a:lnSpc>
                <a:spcPct val="150000"/>
              </a:lnSpc>
            </a:pPr>
            <a:r>
              <a:rPr lang="zh-CN" altLang="en-US" sz="3200" b="1" dirty="0">
                <a:solidFill>
                  <a:schemeClr val="tx1"/>
                </a:solidFill>
              </a:rPr>
              <a:t>    </a:t>
            </a:r>
            <a:r>
              <a:rPr lang="zh-CN" altLang="en-US" sz="3200" b="1" dirty="0" smtClean="0">
                <a:solidFill>
                  <a:schemeClr val="tx1"/>
                </a:solidFill>
              </a:rPr>
              <a:t>      </a:t>
            </a:r>
            <a:r>
              <a:rPr lang="zh-CN" altLang="en-US" sz="3200" b="1" dirty="0" smtClean="0">
                <a:solidFill>
                  <a:schemeClr val="tx1"/>
                </a:solidFill>
                <a:latin typeface="宋体" pitchFamily="2" charset="-122"/>
                <a:ea typeface="宋体" pitchFamily="2" charset="-122"/>
              </a:rPr>
              <a:t>纵观近几年</a:t>
            </a:r>
            <a:r>
              <a:rPr lang="zh-CN" altLang="en-US" sz="3200" b="1" dirty="0" smtClean="0">
                <a:solidFill>
                  <a:schemeClr val="tx1"/>
                </a:solidFill>
                <a:latin typeface="宋体" pitchFamily="2" charset="-122"/>
                <a:ea typeface="宋体" pitchFamily="2" charset="-122"/>
              </a:rPr>
              <a:t>的全国卷</a:t>
            </a:r>
            <a:r>
              <a:rPr lang="zh-CN" altLang="en-US" sz="3200" b="1" dirty="0">
                <a:solidFill>
                  <a:schemeClr val="tx1"/>
                </a:solidFill>
                <a:latin typeface="宋体" pitchFamily="2" charset="-122"/>
                <a:ea typeface="宋体" pitchFamily="2" charset="-122"/>
              </a:rPr>
              <a:t>，基本上继承和发扬</a:t>
            </a:r>
            <a:r>
              <a:rPr lang="zh-CN" altLang="en-US" sz="3200" b="1" dirty="0">
                <a:solidFill>
                  <a:srgbClr val="FF0000"/>
                </a:solidFill>
                <a:latin typeface="宋体" pitchFamily="2" charset="-122"/>
                <a:ea typeface="宋体" pitchFamily="2" charset="-122"/>
              </a:rPr>
              <a:t>题型、内容、难度相对稳定</a:t>
            </a:r>
            <a:r>
              <a:rPr lang="zh-CN" altLang="en-US" sz="3200" b="1" dirty="0">
                <a:solidFill>
                  <a:schemeClr val="tx1"/>
                </a:solidFill>
                <a:latin typeface="宋体" pitchFamily="2" charset="-122"/>
                <a:ea typeface="宋体" pitchFamily="2" charset="-122"/>
              </a:rPr>
              <a:t>，突出考查数学主干知识，注重</a:t>
            </a:r>
            <a:r>
              <a:rPr lang="zh-CN" altLang="en-US" sz="3200" b="1" dirty="0">
                <a:solidFill>
                  <a:srgbClr val="FF0000"/>
                </a:solidFill>
                <a:latin typeface="宋体" pitchFamily="2" charset="-122"/>
                <a:ea typeface="宋体" pitchFamily="2" charset="-122"/>
              </a:rPr>
              <a:t>通性、通</a:t>
            </a:r>
            <a:r>
              <a:rPr lang="zh-CN" altLang="en-US" sz="3200" b="1" dirty="0" smtClean="0">
                <a:solidFill>
                  <a:srgbClr val="FF0000"/>
                </a:solidFill>
                <a:latin typeface="宋体" pitchFamily="2" charset="-122"/>
                <a:ea typeface="宋体" pitchFamily="2" charset="-122"/>
              </a:rPr>
              <a:t>法</a:t>
            </a:r>
            <a:r>
              <a:rPr lang="zh-CN" altLang="en-US" sz="3200" b="1" dirty="0" smtClean="0">
                <a:latin typeface="宋体" pitchFamily="2" charset="-122"/>
                <a:ea typeface="宋体" pitchFamily="2" charset="-122"/>
              </a:rPr>
              <a:t>加上</a:t>
            </a:r>
            <a:r>
              <a:rPr lang="zh-CN" altLang="en-US" sz="3200" b="1" dirty="0" smtClean="0">
                <a:solidFill>
                  <a:schemeClr val="tx1"/>
                </a:solidFill>
                <a:latin typeface="宋体" pitchFamily="2" charset="-122"/>
                <a:ea typeface="宋体" pitchFamily="2" charset="-122"/>
              </a:rPr>
              <a:t>适度</a:t>
            </a:r>
            <a:r>
              <a:rPr lang="zh-CN" altLang="en-US" sz="3200" b="1" dirty="0">
                <a:solidFill>
                  <a:schemeClr val="tx1"/>
                </a:solidFill>
                <a:latin typeface="宋体" pitchFamily="2" charset="-122"/>
                <a:ea typeface="宋体" pitchFamily="2" charset="-122"/>
              </a:rPr>
              <a:t>创新的特点。命题</a:t>
            </a:r>
            <a:r>
              <a:rPr lang="zh-CN" altLang="en-US" sz="3200" b="1" dirty="0" smtClean="0">
                <a:solidFill>
                  <a:schemeClr val="tx1"/>
                </a:solidFill>
                <a:latin typeface="宋体" pitchFamily="2" charset="-122"/>
                <a:ea typeface="宋体" pitchFamily="2" charset="-122"/>
              </a:rPr>
              <a:t>日趋倾向于关注学生</a:t>
            </a:r>
            <a:r>
              <a:rPr lang="zh-CN" altLang="en-US" sz="3200" b="1" dirty="0" smtClean="0">
                <a:solidFill>
                  <a:srgbClr val="FF0000"/>
                </a:solidFill>
                <a:latin typeface="宋体" pitchFamily="2" charset="-122"/>
                <a:ea typeface="宋体" pitchFamily="2" charset="-122"/>
              </a:rPr>
              <a:t>分析问题</a:t>
            </a:r>
            <a:r>
              <a:rPr lang="zh-CN" altLang="en-US" sz="3200" b="1" dirty="0" smtClean="0">
                <a:solidFill>
                  <a:schemeClr val="tx1"/>
                </a:solidFill>
                <a:latin typeface="宋体" pitchFamily="2" charset="-122"/>
                <a:ea typeface="宋体" pitchFamily="2" charset="-122"/>
              </a:rPr>
              <a:t>、</a:t>
            </a:r>
            <a:r>
              <a:rPr lang="zh-CN" altLang="en-US" sz="3200" b="1" dirty="0" smtClean="0">
                <a:solidFill>
                  <a:srgbClr val="FF0000"/>
                </a:solidFill>
                <a:latin typeface="宋体" pitchFamily="2" charset="-122"/>
                <a:ea typeface="宋体" pitchFamily="2" charset="-122"/>
              </a:rPr>
              <a:t>解决问题</a:t>
            </a:r>
            <a:r>
              <a:rPr lang="zh-CN" altLang="en-US" sz="3200" b="1" dirty="0" smtClean="0">
                <a:solidFill>
                  <a:schemeClr val="tx1"/>
                </a:solidFill>
                <a:latin typeface="宋体" pitchFamily="2" charset="-122"/>
                <a:ea typeface="宋体" pitchFamily="2" charset="-122"/>
              </a:rPr>
              <a:t>、</a:t>
            </a:r>
            <a:r>
              <a:rPr lang="zh-CN" altLang="en-US" sz="3200" b="1" dirty="0" smtClean="0">
                <a:solidFill>
                  <a:srgbClr val="FF0000"/>
                </a:solidFill>
                <a:latin typeface="宋体" pitchFamily="2" charset="-122"/>
                <a:ea typeface="宋体" pitchFamily="2" charset="-122"/>
              </a:rPr>
              <a:t>创新思维能力</a:t>
            </a:r>
            <a:r>
              <a:rPr lang="zh-CN" altLang="en-US" sz="3200" b="1" dirty="0" smtClean="0">
                <a:solidFill>
                  <a:schemeClr val="tx1"/>
                </a:solidFill>
                <a:latin typeface="宋体" pitchFamily="2" charset="-122"/>
                <a:ea typeface="宋体" pitchFamily="2" charset="-122"/>
              </a:rPr>
              <a:t>，部分题目</a:t>
            </a:r>
            <a:r>
              <a:rPr lang="zh-CN" altLang="en-US" sz="3200" b="1" dirty="0">
                <a:solidFill>
                  <a:schemeClr val="tx1"/>
                </a:solidFill>
                <a:latin typeface="宋体" pitchFamily="2" charset="-122"/>
                <a:ea typeface="宋体" pitchFamily="2" charset="-122"/>
              </a:rPr>
              <a:t>源于教材又高于教材。 </a:t>
            </a:r>
          </a:p>
        </p:txBody>
      </p:sp>
      <p:sp>
        <p:nvSpPr>
          <p:cNvPr id="4" name="Text Box 11"/>
          <p:cNvSpPr txBox="1">
            <a:spLocks noChangeArrowheads="1"/>
          </p:cNvSpPr>
          <p:nvPr/>
        </p:nvSpPr>
        <p:spPr bwMode="auto">
          <a:xfrm>
            <a:off x="571472" y="357166"/>
            <a:ext cx="7929618" cy="646331"/>
          </a:xfrm>
          <a:prstGeom prst="rect">
            <a:avLst/>
          </a:prstGeom>
          <a:noFill/>
          <a:ln w="9525">
            <a:noFill/>
            <a:miter lim="800000"/>
            <a:headEnd/>
            <a:tailEnd/>
          </a:ln>
        </p:spPr>
        <p:txBody>
          <a:bodyPr wrap="square">
            <a:spAutoFit/>
          </a:bodyPr>
          <a:lstStyle/>
          <a:p>
            <a:pPr algn="ctr">
              <a:spcBef>
                <a:spcPct val="50000"/>
              </a:spcBef>
              <a:buFont typeface="Arial" pitchFamily="34" charset="0"/>
              <a:buNone/>
            </a:pPr>
            <a:r>
              <a:rPr lang="zh-CN" altLang="en-US" sz="3600" b="1" dirty="0" smtClean="0">
                <a:solidFill>
                  <a:schemeClr val="accent1"/>
                </a:solidFill>
                <a:latin typeface="楷体" pitchFamily="49" charset="-122"/>
                <a:ea typeface="楷体" pitchFamily="49" charset="-122"/>
              </a:rPr>
              <a:t>一、复习建议</a:t>
            </a:r>
            <a:endParaRPr lang="zh-CN" altLang="en-US" sz="3600" b="1" dirty="0">
              <a:solidFill>
                <a:schemeClr val="accent1"/>
              </a:solidFill>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7282" name="Rectangle 2"/>
          <p:cNvSpPr>
            <a:spLocks noChangeArrowheads="1"/>
          </p:cNvSpPr>
          <p:nvPr/>
        </p:nvSpPr>
        <p:spPr bwMode="auto">
          <a:xfrm>
            <a:off x="0" y="500042"/>
            <a:ext cx="9144000" cy="6001643"/>
          </a:xfrm>
          <a:prstGeom prst="rect">
            <a:avLst/>
          </a:prstGeom>
          <a:noFill/>
          <a:ln w="9525" algn="ctr">
            <a:noFill/>
            <a:miter lim="800000"/>
            <a:headEnd/>
            <a:tailEnd/>
          </a:ln>
          <a:effectLst/>
        </p:spPr>
        <p:txBody>
          <a:bodyPr wrap="square" anchor="ctr">
            <a:spAutoFit/>
          </a:bodyPr>
          <a:lstStyle/>
          <a:p>
            <a:pPr algn="l">
              <a:lnSpc>
                <a:spcPct val="150000"/>
              </a:lnSpc>
            </a:pPr>
            <a:r>
              <a:rPr lang="en-US" altLang="zh-CN" sz="3200" b="1" dirty="0"/>
              <a:t>2</a:t>
            </a:r>
            <a:r>
              <a:rPr lang="zh-CN" altLang="en-US" sz="3200" b="1" dirty="0"/>
              <a:t>、注重对基本</a:t>
            </a:r>
            <a:r>
              <a:rPr lang="zh-CN" altLang="en-US" sz="3200" b="1" dirty="0" smtClean="0"/>
              <a:t>知识、基本技能、基本方法的</a:t>
            </a:r>
            <a:r>
              <a:rPr lang="zh-CN" altLang="en-US" sz="3200" b="1" dirty="0"/>
              <a:t>落实</a:t>
            </a:r>
          </a:p>
          <a:p>
            <a:pPr>
              <a:lnSpc>
                <a:spcPct val="150000"/>
              </a:lnSpc>
            </a:pPr>
            <a:r>
              <a:rPr lang="zh-CN" altLang="en-US" sz="3200" b="1" dirty="0">
                <a:solidFill>
                  <a:schemeClr val="tx1"/>
                </a:solidFill>
                <a:latin typeface="宋体" pitchFamily="2" charset="-122"/>
                <a:ea typeface="宋体" pitchFamily="2" charset="-122"/>
              </a:rPr>
              <a:t>    对基础知识、基本</a:t>
            </a:r>
            <a:r>
              <a:rPr lang="zh-CN" altLang="en-US" sz="3200" b="1" dirty="0" smtClean="0">
                <a:solidFill>
                  <a:schemeClr val="tx1"/>
                </a:solidFill>
                <a:latin typeface="宋体" pitchFamily="2" charset="-122"/>
                <a:ea typeface="宋体" pitchFamily="2" charset="-122"/>
              </a:rPr>
              <a:t>技能、</a:t>
            </a:r>
            <a:r>
              <a:rPr lang="zh-CN" altLang="en-US" sz="3200" b="1" dirty="0" smtClean="0"/>
              <a:t>基本方法</a:t>
            </a:r>
            <a:r>
              <a:rPr lang="zh-CN" altLang="en-US" sz="3200" b="1" dirty="0" smtClean="0">
                <a:solidFill>
                  <a:schemeClr val="tx1"/>
                </a:solidFill>
                <a:latin typeface="宋体" pitchFamily="2" charset="-122"/>
                <a:ea typeface="宋体" pitchFamily="2" charset="-122"/>
              </a:rPr>
              <a:t>的</a:t>
            </a:r>
            <a:r>
              <a:rPr lang="zh-CN" altLang="en-US" sz="3200" b="1" dirty="0">
                <a:solidFill>
                  <a:schemeClr val="tx1"/>
                </a:solidFill>
                <a:latin typeface="宋体" pitchFamily="2" charset="-122"/>
                <a:ea typeface="宋体" pitchFamily="2" charset="-122"/>
              </a:rPr>
              <a:t>考查，仍然是新课标高考的重点，基础题仍然是试题的主要构成，是学生得分的主要来源。复习过程中应让学生</a:t>
            </a:r>
            <a:r>
              <a:rPr lang="zh-CN" altLang="en-US" sz="3200" b="1" dirty="0" smtClean="0">
                <a:solidFill>
                  <a:schemeClr val="tx1"/>
                </a:solidFill>
                <a:latin typeface="宋体" pitchFamily="2" charset="-122"/>
                <a:ea typeface="宋体" pitchFamily="2" charset="-122"/>
              </a:rPr>
              <a:t>对函数内容</a:t>
            </a:r>
            <a:r>
              <a:rPr lang="zh-CN" altLang="en-US" sz="3200" b="1" dirty="0">
                <a:solidFill>
                  <a:schemeClr val="tx1"/>
                </a:solidFill>
                <a:latin typeface="宋体" pitchFamily="2" charset="-122"/>
                <a:ea typeface="宋体" pitchFamily="2" charset="-122"/>
              </a:rPr>
              <a:t>有一个清晰的架构，明确每一部分有哪些考点，高考怎样出题，积累常用模型，熟练通用方法</a:t>
            </a:r>
            <a:r>
              <a:rPr lang="zh-CN" altLang="en-US" sz="3200" b="1" dirty="0" smtClean="0">
                <a:solidFill>
                  <a:schemeClr val="tx1"/>
                </a:solidFill>
                <a:latin typeface="宋体" pitchFamily="2" charset="-122"/>
                <a:ea typeface="宋体" pitchFamily="2" charset="-122"/>
              </a:rPr>
              <a:t>，增长经验值，注意</a:t>
            </a:r>
            <a:r>
              <a:rPr lang="zh-CN" altLang="en-US" sz="3200" b="1" dirty="0">
                <a:solidFill>
                  <a:schemeClr val="tx1"/>
                </a:solidFill>
                <a:latin typeface="宋体" pitchFamily="2" charset="-122"/>
                <a:ea typeface="宋体" pitchFamily="2" charset="-122"/>
              </a:rPr>
              <a:t>模型和方法中容易出错的细节</a:t>
            </a:r>
            <a:r>
              <a:rPr lang="zh-CN" altLang="en-US" sz="3200" b="1" dirty="0" smtClean="0">
                <a:solidFill>
                  <a:schemeClr val="tx1"/>
                </a:solidFill>
                <a:latin typeface="宋体" pitchFamily="2" charset="-122"/>
                <a:ea typeface="宋体" pitchFamily="2" charset="-122"/>
              </a:rPr>
              <a:t>。</a:t>
            </a:r>
            <a:endParaRPr lang="en-US" altLang="zh-CN" sz="3200" b="1" dirty="0" smtClean="0">
              <a:solidFill>
                <a:schemeClr val="tx1"/>
              </a:solidFill>
              <a:latin typeface="宋体" pitchFamily="2" charset="-122"/>
              <a:ea typeface="宋体" pitchFamily="2" charset="-122"/>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6258" name="Rectangle 2"/>
          <p:cNvSpPr>
            <a:spLocks noChangeArrowheads="1"/>
          </p:cNvSpPr>
          <p:nvPr/>
        </p:nvSpPr>
        <p:spPr bwMode="auto">
          <a:xfrm>
            <a:off x="0" y="117693"/>
            <a:ext cx="8713787" cy="6370975"/>
          </a:xfrm>
          <a:prstGeom prst="rect">
            <a:avLst/>
          </a:prstGeom>
          <a:noFill/>
          <a:ln w="9525" algn="ctr">
            <a:noFill/>
            <a:miter lim="800000"/>
            <a:headEnd/>
            <a:tailEnd/>
          </a:ln>
          <a:effectLst/>
        </p:spPr>
        <p:txBody>
          <a:bodyPr anchor="ctr">
            <a:spAutoFit/>
          </a:bodyPr>
          <a:lstStyle/>
          <a:p>
            <a:pPr algn="l">
              <a:lnSpc>
                <a:spcPct val="150000"/>
              </a:lnSpc>
            </a:pPr>
            <a:r>
              <a:rPr lang="en-US" altLang="zh-CN" sz="3200" b="1" dirty="0"/>
              <a:t>3</a:t>
            </a:r>
            <a:r>
              <a:rPr lang="zh-CN" altLang="en-US" sz="3200" b="1" dirty="0"/>
              <a:t>、注重对数学思想方法提炼</a:t>
            </a:r>
          </a:p>
          <a:p>
            <a:pPr algn="l">
              <a:lnSpc>
                <a:spcPct val="150000"/>
              </a:lnSpc>
            </a:pPr>
            <a:r>
              <a:rPr lang="zh-CN" altLang="en-US" sz="2400" b="1" dirty="0">
                <a:solidFill>
                  <a:schemeClr val="tx1"/>
                </a:solidFill>
                <a:latin typeface="宋体" pitchFamily="2" charset="-122"/>
                <a:ea typeface="宋体" pitchFamily="2" charset="-122"/>
              </a:rPr>
              <a:t>    数学思想方法的考查分为三个层面</a:t>
            </a:r>
            <a:r>
              <a:rPr lang="zh-CN" altLang="en-US" sz="2400" b="1" dirty="0" smtClean="0">
                <a:solidFill>
                  <a:schemeClr val="tx1"/>
                </a:solidFill>
                <a:latin typeface="宋体" pitchFamily="2" charset="-122"/>
                <a:ea typeface="宋体" pitchFamily="2" charset="-122"/>
              </a:rPr>
              <a:t>：</a:t>
            </a:r>
            <a:endParaRPr lang="en-US" altLang="zh-CN" sz="2400" b="1" dirty="0" smtClean="0">
              <a:solidFill>
                <a:schemeClr val="tx1"/>
              </a:solidFill>
              <a:latin typeface="宋体" pitchFamily="2" charset="-122"/>
              <a:ea typeface="宋体" pitchFamily="2" charset="-122"/>
            </a:endParaRPr>
          </a:p>
          <a:p>
            <a:pPr algn="l">
              <a:lnSpc>
                <a:spcPct val="150000"/>
              </a:lnSpc>
            </a:pPr>
            <a:r>
              <a:rPr lang="zh-CN" altLang="en-US" sz="2400" b="1" dirty="0" smtClean="0">
                <a:solidFill>
                  <a:schemeClr val="tx1"/>
                </a:solidFill>
                <a:latin typeface="宋体" pitchFamily="2" charset="-122"/>
                <a:ea typeface="宋体" pitchFamily="2" charset="-122"/>
              </a:rPr>
              <a:t>①</a:t>
            </a:r>
            <a:r>
              <a:rPr lang="zh-CN" altLang="en-US" sz="2400" b="1" dirty="0">
                <a:solidFill>
                  <a:schemeClr val="tx1"/>
                </a:solidFill>
                <a:latin typeface="宋体" pitchFamily="2" charset="-122"/>
                <a:ea typeface="宋体" pitchFamily="2" charset="-122"/>
              </a:rPr>
              <a:t>“配方法、换元法、代入法、消元法、待定系数法”等具体方法的考查</a:t>
            </a:r>
            <a:r>
              <a:rPr lang="zh-CN" altLang="en-US" sz="2400" b="1" dirty="0" smtClean="0">
                <a:solidFill>
                  <a:schemeClr val="tx1"/>
                </a:solidFill>
                <a:latin typeface="宋体" pitchFamily="2" charset="-122"/>
                <a:ea typeface="宋体" pitchFamily="2" charset="-122"/>
              </a:rPr>
              <a:t>；</a:t>
            </a:r>
            <a:endParaRPr lang="en-US" altLang="zh-CN" sz="2400" b="1" dirty="0" smtClean="0">
              <a:solidFill>
                <a:schemeClr val="tx1"/>
              </a:solidFill>
              <a:latin typeface="宋体" pitchFamily="2" charset="-122"/>
              <a:ea typeface="宋体" pitchFamily="2" charset="-122"/>
            </a:endParaRPr>
          </a:p>
          <a:p>
            <a:pPr algn="l">
              <a:lnSpc>
                <a:spcPct val="150000"/>
              </a:lnSpc>
            </a:pPr>
            <a:r>
              <a:rPr lang="zh-CN" altLang="en-US" sz="2400" b="1" dirty="0" smtClean="0">
                <a:solidFill>
                  <a:schemeClr val="tx1"/>
                </a:solidFill>
                <a:latin typeface="宋体" pitchFamily="2" charset="-122"/>
                <a:ea typeface="宋体" pitchFamily="2" charset="-122"/>
              </a:rPr>
              <a:t>②</a:t>
            </a:r>
            <a:r>
              <a:rPr lang="zh-CN" altLang="en-US" sz="2400" b="1" dirty="0">
                <a:solidFill>
                  <a:schemeClr val="tx1"/>
                </a:solidFill>
                <a:latin typeface="宋体" pitchFamily="2" charset="-122"/>
                <a:ea typeface="宋体" pitchFamily="2" charset="-122"/>
              </a:rPr>
              <a:t>“分析法、综合法、类比法、归纳法、演绎法、反证法”等一般逻辑方法的考查</a:t>
            </a:r>
            <a:r>
              <a:rPr lang="zh-CN" altLang="en-US" sz="2400" b="1" dirty="0" smtClean="0">
                <a:solidFill>
                  <a:schemeClr val="tx1"/>
                </a:solidFill>
                <a:latin typeface="宋体" pitchFamily="2" charset="-122"/>
                <a:ea typeface="宋体" pitchFamily="2" charset="-122"/>
              </a:rPr>
              <a:t>；</a:t>
            </a:r>
            <a:endParaRPr lang="en-US" altLang="zh-CN" sz="2400" b="1" dirty="0" smtClean="0">
              <a:solidFill>
                <a:schemeClr val="tx1"/>
              </a:solidFill>
              <a:latin typeface="宋体" pitchFamily="2" charset="-122"/>
              <a:ea typeface="宋体" pitchFamily="2" charset="-122"/>
            </a:endParaRPr>
          </a:p>
          <a:p>
            <a:pPr algn="l">
              <a:lnSpc>
                <a:spcPct val="150000"/>
              </a:lnSpc>
            </a:pPr>
            <a:r>
              <a:rPr lang="zh-CN" altLang="en-US" sz="2400" b="1" dirty="0" smtClean="0">
                <a:solidFill>
                  <a:schemeClr val="tx1"/>
                </a:solidFill>
                <a:latin typeface="宋体" pitchFamily="2" charset="-122"/>
                <a:ea typeface="宋体" pitchFamily="2" charset="-122"/>
              </a:rPr>
              <a:t>③</a:t>
            </a:r>
            <a:r>
              <a:rPr lang="zh-CN" altLang="en-US" sz="2400" b="1" dirty="0">
                <a:solidFill>
                  <a:schemeClr val="tx1"/>
                </a:solidFill>
                <a:latin typeface="宋体" pitchFamily="2" charset="-122"/>
                <a:ea typeface="宋体" pitchFamily="2" charset="-122"/>
              </a:rPr>
              <a:t>“函数与方程思想、数形结合思想、分类讨论思想、化归与转化思想”等数学思想的考查</a:t>
            </a:r>
            <a:r>
              <a:rPr lang="zh-CN" altLang="en-US" sz="2400" b="1" dirty="0" smtClean="0">
                <a:solidFill>
                  <a:schemeClr val="tx1"/>
                </a:solidFill>
                <a:latin typeface="宋体" pitchFamily="2" charset="-122"/>
                <a:ea typeface="宋体" pitchFamily="2" charset="-122"/>
              </a:rPr>
              <a:t>。</a:t>
            </a:r>
            <a:endParaRPr lang="en-US" altLang="zh-CN" sz="2400" b="1" dirty="0" smtClean="0">
              <a:solidFill>
                <a:schemeClr val="tx1"/>
              </a:solidFill>
              <a:latin typeface="宋体" pitchFamily="2" charset="-122"/>
              <a:ea typeface="宋体" pitchFamily="2" charset="-122"/>
            </a:endParaRPr>
          </a:p>
          <a:p>
            <a:pPr algn="l">
              <a:lnSpc>
                <a:spcPct val="150000"/>
              </a:lnSpc>
            </a:pPr>
            <a:r>
              <a:rPr lang="zh-CN" altLang="en-US" sz="2400" b="1" dirty="0" smtClean="0">
                <a:solidFill>
                  <a:schemeClr val="tx1"/>
                </a:solidFill>
                <a:latin typeface="宋体" pitchFamily="2" charset="-122"/>
                <a:ea typeface="宋体" pitchFamily="2" charset="-122"/>
              </a:rPr>
              <a:t>     新</a:t>
            </a:r>
            <a:r>
              <a:rPr lang="zh-CN" altLang="en-US" sz="2400" b="1" dirty="0">
                <a:solidFill>
                  <a:schemeClr val="tx1"/>
                </a:solidFill>
                <a:latin typeface="宋体" pitchFamily="2" charset="-122"/>
                <a:ea typeface="宋体" pitchFamily="2" charset="-122"/>
              </a:rPr>
              <a:t>课标高考讲究能力立意，对数学思想方法的考查贯穿整套</a:t>
            </a:r>
            <a:r>
              <a:rPr lang="zh-CN" altLang="en-US" sz="2400" b="1" dirty="0" smtClean="0">
                <a:solidFill>
                  <a:schemeClr val="tx1"/>
                </a:solidFill>
                <a:latin typeface="宋体" pitchFamily="2" charset="-122"/>
                <a:ea typeface="宋体" pitchFamily="2" charset="-122"/>
              </a:rPr>
              <a:t>试卷。</a:t>
            </a:r>
            <a:r>
              <a:rPr lang="zh-CN" altLang="en-US" sz="2400" b="1" dirty="0">
                <a:solidFill>
                  <a:schemeClr val="tx1"/>
                </a:solidFill>
                <a:latin typeface="宋体" pitchFamily="2" charset="-122"/>
                <a:ea typeface="宋体" pitchFamily="2" charset="-122"/>
              </a:rPr>
              <a:t>所以在复习备考过程中，应当将数学思想方法的渗透和提炼贯穿始终。以“</a:t>
            </a:r>
            <a:r>
              <a:rPr lang="zh-CN" altLang="en-US" sz="2400" b="1" dirty="0">
                <a:solidFill>
                  <a:srgbClr val="FF0000"/>
                </a:solidFill>
                <a:latin typeface="宋体" pitchFamily="2" charset="-122"/>
                <a:ea typeface="宋体" pitchFamily="2" charset="-122"/>
              </a:rPr>
              <a:t>思想指导方法</a:t>
            </a:r>
            <a:r>
              <a:rPr lang="zh-CN" altLang="en-US" sz="2400" b="1" dirty="0">
                <a:solidFill>
                  <a:schemeClr val="tx1"/>
                </a:solidFill>
                <a:latin typeface="宋体" pitchFamily="2" charset="-122"/>
                <a:ea typeface="宋体" pitchFamily="2" charset="-122"/>
              </a:rPr>
              <a:t>”，以“</a:t>
            </a:r>
            <a:r>
              <a:rPr lang="zh-CN" altLang="en-US" sz="2400" b="1" dirty="0">
                <a:solidFill>
                  <a:srgbClr val="FF0000"/>
                </a:solidFill>
                <a:latin typeface="宋体" pitchFamily="2" charset="-122"/>
                <a:ea typeface="宋体" pitchFamily="2" charset="-122"/>
              </a:rPr>
              <a:t>方法解决问题</a:t>
            </a:r>
            <a:r>
              <a:rPr lang="zh-CN" altLang="en-US" sz="2400" b="1" dirty="0">
                <a:solidFill>
                  <a:schemeClr val="tx1"/>
                </a:solidFill>
                <a:latin typeface="宋体" pitchFamily="2" charset="-122"/>
                <a:ea typeface="宋体" pitchFamily="2" charset="-122"/>
              </a:rPr>
              <a:t>”。</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4210" name="Rectangle 2"/>
          <p:cNvSpPr>
            <a:spLocks noChangeArrowheads="1"/>
          </p:cNvSpPr>
          <p:nvPr/>
        </p:nvSpPr>
        <p:spPr bwMode="auto">
          <a:xfrm>
            <a:off x="250825" y="1142984"/>
            <a:ext cx="8893175" cy="4708981"/>
          </a:xfrm>
          <a:prstGeom prst="rect">
            <a:avLst/>
          </a:prstGeom>
          <a:noFill/>
          <a:ln w="9525" algn="ctr">
            <a:noFill/>
            <a:miter lim="800000"/>
            <a:headEnd/>
            <a:tailEnd/>
          </a:ln>
          <a:effectLst/>
        </p:spPr>
        <p:txBody>
          <a:bodyPr anchor="ctr">
            <a:spAutoFit/>
          </a:bodyPr>
          <a:lstStyle/>
          <a:p>
            <a:pPr algn="l">
              <a:lnSpc>
                <a:spcPct val="150000"/>
              </a:lnSpc>
            </a:pPr>
            <a:r>
              <a:rPr lang="en-US" altLang="zh-CN" sz="3200" b="1" dirty="0"/>
              <a:t>4</a:t>
            </a:r>
            <a:r>
              <a:rPr lang="zh-CN" altLang="en-US" sz="3200" b="1" dirty="0"/>
              <a:t>、注重对学生进行算法、算理的引导</a:t>
            </a:r>
          </a:p>
          <a:p>
            <a:pPr algn="l">
              <a:lnSpc>
                <a:spcPct val="150000"/>
              </a:lnSpc>
            </a:pPr>
            <a:r>
              <a:rPr lang="zh-CN" altLang="en-US" sz="2800" b="1" dirty="0">
                <a:solidFill>
                  <a:schemeClr val="tx1"/>
                </a:solidFill>
              </a:rPr>
              <a:t>    </a:t>
            </a:r>
            <a:r>
              <a:rPr lang="zh-CN" altLang="en-US" sz="2800" b="1" dirty="0" smtClean="0">
                <a:solidFill>
                  <a:schemeClr val="tx1"/>
                </a:solidFill>
              </a:rPr>
              <a:t>       </a:t>
            </a:r>
            <a:r>
              <a:rPr lang="zh-CN" altLang="en-US" sz="2800" b="1" dirty="0" smtClean="0">
                <a:solidFill>
                  <a:schemeClr val="tx1"/>
                </a:solidFill>
                <a:latin typeface="宋体" pitchFamily="2" charset="-122"/>
                <a:ea typeface="宋体" pitchFamily="2" charset="-122"/>
              </a:rPr>
              <a:t>学生</a:t>
            </a:r>
            <a:r>
              <a:rPr lang="zh-CN" altLang="en-US" sz="2800" b="1" dirty="0">
                <a:solidFill>
                  <a:schemeClr val="tx1"/>
                </a:solidFill>
                <a:latin typeface="宋体" pitchFamily="2" charset="-122"/>
                <a:ea typeface="宋体" pitchFamily="2" charset="-122"/>
              </a:rPr>
              <a:t>普遍</a:t>
            </a:r>
            <a:r>
              <a:rPr lang="zh-CN" altLang="en-US" sz="2800" b="1" dirty="0" smtClean="0">
                <a:solidFill>
                  <a:schemeClr val="tx1"/>
                </a:solidFill>
                <a:latin typeface="宋体" pitchFamily="2" charset="-122"/>
                <a:ea typeface="宋体" pitchFamily="2" charset="-122"/>
              </a:rPr>
              <a:t>对函数与导数具有</a:t>
            </a:r>
            <a:r>
              <a:rPr lang="zh-CN" altLang="en-US" sz="2800" b="1" dirty="0">
                <a:solidFill>
                  <a:schemeClr val="tx1"/>
                </a:solidFill>
                <a:latin typeface="宋体" pitchFamily="2" charset="-122"/>
                <a:ea typeface="宋体" pitchFamily="2" charset="-122"/>
              </a:rPr>
              <a:t>畏惧心理，</a:t>
            </a:r>
            <a:r>
              <a:rPr lang="zh-CN" altLang="en-US" sz="2800" b="1" dirty="0" smtClean="0">
                <a:solidFill>
                  <a:schemeClr val="tx1"/>
                </a:solidFill>
                <a:latin typeface="宋体" pitchFamily="2" charset="-122"/>
                <a:ea typeface="宋体" pitchFamily="2" charset="-122"/>
              </a:rPr>
              <a:t>感到导数很难</a:t>
            </a:r>
            <a:r>
              <a:rPr lang="zh-CN" altLang="en-US" sz="2800" b="1" dirty="0">
                <a:solidFill>
                  <a:schemeClr val="tx1"/>
                </a:solidFill>
                <a:latin typeface="宋体" pitchFamily="2" charset="-122"/>
                <a:ea typeface="宋体" pitchFamily="2" charset="-122"/>
              </a:rPr>
              <a:t>，</a:t>
            </a:r>
            <a:r>
              <a:rPr lang="zh-CN" altLang="en-US" sz="2800" b="1" dirty="0">
                <a:latin typeface="宋体" pitchFamily="2" charset="-122"/>
                <a:ea typeface="宋体" pitchFamily="2" charset="-122"/>
              </a:rPr>
              <a:t>一是难于没方法，二是难于</a:t>
            </a:r>
            <a:r>
              <a:rPr lang="zh-CN" altLang="en-US" sz="2800" b="1" dirty="0" smtClean="0">
                <a:latin typeface="宋体" pitchFamily="2" charset="-122"/>
                <a:ea typeface="宋体" pitchFamily="2" charset="-122"/>
              </a:rPr>
              <a:t>选不出</a:t>
            </a:r>
            <a:r>
              <a:rPr lang="zh-CN" altLang="en-US" sz="2800" b="1" dirty="0">
                <a:latin typeface="宋体" pitchFamily="2" charset="-122"/>
                <a:ea typeface="宋体" pitchFamily="2" charset="-122"/>
              </a:rPr>
              <a:t>好的方法，三是难于</a:t>
            </a:r>
            <a:r>
              <a:rPr lang="zh-CN" altLang="en-US" sz="2800" b="1" dirty="0" smtClean="0">
                <a:latin typeface="宋体" pitchFamily="2" charset="-122"/>
                <a:ea typeface="宋体" pitchFamily="2" charset="-122"/>
              </a:rPr>
              <a:t>计算。</a:t>
            </a:r>
            <a:r>
              <a:rPr lang="en-US" altLang="zh-CN" sz="2800" b="1" dirty="0" smtClean="0">
                <a:solidFill>
                  <a:schemeClr val="tx1"/>
                </a:solidFill>
                <a:latin typeface="宋体" pitchFamily="2" charset="-122"/>
                <a:ea typeface="宋体" pitchFamily="2" charset="-122"/>
              </a:rPr>
              <a:t> </a:t>
            </a:r>
            <a:r>
              <a:rPr lang="zh-CN" altLang="en-US" sz="2800" b="1" dirty="0">
                <a:solidFill>
                  <a:schemeClr val="tx1"/>
                </a:solidFill>
                <a:latin typeface="宋体" pitchFamily="2" charset="-122"/>
                <a:ea typeface="宋体" pitchFamily="2" charset="-122"/>
              </a:rPr>
              <a:t>普遍的问题是“不择手段”盲目地做，方法选择得不合理，</a:t>
            </a:r>
            <a:r>
              <a:rPr lang="zh-CN" altLang="en-US" sz="2800" b="1" dirty="0" smtClean="0">
                <a:solidFill>
                  <a:schemeClr val="tx1"/>
                </a:solidFill>
                <a:latin typeface="宋体" pitchFamily="2" charset="-122"/>
                <a:ea typeface="宋体" pitchFamily="2" charset="-122"/>
              </a:rPr>
              <a:t>导致运算</a:t>
            </a:r>
            <a:r>
              <a:rPr lang="zh-CN" altLang="en-US" sz="2800" b="1" dirty="0">
                <a:solidFill>
                  <a:schemeClr val="tx1"/>
                </a:solidFill>
                <a:latin typeface="宋体" pitchFamily="2" charset="-122"/>
                <a:ea typeface="宋体" pitchFamily="2" charset="-122"/>
              </a:rPr>
              <a:t>繁琐，再</a:t>
            </a:r>
            <a:r>
              <a:rPr lang="zh-CN" altLang="en-US" sz="2800" b="1" dirty="0" smtClean="0">
                <a:solidFill>
                  <a:schemeClr val="tx1"/>
                </a:solidFill>
                <a:latin typeface="宋体" pitchFamily="2" charset="-122"/>
                <a:ea typeface="宋体" pitchFamily="2" charset="-122"/>
              </a:rPr>
              <a:t>由于运算不</a:t>
            </a:r>
            <a:r>
              <a:rPr lang="zh-CN" altLang="en-US" sz="2800" b="1" dirty="0">
                <a:solidFill>
                  <a:schemeClr val="tx1"/>
                </a:solidFill>
                <a:latin typeface="宋体" pitchFamily="2" charset="-122"/>
                <a:ea typeface="宋体" pitchFamily="2" charset="-122"/>
              </a:rPr>
              <a:t>合理导致算不出或算错</a:t>
            </a:r>
            <a:r>
              <a:rPr lang="zh-CN" altLang="en-US" sz="2800" b="1" dirty="0" smtClean="0">
                <a:solidFill>
                  <a:schemeClr val="tx1"/>
                </a:solidFill>
                <a:latin typeface="宋体" pitchFamily="2" charset="-122"/>
                <a:ea typeface="宋体" pitchFamily="2" charset="-122"/>
              </a:rPr>
              <a:t>。比如：如何分类讨论，以什么为标准分类；如何分离常数？如何转化题设条件？</a:t>
            </a:r>
            <a:endParaRPr lang="zh-CN" altLang="en-US" sz="2800" b="1" dirty="0">
              <a:solidFill>
                <a:schemeClr val="tx1"/>
              </a:solidFill>
              <a:latin typeface="宋体" pitchFamily="2" charset="-122"/>
              <a:ea typeface="宋体" pitchFamily="2" charset="-122"/>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5234" name="Rectangle 2"/>
          <p:cNvSpPr>
            <a:spLocks noChangeArrowheads="1"/>
          </p:cNvSpPr>
          <p:nvPr/>
        </p:nvSpPr>
        <p:spPr bwMode="auto">
          <a:xfrm>
            <a:off x="250825" y="1357298"/>
            <a:ext cx="8893175" cy="4408899"/>
          </a:xfrm>
          <a:prstGeom prst="rect">
            <a:avLst/>
          </a:prstGeom>
          <a:noFill/>
          <a:ln w="9525" algn="ctr">
            <a:noFill/>
            <a:miter lim="800000"/>
            <a:headEnd/>
            <a:tailEnd/>
          </a:ln>
          <a:effectLst/>
        </p:spPr>
        <p:txBody>
          <a:bodyPr anchor="ctr">
            <a:spAutoFit/>
          </a:bodyPr>
          <a:lstStyle/>
          <a:p>
            <a:pPr algn="l">
              <a:lnSpc>
                <a:spcPct val="150000"/>
              </a:lnSpc>
            </a:pPr>
            <a:r>
              <a:rPr lang="en-US" altLang="zh-CN" sz="3200" b="1" dirty="0"/>
              <a:t>5</a:t>
            </a:r>
            <a:r>
              <a:rPr lang="zh-CN" altLang="en-US" sz="3200" b="1" dirty="0"/>
              <a:t>、加强对解题的研究，注重对通性通法的提炼</a:t>
            </a:r>
          </a:p>
          <a:p>
            <a:pPr algn="l">
              <a:lnSpc>
                <a:spcPct val="150000"/>
              </a:lnSpc>
            </a:pPr>
            <a:r>
              <a:rPr lang="zh-CN" altLang="en-US" sz="3200" b="1" dirty="0"/>
              <a:t>    </a:t>
            </a:r>
            <a:r>
              <a:rPr lang="zh-CN" altLang="en-US" sz="3200" b="1" dirty="0" smtClean="0"/>
              <a:t>      </a:t>
            </a:r>
            <a:r>
              <a:rPr lang="zh-CN" altLang="en-US" sz="3200" b="1" dirty="0" smtClean="0">
                <a:solidFill>
                  <a:schemeClr val="tx1"/>
                </a:solidFill>
                <a:latin typeface="宋体" pitchFamily="2" charset="-122"/>
                <a:ea typeface="宋体" pitchFamily="2" charset="-122"/>
              </a:rPr>
              <a:t>高</a:t>
            </a:r>
            <a:r>
              <a:rPr lang="zh-CN" altLang="en-US" sz="3200" b="1" dirty="0">
                <a:solidFill>
                  <a:schemeClr val="tx1"/>
                </a:solidFill>
                <a:latin typeface="宋体" pitchFamily="2" charset="-122"/>
                <a:ea typeface="宋体" pitchFamily="2" charset="-122"/>
              </a:rPr>
              <a:t>考试题是备考的重要资源，通过研究高考命题的考点分布、试题结构、命题背景等，能加强备考的针对性，和模拟训练的有效性。每年全国各地也有很多优秀的诊断，模拟试题，对这些试题的研究也有助于提高针对性。</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TextBox 3"/>
          <p:cNvSpPr txBox="1">
            <a:spLocks noChangeArrowheads="1"/>
          </p:cNvSpPr>
          <p:nvPr/>
        </p:nvSpPr>
        <p:spPr bwMode="auto">
          <a:xfrm>
            <a:off x="285720" y="571480"/>
            <a:ext cx="8405813" cy="5816977"/>
          </a:xfrm>
          <a:prstGeom prst="rect">
            <a:avLst/>
          </a:prstGeom>
          <a:noFill/>
          <a:ln w="9525">
            <a:noFill/>
            <a:miter lim="800000"/>
            <a:headEnd/>
            <a:tailEnd/>
          </a:ln>
        </p:spPr>
        <p:txBody>
          <a:bodyPr>
            <a:spAutoFit/>
          </a:bodyPr>
          <a:lstStyle/>
          <a:p>
            <a:pPr>
              <a:lnSpc>
                <a:spcPct val="150000"/>
              </a:lnSpc>
            </a:pPr>
            <a:r>
              <a:rPr lang="en-US" altLang="zh-CN" sz="2400" dirty="0"/>
              <a:t>  </a:t>
            </a:r>
            <a:r>
              <a:rPr lang="en-US" altLang="zh-CN" sz="3200" b="1" dirty="0" smtClean="0"/>
              <a:t>6</a:t>
            </a:r>
            <a:r>
              <a:rPr lang="zh-CN" altLang="en-US" sz="3200" b="1" dirty="0" smtClean="0"/>
              <a:t>．</a:t>
            </a:r>
            <a:r>
              <a:rPr lang="zh-CN" altLang="en-US" sz="3200" b="1" dirty="0"/>
              <a:t>规范训练，提高解题效率</a:t>
            </a:r>
            <a:endParaRPr lang="zh-CN" altLang="en-US" sz="2400" b="1" dirty="0"/>
          </a:p>
          <a:p>
            <a:pPr>
              <a:lnSpc>
                <a:spcPct val="150000"/>
              </a:lnSpc>
            </a:pPr>
            <a:r>
              <a:rPr lang="zh-CN" altLang="en-US" sz="2400" b="1" dirty="0" smtClean="0">
                <a:solidFill>
                  <a:srgbClr val="003300"/>
                </a:solidFill>
              </a:rPr>
              <a:t>          俗话说“</a:t>
            </a:r>
            <a:r>
              <a:rPr lang="zh-CN" altLang="en-US" sz="2400" b="1" dirty="0" smtClean="0">
                <a:solidFill>
                  <a:srgbClr val="FF0000"/>
                </a:solidFill>
              </a:rPr>
              <a:t>不怕难题不会，就怕简单题做不对</a:t>
            </a:r>
            <a:r>
              <a:rPr lang="zh-CN" altLang="en-US" sz="2400" b="1" dirty="0" smtClean="0">
                <a:solidFill>
                  <a:srgbClr val="003300"/>
                </a:solidFill>
              </a:rPr>
              <a:t>”，“</a:t>
            </a:r>
            <a:r>
              <a:rPr lang="zh-CN" altLang="en-US" sz="2400" b="1" dirty="0" smtClean="0">
                <a:solidFill>
                  <a:srgbClr val="FF0000"/>
                </a:solidFill>
              </a:rPr>
              <a:t>会而不对，对而不全</a:t>
            </a:r>
            <a:r>
              <a:rPr lang="zh-CN" altLang="en-US" sz="2400" b="1" dirty="0" smtClean="0">
                <a:solidFill>
                  <a:srgbClr val="003300"/>
                </a:solidFill>
              </a:rPr>
              <a:t>”是考试大忌。函数与导数所占分值大，难度也大，其</a:t>
            </a:r>
            <a:r>
              <a:rPr lang="zh-CN" altLang="en-US" sz="2400" b="1" dirty="0">
                <a:solidFill>
                  <a:srgbClr val="003300"/>
                </a:solidFill>
              </a:rPr>
              <a:t>正确率和解答速度都将直接影响高考成绩，地位</a:t>
            </a:r>
            <a:r>
              <a:rPr lang="zh-CN" altLang="en-US" sz="2400" b="1" dirty="0" smtClean="0">
                <a:solidFill>
                  <a:srgbClr val="003300"/>
                </a:solidFill>
              </a:rPr>
              <a:t>举足轻重。因此</a:t>
            </a:r>
            <a:r>
              <a:rPr lang="zh-CN" altLang="en-US" sz="2400" b="1" dirty="0">
                <a:solidFill>
                  <a:srgbClr val="003300"/>
                </a:solidFill>
              </a:rPr>
              <a:t>熟练运用排除法、特值法、估算法、图像法、极限法、逆推检验法等方法准确、快速地解答选择题和填空</a:t>
            </a:r>
            <a:r>
              <a:rPr lang="zh-CN" altLang="en-US" sz="2400" b="1" dirty="0" smtClean="0">
                <a:solidFill>
                  <a:srgbClr val="003300"/>
                </a:solidFill>
              </a:rPr>
              <a:t>题。而针对解答题的压轴题，一般考生能用的时间非常有限，专注第一问的正确率对提高成绩十分有效。因此</a:t>
            </a:r>
            <a:r>
              <a:rPr lang="zh-CN" altLang="en-US" sz="2400" b="1" dirty="0">
                <a:solidFill>
                  <a:srgbClr val="003300"/>
                </a:solidFill>
              </a:rPr>
              <a:t>，考生只有规范答题，细心运用所学知识，胆大心细地投入到每个题目的练习中，才能养成好习惯，正常发挥学习水平．</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3"/>
          <p:cNvSpPr txBox="1">
            <a:spLocks noChangeArrowheads="1"/>
          </p:cNvSpPr>
          <p:nvPr/>
        </p:nvSpPr>
        <p:spPr bwMode="auto">
          <a:xfrm>
            <a:off x="0" y="852488"/>
            <a:ext cx="9143999" cy="708025"/>
          </a:xfrm>
          <a:prstGeom prst="rect">
            <a:avLst/>
          </a:prstGeom>
          <a:noFill/>
          <a:ln w="9525">
            <a:noFill/>
            <a:miter lim="800000"/>
            <a:headEnd/>
            <a:tailEnd/>
          </a:ln>
        </p:spPr>
        <p:txBody>
          <a:bodyPr wrap="square">
            <a:spAutoFit/>
          </a:bodyPr>
          <a:lstStyle/>
          <a:p>
            <a:pPr algn="ctr"/>
            <a:r>
              <a:rPr lang="zh-CN" altLang="en-US" sz="4000" dirty="0" smtClean="0">
                <a:solidFill>
                  <a:srgbClr val="0000CC"/>
                </a:solidFill>
                <a:latin typeface="华文行楷" pitchFamily="2" charset="-122"/>
                <a:ea typeface="华文行楷" pitchFamily="2" charset="-122"/>
              </a:rPr>
              <a:t>二、考查情况和变化趋势</a:t>
            </a:r>
          </a:p>
        </p:txBody>
      </p:sp>
      <p:sp>
        <p:nvSpPr>
          <p:cNvPr id="9219" name="Text Box 3"/>
          <p:cNvSpPr txBox="1">
            <a:spLocks noChangeArrowheads="1"/>
          </p:cNvSpPr>
          <p:nvPr/>
        </p:nvSpPr>
        <p:spPr bwMode="auto">
          <a:xfrm>
            <a:off x="285720" y="1643050"/>
            <a:ext cx="8667750" cy="4216539"/>
          </a:xfrm>
          <a:prstGeom prst="rect">
            <a:avLst/>
          </a:prstGeom>
          <a:noFill/>
          <a:ln w="9525">
            <a:noFill/>
            <a:miter lim="800000"/>
            <a:headEnd/>
            <a:tailEnd/>
          </a:ln>
        </p:spPr>
        <p:txBody>
          <a:bodyPr>
            <a:spAutoFit/>
          </a:bodyPr>
          <a:lstStyle/>
          <a:p>
            <a:pPr>
              <a:lnSpc>
                <a:spcPct val="150000"/>
              </a:lnSpc>
            </a:pPr>
            <a:r>
              <a:rPr lang="zh-CN" altLang="en-US" sz="2800" dirty="0">
                <a:solidFill>
                  <a:srgbClr val="003300"/>
                </a:solidFill>
                <a:sym typeface="宋体" charset="-122"/>
              </a:rPr>
              <a:t>   </a:t>
            </a:r>
            <a:r>
              <a:rPr lang="zh-CN" altLang="en-US" sz="3200" b="1" dirty="0">
                <a:solidFill>
                  <a:srgbClr val="FF0000"/>
                </a:solidFill>
                <a:latin typeface="华文楷体" pitchFamily="2" charset="-122"/>
                <a:ea typeface="华文楷体" pitchFamily="2" charset="-122"/>
                <a:sym typeface="宋体" charset="-122"/>
              </a:rPr>
              <a:t>函数的知识和思想</a:t>
            </a:r>
            <a:r>
              <a:rPr lang="zh-CN" altLang="en-US" sz="3200" b="1" dirty="0">
                <a:solidFill>
                  <a:srgbClr val="003300"/>
                </a:solidFill>
                <a:latin typeface="华文楷体" pitchFamily="2" charset="-122"/>
                <a:ea typeface="华文楷体" pitchFamily="2" charset="-122"/>
                <a:sym typeface="宋体" charset="-122"/>
              </a:rPr>
              <a:t>贯穿了高中数学的全过程，是高考数学中极为重要的内容，纵观全国各省市近年的高考试题，</a:t>
            </a:r>
            <a:r>
              <a:rPr lang="zh-CN" altLang="en-US" sz="3200" b="1" dirty="0">
                <a:solidFill>
                  <a:srgbClr val="FF0000"/>
                </a:solidFill>
                <a:latin typeface="华文楷体" pitchFamily="2" charset="-122"/>
                <a:ea typeface="华文楷体" pitchFamily="2" charset="-122"/>
                <a:sym typeface="宋体" charset="-122"/>
              </a:rPr>
              <a:t>函数问题作为主线，贯穿全卷</a:t>
            </a:r>
            <a:r>
              <a:rPr lang="zh-CN" altLang="en-US" sz="3200" b="1" dirty="0" smtClean="0">
                <a:solidFill>
                  <a:srgbClr val="FF0000"/>
                </a:solidFill>
                <a:latin typeface="华文楷体" pitchFamily="2" charset="-122"/>
                <a:ea typeface="华文楷体" pitchFamily="2" charset="-122"/>
                <a:sym typeface="宋体" charset="-122"/>
              </a:rPr>
              <a:t>。导数</a:t>
            </a:r>
            <a:r>
              <a:rPr lang="zh-CN" altLang="en-US" sz="3200" b="1" dirty="0">
                <a:solidFill>
                  <a:srgbClr val="003300"/>
                </a:solidFill>
                <a:latin typeface="华文楷体" pitchFamily="2" charset="-122"/>
                <a:ea typeface="华文楷体" pitchFamily="2" charset="-122"/>
                <a:sym typeface="宋体" charset="-122"/>
              </a:rPr>
              <a:t>作为研究函数性质的重要工具也是高考数学的重点内容之一。  </a:t>
            </a:r>
            <a:endParaRPr lang="en-US" altLang="zh-CN" sz="3200" b="1" dirty="0">
              <a:solidFill>
                <a:srgbClr val="003300"/>
              </a:solidFill>
              <a:latin typeface="华文楷体" pitchFamily="2" charset="-122"/>
              <a:ea typeface="华文楷体" pitchFamily="2" charset="-122"/>
              <a:sym typeface="宋体" charset="-122"/>
            </a:endParaRPr>
          </a:p>
          <a:p>
            <a:r>
              <a:rPr lang="zh-CN" altLang="en-US" sz="2800" dirty="0">
                <a:solidFill>
                  <a:srgbClr val="003300"/>
                </a:solidFill>
                <a:latin typeface="华文楷体" pitchFamily="2" charset="-122"/>
                <a:ea typeface="华文楷体" pitchFamily="2" charset="-122"/>
                <a:sym typeface="宋体" charset="-122"/>
              </a:rPr>
              <a:t>    </a:t>
            </a:r>
            <a:endParaRPr lang="zh-CN" altLang="en-US" sz="2400" dirty="0">
              <a:solidFill>
                <a:srgbClr val="003300"/>
              </a:solidFill>
              <a:latin typeface="华文楷体" pitchFamily="2" charset="-122"/>
              <a:ea typeface="华文楷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blinds(horizontal)">
                                      <p:cBhvr>
                                        <p:cTn id="7" dur="500"/>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ldLvl="0" autoUpdateAnimBg="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2"/>
          <p:cNvSpPr>
            <a:spLocks noChangeArrowheads="1"/>
          </p:cNvSpPr>
          <p:nvPr/>
        </p:nvSpPr>
        <p:spPr bwMode="auto">
          <a:xfrm>
            <a:off x="0" y="1000108"/>
            <a:ext cx="9144000" cy="5016758"/>
          </a:xfrm>
          <a:prstGeom prst="rect">
            <a:avLst/>
          </a:prstGeom>
          <a:noFill/>
          <a:ln w="9525">
            <a:noFill/>
            <a:miter lim="800000"/>
            <a:headEnd/>
            <a:tailEnd/>
          </a:ln>
        </p:spPr>
        <p:txBody>
          <a:bodyPr anchor="ctr">
            <a:spAutoFit/>
          </a:bodyPr>
          <a:lstStyle/>
          <a:p>
            <a:r>
              <a:rPr lang="en-US" altLang="zh-CN" sz="3200" b="1" dirty="0" smtClean="0"/>
              <a:t>1</a:t>
            </a:r>
            <a:r>
              <a:rPr lang="zh-CN" altLang="en-US" sz="3200" b="1" dirty="0" smtClean="0"/>
              <a:t>、减少错误  </a:t>
            </a:r>
            <a:endParaRPr lang="en-US" altLang="zh-CN" sz="3200" b="1" dirty="0" smtClean="0"/>
          </a:p>
          <a:p>
            <a:r>
              <a:rPr lang="zh-CN" altLang="en-US" sz="2400" b="1" dirty="0" smtClean="0">
                <a:solidFill>
                  <a:srgbClr val="FF0000"/>
                </a:solidFill>
              </a:rPr>
              <a:t>第</a:t>
            </a:r>
            <a:r>
              <a:rPr lang="zh-CN" altLang="en-US" sz="2400" b="1" dirty="0">
                <a:solidFill>
                  <a:srgbClr val="FF0000"/>
                </a:solidFill>
              </a:rPr>
              <a:t>一类问题</a:t>
            </a:r>
            <a:r>
              <a:rPr lang="en-US" altLang="zh-CN" sz="2400" b="1" dirty="0">
                <a:solidFill>
                  <a:srgbClr val="FF0000"/>
                </a:solidFill>
              </a:rPr>
              <a:t>———</a:t>
            </a:r>
            <a:r>
              <a:rPr lang="zh-CN" altLang="en-US" sz="2400" b="1" dirty="0">
                <a:solidFill>
                  <a:srgbClr val="FF0000"/>
                </a:solidFill>
              </a:rPr>
              <a:t>遗憾之错</a:t>
            </a:r>
            <a:r>
              <a:rPr lang="zh-CN" altLang="en-US" sz="2400" b="1" dirty="0"/>
              <a:t>。 就是分明会做，反而做错了的题；</a:t>
            </a:r>
          </a:p>
          <a:p>
            <a:r>
              <a:rPr lang="zh-CN" altLang="en-US" sz="2400" b="1" dirty="0"/>
              <a:t>比如说</a:t>
            </a:r>
            <a:r>
              <a:rPr lang="zh-CN" altLang="en-US" sz="2400" b="1" dirty="0">
                <a:solidFill>
                  <a:schemeClr val="accent2"/>
                </a:solidFill>
              </a:rPr>
              <a:t>，“审题之错”</a:t>
            </a:r>
            <a:r>
              <a:rPr lang="zh-CN" altLang="en-US" sz="2400" b="1" dirty="0"/>
              <a:t>是由于审题出现失误，看错数字等造成的；</a:t>
            </a:r>
          </a:p>
          <a:p>
            <a:r>
              <a:rPr lang="zh-CN" altLang="en-US" sz="2400" b="1" dirty="0">
                <a:solidFill>
                  <a:schemeClr val="accent2"/>
                </a:solidFill>
              </a:rPr>
              <a:t>“计算之错”</a:t>
            </a:r>
            <a:r>
              <a:rPr lang="zh-CN" altLang="en-US" sz="2400" b="1" dirty="0"/>
              <a:t>是由于计算出现差错造成的；</a:t>
            </a:r>
            <a:r>
              <a:rPr lang="zh-CN" altLang="en-US" sz="2400" b="1" dirty="0">
                <a:solidFill>
                  <a:schemeClr val="accent2"/>
                </a:solidFill>
              </a:rPr>
              <a:t>“抄写之错”</a:t>
            </a:r>
            <a:r>
              <a:rPr lang="zh-CN" altLang="en-US" sz="2400" b="1" dirty="0"/>
              <a:t>是在草稿纸上做对了，往试卷上一抄就写错了、漏掉了。出现这类问题是考试后最后悔的事情。</a:t>
            </a:r>
            <a:endParaRPr lang="en-US" altLang="zh-CN" sz="2400" b="1" dirty="0"/>
          </a:p>
          <a:p>
            <a:r>
              <a:rPr lang="zh-CN" altLang="en-US" sz="2400" b="1" dirty="0">
                <a:solidFill>
                  <a:schemeClr val="accent2"/>
                </a:solidFill>
              </a:rPr>
              <a:t>  </a:t>
            </a:r>
            <a:r>
              <a:rPr lang="zh-CN" altLang="en-US" sz="2400" b="1" dirty="0">
                <a:solidFill>
                  <a:srgbClr val="FF0000"/>
                </a:solidFill>
              </a:rPr>
              <a:t>第二类问题</a:t>
            </a:r>
            <a:r>
              <a:rPr lang="en-US" altLang="zh-CN" sz="2400" b="1" dirty="0">
                <a:solidFill>
                  <a:srgbClr val="FF0000"/>
                </a:solidFill>
              </a:rPr>
              <a:t>———</a:t>
            </a:r>
            <a:r>
              <a:rPr lang="zh-CN" altLang="en-US" sz="2400" b="1" dirty="0">
                <a:solidFill>
                  <a:srgbClr val="FF0000"/>
                </a:solidFill>
              </a:rPr>
              <a:t>似非之错。</a:t>
            </a:r>
            <a:r>
              <a:rPr lang="zh-CN" altLang="en-US" sz="2400" b="1" dirty="0"/>
              <a:t>记忆的不准确，理解的不够透彻，应用得不够自如；回答不严密、不完整；第一遍做对了，一改反而改错了，或第一遍做错了，后来又改对了；一道题做到一半做不下去了等等。</a:t>
            </a:r>
            <a:endParaRPr lang="en-US" altLang="zh-CN" sz="2400" b="1" dirty="0"/>
          </a:p>
          <a:p>
            <a:r>
              <a:rPr lang="zh-CN" altLang="en-US" sz="2400" b="1" dirty="0">
                <a:solidFill>
                  <a:schemeClr val="accent2"/>
                </a:solidFill>
              </a:rPr>
              <a:t>  </a:t>
            </a:r>
            <a:r>
              <a:rPr lang="zh-CN" altLang="en-US" sz="2400" b="1" dirty="0">
                <a:solidFill>
                  <a:srgbClr val="FF0000"/>
                </a:solidFill>
              </a:rPr>
              <a:t>第三类问题</a:t>
            </a:r>
            <a:r>
              <a:rPr lang="en-US" altLang="zh-CN" sz="2400" b="1" dirty="0">
                <a:solidFill>
                  <a:srgbClr val="FF0000"/>
                </a:solidFill>
              </a:rPr>
              <a:t>———</a:t>
            </a:r>
            <a:r>
              <a:rPr lang="zh-CN" altLang="en-US" sz="2400" b="1" dirty="0">
                <a:solidFill>
                  <a:srgbClr val="FF0000"/>
                </a:solidFill>
              </a:rPr>
              <a:t>无为之错。</a:t>
            </a:r>
            <a:r>
              <a:rPr lang="zh-CN" altLang="en-US" sz="2400" b="1" dirty="0"/>
              <a:t>由于不会，因而答错了或猜的，或者根本没有答。这是无思路、不理解，更谈不上应用的问题。</a:t>
            </a:r>
          </a:p>
          <a:p>
            <a:r>
              <a:rPr lang="zh-CN" altLang="en-US" sz="2400" b="1" dirty="0"/>
              <a:t>对此，建议并提出奋斗目标： </a:t>
            </a:r>
            <a:r>
              <a:rPr lang="zh-CN" altLang="en-US" sz="2400" b="1" dirty="0">
                <a:solidFill>
                  <a:srgbClr val="FF0000"/>
                </a:solidFill>
              </a:rPr>
              <a:t>弄懂似非；力争有为。</a:t>
            </a:r>
          </a:p>
        </p:txBody>
      </p:sp>
      <p:sp>
        <p:nvSpPr>
          <p:cNvPr id="3" name="Text Box 11"/>
          <p:cNvSpPr txBox="1">
            <a:spLocks noChangeArrowheads="1"/>
          </p:cNvSpPr>
          <p:nvPr/>
        </p:nvSpPr>
        <p:spPr bwMode="auto">
          <a:xfrm>
            <a:off x="571472" y="357166"/>
            <a:ext cx="7929618" cy="646331"/>
          </a:xfrm>
          <a:prstGeom prst="rect">
            <a:avLst/>
          </a:prstGeom>
          <a:noFill/>
          <a:ln w="9525">
            <a:noFill/>
            <a:miter lim="800000"/>
            <a:headEnd/>
            <a:tailEnd/>
          </a:ln>
        </p:spPr>
        <p:txBody>
          <a:bodyPr wrap="square">
            <a:spAutoFit/>
          </a:bodyPr>
          <a:lstStyle/>
          <a:p>
            <a:pPr algn="ctr">
              <a:spcBef>
                <a:spcPct val="50000"/>
              </a:spcBef>
              <a:buFont typeface="Arial" pitchFamily="34" charset="0"/>
              <a:buNone/>
            </a:pPr>
            <a:r>
              <a:rPr lang="zh-CN" altLang="en-US" sz="3600" b="1" dirty="0" smtClean="0">
                <a:solidFill>
                  <a:schemeClr val="accent1"/>
                </a:solidFill>
                <a:latin typeface="楷体" pitchFamily="49" charset="-122"/>
                <a:ea typeface="楷体" pitchFamily="49" charset="-122"/>
              </a:rPr>
              <a:t>二、应考指导</a:t>
            </a:r>
            <a:endParaRPr lang="zh-CN" altLang="en-US" sz="3600" b="1" dirty="0">
              <a:solidFill>
                <a:schemeClr val="accent1"/>
              </a:solidFill>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500034" y="2928934"/>
            <a:ext cx="8286808" cy="3046988"/>
          </a:xfrm>
          <a:prstGeom prst="rect">
            <a:avLst/>
          </a:prstGeom>
          <a:noFill/>
          <a:ln w="9525">
            <a:noFill/>
            <a:miter lim="800000"/>
            <a:headEnd/>
            <a:tailEnd/>
          </a:ln>
        </p:spPr>
        <p:txBody>
          <a:bodyPr wrap="square">
            <a:spAutoFit/>
          </a:bodyPr>
          <a:lstStyle/>
          <a:p>
            <a:pPr>
              <a:lnSpc>
                <a:spcPct val="150000"/>
              </a:lnSpc>
            </a:pPr>
            <a:r>
              <a:rPr lang="zh-CN" altLang="en-US" sz="3200" b="1" dirty="0" smtClean="0">
                <a:solidFill>
                  <a:srgbClr val="003300"/>
                </a:solidFill>
                <a:latin typeface="华文楷体" pitchFamily="2" charset="-122"/>
                <a:ea typeface="华文楷体" pitchFamily="2" charset="-122"/>
                <a:sym typeface="宋体" charset="-122"/>
              </a:rPr>
              <a:t>         这部分内容在不熟悉知识点及方法的情况下几乎不可能解答正确，因此，学困生在应考时适当放弃本板块问题以节省时间去完成能做好的问题更有效。</a:t>
            </a:r>
            <a:endParaRPr lang="zh-CN" altLang="en-US" sz="3200" b="1" dirty="0">
              <a:solidFill>
                <a:srgbClr val="003300"/>
              </a:solidFill>
              <a:latin typeface="华文楷体" pitchFamily="2" charset="-122"/>
              <a:ea typeface="华文楷体" pitchFamily="2" charset="-122"/>
              <a:sym typeface="宋体" charset="-122"/>
            </a:endParaRPr>
          </a:p>
        </p:txBody>
      </p:sp>
      <p:sp>
        <p:nvSpPr>
          <p:cNvPr id="3" name="Text Box 4"/>
          <p:cNvSpPr txBox="1">
            <a:spLocks noChangeArrowheads="1"/>
          </p:cNvSpPr>
          <p:nvPr/>
        </p:nvSpPr>
        <p:spPr bwMode="auto">
          <a:xfrm>
            <a:off x="428596" y="1214422"/>
            <a:ext cx="7862914" cy="1569660"/>
          </a:xfrm>
          <a:prstGeom prst="rect">
            <a:avLst/>
          </a:prstGeom>
          <a:noFill/>
          <a:ln w="9525">
            <a:noFill/>
            <a:miter lim="800000"/>
            <a:headEnd/>
            <a:tailEnd/>
          </a:ln>
        </p:spPr>
        <p:txBody>
          <a:bodyPr wrap="square">
            <a:spAutoFit/>
          </a:bodyPr>
          <a:lstStyle/>
          <a:p>
            <a:pPr>
              <a:lnSpc>
                <a:spcPct val="150000"/>
              </a:lnSpc>
            </a:pPr>
            <a:r>
              <a:rPr lang="en-US" altLang="zh-CN" sz="3200" b="1" dirty="0" smtClean="0">
                <a:solidFill>
                  <a:srgbClr val="003300"/>
                </a:solidFill>
                <a:latin typeface="华文楷体" pitchFamily="2" charset="-122"/>
                <a:ea typeface="华文楷体" pitchFamily="2" charset="-122"/>
                <a:sym typeface="宋体" charset="-122"/>
              </a:rPr>
              <a:t>2</a:t>
            </a:r>
            <a:r>
              <a:rPr lang="zh-CN" altLang="en-US" sz="3200" b="1" dirty="0" smtClean="0">
                <a:solidFill>
                  <a:srgbClr val="003300"/>
                </a:solidFill>
                <a:latin typeface="华文楷体" pitchFamily="2" charset="-122"/>
                <a:ea typeface="华文楷体" pitchFamily="2" charset="-122"/>
                <a:sym typeface="宋体" charset="-122"/>
              </a:rPr>
              <a:t>、学困生在</a:t>
            </a:r>
            <a:r>
              <a:rPr lang="zh-CN" altLang="en-US" sz="3200" b="1" dirty="0" smtClean="0">
                <a:solidFill>
                  <a:srgbClr val="FF0000"/>
                </a:solidFill>
                <a:latin typeface="华文楷体" pitchFamily="2" charset="-122"/>
                <a:ea typeface="华文楷体" pitchFamily="2" charset="-122"/>
                <a:sym typeface="宋体" charset="-122"/>
              </a:rPr>
              <a:t>应考</a:t>
            </a:r>
            <a:r>
              <a:rPr lang="zh-CN" altLang="en-US" sz="3200" b="1" dirty="0" smtClean="0">
                <a:solidFill>
                  <a:srgbClr val="003300"/>
                </a:solidFill>
                <a:latin typeface="华文楷体" pitchFamily="2" charset="-122"/>
                <a:ea typeface="华文楷体" pitchFamily="2" charset="-122"/>
                <a:sym typeface="宋体" charset="-122"/>
              </a:rPr>
              <a:t>时尽量推理、猜想、特殊值检验等办法</a:t>
            </a:r>
            <a:endParaRPr lang="zh-CN" altLang="en-US" sz="3200" b="1" dirty="0">
              <a:solidFill>
                <a:srgbClr val="003300"/>
              </a:solidFill>
              <a:latin typeface="华文楷体" pitchFamily="2" charset="-122"/>
              <a:ea typeface="华文楷体" pitchFamily="2" charset="-122"/>
              <a:sym typeface="宋体" charset="-122"/>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428596" y="2571744"/>
            <a:ext cx="8286808" cy="4062651"/>
          </a:xfrm>
          <a:prstGeom prst="rect">
            <a:avLst/>
          </a:prstGeom>
          <a:noFill/>
          <a:ln w="9525">
            <a:noFill/>
            <a:miter lim="800000"/>
            <a:headEnd/>
            <a:tailEnd/>
          </a:ln>
        </p:spPr>
        <p:txBody>
          <a:bodyPr wrap="square">
            <a:spAutoFit/>
          </a:bodyPr>
          <a:lstStyle/>
          <a:p>
            <a:pPr>
              <a:lnSpc>
                <a:spcPct val="150000"/>
              </a:lnSpc>
            </a:pPr>
            <a:r>
              <a:rPr lang="zh-CN" altLang="en-US" sz="3200" b="1" dirty="0" smtClean="0">
                <a:solidFill>
                  <a:srgbClr val="003300"/>
                </a:solidFill>
                <a:latin typeface="华文楷体" pitchFamily="2" charset="-122"/>
                <a:ea typeface="华文楷体" pitchFamily="2" charset="-122"/>
                <a:sym typeface="宋体" charset="-122"/>
              </a:rPr>
              <a:t>         </a:t>
            </a:r>
            <a:r>
              <a:rPr lang="zh-CN" altLang="en-US" sz="2800" b="1" dirty="0" smtClean="0">
                <a:solidFill>
                  <a:srgbClr val="003300"/>
                </a:solidFill>
                <a:latin typeface="华文楷体" pitchFamily="2" charset="-122"/>
                <a:ea typeface="华文楷体" pitchFamily="2" charset="-122"/>
                <a:sym typeface="宋体" charset="-122"/>
              </a:rPr>
              <a:t>从统计可以看出，一般涉及导数及应用的问题，不论是选填题还是解答题都是压轴题，有相当的难度，这种问题不值得每位学生在考试时花时间，但中上学生一般的函数问题则可以努力做好。导数及应用的板块在有时间的情况下尽力做好能做的部分即可。</a:t>
            </a:r>
            <a:endParaRPr lang="zh-CN" altLang="en-US" sz="3200" b="1" dirty="0">
              <a:solidFill>
                <a:srgbClr val="003300"/>
              </a:solidFill>
              <a:latin typeface="华文楷体" pitchFamily="2" charset="-122"/>
              <a:ea typeface="华文楷体" pitchFamily="2" charset="-122"/>
              <a:sym typeface="宋体" charset="-122"/>
            </a:endParaRPr>
          </a:p>
        </p:txBody>
      </p:sp>
      <p:sp>
        <p:nvSpPr>
          <p:cNvPr id="3" name="Text Box 4"/>
          <p:cNvSpPr txBox="1">
            <a:spLocks noChangeArrowheads="1"/>
          </p:cNvSpPr>
          <p:nvPr/>
        </p:nvSpPr>
        <p:spPr bwMode="auto">
          <a:xfrm>
            <a:off x="285720" y="357166"/>
            <a:ext cx="7862914" cy="2308324"/>
          </a:xfrm>
          <a:prstGeom prst="rect">
            <a:avLst/>
          </a:prstGeom>
          <a:noFill/>
          <a:ln w="9525">
            <a:noFill/>
            <a:miter lim="800000"/>
            <a:headEnd/>
            <a:tailEnd/>
          </a:ln>
        </p:spPr>
        <p:txBody>
          <a:bodyPr wrap="square">
            <a:spAutoFit/>
          </a:bodyPr>
          <a:lstStyle/>
          <a:p>
            <a:pPr>
              <a:lnSpc>
                <a:spcPct val="150000"/>
              </a:lnSpc>
            </a:pPr>
            <a:r>
              <a:rPr lang="en-US" altLang="zh-CN" sz="3200" b="1" dirty="0" smtClean="0">
                <a:solidFill>
                  <a:srgbClr val="003300"/>
                </a:solidFill>
                <a:latin typeface="华文楷体" pitchFamily="2" charset="-122"/>
                <a:ea typeface="华文楷体" pitchFamily="2" charset="-122"/>
                <a:sym typeface="宋体" charset="-122"/>
              </a:rPr>
              <a:t>3</a:t>
            </a:r>
            <a:r>
              <a:rPr lang="zh-CN" altLang="en-US" sz="3200" b="1" dirty="0" smtClean="0">
                <a:solidFill>
                  <a:srgbClr val="003300"/>
                </a:solidFill>
                <a:latin typeface="华文楷体" pitchFamily="2" charset="-122"/>
                <a:ea typeface="华文楷体" pitchFamily="2" charset="-122"/>
                <a:sym typeface="宋体" charset="-122"/>
              </a:rPr>
              <a:t>、中等偏上的学生可鼓励在函数及其性质这个板块得分，导数应用板块尽力做好能做的部分题</a:t>
            </a:r>
            <a:endParaRPr lang="zh-CN" altLang="en-US" sz="3200" b="1" dirty="0">
              <a:solidFill>
                <a:srgbClr val="003300"/>
              </a:solidFill>
              <a:latin typeface="华文楷体" pitchFamily="2" charset="-122"/>
              <a:ea typeface="华文楷体" pitchFamily="2" charset="-122"/>
              <a:sym typeface="宋体" charset="-122"/>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357158" y="2143116"/>
            <a:ext cx="8286808" cy="3046988"/>
          </a:xfrm>
          <a:prstGeom prst="rect">
            <a:avLst/>
          </a:prstGeom>
          <a:noFill/>
          <a:ln w="9525">
            <a:noFill/>
            <a:miter lim="800000"/>
            <a:headEnd/>
            <a:tailEnd/>
          </a:ln>
        </p:spPr>
        <p:txBody>
          <a:bodyPr wrap="square">
            <a:spAutoFit/>
          </a:bodyPr>
          <a:lstStyle/>
          <a:p>
            <a:pPr>
              <a:lnSpc>
                <a:spcPct val="150000"/>
              </a:lnSpc>
            </a:pPr>
            <a:r>
              <a:rPr lang="zh-CN" altLang="en-US" sz="3200" b="1" dirty="0" smtClean="0">
                <a:solidFill>
                  <a:srgbClr val="003300"/>
                </a:solidFill>
                <a:latin typeface="华文楷体" pitchFamily="2" charset="-122"/>
                <a:ea typeface="华文楷体" pitchFamily="2" charset="-122"/>
                <a:sym typeface="宋体" charset="-122"/>
              </a:rPr>
              <a:t>         从统计可以看出，文理科的压轴大题都是函数与导数，所考的知识多年来大致类似，熟悉常规的操作方法和思想至关重要。只要失去了这个阵地，也就不再是优等生了。</a:t>
            </a:r>
            <a:endParaRPr lang="zh-CN" altLang="en-US" sz="3200" b="1" dirty="0">
              <a:solidFill>
                <a:srgbClr val="003300"/>
              </a:solidFill>
              <a:latin typeface="华文楷体" pitchFamily="2" charset="-122"/>
              <a:ea typeface="华文楷体" pitchFamily="2" charset="-122"/>
              <a:sym typeface="宋体" charset="-122"/>
            </a:endParaRPr>
          </a:p>
        </p:txBody>
      </p:sp>
      <p:sp>
        <p:nvSpPr>
          <p:cNvPr id="3" name="Text Box 4"/>
          <p:cNvSpPr txBox="1">
            <a:spLocks noChangeArrowheads="1"/>
          </p:cNvSpPr>
          <p:nvPr/>
        </p:nvSpPr>
        <p:spPr bwMode="auto">
          <a:xfrm>
            <a:off x="357158" y="500042"/>
            <a:ext cx="7862914" cy="1569660"/>
          </a:xfrm>
          <a:prstGeom prst="rect">
            <a:avLst/>
          </a:prstGeom>
          <a:noFill/>
          <a:ln w="9525">
            <a:noFill/>
            <a:miter lim="800000"/>
            <a:headEnd/>
            <a:tailEnd/>
          </a:ln>
        </p:spPr>
        <p:txBody>
          <a:bodyPr wrap="square">
            <a:spAutoFit/>
          </a:bodyPr>
          <a:lstStyle/>
          <a:p>
            <a:pPr>
              <a:lnSpc>
                <a:spcPct val="150000"/>
              </a:lnSpc>
            </a:pPr>
            <a:r>
              <a:rPr lang="en-US" altLang="zh-CN" sz="3200" b="1" dirty="0" smtClean="0">
                <a:solidFill>
                  <a:srgbClr val="003300"/>
                </a:solidFill>
                <a:latin typeface="华文楷体" pitchFamily="2" charset="-122"/>
                <a:ea typeface="华文楷体" pitchFamily="2" charset="-122"/>
                <a:sym typeface="宋体" charset="-122"/>
              </a:rPr>
              <a:t>4</a:t>
            </a:r>
            <a:r>
              <a:rPr lang="zh-CN" altLang="en-US" sz="3200" b="1" dirty="0" smtClean="0">
                <a:solidFill>
                  <a:srgbClr val="003300"/>
                </a:solidFill>
                <a:latin typeface="华文楷体" pitchFamily="2" charset="-122"/>
                <a:ea typeface="华文楷体" pitchFamily="2" charset="-122"/>
                <a:sym typeface="宋体" charset="-122"/>
              </a:rPr>
              <a:t>、优等生应掌握函数与导数应用的常规操作方法和思想</a:t>
            </a:r>
            <a:endParaRPr lang="zh-CN" altLang="en-US" sz="3200" b="1" dirty="0">
              <a:solidFill>
                <a:srgbClr val="003300"/>
              </a:solidFill>
              <a:latin typeface="华文楷体" pitchFamily="2" charset="-122"/>
              <a:ea typeface="华文楷体" pitchFamily="2" charset="-122"/>
              <a:sym typeface="宋体"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1" y="-2"/>
          <a:ext cx="9143998" cy="6868669"/>
        </p:xfrm>
        <a:graphic>
          <a:graphicData uri="http://schemas.openxmlformats.org/drawingml/2006/table">
            <a:tbl>
              <a:tblPr/>
              <a:tblGrid>
                <a:gridCol w="1356425"/>
                <a:gridCol w="388904"/>
                <a:gridCol w="682955"/>
                <a:gridCol w="3632939"/>
                <a:gridCol w="616555"/>
                <a:gridCol w="616555"/>
                <a:gridCol w="616555"/>
                <a:gridCol w="616555"/>
                <a:gridCol w="616555"/>
              </a:tblGrid>
              <a:tr h="240287">
                <a:tc gridSpan="9">
                  <a:txBody>
                    <a:bodyPr/>
                    <a:lstStyle/>
                    <a:p>
                      <a:pPr algn="ctr" fontAlgn="ctr"/>
                      <a:r>
                        <a:rPr lang="en-US" altLang="zh-CN" sz="1600" b="1" i="0" u="none" strike="noStrike" dirty="0">
                          <a:solidFill>
                            <a:srgbClr val="000000"/>
                          </a:solidFill>
                          <a:latin typeface="宋体"/>
                        </a:rPr>
                        <a:t>2013</a:t>
                      </a:r>
                      <a:r>
                        <a:rPr lang="zh-CN" altLang="en-US" sz="1600" b="1" i="0" u="none" strike="noStrike" dirty="0">
                          <a:solidFill>
                            <a:srgbClr val="000000"/>
                          </a:solidFill>
                          <a:latin typeface="宋体"/>
                        </a:rPr>
                        <a:t>年</a:t>
                      </a:r>
                      <a:r>
                        <a:rPr lang="en-US" altLang="zh-CN" sz="1600" b="1" i="0" u="none" strike="noStrike" dirty="0">
                          <a:solidFill>
                            <a:srgbClr val="000000"/>
                          </a:solidFill>
                          <a:latin typeface="宋体"/>
                        </a:rPr>
                        <a:t>-2016</a:t>
                      </a:r>
                      <a:r>
                        <a:rPr lang="zh-CN" altLang="en-US" sz="1600" b="1" i="0" u="none" strike="noStrike" dirty="0">
                          <a:solidFill>
                            <a:srgbClr val="000000"/>
                          </a:solidFill>
                          <a:latin typeface="宋体"/>
                        </a:rPr>
                        <a:t>年高考数学全国卷（</a:t>
                      </a:r>
                      <a:r>
                        <a:rPr lang="zh-CN" altLang="en-US" sz="1600" b="1" i="0" u="none" strike="noStrike" dirty="0">
                          <a:solidFill>
                            <a:srgbClr val="FF0000"/>
                          </a:solidFill>
                          <a:latin typeface="宋体"/>
                        </a:rPr>
                        <a:t>文科</a:t>
                      </a:r>
                      <a:r>
                        <a:rPr lang="zh-CN" altLang="en-US" sz="1600" b="1" i="0" u="none" strike="noStrike" dirty="0">
                          <a:solidFill>
                            <a:srgbClr val="000000"/>
                          </a:solidFill>
                          <a:latin typeface="宋体"/>
                        </a:rPr>
                        <a:t>）考点列表</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196257">
                <a:tc>
                  <a:txBody>
                    <a:bodyPr/>
                    <a:lstStyle/>
                    <a:p>
                      <a:pPr algn="ctr" fontAlgn="ctr"/>
                      <a:r>
                        <a:rPr lang="zh-CN" altLang="en-US" sz="1100" b="0" i="0" u="none" strike="noStrike" dirty="0">
                          <a:solidFill>
                            <a:srgbClr val="000000"/>
                          </a:solidFill>
                          <a:latin typeface="宋体"/>
                        </a:rPr>
                        <a:t>年份</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题序</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题型</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命题意图</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单独命题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综合命题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命题难度</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分值</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dirty="0">
                          <a:solidFill>
                            <a:srgbClr val="000000"/>
                          </a:solidFill>
                          <a:latin typeface="宋体"/>
                        </a:rPr>
                        <a:t>总分</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439">
                <a:tc rowSpan="2">
                  <a:txBody>
                    <a:bodyPr/>
                    <a:lstStyle/>
                    <a:p>
                      <a:pPr algn="l" fontAlgn="ctr"/>
                      <a:r>
                        <a:rPr lang="en-US" altLang="zh-CN" sz="1100" b="0" i="0" u="none" strike="noStrike">
                          <a:solidFill>
                            <a:srgbClr val="000000"/>
                          </a:solidFill>
                          <a:latin typeface="宋体"/>
                        </a:rPr>
                        <a:t>2013</a:t>
                      </a:r>
                      <a:r>
                        <a:rPr lang="zh-CN" altLang="en-US" sz="1100" b="0" i="0" u="none" strike="noStrike">
                          <a:solidFill>
                            <a:srgbClr val="000000"/>
                          </a:solidFill>
                          <a:latin typeface="宋体"/>
                        </a:rPr>
                        <a:t>课标全国</a:t>
                      </a:r>
                      <a:r>
                        <a:rPr lang="en-US" altLang="zh-CN" sz="1100" b="0" i="0" u="none" strike="noStrike">
                          <a:solidFill>
                            <a:srgbClr val="000000"/>
                          </a:solidFill>
                          <a:latin typeface="宋体"/>
                        </a:rPr>
                        <a:t>Ⅰ-</a:t>
                      </a:r>
                      <a:r>
                        <a:rPr lang="zh-CN" altLang="en-US" sz="1100" b="0" i="0" u="none" strike="noStrike">
                          <a:solidFill>
                            <a:srgbClr val="000000"/>
                          </a:solidFill>
                          <a:latin typeface="宋体"/>
                        </a:rPr>
                        <a:t>文</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dirty="0">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楷体_GB2312"/>
                        </a:rPr>
                        <a:t>数形结合思想、函数与方程思想，利用导数研究函数间关系</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altLang="zh-CN" sz="3200" b="1" i="0" u="none" strike="noStrike" dirty="0">
                          <a:solidFill>
                            <a:srgbClr val="FF0000"/>
                          </a:solidFill>
                          <a:latin typeface="宋体"/>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1134">
                <a:tc vMerge="1">
                  <a:txBody>
                    <a:bodyPr/>
                    <a:lstStyle/>
                    <a:p>
                      <a:endParaRPr lang="zh-CN" altLang="en-US"/>
                    </a:p>
                  </a:txBody>
                  <a:tcPr/>
                </a:tc>
                <a:tc>
                  <a:txBody>
                    <a:bodyPr/>
                    <a:lstStyle/>
                    <a:p>
                      <a:pPr algn="ctr" fontAlgn="ctr"/>
                      <a:r>
                        <a:rPr lang="en-US" altLang="zh-CN" sz="1100" b="0" i="0" u="none" strike="noStrike" dirty="0">
                          <a:solidFill>
                            <a:srgbClr val="000000"/>
                          </a:solidFill>
                          <a:latin typeface="宋体"/>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解答题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a:rPr>
                        <a:t>导数的基本知识，利用导数判断函数单调性、求极值</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249439">
                <a:tc rowSpan="3">
                  <a:txBody>
                    <a:bodyPr/>
                    <a:lstStyle/>
                    <a:p>
                      <a:pPr algn="l" fontAlgn="ctr"/>
                      <a:r>
                        <a:rPr lang="en-US" altLang="zh-CN" sz="1100" b="0" i="0" u="none" strike="noStrike">
                          <a:solidFill>
                            <a:srgbClr val="000000"/>
                          </a:solidFill>
                          <a:latin typeface="宋体"/>
                        </a:rPr>
                        <a:t>2013</a:t>
                      </a:r>
                      <a:r>
                        <a:rPr lang="zh-CN" altLang="en-US" sz="1100" b="0" i="0" u="none" strike="noStrike">
                          <a:solidFill>
                            <a:srgbClr val="000000"/>
                          </a:solidFill>
                          <a:latin typeface="宋体"/>
                        </a:rPr>
                        <a:t>课标全国</a:t>
                      </a:r>
                      <a:r>
                        <a:rPr lang="en-US" altLang="zh-CN" sz="1100" b="0" i="0" u="none" strike="noStrike">
                          <a:solidFill>
                            <a:srgbClr val="000000"/>
                          </a:solidFill>
                          <a:latin typeface="宋体"/>
                        </a:rPr>
                        <a:t>Ⅱ-</a:t>
                      </a:r>
                      <a:r>
                        <a:rPr lang="zh-CN" altLang="en-US" sz="1100" b="0" i="0" u="none" strike="noStrike">
                          <a:solidFill>
                            <a:srgbClr val="000000"/>
                          </a:solidFill>
                          <a:latin typeface="宋体"/>
                        </a:rPr>
                        <a:t>文</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楷体_GB2312"/>
                        </a:rPr>
                        <a:t>导数的应用、三次函数的图象与性质，运算求解、推理论证</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zh-CN" altLang="en-US" sz="11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US" altLang="zh-CN" sz="3200" b="1" i="0" u="none" strike="noStrike" dirty="0">
                          <a:solidFill>
                            <a:srgbClr val="000000"/>
                          </a:solidFill>
                          <a:latin typeface="宋体"/>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6257">
                <a:tc vMerge="1">
                  <a:txBody>
                    <a:bodyPr/>
                    <a:lstStyle/>
                    <a:p>
                      <a:endParaRPr lang="zh-CN" altLang="en-US"/>
                    </a:p>
                  </a:txBody>
                  <a:tcPr/>
                </a:tc>
                <a:tc>
                  <a:txBody>
                    <a:bodyPr/>
                    <a:lstStyle/>
                    <a:p>
                      <a:pPr algn="ctr" fontAlgn="ctr"/>
                      <a:r>
                        <a:rPr lang="en-US" altLang="zh-CN" sz="1100" b="0" i="0" u="none" strike="noStrike">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楷体_GB2312"/>
                        </a:rPr>
                        <a:t>函数性质</a:t>
                      </a:r>
                      <a:r>
                        <a:rPr lang="en-US" altLang="zh-CN" sz="1100" b="0" i="0" u="none" strike="noStrike" dirty="0">
                          <a:solidFill>
                            <a:srgbClr val="000000"/>
                          </a:solidFill>
                          <a:latin typeface="楷体_GB2312"/>
                        </a:rPr>
                        <a:t>-</a:t>
                      </a:r>
                      <a:r>
                        <a:rPr lang="zh-CN" altLang="en-US" sz="1100" b="0" i="0" u="none" strike="noStrike" dirty="0">
                          <a:solidFill>
                            <a:srgbClr val="000000"/>
                          </a:solidFill>
                          <a:latin typeface="楷体_GB2312"/>
                        </a:rPr>
                        <a:t>数形结合，运算求解能力，能成立问题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196257">
                <a:tc vMerge="1">
                  <a:txBody>
                    <a:bodyPr/>
                    <a:lstStyle/>
                    <a:p>
                      <a:endParaRPr lang="zh-CN" altLang="en-US"/>
                    </a:p>
                  </a:txBody>
                  <a:tcPr/>
                </a:tc>
                <a:tc>
                  <a:txBody>
                    <a:bodyPr/>
                    <a:lstStyle/>
                    <a:p>
                      <a:pPr algn="ctr" fontAlgn="ctr"/>
                      <a:r>
                        <a:rPr lang="en-US" altLang="zh-CN" sz="1100" b="0" i="0" u="none" strike="noStrike">
                          <a:solidFill>
                            <a:srgbClr val="000000"/>
                          </a:solidFill>
                          <a:latin typeface="宋体"/>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解答题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a:rPr>
                        <a:t>导数及应用</a:t>
                      </a:r>
                      <a:r>
                        <a:rPr lang="en-US" altLang="zh-CN" sz="1100" b="0" i="0" u="none" strike="noStrike" dirty="0">
                          <a:solidFill>
                            <a:srgbClr val="000000"/>
                          </a:solidFill>
                          <a:latin typeface="宋体"/>
                        </a:rPr>
                        <a:t>-</a:t>
                      </a:r>
                      <a:r>
                        <a:rPr lang="zh-CN" altLang="en-US" sz="1100" b="0" i="0" u="none" strike="noStrike" dirty="0">
                          <a:solidFill>
                            <a:srgbClr val="000000"/>
                          </a:solidFill>
                          <a:latin typeface="宋体"/>
                        </a:rPr>
                        <a:t>函数的概念和性质</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难</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196257">
                <a:tc rowSpan="4">
                  <a:txBody>
                    <a:bodyPr/>
                    <a:lstStyle/>
                    <a:p>
                      <a:pPr algn="l" fontAlgn="ctr"/>
                      <a:r>
                        <a:rPr lang="en-US" altLang="zh-CN" sz="1100" b="0" i="0" u="none" strike="noStrike">
                          <a:solidFill>
                            <a:srgbClr val="000000"/>
                          </a:solidFill>
                          <a:latin typeface="宋体"/>
                        </a:rPr>
                        <a:t>2014</a:t>
                      </a:r>
                      <a:r>
                        <a:rPr lang="zh-CN" altLang="en-US" sz="1100" b="0" i="0" u="none" strike="noStrike">
                          <a:solidFill>
                            <a:srgbClr val="000000"/>
                          </a:solidFill>
                          <a:latin typeface="宋体"/>
                        </a:rPr>
                        <a:t>课标全国</a:t>
                      </a:r>
                      <a:r>
                        <a:rPr lang="en-US" altLang="zh-CN" sz="1100" b="0" i="0" u="none" strike="noStrike">
                          <a:solidFill>
                            <a:srgbClr val="000000"/>
                          </a:solidFill>
                          <a:latin typeface="宋体"/>
                        </a:rPr>
                        <a:t>Ⅰ-</a:t>
                      </a:r>
                      <a:r>
                        <a:rPr lang="zh-CN" altLang="en-US" sz="1100" b="0" i="0" u="none" strike="noStrike">
                          <a:solidFill>
                            <a:srgbClr val="000000"/>
                          </a:solidFill>
                          <a:latin typeface="宋体"/>
                        </a:rPr>
                        <a:t>文</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a:rPr>
                        <a:t>函数奇偶性的判断</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FF0000"/>
                          </a:solidFill>
                          <a:latin typeface="宋体"/>
                        </a:rPr>
                        <a:t>基础题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US" altLang="zh-CN" sz="3200" b="1" i="0" u="none" strike="noStrike" dirty="0">
                          <a:solidFill>
                            <a:srgbClr val="FF0000"/>
                          </a:solidFill>
                          <a:latin typeface="宋体"/>
                        </a:rPr>
                        <a:t>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6257">
                <a:tc vMerge="1">
                  <a:txBody>
                    <a:bodyPr/>
                    <a:lstStyle/>
                    <a:p>
                      <a:endParaRPr lang="zh-CN" altLang="en-US"/>
                    </a:p>
                  </a:txBody>
                  <a:tcPr/>
                </a:tc>
                <a:tc>
                  <a:txBody>
                    <a:bodyPr/>
                    <a:lstStyle/>
                    <a:p>
                      <a:pPr algn="ctr" fontAlgn="ctr"/>
                      <a:r>
                        <a:rPr lang="en-US" altLang="zh-CN" sz="1100" b="0" i="0" u="none" strike="noStrike">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a:rPr>
                        <a:t>函数零点，导数及应用</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196257">
                <a:tc vMerge="1">
                  <a:txBody>
                    <a:bodyPr/>
                    <a:lstStyle/>
                    <a:p>
                      <a:endParaRPr lang="zh-CN" altLang="en-US"/>
                    </a:p>
                  </a:txBody>
                  <a:tcPr/>
                </a:tc>
                <a:tc>
                  <a:txBody>
                    <a:bodyPr/>
                    <a:lstStyle/>
                    <a:p>
                      <a:pPr algn="ctr" fontAlgn="ctr"/>
                      <a:r>
                        <a:rPr lang="en-US" altLang="zh-CN" sz="1100" b="0" i="0" u="none" strike="noStrike">
                          <a:solidFill>
                            <a:srgbClr val="000000"/>
                          </a:solidFill>
                          <a:latin typeface="宋体"/>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填空题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a:rPr>
                        <a:t>分段函数、解不等式</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中档题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196257">
                <a:tc vMerge="1">
                  <a:txBody>
                    <a:bodyPr/>
                    <a:lstStyle/>
                    <a:p>
                      <a:endParaRPr lang="zh-CN" altLang="en-US"/>
                    </a:p>
                  </a:txBody>
                  <a:tcPr/>
                </a:tc>
                <a:tc>
                  <a:txBody>
                    <a:bodyPr/>
                    <a:lstStyle/>
                    <a:p>
                      <a:pPr algn="ctr" fontAlgn="ctr"/>
                      <a:r>
                        <a:rPr lang="en-US" altLang="zh-CN" sz="1100" b="0" i="0" u="none" strike="noStrike">
                          <a:solidFill>
                            <a:srgbClr val="000000"/>
                          </a:solidFill>
                          <a:latin typeface="宋体"/>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解答题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a:rPr>
                        <a:t>导数及应用</a:t>
                      </a:r>
                      <a:r>
                        <a:rPr lang="en-US" altLang="zh-CN" sz="1100" b="0" i="0" u="none" strike="noStrike" dirty="0">
                          <a:solidFill>
                            <a:srgbClr val="000000"/>
                          </a:solidFill>
                          <a:latin typeface="宋体"/>
                        </a:rPr>
                        <a:t>-</a:t>
                      </a:r>
                      <a:r>
                        <a:rPr lang="zh-CN" altLang="en-US" sz="1100" b="0" i="0" u="none" strike="noStrike" dirty="0">
                          <a:solidFill>
                            <a:srgbClr val="000000"/>
                          </a:solidFill>
                          <a:latin typeface="宋体"/>
                        </a:rPr>
                        <a:t>单调性及不等式</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196257">
                <a:tc rowSpan="4">
                  <a:txBody>
                    <a:bodyPr/>
                    <a:lstStyle/>
                    <a:p>
                      <a:pPr algn="l" fontAlgn="ctr"/>
                      <a:r>
                        <a:rPr lang="en-US" altLang="zh-CN" sz="1100" b="0" i="0" u="none" strike="noStrike">
                          <a:solidFill>
                            <a:srgbClr val="000000"/>
                          </a:solidFill>
                          <a:latin typeface="宋体"/>
                        </a:rPr>
                        <a:t>2014</a:t>
                      </a:r>
                      <a:r>
                        <a:rPr lang="zh-CN" altLang="en-US" sz="1100" b="0" i="0" u="none" strike="noStrike">
                          <a:solidFill>
                            <a:srgbClr val="000000"/>
                          </a:solidFill>
                          <a:latin typeface="宋体"/>
                        </a:rPr>
                        <a:t>课标全国</a:t>
                      </a:r>
                      <a:r>
                        <a:rPr lang="en-US" altLang="zh-CN" sz="1100" b="0" i="0" u="none" strike="noStrike">
                          <a:solidFill>
                            <a:srgbClr val="000000"/>
                          </a:solidFill>
                          <a:latin typeface="宋体"/>
                        </a:rPr>
                        <a:t>Ⅱ-</a:t>
                      </a:r>
                      <a:r>
                        <a:rPr lang="zh-CN" altLang="en-US" sz="1100" b="0" i="0" u="none" strike="noStrike">
                          <a:solidFill>
                            <a:srgbClr val="000000"/>
                          </a:solidFill>
                          <a:latin typeface="宋体"/>
                        </a:rPr>
                        <a:t>文</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a:rPr>
                        <a:t>函数与导数，命题与条件</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zh-CN" altLang="en-US" sz="1100" b="0" i="0" u="none" strike="noStrike" kern="1200" dirty="0">
                          <a:solidFill>
                            <a:srgbClr val="FF0000"/>
                          </a:solidFill>
                          <a:latin typeface="宋体"/>
                          <a:ea typeface="+mn-ea"/>
                          <a:cs typeface="+mn-cs"/>
                        </a:rPr>
                        <a:t>基础题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US" altLang="zh-CN" sz="3200" b="1" i="0" u="none" strike="noStrike" dirty="0">
                          <a:solidFill>
                            <a:srgbClr val="000000"/>
                          </a:solidFill>
                          <a:latin typeface="宋体"/>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6257">
                <a:tc vMerge="1">
                  <a:txBody>
                    <a:bodyPr/>
                    <a:lstStyle/>
                    <a:p>
                      <a:endParaRPr lang="zh-CN" altLang="en-US"/>
                    </a:p>
                  </a:txBody>
                  <a:tcPr/>
                </a:tc>
                <a:tc>
                  <a:txBody>
                    <a:bodyPr/>
                    <a:lstStyle/>
                    <a:p>
                      <a:pPr algn="ctr" fontAlgn="ctr"/>
                      <a:r>
                        <a:rPr lang="en-US" altLang="zh-CN" sz="1100" b="0" i="0" u="none" strike="noStrike">
                          <a:solidFill>
                            <a:srgbClr val="000000"/>
                          </a:solidFill>
                          <a:latin typeface="宋体"/>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a:rPr>
                        <a:t>函数的奇偶性、单调性，不等式的解法</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196257">
                <a:tc vMerge="1">
                  <a:txBody>
                    <a:bodyPr/>
                    <a:lstStyle/>
                    <a:p>
                      <a:endParaRPr lang="zh-CN" altLang="en-US"/>
                    </a:p>
                  </a:txBody>
                  <a:tcPr/>
                </a:tc>
                <a:tc>
                  <a:txBody>
                    <a:bodyPr/>
                    <a:lstStyle/>
                    <a:p>
                      <a:pPr algn="ctr" fontAlgn="ctr"/>
                      <a:r>
                        <a:rPr lang="en-US" altLang="zh-CN" sz="1100" b="0" i="0" u="none" strike="noStrike">
                          <a:solidFill>
                            <a:srgbClr val="000000"/>
                          </a:solidFill>
                          <a:latin typeface="宋体"/>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填空题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a:rPr>
                        <a:t>函数图像与性质</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中档题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196257">
                <a:tc vMerge="1">
                  <a:txBody>
                    <a:bodyPr/>
                    <a:lstStyle/>
                    <a:p>
                      <a:endParaRPr lang="zh-CN" altLang="en-US"/>
                    </a:p>
                  </a:txBody>
                  <a:tcPr/>
                </a:tc>
                <a:tc>
                  <a:txBody>
                    <a:bodyPr/>
                    <a:lstStyle/>
                    <a:p>
                      <a:pPr algn="ctr" fontAlgn="ctr"/>
                      <a:r>
                        <a:rPr lang="en-US" altLang="zh-CN" sz="1100" b="0" i="0" u="none" strike="noStrike">
                          <a:solidFill>
                            <a:srgbClr val="000000"/>
                          </a:solidFill>
                          <a:latin typeface="宋体"/>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解答题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a:rPr>
                        <a:t>导数及应用</a:t>
                      </a:r>
                      <a:r>
                        <a:rPr lang="en-US" altLang="zh-CN" sz="1100" b="0" i="0" u="none" strike="noStrike" dirty="0">
                          <a:solidFill>
                            <a:srgbClr val="000000"/>
                          </a:solidFill>
                          <a:latin typeface="宋体"/>
                        </a:rPr>
                        <a:t>-</a:t>
                      </a:r>
                      <a:r>
                        <a:rPr lang="zh-CN" altLang="en-US" sz="1100" b="0" i="0" u="none" strike="noStrike" dirty="0">
                          <a:solidFill>
                            <a:srgbClr val="000000"/>
                          </a:solidFill>
                          <a:latin typeface="宋体"/>
                        </a:rPr>
                        <a:t>导数的几何意义，单调性、分类讨论</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196257">
                <a:tc rowSpan="4">
                  <a:txBody>
                    <a:bodyPr/>
                    <a:lstStyle/>
                    <a:p>
                      <a:pPr algn="l" fontAlgn="ctr"/>
                      <a:r>
                        <a:rPr lang="en-US" altLang="zh-CN" sz="1100" b="0" i="0" u="none" strike="noStrike" dirty="0">
                          <a:solidFill>
                            <a:srgbClr val="000000"/>
                          </a:solidFill>
                          <a:latin typeface="宋体"/>
                        </a:rPr>
                        <a:t>2015</a:t>
                      </a:r>
                      <a:r>
                        <a:rPr lang="zh-CN" altLang="en-US" sz="1100" b="0" i="0" u="none" strike="noStrike" dirty="0">
                          <a:solidFill>
                            <a:srgbClr val="000000"/>
                          </a:solidFill>
                          <a:latin typeface="宋体"/>
                        </a:rPr>
                        <a:t>课标全国</a:t>
                      </a:r>
                      <a:r>
                        <a:rPr lang="en-US" altLang="zh-CN" sz="1100" b="0" i="0" u="none" strike="noStrike" dirty="0">
                          <a:solidFill>
                            <a:srgbClr val="000000"/>
                          </a:solidFill>
                          <a:latin typeface="宋体"/>
                        </a:rPr>
                        <a:t>Ⅰ-</a:t>
                      </a:r>
                      <a:r>
                        <a:rPr lang="zh-CN" altLang="en-US" sz="1100" b="0" i="0" u="none" strike="noStrike" dirty="0">
                          <a:solidFill>
                            <a:srgbClr val="000000"/>
                          </a:solidFill>
                          <a:latin typeface="宋体"/>
                        </a:rPr>
                        <a:t>文</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zh-CN" altLang="en-US" sz="11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a:rPr>
                        <a:t>分段函数与不等式</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endParaRPr lang="zh-CN" altLang="en-US" sz="1100" b="0" i="0" u="none" strike="noStrike">
                        <a:solidFill>
                          <a:srgbClr val="000000"/>
                        </a:solidFill>
                        <a:latin typeface="宋体"/>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zh-CN" altLang="en-US" sz="1100" b="0" i="0" u="none" strike="noStrike" dirty="0">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中档题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rowSpan="4">
                  <a:txBody>
                    <a:bodyPr/>
                    <a:lstStyle/>
                    <a:p>
                      <a:pPr algn="ctr" fontAlgn="ctr"/>
                      <a:r>
                        <a:rPr lang="en-US" altLang="zh-CN" sz="3200" b="1" i="0" u="none" strike="noStrike" dirty="0">
                          <a:solidFill>
                            <a:srgbClr val="FF0000"/>
                          </a:solidFill>
                          <a:latin typeface="宋体"/>
                        </a:rPr>
                        <a:t>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6257">
                <a:tc vMerge="1">
                  <a:txBody>
                    <a:bodyPr/>
                    <a:lstStyle/>
                    <a:p>
                      <a:endParaRPr lang="zh-CN" altLang="en-US"/>
                    </a:p>
                  </a:txBody>
                  <a:tcPr/>
                </a:tc>
                <a:tc>
                  <a:txBody>
                    <a:bodyPr/>
                    <a:lstStyle/>
                    <a:p>
                      <a:pPr algn="ctr" fontAlgn="ctr"/>
                      <a:r>
                        <a:rPr lang="en-US" altLang="zh-CN" sz="1100" b="0" i="0" u="none" strike="noStrike">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a:rPr>
                        <a:t>函数的图像与性质</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endParaRPr lang="zh-CN" altLang="en-US" sz="1100" b="0" i="0" u="none" strike="noStrike">
                        <a:solidFill>
                          <a:srgbClr val="000000"/>
                        </a:solidFill>
                        <a:latin typeface="宋体"/>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196257">
                <a:tc vMerge="1">
                  <a:txBody>
                    <a:bodyPr/>
                    <a:lstStyle/>
                    <a:p>
                      <a:endParaRPr lang="zh-CN" altLang="en-US"/>
                    </a:p>
                  </a:txBody>
                  <a:tcPr/>
                </a:tc>
                <a:tc>
                  <a:txBody>
                    <a:bodyPr/>
                    <a:lstStyle/>
                    <a:p>
                      <a:pPr algn="ctr" fontAlgn="ctr"/>
                      <a:r>
                        <a:rPr lang="en-US" altLang="zh-CN" sz="1100" b="0" i="0" u="none" strike="noStrike">
                          <a:solidFill>
                            <a:srgbClr val="000000"/>
                          </a:solidFill>
                          <a:latin typeface="宋体"/>
                        </a:rPr>
                        <a:t>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填空题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a:rPr>
                        <a:t>函数切线</a:t>
                      </a:r>
                      <a:r>
                        <a:rPr lang="en-US" altLang="zh-CN" sz="1100" b="0" i="0" u="none" strike="noStrike" dirty="0">
                          <a:solidFill>
                            <a:srgbClr val="000000"/>
                          </a:solidFill>
                          <a:latin typeface="宋体"/>
                        </a:rPr>
                        <a:t>-</a:t>
                      </a:r>
                      <a:r>
                        <a:rPr lang="zh-CN" altLang="en-US" sz="1100" b="0" i="0" u="none" strike="noStrike" dirty="0">
                          <a:solidFill>
                            <a:srgbClr val="000000"/>
                          </a:solidFill>
                          <a:latin typeface="宋体"/>
                        </a:rPr>
                        <a:t>导数的几何意义</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zh-CN" altLang="en-US" sz="1100" b="0" i="0" u="none" strike="noStrike" kern="1200" dirty="0">
                          <a:solidFill>
                            <a:srgbClr val="FF0000"/>
                          </a:solidFill>
                          <a:latin typeface="宋体"/>
                          <a:ea typeface="+mn-ea"/>
                          <a:cs typeface="+mn-cs"/>
                        </a:rPr>
                        <a:t>基础题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196257">
                <a:tc vMerge="1">
                  <a:txBody>
                    <a:bodyPr/>
                    <a:lstStyle/>
                    <a:p>
                      <a:endParaRPr lang="zh-CN" altLang="en-US"/>
                    </a:p>
                  </a:txBody>
                  <a:tcPr/>
                </a:tc>
                <a:tc>
                  <a:txBody>
                    <a:bodyPr/>
                    <a:lstStyle/>
                    <a:p>
                      <a:pPr algn="ctr" fontAlgn="ctr"/>
                      <a:r>
                        <a:rPr lang="en-US" altLang="zh-CN" sz="1100" b="0" i="0" u="none" strike="noStrike">
                          <a:solidFill>
                            <a:srgbClr val="000000"/>
                          </a:solidFill>
                          <a:latin typeface="宋体"/>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解答题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a:rPr>
                        <a:t>导数及应用</a:t>
                      </a:r>
                      <a:r>
                        <a:rPr lang="en-US" altLang="zh-CN" sz="1100" b="0" i="0" u="none" strike="noStrike" dirty="0">
                          <a:solidFill>
                            <a:srgbClr val="000000"/>
                          </a:solidFill>
                          <a:latin typeface="宋体"/>
                        </a:rPr>
                        <a:t>-</a:t>
                      </a:r>
                      <a:r>
                        <a:rPr lang="zh-CN" altLang="en-US" sz="1100" b="0" i="0" u="none" strike="noStrike" dirty="0">
                          <a:solidFill>
                            <a:srgbClr val="000000"/>
                          </a:solidFill>
                          <a:latin typeface="宋体"/>
                        </a:rPr>
                        <a:t>函数零点</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196257">
                <a:tc rowSpan="5">
                  <a:txBody>
                    <a:bodyPr/>
                    <a:lstStyle/>
                    <a:p>
                      <a:pPr algn="l" fontAlgn="ctr"/>
                      <a:r>
                        <a:rPr lang="en-US" altLang="zh-CN" sz="1100" b="0" i="0" u="none" strike="noStrike" dirty="0">
                          <a:solidFill>
                            <a:srgbClr val="000000"/>
                          </a:solidFill>
                          <a:latin typeface="宋体"/>
                        </a:rPr>
                        <a:t>2015</a:t>
                      </a:r>
                      <a:r>
                        <a:rPr lang="zh-CN" altLang="en-US" sz="1100" b="0" i="0" u="none" strike="noStrike" dirty="0">
                          <a:solidFill>
                            <a:srgbClr val="000000"/>
                          </a:solidFill>
                          <a:latin typeface="宋体"/>
                        </a:rPr>
                        <a:t>课标全国</a:t>
                      </a:r>
                      <a:r>
                        <a:rPr lang="en-US" altLang="zh-CN" sz="1100" b="0" i="0" u="none" strike="noStrike" dirty="0">
                          <a:solidFill>
                            <a:srgbClr val="000000"/>
                          </a:solidFill>
                          <a:latin typeface="宋体"/>
                        </a:rPr>
                        <a:t>Ⅱ-</a:t>
                      </a:r>
                      <a:r>
                        <a:rPr lang="zh-CN" altLang="en-US" sz="1100" b="0" i="0" u="none" strike="noStrike" dirty="0">
                          <a:solidFill>
                            <a:srgbClr val="000000"/>
                          </a:solidFill>
                          <a:latin typeface="宋体"/>
                        </a:rPr>
                        <a:t>文</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a:rPr>
                        <a:t>函数图像</a:t>
                      </a:r>
                      <a:r>
                        <a:rPr lang="en-US" altLang="zh-CN" sz="1100" b="0" i="0" u="none" strike="noStrike" dirty="0">
                          <a:solidFill>
                            <a:srgbClr val="000000"/>
                          </a:solidFill>
                          <a:latin typeface="宋体"/>
                        </a:rPr>
                        <a:t>-</a:t>
                      </a:r>
                      <a:r>
                        <a:rPr lang="zh-CN" altLang="en-US" sz="1100" b="0" i="0" u="none" strike="noStrike" dirty="0">
                          <a:solidFill>
                            <a:srgbClr val="000000"/>
                          </a:solidFill>
                          <a:latin typeface="宋体"/>
                        </a:rPr>
                        <a:t>识图</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zh-CN" altLang="en-US" sz="1100" b="0" i="0" u="none" strike="noStrike" kern="1200" dirty="0" smtClean="0">
                          <a:solidFill>
                            <a:schemeClr val="tx1"/>
                          </a:solidFill>
                          <a:latin typeface="宋体"/>
                          <a:ea typeface="+mn-ea"/>
                          <a:cs typeface="+mn-cs"/>
                        </a:rPr>
                        <a:t>中档题</a:t>
                      </a:r>
                      <a:endParaRPr lang="zh-CN" altLang="en-US" sz="1100" b="0" i="0" u="none" strike="noStrike" kern="1200" dirty="0">
                        <a:solidFill>
                          <a:schemeClr val="tx1"/>
                        </a:solidFill>
                        <a:latin typeface="宋体"/>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a:txBody>
                    <a:bodyPr/>
                    <a:lstStyle/>
                    <a:p>
                      <a:pPr algn="ctr" fontAlgn="ctr"/>
                      <a:r>
                        <a:rPr lang="en-US" altLang="zh-CN" sz="3200" b="1" i="0" u="none" strike="noStrike" dirty="0">
                          <a:solidFill>
                            <a:srgbClr val="FF0000"/>
                          </a:solidFill>
                          <a:latin typeface="宋体"/>
                        </a:rPr>
                        <a:t>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6257">
                <a:tc vMerge="1">
                  <a:txBody>
                    <a:bodyPr/>
                    <a:lstStyle/>
                    <a:p>
                      <a:endParaRPr lang="zh-CN" altLang="en-US"/>
                    </a:p>
                  </a:txBody>
                  <a:tcPr/>
                </a:tc>
                <a:tc>
                  <a:txBody>
                    <a:bodyPr/>
                    <a:lstStyle/>
                    <a:p>
                      <a:pPr algn="ctr" fontAlgn="ctr"/>
                      <a:r>
                        <a:rPr lang="en-US" altLang="zh-CN" sz="1100" b="0" i="0" u="none" strike="noStrike">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a:rPr>
                        <a:t>函数图像与性质，恒成立问题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196257">
                <a:tc vMerge="1">
                  <a:txBody>
                    <a:bodyPr/>
                    <a:lstStyle/>
                    <a:p>
                      <a:endParaRPr lang="zh-CN" altLang="en-US"/>
                    </a:p>
                  </a:txBody>
                  <a:tcPr/>
                </a:tc>
                <a:tc>
                  <a:txBody>
                    <a:bodyPr/>
                    <a:lstStyle/>
                    <a:p>
                      <a:pPr algn="ctr" fontAlgn="ctr"/>
                      <a:r>
                        <a:rPr lang="en-US" altLang="zh-CN" sz="1100" b="0" i="0" u="none" strike="noStrike">
                          <a:solidFill>
                            <a:srgbClr val="000000"/>
                          </a:solidFill>
                          <a:latin typeface="宋体"/>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填空题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a:rPr>
                        <a:t>函数的图像及性质</a:t>
                      </a:r>
                      <a:r>
                        <a:rPr lang="en-US" altLang="zh-CN" sz="1100" b="0" i="0" u="none" strike="noStrike" dirty="0">
                          <a:solidFill>
                            <a:srgbClr val="000000"/>
                          </a:solidFill>
                          <a:latin typeface="宋体"/>
                        </a:rPr>
                        <a:t>-</a:t>
                      </a:r>
                      <a:r>
                        <a:rPr lang="zh-CN" altLang="en-US" sz="1100" b="0" i="0" u="none" strike="noStrike" dirty="0">
                          <a:solidFill>
                            <a:srgbClr val="000000"/>
                          </a:solidFill>
                          <a:latin typeface="宋体"/>
                        </a:rPr>
                        <a:t>过定点</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zh-CN" altLang="en-US" sz="1100" b="0" i="0" u="none" strike="noStrike" kern="1200" dirty="0">
                          <a:solidFill>
                            <a:srgbClr val="FF0000"/>
                          </a:solidFill>
                          <a:latin typeface="宋体"/>
                          <a:ea typeface="+mn-ea"/>
                          <a:cs typeface="+mn-cs"/>
                        </a:rPr>
                        <a:t>基础题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196257">
                <a:tc vMerge="1">
                  <a:txBody>
                    <a:bodyPr/>
                    <a:lstStyle/>
                    <a:p>
                      <a:endParaRPr lang="zh-CN" altLang="en-US"/>
                    </a:p>
                  </a:txBody>
                  <a:tcPr/>
                </a:tc>
                <a:tc>
                  <a:txBody>
                    <a:bodyPr/>
                    <a:lstStyle/>
                    <a:p>
                      <a:pPr algn="ctr" fontAlgn="ctr"/>
                      <a:r>
                        <a:rPr lang="en-US" altLang="zh-CN" sz="1100" b="0" i="0" u="none" strike="noStrike">
                          <a:solidFill>
                            <a:srgbClr val="000000"/>
                          </a:solidFill>
                          <a:latin typeface="宋体"/>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填空题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a:rPr>
                        <a:t>函数切线</a:t>
                      </a:r>
                      <a:r>
                        <a:rPr lang="en-US" altLang="zh-CN" sz="1100" b="0" i="0" u="none" strike="noStrike" dirty="0">
                          <a:solidFill>
                            <a:srgbClr val="000000"/>
                          </a:solidFill>
                          <a:latin typeface="宋体"/>
                        </a:rPr>
                        <a:t>-</a:t>
                      </a:r>
                      <a:r>
                        <a:rPr lang="zh-CN" altLang="en-US" sz="1100" b="0" i="0" u="none" strike="noStrike" dirty="0">
                          <a:solidFill>
                            <a:srgbClr val="000000"/>
                          </a:solidFill>
                          <a:latin typeface="宋体"/>
                        </a:rPr>
                        <a:t>导数的几何意义</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196257">
                <a:tc vMerge="1">
                  <a:txBody>
                    <a:bodyPr/>
                    <a:lstStyle/>
                    <a:p>
                      <a:endParaRPr lang="zh-CN" altLang="en-US"/>
                    </a:p>
                  </a:txBody>
                  <a:tcPr/>
                </a:tc>
                <a:tc>
                  <a:txBody>
                    <a:bodyPr/>
                    <a:lstStyle/>
                    <a:p>
                      <a:pPr algn="ctr" fontAlgn="ctr"/>
                      <a:r>
                        <a:rPr lang="en-US" altLang="zh-CN" sz="1100" b="0" i="0" u="none" strike="noStrike">
                          <a:solidFill>
                            <a:srgbClr val="000000"/>
                          </a:solidFill>
                          <a:latin typeface="宋体"/>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解答题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solidFill>
                            <a:srgbClr val="000000"/>
                          </a:solidFill>
                          <a:latin typeface="宋体"/>
                        </a:rPr>
                        <a:t>导数及应用</a:t>
                      </a:r>
                      <a:r>
                        <a:rPr lang="en-US" altLang="zh-CN" sz="1100" b="0" i="0" u="none" strike="noStrike">
                          <a:solidFill>
                            <a:srgbClr val="000000"/>
                          </a:solidFill>
                          <a:latin typeface="宋体"/>
                        </a:rPr>
                        <a:t>-</a:t>
                      </a:r>
                      <a:r>
                        <a:rPr lang="zh-CN" altLang="en-US" sz="1100" b="0" i="0" u="none" strike="noStrike">
                          <a:solidFill>
                            <a:srgbClr val="000000"/>
                          </a:solidFill>
                          <a:latin typeface="宋体"/>
                        </a:rPr>
                        <a:t>单调性、最值</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196257">
                <a:tc rowSpan="3">
                  <a:txBody>
                    <a:bodyPr/>
                    <a:lstStyle/>
                    <a:p>
                      <a:pPr algn="l" fontAlgn="ctr"/>
                      <a:r>
                        <a:rPr lang="en-US" altLang="zh-CN" sz="1100" b="0" i="0" u="none" strike="noStrike" dirty="0">
                          <a:solidFill>
                            <a:srgbClr val="000000"/>
                          </a:solidFill>
                          <a:latin typeface="宋体"/>
                        </a:rPr>
                        <a:t>2016</a:t>
                      </a:r>
                      <a:r>
                        <a:rPr lang="zh-CN" altLang="en-US" sz="1100" b="0" i="0" u="none" strike="noStrike" dirty="0">
                          <a:solidFill>
                            <a:srgbClr val="000000"/>
                          </a:solidFill>
                          <a:latin typeface="宋体"/>
                        </a:rPr>
                        <a:t>课标全国</a:t>
                      </a:r>
                      <a:r>
                        <a:rPr lang="en-US" altLang="zh-CN" sz="1100" b="0" i="0" u="none" strike="noStrike" dirty="0">
                          <a:solidFill>
                            <a:srgbClr val="000000"/>
                          </a:solidFill>
                          <a:latin typeface="宋体"/>
                        </a:rPr>
                        <a:t>Ⅰ-</a:t>
                      </a:r>
                      <a:r>
                        <a:rPr lang="zh-CN" altLang="en-US" sz="1100" b="0" i="0" u="none" strike="noStrike" dirty="0">
                          <a:solidFill>
                            <a:srgbClr val="000000"/>
                          </a:solidFill>
                          <a:latin typeface="宋体"/>
                        </a:rPr>
                        <a:t>文</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solidFill>
                            <a:srgbClr val="000000"/>
                          </a:solidFill>
                          <a:latin typeface="宋体"/>
                        </a:rPr>
                        <a:t>函数图像与性质</a:t>
                      </a:r>
                      <a:r>
                        <a:rPr lang="en-US" altLang="zh-CN" sz="1100" b="0" i="0" u="none" strike="noStrike">
                          <a:solidFill>
                            <a:srgbClr val="000000"/>
                          </a:solidFill>
                          <a:latin typeface="宋体"/>
                        </a:rPr>
                        <a:t>-</a:t>
                      </a:r>
                      <a:r>
                        <a:rPr lang="zh-CN" altLang="en-US" sz="1100" b="0" i="0" u="none" strike="noStrike">
                          <a:solidFill>
                            <a:srgbClr val="000000"/>
                          </a:solidFill>
                          <a:latin typeface="宋体"/>
                        </a:rPr>
                        <a:t>识图</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zh-CN" altLang="en-US" sz="1100" b="0" i="0" u="none" strike="noStrike" kern="1200" dirty="0">
                          <a:solidFill>
                            <a:srgbClr val="FF0000"/>
                          </a:solidFill>
                          <a:latin typeface="宋体"/>
                          <a:ea typeface="+mn-ea"/>
                          <a:cs typeface="+mn-cs"/>
                        </a:rPr>
                        <a:t>基础题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US" altLang="zh-CN" sz="3200" b="1" i="0" u="none" strike="noStrike" dirty="0">
                          <a:solidFill>
                            <a:srgbClr val="000000"/>
                          </a:solidFill>
                          <a:latin typeface="宋体"/>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6257">
                <a:tc vMerge="1">
                  <a:txBody>
                    <a:bodyPr/>
                    <a:lstStyle/>
                    <a:p>
                      <a:endParaRPr lang="zh-CN" altLang="en-US"/>
                    </a:p>
                  </a:txBody>
                  <a:tcPr/>
                </a:tc>
                <a:tc>
                  <a:txBody>
                    <a:bodyPr/>
                    <a:lstStyle/>
                    <a:p>
                      <a:pPr algn="ctr" fontAlgn="ctr"/>
                      <a:r>
                        <a:rPr lang="en-US" altLang="zh-CN" sz="1100" b="0" i="0" u="none" strike="noStrike">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solidFill>
                            <a:srgbClr val="000000"/>
                          </a:solidFill>
                          <a:latin typeface="宋体"/>
                        </a:rPr>
                        <a:t>导数与三角函数结合</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zh-CN" altLang="en-US" sz="1100" b="0" i="0" u="none" strike="noStrike" kern="1200" dirty="0" smtClean="0">
                          <a:solidFill>
                            <a:schemeClr val="tx1"/>
                          </a:solidFill>
                          <a:latin typeface="宋体"/>
                          <a:ea typeface="+mn-ea"/>
                          <a:cs typeface="+mn-cs"/>
                        </a:rPr>
                        <a:t>难题</a:t>
                      </a:r>
                      <a:endParaRPr lang="zh-CN" altLang="en-US" sz="1100" b="0" i="0" u="none" strike="noStrike" kern="1200" dirty="0">
                        <a:solidFill>
                          <a:schemeClr val="tx1"/>
                        </a:solidFill>
                        <a:latin typeface="宋体"/>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196257">
                <a:tc vMerge="1">
                  <a:txBody>
                    <a:bodyPr/>
                    <a:lstStyle/>
                    <a:p>
                      <a:endParaRPr lang="zh-CN" altLang="en-US"/>
                    </a:p>
                  </a:txBody>
                  <a:tcPr/>
                </a:tc>
                <a:tc>
                  <a:txBody>
                    <a:bodyPr/>
                    <a:lstStyle/>
                    <a:p>
                      <a:pPr algn="ctr" fontAlgn="ctr"/>
                      <a:r>
                        <a:rPr lang="en-US" altLang="zh-CN" sz="1100" b="0" i="0" u="none" strike="noStrike">
                          <a:solidFill>
                            <a:srgbClr val="000000"/>
                          </a:solidFill>
                          <a:latin typeface="宋体"/>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解答题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solidFill>
                            <a:srgbClr val="000000"/>
                          </a:solidFill>
                          <a:latin typeface="宋体"/>
                        </a:rPr>
                        <a:t>导数研究函数单调性，构造函数</a:t>
                      </a:r>
                      <a:r>
                        <a:rPr lang="en-US" altLang="zh-CN" sz="1100" b="0" i="0" u="none" strike="noStrike">
                          <a:solidFill>
                            <a:srgbClr val="000000"/>
                          </a:solidFill>
                          <a:latin typeface="宋体"/>
                        </a:rPr>
                        <a:t>,</a:t>
                      </a:r>
                      <a:r>
                        <a:rPr lang="zh-CN" altLang="en-US" sz="1100" b="0" i="0" u="none" strike="noStrike">
                          <a:solidFill>
                            <a:srgbClr val="000000"/>
                          </a:solidFill>
                          <a:latin typeface="宋体"/>
                        </a:rPr>
                        <a:t>单调性或极值</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dirty="0">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196257">
                <a:tc rowSpan="4">
                  <a:txBody>
                    <a:bodyPr/>
                    <a:lstStyle/>
                    <a:p>
                      <a:pPr algn="l" fontAlgn="ctr"/>
                      <a:r>
                        <a:rPr lang="en-US" altLang="zh-CN" sz="1100" b="0" i="0" u="none" strike="noStrike" dirty="0">
                          <a:solidFill>
                            <a:srgbClr val="000000"/>
                          </a:solidFill>
                          <a:latin typeface="宋体"/>
                        </a:rPr>
                        <a:t>2016</a:t>
                      </a:r>
                      <a:r>
                        <a:rPr lang="zh-CN" altLang="en-US" sz="1100" b="0" i="0" u="none" strike="noStrike" dirty="0">
                          <a:solidFill>
                            <a:srgbClr val="000000"/>
                          </a:solidFill>
                          <a:latin typeface="宋体"/>
                        </a:rPr>
                        <a:t>课标全国</a:t>
                      </a:r>
                      <a:r>
                        <a:rPr lang="en-US" altLang="zh-CN" sz="1100" b="0" i="0" u="none" strike="noStrike" dirty="0">
                          <a:solidFill>
                            <a:srgbClr val="000000"/>
                          </a:solidFill>
                          <a:latin typeface="宋体"/>
                        </a:rPr>
                        <a:t>Ⅱ-</a:t>
                      </a:r>
                      <a:r>
                        <a:rPr lang="zh-CN" altLang="en-US" sz="1100" b="0" i="0" u="none" strike="noStrike" dirty="0">
                          <a:solidFill>
                            <a:srgbClr val="000000"/>
                          </a:solidFill>
                          <a:latin typeface="宋体"/>
                        </a:rPr>
                        <a:t>文</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solidFill>
                            <a:srgbClr val="000000"/>
                          </a:solidFill>
                          <a:latin typeface="宋体"/>
                        </a:rPr>
                        <a:t>函数的定义域、值域，对数的计算</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中档题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dirty="0">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US" altLang="zh-CN" sz="3200" b="1" i="0" u="none" strike="noStrike" dirty="0">
                          <a:solidFill>
                            <a:srgbClr val="FF0000"/>
                          </a:solidFill>
                          <a:latin typeface="宋体"/>
                        </a:rPr>
                        <a:t>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6257">
                <a:tc vMerge="1">
                  <a:txBody>
                    <a:bodyPr/>
                    <a:lstStyle/>
                    <a:p>
                      <a:endParaRPr lang="zh-CN" altLang="en-US"/>
                    </a:p>
                  </a:txBody>
                  <a:tcPr/>
                </a:tc>
                <a:tc>
                  <a:txBody>
                    <a:bodyPr/>
                    <a:lstStyle/>
                    <a:p>
                      <a:pPr algn="ctr" fontAlgn="ctr"/>
                      <a:r>
                        <a:rPr lang="en-US" altLang="zh-CN" sz="1100" b="0" i="0" u="none" strike="noStrike">
                          <a:solidFill>
                            <a:srgbClr val="000000"/>
                          </a:solidFill>
                          <a:latin typeface="宋体"/>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solidFill>
                            <a:srgbClr val="000000"/>
                          </a:solidFill>
                          <a:latin typeface="宋体"/>
                        </a:rPr>
                        <a:t>正弦函数的性质、二次函数的性质</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dirty="0">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196257">
                <a:tc vMerge="1">
                  <a:txBody>
                    <a:bodyPr/>
                    <a:lstStyle/>
                    <a:p>
                      <a:endParaRPr lang="zh-CN" altLang="en-US"/>
                    </a:p>
                  </a:txBody>
                  <a:tcPr/>
                </a:tc>
                <a:tc>
                  <a:txBody>
                    <a:bodyPr/>
                    <a:lstStyle/>
                    <a:p>
                      <a:pPr algn="ctr" fontAlgn="ctr"/>
                      <a:r>
                        <a:rPr lang="en-US" altLang="zh-CN" sz="1100" b="0" i="0" u="none" strike="noStrike">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solidFill>
                            <a:srgbClr val="000000"/>
                          </a:solidFill>
                          <a:latin typeface="宋体"/>
                        </a:rPr>
                        <a:t>函数的奇偶性，对称性</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dirty="0">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196257">
                <a:tc vMerge="1">
                  <a:txBody>
                    <a:bodyPr/>
                    <a:lstStyle/>
                    <a:p>
                      <a:endParaRPr lang="zh-CN" altLang="en-US"/>
                    </a:p>
                  </a:txBody>
                  <a:tcPr/>
                </a:tc>
                <a:tc>
                  <a:txBody>
                    <a:bodyPr/>
                    <a:lstStyle/>
                    <a:p>
                      <a:pPr algn="ctr" fontAlgn="ctr"/>
                      <a:r>
                        <a:rPr lang="en-US" altLang="zh-CN" sz="1100" b="0" i="0" u="none" strike="noStrike" dirty="0">
                          <a:solidFill>
                            <a:srgbClr val="000000"/>
                          </a:solidFill>
                          <a:latin typeface="宋体"/>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解答题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dirty="0">
                          <a:solidFill>
                            <a:srgbClr val="000000"/>
                          </a:solidFill>
                          <a:latin typeface="宋体"/>
                        </a:rPr>
                        <a:t>导数的几何意义，函数的单调性</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dirty="0">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196257">
                <a:tc rowSpan="3">
                  <a:txBody>
                    <a:bodyPr/>
                    <a:lstStyle/>
                    <a:p>
                      <a:pPr algn="l" fontAlgn="ctr"/>
                      <a:r>
                        <a:rPr lang="en-US" altLang="zh-CN" sz="1100" b="0" i="0" u="none" strike="noStrike" dirty="0">
                          <a:solidFill>
                            <a:srgbClr val="000000"/>
                          </a:solidFill>
                          <a:latin typeface="宋体"/>
                        </a:rPr>
                        <a:t>2016</a:t>
                      </a:r>
                      <a:r>
                        <a:rPr lang="zh-CN" altLang="en-US" sz="1100" b="0" i="0" u="none" strike="noStrike" dirty="0">
                          <a:solidFill>
                            <a:srgbClr val="000000"/>
                          </a:solidFill>
                          <a:latin typeface="宋体"/>
                        </a:rPr>
                        <a:t>课标全国</a:t>
                      </a:r>
                      <a:r>
                        <a:rPr lang="en-US" altLang="zh-CN" sz="1100" b="0" i="0" u="none" strike="noStrike" dirty="0">
                          <a:solidFill>
                            <a:srgbClr val="000000"/>
                          </a:solidFill>
                          <a:latin typeface="宋体"/>
                        </a:rPr>
                        <a:t>Ⅲ-</a:t>
                      </a:r>
                      <a:r>
                        <a:rPr lang="zh-CN" altLang="en-US" sz="1100" b="0" i="0" u="none" strike="noStrike" dirty="0">
                          <a:solidFill>
                            <a:srgbClr val="000000"/>
                          </a:solidFill>
                          <a:latin typeface="宋体"/>
                        </a:rPr>
                        <a:t>文</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latin typeface="宋体"/>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100" b="0" i="0" u="none" strike="noStrike">
                          <a:solidFill>
                            <a:srgbClr val="000000"/>
                          </a:solidFill>
                          <a:latin typeface="宋体"/>
                        </a:rPr>
                        <a:t>幂函数的单调性</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zh-CN" altLang="en-US" sz="1100" b="0" i="0" u="none" strike="noStrike" kern="1200" dirty="0">
                          <a:solidFill>
                            <a:srgbClr val="FF0000"/>
                          </a:solidFill>
                          <a:latin typeface="宋体"/>
                          <a:ea typeface="+mn-ea"/>
                          <a:cs typeface="+mn-cs"/>
                        </a:rPr>
                        <a:t>基础题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dirty="0">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US" altLang="zh-CN" sz="3200" b="1" i="0" u="none" strike="noStrike" dirty="0">
                          <a:solidFill>
                            <a:srgbClr val="000000"/>
                          </a:solidFill>
                          <a:latin typeface="宋体"/>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6257">
                <a:tc vMerge="1">
                  <a:txBody>
                    <a:bodyPr/>
                    <a:lstStyle/>
                    <a:p>
                      <a:endParaRPr lang="zh-CN" altLang="en-US"/>
                    </a:p>
                  </a:txBody>
                  <a:tcPr/>
                </a:tc>
                <a:tc>
                  <a:txBody>
                    <a:bodyPr/>
                    <a:lstStyle/>
                    <a:p>
                      <a:pPr algn="ctr" fontAlgn="ctr"/>
                      <a:r>
                        <a:rPr lang="en-US" altLang="zh-CN" sz="1100" b="0" i="0" u="none" strike="noStrike">
                          <a:solidFill>
                            <a:srgbClr val="000000"/>
                          </a:solidFill>
                          <a:latin typeface="宋体"/>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填空题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100" b="0" i="0" u="none" strike="noStrike">
                          <a:solidFill>
                            <a:srgbClr val="000000"/>
                          </a:solidFill>
                          <a:latin typeface="宋体"/>
                        </a:rPr>
                        <a:t>1</a:t>
                      </a:r>
                      <a:r>
                        <a:rPr lang="zh-CN" altLang="en-US" sz="1100" b="0" i="0" u="none" strike="noStrike">
                          <a:solidFill>
                            <a:srgbClr val="000000"/>
                          </a:solidFill>
                          <a:latin typeface="宋体"/>
                        </a:rPr>
                        <a:t>、函数的奇偶性；</a:t>
                      </a:r>
                      <a:r>
                        <a:rPr lang="en-US" altLang="zh-CN" sz="1100" b="0" i="0" u="none" strike="noStrike">
                          <a:solidFill>
                            <a:srgbClr val="000000"/>
                          </a:solidFill>
                          <a:latin typeface="宋体"/>
                        </a:rPr>
                        <a:t>2</a:t>
                      </a:r>
                      <a:r>
                        <a:rPr lang="zh-CN" altLang="en-US" sz="1100" b="0" i="0" u="none" strike="noStrike">
                          <a:solidFill>
                            <a:srgbClr val="000000"/>
                          </a:solidFill>
                          <a:latin typeface="宋体"/>
                        </a:rPr>
                        <a:t>、解析式；</a:t>
                      </a:r>
                      <a:r>
                        <a:rPr lang="en-US" altLang="zh-CN" sz="1100" b="0" i="0" u="none" strike="noStrike">
                          <a:solidFill>
                            <a:srgbClr val="000000"/>
                          </a:solidFill>
                          <a:latin typeface="宋体"/>
                        </a:rPr>
                        <a:t>3</a:t>
                      </a:r>
                      <a:r>
                        <a:rPr lang="zh-CN" altLang="en-US" sz="1100" b="0" i="0" u="none" strike="noStrike">
                          <a:solidFill>
                            <a:srgbClr val="000000"/>
                          </a:solidFill>
                          <a:latin typeface="宋体"/>
                        </a:rPr>
                        <a:t>、导数的几何意义</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dirty="0">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196257">
                <a:tc vMerge="1">
                  <a:txBody>
                    <a:bodyPr/>
                    <a:lstStyle/>
                    <a:p>
                      <a:endParaRPr lang="zh-CN" altLang="en-US"/>
                    </a:p>
                  </a:txBody>
                  <a:tcPr/>
                </a:tc>
                <a:tc>
                  <a:txBody>
                    <a:bodyPr/>
                    <a:lstStyle/>
                    <a:p>
                      <a:pPr algn="ctr" fontAlgn="ctr"/>
                      <a:r>
                        <a:rPr lang="en-US" altLang="zh-CN" sz="1100" b="0" i="0" u="none" strike="noStrike">
                          <a:solidFill>
                            <a:srgbClr val="000000"/>
                          </a:solidFill>
                          <a:latin typeface="宋体"/>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解答题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100" b="0" i="0" u="none" strike="noStrike">
                          <a:solidFill>
                            <a:srgbClr val="000000"/>
                          </a:solidFill>
                          <a:latin typeface="宋体"/>
                        </a:rPr>
                        <a:t>1</a:t>
                      </a:r>
                      <a:r>
                        <a:rPr lang="zh-CN" altLang="en-US" sz="1100" b="0" i="0" u="none" strike="noStrike">
                          <a:solidFill>
                            <a:srgbClr val="000000"/>
                          </a:solidFill>
                          <a:latin typeface="宋体"/>
                        </a:rPr>
                        <a:t>、利用导数研究函数的单调性；</a:t>
                      </a:r>
                      <a:r>
                        <a:rPr lang="en-US" altLang="zh-CN" sz="1100" b="0" i="0" u="none" strike="noStrike">
                          <a:solidFill>
                            <a:srgbClr val="000000"/>
                          </a:solidFill>
                          <a:latin typeface="宋体"/>
                        </a:rPr>
                        <a:t>2</a:t>
                      </a:r>
                      <a:r>
                        <a:rPr lang="zh-CN" altLang="en-US" sz="1100" b="0" i="0" u="none" strike="noStrike">
                          <a:solidFill>
                            <a:srgbClr val="000000"/>
                          </a:solidFill>
                          <a:latin typeface="宋体"/>
                        </a:rPr>
                        <a:t>、不等式的证明与解法</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dirty="0">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142843" y="20264"/>
          <a:ext cx="9001157" cy="6827836"/>
        </p:xfrm>
        <a:graphic>
          <a:graphicData uri="http://schemas.openxmlformats.org/drawingml/2006/table">
            <a:tbl>
              <a:tblPr/>
              <a:tblGrid>
                <a:gridCol w="1487478"/>
                <a:gridCol w="514897"/>
                <a:gridCol w="743739"/>
                <a:gridCol w="3108448"/>
                <a:gridCol w="629319"/>
                <a:gridCol w="629319"/>
                <a:gridCol w="629319"/>
                <a:gridCol w="629319"/>
                <a:gridCol w="629319"/>
              </a:tblGrid>
              <a:tr h="176654">
                <a:tc gridSpan="9">
                  <a:txBody>
                    <a:bodyPr/>
                    <a:lstStyle/>
                    <a:p>
                      <a:pPr algn="ctr" fontAlgn="ctr"/>
                      <a:r>
                        <a:rPr lang="en-US" altLang="zh-CN" sz="1600" b="1" i="0" u="none" strike="noStrike" dirty="0">
                          <a:solidFill>
                            <a:srgbClr val="000000"/>
                          </a:solidFill>
                          <a:latin typeface="宋体"/>
                        </a:rPr>
                        <a:t>2013</a:t>
                      </a:r>
                      <a:r>
                        <a:rPr lang="zh-CN" altLang="en-US" sz="1600" b="1" i="0" u="none" strike="noStrike" dirty="0">
                          <a:solidFill>
                            <a:srgbClr val="000000"/>
                          </a:solidFill>
                          <a:latin typeface="宋体"/>
                        </a:rPr>
                        <a:t>年</a:t>
                      </a:r>
                      <a:r>
                        <a:rPr lang="en-US" altLang="zh-CN" sz="1600" b="1" i="0" u="none" strike="noStrike" dirty="0">
                          <a:solidFill>
                            <a:srgbClr val="000000"/>
                          </a:solidFill>
                          <a:latin typeface="宋体"/>
                        </a:rPr>
                        <a:t>-2016</a:t>
                      </a:r>
                      <a:r>
                        <a:rPr lang="zh-CN" altLang="en-US" sz="1600" b="1" i="0" u="none" strike="noStrike" dirty="0">
                          <a:solidFill>
                            <a:srgbClr val="000000"/>
                          </a:solidFill>
                          <a:latin typeface="宋体"/>
                        </a:rPr>
                        <a:t>年高考数学全国</a:t>
                      </a:r>
                      <a:r>
                        <a:rPr lang="zh-CN" altLang="en-US" sz="1600" b="1" i="0" u="none" strike="noStrike" dirty="0" smtClean="0">
                          <a:solidFill>
                            <a:srgbClr val="000000"/>
                          </a:solidFill>
                          <a:latin typeface="宋体"/>
                        </a:rPr>
                        <a:t>卷（</a:t>
                      </a:r>
                      <a:r>
                        <a:rPr lang="zh-CN" altLang="en-US" sz="1600" b="1" i="0" u="none" strike="noStrike" dirty="0" smtClean="0">
                          <a:solidFill>
                            <a:srgbClr val="FF0000"/>
                          </a:solidFill>
                          <a:latin typeface="宋体"/>
                        </a:rPr>
                        <a:t>理科）</a:t>
                      </a:r>
                      <a:r>
                        <a:rPr lang="zh-CN" altLang="en-US" sz="1600" b="1" i="0" u="none" strike="noStrike" dirty="0" smtClean="0">
                          <a:solidFill>
                            <a:srgbClr val="000000"/>
                          </a:solidFill>
                          <a:latin typeface="宋体"/>
                        </a:rPr>
                        <a:t>考点</a:t>
                      </a:r>
                      <a:r>
                        <a:rPr lang="zh-CN" altLang="en-US" sz="1600" b="1" i="0" u="none" strike="noStrike" dirty="0">
                          <a:solidFill>
                            <a:srgbClr val="000000"/>
                          </a:solidFill>
                          <a:latin typeface="宋体"/>
                        </a:rPr>
                        <a:t>列表</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26118">
                <a:tc>
                  <a:txBody>
                    <a:bodyPr/>
                    <a:lstStyle/>
                    <a:p>
                      <a:pPr algn="ctr" fontAlgn="ctr"/>
                      <a:r>
                        <a:rPr lang="zh-CN" altLang="en-US" sz="1200" b="0" i="0" u="none" strike="noStrike" dirty="0">
                          <a:solidFill>
                            <a:srgbClr val="000000"/>
                          </a:solidFill>
                          <a:latin typeface="宋体"/>
                        </a:rPr>
                        <a:t>年份</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dirty="0">
                          <a:solidFill>
                            <a:srgbClr val="000000"/>
                          </a:solidFill>
                          <a:latin typeface="宋体"/>
                        </a:rPr>
                        <a:t>题序</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dirty="0">
                          <a:solidFill>
                            <a:srgbClr val="000000"/>
                          </a:solidFill>
                          <a:latin typeface="宋体"/>
                        </a:rPr>
                        <a:t>题型</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dirty="0">
                          <a:solidFill>
                            <a:srgbClr val="000000"/>
                          </a:solidFill>
                          <a:latin typeface="宋体"/>
                        </a:rPr>
                        <a:t>命题意图</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单独命题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综合命题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命题难度</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分值</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总分</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118">
                <a:tc rowSpan="3">
                  <a:txBody>
                    <a:bodyPr/>
                    <a:lstStyle/>
                    <a:p>
                      <a:pPr algn="l" fontAlgn="ctr"/>
                      <a:r>
                        <a:rPr lang="en-US" altLang="zh-CN" sz="1200" b="0" i="0" u="none" strike="noStrike">
                          <a:solidFill>
                            <a:srgbClr val="000000"/>
                          </a:solidFill>
                          <a:latin typeface="宋体"/>
                        </a:rPr>
                        <a:t>2013</a:t>
                      </a:r>
                      <a:r>
                        <a:rPr lang="zh-CN" altLang="en-US" sz="1200" b="0" i="0" u="none" strike="noStrike">
                          <a:solidFill>
                            <a:srgbClr val="000000"/>
                          </a:solidFill>
                          <a:latin typeface="宋体"/>
                        </a:rPr>
                        <a:t>课标全国</a:t>
                      </a:r>
                      <a:r>
                        <a:rPr lang="en-US" altLang="zh-CN" sz="1200" b="0" i="0" u="none" strike="noStrike">
                          <a:solidFill>
                            <a:srgbClr val="000000"/>
                          </a:solidFill>
                          <a:latin typeface="宋体"/>
                        </a:rPr>
                        <a:t>Ⅰ-</a:t>
                      </a:r>
                      <a:r>
                        <a:rPr lang="zh-CN" altLang="en-US" sz="1200" b="0" i="0" u="none" strike="noStrike">
                          <a:solidFill>
                            <a:srgbClr val="000000"/>
                          </a:solidFill>
                          <a:latin typeface="宋体"/>
                        </a:rPr>
                        <a:t>理</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latin typeface="宋体"/>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dirty="0">
                          <a:solidFill>
                            <a:srgbClr val="000000"/>
                          </a:solidFill>
                          <a:latin typeface="楷体_GB2312"/>
                        </a:rPr>
                        <a:t>函数性质，分段函数及恒成立求参数问题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zh-CN" altLang="en-US" sz="1200" b="0" i="0" u="none" strike="noStrike" dirty="0">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US" altLang="zh-CN" sz="2800" b="0" i="0" u="none" strike="noStrike" dirty="0">
                          <a:solidFill>
                            <a:srgbClr val="000000"/>
                          </a:solidFill>
                          <a:latin typeface="宋体"/>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0250">
                <a:tc vMerge="1">
                  <a:txBody>
                    <a:bodyPr/>
                    <a:lstStyle/>
                    <a:p>
                      <a:endParaRPr lang="zh-CN" altLang="en-US"/>
                    </a:p>
                  </a:txBody>
                  <a:tcPr/>
                </a:tc>
                <a:tc>
                  <a:txBody>
                    <a:bodyPr/>
                    <a:lstStyle/>
                    <a:p>
                      <a:pPr algn="ctr" fontAlgn="ctr"/>
                      <a:r>
                        <a:rPr lang="en-US" altLang="zh-CN" sz="1200" b="0" i="0" u="none" strike="noStrike">
                          <a:solidFill>
                            <a:srgbClr val="000000"/>
                          </a:solidFill>
                          <a:latin typeface="宋体"/>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填空题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楷体_GB2312"/>
                        </a:rPr>
                        <a:t>函数图象及性质，函数的极值与最值</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dirty="0">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240250">
                <a:tc vMerge="1">
                  <a:txBody>
                    <a:bodyPr/>
                    <a:lstStyle/>
                    <a:p>
                      <a:endParaRPr lang="zh-CN" altLang="en-US"/>
                    </a:p>
                  </a:txBody>
                  <a:tcPr/>
                </a:tc>
                <a:tc>
                  <a:txBody>
                    <a:bodyPr/>
                    <a:lstStyle/>
                    <a:p>
                      <a:pPr algn="ctr" fontAlgn="ctr"/>
                      <a:r>
                        <a:rPr lang="en-US" altLang="zh-CN" sz="1200" b="0" i="0" u="none" strike="noStrike" dirty="0">
                          <a:solidFill>
                            <a:srgbClr val="000000"/>
                          </a:solidFill>
                          <a:latin typeface="宋体"/>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解答题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宋体"/>
                        </a:rPr>
                        <a:t>导数及应用，极值、最值及恒成立问题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dirty="0">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240250">
                <a:tc rowSpan="2">
                  <a:txBody>
                    <a:bodyPr/>
                    <a:lstStyle/>
                    <a:p>
                      <a:pPr algn="l" fontAlgn="ctr"/>
                      <a:r>
                        <a:rPr lang="en-US" altLang="zh-CN" sz="1200" b="0" i="0" u="none" strike="noStrike">
                          <a:solidFill>
                            <a:srgbClr val="000000"/>
                          </a:solidFill>
                          <a:latin typeface="宋体"/>
                        </a:rPr>
                        <a:t>2013</a:t>
                      </a:r>
                      <a:r>
                        <a:rPr lang="zh-CN" altLang="en-US" sz="1200" b="0" i="0" u="none" strike="noStrike">
                          <a:solidFill>
                            <a:srgbClr val="000000"/>
                          </a:solidFill>
                          <a:latin typeface="宋体"/>
                        </a:rPr>
                        <a:t>课标全国</a:t>
                      </a:r>
                      <a:r>
                        <a:rPr lang="en-US" altLang="zh-CN" sz="1200" b="0" i="0" u="none" strike="noStrike">
                          <a:solidFill>
                            <a:srgbClr val="000000"/>
                          </a:solidFill>
                          <a:latin typeface="宋体"/>
                        </a:rPr>
                        <a:t>Ⅱ-</a:t>
                      </a:r>
                      <a:r>
                        <a:rPr lang="zh-CN" altLang="en-US" sz="1200" b="0" i="0" u="none" strike="noStrike">
                          <a:solidFill>
                            <a:srgbClr val="000000"/>
                          </a:solidFill>
                          <a:latin typeface="宋体"/>
                        </a:rPr>
                        <a:t>理</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latin typeface="宋体"/>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宋体"/>
                        </a:rPr>
                        <a:t>三次函数，数形结合</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dirty="0">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中档题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altLang="zh-CN" sz="2800" b="0" i="0" u="none" strike="noStrike" dirty="0">
                          <a:solidFill>
                            <a:srgbClr val="FF0000"/>
                          </a:solidFill>
                          <a:latin typeface="宋体"/>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0250">
                <a:tc vMerge="1">
                  <a:txBody>
                    <a:bodyPr/>
                    <a:lstStyle/>
                    <a:p>
                      <a:endParaRPr lang="zh-CN" altLang="en-US"/>
                    </a:p>
                  </a:txBody>
                  <a:tcPr/>
                </a:tc>
                <a:tc>
                  <a:txBody>
                    <a:bodyPr/>
                    <a:lstStyle/>
                    <a:p>
                      <a:pPr algn="ctr" fontAlgn="ctr"/>
                      <a:r>
                        <a:rPr lang="en-US" altLang="zh-CN" sz="1200" b="0" i="0" u="none" strike="noStrike" dirty="0">
                          <a:solidFill>
                            <a:srgbClr val="000000"/>
                          </a:solidFill>
                          <a:latin typeface="宋体"/>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解答题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宋体"/>
                        </a:rPr>
                        <a:t>导数及应用</a:t>
                      </a:r>
                      <a:r>
                        <a:rPr lang="en-US" altLang="zh-CN" sz="1200" b="0" i="0" u="none" strike="noStrike">
                          <a:solidFill>
                            <a:srgbClr val="000000"/>
                          </a:solidFill>
                          <a:latin typeface="宋体"/>
                        </a:rPr>
                        <a:t>-</a:t>
                      </a:r>
                      <a:r>
                        <a:rPr lang="zh-CN" altLang="en-US" sz="1200" b="0" i="0" u="none" strike="noStrike">
                          <a:solidFill>
                            <a:srgbClr val="000000"/>
                          </a:solidFill>
                          <a:latin typeface="宋体"/>
                        </a:rPr>
                        <a:t>单调性及不等式证明</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dirty="0">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难</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240250">
                <a:tc rowSpan="3">
                  <a:txBody>
                    <a:bodyPr/>
                    <a:lstStyle/>
                    <a:p>
                      <a:pPr algn="l" fontAlgn="ctr"/>
                      <a:r>
                        <a:rPr lang="en-US" altLang="zh-CN" sz="1200" b="0" i="0" u="none" strike="noStrike">
                          <a:solidFill>
                            <a:srgbClr val="000000"/>
                          </a:solidFill>
                          <a:latin typeface="宋体"/>
                        </a:rPr>
                        <a:t>2014</a:t>
                      </a:r>
                      <a:r>
                        <a:rPr lang="zh-CN" altLang="en-US" sz="1200" b="0" i="0" u="none" strike="noStrike">
                          <a:solidFill>
                            <a:srgbClr val="000000"/>
                          </a:solidFill>
                          <a:latin typeface="宋体"/>
                        </a:rPr>
                        <a:t>课标全国</a:t>
                      </a:r>
                      <a:r>
                        <a:rPr lang="en-US" altLang="zh-CN" sz="1200" b="0" i="0" u="none" strike="noStrike">
                          <a:solidFill>
                            <a:srgbClr val="000000"/>
                          </a:solidFill>
                          <a:latin typeface="宋体"/>
                        </a:rPr>
                        <a:t>Ⅰ-</a:t>
                      </a:r>
                      <a:r>
                        <a:rPr lang="zh-CN" altLang="en-US" sz="1200" b="0" i="0" u="none" strike="noStrike">
                          <a:solidFill>
                            <a:srgbClr val="000000"/>
                          </a:solidFill>
                          <a:latin typeface="宋体"/>
                        </a:rPr>
                        <a:t>理</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latin typeface="宋体"/>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宋体"/>
                        </a:rPr>
                        <a:t>函数奇偶性的判断</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dirty="0">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dirty="0">
                          <a:solidFill>
                            <a:srgbClr val="FF0000"/>
                          </a:solidFill>
                          <a:latin typeface="宋体"/>
                        </a:rPr>
                        <a:t>基础题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US" altLang="zh-CN" sz="2800" b="0" i="0" u="none" strike="noStrike" dirty="0">
                          <a:solidFill>
                            <a:srgbClr val="000000"/>
                          </a:solidFill>
                          <a:latin typeface="宋体"/>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0250">
                <a:tc vMerge="1">
                  <a:txBody>
                    <a:bodyPr/>
                    <a:lstStyle/>
                    <a:p>
                      <a:endParaRPr lang="zh-CN" altLang="en-US"/>
                    </a:p>
                  </a:txBody>
                  <a:tcPr/>
                </a:tc>
                <a:tc>
                  <a:txBody>
                    <a:bodyPr/>
                    <a:lstStyle/>
                    <a:p>
                      <a:pPr algn="ctr" fontAlgn="ctr"/>
                      <a:r>
                        <a:rPr lang="en-US" altLang="zh-CN" sz="1200" b="0" i="0" u="none" strike="noStrike">
                          <a:solidFill>
                            <a:srgbClr val="000000"/>
                          </a:solidFill>
                          <a:latin typeface="宋体"/>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宋体"/>
                        </a:rPr>
                        <a:t>函数零点，导数及应用</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dirty="0">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240250">
                <a:tc vMerge="1">
                  <a:txBody>
                    <a:bodyPr/>
                    <a:lstStyle/>
                    <a:p>
                      <a:endParaRPr lang="zh-CN" altLang="en-US"/>
                    </a:p>
                  </a:txBody>
                  <a:tcPr/>
                </a:tc>
                <a:tc>
                  <a:txBody>
                    <a:bodyPr/>
                    <a:lstStyle/>
                    <a:p>
                      <a:pPr algn="ctr" fontAlgn="ctr"/>
                      <a:r>
                        <a:rPr lang="en-US" altLang="zh-CN" sz="1200" b="0" i="0" u="none" strike="noStrike" dirty="0">
                          <a:solidFill>
                            <a:srgbClr val="000000"/>
                          </a:solidFill>
                          <a:latin typeface="宋体"/>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解答题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dirty="0">
                          <a:solidFill>
                            <a:srgbClr val="000000"/>
                          </a:solidFill>
                          <a:latin typeface="宋体"/>
                        </a:rPr>
                        <a:t>导数及应用</a:t>
                      </a:r>
                      <a:r>
                        <a:rPr lang="en-US" altLang="zh-CN" sz="1200" b="0" i="0" u="none" strike="noStrike" dirty="0">
                          <a:solidFill>
                            <a:srgbClr val="000000"/>
                          </a:solidFill>
                          <a:latin typeface="宋体"/>
                        </a:rPr>
                        <a:t>-</a:t>
                      </a:r>
                      <a:r>
                        <a:rPr lang="zh-CN" altLang="en-US" sz="1200" b="0" i="0" u="none" strike="noStrike" dirty="0">
                          <a:solidFill>
                            <a:srgbClr val="000000"/>
                          </a:solidFill>
                          <a:latin typeface="宋体"/>
                        </a:rPr>
                        <a:t>单调性及不等式</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200" b="0" i="0" u="none" strike="noStrike" dirty="0" smtClean="0">
                          <a:solidFill>
                            <a:srgbClr val="000000"/>
                          </a:solidFill>
                          <a:latin typeface="宋体"/>
                        </a:rPr>
                        <a:t>√</a:t>
                      </a:r>
                      <a:r>
                        <a:rPr lang="zh-CN" altLang="en-US" sz="1200" b="0" i="0" u="none" strike="noStrike" dirty="0">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dirty="0">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240250">
                <a:tc rowSpan="3">
                  <a:txBody>
                    <a:bodyPr/>
                    <a:lstStyle/>
                    <a:p>
                      <a:pPr algn="l" fontAlgn="ctr"/>
                      <a:r>
                        <a:rPr lang="en-US" altLang="zh-CN" sz="1200" b="0" i="0" u="none" strike="noStrike" dirty="0">
                          <a:solidFill>
                            <a:srgbClr val="000000"/>
                          </a:solidFill>
                          <a:latin typeface="宋体"/>
                        </a:rPr>
                        <a:t>2014</a:t>
                      </a:r>
                      <a:r>
                        <a:rPr lang="zh-CN" altLang="en-US" sz="1200" b="0" i="0" u="none" strike="noStrike" dirty="0">
                          <a:solidFill>
                            <a:srgbClr val="000000"/>
                          </a:solidFill>
                          <a:latin typeface="宋体"/>
                        </a:rPr>
                        <a:t>课标全国</a:t>
                      </a:r>
                      <a:r>
                        <a:rPr lang="en-US" altLang="zh-CN" sz="1200" b="0" i="0" u="none" strike="noStrike" dirty="0">
                          <a:solidFill>
                            <a:srgbClr val="000000"/>
                          </a:solidFill>
                          <a:latin typeface="宋体"/>
                        </a:rPr>
                        <a:t>Ⅱ-</a:t>
                      </a:r>
                      <a:r>
                        <a:rPr lang="zh-CN" altLang="en-US" sz="1200" b="0" i="0" u="none" strike="noStrike" dirty="0">
                          <a:solidFill>
                            <a:srgbClr val="000000"/>
                          </a:solidFill>
                          <a:latin typeface="宋体"/>
                        </a:rPr>
                        <a:t>理</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latin typeface="宋体"/>
                        </a:rPr>
                        <a:t>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宋体"/>
                        </a:rPr>
                        <a:t>对数函数及导数的几何意义</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zh-CN" altLang="en-US" sz="1200" b="0" i="0" u="none" strike="noStrike" kern="1200" dirty="0">
                          <a:solidFill>
                            <a:srgbClr val="FF0000"/>
                          </a:solidFill>
                          <a:latin typeface="宋体"/>
                          <a:ea typeface="+mn-ea"/>
                          <a:cs typeface="+mn-cs"/>
                        </a:rPr>
                        <a:t>基础题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US" altLang="zh-CN" sz="2800" b="0" i="0" u="none" strike="noStrike" dirty="0">
                          <a:solidFill>
                            <a:srgbClr val="000000"/>
                          </a:solidFill>
                          <a:latin typeface="宋体"/>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0250">
                <a:tc vMerge="1">
                  <a:txBody>
                    <a:bodyPr/>
                    <a:lstStyle/>
                    <a:p>
                      <a:endParaRPr lang="zh-CN" altLang="en-US"/>
                    </a:p>
                  </a:txBody>
                  <a:tcPr/>
                </a:tc>
                <a:tc>
                  <a:txBody>
                    <a:bodyPr/>
                    <a:lstStyle/>
                    <a:p>
                      <a:pPr algn="ctr" fontAlgn="ctr"/>
                      <a:r>
                        <a:rPr lang="en-US" altLang="zh-CN" sz="1200" b="0" i="0" u="none" strike="noStrike">
                          <a:solidFill>
                            <a:srgbClr val="000000"/>
                          </a:solidFill>
                          <a:latin typeface="宋体"/>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填空题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宋体"/>
                        </a:rPr>
                        <a:t>函数的奇偶性、单调性，不等式的解法</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200" b="0" i="0" u="none" strike="noStrike" dirty="0" smtClean="0">
                          <a:solidFill>
                            <a:srgbClr val="000000"/>
                          </a:solidFill>
                          <a:latin typeface="宋体"/>
                        </a:rPr>
                        <a:t>√</a:t>
                      </a:r>
                      <a:r>
                        <a:rPr lang="zh-CN" altLang="en-US" sz="1200" b="0" i="0" u="none" strike="noStrike" dirty="0">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dirty="0">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240250">
                <a:tc vMerge="1">
                  <a:txBody>
                    <a:bodyPr/>
                    <a:lstStyle/>
                    <a:p>
                      <a:endParaRPr lang="zh-CN" altLang="en-US"/>
                    </a:p>
                  </a:txBody>
                  <a:tcPr/>
                </a:tc>
                <a:tc>
                  <a:txBody>
                    <a:bodyPr/>
                    <a:lstStyle/>
                    <a:p>
                      <a:pPr algn="ctr" fontAlgn="ctr"/>
                      <a:r>
                        <a:rPr lang="en-US" altLang="zh-CN" sz="1200" b="0" i="0" u="none" strike="noStrike" dirty="0">
                          <a:solidFill>
                            <a:srgbClr val="000000"/>
                          </a:solidFill>
                          <a:latin typeface="宋体"/>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解答题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宋体"/>
                        </a:rPr>
                        <a:t>导数及应用</a:t>
                      </a:r>
                      <a:r>
                        <a:rPr lang="en-US" altLang="zh-CN" sz="1200" b="0" i="0" u="none" strike="noStrike">
                          <a:solidFill>
                            <a:srgbClr val="000000"/>
                          </a:solidFill>
                          <a:latin typeface="宋体"/>
                        </a:rPr>
                        <a:t>-</a:t>
                      </a:r>
                      <a:r>
                        <a:rPr lang="zh-CN" altLang="en-US" sz="1200" b="0" i="0" u="none" strike="noStrike">
                          <a:solidFill>
                            <a:srgbClr val="000000"/>
                          </a:solidFill>
                          <a:latin typeface="宋体"/>
                        </a:rPr>
                        <a:t>单调性、分类讨论</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200" b="0" i="0" u="none" strike="noStrike" dirty="0" smtClean="0">
                          <a:solidFill>
                            <a:srgbClr val="000000"/>
                          </a:solidFill>
                          <a:latin typeface="宋体"/>
                        </a:rPr>
                        <a:t>√</a:t>
                      </a:r>
                      <a:r>
                        <a:rPr lang="zh-CN" altLang="en-US" sz="1200" b="0" i="0" u="none" strike="noStrike" dirty="0">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dirty="0">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240250">
                <a:tc rowSpan="3">
                  <a:txBody>
                    <a:bodyPr/>
                    <a:lstStyle/>
                    <a:p>
                      <a:pPr algn="l" fontAlgn="ctr"/>
                      <a:r>
                        <a:rPr lang="en-US" altLang="zh-CN" sz="1200" b="0" i="0" u="none" strike="noStrike" dirty="0">
                          <a:solidFill>
                            <a:srgbClr val="000000"/>
                          </a:solidFill>
                          <a:latin typeface="宋体"/>
                        </a:rPr>
                        <a:t>2015</a:t>
                      </a:r>
                      <a:r>
                        <a:rPr lang="zh-CN" altLang="en-US" sz="1200" b="0" i="0" u="none" strike="noStrike" dirty="0">
                          <a:solidFill>
                            <a:srgbClr val="000000"/>
                          </a:solidFill>
                          <a:latin typeface="宋体"/>
                        </a:rPr>
                        <a:t>课标全国</a:t>
                      </a:r>
                      <a:r>
                        <a:rPr lang="en-US" altLang="zh-CN" sz="1200" b="0" i="0" u="none" strike="noStrike" dirty="0">
                          <a:solidFill>
                            <a:srgbClr val="000000"/>
                          </a:solidFill>
                          <a:latin typeface="宋体"/>
                        </a:rPr>
                        <a:t>Ⅰ-</a:t>
                      </a:r>
                      <a:r>
                        <a:rPr lang="zh-CN" altLang="en-US" sz="1200" b="0" i="0" u="none" strike="noStrike" dirty="0">
                          <a:solidFill>
                            <a:srgbClr val="000000"/>
                          </a:solidFill>
                          <a:latin typeface="宋体"/>
                        </a:rPr>
                        <a:t>理</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宋体"/>
                        </a:rPr>
                        <a:t>函数的图像与性质</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zh-CN" altLang="en-US" sz="1200" b="0" i="0" u="none" strike="noStrike">
                        <a:solidFill>
                          <a:srgbClr val="000000"/>
                        </a:solidFill>
                        <a:latin typeface="宋体"/>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dirty="0">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US" altLang="zh-CN" sz="2800" b="0" i="0" u="none" strike="noStrike" dirty="0">
                          <a:solidFill>
                            <a:srgbClr val="000000"/>
                          </a:solidFill>
                          <a:latin typeface="宋体"/>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0250">
                <a:tc vMerge="1">
                  <a:txBody>
                    <a:bodyPr/>
                    <a:lstStyle/>
                    <a:p>
                      <a:endParaRPr lang="zh-CN" altLang="en-US"/>
                    </a:p>
                  </a:txBody>
                  <a:tcPr/>
                </a:tc>
                <a:tc>
                  <a:txBody>
                    <a:bodyPr/>
                    <a:lstStyle/>
                    <a:p>
                      <a:pPr algn="ctr" fontAlgn="ctr"/>
                      <a:r>
                        <a:rPr lang="en-US" altLang="zh-CN" sz="1200" b="0" i="0" u="none" strike="noStrike">
                          <a:solidFill>
                            <a:srgbClr val="000000"/>
                          </a:solidFill>
                          <a:latin typeface="宋体"/>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填空题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宋体"/>
                        </a:rPr>
                        <a:t>函数奇偶性的判断</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dirty="0">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dirty="0">
                          <a:solidFill>
                            <a:srgbClr val="FF0000"/>
                          </a:solidFill>
                          <a:latin typeface="宋体"/>
                        </a:rPr>
                        <a:t>基础题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240250">
                <a:tc vMerge="1">
                  <a:txBody>
                    <a:bodyPr/>
                    <a:lstStyle/>
                    <a:p>
                      <a:endParaRPr lang="zh-CN" altLang="en-US"/>
                    </a:p>
                  </a:txBody>
                  <a:tcPr/>
                </a:tc>
                <a:tc>
                  <a:txBody>
                    <a:bodyPr/>
                    <a:lstStyle/>
                    <a:p>
                      <a:pPr algn="ctr" fontAlgn="ctr"/>
                      <a:r>
                        <a:rPr lang="en-US" altLang="zh-CN" sz="1200" b="0" i="0" u="none" strike="noStrike">
                          <a:solidFill>
                            <a:srgbClr val="000000"/>
                          </a:solidFill>
                          <a:latin typeface="宋体"/>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解答题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宋体"/>
                        </a:rPr>
                        <a:t>导数及应用</a:t>
                      </a:r>
                      <a:r>
                        <a:rPr lang="en-US" altLang="zh-CN" sz="1200" b="0" i="0" u="none" strike="noStrike">
                          <a:solidFill>
                            <a:srgbClr val="000000"/>
                          </a:solidFill>
                          <a:latin typeface="宋体"/>
                        </a:rPr>
                        <a:t>-</a:t>
                      </a:r>
                      <a:r>
                        <a:rPr lang="zh-CN" altLang="en-US" sz="1200" b="0" i="0" u="none" strike="noStrike">
                          <a:solidFill>
                            <a:srgbClr val="000000"/>
                          </a:solidFill>
                          <a:latin typeface="宋体"/>
                        </a:rPr>
                        <a:t>导数的几何意义，分类讨论</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200" b="0" i="0" u="none" strike="noStrike" dirty="0" smtClean="0">
                          <a:solidFill>
                            <a:srgbClr val="000000"/>
                          </a:solidFill>
                          <a:latin typeface="宋体"/>
                        </a:rPr>
                        <a:t>√</a:t>
                      </a:r>
                      <a:r>
                        <a:rPr lang="zh-CN" altLang="en-US" sz="1200" b="0" i="0" u="none" strike="noStrike" dirty="0">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dirty="0">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240250">
                <a:tc rowSpan="4">
                  <a:txBody>
                    <a:bodyPr/>
                    <a:lstStyle/>
                    <a:p>
                      <a:pPr algn="l" fontAlgn="ctr"/>
                      <a:r>
                        <a:rPr lang="en-US" altLang="zh-CN" sz="1200" b="0" i="0" u="none" strike="noStrike" dirty="0">
                          <a:solidFill>
                            <a:srgbClr val="000000"/>
                          </a:solidFill>
                          <a:latin typeface="宋体"/>
                        </a:rPr>
                        <a:t>2015</a:t>
                      </a:r>
                      <a:r>
                        <a:rPr lang="zh-CN" altLang="en-US" sz="1200" b="0" i="0" u="none" strike="noStrike" dirty="0">
                          <a:solidFill>
                            <a:srgbClr val="000000"/>
                          </a:solidFill>
                          <a:latin typeface="宋体"/>
                        </a:rPr>
                        <a:t>课标全国</a:t>
                      </a:r>
                      <a:r>
                        <a:rPr lang="en-US" altLang="zh-CN" sz="1200" b="0" i="0" u="none" strike="noStrike" dirty="0">
                          <a:solidFill>
                            <a:srgbClr val="000000"/>
                          </a:solidFill>
                          <a:latin typeface="宋体"/>
                        </a:rPr>
                        <a:t>Ⅱ-</a:t>
                      </a:r>
                      <a:r>
                        <a:rPr lang="zh-CN" altLang="en-US" sz="1200" b="0" i="0" u="none" strike="noStrike" dirty="0">
                          <a:solidFill>
                            <a:srgbClr val="000000"/>
                          </a:solidFill>
                          <a:latin typeface="宋体"/>
                        </a:rPr>
                        <a:t>理</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宋体"/>
                        </a:rPr>
                        <a:t>分段函数、求函数值</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dirty="0">
                          <a:solidFill>
                            <a:srgbClr val="FF0000"/>
                          </a:solidFill>
                          <a:latin typeface="宋体"/>
                        </a:rPr>
                        <a:t>基础题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US" altLang="zh-CN" sz="2800" b="0" i="0" u="none" strike="noStrike" dirty="0">
                          <a:solidFill>
                            <a:srgbClr val="FF0000"/>
                          </a:solidFill>
                          <a:latin typeface="宋体"/>
                        </a:rPr>
                        <a:t>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0250">
                <a:tc vMerge="1">
                  <a:txBody>
                    <a:bodyPr/>
                    <a:lstStyle/>
                    <a:p>
                      <a:endParaRPr lang="zh-CN" altLang="en-US"/>
                    </a:p>
                  </a:txBody>
                  <a:tcPr/>
                </a:tc>
                <a:tc>
                  <a:txBody>
                    <a:bodyPr/>
                    <a:lstStyle/>
                    <a:p>
                      <a:pPr algn="ctr" fontAlgn="ctr"/>
                      <a:r>
                        <a:rPr lang="en-US" altLang="zh-CN" sz="1200" b="0" i="0" u="none" strike="noStrike">
                          <a:solidFill>
                            <a:srgbClr val="000000"/>
                          </a:solidFill>
                          <a:latin typeface="宋体"/>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宋体"/>
                        </a:rPr>
                        <a:t>函数图象的判断</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中档题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240250">
                <a:tc vMerge="1">
                  <a:txBody>
                    <a:bodyPr/>
                    <a:lstStyle/>
                    <a:p>
                      <a:endParaRPr lang="zh-CN" altLang="en-US"/>
                    </a:p>
                  </a:txBody>
                  <a:tcPr/>
                </a:tc>
                <a:tc>
                  <a:txBody>
                    <a:bodyPr/>
                    <a:lstStyle/>
                    <a:p>
                      <a:pPr algn="ctr" fontAlgn="ctr"/>
                      <a:r>
                        <a:rPr lang="en-US" altLang="zh-CN" sz="1200" b="0" i="0" u="none" strike="noStrike">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宋体"/>
                        </a:rPr>
                        <a:t>导数、函数的图像及性质</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200" b="0" i="0" u="none" strike="noStrike" dirty="0" smtClean="0">
                          <a:solidFill>
                            <a:srgbClr val="000000"/>
                          </a:solidFill>
                          <a:latin typeface="宋体"/>
                        </a:rPr>
                        <a:t>√</a:t>
                      </a:r>
                      <a:r>
                        <a:rPr lang="zh-CN" altLang="en-US" sz="1200" b="0" i="0" u="none" strike="noStrike" dirty="0">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240250">
                <a:tc vMerge="1">
                  <a:txBody>
                    <a:bodyPr/>
                    <a:lstStyle/>
                    <a:p>
                      <a:endParaRPr lang="zh-CN" altLang="en-US"/>
                    </a:p>
                  </a:txBody>
                  <a:tcPr/>
                </a:tc>
                <a:tc>
                  <a:txBody>
                    <a:bodyPr/>
                    <a:lstStyle/>
                    <a:p>
                      <a:pPr algn="ctr" fontAlgn="ctr"/>
                      <a:r>
                        <a:rPr lang="en-US" altLang="zh-CN" sz="1200" b="0" i="0" u="none" strike="noStrike" dirty="0">
                          <a:solidFill>
                            <a:srgbClr val="000000"/>
                          </a:solidFill>
                          <a:latin typeface="宋体"/>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解答题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宋体"/>
                        </a:rPr>
                        <a:t>导数及应用</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200" b="0" i="0" u="none" strike="noStrike" dirty="0" smtClean="0">
                          <a:solidFill>
                            <a:srgbClr val="000000"/>
                          </a:solidFill>
                          <a:latin typeface="宋体"/>
                        </a:rPr>
                        <a:t>√</a:t>
                      </a:r>
                      <a:r>
                        <a:rPr lang="zh-CN" altLang="en-US" sz="1200" b="0" i="0" u="none" strike="noStrike" dirty="0">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240250">
                <a:tc rowSpan="3">
                  <a:txBody>
                    <a:bodyPr/>
                    <a:lstStyle/>
                    <a:p>
                      <a:pPr algn="l" fontAlgn="ctr"/>
                      <a:r>
                        <a:rPr lang="en-US" altLang="zh-CN" sz="1200" b="0" i="0" u="none" strike="noStrike" dirty="0">
                          <a:solidFill>
                            <a:srgbClr val="000000"/>
                          </a:solidFill>
                          <a:latin typeface="宋体"/>
                        </a:rPr>
                        <a:t>2016</a:t>
                      </a:r>
                      <a:r>
                        <a:rPr lang="zh-CN" altLang="en-US" sz="1200" b="0" i="0" u="none" strike="noStrike" dirty="0">
                          <a:solidFill>
                            <a:srgbClr val="000000"/>
                          </a:solidFill>
                          <a:latin typeface="宋体"/>
                        </a:rPr>
                        <a:t>课标全国</a:t>
                      </a:r>
                      <a:r>
                        <a:rPr lang="en-US" altLang="zh-CN" sz="1200" b="0" i="0" u="none" strike="noStrike" dirty="0">
                          <a:solidFill>
                            <a:srgbClr val="000000"/>
                          </a:solidFill>
                          <a:latin typeface="宋体"/>
                        </a:rPr>
                        <a:t>Ⅰ-</a:t>
                      </a:r>
                      <a:r>
                        <a:rPr lang="zh-CN" altLang="en-US" sz="1200" b="0" i="0" u="none" strike="noStrike" dirty="0">
                          <a:solidFill>
                            <a:srgbClr val="000000"/>
                          </a:solidFill>
                          <a:latin typeface="宋体"/>
                        </a:rPr>
                        <a:t>理</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latin typeface="宋体"/>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宋体"/>
                        </a:rPr>
                        <a:t>函数图像与性质</a:t>
                      </a:r>
                      <a:r>
                        <a:rPr lang="en-US" altLang="zh-CN" sz="1200" b="0" i="0" u="none" strike="noStrike">
                          <a:solidFill>
                            <a:srgbClr val="000000"/>
                          </a:solidFill>
                          <a:latin typeface="宋体"/>
                        </a:rPr>
                        <a:t>-</a:t>
                      </a:r>
                      <a:r>
                        <a:rPr lang="zh-CN" altLang="en-US" sz="1200" b="0" i="0" u="none" strike="noStrike">
                          <a:solidFill>
                            <a:srgbClr val="000000"/>
                          </a:solidFill>
                          <a:latin typeface="宋体"/>
                        </a:rPr>
                        <a:t>识图</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dirty="0">
                          <a:solidFill>
                            <a:srgbClr val="FF0000"/>
                          </a:solidFill>
                          <a:latin typeface="宋体"/>
                        </a:rPr>
                        <a:t>基础题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US" altLang="zh-CN" sz="2800" b="0" i="0" u="none" strike="noStrike" dirty="0">
                          <a:solidFill>
                            <a:srgbClr val="000000"/>
                          </a:solidFill>
                          <a:latin typeface="宋体"/>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0250">
                <a:tc vMerge="1">
                  <a:txBody>
                    <a:bodyPr/>
                    <a:lstStyle/>
                    <a:p>
                      <a:endParaRPr lang="zh-CN" altLang="en-US"/>
                    </a:p>
                  </a:txBody>
                  <a:tcPr/>
                </a:tc>
                <a:tc>
                  <a:txBody>
                    <a:bodyPr/>
                    <a:lstStyle/>
                    <a:p>
                      <a:pPr algn="ctr" fontAlgn="ctr"/>
                      <a:r>
                        <a:rPr lang="en-US" altLang="zh-CN" sz="1200" b="0" i="0" u="none" strike="noStrike">
                          <a:solidFill>
                            <a:srgbClr val="000000"/>
                          </a:solidFill>
                          <a:latin typeface="宋体"/>
                        </a:rPr>
                        <a:t>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宋体"/>
                        </a:rPr>
                        <a:t>指数函数与对数函数的性质</a:t>
                      </a:r>
                      <a:r>
                        <a:rPr lang="en-US" altLang="zh-CN" sz="1200" b="0" i="0" u="none" strike="noStrike">
                          <a:solidFill>
                            <a:srgbClr val="000000"/>
                          </a:solidFill>
                          <a:latin typeface="宋体"/>
                        </a:rPr>
                        <a:t>-</a:t>
                      </a:r>
                      <a:r>
                        <a:rPr lang="zh-CN" altLang="en-US" sz="1200" b="0" i="0" u="none" strike="noStrike">
                          <a:solidFill>
                            <a:srgbClr val="000000"/>
                          </a:solidFill>
                          <a:latin typeface="宋体"/>
                        </a:rPr>
                        <a:t>比较大小</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dirty="0">
                          <a:solidFill>
                            <a:srgbClr val="FF0000"/>
                          </a:solidFill>
                          <a:latin typeface="宋体"/>
                        </a:rPr>
                        <a:t>基础题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240250">
                <a:tc vMerge="1">
                  <a:txBody>
                    <a:bodyPr/>
                    <a:lstStyle/>
                    <a:p>
                      <a:endParaRPr lang="zh-CN" altLang="en-US"/>
                    </a:p>
                  </a:txBody>
                  <a:tcPr/>
                </a:tc>
                <a:tc>
                  <a:txBody>
                    <a:bodyPr/>
                    <a:lstStyle/>
                    <a:p>
                      <a:pPr algn="ctr" fontAlgn="ctr"/>
                      <a:r>
                        <a:rPr lang="en-US" altLang="zh-CN" sz="1200" b="0" i="0" u="none" strike="noStrike" dirty="0">
                          <a:solidFill>
                            <a:srgbClr val="000000"/>
                          </a:solidFill>
                          <a:latin typeface="宋体"/>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解答题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宋体"/>
                        </a:rPr>
                        <a:t>导数及应用</a:t>
                      </a:r>
                      <a:r>
                        <a:rPr lang="en-US" altLang="zh-CN" sz="1200" b="0" i="0" u="none" strike="noStrike">
                          <a:solidFill>
                            <a:srgbClr val="000000"/>
                          </a:solidFill>
                          <a:latin typeface="宋体"/>
                        </a:rPr>
                        <a:t>-</a:t>
                      </a:r>
                      <a:r>
                        <a:rPr lang="zh-CN" altLang="en-US" sz="1200" b="0" i="0" u="none" strike="noStrike">
                          <a:solidFill>
                            <a:srgbClr val="000000"/>
                          </a:solidFill>
                          <a:latin typeface="宋体"/>
                        </a:rPr>
                        <a:t>分类、构造</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240250">
                <a:tc rowSpan="2">
                  <a:txBody>
                    <a:bodyPr/>
                    <a:lstStyle/>
                    <a:p>
                      <a:pPr algn="l" fontAlgn="ctr"/>
                      <a:r>
                        <a:rPr lang="en-US" altLang="zh-CN" sz="1200" b="0" i="0" u="none" strike="noStrike" dirty="0">
                          <a:solidFill>
                            <a:srgbClr val="000000"/>
                          </a:solidFill>
                          <a:latin typeface="宋体"/>
                        </a:rPr>
                        <a:t>2016</a:t>
                      </a:r>
                      <a:r>
                        <a:rPr lang="zh-CN" altLang="en-US" sz="1200" b="0" i="0" u="none" strike="noStrike" dirty="0">
                          <a:solidFill>
                            <a:srgbClr val="000000"/>
                          </a:solidFill>
                          <a:latin typeface="宋体"/>
                        </a:rPr>
                        <a:t>课标全国</a:t>
                      </a:r>
                      <a:r>
                        <a:rPr lang="en-US" altLang="zh-CN" sz="1200" b="0" i="0" u="none" strike="noStrike" dirty="0">
                          <a:solidFill>
                            <a:srgbClr val="000000"/>
                          </a:solidFill>
                          <a:latin typeface="宋体"/>
                        </a:rPr>
                        <a:t>Ⅱ-</a:t>
                      </a:r>
                      <a:r>
                        <a:rPr lang="zh-CN" altLang="en-US" sz="1200" b="0" i="0" u="none" strike="noStrike" dirty="0">
                          <a:solidFill>
                            <a:srgbClr val="000000"/>
                          </a:solidFill>
                          <a:latin typeface="宋体"/>
                        </a:rPr>
                        <a:t>理</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宋体"/>
                        </a:rPr>
                        <a:t>函数图像与性质</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altLang="zh-CN" sz="2800" b="0" i="0" u="none" strike="noStrike" dirty="0">
                          <a:solidFill>
                            <a:srgbClr val="FF0000"/>
                          </a:solidFill>
                          <a:latin typeface="宋体"/>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0250">
                <a:tc vMerge="1">
                  <a:txBody>
                    <a:bodyPr/>
                    <a:lstStyle/>
                    <a:p>
                      <a:endParaRPr lang="zh-CN" altLang="en-US"/>
                    </a:p>
                  </a:txBody>
                  <a:tcPr/>
                </a:tc>
                <a:tc>
                  <a:txBody>
                    <a:bodyPr/>
                    <a:lstStyle/>
                    <a:p>
                      <a:pPr algn="ctr" fontAlgn="ctr"/>
                      <a:r>
                        <a:rPr lang="en-US" altLang="zh-CN" sz="1200" b="0" i="0" u="none" strike="noStrike" dirty="0">
                          <a:solidFill>
                            <a:srgbClr val="000000"/>
                          </a:solidFill>
                          <a:latin typeface="宋体"/>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解答题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宋体"/>
                        </a:rPr>
                        <a:t>导数及应用</a:t>
                      </a:r>
                      <a:r>
                        <a:rPr lang="en-US" altLang="zh-CN" sz="1200" b="0" i="0" u="none" strike="noStrike">
                          <a:solidFill>
                            <a:srgbClr val="000000"/>
                          </a:solidFill>
                          <a:latin typeface="宋体"/>
                        </a:rPr>
                        <a:t>- </a:t>
                      </a:r>
                      <a:r>
                        <a:rPr lang="zh-CN" altLang="en-US" sz="1200" b="0" i="0" u="none" strike="noStrike">
                          <a:solidFill>
                            <a:srgbClr val="000000"/>
                          </a:solidFill>
                          <a:latin typeface="宋体"/>
                        </a:rPr>
                        <a:t>函数的单调性与极值</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240250">
                <a:tc rowSpan="3">
                  <a:txBody>
                    <a:bodyPr/>
                    <a:lstStyle/>
                    <a:p>
                      <a:pPr algn="l" fontAlgn="ctr"/>
                      <a:r>
                        <a:rPr lang="en-US" altLang="zh-CN" sz="1200" b="0" i="0" u="none" strike="noStrike" dirty="0">
                          <a:solidFill>
                            <a:srgbClr val="000000"/>
                          </a:solidFill>
                          <a:latin typeface="宋体"/>
                        </a:rPr>
                        <a:t>2016</a:t>
                      </a:r>
                      <a:r>
                        <a:rPr lang="zh-CN" altLang="en-US" sz="1200" b="0" i="0" u="none" strike="noStrike" dirty="0">
                          <a:solidFill>
                            <a:srgbClr val="000000"/>
                          </a:solidFill>
                          <a:latin typeface="宋体"/>
                        </a:rPr>
                        <a:t>课标全国</a:t>
                      </a:r>
                      <a:r>
                        <a:rPr lang="en-US" altLang="zh-CN" sz="1200" b="0" i="0" u="none" strike="noStrike" dirty="0">
                          <a:solidFill>
                            <a:srgbClr val="000000"/>
                          </a:solidFill>
                          <a:latin typeface="宋体"/>
                        </a:rPr>
                        <a:t>Ⅲ-</a:t>
                      </a:r>
                      <a:r>
                        <a:rPr lang="zh-CN" altLang="en-US" sz="1200" b="0" i="0" u="none" strike="noStrike" dirty="0">
                          <a:solidFill>
                            <a:srgbClr val="000000"/>
                          </a:solidFill>
                          <a:latin typeface="宋体"/>
                        </a:rPr>
                        <a:t>理</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latin typeface="宋体"/>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选择题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宋体"/>
                        </a:rPr>
                        <a:t>幂函数及性质</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dirty="0">
                          <a:solidFill>
                            <a:srgbClr val="FF0000"/>
                          </a:solidFill>
                          <a:latin typeface="宋体"/>
                        </a:rPr>
                        <a:t>基础题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US" altLang="zh-CN" sz="2800" b="0" i="0" u="none" strike="noStrike" dirty="0">
                          <a:solidFill>
                            <a:srgbClr val="000000"/>
                          </a:solidFill>
                          <a:latin typeface="宋体"/>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0250">
                <a:tc vMerge="1">
                  <a:txBody>
                    <a:bodyPr/>
                    <a:lstStyle/>
                    <a:p>
                      <a:endParaRPr lang="zh-CN" altLang="en-US"/>
                    </a:p>
                  </a:txBody>
                  <a:tcPr/>
                </a:tc>
                <a:tc>
                  <a:txBody>
                    <a:bodyPr/>
                    <a:lstStyle/>
                    <a:p>
                      <a:pPr algn="ctr" fontAlgn="ctr"/>
                      <a:r>
                        <a:rPr lang="en-US" altLang="zh-CN" sz="1200" b="0" i="0" u="none" strike="noStrike" dirty="0">
                          <a:solidFill>
                            <a:srgbClr val="000000"/>
                          </a:solidFill>
                          <a:latin typeface="宋体"/>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填空题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200" b="0" i="0" u="none" strike="noStrike">
                          <a:solidFill>
                            <a:srgbClr val="000000"/>
                          </a:solidFill>
                          <a:latin typeface="宋体"/>
                        </a:rPr>
                        <a:t>函数奇偶性及导数的几何意义</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latin typeface="宋体"/>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248818">
                <a:tc vMerge="1">
                  <a:txBody>
                    <a:bodyPr/>
                    <a:lstStyle/>
                    <a:p>
                      <a:endParaRPr lang="zh-CN" altLang="en-US"/>
                    </a:p>
                  </a:txBody>
                  <a:tcPr/>
                </a:tc>
                <a:tc>
                  <a:txBody>
                    <a:bodyPr/>
                    <a:lstStyle/>
                    <a:p>
                      <a:pPr algn="ctr" fontAlgn="ctr"/>
                      <a:r>
                        <a:rPr lang="en-US" altLang="zh-CN" sz="1200" b="0" i="0" u="none" strike="noStrike" dirty="0">
                          <a:solidFill>
                            <a:srgbClr val="000000"/>
                          </a:solidFill>
                          <a:latin typeface="宋体"/>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解答题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200" b="0" i="0" u="none" strike="noStrike">
                          <a:solidFill>
                            <a:srgbClr val="000000"/>
                          </a:solidFill>
                          <a:latin typeface="宋体"/>
                        </a:rPr>
                        <a:t>1.</a:t>
                      </a:r>
                      <a:r>
                        <a:rPr lang="zh-CN" altLang="en-US" sz="1200" b="0" i="0" u="none" strike="noStrike">
                          <a:solidFill>
                            <a:srgbClr val="000000"/>
                          </a:solidFill>
                          <a:latin typeface="宋体"/>
                        </a:rPr>
                        <a:t>导数的计算；</a:t>
                      </a:r>
                      <a:r>
                        <a:rPr lang="en-US" altLang="zh-CN" sz="1200" b="0" i="0" u="none" strike="noStrike">
                          <a:solidFill>
                            <a:srgbClr val="000000"/>
                          </a:solidFill>
                          <a:latin typeface="宋体"/>
                        </a:rPr>
                        <a:t>2.</a:t>
                      </a:r>
                      <a:r>
                        <a:rPr lang="zh-CN" altLang="en-US" sz="1200" b="0" i="0" u="none" strike="noStrike">
                          <a:solidFill>
                            <a:srgbClr val="000000"/>
                          </a:solidFill>
                          <a:latin typeface="宋体"/>
                        </a:rPr>
                        <a:t>三角恒等变换；</a:t>
                      </a:r>
                      <a:r>
                        <a:rPr lang="en-US" altLang="zh-CN" sz="1200" b="0" i="0" u="none" strike="noStrike">
                          <a:solidFill>
                            <a:srgbClr val="000000"/>
                          </a:solidFill>
                          <a:latin typeface="宋体"/>
                        </a:rPr>
                        <a:t>3.</a:t>
                      </a:r>
                      <a:r>
                        <a:rPr lang="zh-CN" altLang="en-US" sz="1200" b="0" i="0" u="none" strike="noStrike">
                          <a:solidFill>
                            <a:srgbClr val="000000"/>
                          </a:solidFill>
                          <a:latin typeface="宋体"/>
                        </a:rPr>
                        <a:t>三角函数的有界性．</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latin typeface="宋体"/>
                        </a:rPr>
                        <a:t>难题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latin typeface="宋体"/>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286</TotalTime>
  <Words>4628</Words>
  <PresentationFormat>全屏显示(4:3)</PresentationFormat>
  <Paragraphs>861</Paragraphs>
  <Slides>73</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73</vt:i4>
      </vt:variant>
    </vt:vector>
  </HeadingPairs>
  <TitlesOfParts>
    <vt:vector size="75" baseType="lpstr">
      <vt:lpstr>Office 主题</vt:lpstr>
      <vt:lpstr>Microsoft Office Word 97 - 2003 文档</vt:lpstr>
      <vt:lpstr>第一部分 新课标卷考情分析 2013年——2016年</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lpstr>幻灯片 55</vt:lpstr>
      <vt:lpstr>第二部分 学情分析</vt:lpstr>
      <vt:lpstr>幻灯片 57</vt:lpstr>
      <vt:lpstr>幻灯片 58</vt:lpstr>
      <vt:lpstr>幻灯片 59</vt:lpstr>
      <vt:lpstr>幻灯片 60</vt:lpstr>
      <vt:lpstr>幻灯片 61</vt:lpstr>
      <vt:lpstr>幻灯片 62</vt:lpstr>
      <vt:lpstr>第三部分 复习建议</vt:lpstr>
      <vt:lpstr>幻灯片 64</vt:lpstr>
      <vt:lpstr>幻灯片 65</vt:lpstr>
      <vt:lpstr>幻灯片 66</vt:lpstr>
      <vt:lpstr>幻灯片 67</vt:lpstr>
      <vt:lpstr>幻灯片 68</vt:lpstr>
      <vt:lpstr>幻灯片 69</vt:lpstr>
      <vt:lpstr>幻灯片 70</vt:lpstr>
      <vt:lpstr>幻灯片 71</vt:lpstr>
      <vt:lpstr>幻灯片 72</vt:lpstr>
      <vt:lpstr>幻灯片 73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第一部分  考试大纲及说明之解读</dc:title>
  <dc:creator>stpre</dc:creator>
  <cp:lastModifiedBy>PC</cp:lastModifiedBy>
  <cp:revision>53</cp:revision>
  <dcterms:created xsi:type="dcterms:W3CDTF">2016-07-08T12:24:40Z</dcterms:created>
  <dcterms:modified xsi:type="dcterms:W3CDTF">2016-07-10T02:13:50Z</dcterms:modified>
</cp:coreProperties>
</file>