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
  </p:handoutMasterIdLst>
  <p:sldIdLst>
    <p:sldId id="431" r:id="rId3"/>
    <p:sldId id="725" r:id="rId5"/>
    <p:sldId id="648" r:id="rId6"/>
    <p:sldId id="724" r:id="rId7"/>
    <p:sldId id="722" r:id="rId8"/>
    <p:sldId id="663" r:id="rId9"/>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8" userDrawn="1">
          <p15:clr>
            <a:srgbClr val="A4A3A4"/>
          </p15:clr>
        </p15:guide>
        <p15:guide id="2" pos="37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FFFFFF"/>
    <a:srgbClr val="D2DDF5"/>
    <a:srgbClr val="6096E6"/>
    <a:srgbClr val="EAEFFA"/>
    <a:srgbClr val="EC5F74"/>
    <a:srgbClr val="A0C0F0"/>
    <a:srgbClr val="DE1A37"/>
    <a:srgbClr val="A8D08D"/>
    <a:srgbClr val="BFD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08"/>
        <p:guide pos="37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73.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8761095" y="6497955"/>
            <a:ext cx="2214880" cy="398780"/>
          </a:xfrm>
          <a:prstGeom prst="rect">
            <a:avLst/>
          </a:prstGeom>
          <a:noFill/>
        </p:spPr>
        <p:txBody>
          <a:bodyPr wrap="none" rtlCol="0">
            <a:spAutoFit/>
          </a:bodyPr>
          <a:p>
            <a:pPr algn="l"/>
            <a:r>
              <a:rPr lang="zh-CN" altLang="en-US" sz="2000">
                <a:solidFill>
                  <a:schemeClr val="bg1"/>
                </a:solidFill>
                <a:latin typeface="黑体" panose="02010609060101010101" charset="-122"/>
                <a:ea typeface="黑体" panose="02010609060101010101" charset="-122"/>
                <a:cs typeface="黑体" panose="02010609060101010101" charset="-122"/>
              </a:rPr>
              <a:t>守正</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守真</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a:t>
            </a:r>
            <a:r>
              <a:rPr lang="zh-CN" altLang="en-US" sz="2000">
                <a:solidFill>
                  <a:schemeClr val="bg1"/>
                </a:solidFill>
                <a:latin typeface="黑体" panose="02010609060101010101" charset="-122"/>
                <a:ea typeface="黑体" panose="02010609060101010101" charset="-122"/>
                <a:cs typeface="黑体" panose="02010609060101010101" charset="-122"/>
              </a:rPr>
              <a:t>守心</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5361" name="文本框 1"/>
          <p:cNvSpPr txBox="1"/>
          <p:nvPr/>
        </p:nvSpPr>
        <p:spPr>
          <a:xfrm>
            <a:off x="1911350" y="1044575"/>
            <a:ext cx="8369300" cy="4646295"/>
          </a:xfrm>
          <a:prstGeom prst="rect">
            <a:avLst/>
          </a:prstGeom>
          <a:noFill/>
          <a:ln w="9525">
            <a:noFill/>
          </a:ln>
        </p:spPr>
        <p:txBody>
          <a:bodyPr wrap="square" anchor="t" anchorCtr="0">
            <a:spAutoFit/>
          </a:bodyPr>
          <a:p>
            <a:pPr algn="ctr"/>
            <a:endParaRPr lang="zh-CN" altLang="en-US" sz="5400">
              <a:latin typeface="Times New Roman" panose="02020603050405020304" charset="0"/>
              <a:ea typeface="方正小标宋简体" panose="02010601030101010101" pitchFamily="2" charset="-122"/>
              <a:cs typeface="Times New Roman" panose="02020603050405020304" charset="0"/>
            </a:endParaRPr>
          </a:p>
          <a:p>
            <a:pPr algn="ctr"/>
            <a:r>
              <a:rPr lang="zh-CN" altLang="en-US" sz="4400">
                <a:latin typeface="Times New Roman" panose="02020603050405020304" charset="0"/>
                <a:ea typeface="方正小标宋简体" panose="02010601030101010101" pitchFamily="2" charset="-122"/>
                <a:cs typeface="Times New Roman" panose="02020603050405020304" charset="0"/>
              </a:rPr>
              <a:t>学生信息</a:t>
            </a:r>
            <a:r>
              <a:rPr lang="zh-CN" sz="4400">
                <a:latin typeface="Times New Roman" panose="02020603050405020304" charset="0"/>
                <a:ea typeface="方正小标宋简体" panose="02010601030101010101" pitchFamily="2" charset="-122"/>
                <a:cs typeface="Times New Roman" panose="02020603050405020304" charset="0"/>
              </a:rPr>
              <a:t>信息上报说明</a:t>
            </a:r>
            <a:endParaRPr sz="4400">
              <a:latin typeface="Times New Roman" panose="02020603050405020304" charset="0"/>
              <a:ea typeface="方正小标宋简体" panose="02010601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endParaRPr lang="en-US" altLang="zh-CN">
              <a:latin typeface="Times New Roman" panose="02020603050405020304" charset="0"/>
              <a:ea typeface="宋体" panose="02010600030101010101" pitchFamily="2" charset="-122"/>
              <a:cs typeface="Times New Roman" panose="02020603050405020304" charset="0"/>
            </a:endParaRPr>
          </a:p>
          <a:p>
            <a:pPr algn="ctr">
              <a:lnSpc>
                <a:spcPct val="150000"/>
              </a:lnSpc>
            </a:pPr>
            <a:r>
              <a:rPr lang="zh-CN" altLang="en-US" sz="2400">
                <a:latin typeface="Times New Roman" panose="02020603050405020304" charset="0"/>
                <a:ea typeface="楷体" panose="02010609060101010101" charset="-122"/>
                <a:cs typeface="Times New Roman" panose="02020603050405020304" charset="0"/>
              </a:rPr>
              <a:t>四川省教育评估院</a:t>
            </a:r>
            <a:endParaRPr lang="zh-CN" altLang="en-US" sz="2400">
              <a:latin typeface="Times New Roman" panose="02020603050405020304" charset="0"/>
              <a:ea typeface="楷体" panose="02010609060101010101" charset="-122"/>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761095" y="6497955"/>
            <a:ext cx="2214880" cy="398780"/>
          </a:xfrm>
          <a:prstGeom prst="rect">
            <a:avLst/>
          </a:prstGeom>
          <a:noFill/>
        </p:spPr>
        <p:txBody>
          <a:bodyPr wrap="non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精度</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明量</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诚衡</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7" name="表格 6"/>
          <p:cNvGraphicFramePr/>
          <p:nvPr>
            <p:custDataLst>
              <p:tags r:id="rId2"/>
            </p:custDataLst>
          </p:nvPr>
        </p:nvGraphicFramePr>
        <p:xfrm>
          <a:off x="1331595" y="1806575"/>
          <a:ext cx="10769600" cy="1622425"/>
        </p:xfrm>
        <a:graphic>
          <a:graphicData uri="http://schemas.openxmlformats.org/drawingml/2006/table">
            <a:tbl>
              <a:tblPr firstRow="1" bandRow="1">
                <a:tableStyleId>{5C22544A-7EE6-4342-B048-85BDC9FD1C3A}</a:tableStyleId>
              </a:tblPr>
              <a:tblGrid>
                <a:gridCol w="673100"/>
                <a:gridCol w="673100"/>
                <a:gridCol w="673100"/>
                <a:gridCol w="673100"/>
                <a:gridCol w="673100"/>
                <a:gridCol w="673100"/>
                <a:gridCol w="673100"/>
                <a:gridCol w="673100"/>
                <a:gridCol w="673100"/>
                <a:gridCol w="673100"/>
                <a:gridCol w="673100"/>
                <a:gridCol w="673100"/>
                <a:gridCol w="673100"/>
                <a:gridCol w="673100"/>
              </a:tblGrid>
              <a:tr h="1122045">
                <a:tc>
                  <a:txBody>
                    <a:bodyPr/>
                    <a:p>
                      <a:pPr algn="ctr">
                        <a:buClrTx/>
                        <a:buSzTx/>
                        <a:buFontTx/>
                        <a:buNone/>
                      </a:pPr>
                      <a:r>
                        <a:rPr lang="zh-CN" altLang="en-US" sz="1600">
                          <a:latin typeface="黑体" panose="02010609060101010101" charset="-122"/>
                          <a:ea typeface="黑体" panose="02010609060101010101" charset="-122"/>
                        </a:rPr>
                        <a:t>市</a:t>
                      </a:r>
                      <a:endParaRPr lang="zh-CN" altLang="en-US" sz="1600">
                        <a:latin typeface="黑体" panose="02010609060101010101" charset="-122"/>
                        <a:ea typeface="黑体" panose="02010609060101010101" charset="-122"/>
                      </a:endParaRPr>
                    </a:p>
                    <a:p>
                      <a:pPr algn="ctr">
                        <a:buClrTx/>
                        <a:buSzTx/>
                        <a:buFontTx/>
                        <a:buNone/>
                      </a:pPr>
                      <a:r>
                        <a:rPr lang="en-US" altLang="zh-CN" sz="1600">
                          <a:latin typeface="黑体" panose="02010609060101010101" charset="-122"/>
                          <a:ea typeface="黑体" panose="02010609060101010101" charset="-122"/>
                        </a:rPr>
                        <a:t>(</a:t>
                      </a:r>
                      <a:r>
                        <a:rPr lang="zh-CN" altLang="en-US" sz="1600">
                          <a:latin typeface="黑体" panose="02010609060101010101" charset="-122"/>
                          <a:ea typeface="黑体" panose="02010609060101010101" charset="-122"/>
                        </a:rPr>
                        <a:t>州）</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区</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（县）</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名称</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编号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学籍号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姓名</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民族</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性别</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年级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班级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发展水平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是否进城务工人员随迁子女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是否留守儿童</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备注</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r>
              <a:tr h="500380">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r>
            </a:tbl>
          </a:graphicData>
        </a:graphic>
      </p:graphicFrame>
      <p:sp>
        <p:nvSpPr>
          <p:cNvPr id="5" name="文本框 4"/>
          <p:cNvSpPr txBox="1"/>
          <p:nvPr/>
        </p:nvSpPr>
        <p:spPr>
          <a:xfrm>
            <a:off x="829945" y="3696970"/>
            <a:ext cx="10146030" cy="1938020"/>
          </a:xfrm>
          <a:prstGeom prst="rect">
            <a:avLst/>
          </a:prstGeom>
          <a:noFill/>
          <a:ln w="9525">
            <a:noFill/>
          </a:ln>
        </p:spPr>
        <p:txBody>
          <a:bodyPr wrap="square" anchor="t" anchorCtr="0">
            <a:spAutoFit/>
          </a:bodyPr>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1.本表由学校填写后，交由参测</a:t>
            </a:r>
            <a:r>
              <a:rPr lang="zh-CN" altLang="en-US" sz="1600">
                <a:latin typeface="Times New Roman" panose="02020603050405020304" charset="0"/>
                <a:ea typeface="楷体" panose="02010609060101010101" charset="-122"/>
                <a:cs typeface="Times New Roman" panose="02020603050405020304" charset="0"/>
                <a:sym typeface="+mn-ea"/>
              </a:rPr>
              <a:t>区</a:t>
            </a:r>
            <a:r>
              <a:rPr lang="en-US" sz="1600">
                <a:latin typeface="Times New Roman" panose="02020603050405020304" charset="0"/>
                <a:ea typeface="楷体" panose="02010609060101010101" charset="-122"/>
                <a:cs typeface="Times New Roman" panose="02020603050405020304" charset="0"/>
                <a:sym typeface="+mn-ea"/>
              </a:rPr>
              <a:t>县汇总后上报。</a:t>
            </a:r>
            <a:endParaRPr lang="en-US" sz="1600">
              <a:latin typeface="Times New Roman" panose="02020603050405020304" charset="0"/>
              <a:ea typeface="楷体" panose="02010609060101010101" charset="-122"/>
              <a:cs typeface="Times New Roman" panose="02020603050405020304" charset="0"/>
              <a:sym typeface="+mn-ea"/>
            </a:endParaRPr>
          </a:p>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2.</a:t>
            </a:r>
            <a:r>
              <a:rPr lang="zh-CN" altLang="en-US" sz="1600">
                <a:latin typeface="Times New Roman" panose="02020603050405020304" charset="0"/>
                <a:ea typeface="楷体" panose="02010609060101010101" charset="-122"/>
                <a:cs typeface="Times New Roman" panose="02020603050405020304" charset="0"/>
                <a:sym typeface="+mn-ea"/>
              </a:rPr>
              <a:t>本表分小学、初中两个工作</a:t>
            </a:r>
            <a:r>
              <a:rPr lang="zh-CN" altLang="en-US" sz="1600">
                <a:latin typeface="Times New Roman" panose="02020603050405020304" charset="0"/>
                <a:ea typeface="楷体" panose="02010609060101010101" charset="-122"/>
                <a:cs typeface="Times New Roman" panose="02020603050405020304" charset="0"/>
                <a:sym typeface="+mn-ea"/>
              </a:rPr>
              <a:t>簿，</a:t>
            </a:r>
            <a:r>
              <a:rPr lang="zh-CN" altLang="en-US" sz="1600">
                <a:latin typeface="Times New Roman" panose="02020603050405020304" charset="0"/>
                <a:ea typeface="楷体" panose="02010609060101010101" charset="-122"/>
                <a:cs typeface="Times New Roman" panose="02020603050405020304" charset="0"/>
                <a:sym typeface="+mn-ea"/>
              </a:rPr>
              <a:t>四、八年级均参测的九年一贯制（或十二年一贯制）学校，小学部和中学部作为两个学校分开采集与报送。</a:t>
            </a:r>
            <a:endParaRPr lang="zh-CN" altLang="en-US" sz="1600">
              <a:latin typeface="Times New Roman" panose="02020603050405020304" charset="0"/>
              <a:ea typeface="楷体" panose="02010609060101010101" charset="-122"/>
              <a:cs typeface="Times New Roman" panose="02020603050405020304" charset="0"/>
              <a:sym typeface="+mn-ea"/>
            </a:endParaRPr>
          </a:p>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3.本表需依据学生的最新信息</a:t>
            </a:r>
            <a:r>
              <a:rPr lang="zh-CN" altLang="en-US" sz="1600">
                <a:latin typeface="Times New Roman" panose="02020603050405020304" charset="0"/>
                <a:ea typeface="楷体" panose="02010609060101010101" charset="-122"/>
                <a:cs typeface="Times New Roman" panose="02020603050405020304" charset="0"/>
                <a:sym typeface="+mn-ea"/>
              </a:rPr>
              <a:t>准确、</a:t>
            </a:r>
            <a:r>
              <a:rPr lang="en-US" sz="1600">
                <a:latin typeface="Times New Roman" panose="02020603050405020304" charset="0"/>
                <a:ea typeface="楷体" panose="02010609060101010101" charset="-122"/>
                <a:cs typeface="Times New Roman" panose="02020603050405020304" charset="0"/>
                <a:sym typeface="+mn-ea"/>
              </a:rPr>
              <a:t>如实填报。若对于个别学生的基本信息有不确定、不清楚的地方，可询问学生家长。</a:t>
            </a:r>
            <a:endParaRPr sz="1600">
              <a:latin typeface="Times New Roman" panose="02020603050405020304" charset="0"/>
              <a:ea typeface="楷体" panose="02010609060101010101" charset="-122"/>
              <a:cs typeface="Times New Roman" panose="02020603050405020304" charset="0"/>
            </a:endParaRPr>
          </a:p>
        </p:txBody>
      </p:sp>
      <p:sp>
        <p:nvSpPr>
          <p:cNvPr id="9" name="矩形: 圆角 88"/>
          <p:cNvSpPr/>
          <p:nvPr/>
        </p:nvSpPr>
        <p:spPr>
          <a:xfrm>
            <a:off x="939800" y="1088390"/>
            <a:ext cx="4869180" cy="434340"/>
          </a:xfrm>
          <a:prstGeom prst="roundRect">
            <a:avLst/>
          </a:prstGeom>
          <a:solidFill>
            <a:schemeClr val="accent2">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2">
                    <a:lumMod val="10000"/>
                  </a:schemeClr>
                </a:solidFill>
                <a:sym typeface="+mn-ea"/>
              </a:rPr>
              <a:t>样本校上报测试学生信息</a:t>
            </a:r>
            <a:endParaRPr lang="zh-CN" altLang="en-US" b="1" dirty="0">
              <a:solidFill>
                <a:schemeClr val="bg2">
                  <a:lumMod val="10000"/>
                </a:schemeClr>
              </a:solidFill>
              <a:sym typeface="+mn-ea"/>
            </a:endParaRPr>
          </a:p>
        </p:txBody>
      </p:sp>
      <p:sp>
        <p:nvSpPr>
          <p:cNvPr id="13" name="椭圆 12"/>
          <p:cNvSpPr/>
          <p:nvPr/>
        </p:nvSpPr>
        <p:spPr>
          <a:xfrm>
            <a:off x="688008" y="1053558"/>
            <a:ext cx="504004" cy="504004"/>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Times New Roman" panose="02020603050405020304" charset="0"/>
                <a:cs typeface="Times New Roman" panose="02020603050405020304" charset="0"/>
              </a:rPr>
              <a:t>1</a:t>
            </a:r>
            <a:endParaRPr lang="en-US" altLang="zh-CN" sz="2000" dirty="0">
              <a:solidFill>
                <a:schemeClr val="bg1"/>
              </a:solidFill>
              <a:latin typeface="Times New Roman" panose="02020603050405020304" charset="0"/>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761095" y="6497955"/>
            <a:ext cx="2214880" cy="398780"/>
          </a:xfrm>
          <a:prstGeom prst="rect">
            <a:avLst/>
          </a:prstGeom>
          <a:noFill/>
        </p:spPr>
        <p:txBody>
          <a:bodyPr wrap="none" rtlCol="0">
            <a:spAutoFit/>
          </a:bodyPr>
          <a:p>
            <a:pPr algn="l"/>
            <a:r>
              <a:rPr lang="zh-CN" altLang="en-US" sz="2000">
                <a:solidFill>
                  <a:schemeClr val="bg1"/>
                </a:solidFill>
                <a:latin typeface="黑体" panose="02010609060101010101" charset="-122"/>
                <a:ea typeface="黑体" panose="02010609060101010101" charset="-122"/>
                <a:cs typeface="黑体" panose="02010609060101010101" charset="-122"/>
              </a:rPr>
              <a:t>守正</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守真</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a:t>
            </a:r>
            <a:r>
              <a:rPr lang="zh-CN" altLang="en-US" sz="2000">
                <a:solidFill>
                  <a:schemeClr val="bg1"/>
                </a:solidFill>
                <a:latin typeface="黑体" panose="02010609060101010101" charset="-122"/>
                <a:ea typeface="黑体" panose="02010609060101010101" charset="-122"/>
                <a:cs typeface="黑体" panose="02010609060101010101" charset="-122"/>
              </a:rPr>
              <a:t>守心</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13" name="表格 12"/>
          <p:cNvGraphicFramePr/>
          <p:nvPr>
            <p:custDataLst>
              <p:tags r:id="rId2"/>
            </p:custDataLst>
          </p:nvPr>
        </p:nvGraphicFramePr>
        <p:xfrm>
          <a:off x="1270635" y="1791970"/>
          <a:ext cx="10769600" cy="1622425"/>
        </p:xfrm>
        <a:graphic>
          <a:graphicData uri="http://schemas.openxmlformats.org/drawingml/2006/table">
            <a:tbl>
              <a:tblPr firstRow="1" bandRow="1">
                <a:tableStyleId>{5C22544A-7EE6-4342-B048-85BDC9FD1C3A}</a:tableStyleId>
              </a:tblPr>
              <a:tblGrid>
                <a:gridCol w="673100"/>
                <a:gridCol w="673100"/>
                <a:gridCol w="673100"/>
                <a:gridCol w="673100"/>
                <a:gridCol w="673100"/>
                <a:gridCol w="673100"/>
                <a:gridCol w="673100"/>
                <a:gridCol w="673100"/>
                <a:gridCol w="673100"/>
                <a:gridCol w="673100"/>
                <a:gridCol w="673100"/>
                <a:gridCol w="673100"/>
                <a:gridCol w="673100"/>
                <a:gridCol w="673100"/>
              </a:tblGrid>
              <a:tr h="1122045">
                <a:tc>
                  <a:txBody>
                    <a:bodyPr/>
                    <a:p>
                      <a:pPr algn="ctr">
                        <a:buClrTx/>
                        <a:buSzTx/>
                        <a:buFontTx/>
                        <a:buNone/>
                      </a:pPr>
                      <a:r>
                        <a:rPr lang="zh-CN" altLang="en-US" sz="1600">
                          <a:latin typeface="黑体" panose="02010609060101010101" charset="-122"/>
                          <a:ea typeface="黑体" panose="02010609060101010101" charset="-122"/>
                        </a:rPr>
                        <a:t>市</a:t>
                      </a:r>
                      <a:endParaRPr lang="zh-CN" altLang="en-US" sz="1600">
                        <a:latin typeface="黑体" panose="02010609060101010101" charset="-122"/>
                        <a:ea typeface="黑体" panose="02010609060101010101" charset="-122"/>
                      </a:endParaRPr>
                    </a:p>
                    <a:p>
                      <a:pPr algn="ctr">
                        <a:buClrTx/>
                        <a:buSzTx/>
                        <a:buFontTx/>
                        <a:buNone/>
                      </a:pPr>
                      <a:r>
                        <a:rPr lang="en-US" altLang="zh-CN" sz="1600">
                          <a:latin typeface="黑体" panose="02010609060101010101" charset="-122"/>
                          <a:ea typeface="黑体" panose="02010609060101010101" charset="-122"/>
                        </a:rPr>
                        <a:t>(</a:t>
                      </a:r>
                      <a:r>
                        <a:rPr lang="zh-CN" altLang="en-US" sz="1600">
                          <a:latin typeface="黑体" panose="02010609060101010101" charset="-122"/>
                          <a:ea typeface="黑体" panose="02010609060101010101" charset="-122"/>
                        </a:rPr>
                        <a:t>州）</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区</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（县）</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名称</a:t>
                      </a:r>
                      <a:endParaRPr lang="zh-CN" altLang="en-US" sz="1600">
                        <a:latin typeface="黑体" panose="02010609060101010101" charset="-122"/>
                        <a:ea typeface="黑体" panose="02010609060101010101" charset="-122"/>
                      </a:endParaRPr>
                    </a:p>
                  </a:txBody>
                  <a:tcPr marL="12700" marR="12700" marT="12700" vert="horz" anchor="ctr" anchorCtr="0">
                    <a:solidFill>
                      <a:schemeClr val="accent6">
                        <a:lumMod val="75000"/>
                      </a:schemeClr>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编号</a:t>
                      </a:r>
                      <a:endParaRPr lang="zh-CN" altLang="en-US" sz="1600">
                        <a:latin typeface="黑体" panose="02010609060101010101" charset="-122"/>
                        <a:ea typeface="黑体" panose="02010609060101010101" charset="-122"/>
                      </a:endParaRPr>
                    </a:p>
                  </a:txBody>
                  <a:tcPr marL="12700" marR="12700" marT="12700" vert="horz" anchor="ctr" anchorCtr="0">
                    <a:solidFill>
                      <a:schemeClr val="accent6">
                        <a:lumMod val="75000"/>
                      </a:schemeClr>
                    </a:solidFill>
                  </a:tcPr>
                </a:tc>
                <a:tc>
                  <a:txBody>
                    <a:bodyPr/>
                    <a:p>
                      <a:pPr algn="ctr">
                        <a:buClrTx/>
                        <a:buSzTx/>
                        <a:buFontTx/>
                        <a:buNone/>
                      </a:pPr>
                      <a:r>
                        <a:rPr lang="zh-CN" altLang="en-US" sz="1600">
                          <a:latin typeface="黑体" panose="02010609060101010101" charset="-122"/>
                          <a:ea typeface="黑体" panose="02010609060101010101" charset="-122"/>
                        </a:rPr>
                        <a:t>学籍号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姓名</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民族</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性别</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年级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班级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发展水平</a:t>
                      </a:r>
                      <a:endParaRPr lang="zh-CN" altLang="en-US" sz="1600">
                        <a:latin typeface="黑体" panose="02010609060101010101" charset="-122"/>
                        <a:ea typeface="黑体" panose="02010609060101010101" charset="-122"/>
                      </a:endParaRPr>
                    </a:p>
                  </a:txBody>
                  <a:tcPr marL="12700" marR="12700" marT="12700" vert="horz" anchor="ctr" anchorCtr="0">
                    <a:solidFill>
                      <a:srgbClr val="DE1A37"/>
                    </a:solidFill>
                  </a:tcPr>
                </a:tc>
                <a:tc>
                  <a:txBody>
                    <a:bodyPr/>
                    <a:p>
                      <a:pPr algn="ctr">
                        <a:buClrTx/>
                        <a:buSzTx/>
                        <a:buFontTx/>
                        <a:buNone/>
                      </a:pPr>
                      <a:r>
                        <a:rPr lang="zh-CN" altLang="en-US" sz="1600">
                          <a:latin typeface="黑体" panose="02010609060101010101" charset="-122"/>
                          <a:ea typeface="黑体" panose="02010609060101010101" charset="-122"/>
                        </a:rPr>
                        <a:t>是否进城务工人员随迁子女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是否留守儿童</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备注</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r>
              <a:tr h="500380">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r>
            </a:tbl>
          </a:graphicData>
        </a:graphic>
      </p:graphicFrame>
      <p:sp>
        <p:nvSpPr>
          <p:cNvPr id="15" name="文本框 4"/>
          <p:cNvSpPr txBox="1"/>
          <p:nvPr/>
        </p:nvSpPr>
        <p:spPr>
          <a:xfrm>
            <a:off x="829945" y="3696970"/>
            <a:ext cx="9674860" cy="1938020"/>
          </a:xfrm>
          <a:prstGeom prst="rect">
            <a:avLst/>
          </a:prstGeom>
          <a:noFill/>
          <a:ln w="9525">
            <a:noFill/>
          </a:ln>
        </p:spPr>
        <p:txBody>
          <a:bodyPr wrap="square" anchor="t" anchorCtr="0">
            <a:spAutoFit/>
          </a:bodyPr>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1.</a:t>
            </a:r>
            <a:r>
              <a:rPr lang="zh-CN" altLang="en-US" sz="1600" b="1">
                <a:latin typeface="Times New Roman" panose="02020603050405020304" charset="0"/>
                <a:ea typeface="楷体" panose="02010609060101010101" charset="-122"/>
                <a:cs typeface="Times New Roman" panose="02020603050405020304" charset="0"/>
                <a:sym typeface="+mn-ea"/>
              </a:rPr>
              <a:t>市（州）</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县（市、区）</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学籍号</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姓名</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民族</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性别</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年级</a:t>
            </a:r>
            <a:r>
              <a:rPr lang="zh-CN" altLang="en-US" sz="1600">
                <a:latin typeface="Times New Roman" panose="02020603050405020304" charset="0"/>
                <a:ea typeface="楷体" panose="02010609060101010101" charset="-122"/>
                <a:cs typeface="Times New Roman" panose="02020603050405020304" charset="0"/>
                <a:sym typeface="+mn-ea"/>
              </a:rPr>
              <a:t>、</a:t>
            </a:r>
            <a:r>
              <a:rPr lang="zh-CN" altLang="en-US" sz="1600" b="1">
                <a:latin typeface="Times New Roman" panose="02020603050405020304" charset="0"/>
                <a:ea typeface="楷体" panose="02010609060101010101" charset="-122"/>
                <a:cs typeface="Times New Roman" panose="02020603050405020304" charset="0"/>
                <a:sym typeface="+mn-ea"/>
              </a:rPr>
              <a:t>班级</a:t>
            </a:r>
            <a:r>
              <a:rPr lang="zh-CN" altLang="en-US" sz="1600">
                <a:latin typeface="Times New Roman" panose="02020603050405020304" charset="0"/>
                <a:ea typeface="楷体" panose="02010609060101010101" charset="-122"/>
                <a:cs typeface="Times New Roman" panose="02020603050405020304" charset="0"/>
                <a:sym typeface="+mn-ea"/>
              </a:rPr>
              <a:t>信息如实准确填报即可。</a:t>
            </a:r>
            <a:endParaRPr lang="en-US" sz="1600">
              <a:latin typeface="Times New Roman" panose="02020603050405020304" charset="0"/>
              <a:ea typeface="楷体" panose="02010609060101010101" charset="-122"/>
              <a:cs typeface="Times New Roman" panose="02020603050405020304" charset="0"/>
              <a:sym typeface="+mn-ea"/>
            </a:endParaRPr>
          </a:p>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2.</a:t>
            </a:r>
            <a:r>
              <a:rPr lang="en-US" sz="1600" b="1">
                <a:latin typeface="Times New Roman" panose="02020603050405020304" charset="0"/>
                <a:ea typeface="楷体" panose="02010609060101010101" charset="-122"/>
                <a:cs typeface="Times New Roman" panose="02020603050405020304" charset="0"/>
                <a:sym typeface="+mn-ea"/>
              </a:rPr>
              <a:t>学校名称</a:t>
            </a:r>
            <a:r>
              <a:rPr lang="en-US" sz="1600">
                <a:latin typeface="Times New Roman" panose="02020603050405020304" charset="0"/>
                <a:ea typeface="楷体" panose="02010609060101010101" charset="-122"/>
                <a:cs typeface="Times New Roman" panose="02020603050405020304" charset="0"/>
                <a:sym typeface="+mn-ea"/>
              </a:rPr>
              <a:t>：与各参测县接收参测样本学校名单保持一致。</a:t>
            </a:r>
            <a:endParaRPr lang="en-US" sz="1600">
              <a:latin typeface="Times New Roman" panose="02020603050405020304" charset="0"/>
              <a:ea typeface="楷体" panose="02010609060101010101" charset="-122"/>
              <a:cs typeface="Times New Roman" panose="02020603050405020304" charset="0"/>
              <a:sym typeface="+mn-ea"/>
            </a:endParaRPr>
          </a:p>
          <a:p>
            <a:pPr lvl="0" algn="just">
              <a:lnSpc>
                <a:spcPct val="150000"/>
              </a:lnSpc>
              <a:buClrTx/>
              <a:buSzTx/>
              <a:buFontTx/>
            </a:pPr>
            <a:r>
              <a:rPr lang="en-US" sz="1600">
                <a:latin typeface="Times New Roman" panose="02020603050405020304" charset="0"/>
                <a:ea typeface="楷体" panose="02010609060101010101" charset="-122"/>
                <a:cs typeface="Times New Roman" panose="02020603050405020304" charset="0"/>
                <a:sym typeface="+mn-ea"/>
              </a:rPr>
              <a:t>3.</a:t>
            </a:r>
            <a:r>
              <a:rPr lang="en-US" sz="1600" b="1">
                <a:latin typeface="Times New Roman" panose="02020603050405020304" charset="0"/>
                <a:ea typeface="楷体" panose="02010609060101010101" charset="-122"/>
                <a:cs typeface="Times New Roman" panose="02020603050405020304" charset="0"/>
                <a:sym typeface="+mn-ea"/>
              </a:rPr>
              <a:t>学校编号</a:t>
            </a:r>
            <a:r>
              <a:rPr lang="en-US" sz="1600">
                <a:latin typeface="Times New Roman" panose="02020603050405020304" charset="0"/>
                <a:ea typeface="楷体" panose="02010609060101010101" charset="-122"/>
                <a:cs typeface="Times New Roman" panose="02020603050405020304" charset="0"/>
                <a:sym typeface="+mn-ea"/>
              </a:rPr>
              <a:t>：见各参测县接收参测样本学校名单。</a:t>
            </a:r>
            <a:endParaRPr lang="zh-CN" altLang="en-US" sz="1600">
              <a:latin typeface="Times New Roman" panose="02020603050405020304" charset="0"/>
              <a:ea typeface="楷体" panose="02010609060101010101" charset="-122"/>
              <a:cs typeface="Times New Roman" panose="02020603050405020304" charset="0"/>
              <a:sym typeface="+mn-ea"/>
            </a:endParaRPr>
          </a:p>
          <a:p>
            <a:pPr lvl="0" algn="just">
              <a:lnSpc>
                <a:spcPct val="150000"/>
              </a:lnSpc>
              <a:buClrTx/>
              <a:buSzTx/>
              <a:buFontTx/>
            </a:pPr>
            <a:r>
              <a:rPr lang="en-US" altLang="zh-CN" sz="1600">
                <a:latin typeface="Times New Roman" panose="02020603050405020304" charset="0"/>
                <a:ea typeface="楷体" panose="02010609060101010101" charset="-122"/>
                <a:cs typeface="Times New Roman" panose="02020603050405020304" charset="0"/>
                <a:sym typeface="+mn-ea"/>
              </a:rPr>
              <a:t>4.</a:t>
            </a:r>
            <a:r>
              <a:rPr lang="en-US" sz="1600" b="1">
                <a:latin typeface="Times New Roman" panose="02020603050405020304" charset="0"/>
                <a:ea typeface="楷体" panose="02010609060101010101" charset="-122"/>
                <a:cs typeface="Times New Roman" panose="02020603050405020304" charset="0"/>
                <a:sym typeface="+mn-ea"/>
              </a:rPr>
              <a:t>发展水平</a:t>
            </a:r>
            <a:r>
              <a:rPr lang="en-US" sz="1600">
                <a:latin typeface="Times New Roman" panose="02020603050405020304" charset="0"/>
                <a:ea typeface="楷体" panose="02010609060101010101" charset="-122"/>
                <a:cs typeface="Times New Roman" panose="02020603050405020304" charset="0"/>
                <a:sym typeface="+mn-ea"/>
              </a:rPr>
              <a:t>：请综合</a:t>
            </a:r>
            <a:r>
              <a:rPr lang="en-US" sz="1600">
                <a:latin typeface="Times New Roman" panose="02020603050405020304" charset="0"/>
                <a:ea typeface="楷体" panose="02010609060101010101" charset="-122"/>
                <a:cs typeface="Times New Roman" panose="02020603050405020304" charset="0"/>
                <a:sym typeface="+mn-ea"/>
              </a:rPr>
              <a:t>学生</a:t>
            </a:r>
            <a:r>
              <a:rPr lang="en-US" sz="1600">
                <a:latin typeface="Times New Roman" panose="02020603050405020304" charset="0"/>
                <a:ea typeface="楷体" panose="02010609060101010101" charset="-122"/>
                <a:cs typeface="Times New Roman" panose="02020603050405020304" charset="0"/>
                <a:sym typeface="+mn-ea"/>
              </a:rPr>
              <a:t>各个学科领域，学习表现及学业成绩等进行四等级划分，校内统一标准填写，分为“优秀”、“良好”、“一般”和“待提高”。根据实际情况填写即可，每种类型比例无要求。</a:t>
            </a:r>
            <a:endParaRPr lang="en-US" altLang="zh-CN" sz="1600">
              <a:latin typeface="Times New Roman" panose="02020603050405020304" charset="0"/>
              <a:ea typeface="楷体" panose="02010609060101010101" charset="-122"/>
              <a:cs typeface="Times New Roman" panose="02020603050405020304" charset="0"/>
              <a:sym typeface="+mn-ea"/>
            </a:endParaRPr>
          </a:p>
        </p:txBody>
      </p:sp>
      <p:sp>
        <p:nvSpPr>
          <p:cNvPr id="9" name="矩形: 圆角 88"/>
          <p:cNvSpPr/>
          <p:nvPr/>
        </p:nvSpPr>
        <p:spPr>
          <a:xfrm>
            <a:off x="939800" y="1088390"/>
            <a:ext cx="4869180" cy="434340"/>
          </a:xfrm>
          <a:prstGeom prst="roundRect">
            <a:avLst/>
          </a:prstGeom>
          <a:solidFill>
            <a:schemeClr val="accent2">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2">
                    <a:lumMod val="10000"/>
                  </a:schemeClr>
                </a:solidFill>
                <a:sym typeface="+mn-ea"/>
              </a:rPr>
              <a:t>样本校上报测试学生信息</a:t>
            </a:r>
            <a:endParaRPr lang="zh-CN" altLang="en-US" b="1" dirty="0">
              <a:solidFill>
                <a:schemeClr val="bg2">
                  <a:lumMod val="10000"/>
                </a:schemeClr>
              </a:solidFill>
              <a:sym typeface="+mn-ea"/>
            </a:endParaRPr>
          </a:p>
        </p:txBody>
      </p:sp>
      <p:sp>
        <p:nvSpPr>
          <p:cNvPr id="4" name="椭圆 3"/>
          <p:cNvSpPr/>
          <p:nvPr/>
        </p:nvSpPr>
        <p:spPr>
          <a:xfrm>
            <a:off x="688008" y="1053558"/>
            <a:ext cx="504004" cy="504004"/>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Times New Roman" panose="02020603050405020304" charset="0"/>
                <a:cs typeface="Times New Roman" panose="02020603050405020304" charset="0"/>
              </a:rPr>
              <a:t>1</a:t>
            </a:r>
            <a:endParaRPr lang="en-US" altLang="zh-CN" sz="2000" dirty="0">
              <a:solidFill>
                <a:schemeClr val="bg1"/>
              </a:solidFill>
              <a:latin typeface="Times New Roman" panose="02020603050405020304" charset="0"/>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761095" y="6497955"/>
            <a:ext cx="2214880" cy="398780"/>
          </a:xfrm>
          <a:prstGeom prst="rect">
            <a:avLst/>
          </a:prstGeom>
          <a:noFill/>
        </p:spPr>
        <p:txBody>
          <a:bodyPr wrap="non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精度</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明量</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诚衡</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13" name="表格 12"/>
          <p:cNvGraphicFramePr/>
          <p:nvPr>
            <p:custDataLst>
              <p:tags r:id="rId2"/>
            </p:custDataLst>
          </p:nvPr>
        </p:nvGraphicFramePr>
        <p:xfrm>
          <a:off x="1219835" y="1791970"/>
          <a:ext cx="10769600" cy="1622425"/>
        </p:xfrm>
        <a:graphic>
          <a:graphicData uri="http://schemas.openxmlformats.org/drawingml/2006/table">
            <a:tbl>
              <a:tblPr firstRow="1" bandRow="1">
                <a:tableStyleId>{5C22544A-7EE6-4342-B048-85BDC9FD1C3A}</a:tableStyleId>
              </a:tblPr>
              <a:tblGrid>
                <a:gridCol w="673100"/>
                <a:gridCol w="673100"/>
                <a:gridCol w="673100"/>
                <a:gridCol w="673100"/>
                <a:gridCol w="673100"/>
                <a:gridCol w="673100"/>
                <a:gridCol w="673100"/>
                <a:gridCol w="673100"/>
                <a:gridCol w="673100"/>
                <a:gridCol w="673100"/>
                <a:gridCol w="673100"/>
                <a:gridCol w="673100"/>
                <a:gridCol w="673100"/>
                <a:gridCol w="673100"/>
              </a:tblGrid>
              <a:tr h="1122045">
                <a:tc>
                  <a:txBody>
                    <a:bodyPr/>
                    <a:p>
                      <a:pPr algn="ctr">
                        <a:buClrTx/>
                        <a:buSzTx/>
                        <a:buFontTx/>
                        <a:buNone/>
                      </a:pPr>
                      <a:r>
                        <a:rPr lang="zh-CN" altLang="en-US" sz="1600">
                          <a:latin typeface="黑体" panose="02010609060101010101" charset="-122"/>
                          <a:ea typeface="黑体" panose="02010609060101010101" charset="-122"/>
                        </a:rPr>
                        <a:t>市</a:t>
                      </a:r>
                      <a:endParaRPr lang="zh-CN" altLang="en-US" sz="1600">
                        <a:latin typeface="黑体" panose="02010609060101010101" charset="-122"/>
                        <a:ea typeface="黑体" panose="02010609060101010101" charset="-122"/>
                      </a:endParaRPr>
                    </a:p>
                    <a:p>
                      <a:pPr algn="ctr">
                        <a:buClrTx/>
                        <a:buSzTx/>
                        <a:buFontTx/>
                        <a:buNone/>
                      </a:pPr>
                      <a:r>
                        <a:rPr lang="en-US" altLang="zh-CN" sz="1600">
                          <a:latin typeface="黑体" panose="02010609060101010101" charset="-122"/>
                          <a:ea typeface="黑体" panose="02010609060101010101" charset="-122"/>
                        </a:rPr>
                        <a:t>(</a:t>
                      </a:r>
                      <a:r>
                        <a:rPr lang="zh-CN" altLang="en-US" sz="1600">
                          <a:latin typeface="黑体" panose="02010609060101010101" charset="-122"/>
                          <a:ea typeface="黑体" panose="02010609060101010101" charset="-122"/>
                        </a:rPr>
                        <a:t>州）</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区</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（县）</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名称</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编号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学籍号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姓名</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民族</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性别</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年级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班级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发展水平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是否进城务工人员随迁子女</a:t>
                      </a:r>
                      <a:endParaRPr lang="zh-CN" altLang="en-US" sz="1600">
                        <a:latin typeface="黑体" panose="02010609060101010101" charset="-122"/>
                        <a:ea typeface="黑体" panose="02010609060101010101" charset="-122"/>
                      </a:endParaRPr>
                    </a:p>
                  </a:txBody>
                  <a:tcPr marL="12700" marR="12700" marT="12700" vert="horz" anchor="ctr" anchorCtr="0">
                    <a:solidFill>
                      <a:srgbClr val="DE1A37"/>
                    </a:solidFill>
                  </a:tcPr>
                </a:tc>
                <a:tc>
                  <a:txBody>
                    <a:bodyPr/>
                    <a:p>
                      <a:pPr algn="ctr">
                        <a:buClrTx/>
                        <a:buSzTx/>
                        <a:buFontTx/>
                        <a:buNone/>
                      </a:pPr>
                      <a:r>
                        <a:rPr lang="zh-CN" altLang="en-US" sz="1600">
                          <a:latin typeface="黑体" panose="02010609060101010101" charset="-122"/>
                          <a:ea typeface="黑体" panose="02010609060101010101" charset="-122"/>
                        </a:rPr>
                        <a:t>是否留守儿童</a:t>
                      </a:r>
                      <a:endParaRPr lang="zh-CN" altLang="en-US" sz="1600">
                        <a:latin typeface="黑体" panose="02010609060101010101" charset="-122"/>
                        <a:ea typeface="黑体" panose="02010609060101010101" charset="-122"/>
                      </a:endParaRPr>
                    </a:p>
                  </a:txBody>
                  <a:tcPr marL="12700" marR="12700" marT="12700" vert="horz" anchor="ctr" anchorCtr="0">
                    <a:solidFill>
                      <a:srgbClr val="DE1A37"/>
                    </a:solidFill>
                  </a:tcPr>
                </a:tc>
                <a:tc>
                  <a:txBody>
                    <a:bodyPr/>
                    <a:p>
                      <a:pPr algn="ctr">
                        <a:buClrTx/>
                        <a:buSzTx/>
                        <a:buFontTx/>
                        <a:buNone/>
                      </a:pPr>
                      <a:r>
                        <a:rPr lang="zh-CN" altLang="en-US" sz="1600">
                          <a:latin typeface="黑体" panose="02010609060101010101" charset="-122"/>
                          <a:ea typeface="黑体" panose="02010609060101010101" charset="-122"/>
                        </a:rPr>
                        <a:t>备注</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r>
              <a:tr h="500380">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r>
            </a:tbl>
          </a:graphicData>
        </a:graphic>
      </p:graphicFrame>
      <p:sp>
        <p:nvSpPr>
          <p:cNvPr id="3" name="文本框 4"/>
          <p:cNvSpPr txBox="1"/>
          <p:nvPr/>
        </p:nvSpPr>
        <p:spPr>
          <a:xfrm>
            <a:off x="829945" y="3696970"/>
            <a:ext cx="10146030" cy="2676525"/>
          </a:xfrm>
          <a:prstGeom prst="rect">
            <a:avLst/>
          </a:prstGeom>
          <a:noFill/>
          <a:ln w="9525">
            <a:noFill/>
          </a:ln>
        </p:spPr>
        <p:txBody>
          <a:bodyPr wrap="square" anchor="t" anchorCtr="0">
            <a:spAutoFit/>
          </a:bodyPr>
          <a:p>
            <a:pPr algn="just">
              <a:lnSpc>
                <a:spcPct val="150000"/>
              </a:lnSpc>
            </a:pPr>
            <a:r>
              <a:rPr lang="en-US" sz="1600">
                <a:latin typeface="Times New Roman" panose="02020603050405020304" charset="0"/>
                <a:ea typeface="楷体" panose="02010609060101010101" charset="-122"/>
                <a:cs typeface="Times New Roman" panose="02020603050405020304" charset="0"/>
              </a:rPr>
              <a:t>1.</a:t>
            </a:r>
            <a:r>
              <a:rPr sz="1600" b="1">
                <a:latin typeface="Times New Roman" panose="02020603050405020304" charset="0"/>
                <a:ea typeface="楷体" panose="02010609060101010101" charset="-122"/>
                <a:cs typeface="Times New Roman" panose="02020603050405020304" charset="0"/>
              </a:rPr>
              <a:t>是否进城务工人员随迁子女</a:t>
            </a:r>
            <a:r>
              <a:rPr sz="1600">
                <a:latin typeface="Times New Roman" panose="02020603050405020304" charset="0"/>
                <a:ea typeface="楷体" panose="02010609060101010101" charset="-122"/>
                <a:cs typeface="Times New Roman" panose="02020603050405020304" charset="0"/>
              </a:rPr>
              <a:t>：进城务工人员随迁子女指户籍登记在外省（区、市）或本省外县（区）的乡村，随务工父母到输入地的城区、镇区（同住）并接受义务教育的适龄儿童少年。若该生是进城务工人员随迁子女写代码“1”，不是进城务工人员随迁子女写代码“0”。</a:t>
            </a:r>
            <a:endParaRPr sz="1600">
              <a:latin typeface="Times New Roman" panose="02020603050405020304" charset="0"/>
              <a:ea typeface="楷体" panose="02010609060101010101" charset="-122"/>
              <a:cs typeface="Times New Roman" panose="02020603050405020304" charset="0"/>
            </a:endParaRPr>
          </a:p>
          <a:p>
            <a:pPr algn="just">
              <a:lnSpc>
                <a:spcPct val="150000"/>
              </a:lnSpc>
            </a:pPr>
            <a:r>
              <a:rPr lang="en-US" sz="1600">
                <a:latin typeface="Times New Roman" panose="02020603050405020304" charset="0"/>
                <a:ea typeface="楷体" panose="02010609060101010101" charset="-122"/>
                <a:cs typeface="Times New Roman" panose="02020603050405020304" charset="0"/>
              </a:rPr>
              <a:t>2.</a:t>
            </a:r>
            <a:r>
              <a:rPr sz="1600" b="1">
                <a:latin typeface="Times New Roman" panose="02020603050405020304" charset="0"/>
                <a:ea typeface="楷体" panose="02010609060101010101" charset="-122"/>
                <a:cs typeface="Times New Roman" panose="02020603050405020304" charset="0"/>
              </a:rPr>
              <a:t>是否留守儿童</a:t>
            </a:r>
            <a:r>
              <a:rPr lang="zh-CN" sz="1600">
                <a:latin typeface="Times New Roman" panose="02020603050405020304" charset="0"/>
                <a:ea typeface="楷体" panose="02010609060101010101" charset="-122"/>
                <a:cs typeface="Times New Roman" panose="02020603050405020304" charset="0"/>
              </a:rPr>
              <a:t>：</a:t>
            </a:r>
            <a:r>
              <a:rPr sz="1600">
                <a:latin typeface="Times New Roman" panose="02020603050405020304" charset="0"/>
                <a:ea typeface="楷体" panose="02010609060101010101" charset="-122"/>
                <a:cs typeface="Times New Roman" panose="02020603050405020304" charset="0"/>
              </a:rPr>
              <a:t>留守儿童指父母双方或一方外出务工三个月以上，由其他亲属监护并留在户籍所在地家乡接受义务教育的子女。若该生为父母双方均外出务工留守儿童写代码“2”，父母一方外出务工留守儿童写代码“1”，非留守儿童写代码“0”。（如因父母离异或去世等非外出务工原因造成的子女由其他亲属监护并留在户籍所在地家乡接受义务教育，不属于留守儿童，请填写代码“0”）</a:t>
            </a:r>
            <a:endParaRPr sz="1600">
              <a:latin typeface="Times New Roman" panose="02020603050405020304" charset="0"/>
              <a:ea typeface="楷体" panose="02010609060101010101" charset="-122"/>
              <a:cs typeface="Times New Roman" panose="02020603050405020304" charset="0"/>
            </a:endParaRPr>
          </a:p>
        </p:txBody>
      </p:sp>
      <p:sp>
        <p:nvSpPr>
          <p:cNvPr id="2" name="矩形: 圆角 88"/>
          <p:cNvSpPr/>
          <p:nvPr/>
        </p:nvSpPr>
        <p:spPr>
          <a:xfrm>
            <a:off x="939800" y="1088390"/>
            <a:ext cx="4869180" cy="434340"/>
          </a:xfrm>
          <a:prstGeom prst="roundRect">
            <a:avLst/>
          </a:prstGeom>
          <a:solidFill>
            <a:schemeClr val="accent2">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2">
                    <a:lumMod val="10000"/>
                  </a:schemeClr>
                </a:solidFill>
                <a:sym typeface="+mn-ea"/>
              </a:rPr>
              <a:t>样本校上报测试学生信息</a:t>
            </a:r>
            <a:endParaRPr lang="zh-CN" altLang="en-US" b="1" dirty="0">
              <a:solidFill>
                <a:schemeClr val="bg2">
                  <a:lumMod val="10000"/>
                </a:schemeClr>
              </a:solidFill>
              <a:sym typeface="+mn-ea"/>
            </a:endParaRPr>
          </a:p>
        </p:txBody>
      </p:sp>
      <p:sp>
        <p:nvSpPr>
          <p:cNvPr id="5" name="椭圆 4"/>
          <p:cNvSpPr/>
          <p:nvPr/>
        </p:nvSpPr>
        <p:spPr>
          <a:xfrm>
            <a:off x="688008" y="1053558"/>
            <a:ext cx="504004" cy="504004"/>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Times New Roman" panose="02020603050405020304" charset="0"/>
                <a:cs typeface="Times New Roman" panose="02020603050405020304" charset="0"/>
              </a:rPr>
              <a:t>1</a:t>
            </a:r>
            <a:endParaRPr lang="en-US" altLang="zh-CN" sz="2000" dirty="0">
              <a:solidFill>
                <a:schemeClr val="bg1"/>
              </a:solidFill>
              <a:latin typeface="Times New Roman" panose="02020603050405020304" charset="0"/>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761095" y="6497955"/>
            <a:ext cx="2214880" cy="398780"/>
          </a:xfrm>
          <a:prstGeom prst="rect">
            <a:avLst/>
          </a:prstGeom>
          <a:noFill/>
        </p:spPr>
        <p:txBody>
          <a:bodyPr wrap="non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精度</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明量</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诚衡</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13" name="表格 12"/>
          <p:cNvGraphicFramePr/>
          <p:nvPr>
            <p:custDataLst>
              <p:tags r:id="rId2"/>
            </p:custDataLst>
          </p:nvPr>
        </p:nvGraphicFramePr>
        <p:xfrm>
          <a:off x="1483995" y="1690370"/>
          <a:ext cx="10769600" cy="1622425"/>
        </p:xfrm>
        <a:graphic>
          <a:graphicData uri="http://schemas.openxmlformats.org/drawingml/2006/table">
            <a:tbl>
              <a:tblPr firstRow="1" bandRow="1">
                <a:tableStyleId>{5C22544A-7EE6-4342-B048-85BDC9FD1C3A}</a:tableStyleId>
              </a:tblPr>
              <a:tblGrid>
                <a:gridCol w="673100"/>
                <a:gridCol w="673100"/>
                <a:gridCol w="673100"/>
                <a:gridCol w="673100"/>
                <a:gridCol w="673100"/>
                <a:gridCol w="673100"/>
                <a:gridCol w="673100"/>
                <a:gridCol w="673100"/>
                <a:gridCol w="673100"/>
                <a:gridCol w="673100"/>
                <a:gridCol w="673100"/>
                <a:gridCol w="673100"/>
                <a:gridCol w="673100"/>
                <a:gridCol w="673100"/>
              </a:tblGrid>
              <a:tr h="1122045">
                <a:tc>
                  <a:txBody>
                    <a:bodyPr/>
                    <a:p>
                      <a:pPr algn="ctr">
                        <a:buClrTx/>
                        <a:buSzTx/>
                        <a:buFontTx/>
                        <a:buNone/>
                      </a:pPr>
                      <a:r>
                        <a:rPr lang="zh-CN" altLang="en-US" sz="1600">
                          <a:latin typeface="黑体" panose="02010609060101010101" charset="-122"/>
                          <a:ea typeface="黑体" panose="02010609060101010101" charset="-122"/>
                        </a:rPr>
                        <a:t>市</a:t>
                      </a:r>
                      <a:endParaRPr lang="zh-CN" altLang="en-US" sz="1600">
                        <a:latin typeface="黑体" panose="02010609060101010101" charset="-122"/>
                        <a:ea typeface="黑体" panose="02010609060101010101" charset="-122"/>
                      </a:endParaRPr>
                    </a:p>
                    <a:p>
                      <a:pPr algn="ctr">
                        <a:buClrTx/>
                        <a:buSzTx/>
                        <a:buFontTx/>
                        <a:buNone/>
                      </a:pPr>
                      <a:r>
                        <a:rPr lang="en-US" altLang="zh-CN" sz="1600">
                          <a:latin typeface="黑体" panose="02010609060101010101" charset="-122"/>
                          <a:ea typeface="黑体" panose="02010609060101010101" charset="-122"/>
                        </a:rPr>
                        <a:t>(</a:t>
                      </a:r>
                      <a:r>
                        <a:rPr lang="zh-CN" altLang="en-US" sz="1600">
                          <a:latin typeface="黑体" panose="02010609060101010101" charset="-122"/>
                          <a:ea typeface="黑体" panose="02010609060101010101" charset="-122"/>
                        </a:rPr>
                        <a:t>州）</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区</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（县）</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名称</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学校</a:t>
                      </a:r>
                      <a:endParaRPr lang="zh-CN" altLang="en-US" sz="1600">
                        <a:latin typeface="黑体" panose="02010609060101010101" charset="-122"/>
                        <a:ea typeface="黑体" panose="02010609060101010101" charset="-122"/>
                      </a:endParaRPr>
                    </a:p>
                    <a:p>
                      <a:pPr algn="ctr">
                        <a:buClrTx/>
                        <a:buSzTx/>
                        <a:buFontTx/>
                        <a:buNone/>
                      </a:pPr>
                      <a:r>
                        <a:rPr lang="zh-CN" altLang="en-US" sz="1600">
                          <a:latin typeface="黑体" panose="02010609060101010101" charset="-122"/>
                          <a:ea typeface="黑体" panose="02010609060101010101" charset="-122"/>
                        </a:rPr>
                        <a:t>编号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学籍号</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姓名</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民族</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性别</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年级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班级</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发展水平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是否进城务工人员随迁子女</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是否留守儿童</a:t>
                      </a:r>
                      <a:endParaRPr lang="zh-CN" altLang="en-US" sz="1600">
                        <a:latin typeface="黑体" panose="02010609060101010101" charset="-122"/>
                        <a:ea typeface="黑体" panose="02010609060101010101" charset="-122"/>
                      </a:endParaRPr>
                    </a:p>
                  </a:txBody>
                  <a:tcPr marL="12700" marR="12700" marT="12700" vert="horz" anchor="ctr" anchorCtr="0">
                    <a:solidFill>
                      <a:srgbClr val="6096E6"/>
                    </a:solidFill>
                  </a:tcPr>
                </a:tc>
                <a:tc>
                  <a:txBody>
                    <a:bodyPr/>
                    <a:p>
                      <a:pPr algn="ctr">
                        <a:buClrTx/>
                        <a:buSzTx/>
                        <a:buFontTx/>
                        <a:buNone/>
                      </a:pPr>
                      <a:r>
                        <a:rPr lang="zh-CN" altLang="en-US" sz="1600">
                          <a:latin typeface="黑体" panose="02010609060101010101" charset="-122"/>
                          <a:ea typeface="黑体" panose="02010609060101010101" charset="-122"/>
                        </a:rPr>
                        <a:t>备注</a:t>
                      </a:r>
                      <a:endParaRPr lang="zh-CN" altLang="en-US" sz="1600">
                        <a:latin typeface="黑体" panose="02010609060101010101" charset="-122"/>
                        <a:ea typeface="黑体" panose="02010609060101010101" charset="-122"/>
                      </a:endParaRPr>
                    </a:p>
                  </a:txBody>
                  <a:tcPr marL="12700" marR="12700" marT="12700" vert="horz" anchor="ctr" anchorCtr="0">
                    <a:solidFill>
                      <a:schemeClr val="accent6">
                        <a:lumMod val="75000"/>
                      </a:schemeClr>
                    </a:solidFill>
                  </a:tcPr>
                </a:tc>
              </a:tr>
              <a:tr h="500380">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c>
                  <a:txBody>
                    <a:bodyPr/>
                    <a:p>
                      <a:pPr algn="ctr">
                        <a:buNone/>
                      </a:pPr>
                      <a:endParaRPr lang="zh-CN" altLang="en-US">
                        <a:latin typeface="黑体" panose="02010609060101010101" charset="-122"/>
                        <a:ea typeface="黑体" panose="02010609060101010101" charset="-122"/>
                      </a:endParaRPr>
                    </a:p>
                  </a:txBody>
                  <a:tcPr anchor="ctr" anchorCtr="0"/>
                </a:tc>
              </a:tr>
            </a:tbl>
          </a:graphicData>
        </a:graphic>
      </p:graphicFrame>
      <p:sp>
        <p:nvSpPr>
          <p:cNvPr id="3" name="文本框 4"/>
          <p:cNvSpPr txBox="1"/>
          <p:nvPr/>
        </p:nvSpPr>
        <p:spPr>
          <a:xfrm>
            <a:off x="829945" y="3331210"/>
            <a:ext cx="10146030" cy="2327910"/>
          </a:xfrm>
          <a:prstGeom prst="rect">
            <a:avLst/>
          </a:prstGeom>
          <a:noFill/>
          <a:ln w="9525">
            <a:noFill/>
          </a:ln>
        </p:spPr>
        <p:txBody>
          <a:bodyPr wrap="square" anchor="t" anchorCtr="0">
            <a:spAutoFit/>
          </a:bodyPr>
          <a:p>
            <a:pPr algn="just">
              <a:lnSpc>
                <a:spcPct val="130000"/>
              </a:lnSpc>
            </a:pPr>
            <a:r>
              <a:rPr sz="1400">
                <a:latin typeface="Times New Roman" panose="02020603050405020304" charset="0"/>
                <a:ea typeface="楷体" panose="02010609060101010101" charset="-122"/>
                <a:cs typeface="Times New Roman" panose="02020603050405020304" charset="0"/>
              </a:rPr>
              <a:t>备注栏填写内容：</a:t>
            </a:r>
            <a:endParaRPr sz="1400">
              <a:latin typeface="Times New Roman" panose="02020603050405020304" charset="0"/>
              <a:ea typeface="楷体" panose="02010609060101010101" charset="-122"/>
              <a:cs typeface="Times New Roman" panose="02020603050405020304" charset="0"/>
            </a:endParaRPr>
          </a:p>
          <a:p>
            <a:pPr algn="just">
              <a:lnSpc>
                <a:spcPct val="130000"/>
              </a:lnSpc>
            </a:pPr>
            <a:r>
              <a:rPr sz="1400">
                <a:latin typeface="Times New Roman" panose="02020603050405020304" charset="0"/>
                <a:ea typeface="楷体" panose="02010609060101010101" charset="-122"/>
                <a:cs typeface="Times New Roman" panose="02020603050405020304" charset="0"/>
              </a:rPr>
              <a:t>①新转入本校，填写“新转入”；</a:t>
            </a:r>
            <a:endParaRPr sz="1400">
              <a:latin typeface="Times New Roman" panose="02020603050405020304" charset="0"/>
              <a:ea typeface="楷体" panose="02010609060101010101" charset="-122"/>
              <a:cs typeface="Times New Roman" panose="02020603050405020304" charset="0"/>
            </a:endParaRPr>
          </a:p>
          <a:p>
            <a:pPr algn="just">
              <a:lnSpc>
                <a:spcPct val="130000"/>
              </a:lnSpc>
            </a:pPr>
            <a:r>
              <a:rPr sz="1400">
                <a:latin typeface="Times New Roman" panose="02020603050405020304" charset="0"/>
                <a:ea typeface="楷体" panose="02010609060101010101" charset="-122"/>
                <a:cs typeface="Times New Roman" panose="02020603050405020304" charset="0"/>
              </a:rPr>
              <a:t>②“人在校，学籍不在校”的情况，填写“非本校籍”；</a:t>
            </a:r>
            <a:endParaRPr sz="1400">
              <a:latin typeface="Times New Roman" panose="02020603050405020304" charset="0"/>
              <a:ea typeface="楷体" panose="02010609060101010101" charset="-122"/>
              <a:cs typeface="Times New Roman" panose="02020603050405020304" charset="0"/>
            </a:endParaRPr>
          </a:p>
          <a:p>
            <a:pPr algn="just">
              <a:lnSpc>
                <a:spcPct val="130000"/>
              </a:lnSpc>
            </a:pPr>
            <a:r>
              <a:rPr sz="1400">
                <a:solidFill>
                  <a:srgbClr val="FF0000"/>
                </a:solidFill>
                <a:latin typeface="Times New Roman" panose="02020603050405020304" charset="0"/>
                <a:ea typeface="楷体" panose="02010609060101010101" charset="-122"/>
                <a:cs typeface="Times New Roman" panose="02020603050405020304" charset="0"/>
              </a:rPr>
              <a:t>③转出本校(针对“学籍还在校，人不在校”的情况)，填写“转出”；</a:t>
            </a:r>
            <a:endParaRPr sz="1400">
              <a:solidFill>
                <a:srgbClr val="FF0000"/>
              </a:solidFill>
              <a:latin typeface="Times New Roman" panose="02020603050405020304" charset="0"/>
              <a:ea typeface="楷体" panose="02010609060101010101" charset="-122"/>
              <a:cs typeface="Times New Roman" panose="02020603050405020304" charset="0"/>
            </a:endParaRPr>
          </a:p>
          <a:p>
            <a:pPr algn="just">
              <a:lnSpc>
                <a:spcPct val="130000"/>
              </a:lnSpc>
            </a:pPr>
            <a:r>
              <a:rPr sz="1400">
                <a:solidFill>
                  <a:srgbClr val="FF0000"/>
                </a:solidFill>
                <a:latin typeface="Times New Roman" panose="02020603050405020304" charset="0"/>
                <a:ea typeface="楷体" panose="02010609060101010101" charset="-122"/>
                <a:cs typeface="Times New Roman" panose="02020603050405020304" charset="0"/>
              </a:rPr>
              <a:t>④长期请假、休学或外校就读，填写“长期不在校”；</a:t>
            </a:r>
            <a:endParaRPr sz="1400">
              <a:solidFill>
                <a:srgbClr val="FF0000"/>
              </a:solidFill>
              <a:latin typeface="Times New Roman" panose="02020603050405020304" charset="0"/>
              <a:ea typeface="楷体" panose="02010609060101010101" charset="-122"/>
              <a:cs typeface="Times New Roman" panose="02020603050405020304" charset="0"/>
            </a:endParaRPr>
          </a:p>
          <a:p>
            <a:pPr algn="just">
              <a:lnSpc>
                <a:spcPct val="130000"/>
              </a:lnSpc>
            </a:pPr>
            <a:r>
              <a:rPr sz="1400">
                <a:solidFill>
                  <a:srgbClr val="FF0000"/>
                </a:solidFill>
                <a:latin typeface="Times New Roman" panose="02020603050405020304" charset="0"/>
                <a:ea typeface="楷体" panose="02010609060101010101" charset="-122"/>
                <a:cs typeface="Times New Roman" panose="02020603050405020304" charset="0"/>
              </a:rPr>
              <a:t>⑤身体健康状况原因可能会影响监测（如：骨折等），填写“健康原因：xx”，例如健康原因：骨折；</a:t>
            </a:r>
            <a:endParaRPr sz="1400">
              <a:solidFill>
                <a:srgbClr val="FF0000"/>
              </a:solidFill>
              <a:latin typeface="Times New Roman" panose="02020603050405020304" charset="0"/>
              <a:ea typeface="楷体" panose="02010609060101010101" charset="-122"/>
              <a:cs typeface="Times New Roman" panose="02020603050405020304" charset="0"/>
            </a:endParaRPr>
          </a:p>
          <a:p>
            <a:pPr algn="just">
              <a:lnSpc>
                <a:spcPct val="130000"/>
              </a:lnSpc>
            </a:pPr>
            <a:r>
              <a:rPr sz="1400">
                <a:solidFill>
                  <a:srgbClr val="FF0000"/>
                </a:solidFill>
                <a:latin typeface="Times New Roman" panose="02020603050405020304" charset="0"/>
                <a:ea typeface="楷体" panose="02010609060101010101" charset="-122"/>
                <a:cs typeface="Times New Roman" panose="02020603050405020304" charset="0"/>
              </a:rPr>
              <a:t>⑥智力低下、弱智等，填写“智力原因”；</a:t>
            </a:r>
            <a:endParaRPr sz="1400">
              <a:solidFill>
                <a:srgbClr val="FF0000"/>
              </a:solidFill>
              <a:latin typeface="Times New Roman" panose="02020603050405020304" charset="0"/>
              <a:ea typeface="楷体" panose="02010609060101010101" charset="-122"/>
              <a:cs typeface="Times New Roman" panose="02020603050405020304" charset="0"/>
            </a:endParaRPr>
          </a:p>
          <a:p>
            <a:pPr algn="just">
              <a:lnSpc>
                <a:spcPct val="130000"/>
              </a:lnSpc>
            </a:pPr>
            <a:r>
              <a:rPr sz="1400">
                <a:solidFill>
                  <a:srgbClr val="FF0000"/>
                </a:solidFill>
                <a:latin typeface="Times New Roman" panose="02020603050405020304" charset="0"/>
                <a:ea typeface="楷体" panose="02010609060101010101" charset="-122"/>
                <a:cs typeface="Times New Roman" panose="02020603050405020304" charset="0"/>
              </a:rPr>
              <a:t>⑦其他原因无法参与监测，填写“其他：xx”，其中“xx”代表原因。</a:t>
            </a:r>
            <a:endParaRPr sz="1400">
              <a:solidFill>
                <a:srgbClr val="FF0000"/>
              </a:solidFill>
              <a:latin typeface="Times New Roman" panose="02020603050405020304" charset="0"/>
              <a:ea typeface="楷体" panose="02010609060101010101" charset="-122"/>
              <a:cs typeface="Times New Roman" panose="02020603050405020304" charset="0"/>
            </a:endParaRPr>
          </a:p>
        </p:txBody>
      </p:sp>
      <p:sp>
        <p:nvSpPr>
          <p:cNvPr id="2" name="矩形: 圆角 88"/>
          <p:cNvSpPr/>
          <p:nvPr/>
        </p:nvSpPr>
        <p:spPr>
          <a:xfrm>
            <a:off x="939800" y="1088390"/>
            <a:ext cx="4869180" cy="434340"/>
          </a:xfrm>
          <a:prstGeom prst="roundRect">
            <a:avLst/>
          </a:prstGeom>
          <a:solidFill>
            <a:schemeClr val="accent2">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dirty="0">
                <a:solidFill>
                  <a:schemeClr val="bg2">
                    <a:lumMod val="10000"/>
                  </a:schemeClr>
                </a:solidFill>
                <a:sym typeface="+mn-ea"/>
              </a:rPr>
              <a:t>样本校上报测试学生信息</a:t>
            </a:r>
            <a:endParaRPr lang="zh-CN" altLang="en-US" b="1" dirty="0">
              <a:solidFill>
                <a:schemeClr val="bg2">
                  <a:lumMod val="10000"/>
                </a:schemeClr>
              </a:solidFill>
              <a:sym typeface="+mn-ea"/>
            </a:endParaRPr>
          </a:p>
        </p:txBody>
      </p:sp>
      <p:sp>
        <p:nvSpPr>
          <p:cNvPr id="5" name="椭圆 4"/>
          <p:cNvSpPr/>
          <p:nvPr/>
        </p:nvSpPr>
        <p:spPr>
          <a:xfrm>
            <a:off x="688008" y="1053558"/>
            <a:ext cx="504004" cy="504004"/>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Times New Roman" panose="02020603050405020304" charset="0"/>
                <a:cs typeface="Times New Roman" panose="02020603050405020304" charset="0"/>
              </a:rPr>
              <a:t>1</a:t>
            </a:r>
            <a:endParaRPr lang="en-US" altLang="zh-CN" sz="2000" dirty="0">
              <a:solidFill>
                <a:schemeClr val="bg1"/>
              </a:solidFill>
              <a:latin typeface="Times New Roman" panose="02020603050405020304" charset="0"/>
              <a:cs typeface="Times New Roman" panose="02020603050405020304" charset="0"/>
            </a:endParaRPr>
          </a:p>
        </p:txBody>
      </p:sp>
      <p:sp>
        <p:nvSpPr>
          <p:cNvPr id="4" name="文本框 4"/>
          <p:cNvSpPr txBox="1"/>
          <p:nvPr/>
        </p:nvSpPr>
        <p:spPr>
          <a:xfrm>
            <a:off x="829945" y="5624830"/>
            <a:ext cx="10146030" cy="975995"/>
          </a:xfrm>
          <a:prstGeom prst="rect">
            <a:avLst/>
          </a:prstGeom>
          <a:noFill/>
          <a:ln w="9525">
            <a:noFill/>
          </a:ln>
        </p:spPr>
        <p:txBody>
          <a:bodyPr wrap="square" anchor="t" anchorCtr="0">
            <a:spAutoFit/>
          </a:bodyPr>
          <a:p>
            <a:pPr algn="just">
              <a:lnSpc>
                <a:spcPct val="120000"/>
              </a:lnSpc>
            </a:pPr>
            <a:r>
              <a:rPr sz="1600" b="1">
                <a:solidFill>
                  <a:srgbClr val="1D41D5"/>
                </a:solidFill>
                <a:latin typeface="Times New Roman" panose="02020603050405020304" charset="0"/>
                <a:ea typeface="楷体" panose="02010609060101010101" charset="-122"/>
                <a:cs typeface="Times New Roman" panose="02020603050405020304" charset="0"/>
              </a:rPr>
              <a:t>备注栏</a:t>
            </a:r>
            <a:r>
              <a:rPr lang="zh-CN" sz="1600" b="1">
                <a:solidFill>
                  <a:srgbClr val="1D41D5"/>
                </a:solidFill>
                <a:latin typeface="Times New Roman" panose="02020603050405020304" charset="0"/>
                <a:ea typeface="楷体" panose="02010609060101010101" charset="-122"/>
                <a:cs typeface="Times New Roman" panose="02020603050405020304" charset="0"/>
              </a:rPr>
              <a:t>特别提醒</a:t>
            </a:r>
            <a:r>
              <a:rPr sz="1600" b="1">
                <a:solidFill>
                  <a:srgbClr val="1D41D5"/>
                </a:solidFill>
                <a:latin typeface="Times New Roman" panose="02020603050405020304" charset="0"/>
                <a:ea typeface="楷体" panose="02010609060101010101" charset="-122"/>
                <a:cs typeface="Times New Roman" panose="02020603050405020304" charset="0"/>
              </a:rPr>
              <a:t>：</a:t>
            </a:r>
            <a:endParaRPr sz="1600">
              <a:latin typeface="Times New Roman" panose="02020603050405020304" charset="0"/>
              <a:ea typeface="楷体" panose="02010609060101010101" charset="-122"/>
              <a:cs typeface="Times New Roman" panose="02020603050405020304" charset="0"/>
            </a:endParaRPr>
          </a:p>
          <a:p>
            <a:pPr algn="just">
              <a:lnSpc>
                <a:spcPct val="120000"/>
              </a:lnSpc>
            </a:pPr>
            <a:r>
              <a:rPr lang="zh-CN" sz="1600">
                <a:latin typeface="Times New Roman" panose="02020603050405020304" charset="0"/>
                <a:ea typeface="楷体" panose="02010609060101010101" charset="-122"/>
                <a:cs typeface="Times New Roman" panose="02020603050405020304" charset="0"/>
              </a:rPr>
              <a:t>③</a:t>
            </a:r>
            <a:r>
              <a:rPr sz="1600">
                <a:latin typeface="Times New Roman" panose="02020603050405020304" charset="0"/>
                <a:ea typeface="楷体" panose="02010609060101010101" charset="-122"/>
                <a:cs typeface="Times New Roman" panose="02020603050405020304" charset="0"/>
              </a:rPr>
              <a:t>—⑦所属情况需书写正规说明</a:t>
            </a:r>
            <a:r>
              <a:rPr lang="zh-CN" sz="1600">
                <a:latin typeface="Times New Roman" panose="02020603050405020304" charset="0"/>
                <a:ea typeface="楷体" panose="02010609060101010101" charset="-122"/>
                <a:cs typeface="Times New Roman" panose="02020603050405020304" charset="0"/>
                <a:sym typeface="+mn-ea"/>
              </a:rPr>
              <a:t>（</a:t>
            </a:r>
            <a:r>
              <a:rPr lang="zh-CN" sz="1600">
                <a:latin typeface="Times New Roman" panose="02020603050405020304" charset="0"/>
                <a:ea typeface="楷体" panose="02010609060101010101" charset="-122"/>
                <a:cs typeface="Times New Roman" panose="02020603050405020304" charset="0"/>
                <a:sym typeface="+mn-ea"/>
              </a:rPr>
              <a:t>学校公章，扫描成</a:t>
            </a:r>
            <a:r>
              <a:rPr lang="en-US" altLang="zh-CN" sz="1600">
                <a:latin typeface="Times New Roman" panose="02020603050405020304" charset="0"/>
                <a:ea typeface="楷体" panose="02010609060101010101" charset="-122"/>
                <a:cs typeface="Times New Roman" panose="02020603050405020304" charset="0"/>
                <a:sym typeface="+mn-ea"/>
              </a:rPr>
              <a:t>P</a:t>
            </a:r>
            <a:r>
              <a:rPr lang="en-US" sz="1600">
                <a:latin typeface="Times New Roman" panose="02020603050405020304" charset="0"/>
                <a:ea typeface="楷体" panose="02010609060101010101" charset="-122"/>
                <a:cs typeface="Times New Roman" panose="02020603050405020304" charset="0"/>
                <a:sym typeface="+mn-ea"/>
              </a:rPr>
              <a:t>df</a:t>
            </a:r>
            <a:r>
              <a:rPr lang="zh-CN" altLang="en-US" sz="1600">
                <a:latin typeface="Times New Roman" panose="02020603050405020304" charset="0"/>
                <a:ea typeface="楷体" panose="02010609060101010101" charset="-122"/>
                <a:cs typeface="Times New Roman" panose="02020603050405020304" charset="0"/>
                <a:sym typeface="+mn-ea"/>
              </a:rPr>
              <a:t>文档；命名为：学校编号</a:t>
            </a:r>
            <a:r>
              <a:rPr lang="en-US" altLang="zh-CN" sz="1600">
                <a:latin typeface="Times New Roman" panose="02020603050405020304" charset="0"/>
                <a:ea typeface="楷体" panose="02010609060101010101" charset="-122"/>
                <a:cs typeface="Times New Roman" panose="02020603050405020304" charset="0"/>
                <a:sym typeface="+mn-ea"/>
              </a:rPr>
              <a:t>+</a:t>
            </a:r>
            <a:r>
              <a:rPr lang="zh-CN" altLang="en-US" sz="1600">
                <a:latin typeface="Times New Roman" panose="02020603050405020304" charset="0"/>
                <a:ea typeface="楷体" panose="02010609060101010101" charset="-122"/>
                <a:cs typeface="Times New Roman" panose="02020603050405020304" charset="0"/>
                <a:sym typeface="+mn-ea"/>
              </a:rPr>
              <a:t>学校名称</a:t>
            </a:r>
            <a:r>
              <a:rPr lang="en-US" altLang="zh-CN" sz="1600">
                <a:latin typeface="Times New Roman" panose="02020603050405020304" charset="0"/>
                <a:ea typeface="楷体" panose="02010609060101010101" charset="-122"/>
                <a:cs typeface="Times New Roman" panose="02020603050405020304" charset="0"/>
                <a:sym typeface="+mn-ea"/>
              </a:rPr>
              <a:t>+</a:t>
            </a:r>
            <a:r>
              <a:rPr lang="zh-CN" altLang="en-US" sz="1600">
                <a:latin typeface="Times New Roman" panose="02020603050405020304" charset="0"/>
                <a:ea typeface="楷体" panose="02010609060101010101" charset="-122"/>
                <a:cs typeface="Times New Roman" panose="02020603050405020304" charset="0"/>
                <a:sym typeface="+mn-ea"/>
              </a:rPr>
              <a:t>上报情况说明</a:t>
            </a:r>
            <a:r>
              <a:rPr lang="zh-CN" sz="1600">
                <a:latin typeface="Times New Roman" panose="02020603050405020304" charset="0"/>
                <a:ea typeface="楷体" panose="02010609060101010101" charset="-122"/>
                <a:cs typeface="Times New Roman" panose="02020603050405020304" charset="0"/>
                <a:sym typeface="+mn-ea"/>
              </a:rPr>
              <a:t>）</a:t>
            </a:r>
            <a:r>
              <a:rPr sz="1600">
                <a:latin typeface="Times New Roman" panose="02020603050405020304" charset="0"/>
                <a:ea typeface="楷体" panose="02010609060101010101" charset="-122"/>
                <a:cs typeface="Times New Roman" panose="02020603050405020304" charset="0"/>
              </a:rPr>
              <a:t>，</a:t>
            </a:r>
            <a:r>
              <a:rPr lang="zh-CN" sz="1600">
                <a:latin typeface="Times New Roman" panose="02020603050405020304" charset="0"/>
                <a:ea typeface="楷体" panose="02010609060101010101" charset="-122"/>
                <a:cs typeface="Times New Roman" panose="02020603050405020304" charset="0"/>
              </a:rPr>
              <a:t>与学生信息表一并</a:t>
            </a:r>
            <a:r>
              <a:rPr sz="1600">
                <a:latin typeface="Times New Roman" panose="02020603050405020304" charset="0"/>
                <a:ea typeface="楷体" panose="02010609060101010101" charset="-122"/>
                <a:cs typeface="Times New Roman" panose="02020603050405020304" charset="0"/>
              </a:rPr>
              <a:t>上报</a:t>
            </a:r>
            <a:r>
              <a:rPr lang="zh-CN" sz="1600">
                <a:latin typeface="Times New Roman" panose="02020603050405020304" charset="0"/>
                <a:ea typeface="楷体" panose="02010609060101010101" charset="-122"/>
                <a:cs typeface="Times New Roman" panose="02020603050405020304" charset="0"/>
              </a:rPr>
              <a:t>。</a:t>
            </a:r>
            <a:endParaRPr lang="zh-CN" sz="1600">
              <a:latin typeface="Times New Roman" panose="02020603050405020304" charset="0"/>
              <a:ea typeface="楷体" panose="02010609060101010101"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0800000">
            <a:off x="356298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10800000">
            <a:off x="310705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中英文标识6"/>
          <p:cNvPicPr>
            <a:picLocks noChangeAspect="1"/>
          </p:cNvPicPr>
          <p:nvPr/>
        </p:nvPicPr>
        <p:blipFill>
          <a:blip r:embed="rId1"/>
          <a:stretch>
            <a:fillRect/>
          </a:stretch>
        </p:blipFill>
        <p:spPr>
          <a:xfrm>
            <a:off x="0" y="0"/>
            <a:ext cx="2698786" cy="720000"/>
          </a:xfrm>
          <a:prstGeom prst="rect">
            <a:avLst/>
          </a:prstGeom>
        </p:spPr>
      </p:pic>
      <p:sp>
        <p:nvSpPr>
          <p:cNvPr id="11" name="任意多边形 10"/>
          <p:cNvSpPr/>
          <p:nvPr/>
        </p:nvSpPr>
        <p:spPr>
          <a:xfrm rot="10800000">
            <a:off x="2613025" y="0"/>
            <a:ext cx="1049655" cy="720090"/>
          </a:xfrm>
          <a:custGeom>
            <a:avLst/>
            <a:gdLst>
              <a:gd name="connsiteX0" fmla="*/ 0 w 2206"/>
              <a:gd name="connsiteY0" fmla="*/ 1824 h 1830"/>
              <a:gd name="connsiteX1" fmla="*/ 1164 w 2206"/>
              <a:gd name="connsiteY1" fmla="*/ 0 h 1830"/>
              <a:gd name="connsiteX2" fmla="*/ 2206 w 2206"/>
              <a:gd name="connsiteY2" fmla="*/ 0 h 1830"/>
              <a:gd name="connsiteX3" fmla="*/ 2204 w 2206"/>
              <a:gd name="connsiteY3" fmla="*/ 1830 h 1830"/>
              <a:gd name="connsiteX4" fmla="*/ 0 w 2206"/>
              <a:gd name="connsiteY4" fmla="*/ 1824 h 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 h="1830">
                <a:moveTo>
                  <a:pt x="0" y="1824"/>
                </a:moveTo>
                <a:lnTo>
                  <a:pt x="1164" y="0"/>
                </a:lnTo>
                <a:lnTo>
                  <a:pt x="2206" y="0"/>
                </a:lnTo>
                <a:lnTo>
                  <a:pt x="2204" y="1830"/>
                </a:lnTo>
                <a:lnTo>
                  <a:pt x="0" y="1824"/>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010400" y="6497955"/>
            <a:ext cx="485140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a:off x="7334885" y="6497955"/>
            <a:ext cx="4685030" cy="360045"/>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7727950" y="6497955"/>
            <a:ext cx="4464000" cy="360000"/>
          </a:xfrm>
          <a:custGeom>
            <a:avLst/>
            <a:gdLst>
              <a:gd name="connsiteX0" fmla="*/ 0 w 6019"/>
              <a:gd name="connsiteY0" fmla="*/ 1325 h 1325"/>
              <a:gd name="connsiteX1" fmla="*/ 476 w 6019"/>
              <a:gd name="connsiteY1" fmla="*/ 0 h 1325"/>
              <a:gd name="connsiteX2" fmla="*/ 6015 w 6019"/>
              <a:gd name="connsiteY2" fmla="*/ 0 h 1325"/>
              <a:gd name="connsiteX3" fmla="*/ 6019 w 6019"/>
              <a:gd name="connsiteY3" fmla="*/ 1325 h 1325"/>
              <a:gd name="connsiteX4" fmla="*/ 0 w 6019"/>
              <a:gd name="connsiteY4" fmla="*/ 1325 h 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 h="1325">
                <a:moveTo>
                  <a:pt x="0" y="1325"/>
                </a:moveTo>
                <a:lnTo>
                  <a:pt x="476" y="0"/>
                </a:lnTo>
                <a:lnTo>
                  <a:pt x="6015" y="0"/>
                </a:lnTo>
                <a:lnTo>
                  <a:pt x="6019" y="1325"/>
                </a:lnTo>
                <a:lnTo>
                  <a:pt x="0" y="1325"/>
                </a:lnTo>
                <a:close/>
              </a:path>
            </a:pathLst>
          </a:custGeom>
          <a:solidFill>
            <a:srgbClr val="069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761095" y="6497955"/>
            <a:ext cx="2214880" cy="398780"/>
          </a:xfrm>
          <a:prstGeom prst="rect">
            <a:avLst/>
          </a:prstGeom>
          <a:noFill/>
        </p:spPr>
        <p:txBody>
          <a:bodyPr wrap="none" rtlCol="0">
            <a:spAutoFit/>
          </a:bodyPr>
          <a:p>
            <a:r>
              <a:rPr lang="zh-CN" altLang="en-US" sz="2000">
                <a:solidFill>
                  <a:schemeClr val="bg1"/>
                </a:solidFill>
                <a:latin typeface="黑体" panose="02010609060101010101" charset="-122"/>
                <a:ea typeface="黑体" panose="02010609060101010101" charset="-122"/>
                <a:cs typeface="黑体" panose="02010609060101010101" charset="-122"/>
              </a:rPr>
              <a:t>精度</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明量</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诚衡</a:t>
            </a:r>
            <a:endParaRPr lang="zh-CN" altLang="en-US" sz="2000">
              <a:solidFill>
                <a:schemeClr val="bg1"/>
              </a:solidFill>
              <a:latin typeface="黑体" panose="02010609060101010101" charset="-122"/>
              <a:ea typeface="黑体" panose="02010609060101010101" charset="-122"/>
              <a:cs typeface="黑体" panose="02010609060101010101" charset="-122"/>
            </a:endParaRPr>
          </a:p>
        </p:txBody>
      </p:sp>
      <p:sp>
        <p:nvSpPr>
          <p:cNvPr id="13" name="矩形: 圆角 104"/>
          <p:cNvSpPr/>
          <p:nvPr/>
        </p:nvSpPr>
        <p:spPr>
          <a:xfrm>
            <a:off x="2341880" y="1325880"/>
            <a:ext cx="7380605" cy="958215"/>
          </a:xfrm>
          <a:prstGeom prst="roundRect">
            <a:avLst>
              <a:gd name="adj" fmla="val 32712"/>
            </a:avLst>
          </a:prstGeom>
          <a:noFill/>
          <a:ln w="28575">
            <a:noFill/>
          </a:ln>
          <a:effectLst>
            <a:outerShdw blurRad="190500" dist="38100" dir="2700000" algn="tl" rotWithShape="0">
              <a:prstClr val="black">
                <a:alpha val="21000"/>
              </a:prstClr>
            </a:outerShdw>
          </a:effectLst>
          <a:extLst>
            <a:ext uri="{909E8E84-426E-40DD-AFC4-6F175D3DCCD1}">
              <a14:hiddenFill xmlns:a14="http://schemas.microsoft.com/office/drawing/2010/main">
                <a:solidFill>
                  <a:srgbClr val="5B9BD5"/>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5400" b="1">
                <a:solidFill>
                  <a:schemeClr val="tx1"/>
                </a:solidFill>
                <a:latin typeface="楷体" panose="02010609060101010101" charset="-122"/>
                <a:ea typeface="楷体" panose="02010609060101010101" charset="-122"/>
                <a:cs typeface="+mj-ea"/>
                <a:sym typeface="+mn-ea"/>
              </a:rPr>
              <a:t>谢谢，敬请批评指正！</a:t>
            </a:r>
            <a:endParaRPr lang="zh-CN" altLang="en-US" sz="5400" b="1">
              <a:solidFill>
                <a:schemeClr val="tx1"/>
              </a:solidFill>
              <a:latin typeface="楷体" panose="02010609060101010101" charset="-122"/>
              <a:ea typeface="楷体" panose="02010609060101010101" charset="-122"/>
              <a:cs typeface="+mj-ea"/>
              <a:sym typeface="+mn-ea"/>
            </a:endParaRPr>
          </a:p>
        </p:txBody>
      </p:sp>
      <p:pic>
        <p:nvPicPr>
          <p:cNvPr id="7" name="图片 6" descr="qrcode_for_gh_b076e143a684_258"/>
          <p:cNvPicPr>
            <a:picLocks noChangeAspect="1"/>
          </p:cNvPicPr>
          <p:nvPr/>
        </p:nvPicPr>
        <p:blipFill>
          <a:blip r:embed="rId2"/>
          <a:stretch>
            <a:fillRect/>
          </a:stretch>
        </p:blipFill>
        <p:spPr>
          <a:xfrm>
            <a:off x="4528185" y="2284095"/>
            <a:ext cx="3007995" cy="3007995"/>
          </a:xfrm>
          <a:prstGeom prst="rect">
            <a:avLst/>
          </a:prstGeom>
        </p:spPr>
      </p:pic>
      <p:sp>
        <p:nvSpPr>
          <p:cNvPr id="8" name="文本框 7"/>
          <p:cNvSpPr txBox="1"/>
          <p:nvPr/>
        </p:nvSpPr>
        <p:spPr>
          <a:xfrm>
            <a:off x="4216400" y="5535295"/>
            <a:ext cx="3630930" cy="368300"/>
          </a:xfrm>
          <a:prstGeom prst="rect">
            <a:avLst/>
          </a:prstGeom>
          <a:noFill/>
        </p:spPr>
        <p:txBody>
          <a:bodyPr wrap="none" rtlCol="0">
            <a:spAutoFit/>
          </a:bodyPr>
          <a:p>
            <a:r>
              <a:rPr lang="zh-CN" altLang="en-US" b="1">
                <a:latin typeface="楷体" panose="02010609060101010101" charset="-122"/>
                <a:ea typeface="楷体" panose="02010609060101010101" charset="-122"/>
              </a:rPr>
              <a:t>（四川省</a:t>
            </a:r>
            <a:r>
              <a:rPr lang="zh-CN" altLang="en-US" b="1">
                <a:latin typeface="楷体" panose="02010609060101010101" charset="-122"/>
                <a:ea typeface="楷体" panose="02010609060101010101" charset="-122"/>
              </a:rPr>
              <a:t>教育评估院微信公众号）</a:t>
            </a:r>
            <a:endParaRPr lang="zh-CN" altLang="en-US" b="1">
              <a:latin typeface="楷体" panose="02010609060101010101" charset="-122"/>
              <a:ea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UNIT_TABLE_BEAUTIFY" val="smartTable{d3025562-91d7-437d-ade2-ccc84d1d3099}"/>
  <p:tag name="TABLE_ENDDRAG_ORIGIN_RECT" val="847*165"/>
  <p:tag name="TABLE_ENDDRAG_RECT" val="58*156*848*165"/>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UNIT_TABLE_BEAUTIFY" val="smartTable{fb0870f2-58b9-4c54-9fdc-42f443f819c6}"/>
  <p:tag name="TABLE_ENDDRAG_ORIGIN_RECT" val="847*165"/>
  <p:tag name="TABLE_ENDDRAG_RECT" val="58*156*848*165"/>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UNIT_TABLE_BEAUTIFY" val="smartTable{acaaf0ee-496d-43c8-a73e-2a11444ba61e}"/>
  <p:tag name="TABLE_ENDDRAG_ORIGIN_RECT" val="847*165"/>
  <p:tag name="TABLE_ENDDRAG_RECT" val="58*156*848*165"/>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ABLE_BEAUTIFY" val="smartTable{094bd906-ca82-4f5f-9743-61d60495b685}"/>
  <p:tag name="TABLE_ENDDRAG_ORIGIN_RECT" val="847*165"/>
  <p:tag name="TABLE_ENDDRAG_RECT" val="58*156*848*165"/>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PP_MARK_KEY" val="53466bfb-99bb-47c9-a89b-f500eaf9ca13"/>
  <p:tag name="COMMONDATA" val="eyJoZGlkIjoiMTAyODYxMjFkODQ5Y2M5NGI1NDQ5MTE5ZWIzODcyMjM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1248</Words>
  <Application>WPS 演示</Application>
  <PresentationFormat>宽屏</PresentationFormat>
  <Paragraphs>196</Paragraphs>
  <Slides>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Arial</vt:lpstr>
      <vt:lpstr>宋体</vt:lpstr>
      <vt:lpstr>Wingdings</vt:lpstr>
      <vt:lpstr>微软雅黑</vt:lpstr>
      <vt:lpstr>Wingdings</vt:lpstr>
      <vt:lpstr>黑体</vt:lpstr>
      <vt:lpstr>Times New Roman</vt:lpstr>
      <vt:lpstr>方正小标宋简体</vt:lpstr>
      <vt:lpstr>楷体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王鹏</cp:lastModifiedBy>
  <cp:revision>245</cp:revision>
  <dcterms:created xsi:type="dcterms:W3CDTF">2019-06-19T02:08:00Z</dcterms:created>
  <dcterms:modified xsi:type="dcterms:W3CDTF">2025-05-14T22:35:47Z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C6C39C0FC7114E4981986C92765215BE_13</vt:lpwstr>
  </property>
</Properties>
</file>