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2"/>
  </p:notesMasterIdLst>
  <p:sldIdLst>
    <p:sldId id="256" r:id="rId4"/>
    <p:sldId id="257" r:id="rId5"/>
    <p:sldId id="270" r:id="rId6"/>
    <p:sldId id="258" r:id="rId7"/>
    <p:sldId id="286" r:id="rId8"/>
    <p:sldId id="274" r:id="rId9"/>
    <p:sldId id="287" r:id="rId10"/>
    <p:sldId id="273" r:id="rId11"/>
    <p:sldId id="288" r:id="rId12"/>
    <p:sldId id="291" r:id="rId13"/>
    <p:sldId id="292" r:id="rId14"/>
    <p:sldId id="293" r:id="rId15"/>
    <p:sldId id="272" r:id="rId16"/>
    <p:sldId id="294" r:id="rId17"/>
    <p:sldId id="313" r:id="rId18"/>
    <p:sldId id="314" r:id="rId19"/>
    <p:sldId id="315" r:id="rId20"/>
    <p:sldId id="298" r:id="rId21"/>
    <p:sldId id="316" r:id="rId22"/>
    <p:sldId id="317" r:id="rId23"/>
    <p:sldId id="301" r:id="rId24"/>
    <p:sldId id="318" r:id="rId25"/>
    <p:sldId id="299" r:id="rId26"/>
    <p:sldId id="319" r:id="rId27"/>
    <p:sldId id="300" r:id="rId28"/>
    <p:sldId id="320" r:id="rId29"/>
    <p:sldId id="322" r:id="rId30"/>
    <p:sldId id="265" r:id="rId31"/>
  </p:sldIdLst>
  <p:sldSz cx="12192000" cy="68580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8C9"/>
    <a:srgbClr val="4887D3"/>
    <a:srgbClr val="BFD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276"/>
        <p:guide pos="373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3" name=""/>
        <p:cNvGrpSpPr/>
        <p:nvPr/>
      </p:nvGrpSpPr>
      <p:grpSpPr>
        <a:xfrm>
          <a:off x="0" y="0"/>
          <a:ext cx="0" cy="0"/>
          <a:chOff x="0" y="0"/>
          <a:chExt cx="0" cy="0"/>
        </a:xfrm>
      </p:grpSpPr>
      <p:sp>
        <p:nvSpPr>
          <p:cNvPr id="1048841" name="Rectangle 2"/>
          <p:cNvSpPr>
            <a14:cpLocks xmlns:a14="http://schemas.microsoft.com/office/drawing/2010/main"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842" name="Rectangle 3"/>
          <p:cNvSpPr>
            <a14:cpLocks xmlns:a14="http://schemas.microsoft.com/office/drawing/2010/main"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843" name="Rectangle 4"/>
          <p:cNvSpPr>
            <a14:cpLocks xmlns:a14="http://schemas.microsoft.com/office/drawing/2010/main" noGrp="1" noRot="1" noChangeAspect="1" noChangeArrowheads="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844" name="Rectangle 5"/>
          <p:cNvSpPr>
            <a14:cpLocks xmlns:a14="http://schemas.microsoft.com/office/drawing/2010/main"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845" name="Rectangle 6"/>
          <p:cNvSpPr>
            <a14:cpLocks xmlns:a14="http://schemas.microsoft.com/office/drawing/2010/main"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846" name="Rectangle 7"/>
          <p:cNvSpPr>
            <a14:cpLocks xmlns:a14="http://schemas.microsoft.com/office/drawing/2010/main"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4" name=""/>
        <p:cNvGrpSpPr/>
        <p:nvPr/>
      </p:nvGrpSpPr>
      <p:grpSpPr>
        <a:xfrm>
          <a:off x="0" y="0"/>
          <a:ext cx="0" cy="0"/>
          <a:chOff x="0" y="0"/>
          <a:chExt cx="0" cy="0"/>
        </a:xfrm>
      </p:grpSpPr>
      <p:sp>
        <p:nvSpPr>
          <p:cNvPr id="1048581" name="标题 1"/>
          <p:cNvSpPr>
            <a14:cpLocks xmlns:a14="http://schemas.microsoft.com/office/drawing/2010/main"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1048582" name="副标题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8583"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584"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585"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67" name=""/>
        <p:cNvGrpSpPr/>
        <p:nvPr/>
      </p:nvGrpSpPr>
      <p:grpSpPr>
        <a:xfrm>
          <a:off x="0" y="0"/>
          <a:ext cx="0" cy="0"/>
          <a:chOff x="0" y="0"/>
          <a:chExt cx="0" cy="0"/>
        </a:xfrm>
      </p:grpSpPr>
      <p:sp>
        <p:nvSpPr>
          <p:cNvPr id="1048811"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812" name="竖排文字占位符 2"/>
          <p:cNvSpPr>
            <a14:cpLocks xmlns:a14="http://schemas.microsoft.com/office/drawing/2010/main"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13"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14"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15"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65" name=""/>
        <p:cNvGrpSpPr/>
        <p:nvPr/>
      </p:nvGrpSpPr>
      <p:grpSpPr>
        <a:xfrm>
          <a:off x="0" y="0"/>
          <a:ext cx="0" cy="0"/>
          <a:chOff x="0" y="0"/>
          <a:chExt cx="0" cy="0"/>
        </a:xfrm>
      </p:grpSpPr>
      <p:sp>
        <p:nvSpPr>
          <p:cNvPr id="1048800" name="竖排标题 1"/>
          <p:cNvSpPr>
            <a14:cpLocks xmlns:a14="http://schemas.microsoft.com/office/drawing/2010/main" noGrp="1"/>
          </p:cNvSpPr>
          <p:nvPr>
            <p:ph type="title" orient="vert"/>
          </p:nvPr>
        </p:nvSpPr>
        <p:spPr>
          <a:xfrm>
            <a:off x="8839200" y="274638"/>
            <a:ext cx="2743200" cy="5851525"/>
          </a:xfrm>
        </p:spPr>
        <p:txBody>
          <a:bodyPr vert="eaVert"/>
          <a:p>
            <a:r>
              <a:rPr lang="zh-CN" altLang="en-US" smtClean="0"/>
              <a:t>单击此处编辑母版标题样式</a:t>
            </a:r>
            <a:endParaRPr lang="zh-CN" altLang="en-US"/>
          </a:p>
        </p:txBody>
      </p:sp>
      <p:sp>
        <p:nvSpPr>
          <p:cNvPr id="1048801" name="竖排文字占位符 2"/>
          <p:cNvSpPr>
            <a14:cpLocks xmlns:a14="http://schemas.microsoft.com/office/drawing/2010/main" noGrp="1"/>
          </p:cNvSpPr>
          <p:nvPr>
            <p:ph type="body" orient="vert" idx="1"/>
          </p:nvPr>
        </p:nvSpPr>
        <p:spPr>
          <a:xfrm>
            <a:off x="609600" y="274638"/>
            <a:ext cx="8070574" cy="5851525"/>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02"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03"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04"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52" name=""/>
        <p:cNvGrpSpPr/>
        <p:nvPr/>
      </p:nvGrpSpPr>
      <p:grpSpPr>
        <a:xfrm>
          <a:off x="0" y="0"/>
          <a:ext cx="0" cy="0"/>
          <a:chOff x="0" y="0"/>
          <a:chExt cx="0" cy="0"/>
        </a:xfrm>
      </p:grpSpPr>
      <p:sp>
        <p:nvSpPr>
          <p:cNvPr id="1048727" name="标题 1"/>
          <p:cNvSpPr>
            <a14:cpLocks xmlns:a14="http://schemas.microsoft.com/office/drawing/2010/main"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1048728" name="副标题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8729"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30"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31"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55" name=""/>
        <p:cNvGrpSpPr/>
        <p:nvPr/>
      </p:nvGrpSpPr>
      <p:grpSpPr>
        <a:xfrm>
          <a:off x="0" y="0"/>
          <a:ext cx="0" cy="0"/>
          <a:chOff x="0" y="0"/>
          <a:chExt cx="0" cy="0"/>
        </a:xfrm>
      </p:grpSpPr>
      <p:sp>
        <p:nvSpPr>
          <p:cNvPr id="1048746"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747" name="内容占位符 2"/>
          <p:cNvSpPr>
            <a14:cpLocks xmlns:a14="http://schemas.microsoft.com/office/drawing/2010/main"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48"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49"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50"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60" name=""/>
        <p:cNvGrpSpPr/>
        <p:nvPr/>
      </p:nvGrpSpPr>
      <p:grpSpPr>
        <a:xfrm>
          <a:off x="0" y="0"/>
          <a:ext cx="0" cy="0"/>
          <a:chOff x="0" y="0"/>
          <a:chExt cx="0" cy="0"/>
        </a:xfrm>
      </p:grpSpPr>
      <p:sp>
        <p:nvSpPr>
          <p:cNvPr id="1048773" name="标题 1"/>
          <p:cNvSpPr>
            <a14:cpLocks xmlns:a14="http://schemas.microsoft.com/office/drawing/2010/main"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1048774" name="文本占位符 2"/>
          <p:cNvSpPr>
            <a14:cpLocks xmlns:a14="http://schemas.microsoft.com/office/drawing/2010/main"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48775"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76"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77"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9" name=""/>
        <p:cNvGrpSpPr/>
        <p:nvPr/>
      </p:nvGrpSpPr>
      <p:grpSpPr>
        <a:xfrm>
          <a:off x="0" y="0"/>
          <a:ext cx="0" cy="0"/>
          <a:chOff x="0" y="0"/>
          <a:chExt cx="0" cy="0"/>
        </a:xfrm>
      </p:grpSpPr>
      <p:sp>
        <p:nvSpPr>
          <p:cNvPr id="1048767"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768" name="内容占位符 2"/>
          <p:cNvSpPr>
            <a14:cpLocks xmlns:a14="http://schemas.microsoft.com/office/drawing/2010/main" noGrp="1"/>
          </p:cNvSpPr>
          <p:nvPr>
            <p:ph sz="half" idx="1"/>
          </p:nvPr>
        </p:nvSpPr>
        <p:spPr>
          <a:xfrm>
            <a:off x="609600" y="1600200"/>
            <a:ext cx="5376672" cy="4525963"/>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69" name="内容占位符 3"/>
          <p:cNvSpPr>
            <a14:cpLocks xmlns:a14="http://schemas.microsoft.com/office/drawing/2010/main" noGrp="1"/>
          </p:cNvSpPr>
          <p:nvPr>
            <p:ph sz="half" idx="2"/>
          </p:nvPr>
        </p:nvSpPr>
        <p:spPr>
          <a:xfrm>
            <a:off x="6205728" y="1600200"/>
            <a:ext cx="5376672" cy="4525963"/>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0"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71"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72"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63" name=""/>
        <p:cNvGrpSpPr/>
        <p:nvPr/>
      </p:nvGrpSpPr>
      <p:grpSpPr>
        <a:xfrm>
          <a:off x="0" y="0"/>
          <a:ext cx="0" cy="0"/>
          <a:chOff x="0" y="0"/>
          <a:chExt cx="0" cy="0"/>
        </a:xfrm>
      </p:grpSpPr>
      <p:sp>
        <p:nvSpPr>
          <p:cNvPr id="1048788" name="标题 1"/>
          <p:cNvSpPr>
            <a14:cpLocks xmlns:a14="http://schemas.microsoft.com/office/drawing/2010/main"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789" name="文本占位符 2"/>
          <p:cNvSpPr>
            <a14:cpLocks xmlns:a14="http://schemas.microsoft.com/office/drawing/2010/main"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1048790" name="内容占位符 3"/>
          <p:cNvSpPr>
            <a14:cpLocks xmlns:a14="http://schemas.microsoft.com/office/drawing/2010/main" noGrp="1"/>
          </p:cNvSpPr>
          <p:nvPr>
            <p:ph sz="half" idx="2"/>
          </p:nvPr>
        </p:nvSpPr>
        <p:spPr>
          <a:xfrm>
            <a:off x="1186774" y="2665379"/>
            <a:ext cx="4873574"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1" name="文本占位符 4"/>
          <p:cNvSpPr>
            <a14:cpLocks xmlns:a14="http://schemas.microsoft.com/office/drawing/2010/main"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1048792" name="内容占位符 5"/>
          <p:cNvSpPr>
            <a14:cpLocks xmlns:a14="http://schemas.microsoft.com/office/drawing/2010/main" noGrp="1"/>
          </p:cNvSpPr>
          <p:nvPr>
            <p:ph sz="quarter" idx="4"/>
          </p:nvPr>
        </p:nvSpPr>
        <p:spPr>
          <a:xfrm>
            <a:off x="6256938" y="2665379"/>
            <a:ext cx="4897576"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3" name="日期占位符 6"/>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94" name="页脚占位符 7"/>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95" name="灯片编号占位符 8"/>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62" name=""/>
        <p:cNvGrpSpPr/>
        <p:nvPr/>
      </p:nvGrpSpPr>
      <p:grpSpPr>
        <a:xfrm>
          <a:off x="0" y="0"/>
          <a:ext cx="0" cy="0"/>
          <a:chOff x="0" y="0"/>
          <a:chExt cx="0" cy="0"/>
        </a:xfrm>
      </p:grpSpPr>
      <p:sp>
        <p:nvSpPr>
          <p:cNvPr id="1048784"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785" name="日期占位符 2"/>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86" name="页脚占位符 3"/>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87" name="灯片编号占位符 4"/>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4" name=""/>
        <p:cNvGrpSpPr/>
        <p:nvPr/>
      </p:nvGrpSpPr>
      <p:grpSpPr>
        <a:xfrm>
          <a:off x="0" y="0"/>
          <a:ext cx="0" cy="0"/>
          <a:chOff x="0" y="0"/>
          <a:chExt cx="0" cy="0"/>
        </a:xfrm>
      </p:grpSpPr>
      <p:sp>
        <p:nvSpPr>
          <p:cNvPr id="1048743" name="日期占位符 1"/>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44" name="页脚占位符 2"/>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45" name="灯片编号占位符 3"/>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61" name=""/>
        <p:cNvGrpSpPr/>
        <p:nvPr/>
      </p:nvGrpSpPr>
      <p:grpSpPr>
        <a:xfrm>
          <a:off x="0" y="0"/>
          <a:ext cx="0" cy="0"/>
          <a:chOff x="0" y="0"/>
          <a:chExt cx="0" cy="0"/>
        </a:xfrm>
      </p:grpSpPr>
      <p:sp>
        <p:nvSpPr>
          <p:cNvPr id="1048778" name="标题 1"/>
          <p:cNvSpPr>
            <a14:cpLocks xmlns:a14="http://schemas.microsoft.com/office/drawing/2010/main"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1048779" name="内容占位符 2"/>
          <p:cNvSpPr>
            <a14:cpLocks xmlns:a14="http://schemas.microsoft.com/office/drawing/2010/main"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0"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781"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82"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83"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6" name=""/>
        <p:cNvGrpSpPr/>
        <p:nvPr/>
      </p:nvGrpSpPr>
      <p:grpSpPr>
        <a:xfrm>
          <a:off x="0" y="0"/>
          <a:ext cx="0" cy="0"/>
          <a:chOff x="0" y="0"/>
          <a:chExt cx="0" cy="0"/>
        </a:xfrm>
      </p:grpSpPr>
      <p:sp>
        <p:nvSpPr>
          <p:cNvPr id="1048598"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599" name="内容占位符 2"/>
          <p:cNvSpPr>
            <a14:cpLocks xmlns:a14="http://schemas.microsoft.com/office/drawing/2010/main"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0"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601"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602"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6" name=""/>
        <p:cNvGrpSpPr/>
        <p:nvPr/>
      </p:nvGrpSpPr>
      <p:grpSpPr>
        <a:xfrm>
          <a:off x="0" y="0"/>
          <a:ext cx="0" cy="0"/>
          <a:chOff x="0" y="0"/>
          <a:chExt cx="0" cy="0"/>
        </a:xfrm>
      </p:grpSpPr>
      <p:sp>
        <p:nvSpPr>
          <p:cNvPr id="1048751" name="标题 1"/>
          <p:cNvSpPr>
            <a14:cpLocks xmlns:a14="http://schemas.microsoft.com/office/drawing/2010/main"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1048752" name="图片占位符 2"/>
          <p:cNvSpPr>
            <a14:cpLocks xmlns:a14="http://schemas.microsoft.com/office/drawing/2010/main"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8753" name="文本占位符 3"/>
          <p:cNvSpPr>
            <a14:cpLocks xmlns:a14="http://schemas.microsoft.com/office/drawing/2010/main"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1048754"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55"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56"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57" name=""/>
        <p:cNvGrpSpPr/>
        <p:nvPr/>
      </p:nvGrpSpPr>
      <p:grpSpPr>
        <a:xfrm>
          <a:off x="0" y="0"/>
          <a:ext cx="0" cy="0"/>
          <a:chOff x="0" y="0"/>
          <a:chExt cx="0" cy="0"/>
        </a:xfrm>
      </p:grpSpPr>
      <p:sp>
        <p:nvSpPr>
          <p:cNvPr id="1048757"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758" name="竖排文字占位符 2"/>
          <p:cNvSpPr>
            <a14:cpLocks xmlns:a14="http://schemas.microsoft.com/office/drawing/2010/main"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59"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60"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61"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8" name=""/>
        <p:cNvGrpSpPr/>
        <p:nvPr/>
      </p:nvGrpSpPr>
      <p:grpSpPr>
        <a:xfrm>
          <a:off x="0" y="0"/>
          <a:ext cx="0" cy="0"/>
          <a:chOff x="0" y="0"/>
          <a:chExt cx="0" cy="0"/>
        </a:xfrm>
      </p:grpSpPr>
      <p:sp>
        <p:nvSpPr>
          <p:cNvPr id="1048762" name="竖排标题 1"/>
          <p:cNvSpPr>
            <a14:cpLocks xmlns:a14="http://schemas.microsoft.com/office/drawing/2010/main" noGrp="1"/>
          </p:cNvSpPr>
          <p:nvPr>
            <p:ph type="title" orient="vert"/>
          </p:nvPr>
        </p:nvSpPr>
        <p:spPr>
          <a:xfrm>
            <a:off x="8839200" y="274638"/>
            <a:ext cx="2743200" cy="5851525"/>
          </a:xfrm>
        </p:spPr>
        <p:txBody>
          <a:bodyPr vert="eaVert"/>
          <a:p>
            <a:r>
              <a:rPr lang="zh-CN" altLang="en-US" smtClean="0"/>
              <a:t>单击此处编辑母版标题样式</a:t>
            </a:r>
            <a:endParaRPr lang="zh-CN" altLang="en-US"/>
          </a:p>
        </p:txBody>
      </p:sp>
      <p:sp>
        <p:nvSpPr>
          <p:cNvPr id="1048763" name="竖排文字占位符 2"/>
          <p:cNvSpPr>
            <a14:cpLocks xmlns:a14="http://schemas.microsoft.com/office/drawing/2010/main" noGrp="1"/>
          </p:cNvSpPr>
          <p:nvPr>
            <p:ph type="body" orient="vert" idx="1"/>
          </p:nvPr>
        </p:nvSpPr>
        <p:spPr>
          <a:xfrm>
            <a:off x="609600" y="274638"/>
            <a:ext cx="8070574" cy="5851525"/>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64"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65"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66"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68" name=""/>
        <p:cNvGrpSpPr/>
        <p:nvPr/>
      </p:nvGrpSpPr>
      <p:grpSpPr>
        <a:xfrm>
          <a:off x="0" y="0"/>
          <a:ext cx="0" cy="0"/>
          <a:chOff x="0" y="0"/>
          <a:chExt cx="0" cy="0"/>
        </a:xfrm>
      </p:grpSpPr>
      <p:sp>
        <p:nvSpPr>
          <p:cNvPr id="1048816" name="标题 1"/>
          <p:cNvSpPr>
            <a14:cpLocks xmlns:a14="http://schemas.microsoft.com/office/drawing/2010/main"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1048817" name="文本占位符 2"/>
          <p:cNvSpPr>
            <a14:cpLocks xmlns:a14="http://schemas.microsoft.com/office/drawing/2010/main"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48818" name="日期占位符 3"/>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19" name="页脚占位符 4"/>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20" name="灯片编号占位符 5"/>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69" name=""/>
        <p:cNvGrpSpPr/>
        <p:nvPr/>
      </p:nvGrpSpPr>
      <p:grpSpPr>
        <a:xfrm>
          <a:off x="0" y="0"/>
          <a:ext cx="0" cy="0"/>
          <a:chOff x="0" y="0"/>
          <a:chExt cx="0" cy="0"/>
        </a:xfrm>
      </p:grpSpPr>
      <p:sp>
        <p:nvSpPr>
          <p:cNvPr id="1048821"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822" name="内容占位符 2"/>
          <p:cNvSpPr>
            <a14:cpLocks xmlns:a14="http://schemas.microsoft.com/office/drawing/2010/main" noGrp="1"/>
          </p:cNvSpPr>
          <p:nvPr>
            <p:ph sz="half" idx="1"/>
          </p:nvPr>
        </p:nvSpPr>
        <p:spPr>
          <a:xfrm>
            <a:off x="609600" y="1600200"/>
            <a:ext cx="5376672" cy="4525963"/>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3" name="内容占位符 3"/>
          <p:cNvSpPr>
            <a14:cpLocks xmlns:a14="http://schemas.microsoft.com/office/drawing/2010/main" noGrp="1"/>
          </p:cNvSpPr>
          <p:nvPr>
            <p:ph sz="half" idx="2"/>
          </p:nvPr>
        </p:nvSpPr>
        <p:spPr>
          <a:xfrm>
            <a:off x="6205728" y="1600200"/>
            <a:ext cx="5376672" cy="4525963"/>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4"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25"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26"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70" name=""/>
        <p:cNvGrpSpPr/>
        <p:nvPr/>
      </p:nvGrpSpPr>
      <p:grpSpPr>
        <a:xfrm>
          <a:off x="0" y="0"/>
          <a:ext cx="0" cy="0"/>
          <a:chOff x="0" y="0"/>
          <a:chExt cx="0" cy="0"/>
        </a:xfrm>
      </p:grpSpPr>
      <p:sp>
        <p:nvSpPr>
          <p:cNvPr id="1048827" name="标题 1"/>
          <p:cNvSpPr>
            <a14:cpLocks xmlns:a14="http://schemas.microsoft.com/office/drawing/2010/main"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828" name="文本占位符 2"/>
          <p:cNvSpPr>
            <a14:cpLocks xmlns:a14="http://schemas.microsoft.com/office/drawing/2010/main"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1048829" name="内容占位符 3"/>
          <p:cNvSpPr>
            <a14:cpLocks xmlns:a14="http://schemas.microsoft.com/office/drawing/2010/main" noGrp="1"/>
          </p:cNvSpPr>
          <p:nvPr>
            <p:ph sz="half" idx="2"/>
          </p:nvPr>
        </p:nvSpPr>
        <p:spPr>
          <a:xfrm>
            <a:off x="1186774" y="2665379"/>
            <a:ext cx="4873574"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30" name="文本占位符 4"/>
          <p:cNvSpPr>
            <a14:cpLocks xmlns:a14="http://schemas.microsoft.com/office/drawing/2010/main"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1048831" name="内容占位符 5"/>
          <p:cNvSpPr>
            <a14:cpLocks xmlns:a14="http://schemas.microsoft.com/office/drawing/2010/main" noGrp="1"/>
          </p:cNvSpPr>
          <p:nvPr>
            <p:ph sz="quarter" idx="4"/>
          </p:nvPr>
        </p:nvSpPr>
        <p:spPr>
          <a:xfrm>
            <a:off x="6256938" y="2665379"/>
            <a:ext cx="4897576"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32" name="日期占位符 6"/>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33" name="页脚占位符 7"/>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34" name="灯片编号占位符 8"/>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64" name=""/>
        <p:cNvGrpSpPr/>
        <p:nvPr/>
      </p:nvGrpSpPr>
      <p:grpSpPr>
        <a:xfrm>
          <a:off x="0" y="0"/>
          <a:ext cx="0" cy="0"/>
          <a:chOff x="0" y="0"/>
          <a:chExt cx="0" cy="0"/>
        </a:xfrm>
      </p:grpSpPr>
      <p:sp>
        <p:nvSpPr>
          <p:cNvPr id="1048796" name="标题 1"/>
          <p:cNvSpPr>
            <a14:cpLocks xmlns:a14="http://schemas.microsoft.com/office/drawing/2010/main" noGrp="1"/>
          </p:cNvSpPr>
          <p:nvPr>
            <p:ph type="title"/>
          </p:nvPr>
        </p:nvSpPr>
        <p:spPr/>
        <p:txBody>
          <a:bodyPr/>
          <a:p>
            <a:r>
              <a:rPr lang="zh-CN" altLang="en-US" smtClean="0"/>
              <a:t>单击此处编辑母版标题样式</a:t>
            </a:r>
            <a:endParaRPr lang="zh-CN" altLang="en-US"/>
          </a:p>
        </p:txBody>
      </p:sp>
      <p:sp>
        <p:nvSpPr>
          <p:cNvPr id="1048797" name="日期占位符 2"/>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798" name="页脚占位符 3"/>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799" name="灯片编号占位符 4"/>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32" name=""/>
        <p:cNvGrpSpPr/>
        <p:nvPr/>
      </p:nvGrpSpPr>
      <p:grpSpPr>
        <a:xfrm>
          <a:off x="0" y="0"/>
          <a:ext cx="0" cy="0"/>
          <a:chOff x="0" y="0"/>
          <a:chExt cx="0" cy="0"/>
        </a:xfrm>
      </p:grpSpPr>
      <p:sp>
        <p:nvSpPr>
          <p:cNvPr id="1048628" name="日期占位符 1"/>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629" name="页脚占位符 2"/>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630" name="灯片编号占位符 3"/>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71" name=""/>
        <p:cNvGrpSpPr/>
        <p:nvPr/>
      </p:nvGrpSpPr>
      <p:grpSpPr>
        <a:xfrm>
          <a:off x="0" y="0"/>
          <a:ext cx="0" cy="0"/>
          <a:chOff x="0" y="0"/>
          <a:chExt cx="0" cy="0"/>
        </a:xfrm>
      </p:grpSpPr>
      <p:sp>
        <p:nvSpPr>
          <p:cNvPr id="1048835" name="标题 1"/>
          <p:cNvSpPr>
            <a14:cpLocks xmlns:a14="http://schemas.microsoft.com/office/drawing/2010/main"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1048836" name="内容占位符 2"/>
          <p:cNvSpPr>
            <a14:cpLocks xmlns:a14="http://schemas.microsoft.com/office/drawing/2010/main"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37"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838"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39"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40"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66" name=""/>
        <p:cNvGrpSpPr/>
        <p:nvPr/>
      </p:nvGrpSpPr>
      <p:grpSpPr>
        <a:xfrm>
          <a:off x="0" y="0"/>
          <a:ext cx="0" cy="0"/>
          <a:chOff x="0" y="0"/>
          <a:chExt cx="0" cy="0"/>
        </a:xfrm>
      </p:grpSpPr>
      <p:sp>
        <p:nvSpPr>
          <p:cNvPr id="1048805" name="标题 1"/>
          <p:cNvSpPr>
            <a14:cpLocks xmlns:a14="http://schemas.microsoft.com/office/drawing/2010/main"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1048806" name="图片占位符 2"/>
          <p:cNvSpPr>
            <a14:cpLocks xmlns:a14="http://schemas.microsoft.com/office/drawing/2010/main"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8807" name="文本占位符 3"/>
          <p:cNvSpPr>
            <a14:cpLocks xmlns:a14="http://schemas.microsoft.com/office/drawing/2010/main"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1048808" name="日期占位符 4"/>
          <p:cNvSpPr>
            <a14:cpLocks xmlns:a14="http://schemas.microsoft.com/office/drawing/2010/main" noGrp="1"/>
          </p:cNvSpPr>
          <p:nvPr>
            <p:ph type="dt" sz="half" idx="10"/>
          </p:nvPr>
        </p:nvSpPr>
        <p:spPr/>
        <p:txBody>
          <a:bodyPr/>
          <a:p>
            <a:pPr lvl="0"/>
            <a:endParaRPr lang="zh-CN" altLang="en-US">
              <a:latin typeface="Arial" charset="0"/>
            </a:endParaRPr>
          </a:p>
        </p:txBody>
      </p:sp>
      <p:sp>
        <p:nvSpPr>
          <p:cNvPr id="1048809" name="页脚占位符 5"/>
          <p:cNvSpPr>
            <a14:cpLocks xmlns:a14="http://schemas.microsoft.com/office/drawing/2010/main" noGrp="1"/>
          </p:cNvSpPr>
          <p:nvPr>
            <p:ph type="ftr" sz="quarter" idx="11"/>
          </p:nvPr>
        </p:nvSpPr>
        <p:spPr/>
        <p:txBody>
          <a:bodyPr/>
          <a:p>
            <a:pPr lvl="0"/>
            <a:endParaRPr lang="zh-CN" altLang="en-US">
              <a:latin typeface="Arial" charset="0"/>
            </a:endParaRPr>
          </a:p>
        </p:txBody>
      </p:sp>
      <p:sp>
        <p:nvSpPr>
          <p:cNvPr id="1048810" name="灯片编号占位符 6"/>
          <p:cNvSpPr>
            <a14:cpLocks xmlns:a14="http://schemas.microsoft.com/office/drawing/2010/main" noGrp="1"/>
          </p:cNvSpPr>
          <p:nvPr>
            <p:ph type="sldNum" sz="quarter" idx="12"/>
          </p:nvPr>
        </p:nvSpPr>
        <p:spPr/>
        <p:txBody>
          <a:bodyPr/>
          <a:p>
            <a:pPr lvl="0"/>
            <a:fld id="{9A0DB2DC-4C9A-4742-B13C-FB6460FD3503}" type="slidenum">
              <a:rPr lang="zh-CN" altLang="en-US">
                <a:latin typeface="Arial" charset="0"/>
              </a:rPr>
            </a:fld>
            <a:endParaRPr lang="zh-CN" altLang="en-US">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2" name=""/>
        <p:cNvGrpSpPr/>
        <p:nvPr/>
      </p:nvGrpSpPr>
      <p:grpSpPr/>
      <p:sp>
        <p:nvSpPr>
          <p:cNvPr id="1048576" name="标题 1025"/>
          <p:cNvSpPr>
            <a14:cpLocks xmlns:a14="http://schemas.microsoft.com/office/drawing/2010/main" noGrp="1"/>
          </p:cNvSpPr>
          <p:nvPr>
            <p:ph type="title"/>
          </p:nvPr>
        </p:nvSpPr>
        <p:spPr>
          <a:xfrm>
            <a:off x="609600" y="274638"/>
            <a:ext cx="10972800" cy="1143000"/>
          </a:xfrm>
          <a:prstGeom prst="rect">
            <a:avLst/>
          </a:prstGeom>
          <a:noFill/>
          <a:ln w="9525">
            <a:noFill/>
          </a:ln>
        </p:spPr>
        <p:txBody>
          <a:bodyPr anchor="ctr"/>
          <a:p>
            <a:pPr lvl="0"/>
            <a:r>
              <a:rPr lang="zh-CN" altLang="en-US"/>
              <a:t>单击此处编辑母版标题样式</a:t>
            </a:r>
            <a:endParaRPr lang="zh-CN" altLang="en-US"/>
          </a:p>
        </p:txBody>
      </p:sp>
      <p:sp>
        <p:nvSpPr>
          <p:cNvPr id="1048577" name="文本占位符 1026"/>
          <p:cNvSpPr>
            <a14:cpLocks xmlns:a14="http://schemas.microsoft.com/office/drawing/2010/main"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1027"/>
          <p:cNvSpPr>
            <a14:cpLocks xmlns:a14="http://schemas.microsoft.com/office/drawing/2010/main"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charset="0"/>
            </a:endParaRPr>
          </a:p>
        </p:txBody>
      </p:sp>
      <p:sp>
        <p:nvSpPr>
          <p:cNvPr id="1048579" name="页脚占位符 1028"/>
          <p:cNvSpPr>
            <a14:cpLocks xmlns:a14="http://schemas.microsoft.com/office/drawing/2010/main"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charset="0"/>
            </a:endParaRPr>
          </a:p>
        </p:txBody>
      </p:sp>
      <p:sp>
        <p:nvSpPr>
          <p:cNvPr id="1048580" name="灯片编号占位符 1029"/>
          <p:cNvSpPr>
            <a14:cpLocks xmlns:a14="http://schemas.microsoft.com/office/drawing/2010/main"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charset="0"/>
              </a:rPr>
            </a:fld>
            <a:endParaRPr lang="zh-CN" alt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40" name=""/>
        <p:cNvGrpSpPr/>
        <p:nvPr/>
      </p:nvGrpSpPr>
      <p:grpSpPr/>
      <p:sp>
        <p:nvSpPr>
          <p:cNvPr id="1048722" name="标题 1025"/>
          <p:cNvSpPr>
            <a14:cpLocks xmlns:a14="http://schemas.microsoft.com/office/drawing/2010/main" noGrp="1"/>
          </p:cNvSpPr>
          <p:nvPr>
            <p:ph type="title"/>
          </p:nvPr>
        </p:nvSpPr>
        <p:spPr>
          <a:xfrm>
            <a:off x="609600" y="274638"/>
            <a:ext cx="10972800" cy="1143000"/>
          </a:xfrm>
          <a:prstGeom prst="rect">
            <a:avLst/>
          </a:prstGeom>
          <a:noFill/>
          <a:ln w="9525">
            <a:noFill/>
          </a:ln>
        </p:spPr>
        <p:txBody>
          <a:bodyPr anchor="ctr"/>
          <a:p>
            <a:pPr lvl="0"/>
            <a:r>
              <a:rPr lang="zh-CN" altLang="en-US"/>
              <a:t>单击此处编辑母版标题样式</a:t>
            </a:r>
            <a:endParaRPr lang="zh-CN" altLang="en-US"/>
          </a:p>
        </p:txBody>
      </p:sp>
      <p:sp>
        <p:nvSpPr>
          <p:cNvPr id="1048723" name="文本占位符 1026"/>
          <p:cNvSpPr>
            <a14:cpLocks xmlns:a14="http://schemas.microsoft.com/office/drawing/2010/main"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4" name="日期占位符 1027"/>
          <p:cNvSpPr>
            <a14:cpLocks xmlns:a14="http://schemas.microsoft.com/office/drawing/2010/main"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charset="0"/>
            </a:endParaRPr>
          </a:p>
        </p:txBody>
      </p:sp>
      <p:sp>
        <p:nvSpPr>
          <p:cNvPr id="1048725" name="页脚占位符 1028"/>
          <p:cNvSpPr>
            <a14:cpLocks xmlns:a14="http://schemas.microsoft.com/office/drawing/2010/main"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charset="0"/>
            </a:endParaRPr>
          </a:p>
        </p:txBody>
      </p:sp>
      <p:sp>
        <p:nvSpPr>
          <p:cNvPr id="1048726" name="灯片编号占位符 1029"/>
          <p:cNvSpPr>
            <a14:cpLocks xmlns:a14="http://schemas.microsoft.com/office/drawing/2010/main"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charset="0"/>
              </a:rPr>
            </a:fld>
            <a:endParaRPr lang="zh-CN" alt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charset="0"/>
          <a:ea typeface="宋体"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1.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image" Target="../media/image1.png"/><Relationship Id="rId3" Type="http://schemas.openxmlformats.org/officeDocument/2006/relationships/tags" Target="../tags/tag53.xml"/><Relationship Id="rId2" Type="http://schemas.openxmlformats.org/officeDocument/2006/relationships/tags" Target="../tags/tag52.xml"/><Relationship Id="rId19" Type="http://schemas.openxmlformats.org/officeDocument/2006/relationships/slideLayout" Target="../slideLayouts/slideLayout7.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4.xml"/><Relationship Id="rId5" Type="http://schemas.openxmlformats.org/officeDocument/2006/relationships/image" Target="../media/image1.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15.png"/><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1.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4" Type="http://schemas.openxmlformats.org/officeDocument/2006/relationships/slideLayout" Target="../slideLayouts/slideLayout7.xml"/><Relationship Id="rId13" Type="http://schemas.openxmlformats.org/officeDocument/2006/relationships/image" Target="../media/image16.jpeg"/><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tags" Target="../tags/tag87.xml"/><Relationship Id="rId4" Type="http://schemas.openxmlformats.org/officeDocument/2006/relationships/image" Target="../media/image1.png"/><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7.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image" Target="../media/image1.png"/><Relationship Id="rId3" Type="http://schemas.openxmlformats.org/officeDocument/2006/relationships/tags" Target="../tags/tag90.xml"/><Relationship Id="rId2" Type="http://schemas.openxmlformats.org/officeDocument/2006/relationships/tags" Target="../tags/tag89.xml"/><Relationship Id="rId14" Type="http://schemas.openxmlformats.org/officeDocument/2006/relationships/slideLayout" Target="../slideLayouts/slideLayout7.xml"/><Relationship Id="rId13" Type="http://schemas.openxmlformats.org/officeDocument/2006/relationships/image" Target="../media/image21.jpeg"/><Relationship Id="rId12" Type="http://schemas.openxmlformats.org/officeDocument/2006/relationships/image" Target="../media/image20.jpe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tags" Target="../tags/tag99.xml"/><Relationship Id="rId4" Type="http://schemas.openxmlformats.org/officeDocument/2006/relationships/image" Target="../media/image1.png"/><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png"/><Relationship Id="rId7" Type="http://schemas.openxmlformats.org/officeDocument/2006/relationships/tags" Target="../tags/tag104.xml"/><Relationship Id="rId6" Type="http://schemas.openxmlformats.org/officeDocument/2006/relationships/image" Target="../media/image23.png"/><Relationship Id="rId5" Type="http://schemas.openxmlformats.org/officeDocument/2006/relationships/tags" Target="../tags/tag103.xml"/><Relationship Id="rId4" Type="http://schemas.openxmlformats.org/officeDocument/2006/relationships/image" Target="../media/image1.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3.png"/><Relationship Id="rId6" Type="http://schemas.openxmlformats.org/officeDocument/2006/relationships/image" Target="../media/image25.png"/><Relationship Id="rId5" Type="http://schemas.openxmlformats.org/officeDocument/2006/relationships/tags" Target="../tags/tag108.xml"/><Relationship Id="rId4" Type="http://schemas.openxmlformats.org/officeDocument/2006/relationships/image" Target="../media/image1.png"/><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tags" Target="../tags/tag112.xml"/><Relationship Id="rId4" Type="http://schemas.openxmlformats.org/officeDocument/2006/relationships/image" Target="../media/image1.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2.xml.rels><?xml version="1.0" encoding="UTF-8" standalone="yes"?>
<Relationships xmlns="http://schemas.openxmlformats.org/package/2006/relationships"><Relationship Id="rId9" Type="http://schemas.openxmlformats.org/officeDocument/2006/relationships/tags" Target="../tags/tag117.xml"/><Relationship Id="rId8" Type="http://schemas.microsoft.com/office/2007/relationships/media" Target="../media/audio1.wav"/><Relationship Id="rId7" Type="http://schemas.openxmlformats.org/officeDocument/2006/relationships/audio" Target="../media/audio1.wav"/><Relationship Id="rId6" Type="http://schemas.openxmlformats.org/officeDocument/2006/relationships/image" Target="../media/image14.jpeg"/><Relationship Id="rId5" Type="http://schemas.openxmlformats.org/officeDocument/2006/relationships/tags" Target="../tags/tag116.xml"/><Relationship Id="rId4" Type="http://schemas.openxmlformats.org/officeDocument/2006/relationships/image" Target="../media/image1.png"/><Relationship Id="rId3" Type="http://schemas.openxmlformats.org/officeDocument/2006/relationships/tags" Target="../tags/tag115.xml"/><Relationship Id="rId2" Type="http://schemas.openxmlformats.org/officeDocument/2006/relationships/tags" Target="../tags/tag114.xml"/><Relationship Id="rId12" Type="http://schemas.openxmlformats.org/officeDocument/2006/relationships/slideLayout" Target="../slideLayouts/slideLayout7.xml"/><Relationship Id="rId11" Type="http://schemas.openxmlformats.org/officeDocument/2006/relationships/image" Target="../media/image28.jpeg"/><Relationship Id="rId10" Type="http://schemas.openxmlformats.org/officeDocument/2006/relationships/image" Target="../media/image27.png"/><Relationship Id="rId1" Type="http://schemas.openxmlformats.org/officeDocument/2006/relationships/tags" Target="../tags/tag113.xml"/></Relationships>
</file>

<file path=ppt/slides/_rels/slide2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30.png"/><Relationship Id="rId7" Type="http://schemas.openxmlformats.org/officeDocument/2006/relationships/tags" Target="../tags/tag122.xml"/><Relationship Id="rId6" Type="http://schemas.openxmlformats.org/officeDocument/2006/relationships/image" Target="../media/image29.png"/><Relationship Id="rId5" Type="http://schemas.openxmlformats.org/officeDocument/2006/relationships/tags" Target="../tags/tag121.xml"/><Relationship Id="rId4" Type="http://schemas.openxmlformats.org/officeDocument/2006/relationships/image" Target="../media/image1.png"/><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slideLayout" Target="../slideLayouts/slideLayout7.xml"/><Relationship Id="rId12" Type="http://schemas.openxmlformats.org/officeDocument/2006/relationships/image" Target="../media/image31.png"/><Relationship Id="rId11" Type="http://schemas.openxmlformats.org/officeDocument/2006/relationships/tags" Target="../tags/tag123.xml"/><Relationship Id="rId10" Type="http://schemas.microsoft.com/office/2007/relationships/media" Target="../media/audio2.wav"/><Relationship Id="rId1" Type="http://schemas.openxmlformats.org/officeDocument/2006/relationships/tags" Target="../tags/tag11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tags" Target="../tags/tag127.xml"/><Relationship Id="rId4" Type="http://schemas.openxmlformats.org/officeDocument/2006/relationships/image" Target="../media/image1.png"/><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1.png"/><Relationship Id="rId3" Type="http://schemas.openxmlformats.org/officeDocument/2006/relationships/tags" Target="../tags/tag130.xml"/><Relationship Id="rId2" Type="http://schemas.openxmlformats.org/officeDocument/2006/relationships/tags" Target="../tags/tag129.xml"/><Relationship Id="rId11" Type="http://schemas.openxmlformats.org/officeDocument/2006/relationships/slideLayout" Target="../slideLayouts/slideLayout7.xml"/><Relationship Id="rId10" Type="http://schemas.openxmlformats.org/officeDocument/2006/relationships/image" Target="../media/image36.png"/><Relationship Id="rId1" Type="http://schemas.openxmlformats.org/officeDocument/2006/relationships/tags" Target="../tags/tag128.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7.xml"/><Relationship Id="rId4" Type="http://schemas.openxmlformats.org/officeDocument/2006/relationships/image" Target="../media/image1.pn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tags" Target="../tags/tag141.xml"/><Relationship Id="rId4" Type="http://schemas.openxmlformats.org/officeDocument/2006/relationships/image" Target="../media/image1.png"/><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1" Type="http://schemas.openxmlformats.org/officeDocument/2006/relationships/slideLayout" Target="../slideLayouts/slideLayout7.xml"/><Relationship Id="rId10" Type="http://schemas.openxmlformats.org/officeDocument/2006/relationships/tags" Target="../tags/tag15.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1.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4.png"/><Relationship Id="rId18" Type="http://schemas.openxmlformats.org/officeDocument/2006/relationships/slideLayout" Target="../slideLayouts/slideLayout7.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p:sp>
        <p:nvSpPr>
          <p:cNvPr id="1048588" name="等腰三角形 5"/>
          <p:cNvSpPr/>
          <p:nvPr/>
        </p:nvSpPr>
        <p:spPr>
          <a:xfrm rot="16200000">
            <a:off x="6782435" y="1449070"/>
            <a:ext cx="6858635" cy="396049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589" name="等腰三角形 6"/>
          <p:cNvSpPr/>
          <p:nvPr/>
        </p:nvSpPr>
        <p:spPr>
          <a:xfrm rot="16200000">
            <a:off x="6824345" y="237490"/>
            <a:ext cx="5605145" cy="5131435"/>
          </a:xfrm>
          <a:prstGeom prst="triangle">
            <a:avLst>
              <a:gd name="adj" fmla="val 7538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590" name="等腰三角形 7"/>
          <p:cNvSpPr/>
          <p:nvPr/>
        </p:nvSpPr>
        <p:spPr>
          <a:xfrm>
            <a:off x="7171055" y="4300220"/>
            <a:ext cx="4912360" cy="2557780"/>
          </a:xfrm>
          <a:prstGeom prst="triangle">
            <a:avLst>
              <a:gd name="adj" fmla="val 3999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591" name="等腰三角形 8"/>
          <p:cNvSpPr/>
          <p:nvPr/>
        </p:nvSpPr>
        <p:spPr>
          <a:xfrm rot="10800000">
            <a:off x="1697990" y="0"/>
            <a:ext cx="10298430" cy="1505585"/>
          </a:xfrm>
          <a:prstGeom prst="triangle">
            <a:avLst>
              <a:gd name="adj" fmla="val 5642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595" name="文本框 15"/>
          <p:cNvSpPr txBox="1"/>
          <p:nvPr/>
        </p:nvSpPr>
        <p:spPr>
          <a:xfrm>
            <a:off x="2279650" y="4940935"/>
            <a:ext cx="6184265" cy="460375"/>
          </a:xfrm>
          <a:prstGeom prst="rect">
            <a:avLst/>
          </a:prstGeom>
          <a:noFill/>
        </p:spPr>
        <p:txBody>
          <a:bodyPr wrap="square" rtlCol="0">
            <a:spAutoFit/>
          </a:bodyPr>
          <a:p>
            <a:r>
              <a:rPr lang="zh-CN" altLang="en-US" sz="2400" b="1">
                <a:solidFill>
                  <a:schemeClr val="accent1">
                    <a:lumMod val="75000"/>
                  </a:schemeClr>
                </a:solidFill>
                <a:latin typeface="思源黑体 CN Regular" charset="-122"/>
                <a:ea typeface="思源黑体 CN Regular" charset="-122"/>
                <a:cs typeface="思源黑体 CN Regular" charset="-122"/>
              </a:rPr>
              <a:t>主讲人：</a:t>
            </a:r>
            <a:r>
              <a:rPr lang="en-US" altLang="en-US" sz="2400" b="1">
                <a:solidFill>
                  <a:schemeClr val="accent1">
                    <a:lumMod val="75000"/>
                  </a:schemeClr>
                </a:solidFill>
                <a:latin typeface="思源黑体 CN Regular" charset="-122"/>
                <a:ea typeface="思源黑体 CN Regular" charset="-122"/>
                <a:cs typeface="思源黑体 CN Regular" charset="-122"/>
              </a:rPr>
              <a:t>双流区名师胡伟工作室 </a:t>
            </a:r>
            <a:r>
              <a:rPr lang="zh-CN" altLang="en-US" sz="2400" b="1">
                <a:solidFill>
                  <a:schemeClr val="accent1">
                    <a:lumMod val="75000"/>
                  </a:schemeClr>
                </a:solidFill>
                <a:latin typeface="思源黑体 CN Regular" charset="-122"/>
                <a:ea typeface="思源黑体 CN Regular" charset="-122"/>
                <a:cs typeface="思源黑体 CN Regular" charset="-122"/>
              </a:rPr>
              <a:t>胡伟</a:t>
            </a:r>
            <a:r>
              <a:rPr lang="en-US" altLang="zh-CN" sz="2400" b="1">
                <a:solidFill>
                  <a:schemeClr val="accent1">
                    <a:lumMod val="75000"/>
                  </a:schemeClr>
                </a:solidFill>
                <a:latin typeface="思源黑体 CN Regular" charset="-122"/>
                <a:ea typeface="思源黑体 CN Regular" charset="-122"/>
                <a:cs typeface="思源黑体 CN Regular" charset="-122"/>
              </a:rPr>
              <a:t> </a:t>
            </a:r>
            <a:r>
              <a:rPr lang="en-US" altLang="en-US" sz="2400" b="1">
                <a:solidFill>
                  <a:schemeClr val="accent1">
                    <a:lumMod val="75000"/>
                  </a:schemeClr>
                </a:solidFill>
                <a:latin typeface="思源黑体 CN Regular" charset="-122"/>
                <a:ea typeface="思源黑体 CN Regular" charset="-122"/>
                <a:cs typeface="思源黑体 CN Regular" charset="-122"/>
              </a:rPr>
              <a:t>蒋静</a:t>
            </a:r>
            <a:endParaRPr lang="en-US" altLang="en-US" sz="2400" b="1">
              <a:solidFill>
                <a:schemeClr val="accent1">
                  <a:lumMod val="75000"/>
                </a:schemeClr>
              </a:solidFill>
              <a:latin typeface="思源黑体 CN Regular" charset="-122"/>
              <a:ea typeface="思源黑体 CN Regular" charset="-122"/>
              <a:cs typeface="思源黑体 CN Regular" charset="-122"/>
            </a:endParaRPr>
          </a:p>
        </p:txBody>
      </p:sp>
      <p:sp>
        <p:nvSpPr>
          <p:cNvPr id="1048596" name="文本框 16"/>
          <p:cNvSpPr txBox="1"/>
          <p:nvPr/>
        </p:nvSpPr>
        <p:spPr>
          <a:xfrm>
            <a:off x="5582535" y="5605780"/>
            <a:ext cx="1983226" cy="398780"/>
          </a:xfrm>
          <a:prstGeom prst="rect">
            <a:avLst/>
          </a:prstGeom>
          <a:noFill/>
        </p:spPr>
        <p:txBody>
          <a:bodyPr wrap="square" rtlCol="0">
            <a:spAutoFit/>
          </a:bodyPr>
          <a:p>
            <a:r>
              <a:rPr lang="en-US" altLang="zh-CN" sz="2000" b="1">
                <a:solidFill>
                  <a:schemeClr val="accent1">
                    <a:lumMod val="75000"/>
                  </a:schemeClr>
                </a:solidFill>
                <a:latin typeface="思源黑体 CN Regular" charset="-122"/>
                <a:ea typeface="思源黑体 CN Regular" charset="-122"/>
                <a:cs typeface="思源黑体 CN Regular" charset="-122"/>
              </a:rPr>
              <a:t>2023</a:t>
            </a:r>
            <a:r>
              <a:rPr lang="en-US" altLang="zh-CN" sz="2000" b="1">
                <a:solidFill>
                  <a:schemeClr val="accent1">
                    <a:lumMod val="75000"/>
                  </a:schemeClr>
                </a:solidFill>
                <a:latin typeface="思源黑体 CN Regular" charset="-122"/>
                <a:ea typeface="思源黑体 CN Regular" charset="-122"/>
                <a:cs typeface="思源黑体 CN Regular" charset="-122"/>
              </a:rPr>
              <a:t>.04</a:t>
            </a:r>
            <a:r>
              <a:rPr lang="en-US" altLang="zh-CN" sz="2000" b="1">
                <a:solidFill>
                  <a:schemeClr val="accent1">
                    <a:lumMod val="75000"/>
                  </a:schemeClr>
                </a:solidFill>
                <a:latin typeface="思源黑体 CN Regular" charset="-122"/>
                <a:ea typeface="思源黑体 CN Regular" charset="-122"/>
                <a:cs typeface="思源黑体 CN Regular" charset="-122"/>
              </a:rPr>
              <a:t>.06</a:t>
            </a:r>
            <a:endParaRPr lang="en-US" altLang="zh-CN" b="1">
              <a:solidFill>
                <a:schemeClr val="accent1">
                  <a:lumMod val="75000"/>
                </a:schemeClr>
              </a:solidFill>
              <a:latin typeface="思源黑体 CN Regular" charset="-122"/>
              <a:ea typeface="思源黑体 CN Regular" charset="-122"/>
              <a:cs typeface="思源黑体 CN Regular" charset="-122"/>
            </a:endParaRPr>
          </a:p>
        </p:txBody>
      </p:sp>
      <p:sp>
        <p:nvSpPr>
          <p:cNvPr id="1048586" name="文本框 3"/>
          <p:cNvSpPr txBox="1"/>
          <p:nvPr/>
        </p:nvSpPr>
        <p:spPr>
          <a:xfrm>
            <a:off x="479424" y="2011679"/>
            <a:ext cx="7840980" cy="1938020"/>
          </a:xfrm>
          <a:prstGeom prst="rect">
            <a:avLst/>
          </a:prstGeom>
          <a:noFill/>
        </p:spPr>
        <p:txBody>
          <a:bodyPr wrap="none" rtlCol="0">
            <a:spAutoFit/>
          </a:bodyPr>
          <a:p>
            <a:r>
              <a:rPr lang="en-US" altLang="en-US" sz="4800" b="1">
                <a:solidFill>
                  <a:schemeClr val="accent3"/>
                </a:solidFill>
                <a:latin typeface="思源黑体 CN Heavy" charset="-122"/>
                <a:ea typeface="思源黑体 CN Heavy" charset="-122"/>
              </a:rPr>
              <a:t>基于空间</a:t>
            </a:r>
            <a:r>
              <a:rPr lang="en-US" altLang="en-US" sz="4800" b="1">
                <a:solidFill>
                  <a:schemeClr val="accent3"/>
                </a:solidFill>
                <a:latin typeface="思源黑体 CN Heavy" charset="-122"/>
                <a:ea typeface="思源黑体 CN Heavy" charset="-122"/>
              </a:rPr>
              <a:t>观念核心</a:t>
            </a:r>
            <a:r>
              <a:rPr lang="en-US" altLang="en-US" sz="4800" b="1">
                <a:solidFill>
                  <a:schemeClr val="accent3"/>
                </a:solidFill>
                <a:latin typeface="思源黑体 CN Heavy" charset="-122"/>
                <a:ea typeface="思源黑体 CN Heavy" charset="-122"/>
              </a:rPr>
              <a:t>素养的</a:t>
            </a:r>
            <a:endParaRPr lang="zh-CN" altLang="en-US" sz="8800" b="1">
              <a:solidFill>
                <a:schemeClr val="accent3"/>
              </a:solidFill>
              <a:latin typeface="思源黑体 CN Heavy" charset="-122"/>
              <a:ea typeface="思源黑体 CN Heavy" charset="-122"/>
            </a:endParaRPr>
          </a:p>
          <a:p>
            <a:pPr>
              <a:lnSpc>
                <a:spcPct val="150000"/>
              </a:lnSpc>
            </a:pPr>
            <a:r>
              <a:rPr lang="en-US" altLang="en-US" sz="4800" b="1">
                <a:solidFill>
                  <a:schemeClr val="accent3"/>
                </a:solidFill>
                <a:latin typeface="思源黑体 CN Heavy" charset="-122"/>
                <a:ea typeface="思源黑体 CN Heavy" charset="-122"/>
              </a:rPr>
              <a:t>  </a:t>
            </a:r>
            <a:r>
              <a:rPr lang="en-US" altLang="en-US" sz="4800" b="1">
                <a:solidFill>
                  <a:schemeClr val="accent3"/>
                </a:solidFill>
                <a:latin typeface="思源黑体 CN Heavy" charset="-122"/>
                <a:ea typeface="思源黑体 CN Heavy" charset="-122"/>
              </a:rPr>
              <a:t>  </a:t>
            </a:r>
            <a:r>
              <a:rPr lang="en-US" altLang="en-US" sz="4800" b="1">
                <a:solidFill>
                  <a:schemeClr val="accent3"/>
                </a:solidFill>
                <a:latin typeface="思源黑体 CN Heavy" charset="-122"/>
                <a:ea typeface="思源黑体 CN Heavy" charset="-122"/>
              </a:rPr>
              <a:t> 小学</a:t>
            </a:r>
            <a:r>
              <a:rPr lang="en-US" altLang="en-US" sz="4800" b="1">
                <a:solidFill>
                  <a:schemeClr val="accent3"/>
                </a:solidFill>
                <a:latin typeface="思源黑体 CN Heavy" charset="-122"/>
                <a:ea typeface="思源黑体 CN Heavy" charset="-122"/>
              </a:rPr>
              <a:t>数学课堂</a:t>
            </a:r>
            <a:r>
              <a:rPr lang="en-US" altLang="en-US" sz="4800" b="1">
                <a:solidFill>
                  <a:schemeClr val="accent3"/>
                </a:solidFill>
                <a:latin typeface="思源黑体 CN Heavy" charset="-122"/>
                <a:ea typeface="思源黑体 CN Heavy" charset="-122"/>
              </a:rPr>
              <a:t>教学研究</a:t>
            </a:r>
            <a:endParaRPr lang="zh-CN" altLang="en-US" sz="8800" b="1">
              <a:solidFill>
                <a:schemeClr val="accent3"/>
              </a:solidFill>
              <a:latin typeface="思源黑体 CN Heavy" charset="-122"/>
              <a:ea typeface="思源黑体 CN Heavy" charset="-122"/>
            </a:endParaRPr>
          </a:p>
        </p:txBody>
      </p:sp>
      <p:grpSp>
        <p:nvGrpSpPr>
          <p:cNvPr id="2" name="组合 1"/>
          <p:cNvGrpSpPr/>
          <p:nvPr/>
        </p:nvGrpSpPr>
        <p:grpSpPr>
          <a:xfrm>
            <a:off x="46990" y="44450"/>
            <a:ext cx="3834130" cy="603250"/>
            <a:chOff x="74" y="70"/>
            <a:chExt cx="6038" cy="950"/>
          </a:xfrm>
        </p:grpSpPr>
        <p:pic>
          <p:nvPicPr>
            <p:cNvPr id="55" name="图片 55"/>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sp>
          <p:nvSpPr>
            <p:cNvPr id="1048627" name="文本框 41"/>
            <p:cNvSpPr txBox="1"/>
            <p:nvPr>
              <p:custDataLst>
                <p:tags r:id="rId3"/>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pic>
        <p:nvPicPr>
          <p:cNvPr id="13" name="图片 12"/>
          <p:cNvPicPr>
            <a:picLocks noChangeAspect="1"/>
          </p:cNvPicPr>
          <p:nvPr/>
        </p:nvPicPr>
        <p:blipFill>
          <a:blip r:embed="rId1"/>
          <a:stretch>
            <a:fillRect/>
          </a:stretch>
        </p:blipFill>
        <p:spPr>
          <a:xfrm>
            <a:off x="1270635" y="3629025"/>
            <a:ext cx="4578985" cy="756920"/>
          </a:xfrm>
          <a:prstGeom prst="roundRect">
            <a:avLst/>
          </a:prstGeom>
          <a:ln>
            <a:solidFill>
              <a:srgbClr val="00B050"/>
            </a:solidFill>
          </a:ln>
        </p:spPr>
      </p:pic>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2"/>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三、为什么要发展空间观念？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3"/>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3072130" y="831850"/>
            <a:ext cx="475869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sz="2400" b="1">
                <a:ea typeface="宋体" charset="-122"/>
              </a:rPr>
              <a:t>一）发展空间观念的价值意义</a:t>
            </a:r>
            <a:endParaRPr lang="zh-CN" altLang="en-US" sz="2400" b="1">
              <a:ea typeface="宋体" charset="-122"/>
            </a:endParaRPr>
          </a:p>
        </p:txBody>
      </p:sp>
      <p:pic>
        <p:nvPicPr>
          <p:cNvPr id="6" name="图片 5"/>
          <p:cNvPicPr>
            <a:picLocks noChangeAspect="1"/>
          </p:cNvPicPr>
          <p:nvPr/>
        </p:nvPicPr>
        <p:blipFill>
          <a:blip r:embed="rId6"/>
          <a:stretch>
            <a:fillRect/>
          </a:stretch>
        </p:blipFill>
        <p:spPr>
          <a:xfrm>
            <a:off x="1558925" y="4741545"/>
            <a:ext cx="4309110" cy="1562100"/>
          </a:xfrm>
          <a:prstGeom prst="roundRect">
            <a:avLst/>
          </a:prstGeom>
          <a:ln>
            <a:solidFill>
              <a:srgbClr val="00B050"/>
            </a:solidFill>
          </a:ln>
        </p:spPr>
      </p:pic>
      <p:pic>
        <p:nvPicPr>
          <p:cNvPr id="7" name="图片 6"/>
          <p:cNvPicPr>
            <a:picLocks noChangeAspect="1"/>
          </p:cNvPicPr>
          <p:nvPr>
            <p:custDataLst>
              <p:tags r:id="rId7"/>
            </p:custDataLst>
          </p:nvPr>
        </p:nvPicPr>
        <p:blipFill>
          <a:blip r:embed="rId8"/>
          <a:stretch>
            <a:fillRect/>
          </a:stretch>
        </p:blipFill>
        <p:spPr>
          <a:xfrm>
            <a:off x="1486535" y="2016125"/>
            <a:ext cx="4349750" cy="1232535"/>
          </a:xfrm>
          <a:prstGeom prst="roundRect">
            <a:avLst/>
          </a:prstGeom>
          <a:ln>
            <a:solidFill>
              <a:srgbClr val="00B050"/>
            </a:solidFill>
          </a:ln>
        </p:spPr>
      </p:pic>
      <p:sp>
        <p:nvSpPr>
          <p:cNvPr id="8" name="文本框 7"/>
          <p:cNvSpPr txBox="1"/>
          <p:nvPr/>
        </p:nvSpPr>
        <p:spPr>
          <a:xfrm>
            <a:off x="694690" y="1699895"/>
            <a:ext cx="946150" cy="650875"/>
          </a:xfrm>
          <a:prstGeom prst="rect">
            <a:avLst/>
          </a:prstGeom>
          <a:solidFill>
            <a:schemeClr val="accent1">
              <a:lumMod val="40000"/>
              <a:lumOff val="60000"/>
            </a:schemeClr>
          </a:solidFill>
          <a:ln w="9525">
            <a:noFill/>
          </a:ln>
        </p:spPr>
        <p:txBody>
          <a:bodyPr wrap="square">
            <a:spAutoFit/>
          </a:bodyPr>
          <a:p>
            <a:pPr>
              <a:lnSpc>
                <a:spcPct val="130000"/>
              </a:lnSpc>
            </a:pPr>
            <a:r>
              <a:rPr lang="zh-CN" sz="2800" b="1">
                <a:solidFill>
                  <a:srgbClr val="FF0000"/>
                </a:solidFill>
                <a:latin typeface="Calibri" charset="0"/>
                <a:ea typeface="宋体" charset="-122"/>
              </a:rPr>
              <a:t>特征</a:t>
            </a:r>
            <a:r>
              <a:rPr lang="en-US" altLang="zh-CN" sz="2800" b="1">
                <a:solidFill>
                  <a:srgbClr val="FF0000"/>
                </a:solidFill>
                <a:latin typeface="Calibri" charset="0"/>
                <a:ea typeface="宋体" charset="-122"/>
              </a:rPr>
              <a:t>  </a:t>
            </a:r>
            <a:endParaRPr lang="zh-CN" altLang="en-US" sz="2800" b="1">
              <a:solidFill>
                <a:srgbClr val="FF0000"/>
              </a:solidFill>
              <a:latin typeface="Calibri" charset="0"/>
              <a:ea typeface="宋体" charset="-122"/>
            </a:endParaRPr>
          </a:p>
        </p:txBody>
      </p:sp>
      <p:sp>
        <p:nvSpPr>
          <p:cNvPr id="11" name="文本框 10"/>
          <p:cNvSpPr txBox="1"/>
          <p:nvPr/>
        </p:nvSpPr>
        <p:spPr>
          <a:xfrm>
            <a:off x="690245" y="3212465"/>
            <a:ext cx="946150" cy="650875"/>
          </a:xfrm>
          <a:prstGeom prst="rect">
            <a:avLst/>
          </a:prstGeom>
          <a:solidFill>
            <a:schemeClr val="accent1">
              <a:lumMod val="40000"/>
              <a:lumOff val="60000"/>
            </a:schemeClr>
          </a:solidFill>
          <a:ln w="9525">
            <a:noFill/>
          </a:ln>
        </p:spPr>
        <p:txBody>
          <a:bodyPr wrap="square">
            <a:spAutoFit/>
          </a:bodyPr>
          <a:p>
            <a:pPr>
              <a:lnSpc>
                <a:spcPct val="130000"/>
              </a:lnSpc>
            </a:pPr>
            <a:r>
              <a:rPr lang="zh-CN" altLang="en-US" sz="2800" b="1">
                <a:solidFill>
                  <a:srgbClr val="FF0000"/>
                </a:solidFill>
                <a:latin typeface="Calibri" charset="0"/>
                <a:ea typeface="宋体" charset="-122"/>
              </a:rPr>
              <a:t>大小</a:t>
            </a:r>
            <a:r>
              <a:rPr lang="en-US" altLang="zh-CN" sz="2800" b="1">
                <a:solidFill>
                  <a:srgbClr val="FF0000"/>
                </a:solidFill>
                <a:latin typeface="Calibri" charset="0"/>
                <a:ea typeface="宋体" charset="-122"/>
              </a:rPr>
              <a:t>  </a:t>
            </a:r>
            <a:endParaRPr lang="zh-CN" altLang="en-US" sz="2800" b="1">
              <a:solidFill>
                <a:srgbClr val="FF0000"/>
              </a:solidFill>
              <a:latin typeface="Calibri" charset="0"/>
              <a:ea typeface="宋体" charset="-122"/>
            </a:endParaRPr>
          </a:p>
        </p:txBody>
      </p:sp>
      <p:sp>
        <p:nvSpPr>
          <p:cNvPr id="12" name="文本框 11"/>
          <p:cNvSpPr txBox="1"/>
          <p:nvPr/>
        </p:nvSpPr>
        <p:spPr>
          <a:xfrm>
            <a:off x="690245" y="4435475"/>
            <a:ext cx="946150" cy="1210945"/>
          </a:xfrm>
          <a:prstGeom prst="rect">
            <a:avLst/>
          </a:prstGeom>
          <a:solidFill>
            <a:schemeClr val="accent1">
              <a:lumMod val="40000"/>
              <a:lumOff val="60000"/>
            </a:schemeClr>
          </a:solidFill>
          <a:ln w="9525">
            <a:noFill/>
          </a:ln>
        </p:spPr>
        <p:txBody>
          <a:bodyPr wrap="square">
            <a:spAutoFit/>
          </a:bodyPr>
          <a:p>
            <a:pPr>
              <a:lnSpc>
                <a:spcPct val="130000"/>
              </a:lnSpc>
            </a:pPr>
            <a:r>
              <a:rPr lang="zh-CN" altLang="en-US" sz="2800" b="1">
                <a:solidFill>
                  <a:srgbClr val="FF0000"/>
                </a:solidFill>
                <a:latin typeface="Calibri" charset="0"/>
                <a:ea typeface="宋体" charset="-122"/>
              </a:rPr>
              <a:t>相互关系</a:t>
            </a:r>
            <a:r>
              <a:rPr lang="en-US" altLang="zh-CN" sz="2800" b="1">
                <a:solidFill>
                  <a:srgbClr val="FF0000"/>
                </a:solidFill>
                <a:latin typeface="Calibri" charset="0"/>
                <a:ea typeface="宋体" charset="-122"/>
              </a:rPr>
              <a:t>  </a:t>
            </a:r>
            <a:endParaRPr lang="zh-CN" altLang="en-US" sz="2800" b="1">
              <a:solidFill>
                <a:srgbClr val="FF0000"/>
              </a:solidFill>
              <a:latin typeface="Calibri" charset="0"/>
              <a:ea typeface="宋体" charset="-122"/>
            </a:endParaRPr>
          </a:p>
        </p:txBody>
      </p:sp>
      <p:sp>
        <p:nvSpPr>
          <p:cNvPr id="57" name="文本框 56"/>
          <p:cNvSpPr txBox="1"/>
          <p:nvPr/>
        </p:nvSpPr>
        <p:spPr>
          <a:xfrm>
            <a:off x="10631805" y="2564130"/>
            <a:ext cx="622300" cy="2414905"/>
          </a:xfrm>
          <a:prstGeom prst="rect">
            <a:avLst/>
          </a:prstGeom>
          <a:solidFill>
            <a:schemeClr val="accent1">
              <a:lumMod val="40000"/>
              <a:lumOff val="60000"/>
            </a:schemeClr>
          </a:solidFill>
          <a:ln w="9525">
            <a:noFill/>
          </a:ln>
        </p:spPr>
        <p:txBody>
          <a:bodyPr wrap="square">
            <a:spAutoFit/>
          </a:bodyPr>
          <a:p>
            <a:pPr>
              <a:lnSpc>
                <a:spcPct val="90000"/>
              </a:lnSpc>
            </a:pPr>
            <a:r>
              <a:rPr lang="zh-CN" altLang="en-US" sz="2800" b="1">
                <a:solidFill>
                  <a:srgbClr val="FF0000"/>
                </a:solidFill>
                <a:latin typeface="Calibri" charset="0"/>
                <a:ea typeface="宋体" charset="-122"/>
              </a:rPr>
              <a:t>空间想象能力</a:t>
            </a:r>
            <a:r>
              <a:rPr lang="en-US" altLang="zh-CN" sz="2800" b="1">
                <a:solidFill>
                  <a:srgbClr val="FF0000"/>
                </a:solidFill>
                <a:latin typeface="Calibri" charset="0"/>
                <a:ea typeface="宋体" charset="-122"/>
              </a:rPr>
              <a:t>  </a:t>
            </a:r>
            <a:endParaRPr lang="zh-CN" altLang="en-US" sz="2800" b="1">
              <a:solidFill>
                <a:srgbClr val="FF0000"/>
              </a:solidFill>
              <a:latin typeface="Calibri" charset="0"/>
              <a:ea typeface="宋体" charset="-122"/>
            </a:endParaRPr>
          </a:p>
        </p:txBody>
      </p:sp>
      <p:sp>
        <p:nvSpPr>
          <p:cNvPr id="127" name="箭头: 右 21"/>
          <p:cNvSpPr/>
          <p:nvPr/>
        </p:nvSpPr>
        <p:spPr>
          <a:xfrm>
            <a:off x="9980295" y="3724910"/>
            <a:ext cx="588010" cy="425450"/>
          </a:xfrm>
          <a:prstGeom prst="rightArrow">
            <a:avLst/>
          </a:prstGeom>
          <a:solidFill>
            <a:srgbClr val="A1C450"/>
          </a:solidFill>
          <a:ln w="25400" cap="flat" cmpd="sng" algn="ctr">
            <a:noFill/>
            <a:prstDash val="solid"/>
          </a:ln>
          <a:effectLst/>
        </p:spPr>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pic>
        <p:nvPicPr>
          <p:cNvPr id="128" name="图片 127"/>
          <p:cNvPicPr>
            <a:picLocks noChangeAspect="1"/>
          </p:cNvPicPr>
          <p:nvPr/>
        </p:nvPicPr>
        <p:blipFill>
          <a:blip r:embed="rId9"/>
          <a:stretch>
            <a:fillRect/>
          </a:stretch>
        </p:blipFill>
        <p:spPr>
          <a:xfrm>
            <a:off x="6910705" y="2276475"/>
            <a:ext cx="2893695" cy="3714115"/>
          </a:xfrm>
          <a:prstGeom prst="roundRect">
            <a:avLst/>
          </a:prstGeom>
          <a:ln>
            <a:solidFill>
              <a:srgbClr val="00B050"/>
            </a:solidFill>
          </a:ln>
        </p:spPr>
      </p:pic>
      <p:sp>
        <p:nvSpPr>
          <p:cNvPr id="129" name="箭头: 右 6"/>
          <p:cNvSpPr/>
          <p:nvPr/>
        </p:nvSpPr>
        <p:spPr>
          <a:xfrm>
            <a:off x="5969635" y="3788410"/>
            <a:ext cx="807085" cy="361950"/>
          </a:xfrm>
          <a:prstGeom prst="rightArrow">
            <a:avLst/>
          </a:prstGeom>
          <a:solidFill>
            <a:srgbClr val="A1C450"/>
          </a:solidFill>
          <a:ln w="25400" cap="flat" cmpd="sng" algn="ctr">
            <a:noFill/>
            <a:prstDash val="solid"/>
          </a:ln>
          <a:effectLst/>
        </p:spPr>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130" name="文本框 129"/>
          <p:cNvSpPr txBox="1"/>
          <p:nvPr/>
        </p:nvSpPr>
        <p:spPr>
          <a:xfrm>
            <a:off x="7319645" y="1699895"/>
            <a:ext cx="2054860" cy="650875"/>
          </a:xfrm>
          <a:prstGeom prst="rect">
            <a:avLst/>
          </a:prstGeom>
          <a:solidFill>
            <a:schemeClr val="accent1">
              <a:lumMod val="40000"/>
              <a:lumOff val="60000"/>
            </a:schemeClr>
          </a:solidFill>
          <a:ln w="9525">
            <a:noFill/>
          </a:ln>
        </p:spPr>
        <p:txBody>
          <a:bodyPr wrap="square">
            <a:spAutoFit/>
          </a:bodyPr>
          <a:p>
            <a:pPr>
              <a:lnSpc>
                <a:spcPct val="130000"/>
              </a:lnSpc>
            </a:pPr>
            <a:r>
              <a:rPr lang="zh-CN" altLang="en-US" sz="2800" b="1">
                <a:solidFill>
                  <a:srgbClr val="FF0000"/>
                </a:solidFill>
                <a:latin typeface="Calibri" charset="0"/>
                <a:ea typeface="宋体" charset="-122"/>
              </a:rPr>
              <a:t>加工、重组</a:t>
            </a:r>
            <a:r>
              <a:rPr lang="en-US" altLang="zh-CN" sz="2800" b="1">
                <a:solidFill>
                  <a:srgbClr val="FF0000"/>
                </a:solidFill>
                <a:latin typeface="Calibri" charset="0"/>
                <a:ea typeface="宋体" charset="-122"/>
              </a:rPr>
              <a:t>  </a:t>
            </a:r>
            <a:endParaRPr lang="zh-CN" altLang="en-US" sz="2800" b="1">
              <a:solidFill>
                <a:srgbClr val="FF0000"/>
              </a:solidFill>
              <a:latin typeface="Calibri"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left)">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barn(inVertical)">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down)">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wipe(left)">
                                      <p:cBhvr>
                                        <p:cTn id="52" dur="500"/>
                                        <p:tgtEl>
                                          <p:spTgt spid="1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29" grpId="1" animBg="1"/>
      <p:bldP spid="127" grpId="0" animBg="1"/>
      <p:bldP spid="57" grpId="0" animBg="1"/>
      <p:bldP spid="1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三、为什么要发展空间观念？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3072130" y="836295"/>
            <a:ext cx="475869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sz="2400" b="1">
                <a:ea typeface="宋体" charset="-122"/>
              </a:rPr>
              <a:t>一）发展空间观念的价值意义</a:t>
            </a:r>
            <a:endParaRPr lang="zh-CN" altLang="en-US" sz="2400" b="1">
              <a:ea typeface="宋体" charset="-122"/>
            </a:endParaRPr>
          </a:p>
        </p:txBody>
      </p:sp>
      <p:pic>
        <p:nvPicPr>
          <p:cNvPr id="6" name="图片 5"/>
          <p:cNvPicPr/>
          <p:nvPr/>
        </p:nvPicPr>
        <p:blipFill>
          <a:blip r:embed="rId5"/>
          <a:stretch>
            <a:fillRect/>
          </a:stretch>
        </p:blipFill>
        <p:spPr>
          <a:xfrm>
            <a:off x="605790" y="1484630"/>
            <a:ext cx="3432810" cy="2183765"/>
          </a:xfrm>
          <a:prstGeom prst="roundRect">
            <a:avLst/>
          </a:prstGeom>
          <a:noFill/>
          <a:ln w="9525">
            <a:solidFill>
              <a:srgbClr val="00B050"/>
            </a:solidFill>
          </a:ln>
        </p:spPr>
      </p:pic>
      <p:pic>
        <p:nvPicPr>
          <p:cNvPr id="5" name="图片 4" descr="u=438617413,2878479194&amp;fm=253&amp;fmt=auto&amp;app=138&amp;f=JPEG.webp"/>
          <p:cNvPicPr>
            <a:picLocks noChangeAspect="1"/>
          </p:cNvPicPr>
          <p:nvPr/>
        </p:nvPicPr>
        <p:blipFill>
          <a:blip r:embed="rId6"/>
          <a:stretch>
            <a:fillRect/>
          </a:stretch>
        </p:blipFill>
        <p:spPr>
          <a:xfrm>
            <a:off x="695325" y="3789045"/>
            <a:ext cx="3308985" cy="2481580"/>
          </a:xfrm>
          <a:prstGeom prst="roundRect">
            <a:avLst/>
          </a:prstGeom>
          <a:ln>
            <a:solidFill>
              <a:srgbClr val="00B050"/>
            </a:solidFill>
          </a:ln>
        </p:spPr>
      </p:pic>
      <p:pic>
        <p:nvPicPr>
          <p:cNvPr id="101" name="图片 100"/>
          <p:cNvPicPr/>
          <p:nvPr/>
        </p:nvPicPr>
        <p:blipFill>
          <a:blip r:embed="rId7"/>
          <a:stretch>
            <a:fillRect/>
          </a:stretch>
        </p:blipFill>
        <p:spPr>
          <a:xfrm>
            <a:off x="4512310" y="1591945"/>
            <a:ext cx="2360930" cy="3148965"/>
          </a:xfrm>
          <a:prstGeom prst="roundRect">
            <a:avLst/>
          </a:prstGeom>
          <a:noFill/>
          <a:ln w="9525">
            <a:solidFill>
              <a:srgbClr val="00B050"/>
            </a:solidFill>
          </a:ln>
        </p:spPr>
      </p:pic>
      <p:pic>
        <p:nvPicPr>
          <p:cNvPr id="102" name="图片 101"/>
          <p:cNvPicPr/>
          <p:nvPr/>
        </p:nvPicPr>
        <p:blipFill>
          <a:blip r:embed="rId8">
            <a:lum contrast="12000"/>
          </a:blip>
          <a:stretch>
            <a:fillRect/>
          </a:stretch>
        </p:blipFill>
        <p:spPr>
          <a:xfrm>
            <a:off x="7248525" y="1592580"/>
            <a:ext cx="4048760" cy="3070225"/>
          </a:xfrm>
          <a:prstGeom prst="roundRect">
            <a:avLst/>
          </a:prstGeom>
          <a:noFill/>
          <a:ln w="9525">
            <a:solidFill>
              <a:srgbClr val="00B050"/>
            </a:solidFill>
          </a:ln>
        </p:spPr>
      </p:pic>
      <p:sp>
        <p:nvSpPr>
          <p:cNvPr id="103" name="文本框 102"/>
          <p:cNvSpPr txBox="1"/>
          <p:nvPr/>
        </p:nvSpPr>
        <p:spPr>
          <a:xfrm>
            <a:off x="4368165" y="4925695"/>
            <a:ext cx="7080250" cy="1170305"/>
          </a:xfrm>
          <a:prstGeom prst="rect">
            <a:avLst/>
          </a:prstGeom>
          <a:noFill/>
          <a:ln w="9525">
            <a:noFill/>
          </a:ln>
        </p:spPr>
        <p:txBody>
          <a:bodyPr wrap="square">
            <a:spAutoFit/>
          </a:bodyPr>
          <a:p>
            <a:pPr indent="304800">
              <a:lnSpc>
                <a:spcPct val="130000"/>
              </a:lnSpc>
            </a:pPr>
            <a:r>
              <a:rPr lang="zh-CN" sz="1800" b="1">
                <a:latin typeface="Calibri" charset="0"/>
                <a:ea typeface="宋体" charset="-122"/>
              </a:rPr>
              <a:t>正如吴文俊院士所说“几何学不能等同于逻辑推理，因为几何学能够给人们提供</a:t>
            </a:r>
            <a:r>
              <a:rPr lang="zh-CN" sz="1800" b="1">
                <a:solidFill>
                  <a:srgbClr val="FF0000"/>
                </a:solidFill>
                <a:latin typeface="Calibri" charset="0"/>
                <a:ea typeface="宋体" charset="-122"/>
              </a:rPr>
              <a:t>数学的直觉</a:t>
            </a:r>
            <a:r>
              <a:rPr lang="zh-CN" sz="1800" b="1">
                <a:latin typeface="Calibri" charset="0"/>
                <a:ea typeface="宋体" charset="-122"/>
              </a:rPr>
              <a:t>，我们应该培养学生的逻辑推理能力，但是要注意，只会推理而缺乏数学直觉，是不会有</a:t>
            </a:r>
            <a:r>
              <a:rPr lang="zh-CN" sz="1800" b="1">
                <a:solidFill>
                  <a:srgbClr val="FF0000"/>
                </a:solidFill>
                <a:latin typeface="Calibri" charset="0"/>
                <a:ea typeface="宋体" charset="-122"/>
              </a:rPr>
              <a:t>创造性</a:t>
            </a:r>
            <a:r>
              <a:rPr lang="zh-CN" sz="1800" b="1">
                <a:latin typeface="Calibri" charset="0"/>
                <a:ea typeface="宋体" charset="-122"/>
              </a:rPr>
              <a:t>的。”</a:t>
            </a:r>
            <a:endParaRPr lang="zh-CN" altLang="en-US" sz="1800" b="1">
              <a:latin typeface="Calibri"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barn(inVertical)">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barn(inVertical)">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blinds(horizontal)">
                                      <p:cBhvr>
                                        <p:cTn id="2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三、为什么要发展空间观念？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2287270" y="836295"/>
            <a:ext cx="7846060" cy="460375"/>
          </a:xfrm>
          <a:prstGeom prst="rect">
            <a:avLst/>
          </a:prstGeom>
          <a:solidFill>
            <a:schemeClr val="bg2"/>
          </a:solidFill>
          <a:ln w="9525">
            <a:noFill/>
          </a:ln>
        </p:spPr>
        <p:txBody>
          <a:bodyPr wrap="square">
            <a:spAutoFit/>
          </a:bodyPr>
          <a:p>
            <a:pPr indent="306070"/>
            <a:r>
              <a:rPr lang="en-US" altLang="zh-CN" sz="2400" b="1">
                <a:latin typeface="宋体" charset="-122"/>
              </a:rPr>
              <a:t>（二）在数学课堂教学中，发展学生空间观念的现状</a:t>
            </a:r>
            <a:endParaRPr lang="en-US" altLang="zh-CN" sz="2400" b="1">
              <a:latin typeface="宋体" charset="-122"/>
            </a:endParaRPr>
          </a:p>
        </p:txBody>
      </p:sp>
      <p:sp>
        <p:nvSpPr>
          <p:cNvPr id="6" name="文本框 5"/>
          <p:cNvSpPr txBox="1"/>
          <p:nvPr/>
        </p:nvSpPr>
        <p:spPr>
          <a:xfrm>
            <a:off x="2417445" y="1556385"/>
            <a:ext cx="7467600" cy="521970"/>
          </a:xfrm>
          <a:prstGeom prst="rect">
            <a:avLst/>
          </a:prstGeom>
          <a:solidFill>
            <a:schemeClr val="accent1"/>
          </a:solidFill>
          <a:ln w="9525">
            <a:noFill/>
          </a:ln>
        </p:spPr>
        <p:txBody>
          <a:bodyPr wrap="square">
            <a:spAutoFit/>
          </a:bodyPr>
          <a:p>
            <a:r>
              <a:rPr lang="en-US" altLang="zh-CN" sz="2000" b="1">
                <a:ea typeface="宋体" charset="-122"/>
              </a:rPr>
              <a:t>1</a:t>
            </a:r>
            <a:r>
              <a:rPr lang="zh-CN" sz="2000" b="1">
                <a:ea typeface="宋体" charset="-122"/>
              </a:rPr>
              <a:t>.教师对需达到的</a:t>
            </a:r>
            <a:r>
              <a:rPr lang="zh-CN" sz="2000" b="1">
                <a:solidFill>
                  <a:srgbClr val="FF0000"/>
                </a:solidFill>
                <a:ea typeface="宋体" charset="-122"/>
              </a:rPr>
              <a:t>空间观念发展维度</a:t>
            </a:r>
            <a:r>
              <a:rPr lang="zh-CN" sz="2000" b="1">
                <a:ea typeface="宋体" charset="-122"/>
              </a:rPr>
              <a:t>与</a:t>
            </a:r>
            <a:r>
              <a:rPr lang="zh-CN" sz="2000" b="1">
                <a:solidFill>
                  <a:srgbClr val="FF0000"/>
                </a:solidFill>
                <a:ea typeface="宋体" charset="-122"/>
              </a:rPr>
              <a:t>具体要求</a:t>
            </a:r>
            <a:r>
              <a:rPr lang="zh-CN" sz="2800" b="1">
                <a:ea typeface="宋体" charset="-122"/>
              </a:rPr>
              <a:t>不清楚</a:t>
            </a:r>
            <a:endParaRPr lang="zh-CN" altLang="en-US" sz="2800" b="1">
              <a:ea typeface="宋体" charset="-122"/>
            </a:endParaRPr>
          </a:p>
        </p:txBody>
      </p:sp>
      <p:sp>
        <p:nvSpPr>
          <p:cNvPr id="7" name="文本框 6"/>
          <p:cNvSpPr txBox="1"/>
          <p:nvPr/>
        </p:nvSpPr>
        <p:spPr>
          <a:xfrm>
            <a:off x="2423795" y="2204720"/>
            <a:ext cx="7507605" cy="521970"/>
          </a:xfrm>
          <a:prstGeom prst="rect">
            <a:avLst/>
          </a:prstGeom>
          <a:solidFill>
            <a:schemeClr val="accent1"/>
          </a:solidFill>
          <a:ln w="9525">
            <a:noFill/>
          </a:ln>
        </p:spPr>
        <p:txBody>
          <a:bodyPr wrap="square">
            <a:spAutoFit/>
          </a:bodyPr>
          <a:p>
            <a:r>
              <a:rPr lang="zh-CN" sz="2000" b="1">
                <a:ea typeface="宋体" charset="-122"/>
              </a:rPr>
              <a:t>2.教师对确定</a:t>
            </a:r>
            <a:r>
              <a:rPr lang="zh-CN" sz="2000" b="1">
                <a:solidFill>
                  <a:srgbClr val="FF0000"/>
                </a:solidFill>
                <a:ea typeface="宋体" charset="-122"/>
              </a:rPr>
              <a:t>空间观念发展目标</a:t>
            </a:r>
            <a:r>
              <a:rPr lang="zh-CN" sz="2000" b="1">
                <a:ea typeface="宋体" charset="-122"/>
              </a:rPr>
              <a:t>与</a:t>
            </a:r>
            <a:r>
              <a:rPr lang="zh-CN" sz="2000" b="1">
                <a:solidFill>
                  <a:srgbClr val="FF0000"/>
                </a:solidFill>
                <a:ea typeface="宋体" charset="-122"/>
              </a:rPr>
              <a:t>明确表述</a:t>
            </a:r>
            <a:r>
              <a:rPr lang="zh-CN" sz="2800" b="1">
                <a:ea typeface="宋体" charset="-122"/>
              </a:rPr>
              <a:t>感到较困难</a:t>
            </a:r>
            <a:endParaRPr lang="zh-CN" altLang="en-US" sz="2800" b="1">
              <a:ea typeface="宋体" charset="-122"/>
            </a:endParaRPr>
          </a:p>
        </p:txBody>
      </p:sp>
      <p:sp>
        <p:nvSpPr>
          <p:cNvPr id="10" name="文本框 9"/>
          <p:cNvSpPr txBox="1"/>
          <p:nvPr/>
        </p:nvSpPr>
        <p:spPr>
          <a:xfrm>
            <a:off x="2447290" y="5234940"/>
            <a:ext cx="7484745" cy="953135"/>
          </a:xfrm>
          <a:prstGeom prst="rect">
            <a:avLst/>
          </a:prstGeom>
          <a:solidFill>
            <a:schemeClr val="accent1"/>
          </a:solidFill>
          <a:ln w="9525">
            <a:noFill/>
          </a:ln>
        </p:spPr>
        <p:txBody>
          <a:bodyPr wrap="square">
            <a:spAutoFit/>
          </a:bodyPr>
          <a:p>
            <a:r>
              <a:rPr lang="zh-CN" sz="2000" b="1">
                <a:solidFill>
                  <a:schemeClr val="tx1"/>
                </a:solidFill>
                <a:ea typeface="宋体" charset="-122"/>
              </a:rPr>
              <a:t>5.对学生</a:t>
            </a:r>
            <a:r>
              <a:rPr lang="zh-CN" sz="2000" b="1">
                <a:solidFill>
                  <a:srgbClr val="FF0000"/>
                </a:solidFill>
                <a:ea typeface="宋体" charset="-122"/>
              </a:rPr>
              <a:t>空间观念发展水平</a:t>
            </a:r>
            <a:r>
              <a:rPr lang="zh-CN" sz="2000" b="1">
                <a:solidFill>
                  <a:srgbClr val="000000"/>
                </a:solidFill>
                <a:ea typeface="宋体" charset="-122"/>
              </a:rPr>
              <a:t>的</a:t>
            </a:r>
            <a:r>
              <a:rPr lang="zh-CN" sz="2800" b="1">
                <a:solidFill>
                  <a:schemeClr val="tx1"/>
                </a:solidFill>
                <a:ea typeface="宋体" charset="-122"/>
              </a:rPr>
              <a:t>评价方式单一、评价内容陈旧</a:t>
            </a:r>
            <a:endParaRPr lang="zh-CN" altLang="en-US" sz="2800" b="1">
              <a:solidFill>
                <a:schemeClr val="tx1"/>
              </a:solidFill>
              <a:ea typeface="宋体" charset="-122"/>
            </a:endParaRPr>
          </a:p>
        </p:txBody>
      </p:sp>
      <p:grpSp>
        <p:nvGrpSpPr>
          <p:cNvPr id="11" name="组合 10"/>
          <p:cNvGrpSpPr/>
          <p:nvPr/>
        </p:nvGrpSpPr>
        <p:grpSpPr>
          <a:xfrm>
            <a:off x="444500" y="1605280"/>
            <a:ext cx="915670" cy="3947795"/>
            <a:chOff x="799" y="890"/>
            <a:chExt cx="1442" cy="6217"/>
          </a:xfrm>
        </p:grpSpPr>
        <p:sp>
          <p:nvSpPr>
            <p:cNvPr id="28" name="Rectangle 29"/>
            <p:cNvSpPr>
              <a14:cpLocks xmlns:a14="http://schemas.microsoft.com/office/drawing/2010/main" noChangeArrowheads="1"/>
            </p:cNvSpPr>
            <p:nvPr>
              <p:custDataLst>
                <p:tags r:id="rId5"/>
              </p:custDataLst>
            </p:nvPr>
          </p:nvSpPr>
          <p:spPr bwMode="auto">
            <a:xfrm>
              <a:off x="968" y="890"/>
              <a:ext cx="1104" cy="630"/>
            </a:xfrm>
            <a:prstGeom prst="rect">
              <a:avLst/>
            </a:prstGeom>
            <a:solidFill>
              <a:srgbClr val="FF6600">
                <a:alpha val="34117"/>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zh-CN" altLang="en-US" sz="2000" b="1" dirty="0">
                  <a:latin typeface="楷体" pitchFamily="49" charset="-122"/>
                  <a:ea typeface="楷体" pitchFamily="49" charset="-122"/>
                </a:rPr>
                <a:t>问题</a:t>
              </a:r>
              <a:endParaRPr lang="zh-CN" altLang="en-US" sz="2000" b="1" dirty="0">
                <a:latin typeface="楷体" pitchFamily="49" charset="-122"/>
                <a:ea typeface="楷体" pitchFamily="49" charset="-122"/>
              </a:endParaRPr>
            </a:p>
          </p:txBody>
        </p:sp>
        <p:sp>
          <p:nvSpPr>
            <p:cNvPr id="29" name="Rectangle 30"/>
            <p:cNvSpPr>
              <a14:cpLocks xmlns:a14="http://schemas.microsoft.com/office/drawing/2010/main" noChangeArrowheads="1"/>
            </p:cNvSpPr>
            <p:nvPr>
              <p:custDataLst>
                <p:tags r:id="rId6"/>
              </p:custDataLst>
            </p:nvPr>
          </p:nvSpPr>
          <p:spPr bwMode="auto">
            <a:xfrm>
              <a:off x="968" y="2288"/>
              <a:ext cx="1104" cy="630"/>
            </a:xfrm>
            <a:prstGeom prst="rect">
              <a:avLst/>
            </a:prstGeom>
            <a:solidFill>
              <a:srgbClr val="FF6600">
                <a:alpha val="34117"/>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zh-CN" altLang="en-US" sz="2000" b="1">
                  <a:latin typeface="楷体" pitchFamily="49" charset="-122"/>
                  <a:ea typeface="楷体" pitchFamily="49" charset="-122"/>
                </a:rPr>
                <a:t>想象</a:t>
              </a:r>
              <a:endParaRPr lang="zh-CN" altLang="en-US" sz="2000" b="1">
                <a:latin typeface="楷体" pitchFamily="49" charset="-122"/>
                <a:ea typeface="楷体" pitchFamily="49" charset="-122"/>
              </a:endParaRPr>
            </a:p>
          </p:txBody>
        </p:sp>
        <p:sp>
          <p:nvSpPr>
            <p:cNvPr id="30" name="Rectangle 31"/>
            <p:cNvSpPr>
              <a14:cpLocks xmlns:a14="http://schemas.microsoft.com/office/drawing/2010/main" noChangeArrowheads="1"/>
            </p:cNvSpPr>
            <p:nvPr>
              <p:custDataLst>
                <p:tags r:id="rId7"/>
              </p:custDataLst>
            </p:nvPr>
          </p:nvSpPr>
          <p:spPr bwMode="auto">
            <a:xfrm>
              <a:off x="968" y="3776"/>
              <a:ext cx="1104" cy="630"/>
            </a:xfrm>
            <a:prstGeom prst="rect">
              <a:avLst/>
            </a:prstGeom>
            <a:solidFill>
              <a:srgbClr val="FF6600">
                <a:alpha val="34117"/>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zh-CN" altLang="en-US" sz="2000" b="1" dirty="0">
                  <a:latin typeface="楷体" pitchFamily="49" charset="-122"/>
                  <a:ea typeface="楷体" pitchFamily="49" charset="-122"/>
                </a:rPr>
                <a:t>选择</a:t>
              </a:r>
              <a:endParaRPr lang="zh-CN" altLang="en-US" sz="2000" b="1" dirty="0">
                <a:latin typeface="楷体" pitchFamily="49" charset="-122"/>
                <a:ea typeface="楷体" pitchFamily="49" charset="-122"/>
              </a:endParaRPr>
            </a:p>
          </p:txBody>
        </p:sp>
        <p:sp>
          <p:nvSpPr>
            <p:cNvPr id="31" name="Rectangle 32"/>
            <p:cNvSpPr>
              <a14:cpLocks xmlns:a14="http://schemas.microsoft.com/office/drawing/2010/main" noChangeArrowheads="1"/>
            </p:cNvSpPr>
            <p:nvPr>
              <p:custDataLst>
                <p:tags r:id="rId8"/>
              </p:custDataLst>
            </p:nvPr>
          </p:nvSpPr>
          <p:spPr bwMode="auto">
            <a:xfrm>
              <a:off x="968" y="5133"/>
              <a:ext cx="1104" cy="630"/>
            </a:xfrm>
            <a:prstGeom prst="rect">
              <a:avLst/>
            </a:prstGeom>
            <a:solidFill>
              <a:srgbClr val="FF6600">
                <a:alpha val="34117"/>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zh-CN" altLang="en-US" sz="2000" b="1" dirty="0">
                  <a:latin typeface="楷体" pitchFamily="49" charset="-122"/>
                  <a:ea typeface="楷体" pitchFamily="49" charset="-122"/>
                </a:rPr>
                <a:t>计算</a:t>
              </a:r>
              <a:endParaRPr lang="zh-CN" altLang="en-US" sz="2000" b="1" dirty="0">
                <a:latin typeface="楷体" pitchFamily="49" charset="-122"/>
                <a:ea typeface="楷体" pitchFamily="49" charset="-122"/>
              </a:endParaRPr>
            </a:p>
          </p:txBody>
        </p:sp>
        <p:sp>
          <p:nvSpPr>
            <p:cNvPr id="32" name="Rectangle 33"/>
            <p:cNvSpPr>
              <a14:cpLocks xmlns:a14="http://schemas.microsoft.com/office/drawing/2010/main" noChangeArrowheads="1"/>
            </p:cNvSpPr>
            <p:nvPr>
              <p:custDataLst>
                <p:tags r:id="rId9"/>
              </p:custDataLst>
            </p:nvPr>
          </p:nvSpPr>
          <p:spPr bwMode="auto">
            <a:xfrm>
              <a:off x="799" y="6477"/>
              <a:ext cx="1442" cy="630"/>
            </a:xfrm>
            <a:prstGeom prst="rect">
              <a:avLst/>
            </a:prstGeom>
            <a:solidFill>
              <a:srgbClr val="FF6600">
                <a:alpha val="34117"/>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algn="ctr" eaLnBrk="1" hangingPunct="1">
                <a:spcBef>
                  <a:spcPct val="0"/>
                </a:spcBef>
                <a:buFontTx/>
                <a:buNone/>
              </a:pPr>
              <a:r>
                <a:rPr lang="zh-CN" altLang="en-US" sz="2000" b="1" dirty="0">
                  <a:latin typeface="楷体" pitchFamily="49" charset="-122"/>
                  <a:ea typeface="楷体" pitchFamily="49" charset="-122"/>
                </a:rPr>
                <a:t>答案</a:t>
              </a:r>
              <a:endParaRPr lang="zh-CN" altLang="en-US" sz="2000" b="1" dirty="0">
                <a:latin typeface="楷体" pitchFamily="49" charset="-122"/>
                <a:ea typeface="楷体" pitchFamily="49" charset="-122"/>
              </a:endParaRPr>
            </a:p>
          </p:txBody>
        </p:sp>
        <p:sp>
          <p:nvSpPr>
            <p:cNvPr id="34" name="Line 35"/>
            <p:cNvSpPr>
              <a14:cpLocks xmlns:a14="http://schemas.microsoft.com/office/drawing/2010/main" noChangeShapeType="1"/>
            </p:cNvSpPr>
            <p:nvPr>
              <p:custDataLst>
                <p:tags r:id="rId10"/>
              </p:custDataLst>
            </p:nvPr>
          </p:nvSpPr>
          <p:spPr bwMode="auto">
            <a:xfrm>
              <a:off x="1503" y="1532"/>
              <a:ext cx="0" cy="680"/>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sp>
          <p:nvSpPr>
            <p:cNvPr id="35" name="Line 36"/>
            <p:cNvSpPr>
              <a14:cpLocks xmlns:a14="http://schemas.microsoft.com/office/drawing/2010/main" noChangeShapeType="1"/>
            </p:cNvSpPr>
            <p:nvPr>
              <p:custDataLst>
                <p:tags r:id="rId11"/>
              </p:custDataLst>
            </p:nvPr>
          </p:nvSpPr>
          <p:spPr bwMode="auto">
            <a:xfrm flipH="1">
              <a:off x="1503" y="2942"/>
              <a:ext cx="19" cy="905"/>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sp>
          <p:nvSpPr>
            <p:cNvPr id="36" name="Line 37"/>
            <p:cNvSpPr>
              <a14:cpLocks xmlns:a14="http://schemas.microsoft.com/office/drawing/2010/main" noChangeShapeType="1"/>
            </p:cNvSpPr>
            <p:nvPr>
              <p:custDataLst>
                <p:tags r:id="rId12"/>
              </p:custDataLst>
            </p:nvPr>
          </p:nvSpPr>
          <p:spPr bwMode="auto">
            <a:xfrm>
              <a:off x="1503" y="4362"/>
              <a:ext cx="12" cy="700"/>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sp>
          <p:nvSpPr>
            <p:cNvPr id="37" name="Line 38"/>
            <p:cNvSpPr>
              <a14:cpLocks xmlns:a14="http://schemas.microsoft.com/office/drawing/2010/main" noChangeShapeType="1"/>
            </p:cNvSpPr>
            <p:nvPr>
              <p:custDataLst>
                <p:tags r:id="rId13"/>
              </p:custDataLst>
            </p:nvPr>
          </p:nvSpPr>
          <p:spPr bwMode="auto">
            <a:xfrm>
              <a:off x="1503" y="5763"/>
              <a:ext cx="0" cy="680"/>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grpSp>
      <p:grpSp>
        <p:nvGrpSpPr>
          <p:cNvPr id="12" name="组合 11"/>
          <p:cNvGrpSpPr/>
          <p:nvPr/>
        </p:nvGrpSpPr>
        <p:grpSpPr>
          <a:xfrm>
            <a:off x="10848975" y="1663065"/>
            <a:ext cx="863600" cy="3822065"/>
            <a:chOff x="11722" y="926"/>
            <a:chExt cx="1360" cy="6019"/>
          </a:xfrm>
        </p:grpSpPr>
        <p:sp>
          <p:nvSpPr>
            <p:cNvPr id="23" name="Text Box 21"/>
            <p:cNvSpPr txBox="1">
              <a14:cpLocks xmlns:a14="http://schemas.microsoft.com/office/drawing/2010/main" noChangeArrowheads="1"/>
            </p:cNvSpPr>
            <p:nvPr>
              <p:custDataLst>
                <p:tags r:id="rId14"/>
              </p:custDataLst>
            </p:nvPr>
          </p:nvSpPr>
          <p:spPr bwMode="auto">
            <a:xfrm>
              <a:off x="11722" y="926"/>
              <a:ext cx="1360" cy="630"/>
            </a:xfrm>
            <a:prstGeom prst="rect">
              <a:avLst/>
            </a:prstGeom>
            <a:solidFill>
              <a:srgbClr val="FF6600">
                <a:alpha val="32941"/>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50000"/>
                </a:spcBef>
                <a:buFontTx/>
                <a:buNone/>
              </a:pPr>
              <a:r>
                <a:rPr lang="zh-CN" altLang="en-US" sz="2000" b="1">
                  <a:latin typeface="楷体" pitchFamily="49" charset="-122"/>
                  <a:ea typeface="楷体" pitchFamily="49" charset="-122"/>
                </a:rPr>
                <a:t>立体</a:t>
              </a:r>
              <a:endParaRPr lang="zh-CN" altLang="en-US" sz="2000" b="1">
                <a:latin typeface="楷体" pitchFamily="49" charset="-122"/>
                <a:ea typeface="楷体" pitchFamily="49" charset="-122"/>
              </a:endParaRPr>
            </a:p>
          </p:txBody>
        </p:sp>
        <p:sp>
          <p:nvSpPr>
            <p:cNvPr id="24" name="Line 22"/>
            <p:cNvSpPr>
              <a14:cpLocks xmlns:a14="http://schemas.microsoft.com/office/drawing/2010/main" noChangeShapeType="1"/>
            </p:cNvSpPr>
            <p:nvPr>
              <p:custDataLst>
                <p:tags r:id="rId15"/>
              </p:custDataLst>
            </p:nvPr>
          </p:nvSpPr>
          <p:spPr bwMode="auto">
            <a:xfrm flipH="1">
              <a:off x="12315" y="1666"/>
              <a:ext cx="19" cy="1701"/>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sp>
          <p:nvSpPr>
            <p:cNvPr id="25" name="Text Box 23"/>
            <p:cNvSpPr txBox="1">
              <a14:cpLocks xmlns:a14="http://schemas.microsoft.com/office/drawing/2010/main" noChangeArrowheads="1"/>
            </p:cNvSpPr>
            <p:nvPr>
              <p:custDataLst>
                <p:tags r:id="rId16"/>
              </p:custDataLst>
            </p:nvPr>
          </p:nvSpPr>
          <p:spPr bwMode="auto">
            <a:xfrm>
              <a:off x="11722" y="3600"/>
              <a:ext cx="1360" cy="630"/>
            </a:xfrm>
            <a:prstGeom prst="rect">
              <a:avLst/>
            </a:prstGeom>
            <a:solidFill>
              <a:srgbClr val="FF6600">
                <a:alpha val="32941"/>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50000"/>
                </a:spcBef>
                <a:buFontTx/>
                <a:buNone/>
              </a:pPr>
              <a:r>
                <a:rPr lang="zh-CN" altLang="en-US" sz="2000" b="1" dirty="0">
                  <a:latin typeface="楷体" pitchFamily="49" charset="-122"/>
                  <a:ea typeface="楷体" pitchFamily="49" charset="-122"/>
                </a:rPr>
                <a:t>平面</a:t>
              </a:r>
              <a:endParaRPr lang="zh-CN" altLang="en-US" sz="2000" b="1" dirty="0">
                <a:latin typeface="楷体" pitchFamily="49" charset="-122"/>
                <a:ea typeface="楷体" pitchFamily="49" charset="-122"/>
              </a:endParaRPr>
            </a:p>
          </p:txBody>
        </p:sp>
        <p:sp>
          <p:nvSpPr>
            <p:cNvPr id="26" name="Line 24"/>
            <p:cNvSpPr>
              <a14:cpLocks xmlns:a14="http://schemas.microsoft.com/office/drawing/2010/main" noChangeShapeType="1"/>
            </p:cNvSpPr>
            <p:nvPr>
              <p:custDataLst>
                <p:tags r:id="rId17"/>
              </p:custDataLst>
            </p:nvPr>
          </p:nvSpPr>
          <p:spPr bwMode="auto">
            <a:xfrm>
              <a:off x="12303" y="4295"/>
              <a:ext cx="9" cy="2031"/>
            </a:xfrm>
            <a:prstGeom prst="line">
              <a:avLst/>
            </a:prstGeom>
            <a:noFill/>
            <a:ln w="2857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a:latin typeface="楷体" pitchFamily="49" charset="-122"/>
                <a:ea typeface="楷体" pitchFamily="49" charset="-122"/>
              </a:endParaRPr>
            </a:p>
          </p:txBody>
        </p:sp>
        <p:sp>
          <p:nvSpPr>
            <p:cNvPr id="27" name="Text Box 25"/>
            <p:cNvSpPr txBox="1">
              <a14:cpLocks xmlns:a14="http://schemas.microsoft.com/office/drawing/2010/main" noChangeArrowheads="1"/>
            </p:cNvSpPr>
            <p:nvPr>
              <p:custDataLst>
                <p:tags r:id="rId18"/>
              </p:custDataLst>
            </p:nvPr>
          </p:nvSpPr>
          <p:spPr bwMode="auto">
            <a:xfrm>
              <a:off x="11722" y="6315"/>
              <a:ext cx="1360" cy="630"/>
            </a:xfrm>
            <a:prstGeom prst="rect">
              <a:avLst/>
            </a:prstGeom>
            <a:solidFill>
              <a:srgbClr val="FF6600">
                <a:alpha val="32941"/>
              </a:srgb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defRPr>
              </a:lvl1pPr>
              <a:lvl2pPr marL="742950" indent="-285750">
                <a:spcBef>
                  <a:spcPct val="20000"/>
                </a:spcBef>
                <a:buFont typeface="Arial" charset="0"/>
                <a:buChar char="–"/>
                <a:defRPr sz="2800">
                  <a:solidFill>
                    <a:schemeClr val="tx1"/>
                  </a:solidFill>
                  <a:latin typeface="Calibri" charset="0"/>
                  <a:ea typeface="宋体" charset="-122"/>
                </a:defRPr>
              </a:lvl2pPr>
              <a:lvl3pPr marL="1143000" indent="-228600">
                <a:spcBef>
                  <a:spcPct val="20000"/>
                </a:spcBef>
                <a:buFont typeface="Arial" charset="0"/>
                <a:buChar char="•"/>
                <a:defRPr sz="2400">
                  <a:solidFill>
                    <a:schemeClr val="tx1"/>
                  </a:solidFill>
                  <a:latin typeface="Calibri" charset="0"/>
                  <a:ea typeface="宋体" charset="-122"/>
                </a:defRPr>
              </a:lvl3pPr>
              <a:lvl4pPr marL="1600200" indent="-228600">
                <a:spcBef>
                  <a:spcPct val="20000"/>
                </a:spcBef>
                <a:buFont typeface="Arial" charset="0"/>
                <a:buChar char="–"/>
                <a:defRPr sz="2000">
                  <a:solidFill>
                    <a:schemeClr val="tx1"/>
                  </a:solidFill>
                  <a:latin typeface="Calibri" charset="0"/>
                  <a:ea typeface="宋体" charset="-122"/>
                </a:defRPr>
              </a:lvl4pPr>
              <a:lvl5pPr marL="2057400" indent="-228600">
                <a:spcBef>
                  <a:spcPct val="20000"/>
                </a:spcBef>
                <a:buFont typeface="Arial" charset="0"/>
                <a:buChar char="»"/>
                <a:defRPr sz="2000">
                  <a:solidFill>
                    <a:schemeClr val="tx1"/>
                  </a:solidFill>
                  <a:latin typeface="Calibri"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defRPr>
              </a:lvl9pPr>
            </a:lstStyle>
            <a:p>
              <a:pPr eaLnBrk="1" hangingPunct="1">
                <a:spcBef>
                  <a:spcPct val="50000"/>
                </a:spcBef>
                <a:buFontTx/>
                <a:buNone/>
              </a:pPr>
              <a:r>
                <a:rPr lang="zh-CN" altLang="en-US" sz="2000" b="1">
                  <a:latin typeface="楷体" pitchFamily="49" charset="-122"/>
                  <a:ea typeface="楷体" pitchFamily="49" charset="-122"/>
                </a:rPr>
                <a:t>立体</a:t>
              </a:r>
              <a:endParaRPr lang="zh-CN" altLang="en-US" sz="2000" b="1">
                <a:latin typeface="楷体" pitchFamily="49" charset="-122"/>
                <a:ea typeface="楷体" pitchFamily="49" charset="-122"/>
              </a:endParaRPr>
            </a:p>
          </p:txBody>
        </p:sp>
      </p:grpSp>
      <p:sp>
        <p:nvSpPr>
          <p:cNvPr id="8" name="文本框 7"/>
          <p:cNvSpPr txBox="1"/>
          <p:nvPr/>
        </p:nvSpPr>
        <p:spPr>
          <a:xfrm>
            <a:off x="2423795" y="2897505"/>
            <a:ext cx="7507605" cy="829945"/>
          </a:xfrm>
          <a:prstGeom prst="rect">
            <a:avLst/>
          </a:prstGeom>
          <a:solidFill>
            <a:schemeClr val="accent1"/>
          </a:solidFill>
          <a:ln w="9525">
            <a:noFill/>
          </a:ln>
        </p:spPr>
        <p:txBody>
          <a:bodyPr wrap="square">
            <a:spAutoFit/>
          </a:bodyPr>
          <a:p>
            <a:r>
              <a:rPr lang="en-US" altLang="zh-CN" sz="2000" b="1">
                <a:ea typeface="宋体" charset="-122"/>
              </a:rPr>
              <a:t>3.</a:t>
            </a:r>
            <a:r>
              <a:rPr sz="2000" b="1">
                <a:sym typeface="+mn-ea"/>
              </a:rPr>
              <a:t>在</a:t>
            </a:r>
            <a:r>
              <a:rPr sz="2000" b="1">
                <a:solidFill>
                  <a:srgbClr val="FF0000"/>
                </a:solidFill>
                <a:sym typeface="+mn-ea"/>
              </a:rPr>
              <a:t>情境创设环节</a:t>
            </a:r>
            <a:r>
              <a:rPr sz="2000" b="1">
                <a:sym typeface="+mn-ea"/>
              </a:rPr>
              <a:t>，教师大多数时候根据教材主题图创设情境，</a:t>
            </a:r>
            <a:r>
              <a:rPr sz="2800" b="1">
                <a:sym typeface="+mn-ea"/>
              </a:rPr>
              <a:t>偶尔结合生活自主创设情境</a:t>
            </a:r>
            <a:endParaRPr lang="zh-CN" altLang="en-US" sz="2800" b="1">
              <a:ea typeface="宋体" charset="-122"/>
            </a:endParaRPr>
          </a:p>
        </p:txBody>
      </p:sp>
      <p:sp>
        <p:nvSpPr>
          <p:cNvPr id="5" name="文本框 4"/>
          <p:cNvSpPr txBox="1"/>
          <p:nvPr/>
        </p:nvSpPr>
        <p:spPr>
          <a:xfrm>
            <a:off x="2432685" y="3850640"/>
            <a:ext cx="7507605" cy="1260475"/>
          </a:xfrm>
          <a:prstGeom prst="rect">
            <a:avLst/>
          </a:prstGeom>
          <a:solidFill>
            <a:schemeClr val="accent1"/>
          </a:solidFill>
          <a:ln w="9525">
            <a:noFill/>
          </a:ln>
        </p:spPr>
        <p:txBody>
          <a:bodyPr wrap="square">
            <a:spAutoFit/>
          </a:bodyPr>
          <a:p>
            <a:r>
              <a:rPr lang="en-US" sz="2000" b="1">
                <a:sym typeface="+mn-ea"/>
              </a:rPr>
              <a:t>4.</a:t>
            </a:r>
            <a:r>
              <a:rPr lang="zh-CN" sz="2000" b="1">
                <a:sym typeface="+mn-ea"/>
              </a:rPr>
              <a:t>在</a:t>
            </a:r>
            <a:r>
              <a:rPr lang="zh-CN" sz="2000" b="1">
                <a:solidFill>
                  <a:srgbClr val="FF0000"/>
                </a:solidFill>
                <a:sym typeface="+mn-ea"/>
              </a:rPr>
              <a:t>动手操作环节</a:t>
            </a:r>
            <a:r>
              <a:rPr lang="zh-CN" sz="2000" b="1">
                <a:sym typeface="+mn-ea"/>
              </a:rPr>
              <a:t>，教师大多数时候还不能及时有效地对学生的操作活动进行引导，</a:t>
            </a:r>
            <a:r>
              <a:rPr lang="zh-CN" sz="2800" b="1">
                <a:sym typeface="+mn-ea"/>
              </a:rPr>
              <a:t>偶尔会为引导学生用几何语言表达</a:t>
            </a:r>
            <a:endParaRPr lang="zh-CN" altLang="en-US" sz="2800" b="1">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p:sp>
        <p:nvSpPr>
          <p:cNvPr id="1048925"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926" name="流程图: 显示 2"/>
          <p:cNvSpPr/>
          <p:nvPr/>
        </p:nvSpPr>
        <p:spPr>
          <a:xfrm>
            <a:off x="1983695" y="2167391"/>
            <a:ext cx="8554471" cy="192270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4000" b="1">
                <a:solidFill>
                  <a:srgbClr val="000000"/>
                </a:solidFill>
                <a:latin typeface="思源黑体 CN Regular" charset="-122"/>
                <a:ea typeface="思源黑体 CN Regular" charset="-122"/>
              </a:rPr>
              <a:t>四</a:t>
            </a:r>
            <a:r>
              <a:rPr lang="en-US" altLang="en-US" sz="4000" b="1">
                <a:solidFill>
                  <a:srgbClr val="000000"/>
                </a:solidFill>
                <a:latin typeface="思源黑体 CN Regular" charset="-122"/>
                <a:ea typeface="思源黑体 CN Regular" charset="-122"/>
              </a:rPr>
              <a:t>、</a:t>
            </a:r>
            <a:r>
              <a:rPr lang="en-US" altLang="en-US" sz="4000" b="1">
                <a:solidFill>
                  <a:srgbClr val="000000"/>
                </a:solidFill>
                <a:latin typeface="思源黑体 CN Regular" charset="-122"/>
                <a:ea typeface="思源黑体 CN Regular" charset="-122"/>
              </a:rPr>
              <a:t>怎样</a:t>
            </a:r>
            <a:r>
              <a:rPr lang="en-US" altLang="en-US" sz="4000" b="1">
                <a:solidFill>
                  <a:srgbClr val="000000"/>
                </a:solidFill>
                <a:latin typeface="思源黑体 CN Regular" charset="-122"/>
                <a:ea typeface="思源黑体 CN Regular" charset="-122"/>
              </a:rPr>
              <a:t>发展</a:t>
            </a:r>
            <a:r>
              <a:rPr lang="en-US" altLang="en-US" sz="4000" b="1">
                <a:solidFill>
                  <a:srgbClr val="000000"/>
                </a:solidFill>
                <a:latin typeface="思源黑体 CN Regular" charset="-122"/>
                <a:ea typeface="思源黑体 CN Regular" charset="-122"/>
              </a:rPr>
              <a:t>空间</a:t>
            </a:r>
            <a:r>
              <a:rPr lang="en-US" altLang="en-US" sz="4000" b="1">
                <a:solidFill>
                  <a:srgbClr val="000000"/>
                </a:solidFill>
                <a:latin typeface="思源黑体 CN Regular" charset="-122"/>
                <a:ea typeface="思源黑体 CN Regular" charset="-122"/>
              </a:rPr>
              <a:t>观念</a:t>
            </a:r>
            <a:r>
              <a:rPr lang="en-US" altLang="en-US" sz="4000" b="1">
                <a:solidFill>
                  <a:srgbClr val="000000"/>
                </a:solidFill>
                <a:latin typeface="思源黑体 CN Regular" charset="-122"/>
                <a:ea typeface="思源黑体 CN Regular" charset="-122"/>
              </a:rPr>
              <a:t>？</a:t>
            </a:r>
            <a:endParaRPr lang="zh-CN" altLang="en-US" b="1">
              <a:solidFill>
                <a:srgbClr val="000000"/>
              </a:solidFill>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latin typeface="思源黑体 CN Regular" charset="-122"/>
                <a:ea typeface="思源黑体 CN Regular" charset="-122"/>
              </a:endParaRPr>
            </a:p>
          </p:txBody>
        </p:sp>
        <p:grpSp>
          <p:nvGrpSpPr>
            <p:cNvPr id="2" name="组合 1"/>
            <p:cNvGrpSpPr/>
            <p:nvPr/>
          </p:nvGrpSpPr>
          <p:grpSpPr>
            <a:xfrm>
              <a:off x="74" y="70"/>
              <a:ext cx="6038" cy="950"/>
              <a:chOff x="74" y="70"/>
              <a:chExt cx="6038" cy="950"/>
            </a:xfrm>
          </p:grpSpPr>
          <p:sp>
            <p:nvSpPr>
              <p:cNvPr id="3" name="文本框 41"/>
              <p:cNvSpPr txBox="1"/>
              <p:nvPr>
                <p:custDataLst>
                  <p:tags r:id="rId2"/>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pic>
        <p:nvPicPr>
          <p:cNvPr id="5" name="图片 4"/>
          <p:cNvPicPr>
            <a:picLocks noChangeAspect="1"/>
          </p:cNvPicPr>
          <p:nvPr/>
        </p:nvPicPr>
        <p:blipFill>
          <a:blip r:embed="rId1"/>
          <a:stretch>
            <a:fillRect/>
          </a:stretch>
        </p:blipFill>
        <p:spPr>
          <a:xfrm>
            <a:off x="1271905" y="2924810"/>
            <a:ext cx="9478010" cy="3291840"/>
          </a:xfrm>
          <a:prstGeom prst="rect">
            <a:avLst/>
          </a:prstGeom>
        </p:spPr>
      </p:pic>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2"/>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3"/>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911860" y="764540"/>
            <a:ext cx="992505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一</a:t>
            </a:r>
            <a:r>
              <a:rPr lang="en-US" altLang="zh-CN" sz="2400" b="1">
                <a:latin typeface="宋体" charset="-122"/>
              </a:rPr>
              <a:t>）</a:t>
            </a:r>
            <a:r>
              <a:rPr lang="zh-CN" altLang="en-US" sz="2400" b="1">
                <a:latin typeface="宋体" charset="-122"/>
              </a:rPr>
              <a:t>依据</a:t>
            </a:r>
            <a:r>
              <a:rPr lang="en-US" altLang="zh-CN" sz="2400" b="1">
                <a:latin typeface="宋体" charset="-122"/>
              </a:rPr>
              <a:t>“四维度三水平”——清晰空间观念发展维度与具体要求</a:t>
            </a:r>
            <a:endParaRPr lang="en-US" altLang="zh-CN" sz="2400" b="1">
              <a:latin typeface="宋体" charset="-122"/>
            </a:endParaRPr>
          </a:p>
        </p:txBody>
      </p:sp>
      <p:sp>
        <p:nvSpPr>
          <p:cNvPr id="8" name="文本框 7"/>
          <p:cNvSpPr txBox="1"/>
          <p:nvPr/>
        </p:nvSpPr>
        <p:spPr>
          <a:xfrm>
            <a:off x="839470" y="1905635"/>
            <a:ext cx="10103485" cy="1026160"/>
          </a:xfrm>
          <a:prstGeom prst="rect">
            <a:avLst/>
          </a:prstGeom>
          <a:noFill/>
          <a:ln w="9525">
            <a:noFill/>
          </a:ln>
        </p:spPr>
        <p:txBody>
          <a:bodyPr wrap="square">
            <a:spAutoFit/>
          </a:bodyPr>
          <a:p>
            <a:pPr>
              <a:lnSpc>
                <a:spcPct val="80000"/>
              </a:lnSpc>
            </a:pPr>
            <a:r>
              <a:rPr lang="en-US" altLang="zh-CN" sz="2000">
                <a:latin typeface="Calibri" charset="0"/>
                <a:ea typeface="宋体" charset="-122"/>
              </a:rPr>
              <a:t>         </a:t>
            </a:r>
            <a:r>
              <a:rPr lang="zh-CN" sz="2000" b="1">
                <a:latin typeface="Calibri" charset="0"/>
                <a:ea typeface="宋体" charset="-122"/>
              </a:rPr>
              <a:t>空间观念</a:t>
            </a:r>
            <a:r>
              <a:rPr lang="zh-CN" sz="2000">
                <a:latin typeface="Calibri" charset="0"/>
                <a:ea typeface="宋体" charset="-122"/>
              </a:rPr>
              <a:t>的</a:t>
            </a:r>
            <a:r>
              <a:rPr lang="zh-CN" sz="2000" b="1">
                <a:latin typeface="Calibri" charset="0"/>
                <a:ea typeface="宋体" charset="-122"/>
              </a:rPr>
              <a:t>主要表现</a:t>
            </a:r>
            <a:r>
              <a:rPr lang="zh-CN" sz="2000">
                <a:latin typeface="Calibri" charset="0"/>
                <a:ea typeface="宋体" charset="-122"/>
              </a:rPr>
              <a:t>是：“</a:t>
            </a:r>
            <a:r>
              <a:rPr lang="zh-CN" sz="2000" u="sng">
                <a:latin typeface="Calibri" charset="0"/>
                <a:ea typeface="宋体" charset="-122"/>
              </a:rPr>
              <a:t>能够根据物体特征抽象出几何图形，根据几何图形想象出所描述的实际物体</a:t>
            </a:r>
            <a:r>
              <a:rPr lang="zh-CN" sz="2800" b="1">
                <a:solidFill>
                  <a:srgbClr val="FF0000"/>
                </a:solidFill>
                <a:latin typeface="Calibri" charset="0"/>
                <a:ea typeface="宋体" charset="-122"/>
              </a:rPr>
              <a:t>；</a:t>
            </a:r>
            <a:r>
              <a:rPr lang="zh-CN" sz="2000" u="sng">
                <a:latin typeface="Calibri" charset="0"/>
                <a:ea typeface="宋体" charset="-122"/>
              </a:rPr>
              <a:t>想象并表达物体的空间方位和相互之间的位置关系</a:t>
            </a:r>
            <a:r>
              <a:rPr lang="zh-CN" sz="2800" b="1">
                <a:solidFill>
                  <a:srgbClr val="FF0000"/>
                </a:solidFill>
                <a:latin typeface="Calibri" charset="0"/>
                <a:ea typeface="宋体" charset="-122"/>
              </a:rPr>
              <a:t>；</a:t>
            </a:r>
            <a:r>
              <a:rPr lang="zh-CN" sz="2000" u="sng">
                <a:latin typeface="Calibri" charset="0"/>
                <a:ea typeface="宋体" charset="-122"/>
              </a:rPr>
              <a:t>感知并描述图形的运动和变化规律</a:t>
            </a:r>
            <a:r>
              <a:rPr lang="zh-CN" sz="2800" b="1">
                <a:solidFill>
                  <a:srgbClr val="FF0000"/>
                </a:solidFill>
                <a:latin typeface="Calibri" charset="0"/>
                <a:ea typeface="宋体" charset="-122"/>
              </a:rPr>
              <a:t>。</a:t>
            </a:r>
            <a:r>
              <a:rPr lang="zh-CN" sz="2000">
                <a:latin typeface="Calibri" charset="0"/>
                <a:ea typeface="宋体" charset="-122"/>
              </a:rPr>
              <a:t>”</a:t>
            </a:r>
            <a:endParaRPr lang="zh-CN" altLang="en-US" sz="2000">
              <a:latin typeface="Calibri" charset="0"/>
              <a:ea typeface="宋体" charset="-122"/>
            </a:endParaRPr>
          </a:p>
        </p:txBody>
      </p:sp>
      <p:sp>
        <p:nvSpPr>
          <p:cNvPr id="6" name="文本框 5"/>
          <p:cNvSpPr txBox="1"/>
          <p:nvPr>
            <p:custDataLst>
              <p:tags r:id="rId6"/>
            </p:custDataLst>
          </p:nvPr>
        </p:nvSpPr>
        <p:spPr>
          <a:xfrm>
            <a:off x="911860" y="1340485"/>
            <a:ext cx="5864225" cy="398780"/>
          </a:xfrm>
          <a:prstGeom prst="rect">
            <a:avLst/>
          </a:prstGeom>
          <a:solidFill>
            <a:schemeClr val="accent1"/>
          </a:solidFill>
          <a:ln w="9525">
            <a:noFill/>
          </a:ln>
        </p:spPr>
        <p:txBody>
          <a:bodyPr wrap="square">
            <a:spAutoFit/>
          </a:bodyPr>
          <a:p>
            <a:r>
              <a:rPr lang="en-US" altLang="zh-CN" sz="2000" b="1">
                <a:ea typeface="宋体" charset="-122"/>
              </a:rPr>
              <a:t>1</a:t>
            </a:r>
            <a:r>
              <a:rPr lang="zh-CN" sz="2000" b="1">
                <a:ea typeface="宋体" charset="-122"/>
              </a:rPr>
              <a:t>.依据“四维度”</a:t>
            </a:r>
            <a:r>
              <a:rPr lang="en-US" altLang="zh-CN" sz="2000" b="1">
                <a:ea typeface="宋体" charset="-122"/>
              </a:rPr>
              <a:t>——</a:t>
            </a:r>
            <a:r>
              <a:rPr lang="zh-CN" sz="2000" b="1">
                <a:ea typeface="宋体" charset="-122"/>
              </a:rPr>
              <a:t>清晰空间观念发展维度</a:t>
            </a:r>
            <a:endParaRPr lang="zh-CN" sz="2000" b="1">
              <a:ea typeface="宋体" charset="-122"/>
            </a:endParaRPr>
          </a:p>
        </p:txBody>
      </p:sp>
      <p:sp>
        <p:nvSpPr>
          <p:cNvPr id="7" name="椭圆 6"/>
          <p:cNvSpPr/>
          <p:nvPr/>
        </p:nvSpPr>
        <p:spPr>
          <a:xfrm>
            <a:off x="4224020" y="2846070"/>
            <a:ext cx="6718300" cy="915670"/>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pic>
        <p:nvPicPr>
          <p:cNvPr id="26" name="图片 18" descr="IMG_1358(20230405-192356)"/>
          <p:cNvPicPr>
            <a:picLocks noChangeAspect="1"/>
          </p:cNvPicPr>
          <p:nvPr/>
        </p:nvPicPr>
        <p:blipFill>
          <a:blip r:embed="rId1">
            <a:lum bright="6000" contrast="-6000"/>
          </a:blip>
          <a:srcRect l="30740" t="62849" r="32810" b="27290"/>
          <a:stretch>
            <a:fillRect/>
          </a:stretch>
        </p:blipFill>
        <p:spPr>
          <a:xfrm>
            <a:off x="6816090" y="3345815"/>
            <a:ext cx="5139690" cy="1395730"/>
          </a:xfrm>
          <a:prstGeom prst="roundRect">
            <a:avLst/>
          </a:prstGeom>
          <a:ln>
            <a:solidFill>
              <a:srgbClr val="92D050"/>
            </a:solidFill>
          </a:ln>
        </p:spPr>
      </p:pic>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2"/>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3"/>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816610" y="764540"/>
            <a:ext cx="9679305"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一</a:t>
            </a:r>
            <a:r>
              <a:rPr lang="en-US" altLang="zh-CN" sz="2400" b="1">
                <a:latin typeface="宋体" charset="-122"/>
              </a:rPr>
              <a:t>）</a:t>
            </a:r>
            <a:r>
              <a:rPr lang="zh-CN" altLang="en-US" sz="2400" b="1">
                <a:latin typeface="宋体" charset="-122"/>
              </a:rPr>
              <a:t>依据</a:t>
            </a:r>
            <a:r>
              <a:rPr lang="en-US" altLang="zh-CN" sz="2400" b="1">
                <a:latin typeface="宋体" charset="-122"/>
              </a:rPr>
              <a:t>“四维度三水平”——清晰空间观念发展维度与具体要求</a:t>
            </a:r>
            <a:endParaRPr lang="en-US" altLang="zh-CN" sz="2400" b="1">
              <a:latin typeface="宋体" charset="-122"/>
            </a:endParaRPr>
          </a:p>
        </p:txBody>
      </p:sp>
      <p:sp>
        <p:nvSpPr>
          <p:cNvPr id="6" name="文本框 5"/>
          <p:cNvSpPr txBox="1"/>
          <p:nvPr>
            <p:custDataLst>
              <p:tags r:id="rId6"/>
            </p:custDataLst>
          </p:nvPr>
        </p:nvSpPr>
        <p:spPr>
          <a:xfrm>
            <a:off x="911860" y="1340485"/>
            <a:ext cx="5702300" cy="398780"/>
          </a:xfrm>
          <a:prstGeom prst="rect">
            <a:avLst/>
          </a:prstGeom>
          <a:solidFill>
            <a:schemeClr val="accent1"/>
          </a:solidFill>
          <a:ln w="9525">
            <a:noFill/>
          </a:ln>
        </p:spPr>
        <p:txBody>
          <a:bodyPr wrap="square">
            <a:spAutoFit/>
          </a:bodyPr>
          <a:p>
            <a:r>
              <a:rPr lang="en-US" altLang="zh-CN" sz="2000" b="1">
                <a:ea typeface="宋体" charset="-122"/>
              </a:rPr>
              <a:t>1</a:t>
            </a:r>
            <a:r>
              <a:rPr lang="zh-CN" sz="2000" b="1">
                <a:ea typeface="宋体" charset="-122"/>
              </a:rPr>
              <a:t>.依据“四维度”</a:t>
            </a:r>
            <a:r>
              <a:rPr lang="en-US" altLang="zh-CN" sz="2000" b="1">
                <a:ea typeface="宋体" charset="-122"/>
              </a:rPr>
              <a:t>——</a:t>
            </a:r>
            <a:r>
              <a:rPr lang="zh-CN" sz="2000" b="1">
                <a:ea typeface="宋体" charset="-122"/>
              </a:rPr>
              <a:t>清晰空间观念发展维度</a:t>
            </a:r>
            <a:endParaRPr lang="zh-CN" sz="2000" b="1">
              <a:ea typeface="宋体" charset="-122"/>
            </a:endParaRPr>
          </a:p>
        </p:txBody>
      </p:sp>
      <p:grpSp>
        <p:nvGrpSpPr>
          <p:cNvPr id="22" name="组合 21"/>
          <p:cNvGrpSpPr/>
          <p:nvPr/>
        </p:nvGrpSpPr>
        <p:grpSpPr>
          <a:xfrm>
            <a:off x="6527165" y="1916274"/>
            <a:ext cx="3962400" cy="845341"/>
            <a:chOff x="8123" y="3184"/>
            <a:chExt cx="8822" cy="1649"/>
          </a:xfrm>
        </p:grpSpPr>
        <p:sp>
          <p:nvSpPr>
            <p:cNvPr id="15" name="左箭头标注 14"/>
            <p:cNvSpPr/>
            <p:nvPr/>
          </p:nvSpPr>
          <p:spPr>
            <a:xfrm>
              <a:off x="8123" y="3359"/>
              <a:ext cx="8822" cy="1474"/>
            </a:xfrm>
            <a:prstGeom prst="leftArrowCallout">
              <a:avLst>
                <a:gd name="adj1" fmla="val 25000"/>
                <a:gd name="adj2" fmla="val 25000"/>
                <a:gd name="adj3" fmla="val 25000"/>
                <a:gd name="adj4" fmla="val 869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9281" y="3184"/>
              <a:ext cx="7620" cy="1619"/>
            </a:xfrm>
            <a:prstGeom prst="rect">
              <a:avLst/>
            </a:prstGeom>
            <a:noFill/>
            <a:ln w="9525">
              <a:noFill/>
            </a:ln>
          </p:spPr>
          <p:txBody>
            <a:bodyPr wrap="square">
              <a:spAutoFit/>
            </a:bodyPr>
            <a:p>
              <a:pPr>
                <a:lnSpc>
                  <a:spcPct val="150000"/>
                </a:lnSpc>
              </a:pPr>
              <a:r>
                <a:rPr lang="zh-CN" altLang="en-US" sz="1600" b="1">
                  <a:solidFill>
                    <a:srgbClr val="000000"/>
                  </a:solidFill>
                  <a:ea typeface="宋体" charset="-122"/>
                </a:rPr>
                <a:t>根据</a:t>
              </a:r>
              <a:r>
                <a:rPr lang="zh-CN" sz="1600" b="1">
                  <a:solidFill>
                    <a:srgbClr val="000000"/>
                  </a:solidFill>
                  <a:ea typeface="宋体" charset="-122"/>
                </a:rPr>
                <a:t>实际物体的已知的结构、特征来分析、归纳与抽象出几何原型</a:t>
              </a:r>
              <a:endParaRPr lang="zh-CN" altLang="en-US" sz="1600" b="1">
                <a:solidFill>
                  <a:srgbClr val="000000"/>
                </a:solidFill>
                <a:ea typeface="宋体" charset="-122"/>
              </a:endParaRPr>
            </a:p>
          </p:txBody>
        </p:sp>
      </p:grpSp>
      <p:grpSp>
        <p:nvGrpSpPr>
          <p:cNvPr id="21" name="组合 20"/>
          <p:cNvGrpSpPr/>
          <p:nvPr/>
        </p:nvGrpSpPr>
        <p:grpSpPr>
          <a:xfrm>
            <a:off x="3683635" y="1844675"/>
            <a:ext cx="2842895" cy="1302385"/>
            <a:chOff x="1733" y="2905"/>
            <a:chExt cx="6276" cy="2720"/>
          </a:xfrm>
        </p:grpSpPr>
        <p:pic>
          <p:nvPicPr>
            <p:cNvPr id="9" name="图片 8"/>
            <p:cNvPicPr>
              <a:picLocks noChangeAspect="1"/>
            </p:cNvPicPr>
            <p:nvPr>
              <p:custDataLst>
                <p:tags r:id="rId7"/>
              </p:custDataLst>
            </p:nvPr>
          </p:nvPicPr>
          <p:blipFill>
            <a:blip r:embed="rId8"/>
            <a:srcRect t="56005" r="1926" b="23552"/>
            <a:stretch>
              <a:fillRect/>
            </a:stretch>
          </p:blipFill>
          <p:spPr>
            <a:xfrm>
              <a:off x="1811" y="4492"/>
              <a:ext cx="2495" cy="1045"/>
            </a:xfrm>
            <a:prstGeom prst="rect">
              <a:avLst/>
            </a:prstGeom>
          </p:spPr>
        </p:pic>
        <p:pic>
          <p:nvPicPr>
            <p:cNvPr id="10" name="图片 9"/>
            <p:cNvPicPr>
              <a:picLocks noChangeAspect="1"/>
            </p:cNvPicPr>
            <p:nvPr>
              <p:custDataLst>
                <p:tags r:id="rId9"/>
              </p:custDataLst>
            </p:nvPr>
          </p:nvPicPr>
          <p:blipFill>
            <a:blip r:embed="rId8"/>
            <a:srcRect l="17807" t="24394" r="10849" b="46772"/>
            <a:stretch>
              <a:fillRect/>
            </a:stretch>
          </p:blipFill>
          <p:spPr>
            <a:xfrm>
              <a:off x="5629" y="3018"/>
              <a:ext cx="1815" cy="1474"/>
            </a:xfrm>
            <a:prstGeom prst="rect">
              <a:avLst/>
            </a:prstGeom>
          </p:spPr>
        </p:pic>
        <p:pic>
          <p:nvPicPr>
            <p:cNvPr id="11" name="图片 10"/>
            <p:cNvPicPr>
              <a:picLocks noChangeAspect="1"/>
            </p:cNvPicPr>
            <p:nvPr>
              <p:custDataLst>
                <p:tags r:id="rId10"/>
              </p:custDataLst>
            </p:nvPr>
          </p:nvPicPr>
          <p:blipFill>
            <a:blip r:embed="rId8"/>
            <a:srcRect l="20126" b="74648"/>
            <a:stretch>
              <a:fillRect/>
            </a:stretch>
          </p:blipFill>
          <p:spPr>
            <a:xfrm>
              <a:off x="2274" y="3018"/>
              <a:ext cx="2032" cy="1296"/>
            </a:xfrm>
            <a:prstGeom prst="rect">
              <a:avLst/>
            </a:prstGeom>
          </p:spPr>
        </p:pic>
        <p:pic>
          <p:nvPicPr>
            <p:cNvPr id="12" name="图片 11"/>
            <p:cNvPicPr>
              <a:picLocks noChangeAspect="1"/>
            </p:cNvPicPr>
            <p:nvPr>
              <p:custDataLst>
                <p:tags r:id="rId11"/>
              </p:custDataLst>
            </p:nvPr>
          </p:nvPicPr>
          <p:blipFill>
            <a:blip r:embed="rId8"/>
            <a:srcRect l="4442" t="76447"/>
            <a:stretch>
              <a:fillRect/>
            </a:stretch>
          </p:blipFill>
          <p:spPr>
            <a:xfrm>
              <a:off x="5439" y="4379"/>
              <a:ext cx="2431" cy="1204"/>
            </a:xfrm>
            <a:prstGeom prst="rect">
              <a:avLst/>
            </a:prstGeom>
          </p:spPr>
        </p:pic>
        <p:sp>
          <p:nvSpPr>
            <p:cNvPr id="13" name="左右箭头 12"/>
            <p:cNvSpPr/>
            <p:nvPr/>
          </p:nvSpPr>
          <p:spPr>
            <a:xfrm>
              <a:off x="4268" y="3381"/>
              <a:ext cx="1134" cy="567"/>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右箭头 13"/>
            <p:cNvSpPr/>
            <p:nvPr>
              <p:custDataLst>
                <p:tags r:id="rId12"/>
              </p:custDataLst>
            </p:nvPr>
          </p:nvSpPr>
          <p:spPr>
            <a:xfrm>
              <a:off x="4306" y="4719"/>
              <a:ext cx="1134" cy="567"/>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733" y="2905"/>
              <a:ext cx="6277" cy="2721"/>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8" name="图片 17" descr="IMG_1357(20230405-192333)"/>
          <p:cNvPicPr>
            <a:picLocks noChangeAspect="1"/>
          </p:cNvPicPr>
          <p:nvPr/>
        </p:nvPicPr>
        <p:blipFill>
          <a:blip r:embed="rId13"/>
          <a:srcRect l="6487" t="17013" r="3436" b="41258"/>
          <a:stretch>
            <a:fillRect/>
          </a:stretch>
        </p:blipFill>
        <p:spPr>
          <a:xfrm>
            <a:off x="119380" y="3284855"/>
            <a:ext cx="2931795" cy="2137410"/>
          </a:xfrm>
          <a:prstGeom prst="roundRect">
            <a:avLst/>
          </a:prstGeom>
          <a:ln>
            <a:solidFill>
              <a:srgbClr val="92D050"/>
            </a:solidFill>
          </a:ln>
        </p:spPr>
      </p:pic>
      <p:pic>
        <p:nvPicPr>
          <p:cNvPr id="19" name="图片 18" descr="IMG_1358(20230405-192356)"/>
          <p:cNvPicPr>
            <a:picLocks noChangeAspect="1"/>
          </p:cNvPicPr>
          <p:nvPr/>
        </p:nvPicPr>
        <p:blipFill>
          <a:blip r:embed="rId1"/>
          <a:srcRect t="10047" r="3744" b="40490"/>
          <a:stretch>
            <a:fillRect/>
          </a:stretch>
        </p:blipFill>
        <p:spPr>
          <a:xfrm>
            <a:off x="3072130" y="3284855"/>
            <a:ext cx="3306445" cy="2431415"/>
          </a:xfrm>
          <a:prstGeom prst="roundRect">
            <a:avLst/>
          </a:prstGeom>
          <a:ln>
            <a:solidFill>
              <a:srgbClr val="92D050"/>
            </a:solidFill>
          </a:ln>
        </p:spPr>
      </p:pic>
      <p:pic>
        <p:nvPicPr>
          <p:cNvPr id="20" name="图片 18" descr="IMG_1358(20230405-192356)"/>
          <p:cNvPicPr>
            <a:picLocks noChangeAspect="1"/>
          </p:cNvPicPr>
          <p:nvPr/>
        </p:nvPicPr>
        <p:blipFill>
          <a:blip r:embed="rId1">
            <a:lum bright="6000" contrast="-6000"/>
          </a:blip>
          <a:srcRect l="7009" t="59325" r="46524" b="36742"/>
          <a:stretch>
            <a:fillRect/>
          </a:stretch>
        </p:blipFill>
        <p:spPr>
          <a:xfrm>
            <a:off x="6932295" y="3404235"/>
            <a:ext cx="3196590" cy="287655"/>
          </a:xfrm>
          <a:prstGeom prst="rect">
            <a:avLst/>
          </a:prstGeom>
        </p:spPr>
      </p:pic>
      <p:sp>
        <p:nvSpPr>
          <p:cNvPr id="24" name="椭圆 23"/>
          <p:cNvSpPr/>
          <p:nvPr/>
        </p:nvSpPr>
        <p:spPr>
          <a:xfrm>
            <a:off x="7047230" y="3860800"/>
            <a:ext cx="828675" cy="624840"/>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8280400" y="3783965"/>
            <a:ext cx="936625" cy="598805"/>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9621520" y="3611880"/>
            <a:ext cx="936625" cy="920115"/>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10704830" y="3460750"/>
            <a:ext cx="1016000" cy="1163320"/>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9" name="图片 18" descr="IMG_1358(20230405-192356)"/>
          <p:cNvPicPr>
            <a:picLocks noChangeAspect="1"/>
          </p:cNvPicPr>
          <p:nvPr/>
        </p:nvPicPr>
        <p:blipFill>
          <a:blip r:embed="rId1"/>
          <a:srcRect l="6624" t="74472" r="11231" b="8550"/>
          <a:stretch>
            <a:fillRect/>
          </a:stretch>
        </p:blipFill>
        <p:spPr>
          <a:xfrm>
            <a:off x="6960235" y="4885690"/>
            <a:ext cx="4568825" cy="1351280"/>
          </a:xfrm>
          <a:prstGeom prst="roundRect">
            <a:avLst/>
          </a:prstGeom>
          <a:ln>
            <a:solidFill>
              <a:srgbClr val="92D050"/>
            </a:solidFill>
          </a:ln>
        </p:spPr>
      </p:pic>
      <p:sp>
        <p:nvSpPr>
          <p:cNvPr id="30" name="文本框 29"/>
          <p:cNvSpPr txBox="1"/>
          <p:nvPr/>
        </p:nvSpPr>
        <p:spPr>
          <a:xfrm>
            <a:off x="392430" y="5696585"/>
            <a:ext cx="2389505" cy="570865"/>
          </a:xfrm>
          <a:prstGeom prst="rect">
            <a:avLst/>
          </a:prstGeom>
          <a:solidFill>
            <a:schemeClr val="accent1">
              <a:lumMod val="40000"/>
              <a:lumOff val="60000"/>
            </a:schemeClr>
          </a:solidFill>
          <a:ln w="9525">
            <a:noFill/>
          </a:ln>
        </p:spPr>
        <p:txBody>
          <a:bodyPr wrap="square">
            <a:spAutoFit/>
          </a:bodyPr>
          <a:p>
            <a:pPr>
              <a:lnSpc>
                <a:spcPct val="130000"/>
              </a:lnSpc>
            </a:pPr>
            <a:r>
              <a:rPr lang="en-US" altLang="zh-CN" sz="2400" b="1">
                <a:solidFill>
                  <a:srgbClr val="FF0000"/>
                </a:solidFill>
                <a:latin typeface="Calibri" charset="0"/>
                <a:ea typeface="宋体" charset="-122"/>
              </a:rPr>
              <a:t> “实物的几何化 ” </a:t>
            </a:r>
            <a:endParaRPr lang="en-US" altLang="zh-CN" sz="2400" b="1">
              <a:solidFill>
                <a:srgbClr val="FF0000"/>
              </a:solidFill>
              <a:latin typeface="Calibri" charset="0"/>
              <a:ea typeface="宋体" charset="-122"/>
            </a:endParaRPr>
          </a:p>
        </p:txBody>
      </p:sp>
      <p:sp>
        <p:nvSpPr>
          <p:cNvPr id="127" name="箭头: 右 21"/>
          <p:cNvSpPr/>
          <p:nvPr/>
        </p:nvSpPr>
        <p:spPr>
          <a:xfrm>
            <a:off x="835660" y="3366135"/>
            <a:ext cx="242824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31" name="箭头: 右 21"/>
          <p:cNvSpPr/>
          <p:nvPr/>
        </p:nvSpPr>
        <p:spPr>
          <a:xfrm>
            <a:off x="4185285" y="3284855"/>
            <a:ext cx="242824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32" name="箭头: 右 21"/>
          <p:cNvSpPr/>
          <p:nvPr/>
        </p:nvSpPr>
        <p:spPr>
          <a:xfrm rot="5400000">
            <a:off x="9308465" y="4508500"/>
            <a:ext cx="476885" cy="27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34" name="箭头: 右 21"/>
          <p:cNvSpPr/>
          <p:nvPr/>
        </p:nvSpPr>
        <p:spPr>
          <a:xfrm rot="10800000">
            <a:off x="3288030" y="5913755"/>
            <a:ext cx="3559810" cy="192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36" name="右箭头标注 35"/>
          <p:cNvSpPr/>
          <p:nvPr/>
        </p:nvSpPr>
        <p:spPr>
          <a:xfrm>
            <a:off x="1343660" y="2065655"/>
            <a:ext cx="2232025" cy="575945"/>
          </a:xfrm>
          <a:prstGeom prst="rightArrowCallout">
            <a:avLst>
              <a:gd name="adj1" fmla="val 25000"/>
              <a:gd name="adj2" fmla="val 25000"/>
              <a:gd name="adj3" fmla="val 25000"/>
              <a:gd name="adj4" fmla="val 8068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1398905" y="2132965"/>
            <a:ext cx="1383030" cy="460375"/>
          </a:xfrm>
          <a:prstGeom prst="rect">
            <a:avLst/>
          </a:prstGeom>
          <a:noFill/>
          <a:ln w="9525">
            <a:noFill/>
          </a:ln>
          <a:extLst>
            <a:ext uri="{909E8E84-426E-40DD-AFC4-6F175D3DCCD1}">
              <a14:hiddenFill xmlns:a14="http://schemas.microsoft.com/office/drawing/2010/main">
                <a:solidFill>
                  <a:schemeClr val="tx2"/>
                </a:solidFill>
              </a14:hiddenFill>
            </a:ext>
          </a:extLst>
        </p:spPr>
        <p:txBody>
          <a:bodyPr wrap="square">
            <a:spAutoFit/>
          </a:bodyPr>
          <a:p>
            <a:pPr>
              <a:lnSpc>
                <a:spcPct val="100000"/>
              </a:lnSpc>
            </a:pPr>
            <a:r>
              <a:rPr lang="zh-CN" sz="2400" b="1">
                <a:solidFill>
                  <a:srgbClr val="FF0000"/>
                </a:solidFill>
                <a:ea typeface="宋体" charset="-122"/>
              </a:rPr>
              <a:t>“维度 1”</a:t>
            </a:r>
            <a:endParaRPr lang="zh-CN" altLang="en-US" sz="2400" b="1">
              <a:solidFill>
                <a:srgbClr val="FF0000"/>
              </a:solidFill>
              <a:ea typeface="宋体" charset="-122"/>
            </a:endParaRPr>
          </a:p>
        </p:txBody>
      </p:sp>
      <p:sp>
        <p:nvSpPr>
          <p:cNvPr id="37" name="对角圆角矩形 36"/>
          <p:cNvSpPr/>
          <p:nvPr/>
        </p:nvSpPr>
        <p:spPr>
          <a:xfrm>
            <a:off x="191770" y="2924810"/>
            <a:ext cx="791845" cy="36004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比如：</a:t>
            </a:r>
            <a:endParaRPr lang="zh-CN" altLang="en-US" sz="2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6" presetClass="entr" presetSubtype="2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wipe(left)">
                                      <p:cBhvr>
                                        <p:cTn id="24" dur="500"/>
                                        <p:tgtEl>
                                          <p:spTgt spid="1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inVertic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right)">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7" grpId="0" animBg="1"/>
      <p:bldP spid="31" grpId="0" animBg="1"/>
      <p:bldP spid="24" grpId="0" animBg="1"/>
      <p:bldP spid="25" grpId="0" animBg="1"/>
      <p:bldP spid="27" grpId="0" animBg="1"/>
      <p:bldP spid="28" grpId="0" animBg="1"/>
      <p:bldP spid="30" grpId="0" animBg="1"/>
      <p:bldP spid="37"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911860" y="764540"/>
            <a:ext cx="990727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一</a:t>
            </a:r>
            <a:r>
              <a:rPr lang="en-US" altLang="zh-CN" sz="2400" b="1">
                <a:latin typeface="宋体" charset="-122"/>
              </a:rPr>
              <a:t>）</a:t>
            </a:r>
            <a:r>
              <a:rPr lang="zh-CN" altLang="en-US" sz="2400" b="1">
                <a:latin typeface="宋体" charset="-122"/>
              </a:rPr>
              <a:t>依据</a:t>
            </a:r>
            <a:r>
              <a:rPr lang="en-US" altLang="zh-CN" sz="2400" b="1">
                <a:latin typeface="宋体" charset="-122"/>
              </a:rPr>
              <a:t>“四维度三水平”——清晰空间观念发展维度与具体要求</a:t>
            </a:r>
            <a:endParaRPr lang="en-US" altLang="zh-CN" sz="2400" b="1">
              <a:latin typeface="宋体" charset="-122"/>
            </a:endParaRPr>
          </a:p>
        </p:txBody>
      </p:sp>
      <p:sp>
        <p:nvSpPr>
          <p:cNvPr id="6" name="文本框 5"/>
          <p:cNvSpPr txBox="1"/>
          <p:nvPr>
            <p:custDataLst>
              <p:tags r:id="rId5"/>
            </p:custDataLst>
          </p:nvPr>
        </p:nvSpPr>
        <p:spPr>
          <a:xfrm>
            <a:off x="911860" y="1340485"/>
            <a:ext cx="6035040" cy="398780"/>
          </a:xfrm>
          <a:prstGeom prst="rect">
            <a:avLst/>
          </a:prstGeom>
          <a:solidFill>
            <a:schemeClr val="accent1"/>
          </a:solidFill>
          <a:ln w="9525">
            <a:noFill/>
          </a:ln>
        </p:spPr>
        <p:txBody>
          <a:bodyPr wrap="square">
            <a:spAutoFit/>
          </a:bodyPr>
          <a:p>
            <a:r>
              <a:rPr lang="en-US" altLang="zh-CN" sz="2000" b="1">
                <a:ea typeface="宋体" charset="-122"/>
              </a:rPr>
              <a:t>2</a:t>
            </a:r>
            <a:r>
              <a:rPr lang="zh-CN" sz="2000" b="1">
                <a:ea typeface="宋体" charset="-122"/>
              </a:rPr>
              <a:t>.依据“三水平”</a:t>
            </a:r>
            <a:r>
              <a:rPr lang="en-US" altLang="zh-CN" sz="2000" b="1">
                <a:ea typeface="宋体" charset="-122"/>
              </a:rPr>
              <a:t>——</a:t>
            </a:r>
            <a:r>
              <a:rPr lang="zh-CN" sz="2000" b="1">
                <a:ea typeface="宋体" charset="-122"/>
              </a:rPr>
              <a:t>清晰空间观念发展的具体要求</a:t>
            </a:r>
            <a:endParaRPr lang="zh-CN" sz="2000" b="1">
              <a:ea typeface="宋体" charset="-122"/>
            </a:endParaRPr>
          </a:p>
        </p:txBody>
      </p:sp>
      <p:pic>
        <p:nvPicPr>
          <p:cNvPr id="8" name="图片 7"/>
          <p:cNvPicPr>
            <a:picLocks noChangeAspect="1"/>
          </p:cNvPicPr>
          <p:nvPr/>
        </p:nvPicPr>
        <p:blipFill>
          <a:blip r:embed="rId6"/>
          <a:stretch>
            <a:fillRect/>
          </a:stretch>
        </p:blipFill>
        <p:spPr>
          <a:xfrm>
            <a:off x="1271905" y="2708910"/>
            <a:ext cx="9182100" cy="2968625"/>
          </a:xfrm>
          <a:prstGeom prst="rect">
            <a:avLst/>
          </a:prstGeom>
        </p:spPr>
      </p:pic>
      <p:sp>
        <p:nvSpPr>
          <p:cNvPr id="9" name="文本框 8"/>
          <p:cNvSpPr txBox="1"/>
          <p:nvPr/>
        </p:nvSpPr>
        <p:spPr>
          <a:xfrm>
            <a:off x="623570" y="1916430"/>
            <a:ext cx="9930130" cy="460375"/>
          </a:xfrm>
          <a:prstGeom prst="rect">
            <a:avLst/>
          </a:prstGeom>
          <a:noFill/>
          <a:ln w="9525">
            <a:noFill/>
          </a:ln>
        </p:spPr>
        <p:txBody>
          <a:bodyPr wrap="square">
            <a:spAutoFit/>
          </a:bodyPr>
          <a:p>
            <a:pPr indent="304800">
              <a:lnSpc>
                <a:spcPct val="120000"/>
              </a:lnSpc>
            </a:pPr>
            <a:r>
              <a:rPr lang="zh-CN" sz="2000" b="1">
                <a:solidFill>
                  <a:schemeClr val="tx1"/>
                </a:solidFill>
                <a:ea typeface="宋体" charset="-122"/>
              </a:rPr>
              <a:t>刘晓玫</a:t>
            </a:r>
            <a:r>
              <a:rPr lang="zh-CN" sz="2000">
                <a:solidFill>
                  <a:srgbClr val="000000"/>
                </a:solidFill>
                <a:ea typeface="宋体" charset="-122"/>
              </a:rPr>
              <a:t>提出的关于</a:t>
            </a:r>
            <a:r>
              <a:rPr lang="zh-CN" sz="2000" b="1">
                <a:solidFill>
                  <a:srgbClr val="FF0000"/>
                </a:solidFill>
                <a:ea typeface="宋体" charset="-122"/>
              </a:rPr>
              <a:t>空间观念水平的划分标准</a:t>
            </a:r>
            <a:r>
              <a:rPr lang="zh-CN" sz="2000">
                <a:solidFill>
                  <a:srgbClr val="000000"/>
                </a:solidFill>
                <a:ea typeface="宋体" charset="-122"/>
              </a:rPr>
              <a:t>为参照，来界定空间观念水平的高低。即：</a:t>
            </a:r>
            <a:endParaRPr lang="zh-CN" altLang="en-US" sz="2000">
              <a:solidFill>
                <a:srgbClr val="000000"/>
              </a:solidFill>
              <a:ea typeface="宋体" charset="-122"/>
            </a:endParaRPr>
          </a:p>
        </p:txBody>
      </p:sp>
      <p:sp>
        <p:nvSpPr>
          <p:cNvPr id="10" name="椭圆 9"/>
          <p:cNvSpPr/>
          <p:nvPr/>
        </p:nvSpPr>
        <p:spPr>
          <a:xfrm>
            <a:off x="6024245" y="4796790"/>
            <a:ext cx="4530090" cy="792480"/>
          </a:xfrm>
          <a:prstGeom prst="ellipse">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911860" y="764540"/>
            <a:ext cx="9888855"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一</a:t>
            </a:r>
            <a:r>
              <a:rPr lang="en-US" altLang="zh-CN" sz="2400" b="1">
                <a:latin typeface="宋体" charset="-122"/>
              </a:rPr>
              <a:t>）</a:t>
            </a:r>
            <a:r>
              <a:rPr lang="zh-CN" altLang="en-US" sz="2400" b="1">
                <a:latin typeface="宋体" charset="-122"/>
              </a:rPr>
              <a:t>依据</a:t>
            </a:r>
            <a:r>
              <a:rPr lang="en-US" altLang="zh-CN" sz="2400" b="1">
                <a:latin typeface="宋体" charset="-122"/>
              </a:rPr>
              <a:t>“四维度三水平”——清晰空间观念发展维度与具体要求</a:t>
            </a:r>
            <a:endParaRPr lang="en-US" altLang="zh-CN" sz="2400" b="1">
              <a:latin typeface="宋体" charset="-122"/>
            </a:endParaRPr>
          </a:p>
        </p:txBody>
      </p:sp>
      <p:sp>
        <p:nvSpPr>
          <p:cNvPr id="6" name="文本框 5"/>
          <p:cNvSpPr txBox="1"/>
          <p:nvPr>
            <p:custDataLst>
              <p:tags r:id="rId5"/>
            </p:custDataLst>
          </p:nvPr>
        </p:nvSpPr>
        <p:spPr>
          <a:xfrm>
            <a:off x="911860" y="1340485"/>
            <a:ext cx="6108065" cy="398780"/>
          </a:xfrm>
          <a:prstGeom prst="rect">
            <a:avLst/>
          </a:prstGeom>
          <a:solidFill>
            <a:schemeClr val="accent1"/>
          </a:solidFill>
          <a:ln w="9525">
            <a:noFill/>
          </a:ln>
        </p:spPr>
        <p:txBody>
          <a:bodyPr wrap="square">
            <a:spAutoFit/>
          </a:bodyPr>
          <a:p>
            <a:r>
              <a:rPr lang="en-US" altLang="zh-CN" sz="2000" b="1">
                <a:ea typeface="宋体" charset="-122"/>
              </a:rPr>
              <a:t>2</a:t>
            </a:r>
            <a:r>
              <a:rPr lang="zh-CN" sz="2000" b="1">
                <a:ea typeface="宋体" charset="-122"/>
              </a:rPr>
              <a:t>.依据“三水平”</a:t>
            </a:r>
            <a:r>
              <a:rPr lang="en-US" altLang="zh-CN" sz="2000" b="1">
                <a:ea typeface="宋体" charset="-122"/>
              </a:rPr>
              <a:t>——</a:t>
            </a:r>
            <a:r>
              <a:rPr lang="zh-CN" sz="2000" b="1">
                <a:ea typeface="宋体" charset="-122"/>
              </a:rPr>
              <a:t>清晰空间观念发展的具体要求</a:t>
            </a:r>
            <a:endParaRPr lang="zh-CN" sz="2000" b="1">
              <a:ea typeface="宋体" charset="-122"/>
            </a:endParaRPr>
          </a:p>
        </p:txBody>
      </p:sp>
      <p:grpSp>
        <p:nvGrpSpPr>
          <p:cNvPr id="22" name="组合 21"/>
          <p:cNvGrpSpPr/>
          <p:nvPr/>
        </p:nvGrpSpPr>
        <p:grpSpPr>
          <a:xfrm>
            <a:off x="5791200" y="1854630"/>
            <a:ext cx="6134040" cy="1635830"/>
            <a:chOff x="8082" y="3283"/>
            <a:chExt cx="13657" cy="3191"/>
          </a:xfrm>
        </p:grpSpPr>
        <p:sp>
          <p:nvSpPr>
            <p:cNvPr id="15" name="左箭头标注 14"/>
            <p:cNvSpPr/>
            <p:nvPr>
              <p:custDataLst>
                <p:tags r:id="rId6"/>
              </p:custDataLst>
            </p:nvPr>
          </p:nvSpPr>
          <p:spPr>
            <a:xfrm>
              <a:off x="8082" y="3283"/>
              <a:ext cx="13657" cy="3025"/>
            </a:xfrm>
            <a:prstGeom prst="leftArrowCallout">
              <a:avLst>
                <a:gd name="adj1" fmla="val 18977"/>
                <a:gd name="adj2" fmla="val 19617"/>
                <a:gd name="adj3" fmla="val 25000"/>
                <a:gd name="adj4" fmla="val 869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7"/>
              </p:custDataLst>
            </p:nvPr>
          </p:nvSpPr>
          <p:spPr>
            <a:xfrm>
              <a:off x="10204" y="3324"/>
              <a:ext cx="11316" cy="3150"/>
            </a:xfrm>
            <a:prstGeom prst="rect">
              <a:avLst/>
            </a:prstGeom>
            <a:noFill/>
            <a:ln w="9525">
              <a:noFill/>
            </a:ln>
          </p:spPr>
          <p:txBody>
            <a:bodyPr wrap="square">
              <a:spAutoFit/>
            </a:bodyPr>
            <a:p>
              <a:pPr>
                <a:lnSpc>
                  <a:spcPct val="150000"/>
                </a:lnSpc>
              </a:pPr>
              <a:r>
                <a:rPr lang="en-US" altLang="zh-CN" sz="1600" b="1">
                  <a:solidFill>
                    <a:srgbClr val="000000"/>
                  </a:solidFill>
                  <a:ea typeface="宋体" charset="-122"/>
                </a:rPr>
                <a:t>      </a:t>
              </a:r>
              <a:r>
                <a:rPr lang="zh-CN" sz="1800" b="1">
                  <a:solidFill>
                    <a:srgbClr val="000000"/>
                  </a:solidFill>
                  <a:ea typeface="宋体" charset="-122"/>
                </a:rPr>
                <a:t>分析、抽象和推理</a:t>
              </a:r>
              <a:r>
                <a:rPr lang="zh-CN" sz="1600" b="1">
                  <a:solidFill>
                    <a:srgbClr val="000000"/>
                  </a:solidFill>
                  <a:ea typeface="宋体" charset="-122"/>
                </a:rPr>
                <a:t>是在直观想象基础上所必须的，或者观察分析的对象更为复杂（即经历 较为复杂的心理表象形成和心理操作过程），在大脑中要经历较为复杂的加工组织过程。</a:t>
              </a:r>
              <a:endParaRPr lang="zh-CN" sz="1600" b="1">
                <a:solidFill>
                  <a:srgbClr val="000000"/>
                </a:solidFill>
                <a:ea typeface="宋体" charset="-122"/>
              </a:endParaRPr>
            </a:p>
          </p:txBody>
        </p:sp>
      </p:grpSp>
      <p:sp>
        <p:nvSpPr>
          <p:cNvPr id="36" name="右箭头标注 35"/>
          <p:cNvSpPr/>
          <p:nvPr>
            <p:custDataLst>
              <p:tags r:id="rId8"/>
            </p:custDataLst>
          </p:nvPr>
        </p:nvSpPr>
        <p:spPr>
          <a:xfrm>
            <a:off x="644525" y="2132965"/>
            <a:ext cx="2232025" cy="575945"/>
          </a:xfrm>
          <a:prstGeom prst="rightArrowCallout">
            <a:avLst>
              <a:gd name="adj1" fmla="val 25000"/>
              <a:gd name="adj2" fmla="val 25000"/>
              <a:gd name="adj3" fmla="val 25000"/>
              <a:gd name="adj4" fmla="val 8068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custDataLst>
              <p:tags r:id="rId9"/>
            </p:custDataLst>
          </p:nvPr>
        </p:nvSpPr>
        <p:spPr>
          <a:xfrm>
            <a:off x="911860" y="2190750"/>
            <a:ext cx="1383030" cy="460375"/>
          </a:xfrm>
          <a:prstGeom prst="rect">
            <a:avLst/>
          </a:prstGeom>
          <a:noFill/>
          <a:ln w="9525">
            <a:noFill/>
          </a:ln>
          <a:extLst>
            <a:ext uri="{909E8E84-426E-40DD-AFC4-6F175D3DCCD1}">
              <a14:hiddenFill xmlns:a14="http://schemas.microsoft.com/office/drawing/2010/main">
                <a:solidFill>
                  <a:schemeClr val="tx2"/>
                </a:solidFill>
              </a14:hiddenFill>
            </a:ext>
          </a:extLst>
        </p:spPr>
        <p:txBody>
          <a:bodyPr wrap="square">
            <a:spAutoFit/>
          </a:bodyPr>
          <a:p>
            <a:pPr>
              <a:lnSpc>
                <a:spcPct val="100000"/>
              </a:lnSpc>
            </a:pPr>
            <a:r>
              <a:rPr lang="zh-CN" sz="2400" b="1">
                <a:solidFill>
                  <a:srgbClr val="FF0000"/>
                </a:solidFill>
                <a:ea typeface="宋体" charset="-122"/>
              </a:rPr>
              <a:t>“水平</a:t>
            </a:r>
            <a:r>
              <a:rPr lang="en-US" altLang="zh-CN" sz="2400" b="1">
                <a:solidFill>
                  <a:srgbClr val="FF0000"/>
                </a:solidFill>
                <a:ea typeface="宋体" charset="-122"/>
              </a:rPr>
              <a:t>3</a:t>
            </a:r>
            <a:r>
              <a:rPr lang="zh-CN" sz="2400" b="1">
                <a:solidFill>
                  <a:srgbClr val="FF0000"/>
                </a:solidFill>
                <a:ea typeface="宋体" charset="-122"/>
              </a:rPr>
              <a:t>”</a:t>
            </a:r>
            <a:endParaRPr lang="zh-CN" altLang="en-US" sz="2400" b="1">
              <a:solidFill>
                <a:srgbClr val="FF0000"/>
              </a:solidFill>
              <a:ea typeface="宋体" charset="-122"/>
            </a:endParaRPr>
          </a:p>
        </p:txBody>
      </p:sp>
      <p:pic>
        <p:nvPicPr>
          <p:cNvPr id="17" name="图片 16"/>
          <p:cNvPicPr>
            <a:picLocks noChangeAspect="1"/>
          </p:cNvPicPr>
          <p:nvPr/>
        </p:nvPicPr>
        <p:blipFill>
          <a:blip r:embed="rId10"/>
          <a:stretch>
            <a:fillRect/>
          </a:stretch>
        </p:blipFill>
        <p:spPr>
          <a:xfrm>
            <a:off x="2951480" y="1873250"/>
            <a:ext cx="2814320" cy="1381760"/>
          </a:xfrm>
          <a:prstGeom prst="rect">
            <a:avLst/>
          </a:prstGeom>
          <a:ln w="19050">
            <a:solidFill>
              <a:srgbClr val="FF0000"/>
            </a:solidFill>
          </a:ln>
        </p:spPr>
      </p:pic>
      <p:pic>
        <p:nvPicPr>
          <p:cNvPr id="18" name="图片 17"/>
          <p:cNvPicPr>
            <a:picLocks noChangeAspect="1"/>
          </p:cNvPicPr>
          <p:nvPr/>
        </p:nvPicPr>
        <p:blipFill>
          <a:blip r:embed="rId11"/>
          <a:stretch>
            <a:fillRect/>
          </a:stretch>
        </p:blipFill>
        <p:spPr>
          <a:xfrm>
            <a:off x="3072130" y="4371975"/>
            <a:ext cx="6435725" cy="1260475"/>
          </a:xfrm>
          <a:prstGeom prst="roundRect">
            <a:avLst/>
          </a:prstGeom>
          <a:ln>
            <a:solidFill>
              <a:srgbClr val="92D050"/>
            </a:solidFill>
          </a:ln>
        </p:spPr>
      </p:pic>
      <p:sp>
        <p:nvSpPr>
          <p:cNvPr id="37" name="对角圆角矩形 36"/>
          <p:cNvSpPr/>
          <p:nvPr/>
        </p:nvSpPr>
        <p:spPr>
          <a:xfrm>
            <a:off x="644525" y="3336290"/>
            <a:ext cx="791845" cy="36004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比如：</a:t>
            </a:r>
            <a:endParaRPr lang="zh-CN" altLang="en-US" sz="2000" b="1">
              <a:solidFill>
                <a:schemeClr val="tx1"/>
              </a:solidFill>
            </a:endParaRPr>
          </a:p>
        </p:txBody>
      </p:sp>
      <p:pic>
        <p:nvPicPr>
          <p:cNvPr id="27" name="图片 27" descr="IMG_1359(20230405-200855)"/>
          <p:cNvPicPr>
            <a:picLocks noChangeAspect="1"/>
          </p:cNvPicPr>
          <p:nvPr/>
        </p:nvPicPr>
        <p:blipFill>
          <a:blip r:embed="rId12"/>
          <a:srcRect t="15721" b="6477"/>
          <a:stretch>
            <a:fillRect/>
          </a:stretch>
        </p:blipFill>
        <p:spPr>
          <a:xfrm>
            <a:off x="479425" y="3796030"/>
            <a:ext cx="2212340" cy="2463800"/>
          </a:xfrm>
          <a:prstGeom prst="roundRect">
            <a:avLst/>
          </a:prstGeom>
          <a:ln>
            <a:solidFill>
              <a:srgbClr val="92D050"/>
            </a:solidFill>
          </a:ln>
        </p:spPr>
      </p:pic>
      <p:pic>
        <p:nvPicPr>
          <p:cNvPr id="30" name="图片 30" descr="IMG_1360"/>
          <p:cNvPicPr>
            <a:picLocks noChangeAspect="1"/>
          </p:cNvPicPr>
          <p:nvPr/>
        </p:nvPicPr>
        <p:blipFill>
          <a:blip r:embed="rId13"/>
          <a:srcRect l="2225" b="3246"/>
          <a:stretch>
            <a:fillRect/>
          </a:stretch>
        </p:blipFill>
        <p:spPr>
          <a:xfrm>
            <a:off x="9984740" y="3553460"/>
            <a:ext cx="1757680" cy="2611755"/>
          </a:xfrm>
          <a:prstGeom prst="roundRect">
            <a:avLst/>
          </a:prstGeom>
          <a:ln>
            <a:solidFill>
              <a:srgbClr val="92D050"/>
            </a:solidFill>
          </a:ln>
        </p:spPr>
      </p:pic>
      <p:sp>
        <p:nvSpPr>
          <p:cNvPr id="127" name="箭头: 右 21"/>
          <p:cNvSpPr/>
          <p:nvPr/>
        </p:nvSpPr>
        <p:spPr>
          <a:xfrm>
            <a:off x="2553335" y="4758055"/>
            <a:ext cx="662305" cy="38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
        <p:nvSpPr>
          <p:cNvPr id="19" name="箭头: 右 21"/>
          <p:cNvSpPr/>
          <p:nvPr/>
        </p:nvSpPr>
        <p:spPr>
          <a:xfrm>
            <a:off x="9480550" y="4826635"/>
            <a:ext cx="662305" cy="38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smtClean="0">
              <a:ln>
                <a:noFill/>
              </a:ln>
              <a:solidFill>
                <a:prstClr val="white"/>
              </a:solidFill>
              <a:effectLst/>
              <a:uLnTx/>
              <a:uFillTx/>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6" presetClass="entr" presetSubtype="2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wipe(left)">
                                      <p:cBhvr>
                                        <p:cTn id="24" dur="500"/>
                                        <p:tgtEl>
                                          <p:spTgt spid="1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二</a:t>
            </a:r>
            <a:r>
              <a:rPr lang="en-US" altLang="zh-CN" sz="2400" b="1">
                <a:latin typeface="宋体" charset="-122"/>
              </a:rPr>
              <a:t>）确立“四要素三方面”——明确空间观念发展目标与表述</a:t>
            </a:r>
            <a:endParaRPr lang="en-US" altLang="zh-CN" sz="2400" b="1">
              <a:latin typeface="宋体" charset="-122"/>
            </a:endParaRPr>
          </a:p>
        </p:txBody>
      </p:sp>
      <p:sp>
        <p:nvSpPr>
          <p:cNvPr id="6" name="文本框 5"/>
          <p:cNvSpPr txBox="1"/>
          <p:nvPr>
            <p:custDataLst>
              <p:tags r:id="rId5"/>
            </p:custDataLst>
          </p:nvPr>
        </p:nvSpPr>
        <p:spPr>
          <a:xfrm>
            <a:off x="911860" y="1340485"/>
            <a:ext cx="6195695" cy="398780"/>
          </a:xfrm>
          <a:prstGeom prst="rect">
            <a:avLst/>
          </a:prstGeom>
          <a:solidFill>
            <a:schemeClr val="accent1"/>
          </a:solidFill>
          <a:ln w="9525">
            <a:noFill/>
          </a:ln>
        </p:spPr>
        <p:txBody>
          <a:bodyPr wrap="square">
            <a:spAutoFit/>
          </a:bodyPr>
          <a:p>
            <a:r>
              <a:rPr lang="en-US" altLang="zh-CN" sz="2000" b="1">
                <a:ea typeface="宋体" charset="-122"/>
              </a:rPr>
              <a:t>1.</a:t>
            </a:r>
            <a:r>
              <a:rPr lang="zh-CN" sz="2000" b="1">
                <a:ea typeface="宋体" charset="-122"/>
              </a:rPr>
              <a:t>确立“四要素”</a:t>
            </a:r>
            <a:r>
              <a:rPr lang="en-US" altLang="zh-CN" sz="2000" b="1">
                <a:ea typeface="宋体" charset="-122"/>
              </a:rPr>
              <a:t>——</a:t>
            </a:r>
            <a:r>
              <a:rPr lang="zh-CN" sz="2000" b="1">
                <a:ea typeface="宋体" charset="-122"/>
              </a:rPr>
              <a:t>明确空间观念发展目标</a:t>
            </a:r>
            <a:endParaRPr lang="zh-CN" sz="2000" b="1">
              <a:ea typeface="宋体" charset="-122"/>
            </a:endParaRPr>
          </a:p>
        </p:txBody>
      </p:sp>
      <p:sp>
        <p:nvSpPr>
          <p:cNvPr id="5" name="文本框 4"/>
          <p:cNvSpPr txBox="1"/>
          <p:nvPr/>
        </p:nvSpPr>
        <p:spPr>
          <a:xfrm>
            <a:off x="839470" y="1823085"/>
            <a:ext cx="10457180" cy="922020"/>
          </a:xfrm>
          <a:prstGeom prst="rect">
            <a:avLst/>
          </a:prstGeom>
          <a:noFill/>
          <a:ln w="9525">
            <a:noFill/>
          </a:ln>
        </p:spPr>
        <p:txBody>
          <a:bodyPr wrap="square">
            <a:spAutoFit/>
          </a:bodyPr>
          <a:p>
            <a:pPr indent="304800">
              <a:lnSpc>
                <a:spcPct val="150000"/>
              </a:lnSpc>
            </a:pPr>
            <a:r>
              <a:rPr lang="en-US" altLang="zh-CN" sz="1800">
                <a:ea typeface="宋体" charset="-122"/>
              </a:rPr>
              <a:t>  </a:t>
            </a:r>
            <a:r>
              <a:rPr lang="zh-CN" sz="1800">
                <a:ea typeface="宋体" charset="-122"/>
              </a:rPr>
              <a:t>在教育情景中，目标是指预期的学生学习结果，呈现一个完整的学习目标必须包含</a:t>
            </a:r>
            <a:r>
              <a:rPr lang="zh-CN" sz="1800" b="1">
                <a:solidFill>
                  <a:srgbClr val="FF0000"/>
                </a:solidFill>
                <a:ea typeface="宋体" charset="-122"/>
              </a:rPr>
              <a:t>行为主体、行为表现、行为条件和表现程度</a:t>
            </a:r>
            <a:r>
              <a:rPr lang="zh-CN" sz="1800">
                <a:ea typeface="宋体" charset="-122"/>
              </a:rPr>
              <a:t>四个核心要素,四个要素缺一不可，相辅相成。</a:t>
            </a:r>
            <a:endParaRPr lang="zh-CN" altLang="en-US" sz="1800">
              <a:ea typeface="宋体" charset="-122"/>
            </a:endParaRPr>
          </a:p>
        </p:txBody>
      </p:sp>
      <p:pic>
        <p:nvPicPr>
          <p:cNvPr id="10" name="图片 2"/>
          <p:cNvPicPr>
            <a:picLocks noChangeAspect="1"/>
          </p:cNvPicPr>
          <p:nvPr/>
        </p:nvPicPr>
        <p:blipFill>
          <a:blip r:embed="rId6"/>
          <a:stretch>
            <a:fillRect/>
          </a:stretch>
        </p:blipFill>
        <p:spPr>
          <a:xfrm>
            <a:off x="1775460" y="2828925"/>
            <a:ext cx="8632825" cy="3297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二</a:t>
            </a:r>
            <a:r>
              <a:rPr lang="en-US" altLang="zh-CN" sz="2400" b="1">
                <a:latin typeface="宋体" charset="-122"/>
              </a:rPr>
              <a:t>）确立“四要素三方面”——明确空间观念发展目标与表述</a:t>
            </a:r>
            <a:endParaRPr lang="en-US" altLang="zh-CN" sz="2400" b="1">
              <a:latin typeface="宋体" charset="-122"/>
            </a:endParaRPr>
          </a:p>
        </p:txBody>
      </p:sp>
      <p:sp>
        <p:nvSpPr>
          <p:cNvPr id="6" name="文本框 5"/>
          <p:cNvSpPr txBox="1"/>
          <p:nvPr>
            <p:custDataLst>
              <p:tags r:id="rId5"/>
            </p:custDataLst>
          </p:nvPr>
        </p:nvSpPr>
        <p:spPr>
          <a:xfrm>
            <a:off x="911860" y="1340485"/>
            <a:ext cx="5854065" cy="398780"/>
          </a:xfrm>
          <a:prstGeom prst="rect">
            <a:avLst/>
          </a:prstGeom>
          <a:solidFill>
            <a:schemeClr val="accent1"/>
          </a:solidFill>
          <a:ln w="9525">
            <a:noFill/>
          </a:ln>
        </p:spPr>
        <p:txBody>
          <a:bodyPr wrap="square">
            <a:spAutoFit/>
          </a:bodyPr>
          <a:p>
            <a:r>
              <a:rPr lang="en-US" altLang="zh-CN" sz="2000" b="1">
                <a:ea typeface="宋体" charset="-122"/>
              </a:rPr>
              <a:t>1.</a:t>
            </a:r>
            <a:r>
              <a:rPr lang="zh-CN" sz="2000" b="1">
                <a:ea typeface="宋体" charset="-122"/>
              </a:rPr>
              <a:t>确立“四要素”</a:t>
            </a:r>
            <a:r>
              <a:rPr lang="en-US" altLang="zh-CN" sz="2000" b="1">
                <a:ea typeface="宋体" charset="-122"/>
              </a:rPr>
              <a:t>——</a:t>
            </a:r>
            <a:r>
              <a:rPr lang="zh-CN" sz="2000" b="1">
                <a:ea typeface="宋体" charset="-122"/>
              </a:rPr>
              <a:t>明确空间观念发展目标</a:t>
            </a:r>
            <a:endParaRPr lang="zh-CN" sz="2000" b="1">
              <a:ea typeface="宋体" charset="-122"/>
            </a:endParaRPr>
          </a:p>
        </p:txBody>
      </p:sp>
      <p:pic>
        <p:nvPicPr>
          <p:cNvPr id="22" name="图片 3"/>
          <p:cNvPicPr>
            <a:picLocks noChangeAspect="1"/>
          </p:cNvPicPr>
          <p:nvPr/>
        </p:nvPicPr>
        <p:blipFill>
          <a:blip r:embed="rId6"/>
          <a:stretch>
            <a:fillRect/>
          </a:stretch>
        </p:blipFill>
        <p:spPr>
          <a:xfrm>
            <a:off x="1197610" y="4293235"/>
            <a:ext cx="9892030" cy="1863090"/>
          </a:xfrm>
          <a:prstGeom prst="roundRect">
            <a:avLst/>
          </a:prstGeom>
          <a:noFill/>
          <a:ln w="19050">
            <a:solidFill>
              <a:srgbClr val="92D050"/>
            </a:solidFill>
          </a:ln>
        </p:spPr>
      </p:pic>
      <p:grpSp>
        <p:nvGrpSpPr>
          <p:cNvPr id="1" name="组合 0"/>
          <p:cNvGrpSpPr/>
          <p:nvPr/>
        </p:nvGrpSpPr>
        <p:grpSpPr>
          <a:xfrm>
            <a:off x="1341755" y="3894455"/>
            <a:ext cx="5721985" cy="398780"/>
            <a:chOff x="2113" y="6133"/>
            <a:chExt cx="9011" cy="628"/>
          </a:xfrm>
        </p:grpSpPr>
        <p:sp>
          <p:nvSpPr>
            <p:cNvPr id="37" name="对角圆角矩形 36"/>
            <p:cNvSpPr/>
            <p:nvPr>
              <p:custDataLst>
                <p:tags r:id="rId7"/>
              </p:custDataLst>
            </p:nvPr>
          </p:nvSpPr>
          <p:spPr>
            <a:xfrm>
              <a:off x="2113" y="6133"/>
              <a:ext cx="1247" cy="5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比如：</a:t>
              </a:r>
              <a:endParaRPr lang="zh-CN" altLang="en-US" sz="2000" b="1">
                <a:solidFill>
                  <a:schemeClr val="tx1"/>
                </a:solidFill>
              </a:endParaRPr>
            </a:p>
          </p:txBody>
        </p:sp>
        <p:sp>
          <p:nvSpPr>
            <p:cNvPr id="7" name="文本框 6"/>
            <p:cNvSpPr txBox="1"/>
            <p:nvPr/>
          </p:nvSpPr>
          <p:spPr>
            <a:xfrm>
              <a:off x="3254" y="6133"/>
              <a:ext cx="7871" cy="6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p>
              <a:r>
                <a:rPr lang="zh-CN" sz="2000" b="1">
                  <a:solidFill>
                    <a:srgbClr val="FF0000"/>
                  </a:solidFill>
                  <a:ea typeface="宋体" charset="-122"/>
                </a:rPr>
                <a:t>课例《体积与容积》的学习目标设计如下：</a:t>
              </a:r>
              <a:endParaRPr lang="zh-CN" altLang="en-US" sz="2000" b="1">
                <a:solidFill>
                  <a:srgbClr val="FF0000"/>
                </a:solidFill>
                <a:ea typeface="宋体" charset="-122"/>
              </a:endParaRPr>
            </a:p>
          </p:txBody>
        </p:sp>
      </p:grpSp>
      <p:pic>
        <p:nvPicPr>
          <p:cNvPr id="8" name="图片 7"/>
          <p:cNvPicPr>
            <a:picLocks noChangeAspect="1"/>
          </p:cNvPicPr>
          <p:nvPr/>
        </p:nvPicPr>
        <p:blipFill>
          <a:blip r:embed="rId8"/>
          <a:stretch>
            <a:fillRect/>
          </a:stretch>
        </p:blipFill>
        <p:spPr>
          <a:xfrm>
            <a:off x="4295775" y="1816735"/>
            <a:ext cx="3354070" cy="1883410"/>
          </a:xfrm>
          <a:prstGeom prst="roundRect">
            <a:avLst/>
          </a:prstGeom>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
                                        </p:tgtEl>
                                        <p:attrNameLst>
                                          <p:attrName>style.visibility</p:attrName>
                                        </p:attrNameLst>
                                      </p:cBhvr>
                                      <p:to>
                                        <p:strVal val="visible"/>
                                      </p:to>
                                    </p:set>
                                    <p:animEffect transition="in" filter="blinds(horizontal)">
                                      <p:cBhvr>
                                        <p:cTn id="12" dur="500"/>
                                        <p:tgtEl>
                                          <p:spTgt spid="1"/>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p:sp>
        <p:nvSpPr>
          <p:cNvPr id="1048603" name="文本框 5"/>
          <p:cNvSpPr txBox="1"/>
          <p:nvPr/>
        </p:nvSpPr>
        <p:spPr>
          <a:xfrm>
            <a:off x="4617250" y="783588"/>
            <a:ext cx="2337904" cy="891541"/>
          </a:xfrm>
          <a:prstGeom prst="rect">
            <a:avLst/>
          </a:prstGeom>
          <a:noFill/>
          <a:effectLst/>
        </p:spPr>
        <p:txBody>
          <a:bodyPr wrap="square" rtlCol="0">
            <a:spAutoFit/>
          </a:bodyPr>
          <a:p>
            <a:pPr algn="ctr"/>
            <a:r>
              <a:rPr lang="zh-CN" altLang="en-US" sz="5400" b="1">
                <a:solidFill>
                  <a:schemeClr val="accent1">
                    <a:lumMod val="75000"/>
                  </a:schemeClr>
                </a:solidFill>
                <a:latin typeface="思源黑体 CN Regular" charset="-122"/>
                <a:ea typeface="思源黑体 CN Regular" charset="-122"/>
              </a:rPr>
              <a:t>目</a:t>
            </a:r>
            <a:r>
              <a:rPr lang="en-US" altLang="en-US" sz="5400" b="1">
                <a:solidFill>
                  <a:schemeClr val="accent1">
                    <a:lumMod val="75000"/>
                  </a:schemeClr>
                </a:solidFill>
                <a:latin typeface="思源黑体 CN Regular" charset="-122"/>
                <a:ea typeface="思源黑体 CN Regular" charset="-122"/>
              </a:rPr>
              <a:t> </a:t>
            </a:r>
            <a:r>
              <a:rPr lang="zh-CN" altLang="en-US" sz="5400" b="1">
                <a:solidFill>
                  <a:schemeClr val="accent1">
                    <a:lumMod val="75000"/>
                  </a:schemeClr>
                </a:solidFill>
                <a:latin typeface="思源黑体 CN Regular" charset="-122"/>
                <a:ea typeface="思源黑体 CN Regular" charset="-122"/>
              </a:rPr>
              <a:t>录</a:t>
            </a:r>
            <a:endParaRPr lang="zh-CN" altLang="en-US" sz="5400" b="1">
              <a:solidFill>
                <a:schemeClr val="accent1">
                  <a:lumMod val="75000"/>
                </a:schemeClr>
              </a:solidFill>
              <a:latin typeface="思源黑体 CN Regular" charset="-122"/>
              <a:ea typeface="思源黑体 CN Regular" charset="-122"/>
            </a:endParaRPr>
          </a:p>
        </p:txBody>
      </p:sp>
      <p:cxnSp>
        <p:nvCxnSpPr>
          <p:cNvPr id="3145728" name="直接连接符 7"/>
          <p:cNvCxnSpPr/>
          <p:nvPr/>
        </p:nvCxnSpPr>
        <p:spPr>
          <a:xfrm>
            <a:off x="3966845" y="4027170"/>
            <a:ext cx="85471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组合 13"/>
          <p:cNvGrpSpPr/>
          <p:nvPr/>
        </p:nvGrpSpPr>
        <p:grpSpPr>
          <a:xfrm>
            <a:off x="928370" y="2212340"/>
            <a:ext cx="1295400" cy="1295400"/>
            <a:chOff x="3127" y="4050"/>
            <a:chExt cx="2040" cy="2040"/>
          </a:xfrm>
        </p:grpSpPr>
        <p:sp>
          <p:nvSpPr>
            <p:cNvPr id="1048605" name="椭圆 10"/>
            <p:cNvSpPr/>
            <p:nvPr/>
          </p:nvSpPr>
          <p:spPr>
            <a:xfrm>
              <a:off x="3127" y="4050"/>
              <a:ext cx="2040" cy="20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06" name="椭圆 12"/>
            <p:cNvSpPr/>
            <p:nvPr/>
          </p:nvSpPr>
          <p:spPr>
            <a:xfrm>
              <a:off x="3269" y="4192"/>
              <a:ext cx="1756" cy="17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grpSp>
        <p:nvGrpSpPr>
          <p:cNvPr id="29" name="组合 14"/>
          <p:cNvGrpSpPr/>
          <p:nvPr/>
        </p:nvGrpSpPr>
        <p:grpSpPr>
          <a:xfrm>
            <a:off x="6734810" y="2212340"/>
            <a:ext cx="1295400" cy="1295400"/>
            <a:chOff x="3127" y="4050"/>
            <a:chExt cx="2040" cy="2040"/>
          </a:xfrm>
        </p:grpSpPr>
        <p:sp>
          <p:nvSpPr>
            <p:cNvPr id="1048607" name="椭圆 15"/>
            <p:cNvSpPr/>
            <p:nvPr/>
          </p:nvSpPr>
          <p:spPr>
            <a:xfrm>
              <a:off x="3127" y="4050"/>
              <a:ext cx="2040" cy="20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08" name="椭圆 16"/>
            <p:cNvSpPr/>
            <p:nvPr/>
          </p:nvSpPr>
          <p:spPr>
            <a:xfrm>
              <a:off x="3269" y="4192"/>
              <a:ext cx="1756" cy="17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grpSp>
        <p:nvGrpSpPr>
          <p:cNvPr id="30" name="组合 17"/>
          <p:cNvGrpSpPr/>
          <p:nvPr/>
        </p:nvGrpSpPr>
        <p:grpSpPr>
          <a:xfrm>
            <a:off x="3746500" y="2212340"/>
            <a:ext cx="1295400" cy="1295400"/>
            <a:chOff x="3127" y="4050"/>
            <a:chExt cx="2040" cy="2040"/>
          </a:xfrm>
        </p:grpSpPr>
        <p:sp>
          <p:nvSpPr>
            <p:cNvPr id="1048609" name="椭圆 18"/>
            <p:cNvSpPr/>
            <p:nvPr/>
          </p:nvSpPr>
          <p:spPr>
            <a:xfrm>
              <a:off x="3127" y="4050"/>
              <a:ext cx="2040" cy="20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10" name="椭圆 19"/>
            <p:cNvSpPr/>
            <p:nvPr/>
          </p:nvSpPr>
          <p:spPr>
            <a:xfrm>
              <a:off x="3269" y="4192"/>
              <a:ext cx="1756" cy="17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grpSp>
        <p:nvGrpSpPr>
          <p:cNvPr id="31" name="组合 20"/>
          <p:cNvGrpSpPr/>
          <p:nvPr/>
        </p:nvGrpSpPr>
        <p:grpSpPr>
          <a:xfrm>
            <a:off x="9640570" y="2211705"/>
            <a:ext cx="1295400" cy="1295400"/>
            <a:chOff x="3127" y="4050"/>
            <a:chExt cx="2040" cy="2040"/>
          </a:xfrm>
        </p:grpSpPr>
        <p:sp>
          <p:nvSpPr>
            <p:cNvPr id="1048611" name="椭圆 21"/>
            <p:cNvSpPr/>
            <p:nvPr/>
          </p:nvSpPr>
          <p:spPr>
            <a:xfrm>
              <a:off x="3127" y="4050"/>
              <a:ext cx="2040" cy="20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12" name="椭圆 22"/>
            <p:cNvSpPr/>
            <p:nvPr/>
          </p:nvSpPr>
          <p:spPr>
            <a:xfrm>
              <a:off x="3269" y="4192"/>
              <a:ext cx="1756" cy="17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sp>
        <p:nvSpPr>
          <p:cNvPr id="1048613" name="文本框 23"/>
          <p:cNvSpPr txBox="1"/>
          <p:nvPr/>
        </p:nvSpPr>
        <p:spPr>
          <a:xfrm>
            <a:off x="1226820" y="2506980"/>
            <a:ext cx="767080" cy="688340"/>
          </a:xfrm>
          <a:prstGeom prst="rect">
            <a:avLst/>
          </a:prstGeom>
          <a:noFill/>
        </p:spPr>
        <p:txBody>
          <a:bodyPr wrap="none" rtlCol="0">
            <a:spAutoFit/>
          </a:bodyPr>
          <a:p>
            <a:r>
              <a:rPr lang="en-US" altLang="zh-CN" sz="4000" b="1">
                <a:solidFill>
                  <a:schemeClr val="bg1"/>
                </a:solidFill>
                <a:latin typeface="思源黑体 CN Regular" charset="-122"/>
                <a:ea typeface="思源黑体 CN Regular" charset="-122"/>
                <a:cs typeface="Calibri Light" charset="0"/>
              </a:rPr>
              <a:t>01</a:t>
            </a:r>
            <a:endParaRPr lang="en-US" altLang="zh-CN" sz="4000" b="1">
              <a:solidFill>
                <a:schemeClr val="bg1"/>
              </a:solidFill>
              <a:latin typeface="思源黑体 CN Regular" charset="-122"/>
              <a:ea typeface="思源黑体 CN Regular" charset="-122"/>
              <a:cs typeface="Calibri Light" charset="0"/>
            </a:endParaRPr>
          </a:p>
        </p:txBody>
      </p:sp>
      <p:sp>
        <p:nvSpPr>
          <p:cNvPr id="1048614" name="文本框 24"/>
          <p:cNvSpPr txBox="1"/>
          <p:nvPr/>
        </p:nvSpPr>
        <p:spPr>
          <a:xfrm>
            <a:off x="4044950" y="2506980"/>
            <a:ext cx="767080" cy="688340"/>
          </a:xfrm>
          <a:prstGeom prst="rect">
            <a:avLst/>
          </a:prstGeom>
          <a:noFill/>
        </p:spPr>
        <p:txBody>
          <a:bodyPr wrap="none" rtlCol="0">
            <a:spAutoFit/>
          </a:bodyPr>
          <a:p>
            <a:r>
              <a:rPr lang="en-US" altLang="zh-CN" sz="4000" b="1">
                <a:solidFill>
                  <a:schemeClr val="bg1"/>
                </a:solidFill>
                <a:latin typeface="思源黑体 CN Regular" charset="-122"/>
                <a:ea typeface="思源黑体 CN Regular" charset="-122"/>
                <a:cs typeface="Calibri Light" charset="0"/>
              </a:rPr>
              <a:t>02</a:t>
            </a:r>
            <a:endParaRPr lang="en-US" altLang="zh-CN" sz="4000" b="1">
              <a:solidFill>
                <a:schemeClr val="bg1"/>
              </a:solidFill>
              <a:latin typeface="思源黑体 CN Regular" charset="-122"/>
              <a:ea typeface="思源黑体 CN Regular" charset="-122"/>
              <a:cs typeface="Calibri Light" charset="0"/>
            </a:endParaRPr>
          </a:p>
        </p:txBody>
      </p:sp>
      <p:sp>
        <p:nvSpPr>
          <p:cNvPr id="1048615" name="文本框 25"/>
          <p:cNvSpPr txBox="1"/>
          <p:nvPr/>
        </p:nvSpPr>
        <p:spPr>
          <a:xfrm>
            <a:off x="7033260" y="2506345"/>
            <a:ext cx="767080" cy="688341"/>
          </a:xfrm>
          <a:prstGeom prst="rect">
            <a:avLst/>
          </a:prstGeom>
          <a:noFill/>
        </p:spPr>
        <p:txBody>
          <a:bodyPr wrap="none" rtlCol="0">
            <a:spAutoFit/>
          </a:bodyPr>
          <a:p>
            <a:r>
              <a:rPr lang="en-US" altLang="zh-CN" sz="4000" b="1">
                <a:solidFill>
                  <a:schemeClr val="bg1"/>
                </a:solidFill>
                <a:latin typeface="思源黑体 CN Regular" charset="-122"/>
                <a:ea typeface="思源黑体 CN Regular" charset="-122"/>
                <a:cs typeface="Calibri Light" charset="0"/>
              </a:rPr>
              <a:t>03</a:t>
            </a:r>
            <a:endParaRPr lang="en-US" altLang="zh-CN" sz="4000" b="1">
              <a:solidFill>
                <a:schemeClr val="bg1"/>
              </a:solidFill>
              <a:latin typeface="思源黑体 CN Regular" charset="-122"/>
              <a:ea typeface="思源黑体 CN Regular" charset="-122"/>
              <a:cs typeface="Calibri Light" charset="0"/>
            </a:endParaRPr>
          </a:p>
        </p:txBody>
      </p:sp>
      <p:sp>
        <p:nvSpPr>
          <p:cNvPr id="1048616" name="文本框 26"/>
          <p:cNvSpPr txBox="1"/>
          <p:nvPr/>
        </p:nvSpPr>
        <p:spPr>
          <a:xfrm>
            <a:off x="9939020" y="2506345"/>
            <a:ext cx="767080" cy="688341"/>
          </a:xfrm>
          <a:prstGeom prst="rect">
            <a:avLst/>
          </a:prstGeom>
          <a:noFill/>
        </p:spPr>
        <p:txBody>
          <a:bodyPr wrap="none" rtlCol="0">
            <a:spAutoFit/>
          </a:bodyPr>
          <a:p>
            <a:r>
              <a:rPr lang="en-US" altLang="zh-CN" sz="4000" b="1">
                <a:solidFill>
                  <a:schemeClr val="bg1"/>
                </a:solidFill>
                <a:latin typeface="思源黑体 CN Regular" charset="-122"/>
                <a:ea typeface="思源黑体 CN Regular" charset="-122"/>
                <a:cs typeface="Calibri Light" charset="0"/>
              </a:rPr>
              <a:t>04</a:t>
            </a:r>
            <a:endParaRPr lang="en-US" altLang="zh-CN" sz="4000" b="1">
              <a:solidFill>
                <a:schemeClr val="bg1"/>
              </a:solidFill>
              <a:latin typeface="思源黑体 CN Regular" charset="-122"/>
              <a:ea typeface="思源黑体 CN Regular" charset="-122"/>
              <a:cs typeface="Calibri Light" charset="0"/>
            </a:endParaRPr>
          </a:p>
        </p:txBody>
      </p:sp>
      <p:sp>
        <p:nvSpPr>
          <p:cNvPr id="1048617" name="文本框 27"/>
          <p:cNvSpPr txBox="1"/>
          <p:nvPr/>
        </p:nvSpPr>
        <p:spPr>
          <a:xfrm>
            <a:off x="263525" y="4208780"/>
            <a:ext cx="2631440" cy="460375"/>
          </a:xfrm>
          <a:prstGeom prst="rect">
            <a:avLst/>
          </a:prstGeom>
          <a:noFill/>
        </p:spPr>
        <p:txBody>
          <a:bodyPr wrap="none" rtlCol="0">
            <a:spAutoFit/>
          </a:bodyPr>
          <a:p>
            <a:r>
              <a:rPr lang="en-US" altLang="en-US" sz="2400" b="1">
                <a:latin typeface="思源黑体 CN Regular" charset="-122"/>
                <a:ea typeface="思源黑体 CN Regular" charset="-122"/>
              </a:rPr>
              <a:t>核心素养是什么？</a:t>
            </a:r>
            <a:endParaRPr lang="en-US" altLang="en-US" sz="2400" b="1">
              <a:latin typeface="思源黑体 CN Regular" charset="-122"/>
              <a:ea typeface="思源黑体 CN Regular" charset="-122"/>
            </a:endParaRPr>
          </a:p>
        </p:txBody>
      </p:sp>
      <p:sp>
        <p:nvSpPr>
          <p:cNvPr id="1048618" name="文本框 29"/>
          <p:cNvSpPr txBox="1"/>
          <p:nvPr/>
        </p:nvSpPr>
        <p:spPr>
          <a:xfrm>
            <a:off x="2999740" y="4208780"/>
            <a:ext cx="2631440" cy="460375"/>
          </a:xfrm>
          <a:prstGeom prst="rect">
            <a:avLst/>
          </a:prstGeom>
          <a:noFill/>
        </p:spPr>
        <p:txBody>
          <a:bodyPr wrap="none" rtlCol="0">
            <a:spAutoFit/>
          </a:bodyPr>
          <a:p>
            <a:r>
              <a:rPr lang="en-US" altLang="en-US" sz="2400" b="1">
                <a:latin typeface="思源黑体 CN Regular" charset="-122"/>
                <a:ea typeface="思源黑体 CN Regular" charset="-122"/>
              </a:rPr>
              <a:t>空间观念是什么？</a:t>
            </a:r>
            <a:endParaRPr lang="en-US" altLang="en-US" sz="2400" b="1">
              <a:latin typeface="思源黑体 CN Regular" charset="-122"/>
              <a:ea typeface="思源黑体 CN Regular" charset="-122"/>
            </a:endParaRPr>
          </a:p>
        </p:txBody>
      </p:sp>
      <p:sp>
        <p:nvSpPr>
          <p:cNvPr id="1048619" name="文本框 30"/>
          <p:cNvSpPr txBox="1"/>
          <p:nvPr/>
        </p:nvSpPr>
        <p:spPr>
          <a:xfrm>
            <a:off x="5597525" y="4208780"/>
            <a:ext cx="3549650" cy="460375"/>
          </a:xfrm>
          <a:prstGeom prst="rect">
            <a:avLst/>
          </a:prstGeom>
          <a:noFill/>
        </p:spPr>
        <p:txBody>
          <a:bodyPr wrap="none" rtlCol="0">
            <a:spAutoFit/>
          </a:bodyPr>
          <a:p>
            <a:r>
              <a:rPr lang="en-US" altLang="en-US" sz="2400" b="1">
                <a:latin typeface="思源黑体 CN Regular" charset="-122"/>
                <a:ea typeface="思源黑体 CN Regular" charset="-122"/>
              </a:rPr>
              <a:t>为什么要发展空间观念？</a:t>
            </a:r>
            <a:endParaRPr lang="en-US" altLang="en-US" sz="2400" b="1">
              <a:latin typeface="思源黑体 CN Regular" charset="-122"/>
              <a:ea typeface="思源黑体 CN Regular" charset="-122"/>
            </a:endParaRPr>
          </a:p>
        </p:txBody>
      </p:sp>
      <p:sp>
        <p:nvSpPr>
          <p:cNvPr id="1048620" name="文本框 31"/>
          <p:cNvSpPr txBox="1"/>
          <p:nvPr/>
        </p:nvSpPr>
        <p:spPr>
          <a:xfrm>
            <a:off x="9146873" y="4208780"/>
            <a:ext cx="2937510" cy="460375"/>
          </a:xfrm>
          <a:prstGeom prst="rect">
            <a:avLst/>
          </a:prstGeom>
          <a:noFill/>
        </p:spPr>
        <p:txBody>
          <a:bodyPr wrap="none" rtlCol="0">
            <a:spAutoFit/>
          </a:bodyPr>
          <a:p>
            <a:r>
              <a:rPr lang="en-US" altLang="en-US" sz="2400" b="1">
                <a:latin typeface="思源黑体 CN Regular" charset="-122"/>
                <a:ea typeface="思源黑体 CN Regular" charset="-122"/>
              </a:rPr>
              <a:t>怎样发展空间观念？</a:t>
            </a:r>
            <a:endParaRPr lang="en-US" altLang="en-US" sz="2400" b="1">
              <a:latin typeface="思源黑体 CN Regular" charset="-122"/>
              <a:ea typeface="思源黑体 CN Regular" charset="-122"/>
            </a:endParaRPr>
          </a:p>
        </p:txBody>
      </p:sp>
      <p:cxnSp>
        <p:nvCxnSpPr>
          <p:cNvPr id="3145729" name="直接连接符 32"/>
          <p:cNvCxnSpPr/>
          <p:nvPr/>
        </p:nvCxnSpPr>
        <p:spPr>
          <a:xfrm>
            <a:off x="1148715" y="4027170"/>
            <a:ext cx="85471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0" name="直接连接符 33"/>
          <p:cNvCxnSpPr/>
          <p:nvPr/>
        </p:nvCxnSpPr>
        <p:spPr>
          <a:xfrm>
            <a:off x="6955155" y="4027170"/>
            <a:ext cx="85471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1" name="直接连接符 34"/>
          <p:cNvCxnSpPr/>
          <p:nvPr/>
        </p:nvCxnSpPr>
        <p:spPr>
          <a:xfrm>
            <a:off x="9860915" y="4027170"/>
            <a:ext cx="85471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48626" name="矩形 40"/>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latin typeface="思源黑体 CN Regular" charset="-122"/>
                <a:ea typeface="思源黑体 CN Regular" charset="-122"/>
              </a:endParaRPr>
            </a:p>
          </p:txBody>
        </p:sp>
        <p:grpSp>
          <p:nvGrpSpPr>
            <p:cNvPr id="2" name="组合 1"/>
            <p:cNvGrpSpPr/>
            <p:nvPr/>
          </p:nvGrpSpPr>
          <p:grpSpPr>
            <a:xfrm>
              <a:off x="74" y="70"/>
              <a:ext cx="6038" cy="950"/>
              <a:chOff x="74" y="70"/>
              <a:chExt cx="6038" cy="950"/>
            </a:xfrm>
          </p:grpSpPr>
          <p:sp>
            <p:nvSpPr>
              <p:cNvPr id="3" name="文本框 41"/>
              <p:cNvSpPr txBox="1"/>
              <p:nvPr>
                <p:custDataLst>
                  <p:tags r:id="rId1"/>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二</a:t>
            </a:r>
            <a:r>
              <a:rPr lang="en-US" altLang="zh-CN" sz="2400" b="1">
                <a:latin typeface="宋体" charset="-122"/>
              </a:rPr>
              <a:t>）确立“四要素三方面”——明确空间观念发展目标与表述</a:t>
            </a:r>
            <a:endParaRPr lang="en-US" altLang="zh-CN" sz="2400" b="1">
              <a:latin typeface="宋体" charset="-122"/>
            </a:endParaRPr>
          </a:p>
        </p:txBody>
      </p:sp>
      <p:sp>
        <p:nvSpPr>
          <p:cNvPr id="6" name="文本框 5"/>
          <p:cNvSpPr txBox="1"/>
          <p:nvPr>
            <p:custDataLst>
              <p:tags r:id="rId5"/>
            </p:custDataLst>
          </p:nvPr>
        </p:nvSpPr>
        <p:spPr>
          <a:xfrm>
            <a:off x="911860" y="1340485"/>
            <a:ext cx="5939155" cy="398780"/>
          </a:xfrm>
          <a:prstGeom prst="rect">
            <a:avLst/>
          </a:prstGeom>
          <a:solidFill>
            <a:schemeClr val="accent1"/>
          </a:solidFill>
          <a:ln w="9525">
            <a:noFill/>
          </a:ln>
        </p:spPr>
        <p:txBody>
          <a:bodyPr wrap="square">
            <a:spAutoFit/>
          </a:bodyPr>
          <a:p>
            <a:r>
              <a:rPr lang="en-US" altLang="zh-CN" sz="2000" b="1">
                <a:ea typeface="宋体" charset="-122"/>
              </a:rPr>
              <a:t>2.</a:t>
            </a:r>
            <a:r>
              <a:rPr lang="zh-CN" sz="2000" b="1">
                <a:ea typeface="宋体" charset="-122"/>
              </a:rPr>
              <a:t>确立“三方面”</a:t>
            </a:r>
            <a:r>
              <a:rPr lang="en-US" altLang="zh-CN" sz="2000" b="1">
                <a:ea typeface="宋体" charset="-122"/>
              </a:rPr>
              <a:t>——</a:t>
            </a:r>
            <a:r>
              <a:rPr lang="zh-CN" sz="2000" b="1">
                <a:ea typeface="宋体" charset="-122"/>
              </a:rPr>
              <a:t>明确表述空间观念发展目标</a:t>
            </a:r>
            <a:endParaRPr lang="zh-CN" sz="2000" b="1">
              <a:ea typeface="宋体" charset="-122"/>
            </a:endParaRPr>
          </a:p>
        </p:txBody>
      </p:sp>
      <p:sp>
        <p:nvSpPr>
          <p:cNvPr id="7" name="文本框 6"/>
          <p:cNvSpPr txBox="1"/>
          <p:nvPr/>
        </p:nvSpPr>
        <p:spPr>
          <a:xfrm>
            <a:off x="1414780" y="2090420"/>
            <a:ext cx="5617210" cy="398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p>
            <a:r>
              <a:rPr lang="zh-CN" sz="2000" b="1">
                <a:solidFill>
                  <a:srgbClr val="FF0000"/>
                </a:solidFill>
                <a:ea typeface="宋体" charset="-122"/>
              </a:rPr>
              <a:t>执教</a:t>
            </a:r>
            <a:r>
              <a:rPr lang="zh-CN" sz="2000" b="1">
                <a:solidFill>
                  <a:srgbClr val="FF0000"/>
                </a:solidFill>
                <a:ea typeface="宋体" charset="-122"/>
              </a:rPr>
              <a:t>教师《体积与容积》的学习目标设计如下：</a:t>
            </a:r>
            <a:endParaRPr lang="zh-CN" altLang="en-US" sz="2000" b="1">
              <a:solidFill>
                <a:srgbClr val="FF0000"/>
              </a:solidFill>
              <a:ea typeface="宋体" charset="-122"/>
            </a:endParaRPr>
          </a:p>
        </p:txBody>
      </p:sp>
      <p:pic>
        <p:nvPicPr>
          <p:cNvPr id="21" name="图片 4"/>
          <p:cNvPicPr>
            <a:picLocks noChangeAspect="1"/>
          </p:cNvPicPr>
          <p:nvPr/>
        </p:nvPicPr>
        <p:blipFill>
          <a:blip r:embed="rId6"/>
          <a:stretch>
            <a:fillRect/>
          </a:stretch>
        </p:blipFill>
        <p:spPr>
          <a:xfrm>
            <a:off x="1414780" y="2489200"/>
            <a:ext cx="8908415" cy="815340"/>
          </a:xfrm>
          <a:prstGeom prst="roundRect">
            <a:avLst/>
          </a:prstGeom>
          <a:noFill/>
          <a:ln w="19050">
            <a:solidFill>
              <a:srgbClr val="92D050"/>
            </a:solidFill>
          </a:ln>
        </p:spPr>
      </p:pic>
      <p:sp>
        <p:nvSpPr>
          <p:cNvPr id="23" name="下箭头 23"/>
          <p:cNvSpPr/>
          <p:nvPr/>
        </p:nvSpPr>
        <p:spPr>
          <a:xfrm>
            <a:off x="5519420" y="3364865"/>
            <a:ext cx="321310" cy="360680"/>
          </a:xfrm>
          <a:prstGeom prst="downArrow">
            <a:avLst/>
          </a:prstGeom>
        </p:spPr>
        <p:style>
          <a:lnRef idx="2">
            <a:schemeClr val="accent1">
              <a:shade val="50000"/>
            </a:schemeClr>
          </a:lnRef>
          <a:fillRef idx="1">
            <a:schemeClr val="accent1"/>
          </a:fillRef>
          <a:effectRef idx="0">
            <a:schemeClr val="accent1"/>
          </a:effectRef>
          <a:fontRef idx="minor">
            <a:schemeClr val="lt1"/>
          </a:fontRef>
        </p:style>
      </p:sp>
      <p:pic>
        <p:nvPicPr>
          <p:cNvPr id="20" name="图片 3"/>
          <p:cNvPicPr>
            <a:picLocks noChangeAspect="1"/>
          </p:cNvPicPr>
          <p:nvPr/>
        </p:nvPicPr>
        <p:blipFill>
          <a:blip r:embed="rId7"/>
          <a:stretch>
            <a:fillRect/>
          </a:stretch>
        </p:blipFill>
        <p:spPr>
          <a:xfrm>
            <a:off x="1486535" y="3785870"/>
            <a:ext cx="8957945" cy="1355090"/>
          </a:xfrm>
          <a:prstGeom prst="roundRect">
            <a:avLst/>
          </a:prstGeom>
          <a:noFill/>
          <a:ln w="19050">
            <a:solidFill>
              <a:srgbClr val="92D050"/>
            </a:solidFill>
          </a:ln>
        </p:spPr>
      </p:pic>
      <p:sp>
        <p:nvSpPr>
          <p:cNvPr id="19" name="矩形 19"/>
          <p:cNvSpPr/>
          <p:nvPr/>
        </p:nvSpPr>
        <p:spPr>
          <a:xfrm>
            <a:off x="2494915" y="4278630"/>
            <a:ext cx="7828915" cy="559435"/>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sp>
      <p:sp>
        <p:nvSpPr>
          <p:cNvPr id="8" name="上箭头标注 7"/>
          <p:cNvSpPr/>
          <p:nvPr/>
        </p:nvSpPr>
        <p:spPr>
          <a:xfrm>
            <a:off x="2279015" y="5238115"/>
            <a:ext cx="1440180"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accent5"/>
                </a:solidFill>
              </a:rPr>
              <a:t>具体的数学活动</a:t>
            </a:r>
            <a:endParaRPr lang="zh-CN" altLang="en-US" b="1">
              <a:solidFill>
                <a:schemeClr val="accent5"/>
              </a:solidFill>
            </a:endParaRPr>
          </a:p>
        </p:txBody>
      </p:sp>
      <p:sp>
        <p:nvSpPr>
          <p:cNvPr id="9" name="上箭头标注 8"/>
          <p:cNvSpPr/>
          <p:nvPr/>
        </p:nvSpPr>
        <p:spPr>
          <a:xfrm>
            <a:off x="5375275" y="5201285"/>
            <a:ext cx="1440180"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accent5"/>
                </a:solidFill>
              </a:rPr>
              <a:t>具体的数学活动目标</a:t>
            </a:r>
            <a:endParaRPr lang="zh-CN" altLang="en-US" b="1">
              <a:solidFill>
                <a:schemeClr val="accent5"/>
              </a:solidFill>
            </a:endParaRPr>
          </a:p>
        </p:txBody>
      </p:sp>
      <p:sp>
        <p:nvSpPr>
          <p:cNvPr id="11" name="上箭头标注 10"/>
          <p:cNvSpPr/>
          <p:nvPr/>
        </p:nvSpPr>
        <p:spPr>
          <a:xfrm>
            <a:off x="8471535" y="5228590"/>
            <a:ext cx="1440180"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accent5"/>
                </a:solidFill>
              </a:rPr>
              <a:t>具体的数学活动条件</a:t>
            </a:r>
            <a:endParaRPr lang="zh-CN" altLang="en-US" b="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三</a:t>
            </a:r>
            <a:r>
              <a:rPr lang="en-US" altLang="zh-CN" sz="2400" b="1">
                <a:latin typeface="宋体" charset="-122"/>
              </a:rPr>
              <a:t>）使用“四素材三创设”——关注学生现实生活空间与观念</a:t>
            </a:r>
            <a:endParaRPr lang="en-US" altLang="zh-CN" sz="2400" b="1">
              <a:latin typeface="宋体" charset="-122"/>
            </a:endParaRPr>
          </a:p>
        </p:txBody>
      </p:sp>
      <p:sp>
        <p:nvSpPr>
          <p:cNvPr id="6" name="文本框 5"/>
          <p:cNvSpPr txBox="1"/>
          <p:nvPr>
            <p:custDataLst>
              <p:tags r:id="rId5"/>
            </p:custDataLst>
          </p:nvPr>
        </p:nvSpPr>
        <p:spPr>
          <a:xfrm>
            <a:off x="911860" y="1340485"/>
            <a:ext cx="5939155" cy="398780"/>
          </a:xfrm>
          <a:prstGeom prst="rect">
            <a:avLst/>
          </a:prstGeom>
          <a:solidFill>
            <a:schemeClr val="accent1"/>
          </a:solidFill>
          <a:ln w="9525">
            <a:noFill/>
          </a:ln>
        </p:spPr>
        <p:txBody>
          <a:bodyPr wrap="square">
            <a:spAutoFit/>
          </a:bodyPr>
          <a:p>
            <a:r>
              <a:rPr lang="en-US" altLang="zh-CN" sz="2000" b="1">
                <a:ea typeface="宋体" charset="-122"/>
              </a:rPr>
              <a:t>1.</a:t>
            </a:r>
            <a:r>
              <a:rPr sz="2000" b="1">
                <a:ea typeface="宋体" charset="-122"/>
              </a:rPr>
              <a:t>使用“四素材”——关注学生现实生活空间</a:t>
            </a:r>
            <a:endParaRPr sz="2000" b="1">
              <a:ea typeface="宋体" charset="-122"/>
            </a:endParaRPr>
          </a:p>
        </p:txBody>
      </p:sp>
      <p:pic>
        <p:nvPicPr>
          <p:cNvPr id="7" name="图片 6"/>
          <p:cNvPicPr>
            <a:picLocks noChangeAspect="1"/>
          </p:cNvPicPr>
          <p:nvPr/>
        </p:nvPicPr>
        <p:blipFill>
          <a:blip r:embed="rId6"/>
          <a:stretch>
            <a:fillRect/>
          </a:stretch>
        </p:blipFill>
        <p:spPr>
          <a:xfrm>
            <a:off x="983615" y="2924810"/>
            <a:ext cx="9398000" cy="3138170"/>
          </a:xfrm>
          <a:prstGeom prst="rect">
            <a:avLst/>
          </a:prstGeom>
        </p:spPr>
      </p:pic>
      <p:sp>
        <p:nvSpPr>
          <p:cNvPr id="5" name="文本框 4"/>
          <p:cNvSpPr txBox="1"/>
          <p:nvPr/>
        </p:nvSpPr>
        <p:spPr>
          <a:xfrm>
            <a:off x="839470" y="1854835"/>
            <a:ext cx="9427210" cy="865505"/>
          </a:xfrm>
          <a:prstGeom prst="rect">
            <a:avLst/>
          </a:prstGeom>
          <a:noFill/>
          <a:ln w="9525">
            <a:noFill/>
          </a:ln>
        </p:spPr>
        <p:txBody>
          <a:bodyPr wrap="square">
            <a:spAutoFit/>
          </a:bodyPr>
          <a:p>
            <a:pPr indent="304800">
              <a:lnSpc>
                <a:spcPct val="140000"/>
              </a:lnSpc>
            </a:pPr>
            <a:r>
              <a:rPr lang="en-US" altLang="zh-CN" sz="1800">
                <a:solidFill>
                  <a:srgbClr val="000000"/>
                </a:solidFill>
                <a:ea typeface="宋体" charset="-122"/>
              </a:rPr>
              <a:t> </a:t>
            </a:r>
            <a:r>
              <a:rPr lang="zh-CN" sz="1800">
                <a:solidFill>
                  <a:srgbClr val="000000"/>
                </a:solidFill>
                <a:ea typeface="宋体" charset="-122"/>
              </a:rPr>
              <a:t>在教学中根据本班学生的</a:t>
            </a:r>
            <a:r>
              <a:rPr lang="zh-CN" sz="1800" b="1">
                <a:solidFill>
                  <a:srgbClr val="FF0000"/>
                </a:solidFill>
                <a:ea typeface="宋体" charset="-122"/>
              </a:rPr>
              <a:t>几何现实</a:t>
            </a:r>
            <a:r>
              <a:rPr lang="zh-CN" sz="1800">
                <a:solidFill>
                  <a:srgbClr val="000000"/>
                </a:solidFill>
                <a:ea typeface="宋体" charset="-122"/>
              </a:rPr>
              <a:t>和</a:t>
            </a:r>
            <a:r>
              <a:rPr lang="zh-CN" sz="1800" b="1">
                <a:solidFill>
                  <a:srgbClr val="FF0000"/>
                </a:solidFill>
                <a:ea typeface="宋体" charset="-122"/>
              </a:rPr>
              <a:t>生活经验</a:t>
            </a:r>
            <a:r>
              <a:rPr lang="zh-CN" sz="1800">
                <a:solidFill>
                  <a:srgbClr val="000000"/>
                </a:solidFill>
                <a:ea typeface="宋体" charset="-122"/>
              </a:rPr>
              <a:t>对教材内容进行二次开发，尽可能地将相关的几何图形内容设置在本班学生熟悉的三维空间中。</a:t>
            </a:r>
            <a:endParaRPr lang="zh-CN" altLang="en-US" sz="1800">
              <a:solidFill>
                <a:srgbClr val="000000"/>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三</a:t>
            </a:r>
            <a:r>
              <a:rPr lang="en-US" altLang="zh-CN" sz="2400" b="1">
                <a:latin typeface="宋体" charset="-122"/>
              </a:rPr>
              <a:t>）使用“四素材三创设”——关注学生现实生活空间与观念</a:t>
            </a:r>
            <a:endParaRPr lang="en-US" altLang="zh-CN" sz="2400" b="1">
              <a:latin typeface="宋体" charset="-122"/>
            </a:endParaRPr>
          </a:p>
        </p:txBody>
      </p:sp>
      <p:sp>
        <p:nvSpPr>
          <p:cNvPr id="6" name="文本框 5"/>
          <p:cNvSpPr txBox="1"/>
          <p:nvPr>
            <p:custDataLst>
              <p:tags r:id="rId5"/>
            </p:custDataLst>
          </p:nvPr>
        </p:nvSpPr>
        <p:spPr>
          <a:xfrm>
            <a:off x="911860" y="1340485"/>
            <a:ext cx="5011420" cy="398780"/>
          </a:xfrm>
          <a:prstGeom prst="rect">
            <a:avLst/>
          </a:prstGeom>
          <a:solidFill>
            <a:schemeClr val="accent1"/>
          </a:solidFill>
          <a:ln w="9525">
            <a:noFill/>
          </a:ln>
        </p:spPr>
        <p:txBody>
          <a:bodyPr wrap="square">
            <a:spAutoFit/>
          </a:bodyPr>
          <a:p>
            <a:r>
              <a:rPr lang="en-US" altLang="zh-CN" sz="2000" b="1">
                <a:ea typeface="宋体" charset="-122"/>
              </a:rPr>
              <a:t>2.</a:t>
            </a:r>
            <a:r>
              <a:rPr sz="2000" b="1">
                <a:ea typeface="宋体" charset="-122"/>
              </a:rPr>
              <a:t>使用“三创设”——关注学生空间观念发展</a:t>
            </a:r>
            <a:endParaRPr sz="2000" b="1">
              <a:ea typeface="宋体" charset="-122"/>
            </a:endParaRPr>
          </a:p>
        </p:txBody>
      </p:sp>
      <p:sp>
        <p:nvSpPr>
          <p:cNvPr id="7" name="下箭头标注 6"/>
          <p:cNvSpPr/>
          <p:nvPr/>
        </p:nvSpPr>
        <p:spPr>
          <a:xfrm>
            <a:off x="1343025" y="2132965"/>
            <a:ext cx="1944370"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b="1">
                <a:solidFill>
                  <a:srgbClr val="002060"/>
                </a:solidFill>
              </a:rPr>
              <a:t>创设具体的数学活动</a:t>
            </a:r>
            <a:endParaRPr lang="zh-CN" altLang="en-US" b="1">
              <a:solidFill>
                <a:srgbClr val="002060"/>
              </a:solidFill>
            </a:endParaRPr>
          </a:p>
        </p:txBody>
      </p:sp>
      <p:sp>
        <p:nvSpPr>
          <p:cNvPr id="8" name="下箭头标注 7"/>
          <p:cNvSpPr/>
          <p:nvPr/>
        </p:nvSpPr>
        <p:spPr>
          <a:xfrm>
            <a:off x="4870450" y="2132965"/>
            <a:ext cx="1944370"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b="1">
                <a:solidFill>
                  <a:srgbClr val="002060"/>
                </a:solidFill>
              </a:rPr>
              <a:t>创设贴近小学生生活实际的情境</a:t>
            </a:r>
            <a:endParaRPr lang="zh-CN" altLang="en-US" b="1">
              <a:solidFill>
                <a:srgbClr val="002060"/>
              </a:solidFill>
            </a:endParaRPr>
          </a:p>
        </p:txBody>
      </p:sp>
      <p:sp>
        <p:nvSpPr>
          <p:cNvPr id="9" name="下箭头标注 8"/>
          <p:cNvSpPr/>
          <p:nvPr/>
        </p:nvSpPr>
        <p:spPr>
          <a:xfrm>
            <a:off x="8397875" y="2132965"/>
            <a:ext cx="1944370"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b="1">
                <a:solidFill>
                  <a:srgbClr val="002060"/>
                </a:solidFill>
              </a:rPr>
              <a:t>创设跟例题相关的任何情境</a:t>
            </a:r>
            <a:endParaRPr lang="zh-CN" altLang="en-US" b="1">
              <a:solidFill>
                <a:srgbClr val="002060"/>
              </a:solidFill>
            </a:endParaRPr>
          </a:p>
        </p:txBody>
      </p:sp>
      <p:pic>
        <p:nvPicPr>
          <p:cNvPr id="29" name="图片 18" descr="IMG_1358(20230405-192356)"/>
          <p:cNvPicPr>
            <a:picLocks noChangeAspect="1"/>
          </p:cNvPicPr>
          <p:nvPr/>
        </p:nvPicPr>
        <p:blipFill>
          <a:blip r:embed="rId6"/>
          <a:srcRect l="33774" t="82604" r="53118" b="8550"/>
          <a:stretch>
            <a:fillRect/>
          </a:stretch>
        </p:blipFill>
        <p:spPr>
          <a:xfrm>
            <a:off x="838835" y="4833620"/>
            <a:ext cx="1152525" cy="1113155"/>
          </a:xfrm>
          <a:prstGeom prst="roundRect">
            <a:avLst/>
          </a:prstGeom>
          <a:ln>
            <a:solidFill>
              <a:srgbClr val="92D050"/>
            </a:solidFill>
          </a:ln>
        </p:spPr>
      </p:pic>
      <p:pic>
        <p:nvPicPr>
          <p:cNvPr id="10" name="图片 18" descr="IMG_1358(20230405-192356)"/>
          <p:cNvPicPr>
            <a:picLocks noChangeAspect="1"/>
          </p:cNvPicPr>
          <p:nvPr/>
        </p:nvPicPr>
        <p:blipFill>
          <a:blip r:embed="rId6"/>
          <a:srcRect l="52497" t="83121" r="29932" b="8550"/>
          <a:stretch>
            <a:fillRect/>
          </a:stretch>
        </p:blipFill>
        <p:spPr>
          <a:xfrm>
            <a:off x="2134870" y="5013325"/>
            <a:ext cx="1338580" cy="933450"/>
          </a:xfrm>
          <a:prstGeom prst="roundRect">
            <a:avLst/>
          </a:prstGeom>
          <a:ln>
            <a:solidFill>
              <a:srgbClr val="92D050"/>
            </a:solidFill>
          </a:ln>
        </p:spPr>
      </p:pic>
      <p:pic>
        <p:nvPicPr>
          <p:cNvPr id="19" name="图片 18" descr="IMG_1358(20230405-192356)"/>
          <p:cNvPicPr>
            <a:picLocks noChangeAspect="1"/>
          </p:cNvPicPr>
          <p:nvPr/>
        </p:nvPicPr>
        <p:blipFill>
          <a:blip r:embed="rId6"/>
          <a:srcRect l="20963" t="40805" r="26630" b="41614"/>
          <a:stretch>
            <a:fillRect/>
          </a:stretch>
        </p:blipFill>
        <p:spPr>
          <a:xfrm>
            <a:off x="767080" y="3356610"/>
            <a:ext cx="2857500" cy="1371600"/>
          </a:xfrm>
          <a:prstGeom prst="roundRect">
            <a:avLst/>
          </a:prstGeom>
          <a:ln>
            <a:solidFill>
              <a:srgbClr val="92D050"/>
            </a:solidFill>
          </a:ln>
        </p:spPr>
      </p:pic>
      <p:pic>
        <p:nvPicPr>
          <p:cNvPr id="12" name="249">
            <a:hlinkClick r:id="" action="ppaction://media"/>
          </p:cNvPr>
          <p:cNvPicPr/>
          <p:nvPr>
            <a:videoFile r:link="rId7"/>
            <p:extLst>
              <p:ext uri="{DAA4B4D4-6D71-4841-9C94-3DE7FCFB9230}">
                <p14:media xmlns:p14="http://schemas.microsoft.com/office/powerpoint/2010/main" r:embed="rId8"/>
              </p:ext>
            </p:extLst>
            <p:custDataLst>
              <p:tags r:id="rId9"/>
            </p:custDataLst>
          </p:nvPr>
        </p:nvPicPr>
        <p:blipFill>
          <a:blip r:embed="rId10"/>
          <a:stretch>
            <a:fillRect/>
          </a:stretch>
        </p:blipFill>
        <p:spPr>
          <a:xfrm>
            <a:off x="4124325" y="3573145"/>
            <a:ext cx="3435985" cy="2119630"/>
          </a:xfrm>
          <a:prstGeom prst="rect">
            <a:avLst/>
          </a:prstGeom>
        </p:spPr>
      </p:pic>
      <p:pic>
        <p:nvPicPr>
          <p:cNvPr id="32" name="图片 32" descr="IMG_1363(20230405-210836)"/>
          <p:cNvPicPr>
            <a:picLocks noChangeAspect="1"/>
          </p:cNvPicPr>
          <p:nvPr/>
        </p:nvPicPr>
        <p:blipFill>
          <a:blip r:embed="rId11"/>
          <a:srcRect l="14517" t="27134" r="30793" b="28645"/>
          <a:stretch>
            <a:fillRect/>
          </a:stretch>
        </p:blipFill>
        <p:spPr>
          <a:xfrm>
            <a:off x="7967345" y="3573145"/>
            <a:ext cx="3239135" cy="1964690"/>
          </a:xfrm>
          <a:prstGeom prst="rect">
            <a:avLst/>
          </a:prstGeom>
        </p:spPr>
      </p:pic>
      <p:sp>
        <p:nvSpPr>
          <p:cNvPr id="13" name="文本框 12"/>
          <p:cNvSpPr txBox="1"/>
          <p:nvPr/>
        </p:nvSpPr>
        <p:spPr>
          <a:xfrm>
            <a:off x="4152265" y="5934075"/>
            <a:ext cx="7228205" cy="398780"/>
          </a:xfrm>
          <a:prstGeom prst="rect">
            <a:avLst/>
          </a:prstGeom>
          <a:noFill/>
          <a:ln w="9525">
            <a:noFill/>
          </a:ln>
        </p:spPr>
        <p:txBody>
          <a:bodyPr wrap="square">
            <a:spAutoFit/>
          </a:bodyPr>
          <a:p>
            <a:pPr indent="306070"/>
            <a:r>
              <a:rPr lang="zh-CN" sz="2000" b="1">
                <a:solidFill>
                  <a:srgbClr val="FF0000"/>
                </a:solidFill>
                <a:ea typeface="宋体" charset="-122"/>
              </a:rPr>
              <a:t>弗赖登塔尔曾说：“数学来源于生活，也必须植根于生活。”</a:t>
            </a:r>
            <a:endParaRPr lang="zh-CN" altLang="en-US" sz="2000" b="1">
              <a:solidFill>
                <a:srgbClr val="FF0000"/>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44" fill="hold" display="1">
                  <p:stCondLst>
                    <p:cond delay="indefinite"/>
                  </p:stCondLst>
                </p:cTn>
                <p:tgtEl>
                  <p:spTgt spid="12"/>
                </p:tgtEl>
              </p:cMediaNode>
            </p:vide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additive="base">
                                        <p:cTn id="49" dur="1" fill="hold"/>
                                        <p:tgtEl>
                                          <p:spTgt spid="12"/>
                                        </p:tgtEl>
                                      </p:cBhvr>
                                    </p:cmd>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四</a:t>
            </a:r>
            <a:r>
              <a:rPr lang="en-US" altLang="zh-CN" sz="2400" b="1">
                <a:latin typeface="宋体" charset="-122"/>
              </a:rPr>
              <a:t>）</a:t>
            </a:r>
            <a:r>
              <a:rPr lang="zh-CN" altLang="en-US" sz="2400" b="1">
                <a:latin typeface="宋体" charset="-122"/>
              </a:rPr>
              <a:t>介入</a:t>
            </a:r>
            <a:r>
              <a:rPr lang="en-US" altLang="zh-CN" sz="2400" b="1">
                <a:latin typeface="宋体" charset="-122"/>
              </a:rPr>
              <a:t>“四活动三表达”——促进学生动手操作与几何表达</a:t>
            </a:r>
            <a:endParaRPr lang="en-US" altLang="zh-CN" sz="2400" b="1">
              <a:latin typeface="宋体" charset="-122"/>
            </a:endParaRPr>
          </a:p>
        </p:txBody>
      </p:sp>
      <p:sp>
        <p:nvSpPr>
          <p:cNvPr id="6" name="文本框 5"/>
          <p:cNvSpPr txBox="1"/>
          <p:nvPr>
            <p:custDataLst>
              <p:tags r:id="rId5"/>
            </p:custDataLst>
          </p:nvPr>
        </p:nvSpPr>
        <p:spPr>
          <a:xfrm>
            <a:off x="911860" y="1340485"/>
            <a:ext cx="5011420" cy="398780"/>
          </a:xfrm>
          <a:prstGeom prst="rect">
            <a:avLst/>
          </a:prstGeom>
          <a:solidFill>
            <a:schemeClr val="accent1"/>
          </a:solidFill>
          <a:ln w="9525">
            <a:noFill/>
          </a:ln>
        </p:spPr>
        <p:txBody>
          <a:bodyPr wrap="square">
            <a:spAutoFit/>
          </a:bodyPr>
          <a:p>
            <a:r>
              <a:rPr lang="en-US" sz="2000" b="1">
                <a:ea typeface="宋体" charset="-122"/>
              </a:rPr>
              <a:t>1.</a:t>
            </a:r>
            <a:r>
              <a:rPr lang="zh-CN" altLang="en-US" sz="2000" b="1">
                <a:ea typeface="宋体" charset="-122"/>
              </a:rPr>
              <a:t>介入</a:t>
            </a:r>
            <a:r>
              <a:rPr sz="2000" b="1">
                <a:ea typeface="宋体" charset="-122"/>
              </a:rPr>
              <a:t>“四活动”——促进学生动作操作</a:t>
            </a:r>
            <a:endParaRPr sz="2000" b="1">
              <a:ea typeface="宋体" charset="-122"/>
            </a:endParaRPr>
          </a:p>
        </p:txBody>
      </p:sp>
      <p:sp>
        <p:nvSpPr>
          <p:cNvPr id="9" name="文本框 8"/>
          <p:cNvSpPr txBox="1"/>
          <p:nvPr/>
        </p:nvSpPr>
        <p:spPr>
          <a:xfrm>
            <a:off x="839470" y="1854835"/>
            <a:ext cx="9782175" cy="810260"/>
          </a:xfrm>
          <a:prstGeom prst="rect">
            <a:avLst/>
          </a:prstGeom>
          <a:noFill/>
          <a:ln w="9525">
            <a:noFill/>
          </a:ln>
        </p:spPr>
        <p:txBody>
          <a:bodyPr wrap="square">
            <a:spAutoFit/>
          </a:bodyPr>
          <a:p>
            <a:pPr indent="304800">
              <a:lnSpc>
                <a:spcPct val="130000"/>
              </a:lnSpc>
            </a:pPr>
            <a:r>
              <a:rPr lang="zh-CN" sz="1800">
                <a:solidFill>
                  <a:srgbClr val="000000"/>
                </a:solidFill>
                <a:ea typeface="宋体" charset="-122"/>
              </a:rPr>
              <a:t>在图形与几何的学习过程中，学生根据所学几何知识所进行的</a:t>
            </a:r>
            <a:r>
              <a:rPr lang="zh-CN" sz="1800" b="1">
                <a:solidFill>
                  <a:srgbClr val="FF0000"/>
                </a:solidFill>
                <a:ea typeface="宋体" charset="-122"/>
              </a:rPr>
              <a:t>创造性活动和探究性活动</a:t>
            </a:r>
            <a:r>
              <a:rPr lang="zh-CN" sz="1800">
                <a:solidFill>
                  <a:srgbClr val="000000"/>
                </a:solidFill>
                <a:ea typeface="宋体" charset="-122"/>
              </a:rPr>
              <a:t>对学生空间观念的发展作用很大。</a:t>
            </a:r>
            <a:endParaRPr lang="zh-CN" altLang="en-US" sz="1800">
              <a:solidFill>
                <a:srgbClr val="000000"/>
              </a:solidFill>
              <a:ea typeface="宋体" charset="-122"/>
            </a:endParaRPr>
          </a:p>
        </p:txBody>
      </p:sp>
      <p:pic>
        <p:nvPicPr>
          <p:cNvPr id="5" name="图片 4"/>
          <p:cNvPicPr>
            <a:picLocks noChangeAspect="1"/>
          </p:cNvPicPr>
          <p:nvPr/>
        </p:nvPicPr>
        <p:blipFill>
          <a:blip r:embed="rId6"/>
          <a:stretch>
            <a:fillRect/>
          </a:stretch>
        </p:blipFill>
        <p:spPr>
          <a:xfrm>
            <a:off x="191770" y="2853055"/>
            <a:ext cx="8816340" cy="290322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8328660" y="3068955"/>
            <a:ext cx="525780" cy="426720"/>
          </a:xfrm>
          <a:prstGeom prst="rect">
            <a:avLst/>
          </a:prstGeom>
        </p:spPr>
      </p:pic>
      <p:pic>
        <p:nvPicPr>
          <p:cNvPr id="8" name="278">
            <a:hlinkClick r:id="" action="ppaction://media"/>
          </p:cNvPr>
          <p:cNvPicPr/>
          <p:nvPr>
            <a:videoFile r:link="rId9"/>
            <p:extLst>
              <p:ext uri="{DAA4B4D4-6D71-4841-9C94-3DE7FCFB9230}">
                <p14:media xmlns:p14="http://schemas.microsoft.com/office/powerpoint/2010/main" r:embed="rId10"/>
              </p:ext>
            </p:extLst>
            <p:custDataLst>
              <p:tags r:id="rId11"/>
            </p:custDataLst>
          </p:nvPr>
        </p:nvPicPr>
        <p:blipFill>
          <a:blip r:embed="rId12"/>
          <a:stretch>
            <a:fillRect/>
          </a:stretch>
        </p:blipFill>
        <p:spPr>
          <a:xfrm>
            <a:off x="9264650" y="2564765"/>
            <a:ext cx="2100580" cy="3350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3" fill="hold" display="1">
                  <p:stCondLst>
                    <p:cond delay="indefinite"/>
                  </p:st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additive="base">
                                        <p:cTn id="18"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四</a:t>
            </a:r>
            <a:r>
              <a:rPr lang="en-US" altLang="zh-CN" sz="2400" b="1">
                <a:latin typeface="宋体" charset="-122"/>
              </a:rPr>
              <a:t>）</a:t>
            </a:r>
            <a:r>
              <a:rPr lang="zh-CN" altLang="en-US" sz="2400" b="1">
                <a:latin typeface="宋体" charset="-122"/>
              </a:rPr>
              <a:t>介入</a:t>
            </a:r>
            <a:r>
              <a:rPr lang="en-US" altLang="zh-CN" sz="2400" b="1">
                <a:latin typeface="宋体" charset="-122"/>
              </a:rPr>
              <a:t>“四活动三表达”——促进学生动手操作与几何表达</a:t>
            </a:r>
            <a:endParaRPr lang="en-US" altLang="zh-CN" sz="2400" b="1">
              <a:latin typeface="宋体" charset="-122"/>
            </a:endParaRPr>
          </a:p>
        </p:txBody>
      </p:sp>
      <p:sp>
        <p:nvSpPr>
          <p:cNvPr id="6" name="文本框 5"/>
          <p:cNvSpPr txBox="1"/>
          <p:nvPr>
            <p:custDataLst>
              <p:tags r:id="rId5"/>
            </p:custDataLst>
          </p:nvPr>
        </p:nvSpPr>
        <p:spPr>
          <a:xfrm>
            <a:off x="911860" y="1340485"/>
            <a:ext cx="5011420" cy="398780"/>
          </a:xfrm>
          <a:prstGeom prst="rect">
            <a:avLst/>
          </a:prstGeom>
          <a:solidFill>
            <a:schemeClr val="accent1"/>
          </a:solidFill>
          <a:ln w="9525">
            <a:noFill/>
          </a:ln>
        </p:spPr>
        <p:txBody>
          <a:bodyPr wrap="square">
            <a:spAutoFit/>
          </a:bodyPr>
          <a:p>
            <a:r>
              <a:rPr lang="en-US" sz="2000" b="1">
                <a:ea typeface="宋体" charset="-122"/>
              </a:rPr>
              <a:t>2.</a:t>
            </a:r>
            <a:r>
              <a:rPr lang="zh-CN" altLang="en-US" sz="2000" b="1">
                <a:ea typeface="宋体" charset="-122"/>
              </a:rPr>
              <a:t>介入</a:t>
            </a:r>
            <a:r>
              <a:rPr sz="2000" b="1">
                <a:ea typeface="宋体" charset="-122"/>
              </a:rPr>
              <a:t>“</a:t>
            </a:r>
            <a:r>
              <a:rPr lang="zh-CN" sz="2000" b="1">
                <a:ea typeface="宋体" charset="-122"/>
              </a:rPr>
              <a:t>三表达</a:t>
            </a:r>
            <a:r>
              <a:rPr sz="2000" b="1">
                <a:ea typeface="宋体" charset="-122"/>
              </a:rPr>
              <a:t>”——促进学生几何表达</a:t>
            </a:r>
            <a:endParaRPr sz="2000" b="1">
              <a:ea typeface="宋体" charset="-122"/>
            </a:endParaRPr>
          </a:p>
        </p:txBody>
      </p:sp>
      <p:sp>
        <p:nvSpPr>
          <p:cNvPr id="9" name="下箭头标注 8"/>
          <p:cNvSpPr/>
          <p:nvPr/>
        </p:nvSpPr>
        <p:spPr>
          <a:xfrm>
            <a:off x="648970" y="1989455"/>
            <a:ext cx="2064385"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sz="2000" b="1">
                <a:solidFill>
                  <a:srgbClr val="002060"/>
                </a:solidFill>
              </a:rPr>
              <a:t>形式多样的表达</a:t>
            </a:r>
            <a:endParaRPr lang="zh-CN" altLang="en-US" sz="2000" b="1">
              <a:solidFill>
                <a:srgbClr val="002060"/>
              </a:solidFill>
            </a:endParaRPr>
          </a:p>
        </p:txBody>
      </p:sp>
      <p:sp>
        <p:nvSpPr>
          <p:cNvPr id="10" name="下箭头标注 9"/>
          <p:cNvSpPr/>
          <p:nvPr/>
        </p:nvSpPr>
        <p:spPr>
          <a:xfrm>
            <a:off x="4511040" y="1989455"/>
            <a:ext cx="2172335"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sz="2000" b="1">
                <a:solidFill>
                  <a:srgbClr val="002060"/>
                </a:solidFill>
              </a:rPr>
              <a:t>完整准确的表达</a:t>
            </a:r>
            <a:endParaRPr lang="zh-CN" altLang="en-US" sz="2000" b="1">
              <a:solidFill>
                <a:srgbClr val="002060"/>
              </a:solidFill>
            </a:endParaRPr>
          </a:p>
        </p:txBody>
      </p:sp>
      <p:sp>
        <p:nvSpPr>
          <p:cNvPr id="11" name="下箭头标注 10"/>
          <p:cNvSpPr/>
          <p:nvPr/>
        </p:nvSpPr>
        <p:spPr>
          <a:xfrm>
            <a:off x="8615680" y="1980565"/>
            <a:ext cx="2200275" cy="1151890"/>
          </a:xfrm>
          <a:prstGeom prst="downArrowCallou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r>
              <a:rPr lang="zh-CN" altLang="en-US" sz="2000" b="1">
                <a:solidFill>
                  <a:srgbClr val="002060"/>
                </a:solidFill>
              </a:rPr>
              <a:t>富有逻辑的表达</a:t>
            </a:r>
            <a:endParaRPr lang="zh-CN" altLang="en-US" sz="2000" b="1">
              <a:solidFill>
                <a:srgbClr val="002060"/>
              </a:solidFill>
            </a:endParaRPr>
          </a:p>
        </p:txBody>
      </p:sp>
      <p:sp>
        <p:nvSpPr>
          <p:cNvPr id="13" name="缺角矩形 12"/>
          <p:cNvSpPr/>
          <p:nvPr/>
        </p:nvSpPr>
        <p:spPr>
          <a:xfrm>
            <a:off x="687070" y="3195955"/>
            <a:ext cx="2251710" cy="189801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60000"/>
              </a:lnSpc>
            </a:pPr>
            <a:r>
              <a:rPr lang="zh-CN" altLang="en-US"/>
              <a:t>自我对话</a:t>
            </a:r>
            <a:endParaRPr lang="zh-CN" altLang="en-US"/>
          </a:p>
          <a:p>
            <a:pPr algn="ctr">
              <a:lnSpc>
                <a:spcPct val="160000"/>
              </a:lnSpc>
            </a:pPr>
            <a:r>
              <a:rPr lang="zh-CN" altLang="en-US"/>
              <a:t>同桌交流</a:t>
            </a:r>
            <a:endParaRPr lang="zh-CN" altLang="en-US"/>
          </a:p>
          <a:p>
            <a:pPr algn="ctr">
              <a:lnSpc>
                <a:spcPct val="160000"/>
              </a:lnSpc>
            </a:pPr>
            <a:r>
              <a:rPr lang="zh-CN" altLang="en-US"/>
              <a:t>小组讨论</a:t>
            </a:r>
            <a:endParaRPr lang="zh-CN" altLang="en-US"/>
          </a:p>
          <a:p>
            <a:pPr algn="ctr">
              <a:lnSpc>
                <a:spcPct val="160000"/>
              </a:lnSpc>
            </a:pPr>
            <a:r>
              <a:rPr lang="zh-CN" altLang="en-US"/>
              <a:t>全班汇报</a:t>
            </a:r>
            <a:endParaRPr lang="zh-CN" altLang="en-US"/>
          </a:p>
        </p:txBody>
      </p:sp>
      <p:sp>
        <p:nvSpPr>
          <p:cNvPr id="14" name="缺角矩形 13"/>
          <p:cNvSpPr/>
          <p:nvPr/>
        </p:nvSpPr>
        <p:spPr>
          <a:xfrm>
            <a:off x="4512945" y="3214370"/>
            <a:ext cx="2251710" cy="79946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60000"/>
              </a:lnSpc>
            </a:pPr>
            <a:r>
              <a:rPr lang="zh-CN" altLang="en-US"/>
              <a:t>组建表达的范式</a:t>
            </a:r>
            <a:endParaRPr lang="zh-CN" altLang="en-US"/>
          </a:p>
        </p:txBody>
      </p:sp>
      <p:sp>
        <p:nvSpPr>
          <p:cNvPr id="15" name="缺角矩形 14"/>
          <p:cNvSpPr/>
          <p:nvPr/>
        </p:nvSpPr>
        <p:spPr>
          <a:xfrm>
            <a:off x="8543925" y="3213735"/>
            <a:ext cx="2332355" cy="107061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60000"/>
              </a:lnSpc>
            </a:pPr>
            <a:r>
              <a:rPr lang="zh-CN" altLang="en-US"/>
              <a:t>设计富有逻辑性的实验操作三步骤</a:t>
            </a:r>
            <a:endParaRPr lang="zh-CN" altLang="en-US"/>
          </a:p>
        </p:txBody>
      </p:sp>
      <p:pic>
        <p:nvPicPr>
          <p:cNvPr id="25" name="图片 6"/>
          <p:cNvPicPr>
            <a:picLocks noChangeAspect="1"/>
          </p:cNvPicPr>
          <p:nvPr/>
        </p:nvPicPr>
        <p:blipFill>
          <a:blip r:embed="rId6"/>
          <a:stretch>
            <a:fillRect/>
          </a:stretch>
        </p:blipFill>
        <p:spPr>
          <a:xfrm>
            <a:off x="3503930" y="4582160"/>
            <a:ext cx="4490720" cy="922655"/>
          </a:xfrm>
          <a:prstGeom prst="roundRect">
            <a:avLst/>
          </a:prstGeom>
          <a:noFill/>
          <a:ln>
            <a:solidFill>
              <a:srgbClr val="92D050"/>
            </a:solidFill>
          </a:ln>
        </p:spPr>
      </p:pic>
      <p:sp>
        <p:nvSpPr>
          <p:cNvPr id="26" name="文本框 26"/>
          <p:cNvSpPr txBox="1"/>
          <p:nvPr/>
        </p:nvSpPr>
        <p:spPr>
          <a:xfrm>
            <a:off x="8400415" y="4725035"/>
            <a:ext cx="2952750" cy="135064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1600" kern="100">
                <a:latin typeface="Calibri" charset="0"/>
                <a:ea typeface="宋体" charset="-122"/>
                <a:cs typeface="Times New Roman"/>
                <a:sym typeface="Times New Roman"/>
              </a:rPr>
              <a:t>土豆和红薯哪一个占的空间大？</a:t>
            </a:r>
            <a:endParaRPr lang="en-US" altLang="zh-CN" sz="1600" kern="100">
              <a:latin typeface="Calibri" charset="0"/>
              <a:ea typeface="宋体" charset="-122"/>
              <a:cs typeface="Times New Roman"/>
              <a:sym typeface="Times New Roman"/>
            </a:endParaRPr>
          </a:p>
          <a:p>
            <a:pPr algn="just"/>
            <a:r>
              <a:rPr lang="en-US" altLang="zh-CN" sz="1600" kern="100">
                <a:latin typeface="Calibri" charset="0"/>
                <a:ea typeface="宋体" charset="-122"/>
                <a:cs typeface="Times New Roman"/>
                <a:sym typeface="Times New Roman"/>
              </a:rPr>
              <a:t>实验步骤：</a:t>
            </a:r>
            <a:endParaRPr lang="en-US" altLang="zh-CN" sz="1600" kern="100">
              <a:latin typeface="Calibri" charset="0"/>
              <a:ea typeface="宋体" charset="-122"/>
              <a:cs typeface="Times New Roman"/>
              <a:sym typeface="Times New Roman"/>
            </a:endParaRPr>
          </a:p>
          <a:p>
            <a:pPr algn="just"/>
            <a:r>
              <a:rPr lang="en-US" altLang="zh-CN" sz="1600" kern="100">
                <a:latin typeface="Calibri" charset="0"/>
                <a:ea typeface="宋体" charset="-122"/>
                <a:cs typeface="Times New Roman"/>
                <a:sym typeface="Times New Roman"/>
              </a:rPr>
              <a:t>首先，</a:t>
            </a:r>
            <a:endParaRPr lang="en-US" altLang="zh-CN" sz="1600" kern="100">
              <a:latin typeface="Calibri" charset="0"/>
              <a:ea typeface="宋体" charset="-122"/>
              <a:cs typeface="Times New Roman"/>
              <a:sym typeface="Times New Roman"/>
            </a:endParaRPr>
          </a:p>
          <a:p>
            <a:pPr algn="just"/>
            <a:r>
              <a:rPr lang="en-US" altLang="zh-CN" sz="1600" kern="100">
                <a:latin typeface="Calibri" charset="0"/>
                <a:ea typeface="宋体" charset="-122"/>
                <a:cs typeface="Times New Roman"/>
                <a:sym typeface="Times New Roman"/>
              </a:rPr>
              <a:t>接着，</a:t>
            </a:r>
            <a:endParaRPr lang="en-US" altLang="zh-CN" sz="1600" kern="100">
              <a:latin typeface="Calibri" charset="0"/>
              <a:ea typeface="宋体" charset="-122"/>
              <a:cs typeface="Times New Roman"/>
              <a:sym typeface="Times New Roman"/>
            </a:endParaRPr>
          </a:p>
          <a:p>
            <a:pPr algn="just"/>
            <a:r>
              <a:rPr lang="en-US" altLang="zh-CN" sz="1600" kern="100">
                <a:latin typeface="Calibri" charset="0"/>
                <a:ea typeface="宋体" charset="-122"/>
                <a:cs typeface="Times New Roman"/>
                <a:sym typeface="Times New Roman"/>
              </a:rPr>
              <a:t>最后，</a:t>
            </a:r>
            <a:endParaRPr lang="en-US" altLang="zh-CN" sz="1600" kern="100">
              <a:latin typeface="Calibri" charset="0"/>
              <a:ea typeface="宋体" charset="-122"/>
              <a:cs typeface="Times New Roman"/>
              <a:sym typeface="Times New Roman"/>
            </a:endParaRPr>
          </a:p>
        </p:txBody>
      </p:sp>
      <p:sp>
        <p:nvSpPr>
          <p:cNvPr id="23" name="下箭头 23"/>
          <p:cNvSpPr/>
          <p:nvPr/>
        </p:nvSpPr>
        <p:spPr>
          <a:xfrm>
            <a:off x="5478145" y="4137660"/>
            <a:ext cx="321310" cy="360680"/>
          </a:xfrm>
          <a:prstGeom prst="downArrow">
            <a:avLst/>
          </a:prstGeom>
        </p:spPr>
        <p:style>
          <a:lnRef idx="2">
            <a:schemeClr val="accent1">
              <a:shade val="50000"/>
            </a:schemeClr>
          </a:lnRef>
          <a:fillRef idx="1">
            <a:schemeClr val="accent1"/>
          </a:fillRef>
          <a:effectRef idx="0">
            <a:schemeClr val="accent1"/>
          </a:effectRef>
          <a:fontRef idx="minor">
            <a:schemeClr val="lt1"/>
          </a:fontRef>
        </p:style>
      </p:sp>
      <p:sp>
        <p:nvSpPr>
          <p:cNvPr id="16" name="下箭头 23"/>
          <p:cNvSpPr/>
          <p:nvPr/>
        </p:nvSpPr>
        <p:spPr>
          <a:xfrm>
            <a:off x="9551670" y="4324350"/>
            <a:ext cx="321310" cy="360680"/>
          </a:xfrm>
          <a:prstGeom prst="downArrow">
            <a:avLst/>
          </a:prstGeom>
        </p:spPr>
        <p:style>
          <a:lnRef idx="2">
            <a:schemeClr val="accent1">
              <a:shade val="50000"/>
            </a:schemeClr>
          </a:lnRef>
          <a:fillRef idx="1">
            <a:schemeClr val="accent1"/>
          </a:fillRef>
          <a:effectRef idx="0">
            <a:schemeClr val="accent1"/>
          </a:effectRef>
          <a:fontRef idx="minor">
            <a:schemeClr val="lt1"/>
          </a:fontRef>
        </p:style>
      </p:sp>
      <p:pic>
        <p:nvPicPr>
          <p:cNvPr id="29" name="图片 8"/>
          <p:cNvPicPr>
            <a:picLocks noChangeAspect="1"/>
          </p:cNvPicPr>
          <p:nvPr/>
        </p:nvPicPr>
        <p:blipFill>
          <a:blip r:embed="rId7"/>
          <a:stretch>
            <a:fillRect/>
          </a:stretch>
        </p:blipFill>
        <p:spPr>
          <a:xfrm>
            <a:off x="8184515" y="4685030"/>
            <a:ext cx="3802380" cy="1697355"/>
          </a:xfrm>
          <a:prstGeom prst="roundRect">
            <a:avLst/>
          </a:prstGeom>
          <a:noFill/>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五</a:t>
            </a:r>
            <a:r>
              <a:rPr lang="en-US" altLang="zh-CN" sz="2400" b="1">
                <a:latin typeface="宋体" charset="-122"/>
              </a:rPr>
              <a:t>）设计“四形式三</a:t>
            </a:r>
            <a:r>
              <a:rPr lang="zh-CN" altLang="en-US" sz="2400" b="1">
                <a:latin typeface="宋体" charset="-122"/>
              </a:rPr>
              <a:t>内容</a:t>
            </a:r>
            <a:r>
              <a:rPr lang="en-US" altLang="zh-CN" sz="2400" b="1">
                <a:latin typeface="宋体" charset="-122"/>
              </a:rPr>
              <a:t>”——革新评价方式与丰富评价内容</a:t>
            </a:r>
            <a:endParaRPr lang="en-US" altLang="zh-CN" sz="2400" b="1">
              <a:latin typeface="宋体" charset="-122"/>
            </a:endParaRPr>
          </a:p>
        </p:txBody>
      </p:sp>
      <p:sp>
        <p:nvSpPr>
          <p:cNvPr id="6" name="文本框 5"/>
          <p:cNvSpPr txBox="1"/>
          <p:nvPr>
            <p:custDataLst>
              <p:tags r:id="rId5"/>
            </p:custDataLst>
          </p:nvPr>
        </p:nvSpPr>
        <p:spPr>
          <a:xfrm>
            <a:off x="911860" y="1340485"/>
            <a:ext cx="5011420" cy="398780"/>
          </a:xfrm>
          <a:prstGeom prst="rect">
            <a:avLst/>
          </a:prstGeom>
          <a:solidFill>
            <a:schemeClr val="accent1"/>
          </a:solidFill>
          <a:ln w="9525">
            <a:noFill/>
          </a:ln>
        </p:spPr>
        <p:txBody>
          <a:bodyPr wrap="square">
            <a:spAutoFit/>
          </a:bodyPr>
          <a:p>
            <a:r>
              <a:rPr lang="en-US" sz="2000" b="1">
                <a:ea typeface="宋体" charset="-122"/>
              </a:rPr>
              <a:t>1.</a:t>
            </a:r>
            <a:r>
              <a:rPr sz="2000" b="1">
                <a:ea typeface="宋体" charset="-122"/>
              </a:rPr>
              <a:t>设计“四形式”——革新评价方式</a:t>
            </a:r>
            <a:endParaRPr sz="2000" b="1">
              <a:ea typeface="宋体" charset="-122"/>
            </a:endParaRPr>
          </a:p>
        </p:txBody>
      </p:sp>
      <p:sp>
        <p:nvSpPr>
          <p:cNvPr id="5" name="文本框 4"/>
          <p:cNvSpPr txBox="1"/>
          <p:nvPr/>
        </p:nvSpPr>
        <p:spPr>
          <a:xfrm>
            <a:off x="1343660" y="1916430"/>
            <a:ext cx="9489440" cy="909320"/>
          </a:xfrm>
          <a:prstGeom prst="rect">
            <a:avLst/>
          </a:prstGeom>
          <a:noFill/>
          <a:ln w="9525">
            <a:noFill/>
          </a:ln>
        </p:spPr>
        <p:txBody>
          <a:bodyPr wrap="square">
            <a:spAutoFit/>
          </a:bodyPr>
          <a:p>
            <a:pPr>
              <a:lnSpc>
                <a:spcPct val="140000"/>
              </a:lnSpc>
            </a:pPr>
            <a:r>
              <a:rPr lang="en-US" sz="1800">
                <a:latin typeface="宋体" charset="-122"/>
                <a:ea typeface="宋体" charset="-122"/>
              </a:rPr>
              <a:t>    </a:t>
            </a:r>
            <a:r>
              <a:rPr lang="zh-CN" sz="1800">
                <a:ea typeface="宋体" charset="-122"/>
              </a:rPr>
              <a:t>基于空间观念核心素养的</a:t>
            </a:r>
            <a:r>
              <a:rPr lang="zh-CN" sz="1800">
                <a:solidFill>
                  <a:srgbClr val="000000"/>
                </a:solidFill>
                <a:ea typeface="宋体" charset="-122"/>
              </a:rPr>
              <a:t>评价更应该</a:t>
            </a:r>
            <a:r>
              <a:rPr lang="zh-CN" sz="2000" b="1">
                <a:solidFill>
                  <a:srgbClr val="FF0000"/>
                </a:solidFill>
                <a:ea typeface="宋体" charset="-122"/>
              </a:rPr>
              <a:t>关注学生素养体系的动态发展</a:t>
            </a:r>
            <a:r>
              <a:rPr lang="zh-CN" sz="1800">
                <a:solidFill>
                  <a:srgbClr val="000000"/>
                </a:solidFill>
                <a:ea typeface="宋体" charset="-122"/>
              </a:rPr>
              <a:t>，关注学生真实需要的能力的评价，关注由现实生活中生发出的真实的、有意义的内容的评价。</a:t>
            </a:r>
            <a:endParaRPr lang="zh-CN" altLang="en-US" sz="1800">
              <a:solidFill>
                <a:srgbClr val="000000"/>
              </a:solidFill>
              <a:ea typeface="宋体" charset="-122"/>
            </a:endParaRPr>
          </a:p>
        </p:txBody>
      </p:sp>
      <p:pic>
        <p:nvPicPr>
          <p:cNvPr id="8" name="图片 7"/>
          <p:cNvPicPr>
            <a:picLocks noChangeAspect="1"/>
          </p:cNvPicPr>
          <p:nvPr>
            <p:custDataLst>
              <p:tags r:id="rId6"/>
            </p:custDataLst>
          </p:nvPr>
        </p:nvPicPr>
        <p:blipFill>
          <a:blip r:embed="rId7"/>
          <a:stretch>
            <a:fillRect/>
          </a:stretch>
        </p:blipFill>
        <p:spPr>
          <a:xfrm>
            <a:off x="9305290" y="3284855"/>
            <a:ext cx="281940" cy="411480"/>
          </a:xfrm>
          <a:prstGeom prst="rect">
            <a:avLst/>
          </a:prstGeom>
        </p:spPr>
      </p:pic>
      <p:pic>
        <p:nvPicPr>
          <p:cNvPr id="10" name="图片 9"/>
          <p:cNvPicPr>
            <a:picLocks noChangeAspect="1"/>
          </p:cNvPicPr>
          <p:nvPr/>
        </p:nvPicPr>
        <p:blipFill>
          <a:blip r:embed="rId8"/>
          <a:stretch>
            <a:fillRect/>
          </a:stretch>
        </p:blipFill>
        <p:spPr>
          <a:xfrm>
            <a:off x="1271905" y="2935605"/>
            <a:ext cx="8893810" cy="3063240"/>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9768840" y="3284855"/>
            <a:ext cx="624840"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四、怎样发展空间观念？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479425" y="764540"/>
            <a:ext cx="906018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altLang="en-US" sz="2400" b="1">
                <a:latin typeface="宋体" charset="-122"/>
              </a:rPr>
              <a:t>五</a:t>
            </a:r>
            <a:r>
              <a:rPr lang="en-US" altLang="zh-CN" sz="2400" b="1">
                <a:latin typeface="宋体" charset="-122"/>
              </a:rPr>
              <a:t>）设计“四形式三</a:t>
            </a:r>
            <a:r>
              <a:rPr lang="zh-CN" altLang="en-US" sz="2400" b="1">
                <a:latin typeface="宋体" charset="-122"/>
              </a:rPr>
              <a:t>内容</a:t>
            </a:r>
            <a:r>
              <a:rPr lang="en-US" altLang="zh-CN" sz="2400" b="1">
                <a:latin typeface="宋体" charset="-122"/>
              </a:rPr>
              <a:t>”——革新评价方式与丰富评价内容</a:t>
            </a:r>
            <a:endParaRPr lang="en-US" altLang="zh-CN" sz="2400" b="1">
              <a:latin typeface="宋体" charset="-122"/>
            </a:endParaRPr>
          </a:p>
        </p:txBody>
      </p:sp>
      <p:sp>
        <p:nvSpPr>
          <p:cNvPr id="6" name="文本框 5"/>
          <p:cNvSpPr txBox="1"/>
          <p:nvPr>
            <p:custDataLst>
              <p:tags r:id="rId5"/>
            </p:custDataLst>
          </p:nvPr>
        </p:nvSpPr>
        <p:spPr>
          <a:xfrm>
            <a:off x="911860" y="1340485"/>
            <a:ext cx="5011420" cy="398780"/>
          </a:xfrm>
          <a:prstGeom prst="rect">
            <a:avLst/>
          </a:prstGeom>
          <a:solidFill>
            <a:schemeClr val="accent1"/>
          </a:solidFill>
          <a:ln w="9525">
            <a:noFill/>
          </a:ln>
        </p:spPr>
        <p:txBody>
          <a:bodyPr wrap="square">
            <a:spAutoFit/>
          </a:bodyPr>
          <a:p>
            <a:r>
              <a:rPr lang="en-US" sz="2000" b="1">
                <a:ea typeface="宋体" charset="-122"/>
              </a:rPr>
              <a:t>2.</a:t>
            </a:r>
            <a:r>
              <a:rPr sz="2000" b="1">
                <a:ea typeface="宋体" charset="-122"/>
              </a:rPr>
              <a:t>设计“三</a:t>
            </a:r>
            <a:r>
              <a:rPr lang="zh-CN" sz="2000" b="1">
                <a:ea typeface="宋体" charset="-122"/>
              </a:rPr>
              <a:t>内容</a:t>
            </a:r>
            <a:r>
              <a:rPr sz="2000" b="1">
                <a:ea typeface="宋体" charset="-122"/>
              </a:rPr>
              <a:t>”</a:t>
            </a:r>
            <a:r>
              <a:rPr lang="en-US" sz="2000" b="1">
                <a:ea typeface="宋体" charset="-122"/>
              </a:rPr>
              <a:t>——</a:t>
            </a:r>
            <a:r>
              <a:rPr sz="2000" b="1">
                <a:ea typeface="宋体" charset="-122"/>
              </a:rPr>
              <a:t>丰富评价内容</a:t>
            </a:r>
            <a:endParaRPr sz="2000" b="1">
              <a:ea typeface="宋体" charset="-122"/>
            </a:endParaRPr>
          </a:p>
        </p:txBody>
      </p:sp>
      <p:sp>
        <p:nvSpPr>
          <p:cNvPr id="5" name="文本框 4"/>
          <p:cNvSpPr txBox="1"/>
          <p:nvPr/>
        </p:nvSpPr>
        <p:spPr>
          <a:xfrm>
            <a:off x="767715" y="2060575"/>
            <a:ext cx="10374630" cy="1252855"/>
          </a:xfrm>
          <a:prstGeom prst="rect">
            <a:avLst/>
          </a:prstGeom>
          <a:noFill/>
          <a:ln w="9525">
            <a:noFill/>
          </a:ln>
        </p:spPr>
        <p:txBody>
          <a:bodyPr wrap="square">
            <a:spAutoFit/>
          </a:bodyPr>
          <a:p>
            <a:pPr indent="304800">
              <a:lnSpc>
                <a:spcPct val="140000"/>
              </a:lnSpc>
            </a:pPr>
            <a:r>
              <a:rPr lang="en-US" altLang="zh-CN" sz="1800">
                <a:ea typeface="宋体" charset="-122"/>
              </a:rPr>
              <a:t>   </a:t>
            </a:r>
            <a:r>
              <a:rPr lang="zh-CN" sz="1800">
                <a:ea typeface="宋体" charset="-122"/>
              </a:rPr>
              <a:t>基于空间观念</a:t>
            </a:r>
            <a:r>
              <a:rPr lang="zh-CN" sz="1800">
                <a:solidFill>
                  <a:srgbClr val="000000"/>
                </a:solidFill>
                <a:ea typeface="宋体" charset="-122"/>
              </a:rPr>
              <a:t>核心素养的评价需要体现在具体的评价内容中，而每一种核心素养的评价之间既有重复，也有差异。基于空间观念核心素养评价内容的设计应该围绕核心素养所指向的能力培养目标进行设计，而且在不同学段中应具有层次性。</a:t>
            </a:r>
            <a:endParaRPr lang="zh-CN" altLang="en-US" sz="1800">
              <a:solidFill>
                <a:srgbClr val="000000"/>
              </a:solidFill>
              <a:ea typeface="宋体" charset="-122"/>
            </a:endParaRPr>
          </a:p>
        </p:txBody>
      </p:sp>
      <p:sp>
        <p:nvSpPr>
          <p:cNvPr id="8" name="上箭头标注 7"/>
          <p:cNvSpPr/>
          <p:nvPr/>
        </p:nvSpPr>
        <p:spPr>
          <a:xfrm>
            <a:off x="1055370" y="3789045"/>
            <a:ext cx="2665095"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accent5"/>
                </a:solidFill>
              </a:rPr>
              <a:t>选择真实的评价内容</a:t>
            </a:r>
            <a:endParaRPr lang="zh-CN" altLang="en-US" sz="2000" b="1">
              <a:solidFill>
                <a:schemeClr val="accent5"/>
              </a:solidFill>
            </a:endParaRPr>
          </a:p>
        </p:txBody>
      </p:sp>
      <p:sp>
        <p:nvSpPr>
          <p:cNvPr id="9" name="上箭头标注 8"/>
          <p:cNvSpPr/>
          <p:nvPr/>
        </p:nvSpPr>
        <p:spPr>
          <a:xfrm>
            <a:off x="4591685" y="3789045"/>
            <a:ext cx="2726690"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accent5"/>
                </a:solidFill>
              </a:rPr>
              <a:t>选择新颖的评价内容</a:t>
            </a:r>
            <a:endParaRPr lang="zh-CN" altLang="en-US" sz="2000" b="1">
              <a:solidFill>
                <a:schemeClr val="accent5"/>
              </a:solidFill>
            </a:endParaRPr>
          </a:p>
        </p:txBody>
      </p:sp>
      <p:sp>
        <p:nvSpPr>
          <p:cNvPr id="11" name="上箭头标注 10"/>
          <p:cNvSpPr/>
          <p:nvPr/>
        </p:nvSpPr>
        <p:spPr>
          <a:xfrm>
            <a:off x="8040370" y="3789045"/>
            <a:ext cx="2885440" cy="11525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accent5"/>
                </a:solidFill>
              </a:rPr>
              <a:t>选择有意义的评价内容</a:t>
            </a:r>
            <a:endParaRPr lang="zh-CN" altLang="en-US" sz="2000" b="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98298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4400" b="1">
                  <a:latin typeface="思源黑体 CN Regular" charset="-122"/>
                  <a:ea typeface="思源黑体 CN Regular" charset="-122"/>
                </a:rPr>
                <a:t>结</a:t>
              </a:r>
              <a:r>
                <a:rPr lang="en-US" altLang="zh-CN" sz="4400" b="1">
                  <a:latin typeface="思源黑体 CN Regular" charset="-122"/>
                  <a:ea typeface="思源黑体 CN Regular" charset="-122"/>
                </a:rPr>
                <a:t>  </a:t>
              </a:r>
              <a:r>
                <a:rPr lang="zh-CN" altLang="en-US" sz="4400" b="1">
                  <a:latin typeface="思源黑体 CN Regular" charset="-122"/>
                  <a:ea typeface="思源黑体 CN Regular" charset="-122"/>
                </a:rPr>
                <a:t>语</a:t>
              </a:r>
              <a:endParaRPr lang="zh-CN" altLang="en-US" sz="4400" b="1">
                <a:latin typeface="思源黑体 CN Regular" charset="-122"/>
                <a:ea typeface="思源黑体 CN Regular" charset="-122"/>
              </a:endParaRPr>
            </a:p>
          </p:txBody>
        </p:sp>
        <p:grpSp>
          <p:nvGrpSpPr>
            <p:cNvPr id="2" name="组合 1"/>
            <p:cNvGrpSpPr/>
            <p:nvPr/>
          </p:nvGrpSpPr>
          <p:grpSpPr>
            <a:xfrm>
              <a:off x="75" y="70"/>
              <a:ext cx="5042" cy="675"/>
              <a:chOff x="75" y="70"/>
              <a:chExt cx="5042" cy="675"/>
            </a:xfrm>
          </p:grpSpPr>
          <p:sp>
            <p:nvSpPr>
              <p:cNvPr id="3" name="文本框 41"/>
              <p:cNvSpPr txBox="1"/>
              <p:nvPr>
                <p:custDataLst>
                  <p:tags r:id="rId2"/>
                </p:custDataLst>
              </p:nvPr>
            </p:nvSpPr>
            <p:spPr>
              <a:xfrm>
                <a:off x="1209" y="207"/>
                <a:ext cx="3908" cy="405"/>
              </a:xfrm>
              <a:prstGeom prst="rect">
                <a:avLst/>
              </a:prstGeom>
              <a:noFill/>
            </p:spPr>
            <p:txBody>
              <a:bodyPr wrap="squar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1064" cy="675"/>
              </a:xfrm>
              <a:prstGeom prst="rect">
                <a:avLst/>
              </a:prstGeom>
            </p:spPr>
          </p:pic>
        </p:grpSp>
      </p:grpSp>
      <p:sp>
        <p:nvSpPr>
          <p:cNvPr id="5" name="文本框 4"/>
          <p:cNvSpPr txBox="1"/>
          <p:nvPr/>
        </p:nvSpPr>
        <p:spPr>
          <a:xfrm>
            <a:off x="1343660" y="1412875"/>
            <a:ext cx="9435465" cy="3928110"/>
          </a:xfrm>
          <a:prstGeom prst="rect">
            <a:avLst/>
          </a:prstGeom>
          <a:noFill/>
          <a:ln w="9525">
            <a:noFill/>
          </a:ln>
        </p:spPr>
        <p:txBody>
          <a:bodyPr wrap="square">
            <a:spAutoFit/>
          </a:bodyPr>
          <a:p>
            <a:pPr indent="304800">
              <a:lnSpc>
                <a:spcPct val="130000"/>
              </a:lnSpc>
            </a:pPr>
            <a:r>
              <a:rPr lang="en-US" altLang="zh-CN" sz="2400">
                <a:ea typeface="宋体" charset="-122"/>
              </a:rPr>
              <a:t>     </a:t>
            </a:r>
            <a:r>
              <a:rPr lang="zh-CN" sz="2400">
                <a:ea typeface="宋体" charset="-122"/>
              </a:rPr>
              <a:t>空间观念是数学核心素养中不可缺少的组成部分，也是学生学习数学必备的基本技能</a:t>
            </a:r>
            <a:r>
              <a:rPr lang="zh-CN" sz="2400" b="1">
                <a:solidFill>
                  <a:srgbClr val="FF0000"/>
                </a:solidFill>
                <a:ea typeface="宋体" charset="-122"/>
              </a:rPr>
              <a:t>。既要让学生懂得运用公式、理解概念的本质，更要让学生建立空间观念，这是“图形与几何”领域知识的教学中不可或缺的部分。</a:t>
            </a:r>
            <a:r>
              <a:rPr lang="zh-CN" sz="2400">
                <a:ea typeface="宋体" charset="-122"/>
              </a:rPr>
              <a:t>教学中我们应该通过清晰空间观念发展维度与具体要求、明确空间观念发展目标与表述、关注学生现实生活空间与观念、促进学生动手操作与几何表达和革新评价方式与丰富评价内容等方式培养学生的空间观念，促进学生思维品质的发展，进而提高小学数学课堂教学质量。</a:t>
            </a:r>
            <a:endParaRPr lang="zh-CN" altLang="en-US" sz="2400">
              <a:ea typeface="宋体" charset="-122"/>
            </a:endParaRPr>
          </a:p>
        </p:txBody>
      </p:sp>
      <p:pic>
        <p:nvPicPr>
          <p:cNvPr id="7" name="图片 6"/>
          <p:cNvPicPr>
            <a:picLocks noChangeAspect="1"/>
          </p:cNvPicPr>
          <p:nvPr>
            <p:custDataLst>
              <p:tags r:id="rId5"/>
            </p:custDataLst>
          </p:nvPr>
        </p:nvPicPr>
        <p:blipFill>
          <a:blip r:embed="rId6"/>
          <a:stretch>
            <a:fillRect/>
          </a:stretch>
        </p:blipFill>
        <p:spPr>
          <a:xfrm>
            <a:off x="0" y="5652135"/>
            <a:ext cx="12189460" cy="11963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p:sp>
        <p:nvSpPr>
          <p:cNvPr id="1048732" name="等腰三角形 5"/>
          <p:cNvSpPr/>
          <p:nvPr/>
        </p:nvSpPr>
        <p:spPr>
          <a:xfrm rot="5400000" flipH="1">
            <a:off x="-1449070" y="1449070"/>
            <a:ext cx="6858635" cy="396049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733" name="等腰三角形 6"/>
          <p:cNvSpPr/>
          <p:nvPr/>
        </p:nvSpPr>
        <p:spPr>
          <a:xfrm rot="5400000" flipH="1">
            <a:off x="-261620" y="137160"/>
            <a:ext cx="5605145" cy="5131435"/>
          </a:xfrm>
          <a:prstGeom prst="triangle">
            <a:avLst>
              <a:gd name="adj" fmla="val 7538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734" name="等腰三角形 7"/>
          <p:cNvSpPr/>
          <p:nvPr/>
        </p:nvSpPr>
        <p:spPr>
          <a:xfrm flipH="1">
            <a:off x="109855" y="4300855"/>
            <a:ext cx="4912360" cy="2557780"/>
          </a:xfrm>
          <a:prstGeom prst="triangle">
            <a:avLst>
              <a:gd name="adj" fmla="val 3999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735" name="等腰三角形 8"/>
          <p:cNvSpPr/>
          <p:nvPr/>
        </p:nvSpPr>
        <p:spPr>
          <a:xfrm rot="10800000" flipH="1">
            <a:off x="170815" y="0"/>
            <a:ext cx="10298430" cy="1505585"/>
          </a:xfrm>
          <a:prstGeom prst="triangle">
            <a:avLst>
              <a:gd name="adj" fmla="val 5474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736" name="文本框 1"/>
          <p:cNvSpPr txBox="1"/>
          <p:nvPr/>
        </p:nvSpPr>
        <p:spPr>
          <a:xfrm>
            <a:off x="4367530" y="2564765"/>
            <a:ext cx="6329680" cy="1445260"/>
          </a:xfrm>
          <a:prstGeom prst="rect">
            <a:avLst/>
          </a:prstGeom>
          <a:noFill/>
        </p:spPr>
        <p:txBody>
          <a:bodyPr wrap="none" rtlCol="0">
            <a:spAutoFit/>
          </a:bodyPr>
          <a:p>
            <a:r>
              <a:rPr lang="zh-CN" altLang="en-US" sz="8800">
                <a:solidFill>
                  <a:schemeClr val="accent3"/>
                </a:solidFill>
                <a:latin typeface="思源黑体 CN Heavy" charset="-122"/>
                <a:ea typeface="思源黑体 CN Heavy" charset="-122"/>
                <a:cs typeface="思源黑体 CN Heavy" charset="-122"/>
              </a:rPr>
              <a:t>感</a:t>
            </a:r>
            <a:r>
              <a:rPr lang="en-US" altLang="zh-CN" sz="8800">
                <a:solidFill>
                  <a:schemeClr val="accent3"/>
                </a:solidFill>
                <a:latin typeface="思源黑体 CN Heavy" charset="-122"/>
                <a:ea typeface="思源黑体 CN Heavy" charset="-122"/>
                <a:cs typeface="思源黑体 CN Heavy" charset="-122"/>
              </a:rPr>
              <a:t> </a:t>
            </a:r>
            <a:r>
              <a:rPr lang="zh-CN" altLang="en-US" sz="8800">
                <a:solidFill>
                  <a:schemeClr val="accent3"/>
                </a:solidFill>
                <a:latin typeface="思源黑体 CN Heavy" charset="-122"/>
                <a:ea typeface="思源黑体 CN Heavy" charset="-122"/>
                <a:cs typeface="思源黑体 CN Heavy" charset="-122"/>
              </a:rPr>
              <a:t>谢</a:t>
            </a:r>
            <a:r>
              <a:rPr lang="en-US" altLang="zh-CN" sz="8800">
                <a:solidFill>
                  <a:schemeClr val="accent3"/>
                </a:solidFill>
                <a:latin typeface="思源黑体 CN Heavy" charset="-122"/>
                <a:ea typeface="思源黑体 CN Heavy" charset="-122"/>
                <a:cs typeface="思源黑体 CN Heavy" charset="-122"/>
              </a:rPr>
              <a:t> </a:t>
            </a:r>
            <a:r>
              <a:rPr lang="zh-CN" altLang="en-US" sz="8800">
                <a:solidFill>
                  <a:schemeClr val="accent3"/>
                </a:solidFill>
                <a:latin typeface="思源黑体 CN Heavy" charset="-122"/>
                <a:ea typeface="思源黑体 CN Heavy" charset="-122"/>
                <a:cs typeface="思源黑体 CN Heavy" charset="-122"/>
              </a:rPr>
              <a:t>聆</a:t>
            </a:r>
            <a:r>
              <a:rPr lang="en-US" altLang="zh-CN" sz="8800">
                <a:solidFill>
                  <a:schemeClr val="accent3"/>
                </a:solidFill>
                <a:latin typeface="思源黑体 CN Heavy" charset="-122"/>
                <a:ea typeface="思源黑体 CN Heavy" charset="-122"/>
                <a:cs typeface="思源黑体 CN Heavy" charset="-122"/>
              </a:rPr>
              <a:t> </a:t>
            </a:r>
            <a:r>
              <a:rPr lang="zh-CN" altLang="en-US" sz="8800">
                <a:solidFill>
                  <a:schemeClr val="accent3"/>
                </a:solidFill>
                <a:latin typeface="思源黑体 CN Heavy" charset="-122"/>
                <a:ea typeface="思源黑体 CN Heavy" charset="-122"/>
                <a:cs typeface="思源黑体 CN Heavy" charset="-122"/>
              </a:rPr>
              <a:t>听</a:t>
            </a:r>
            <a:endParaRPr lang="zh-CN" altLang="en-US" sz="8800">
              <a:solidFill>
                <a:schemeClr val="accent3"/>
              </a:solidFill>
              <a:latin typeface="思源黑体 CN Heavy" charset="-122"/>
              <a:ea typeface="思源黑体 CN Heavy" charset="-122"/>
              <a:cs typeface="思源黑体 CN Heavy" charset="-122"/>
            </a:endParaRPr>
          </a:p>
        </p:txBody>
      </p:sp>
      <p:grpSp>
        <p:nvGrpSpPr>
          <p:cNvPr id="2" name="组合 1"/>
          <p:cNvGrpSpPr/>
          <p:nvPr/>
        </p:nvGrpSpPr>
        <p:grpSpPr>
          <a:xfrm>
            <a:off x="46990" y="44450"/>
            <a:ext cx="3735070" cy="603250"/>
            <a:chOff x="74" y="70"/>
            <a:chExt cx="5882" cy="950"/>
          </a:xfrm>
          <a:solidFill>
            <a:schemeClr val="bg1"/>
          </a:solidFill>
        </p:grpSpPr>
        <p:pic>
          <p:nvPicPr>
            <p:cNvPr id="55" name="图片 55"/>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4" y="70"/>
              <a:ext cx="950" cy="950"/>
            </a:xfrm>
            <a:prstGeom prst="ellipse">
              <a:avLst/>
            </a:prstGeom>
            <a:grpFill/>
          </p:spPr>
        </p:pic>
        <p:sp>
          <p:nvSpPr>
            <p:cNvPr id="1048627" name="文本框 41"/>
            <p:cNvSpPr txBox="1"/>
            <p:nvPr>
              <p:custDataLst>
                <p:tags r:id="rId3"/>
              </p:custDataLst>
            </p:nvPr>
          </p:nvSpPr>
          <p:spPr>
            <a:xfrm>
              <a:off x="868" y="183"/>
              <a:ext cx="5088" cy="704"/>
            </a:xfrm>
            <a:prstGeom prst="rect">
              <a:avLst/>
            </a:prstGeom>
            <a:noFill/>
            <a:extLst>
              <a:ext uri="{909E8E84-426E-40DD-AFC4-6F175D3DCCD1}">
                <a14:hiddenFill xmlns:a14="http://schemas.microsoft.com/office/drawing/2010/main">
                  <a:grpFill/>
                </a14:hiddenFill>
              </a:ext>
            </a:extLst>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grpSp>
      <p:sp>
        <p:nvSpPr>
          <p:cNvPr id="1048596" name="文本框 16"/>
          <p:cNvSpPr txBox="1"/>
          <p:nvPr>
            <p:custDataLst>
              <p:tags r:id="rId4"/>
            </p:custDataLst>
          </p:nvPr>
        </p:nvSpPr>
        <p:spPr>
          <a:xfrm>
            <a:off x="6600440" y="5661025"/>
            <a:ext cx="1983226" cy="398780"/>
          </a:xfrm>
          <a:prstGeom prst="rect">
            <a:avLst/>
          </a:prstGeom>
          <a:noFill/>
        </p:spPr>
        <p:txBody>
          <a:bodyPr wrap="square" rtlCol="0">
            <a:spAutoFit/>
          </a:bodyPr>
          <a:p>
            <a:pPr algn="ctr"/>
            <a:r>
              <a:rPr lang="en-US" altLang="zh-CN" sz="2000" b="1">
                <a:solidFill>
                  <a:schemeClr val="accent1">
                    <a:lumMod val="75000"/>
                  </a:schemeClr>
                </a:solidFill>
                <a:latin typeface="思源黑体 CN Regular" charset="-122"/>
                <a:ea typeface="思源黑体 CN Regular" charset="-122"/>
                <a:cs typeface="思源黑体 CN Regular" charset="-122"/>
              </a:rPr>
              <a:t>2023</a:t>
            </a:r>
            <a:r>
              <a:rPr lang="en-US" altLang="zh-CN" sz="2000" b="1">
                <a:solidFill>
                  <a:schemeClr val="accent1">
                    <a:lumMod val="75000"/>
                  </a:schemeClr>
                </a:solidFill>
                <a:latin typeface="思源黑体 CN Regular" charset="-122"/>
                <a:ea typeface="思源黑体 CN Regular" charset="-122"/>
                <a:cs typeface="思源黑体 CN Regular" charset="-122"/>
              </a:rPr>
              <a:t>.04</a:t>
            </a:r>
            <a:r>
              <a:rPr lang="en-US" altLang="zh-CN" sz="2000" b="1">
                <a:solidFill>
                  <a:schemeClr val="accent1">
                    <a:lumMod val="75000"/>
                  </a:schemeClr>
                </a:solidFill>
                <a:latin typeface="思源黑体 CN Regular" charset="-122"/>
                <a:ea typeface="思源黑体 CN Regular" charset="-122"/>
                <a:cs typeface="思源黑体 CN Regular" charset="-122"/>
              </a:rPr>
              <a:t>.06</a:t>
            </a:r>
            <a:endParaRPr lang="en-US" altLang="zh-CN" b="1">
              <a:solidFill>
                <a:schemeClr val="accent1">
                  <a:lumMod val="75000"/>
                </a:schemeClr>
              </a:solidFill>
              <a:latin typeface="思源黑体 CN Regular" charset="-122"/>
              <a:ea typeface="思源黑体 CN Regular" charset="-122"/>
              <a:cs typeface="思源黑体 CN Regular" charset="-122"/>
            </a:endParaRPr>
          </a:p>
        </p:txBody>
      </p:sp>
      <p:sp>
        <p:nvSpPr>
          <p:cNvPr id="3" name="文本框 15"/>
          <p:cNvSpPr txBox="1"/>
          <p:nvPr>
            <p:custDataLst>
              <p:tags r:id="rId5"/>
            </p:custDataLst>
          </p:nvPr>
        </p:nvSpPr>
        <p:spPr>
          <a:xfrm>
            <a:off x="4504055" y="4940935"/>
            <a:ext cx="6184265" cy="460375"/>
          </a:xfrm>
          <a:prstGeom prst="rect">
            <a:avLst/>
          </a:prstGeom>
          <a:noFill/>
        </p:spPr>
        <p:txBody>
          <a:bodyPr wrap="square" rtlCol="0">
            <a:spAutoFit/>
          </a:bodyPr>
          <a:p>
            <a:r>
              <a:rPr lang="zh-CN" altLang="en-US" sz="2400" b="1">
                <a:solidFill>
                  <a:schemeClr val="accent1">
                    <a:lumMod val="75000"/>
                  </a:schemeClr>
                </a:solidFill>
                <a:latin typeface="思源黑体 CN Regular" charset="-122"/>
                <a:ea typeface="思源黑体 CN Regular" charset="-122"/>
                <a:cs typeface="思源黑体 CN Regular" charset="-122"/>
              </a:rPr>
              <a:t>主讲人：</a:t>
            </a:r>
            <a:r>
              <a:rPr lang="en-US" altLang="en-US" sz="2400" b="1">
                <a:solidFill>
                  <a:schemeClr val="accent1">
                    <a:lumMod val="75000"/>
                  </a:schemeClr>
                </a:solidFill>
                <a:latin typeface="思源黑体 CN Regular" charset="-122"/>
                <a:ea typeface="思源黑体 CN Regular" charset="-122"/>
                <a:cs typeface="思源黑体 CN Regular" charset="-122"/>
              </a:rPr>
              <a:t>双流区名师胡伟工作室 </a:t>
            </a:r>
            <a:r>
              <a:rPr lang="zh-CN" altLang="en-US" sz="2400" b="1">
                <a:solidFill>
                  <a:schemeClr val="accent1">
                    <a:lumMod val="75000"/>
                  </a:schemeClr>
                </a:solidFill>
                <a:latin typeface="思源黑体 CN Regular" charset="-122"/>
                <a:ea typeface="思源黑体 CN Regular" charset="-122"/>
                <a:cs typeface="思源黑体 CN Regular" charset="-122"/>
              </a:rPr>
              <a:t>胡伟</a:t>
            </a:r>
            <a:r>
              <a:rPr lang="en-US" altLang="zh-CN" sz="2400" b="1">
                <a:solidFill>
                  <a:schemeClr val="accent1">
                    <a:lumMod val="75000"/>
                  </a:schemeClr>
                </a:solidFill>
                <a:latin typeface="思源黑体 CN Regular" charset="-122"/>
                <a:ea typeface="思源黑体 CN Regular" charset="-122"/>
                <a:cs typeface="思源黑体 CN Regular" charset="-122"/>
              </a:rPr>
              <a:t> </a:t>
            </a:r>
            <a:r>
              <a:rPr lang="en-US" altLang="en-US" sz="2400" b="1">
                <a:solidFill>
                  <a:schemeClr val="accent1">
                    <a:lumMod val="75000"/>
                  </a:schemeClr>
                </a:solidFill>
                <a:latin typeface="思源黑体 CN Regular" charset="-122"/>
                <a:ea typeface="思源黑体 CN Regular" charset="-122"/>
                <a:cs typeface="思源黑体 CN Regular" charset="-122"/>
              </a:rPr>
              <a:t>蒋静</a:t>
            </a:r>
            <a:endParaRPr lang="en-US" altLang="en-US" sz="2400" b="1">
              <a:solidFill>
                <a:schemeClr val="accent1">
                  <a:lumMod val="75000"/>
                </a:schemeClr>
              </a:solidFill>
              <a:latin typeface="思源黑体 CN Regular" charset="-122"/>
              <a:ea typeface="思源黑体 CN Regular" charset="-122"/>
              <a:cs typeface="思源黑体 CN Regular"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p:sp>
        <p:nvSpPr>
          <p:cNvPr id="1048877"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878" name="流程图: 显示 2"/>
          <p:cNvSpPr/>
          <p:nvPr/>
        </p:nvSpPr>
        <p:spPr>
          <a:xfrm>
            <a:off x="1983695" y="2167391"/>
            <a:ext cx="8554471" cy="192270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4800" b="1">
                <a:solidFill>
                  <a:srgbClr val="000000"/>
                </a:solidFill>
                <a:latin typeface="思源黑体 CN Regular" charset="-122"/>
                <a:ea typeface="思源黑体 CN Regular" charset="-122"/>
              </a:rPr>
              <a:t>一</a:t>
            </a:r>
            <a:r>
              <a:rPr lang="en-US" altLang="en-US" sz="4800" b="1">
                <a:solidFill>
                  <a:srgbClr val="000000"/>
                </a:solidFill>
                <a:latin typeface="思源黑体 CN Regular" charset="-122"/>
                <a:ea typeface="思源黑体 CN Regular" charset="-122"/>
              </a:rPr>
              <a:t>、</a:t>
            </a:r>
            <a:r>
              <a:rPr lang="en-US" altLang="en-US" sz="4800" b="1">
                <a:solidFill>
                  <a:srgbClr val="000000"/>
                </a:solidFill>
                <a:latin typeface="思源黑体 CN Regular" charset="-122"/>
                <a:ea typeface="思源黑体 CN Regular" charset="-122"/>
              </a:rPr>
              <a:t>核心</a:t>
            </a:r>
            <a:r>
              <a:rPr lang="en-US" altLang="en-US" sz="4800" b="1">
                <a:solidFill>
                  <a:srgbClr val="000000"/>
                </a:solidFill>
                <a:latin typeface="思源黑体 CN Regular" charset="-122"/>
                <a:ea typeface="思源黑体 CN Regular" charset="-122"/>
              </a:rPr>
              <a:t>素养</a:t>
            </a:r>
            <a:r>
              <a:rPr lang="en-US" altLang="en-US" sz="4800" b="1">
                <a:solidFill>
                  <a:srgbClr val="000000"/>
                </a:solidFill>
                <a:latin typeface="思源黑体 CN Regular" charset="-122"/>
                <a:ea typeface="思源黑体 CN Regular" charset="-122"/>
              </a:rPr>
              <a:t>是</a:t>
            </a:r>
            <a:r>
              <a:rPr lang="en-US" altLang="en-US" sz="4800" b="1">
                <a:solidFill>
                  <a:srgbClr val="000000"/>
                </a:solidFill>
                <a:latin typeface="思源黑体 CN Regular" charset="-122"/>
                <a:ea typeface="思源黑体 CN Regular" charset="-122"/>
              </a:rPr>
              <a:t>什么</a:t>
            </a:r>
            <a:r>
              <a:rPr lang="en-US" altLang="en-US" sz="4800" b="1">
                <a:solidFill>
                  <a:srgbClr val="000000"/>
                </a:solidFill>
                <a:latin typeface="思源黑体 CN Regular" charset="-122"/>
                <a:ea typeface="思源黑体 CN Regular" charset="-122"/>
              </a:rPr>
              <a:t>？</a:t>
            </a:r>
            <a:endParaRPr lang="zh-CN" altLang="en-US" b="1">
              <a:solidFill>
                <a:srgbClr val="000000"/>
              </a:solidFill>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latin typeface="思源黑体 CN Regular" charset="-122"/>
                <a:ea typeface="思源黑体 CN Regular" charset="-122"/>
              </a:endParaRPr>
            </a:p>
          </p:txBody>
        </p:sp>
        <p:grpSp>
          <p:nvGrpSpPr>
            <p:cNvPr id="2" name="组合 1"/>
            <p:cNvGrpSpPr/>
            <p:nvPr/>
          </p:nvGrpSpPr>
          <p:grpSpPr>
            <a:xfrm>
              <a:off x="74" y="70"/>
              <a:ext cx="6038" cy="950"/>
              <a:chOff x="74" y="70"/>
              <a:chExt cx="6038" cy="950"/>
            </a:xfrm>
          </p:grpSpPr>
          <p:sp>
            <p:nvSpPr>
              <p:cNvPr id="3" name="文本框 41"/>
              <p:cNvSpPr txBox="1"/>
              <p:nvPr>
                <p:custDataLst>
                  <p:tags r:id="rId2"/>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3" name="流程图: 显示 2"/>
          <p:cNvSpPr/>
          <p:nvPr/>
        </p:nvSpPr>
        <p:spPr>
          <a:xfrm>
            <a:off x="847725" y="1790700"/>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4" name="流程图: 显示 3"/>
          <p:cNvSpPr/>
          <p:nvPr/>
        </p:nvSpPr>
        <p:spPr>
          <a:xfrm>
            <a:off x="847725" y="3234690"/>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5" name="流程图: 显示 4"/>
          <p:cNvSpPr/>
          <p:nvPr/>
        </p:nvSpPr>
        <p:spPr>
          <a:xfrm flipH="1">
            <a:off x="2879725" y="1790700"/>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6" name="流程图: 显示 5"/>
          <p:cNvSpPr/>
          <p:nvPr/>
        </p:nvSpPr>
        <p:spPr>
          <a:xfrm flipH="1">
            <a:off x="2879725" y="3234690"/>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7" name="文本框 6"/>
          <p:cNvSpPr txBox="1"/>
          <p:nvPr/>
        </p:nvSpPr>
        <p:spPr>
          <a:xfrm>
            <a:off x="1531620" y="1946910"/>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核</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38" name="文本框 7"/>
          <p:cNvSpPr txBox="1"/>
          <p:nvPr/>
        </p:nvSpPr>
        <p:spPr>
          <a:xfrm>
            <a:off x="1454785" y="3390900"/>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素</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39" name="文本框 8"/>
          <p:cNvSpPr txBox="1"/>
          <p:nvPr/>
        </p:nvSpPr>
        <p:spPr>
          <a:xfrm>
            <a:off x="3400425" y="1946275"/>
            <a:ext cx="944879"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心</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40" name="文本框 9"/>
          <p:cNvSpPr txBox="1"/>
          <p:nvPr/>
        </p:nvSpPr>
        <p:spPr>
          <a:xfrm>
            <a:off x="3355340" y="3390900"/>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养</a:t>
            </a:r>
            <a:endParaRPr lang="en-US" altLang="zh-CN" sz="6000" b="1">
              <a:solidFill>
                <a:schemeClr val="bg2">
                  <a:lumMod val="75000"/>
                </a:schemeClr>
              </a:solidFill>
              <a:latin typeface="思源黑体 CN Regular" charset="-122"/>
              <a:ea typeface="思源黑体 CN Regular" charset="-122"/>
              <a:cs typeface="Calibri Light" charset="0"/>
            </a:endParaRPr>
          </a:p>
        </p:txBody>
      </p:sp>
      <p:grpSp>
        <p:nvGrpSpPr>
          <p:cNvPr id="4" name="组合 3"/>
          <p:cNvGrpSpPr/>
          <p:nvPr/>
        </p:nvGrpSpPr>
        <p:grpSpPr>
          <a:xfrm>
            <a:off x="0" y="-7112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一、核心素养是什么？</a:t>
              </a:r>
              <a:endParaRPr lang="zh-CN" altLang="en-US" sz="3200" b="1">
                <a:latin typeface="思源黑体 CN Regular" charset="-122"/>
                <a:ea typeface="思源黑体 CN Regular" charset="-122"/>
              </a:endParaRPr>
            </a:p>
          </p:txBody>
        </p:sp>
        <p:grpSp>
          <p:nvGrpSpPr>
            <p:cNvPr id="2" name="组合 1"/>
            <p:cNvGrpSpPr/>
            <p:nvPr/>
          </p:nvGrpSpPr>
          <p:grpSpPr>
            <a:xfrm>
              <a:off x="74" y="70"/>
              <a:ext cx="4461" cy="675"/>
              <a:chOff x="74" y="70"/>
              <a:chExt cx="4461" cy="675"/>
            </a:xfrm>
          </p:grpSpPr>
          <p:sp>
            <p:nvSpPr>
              <p:cNvPr id="3" name="文本框 41"/>
              <p:cNvSpPr txBox="1"/>
              <p:nvPr>
                <p:custDataLst>
                  <p:tags r:id="rId2"/>
                </p:custDataLst>
              </p:nvPr>
            </p:nvSpPr>
            <p:spPr>
              <a:xfrm>
                <a:off x="627"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4" y="70"/>
                <a:ext cx="675" cy="675"/>
              </a:xfrm>
              <a:prstGeom prst="rect">
                <a:avLst/>
              </a:prstGeom>
            </p:spPr>
          </p:pic>
        </p:grpSp>
      </p:grpSp>
      <p:pic>
        <p:nvPicPr>
          <p:cNvPr id="6" name="图片 1"/>
          <p:cNvPicPr>
            <a:picLocks noChangeAspect="1"/>
          </p:cNvPicPr>
          <p:nvPr>
            <p:custDataLst>
              <p:tags r:id="rId5"/>
            </p:custDataLst>
          </p:nvPr>
        </p:nvPicPr>
        <p:blipFill>
          <a:blip r:embed="rId6">
            <a:lum contrast="6000"/>
          </a:blip>
          <a:stretch>
            <a:fillRect/>
          </a:stretch>
        </p:blipFill>
        <p:spPr>
          <a:xfrm>
            <a:off x="6024245" y="1484630"/>
            <a:ext cx="5307330" cy="4106545"/>
          </a:xfrm>
          <a:prstGeom prst="rect">
            <a:avLst/>
          </a:prstGeom>
          <a:noFill/>
          <a:ln w="28575">
            <a:solidFill>
              <a:schemeClr val="accent4"/>
            </a:solidFill>
          </a:ln>
        </p:spPr>
      </p:pic>
      <p:sp>
        <p:nvSpPr>
          <p:cNvPr id="100" name="文本框 99"/>
          <p:cNvSpPr txBox="1"/>
          <p:nvPr/>
        </p:nvSpPr>
        <p:spPr>
          <a:xfrm>
            <a:off x="3719830" y="855345"/>
            <a:ext cx="5080000" cy="460375"/>
          </a:xfrm>
          <a:prstGeom prst="rect">
            <a:avLst/>
          </a:prstGeom>
          <a:solidFill>
            <a:schemeClr val="bg2"/>
          </a:solidFill>
          <a:ln w="9525">
            <a:noFill/>
          </a:ln>
        </p:spPr>
        <p:txBody>
          <a:bodyPr>
            <a:spAutoFit/>
          </a:bodyPr>
          <a:p>
            <a:pPr indent="306070"/>
            <a:r>
              <a:rPr lang="zh-CN" sz="2400" b="1">
                <a:ea typeface="宋体" charset="-122"/>
              </a:rPr>
              <a:t>1.从“核心概念”到“核心素养”</a:t>
            </a:r>
            <a:endParaRPr lang="zh-CN" altLang="en-US" sz="2400" b="1">
              <a:ea typeface="宋体" charset="-122"/>
            </a:endParaRPr>
          </a:p>
        </p:txBody>
      </p:sp>
      <p:sp>
        <p:nvSpPr>
          <p:cNvPr id="5" name="矩形 4"/>
          <p:cNvSpPr/>
          <p:nvPr/>
        </p:nvSpPr>
        <p:spPr>
          <a:xfrm>
            <a:off x="8688705" y="2132965"/>
            <a:ext cx="2520315" cy="645795"/>
          </a:xfrm>
          <a:prstGeom prst="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矩形 7"/>
          <p:cNvSpPr/>
          <p:nvPr>
            <p:custDataLst>
              <p:tags r:id="rId7"/>
            </p:custDataLst>
          </p:nvPr>
        </p:nvSpPr>
        <p:spPr>
          <a:xfrm>
            <a:off x="8688705" y="2996565"/>
            <a:ext cx="2520315" cy="933450"/>
          </a:xfrm>
          <a:prstGeom prst="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矩形 8"/>
          <p:cNvSpPr/>
          <p:nvPr>
            <p:custDataLst>
              <p:tags r:id="rId8"/>
            </p:custDataLst>
          </p:nvPr>
        </p:nvSpPr>
        <p:spPr>
          <a:xfrm>
            <a:off x="8688705" y="5085080"/>
            <a:ext cx="2520315" cy="494030"/>
          </a:xfrm>
          <a:prstGeom prst="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矩形 9"/>
          <p:cNvSpPr/>
          <p:nvPr>
            <p:custDataLst>
              <p:tags r:id="rId9"/>
            </p:custDataLst>
          </p:nvPr>
        </p:nvSpPr>
        <p:spPr>
          <a:xfrm>
            <a:off x="8688705" y="4147185"/>
            <a:ext cx="2520315" cy="273050"/>
          </a:xfrm>
          <a:prstGeom prst="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矩形 10"/>
          <p:cNvSpPr/>
          <p:nvPr>
            <p:custDataLst>
              <p:tags r:id="rId10"/>
            </p:custDataLst>
          </p:nvPr>
        </p:nvSpPr>
        <p:spPr>
          <a:xfrm>
            <a:off x="8688705" y="4603115"/>
            <a:ext cx="2520315" cy="272415"/>
          </a:xfrm>
          <a:prstGeom prst="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文本框 11"/>
          <p:cNvSpPr txBox="1"/>
          <p:nvPr/>
        </p:nvSpPr>
        <p:spPr>
          <a:xfrm>
            <a:off x="407670" y="4786630"/>
            <a:ext cx="5156200" cy="1568450"/>
          </a:xfrm>
          <a:prstGeom prst="rect">
            <a:avLst/>
          </a:prstGeom>
          <a:noFill/>
          <a:ln w="9525">
            <a:noFill/>
          </a:ln>
        </p:spPr>
        <p:txBody>
          <a:bodyPr wrap="square">
            <a:spAutoFit/>
          </a:bodyPr>
          <a:p>
            <a:pPr>
              <a:lnSpc>
                <a:spcPct val="120000"/>
              </a:lnSpc>
            </a:pPr>
            <a:r>
              <a:rPr lang="en-US" altLang="zh-CN" sz="1800">
                <a:ea typeface="宋体" charset="-122"/>
              </a:rPr>
              <a:t>     </a:t>
            </a:r>
            <a:r>
              <a:rPr lang="en-US" altLang="zh-CN" sz="2000">
                <a:ea typeface="宋体" charset="-122"/>
              </a:rPr>
              <a:t>  </a:t>
            </a:r>
            <a:r>
              <a:rPr lang="zh-CN" sz="2000">
                <a:ea typeface="宋体" charset="-122"/>
              </a:rPr>
              <a:t>从“核心概念”到“核心素养”的嬗变，</a:t>
            </a:r>
            <a:r>
              <a:rPr lang="zh-CN" sz="2000" b="1">
                <a:ea typeface="宋体" charset="-122"/>
              </a:rPr>
              <a:t>不仅是词语的更替，更重要的是在理念与目标上的不同，数学教育开始由</a:t>
            </a:r>
            <a:r>
              <a:rPr lang="zh-CN" sz="2000" b="1">
                <a:solidFill>
                  <a:srgbClr val="FF0000"/>
                </a:solidFill>
                <a:ea typeface="宋体" charset="-122"/>
              </a:rPr>
              <a:t>“以知识为本”</a:t>
            </a:r>
            <a:r>
              <a:rPr lang="zh-CN" sz="2000" b="1">
                <a:ea typeface="宋体" charset="-122"/>
              </a:rPr>
              <a:t>转向</a:t>
            </a:r>
            <a:r>
              <a:rPr lang="zh-CN" sz="2000" b="1">
                <a:solidFill>
                  <a:srgbClr val="FF0000"/>
                </a:solidFill>
                <a:ea typeface="宋体" charset="-122"/>
              </a:rPr>
              <a:t>“以素养为本”</a:t>
            </a:r>
            <a:r>
              <a:rPr lang="zh-CN" sz="2000" b="1">
                <a:ea typeface="宋体" charset="-122"/>
              </a:rPr>
              <a:t>。</a:t>
            </a:r>
            <a:endParaRPr lang="zh-CN" altLang="en-US" sz="2000" b="1">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3" name="流程图: 显示 2"/>
          <p:cNvSpPr/>
          <p:nvPr/>
        </p:nvSpPr>
        <p:spPr>
          <a:xfrm>
            <a:off x="1278255" y="1575435"/>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4" name="流程图: 显示 3"/>
          <p:cNvSpPr/>
          <p:nvPr/>
        </p:nvSpPr>
        <p:spPr>
          <a:xfrm>
            <a:off x="1278255" y="3019425"/>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5" name="流程图: 显示 4"/>
          <p:cNvSpPr/>
          <p:nvPr/>
        </p:nvSpPr>
        <p:spPr>
          <a:xfrm flipH="1">
            <a:off x="3310255" y="1575435"/>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6" name="流程图: 显示 5"/>
          <p:cNvSpPr/>
          <p:nvPr/>
        </p:nvSpPr>
        <p:spPr>
          <a:xfrm flipH="1">
            <a:off x="3310255" y="3019425"/>
            <a:ext cx="1896110" cy="1326515"/>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7" name="文本框 6"/>
          <p:cNvSpPr txBox="1"/>
          <p:nvPr/>
        </p:nvSpPr>
        <p:spPr>
          <a:xfrm>
            <a:off x="1962150" y="1731645"/>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核</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38" name="文本框 7"/>
          <p:cNvSpPr txBox="1"/>
          <p:nvPr/>
        </p:nvSpPr>
        <p:spPr>
          <a:xfrm>
            <a:off x="1885315" y="3175635"/>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素</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39" name="文本框 8"/>
          <p:cNvSpPr txBox="1"/>
          <p:nvPr/>
        </p:nvSpPr>
        <p:spPr>
          <a:xfrm>
            <a:off x="3830955" y="1731010"/>
            <a:ext cx="944879"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心</a:t>
            </a:r>
            <a:endParaRPr lang="en-US" altLang="zh-CN" sz="6000" b="1">
              <a:solidFill>
                <a:schemeClr val="bg2">
                  <a:lumMod val="75000"/>
                </a:schemeClr>
              </a:solidFill>
              <a:latin typeface="思源黑体 CN Regular" charset="-122"/>
              <a:ea typeface="思源黑体 CN Regular" charset="-122"/>
              <a:cs typeface="Calibri Light" charset="0"/>
            </a:endParaRPr>
          </a:p>
        </p:txBody>
      </p:sp>
      <p:sp>
        <p:nvSpPr>
          <p:cNvPr id="1048640" name="文本框 9"/>
          <p:cNvSpPr txBox="1"/>
          <p:nvPr/>
        </p:nvSpPr>
        <p:spPr>
          <a:xfrm>
            <a:off x="3785870" y="3175635"/>
            <a:ext cx="944880" cy="993140"/>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养</a:t>
            </a:r>
            <a:endParaRPr lang="en-US" altLang="zh-CN" sz="6000" b="1">
              <a:solidFill>
                <a:schemeClr val="bg2">
                  <a:lumMod val="75000"/>
                </a:schemeClr>
              </a:solidFill>
              <a:latin typeface="思源黑体 CN Regular" charset="-122"/>
              <a:ea typeface="思源黑体 CN Regular" charset="-122"/>
              <a:cs typeface="Calibri Light" charset="0"/>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一、核心素养是什么？</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3719830" y="855345"/>
            <a:ext cx="5080000" cy="460375"/>
          </a:xfrm>
          <a:prstGeom prst="rect">
            <a:avLst/>
          </a:prstGeom>
          <a:solidFill>
            <a:schemeClr val="bg2"/>
          </a:solidFill>
          <a:ln w="9525">
            <a:noFill/>
          </a:ln>
        </p:spPr>
        <p:txBody>
          <a:bodyPr>
            <a:spAutoFit/>
          </a:bodyPr>
          <a:p>
            <a:pPr indent="306070"/>
            <a:r>
              <a:rPr lang="zh-CN" sz="2400" b="1">
                <a:ea typeface="宋体" charset="-122"/>
              </a:rPr>
              <a:t>2.从“数学活动”到“核心素养”</a:t>
            </a:r>
            <a:endParaRPr lang="zh-CN" sz="2400" b="1">
              <a:ea typeface="宋体" charset="-122"/>
            </a:endParaRPr>
          </a:p>
        </p:txBody>
      </p:sp>
      <p:pic>
        <p:nvPicPr>
          <p:cNvPr id="6" name="图片 5"/>
          <p:cNvPicPr>
            <a:picLocks noChangeAspect="1"/>
          </p:cNvPicPr>
          <p:nvPr>
            <p:custDataLst>
              <p:tags r:id="rId5"/>
            </p:custDataLst>
          </p:nvPr>
        </p:nvPicPr>
        <p:blipFill>
          <a:blip r:embed="rId6"/>
          <a:stretch>
            <a:fillRect/>
          </a:stretch>
        </p:blipFill>
        <p:spPr>
          <a:xfrm>
            <a:off x="6671945" y="1677670"/>
            <a:ext cx="4183380" cy="3988435"/>
          </a:xfrm>
          <a:prstGeom prst="rect">
            <a:avLst/>
          </a:prstGeom>
        </p:spPr>
      </p:pic>
      <p:sp>
        <p:nvSpPr>
          <p:cNvPr id="7" name="文本框 6"/>
          <p:cNvSpPr txBox="1"/>
          <p:nvPr/>
        </p:nvSpPr>
        <p:spPr>
          <a:xfrm>
            <a:off x="255270" y="4509135"/>
            <a:ext cx="6468745" cy="1691640"/>
          </a:xfrm>
          <a:prstGeom prst="rect">
            <a:avLst/>
          </a:prstGeom>
          <a:noFill/>
          <a:ln w="9525">
            <a:noFill/>
          </a:ln>
        </p:spPr>
        <p:txBody>
          <a:bodyPr wrap="square">
            <a:spAutoFit/>
          </a:bodyPr>
          <a:p>
            <a:pPr indent="304800">
              <a:lnSpc>
                <a:spcPct val="130000"/>
              </a:lnSpc>
            </a:pPr>
            <a:r>
              <a:rPr lang="en-US" altLang="zh-CN" sz="2000" b="1">
                <a:latin typeface="Calibri" charset="0"/>
                <a:ea typeface="宋体" charset="-122"/>
              </a:rPr>
              <a:t>  </a:t>
            </a:r>
            <a:r>
              <a:rPr lang="zh-CN" sz="2000" b="1">
                <a:latin typeface="Calibri" charset="0"/>
                <a:ea typeface="宋体" charset="-122"/>
              </a:rPr>
              <a:t>宁中教授指出：“</a:t>
            </a:r>
            <a:r>
              <a:rPr lang="zh-CN" sz="2000" b="1">
                <a:solidFill>
                  <a:srgbClr val="FF0000"/>
                </a:solidFill>
                <a:latin typeface="Calibri" charset="0"/>
                <a:ea typeface="宋体" charset="-122"/>
              </a:rPr>
              <a:t>数学教育的终极目标</a:t>
            </a:r>
            <a:r>
              <a:rPr lang="zh-CN" sz="2000" b="1">
                <a:latin typeface="Calibri" charset="0"/>
                <a:ea typeface="宋体" charset="-122"/>
              </a:rPr>
              <a:t>是，一个人学习数学之后，即便这个人未来从事的工作和数学无关，也应当</a:t>
            </a:r>
            <a:r>
              <a:rPr lang="zh-CN" sz="2000" b="1">
                <a:solidFill>
                  <a:srgbClr val="FF0000"/>
                </a:solidFill>
                <a:latin typeface="Calibri" charset="0"/>
                <a:ea typeface="宋体" charset="-122"/>
              </a:rPr>
              <a:t>会用数学的眼光观察世界，会用数学的思维思考世界，会用数学的语言表达世界。</a:t>
            </a:r>
            <a:r>
              <a:rPr lang="zh-CN" sz="2000" b="1">
                <a:latin typeface="Calibri" charset="0"/>
                <a:ea typeface="宋体" charset="-122"/>
              </a:rPr>
              <a:t>”</a:t>
            </a:r>
            <a:endParaRPr lang="zh-CN" altLang="en-US" sz="2000" b="1">
              <a:latin typeface="Calibri"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p:sp>
        <p:nvSpPr>
          <p:cNvPr id="1048943"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944" name="流程图: 显示 2"/>
          <p:cNvSpPr/>
          <p:nvPr/>
        </p:nvSpPr>
        <p:spPr>
          <a:xfrm>
            <a:off x="1983695" y="2167391"/>
            <a:ext cx="8554471" cy="192270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4800" b="1">
                <a:solidFill>
                  <a:srgbClr val="000000"/>
                </a:solidFill>
                <a:latin typeface="思源黑体 CN Regular" charset="-122"/>
                <a:ea typeface="思源黑体 CN Regular" charset="-122"/>
              </a:rPr>
              <a:t>二</a:t>
            </a:r>
            <a:r>
              <a:rPr lang="en-US" altLang="en-US" sz="4800" b="1">
                <a:solidFill>
                  <a:srgbClr val="000000"/>
                </a:solidFill>
                <a:latin typeface="思源黑体 CN Regular" charset="-122"/>
                <a:ea typeface="思源黑体 CN Regular" charset="-122"/>
              </a:rPr>
              <a:t>、</a:t>
            </a:r>
            <a:r>
              <a:rPr lang="en-US" altLang="en-US" sz="4800" b="1">
                <a:solidFill>
                  <a:srgbClr val="000000"/>
                </a:solidFill>
                <a:latin typeface="思源黑体 CN Regular" charset="-122"/>
                <a:ea typeface="思源黑体 CN Regular" charset="-122"/>
              </a:rPr>
              <a:t>空间</a:t>
            </a:r>
            <a:r>
              <a:rPr lang="en-US" altLang="en-US" sz="4800" b="1">
                <a:solidFill>
                  <a:srgbClr val="000000"/>
                </a:solidFill>
                <a:latin typeface="思源黑体 CN Regular" charset="-122"/>
                <a:ea typeface="思源黑体 CN Regular" charset="-122"/>
              </a:rPr>
              <a:t>观念</a:t>
            </a:r>
            <a:r>
              <a:rPr lang="en-US" altLang="en-US" sz="4800" b="1">
                <a:solidFill>
                  <a:srgbClr val="000000"/>
                </a:solidFill>
                <a:latin typeface="思源黑体 CN Regular" charset="-122"/>
                <a:ea typeface="思源黑体 CN Regular" charset="-122"/>
              </a:rPr>
              <a:t>是</a:t>
            </a:r>
            <a:r>
              <a:rPr lang="en-US" altLang="en-US" sz="4800" b="1">
                <a:solidFill>
                  <a:srgbClr val="000000"/>
                </a:solidFill>
                <a:latin typeface="思源黑体 CN Regular" charset="-122"/>
                <a:ea typeface="思源黑体 CN Regular" charset="-122"/>
              </a:rPr>
              <a:t>什么</a:t>
            </a:r>
            <a:r>
              <a:rPr lang="en-US" altLang="en-US" sz="4800" b="1">
                <a:solidFill>
                  <a:srgbClr val="000000"/>
                </a:solidFill>
                <a:latin typeface="思源黑体 CN Regular" charset="-122"/>
                <a:ea typeface="思源黑体 CN Regular" charset="-122"/>
              </a:rPr>
              <a:t>？</a:t>
            </a:r>
            <a:endParaRPr lang="zh-CN" altLang="en-US" b="1">
              <a:solidFill>
                <a:srgbClr val="000000"/>
              </a:solidFill>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latin typeface="思源黑体 CN Regular" charset="-122"/>
                <a:ea typeface="思源黑体 CN Regular" charset="-122"/>
              </a:endParaRPr>
            </a:p>
          </p:txBody>
        </p:sp>
        <p:grpSp>
          <p:nvGrpSpPr>
            <p:cNvPr id="2" name="组合 1"/>
            <p:cNvGrpSpPr/>
            <p:nvPr/>
          </p:nvGrpSpPr>
          <p:grpSpPr>
            <a:xfrm>
              <a:off x="74" y="70"/>
              <a:ext cx="6038" cy="950"/>
              <a:chOff x="74" y="70"/>
              <a:chExt cx="6038" cy="950"/>
            </a:xfrm>
          </p:grpSpPr>
          <p:sp>
            <p:nvSpPr>
              <p:cNvPr id="3" name="文本框 41"/>
              <p:cNvSpPr txBox="1"/>
              <p:nvPr>
                <p:custDataLst>
                  <p:tags r:id="rId2"/>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10" name="组合 9"/>
          <p:cNvGrpSpPr/>
          <p:nvPr/>
        </p:nvGrpSpPr>
        <p:grpSpPr>
          <a:xfrm>
            <a:off x="847725" y="1575435"/>
            <a:ext cx="3928110" cy="2769870"/>
            <a:chOff x="1335" y="2481"/>
            <a:chExt cx="6186" cy="4362"/>
          </a:xfrm>
        </p:grpSpPr>
        <p:sp>
          <p:nvSpPr>
            <p:cNvPr id="1048633" name="流程图: 显示 2"/>
            <p:cNvSpPr/>
            <p:nvPr/>
          </p:nvSpPr>
          <p:spPr>
            <a:xfrm>
              <a:off x="1335" y="2481"/>
              <a:ext cx="2986" cy="208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4" name="流程图: 显示 3"/>
            <p:cNvSpPr/>
            <p:nvPr/>
          </p:nvSpPr>
          <p:spPr>
            <a:xfrm>
              <a:off x="1335" y="4755"/>
              <a:ext cx="2986" cy="208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5" name="流程图: 显示 4"/>
            <p:cNvSpPr/>
            <p:nvPr/>
          </p:nvSpPr>
          <p:spPr>
            <a:xfrm flipH="1">
              <a:off x="4535" y="2481"/>
              <a:ext cx="2986" cy="208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6" name="流程图: 显示 5"/>
            <p:cNvSpPr/>
            <p:nvPr/>
          </p:nvSpPr>
          <p:spPr>
            <a:xfrm flipH="1">
              <a:off x="4535" y="4755"/>
              <a:ext cx="2986" cy="208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637" name="文本框 6"/>
            <p:cNvSpPr txBox="1"/>
            <p:nvPr/>
          </p:nvSpPr>
          <p:spPr>
            <a:xfrm>
              <a:off x="2412" y="2727"/>
              <a:ext cx="1493" cy="1598"/>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空</a:t>
              </a:r>
              <a:endParaRPr lang="zh-CN" altLang="en-US" sz="6000" b="1">
                <a:solidFill>
                  <a:schemeClr val="bg2">
                    <a:lumMod val="75000"/>
                  </a:schemeClr>
                </a:solidFill>
                <a:latin typeface="思源黑体 CN Regular" charset="-122"/>
                <a:ea typeface="思源黑体 CN Regular" charset="-122"/>
                <a:cs typeface="Calibri Light" charset="0"/>
              </a:endParaRPr>
            </a:p>
          </p:txBody>
        </p:sp>
        <p:sp>
          <p:nvSpPr>
            <p:cNvPr id="1048638" name="文本框 7"/>
            <p:cNvSpPr txBox="1"/>
            <p:nvPr/>
          </p:nvSpPr>
          <p:spPr>
            <a:xfrm>
              <a:off x="2291" y="5001"/>
              <a:ext cx="1493" cy="1598"/>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观</a:t>
              </a:r>
              <a:endParaRPr lang="zh-CN" altLang="en-US" sz="6000" b="1">
                <a:solidFill>
                  <a:schemeClr val="bg2">
                    <a:lumMod val="75000"/>
                  </a:schemeClr>
                </a:solidFill>
                <a:latin typeface="思源黑体 CN Regular" charset="-122"/>
                <a:ea typeface="思源黑体 CN Regular" charset="-122"/>
                <a:cs typeface="Calibri Light" charset="0"/>
              </a:endParaRPr>
            </a:p>
          </p:txBody>
        </p:sp>
        <p:sp>
          <p:nvSpPr>
            <p:cNvPr id="1048639" name="文本框 8"/>
            <p:cNvSpPr txBox="1"/>
            <p:nvPr/>
          </p:nvSpPr>
          <p:spPr>
            <a:xfrm>
              <a:off x="5355" y="2726"/>
              <a:ext cx="1493" cy="1598"/>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间</a:t>
              </a:r>
              <a:endParaRPr lang="zh-CN" altLang="en-US" sz="6000" b="1">
                <a:solidFill>
                  <a:schemeClr val="bg2">
                    <a:lumMod val="75000"/>
                  </a:schemeClr>
                </a:solidFill>
                <a:latin typeface="思源黑体 CN Regular" charset="-122"/>
                <a:ea typeface="思源黑体 CN Regular" charset="-122"/>
                <a:cs typeface="Calibri Light" charset="0"/>
              </a:endParaRPr>
            </a:p>
          </p:txBody>
        </p:sp>
        <p:sp>
          <p:nvSpPr>
            <p:cNvPr id="1048640" name="文本框 9"/>
            <p:cNvSpPr txBox="1"/>
            <p:nvPr/>
          </p:nvSpPr>
          <p:spPr>
            <a:xfrm>
              <a:off x="5284" y="5001"/>
              <a:ext cx="1493" cy="1598"/>
            </a:xfrm>
            <a:prstGeom prst="rect">
              <a:avLst/>
            </a:prstGeom>
            <a:noFill/>
          </p:spPr>
          <p:txBody>
            <a:bodyPr wrap="none" rtlCol="0">
              <a:spAutoFit/>
            </a:bodyPr>
            <a:p>
              <a:r>
                <a:rPr lang="zh-CN" altLang="en-US" sz="6000" b="1">
                  <a:solidFill>
                    <a:schemeClr val="bg2">
                      <a:lumMod val="75000"/>
                    </a:schemeClr>
                  </a:solidFill>
                  <a:latin typeface="思源黑体 CN Regular" charset="-122"/>
                  <a:ea typeface="思源黑体 CN Regular" charset="-122"/>
                  <a:cs typeface="Calibri Light" charset="0"/>
                </a:rPr>
                <a:t>念</a:t>
              </a:r>
              <a:endParaRPr lang="zh-CN" altLang="en-US" sz="6000" b="1">
                <a:solidFill>
                  <a:schemeClr val="bg2">
                    <a:lumMod val="75000"/>
                  </a:schemeClr>
                </a:solidFill>
                <a:latin typeface="思源黑体 CN Regular" charset="-122"/>
                <a:ea typeface="思源黑体 CN Regular" charset="-122"/>
                <a:cs typeface="Calibri Light" charset="0"/>
              </a:endParaRPr>
            </a:p>
          </p:txBody>
        </p:sp>
      </p:gr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二、空间观念是什么？</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2"/>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6" name="左大括号 5"/>
          <p:cNvSpPr/>
          <p:nvPr/>
        </p:nvSpPr>
        <p:spPr>
          <a:xfrm>
            <a:off x="5088255" y="1556385"/>
            <a:ext cx="287655" cy="2664460"/>
          </a:xfrm>
          <a:prstGeom prst="lef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800" b="1"/>
          </a:p>
        </p:txBody>
      </p:sp>
      <p:sp>
        <p:nvSpPr>
          <p:cNvPr id="5" name="文本框 4"/>
          <p:cNvSpPr txBox="1"/>
          <p:nvPr/>
        </p:nvSpPr>
        <p:spPr>
          <a:xfrm>
            <a:off x="5577840" y="1359535"/>
            <a:ext cx="5979795" cy="835660"/>
          </a:xfrm>
          <a:prstGeom prst="rect">
            <a:avLst/>
          </a:prstGeom>
          <a:noFill/>
        </p:spPr>
        <p:txBody>
          <a:bodyPr wrap="square" rtlCol="0">
            <a:spAutoFit/>
          </a:bodyPr>
          <a:p>
            <a:pPr>
              <a:lnSpc>
                <a:spcPct val="110000"/>
              </a:lnSpc>
            </a:pPr>
            <a:r>
              <a:rPr lang="zh-CN" altLang="en-US" sz="2400" b="1">
                <a:solidFill>
                  <a:srgbClr val="FF0000"/>
                </a:solidFill>
              </a:rPr>
              <a:t>主要是指：</a:t>
            </a:r>
            <a:r>
              <a:rPr lang="zh-CN" altLang="en-US" sz="2000"/>
              <a:t>“对空间物体或图形的形状、大小及位置关系的认识。”</a:t>
            </a:r>
            <a:endParaRPr lang="zh-CN" altLang="en-US" sz="2000"/>
          </a:p>
        </p:txBody>
      </p:sp>
      <p:sp>
        <p:nvSpPr>
          <p:cNvPr id="8" name="文本框 7"/>
          <p:cNvSpPr txBox="1"/>
          <p:nvPr/>
        </p:nvSpPr>
        <p:spPr>
          <a:xfrm>
            <a:off x="5592445" y="2766060"/>
            <a:ext cx="5846445" cy="1642110"/>
          </a:xfrm>
          <a:prstGeom prst="rect">
            <a:avLst/>
          </a:prstGeom>
          <a:noFill/>
          <a:ln w="9525">
            <a:noFill/>
          </a:ln>
        </p:spPr>
        <p:txBody>
          <a:bodyPr wrap="square">
            <a:spAutoFit/>
          </a:bodyPr>
          <a:p>
            <a:pPr>
              <a:lnSpc>
                <a:spcPct val="120000"/>
              </a:lnSpc>
            </a:pPr>
            <a:r>
              <a:rPr lang="zh-CN" sz="2400" b="1">
                <a:solidFill>
                  <a:srgbClr val="FF0000"/>
                </a:solidFill>
                <a:latin typeface="Calibri" charset="0"/>
                <a:ea typeface="宋体" charset="-122"/>
              </a:rPr>
              <a:t>主要表现是：</a:t>
            </a:r>
            <a:r>
              <a:rPr lang="zh-CN" sz="2000">
                <a:latin typeface="Calibri" charset="0"/>
                <a:ea typeface="宋体" charset="-122"/>
              </a:rPr>
              <a:t>“能够根据物体特征抽象出几何图形，根据几何图形想象出所描述的实际物体；想象并</a:t>
            </a:r>
            <a:r>
              <a:rPr lang="zh-CN" sz="2000" b="1">
                <a:solidFill>
                  <a:srgbClr val="FF0000"/>
                </a:solidFill>
                <a:latin typeface="Calibri" charset="0"/>
                <a:ea typeface="宋体" charset="-122"/>
              </a:rPr>
              <a:t>表达</a:t>
            </a:r>
            <a:r>
              <a:rPr lang="zh-CN" sz="2000">
                <a:latin typeface="Calibri" charset="0"/>
                <a:ea typeface="宋体" charset="-122"/>
              </a:rPr>
              <a:t>物体的空间方位和相互之间的位置关系；</a:t>
            </a:r>
            <a:r>
              <a:rPr lang="zh-CN" sz="2000" b="1">
                <a:solidFill>
                  <a:srgbClr val="FF0000"/>
                </a:solidFill>
                <a:latin typeface="Calibri" charset="0"/>
                <a:ea typeface="宋体" charset="-122"/>
              </a:rPr>
              <a:t>感知</a:t>
            </a:r>
            <a:r>
              <a:rPr lang="zh-CN" sz="2000">
                <a:latin typeface="Calibri" charset="0"/>
                <a:ea typeface="宋体" charset="-122"/>
              </a:rPr>
              <a:t>并描述图形的运动和变化规律。”</a:t>
            </a:r>
            <a:endParaRPr lang="zh-CN" altLang="en-US" sz="2000">
              <a:latin typeface="Calibri" charset="0"/>
              <a:ea typeface="宋体" charset="-122"/>
            </a:endParaRPr>
          </a:p>
        </p:txBody>
      </p:sp>
      <p:sp>
        <p:nvSpPr>
          <p:cNvPr id="9" name="文本框 8"/>
          <p:cNvSpPr txBox="1"/>
          <p:nvPr/>
        </p:nvSpPr>
        <p:spPr>
          <a:xfrm>
            <a:off x="605790" y="4725035"/>
            <a:ext cx="10951210" cy="1291590"/>
          </a:xfrm>
          <a:prstGeom prst="rect">
            <a:avLst/>
          </a:prstGeom>
          <a:noFill/>
          <a:ln w="9525">
            <a:noFill/>
          </a:ln>
        </p:spPr>
        <p:txBody>
          <a:bodyPr wrap="square">
            <a:spAutoFit/>
          </a:bodyPr>
          <a:p>
            <a:pPr>
              <a:lnSpc>
                <a:spcPct val="130000"/>
              </a:lnSpc>
            </a:pPr>
            <a:r>
              <a:rPr lang="en-US" sz="2000">
                <a:latin typeface="Calibri" charset="0"/>
                <a:ea typeface="宋体" charset="-122"/>
              </a:rPr>
              <a:t>        2022</a:t>
            </a:r>
            <a:r>
              <a:rPr lang="zh-CN" sz="2000">
                <a:latin typeface="Calibri" charset="0"/>
                <a:ea typeface="宋体" charset="-122"/>
              </a:rPr>
              <a:t>版课标仍然</a:t>
            </a:r>
            <a:r>
              <a:rPr lang="zh-CN" sz="2000" b="1">
                <a:latin typeface="Calibri" charset="0"/>
                <a:ea typeface="宋体" charset="-122"/>
              </a:rPr>
              <a:t>突出了三维图形与二维图形的相互转化</a:t>
            </a:r>
            <a:r>
              <a:rPr lang="zh-CN" sz="2000">
                <a:latin typeface="Calibri" charset="0"/>
                <a:ea typeface="宋体" charset="-122"/>
              </a:rPr>
              <a:t>，这种转化是发展学生空间观念的重要方面。此外，</a:t>
            </a:r>
            <a:r>
              <a:rPr lang="en-US" sz="2000">
                <a:latin typeface="Calibri" charset="0"/>
                <a:ea typeface="宋体" charset="-122"/>
              </a:rPr>
              <a:t>2022</a:t>
            </a:r>
            <a:r>
              <a:rPr lang="zh-CN" sz="2000">
                <a:latin typeface="Calibri" charset="0"/>
                <a:ea typeface="宋体" charset="-122"/>
              </a:rPr>
              <a:t>版课标增加了</a:t>
            </a:r>
            <a:r>
              <a:rPr lang="zh-CN" sz="2000" b="1">
                <a:solidFill>
                  <a:srgbClr val="FF0000"/>
                </a:solidFill>
                <a:latin typeface="Calibri" charset="0"/>
                <a:ea typeface="宋体" charset="-122"/>
              </a:rPr>
              <a:t>“表达”、“感知”</a:t>
            </a:r>
            <a:r>
              <a:rPr lang="zh-CN" sz="2000">
                <a:latin typeface="Calibri" charset="0"/>
                <a:ea typeface="宋体" charset="-122"/>
              </a:rPr>
              <a:t>等词语，反映出空间观念的发展离不开学生的操作，</a:t>
            </a:r>
            <a:r>
              <a:rPr lang="zh-CN" sz="2000" b="1">
                <a:latin typeface="Calibri" charset="0"/>
                <a:ea typeface="宋体" charset="-122"/>
              </a:rPr>
              <a:t>特别是在操作过程中的感知、想象与表达。</a:t>
            </a:r>
            <a:endParaRPr lang="zh-CN" altLang="en-US" sz="2000" b="1">
              <a:latin typeface="Calibri"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p:sp>
        <p:nvSpPr>
          <p:cNvPr id="1048934"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sp>
        <p:nvSpPr>
          <p:cNvPr id="1048935" name="流程图: 显示 2"/>
          <p:cNvSpPr/>
          <p:nvPr/>
        </p:nvSpPr>
        <p:spPr>
          <a:xfrm>
            <a:off x="1983695" y="2167391"/>
            <a:ext cx="8554471" cy="1922709"/>
          </a:xfrm>
          <a:prstGeom prst="flowChartDisplay">
            <a:avLst/>
          </a:prstGeom>
          <a:solidFill>
            <a:schemeClr val="accent1">
              <a:lumMod val="40000"/>
              <a:lumOff val="60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3600" b="1">
                <a:solidFill>
                  <a:srgbClr val="000000"/>
                </a:solidFill>
                <a:latin typeface="思源黑体 CN Regular" charset="-122"/>
                <a:ea typeface="思源黑体 CN Regular" charset="-122"/>
              </a:rPr>
              <a:t>三</a:t>
            </a:r>
            <a:r>
              <a:rPr lang="en-US" altLang="en-US" sz="3600" b="1">
                <a:solidFill>
                  <a:srgbClr val="000000"/>
                </a:solidFill>
                <a:latin typeface="思源黑体 CN Regular" charset="-122"/>
                <a:ea typeface="思源黑体 CN Regular" charset="-122"/>
              </a:rPr>
              <a:t>、</a:t>
            </a:r>
            <a:r>
              <a:rPr lang="en-US" altLang="en-US" sz="3600" b="1">
                <a:solidFill>
                  <a:srgbClr val="000000"/>
                </a:solidFill>
                <a:latin typeface="思源黑体 CN Regular" charset="-122"/>
                <a:ea typeface="思源黑体 CN Regular" charset="-122"/>
              </a:rPr>
              <a:t>为什么</a:t>
            </a:r>
            <a:r>
              <a:rPr lang="en-US" altLang="en-US" sz="3600" b="1">
                <a:solidFill>
                  <a:srgbClr val="000000"/>
                </a:solidFill>
                <a:latin typeface="思源黑体 CN Regular" charset="-122"/>
                <a:ea typeface="思源黑体 CN Regular" charset="-122"/>
              </a:rPr>
              <a:t>要</a:t>
            </a:r>
            <a:r>
              <a:rPr lang="en-US" altLang="en-US" sz="3600" b="1">
                <a:solidFill>
                  <a:srgbClr val="000000"/>
                </a:solidFill>
                <a:latin typeface="思源黑体 CN Regular" charset="-122"/>
                <a:ea typeface="思源黑体 CN Regular" charset="-122"/>
              </a:rPr>
              <a:t>发展</a:t>
            </a:r>
            <a:r>
              <a:rPr lang="en-US" altLang="en-US" sz="3600" b="1">
                <a:solidFill>
                  <a:srgbClr val="000000"/>
                </a:solidFill>
                <a:latin typeface="思源黑体 CN Regular" charset="-122"/>
                <a:ea typeface="思源黑体 CN Regular" charset="-122"/>
              </a:rPr>
              <a:t>空间</a:t>
            </a:r>
            <a:r>
              <a:rPr lang="en-US" altLang="en-US" sz="3600" b="1">
                <a:solidFill>
                  <a:srgbClr val="000000"/>
                </a:solidFill>
                <a:latin typeface="思源黑体 CN Regular" charset="-122"/>
                <a:ea typeface="思源黑体 CN Regular" charset="-122"/>
              </a:rPr>
              <a:t>观念</a:t>
            </a:r>
            <a:r>
              <a:rPr lang="en-US" altLang="en-US" sz="3600" b="1">
                <a:solidFill>
                  <a:srgbClr val="000000"/>
                </a:solidFill>
                <a:latin typeface="思源黑体 CN Regular" charset="-122"/>
                <a:ea typeface="思源黑体 CN Regular" charset="-122"/>
              </a:rPr>
              <a:t>？</a:t>
            </a:r>
            <a:endParaRPr lang="zh-CN" altLang="en-US" b="1">
              <a:solidFill>
                <a:srgbClr val="000000"/>
              </a:solidFill>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1"/>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latin typeface="思源黑体 CN Regular" charset="-122"/>
                <a:ea typeface="思源黑体 CN Regular" charset="-122"/>
              </a:endParaRPr>
            </a:p>
          </p:txBody>
        </p:sp>
        <p:grpSp>
          <p:nvGrpSpPr>
            <p:cNvPr id="2" name="组合 1"/>
            <p:cNvGrpSpPr/>
            <p:nvPr/>
          </p:nvGrpSpPr>
          <p:grpSpPr>
            <a:xfrm>
              <a:off x="74" y="70"/>
              <a:ext cx="6038" cy="950"/>
              <a:chOff x="74" y="70"/>
              <a:chExt cx="6038" cy="950"/>
            </a:xfrm>
          </p:grpSpPr>
          <p:sp>
            <p:nvSpPr>
              <p:cNvPr id="3" name="文本框 41"/>
              <p:cNvSpPr txBox="1"/>
              <p:nvPr>
                <p:custDataLst>
                  <p:tags r:id="rId2"/>
                </p:custDataLst>
              </p:nvPr>
            </p:nvSpPr>
            <p:spPr>
              <a:xfrm>
                <a:off x="1024" y="183"/>
                <a:ext cx="5088" cy="704"/>
              </a:xfrm>
              <a:prstGeom prst="rect">
                <a:avLst/>
              </a:prstGeom>
              <a:noFill/>
            </p:spPr>
            <p:txBody>
              <a:bodyPr wrap="none" rtlCol="0">
                <a:spAutoFit/>
                <a:scene3d>
                  <a:camera prst="orthographicFront"/>
                  <a:lightRig rig="threePt" dir="t"/>
                </a:scene3d>
              </a:bodyPr>
              <a:p>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24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4" y="70"/>
                <a:ext cx="950" cy="950"/>
              </a:xfrm>
              <a:prstGeom prst="rect">
                <a:avLst/>
              </a:prstGeom>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p:pic>
        <p:nvPicPr>
          <p:cNvPr id="18" name="图片 17"/>
          <p:cNvPicPr>
            <a:picLocks noChangeAspect="1"/>
          </p:cNvPicPr>
          <p:nvPr>
            <p:custDataLst>
              <p:tags r:id="rId1"/>
            </p:custDataLst>
          </p:nvPr>
        </p:nvPicPr>
        <p:blipFill>
          <a:blip r:embed="rId2"/>
          <a:stretch>
            <a:fillRect/>
          </a:stretch>
        </p:blipFill>
        <p:spPr>
          <a:xfrm>
            <a:off x="4478020" y="2928620"/>
            <a:ext cx="1901825" cy="1410970"/>
          </a:xfrm>
          <a:prstGeom prst="rect">
            <a:avLst/>
          </a:prstGeom>
        </p:spPr>
      </p:pic>
      <p:sp>
        <p:nvSpPr>
          <p:cNvPr id="1048632" name="矩形 1"/>
          <p:cNvSpPr/>
          <p:nvPr/>
        </p:nvSpPr>
        <p:spPr>
          <a:xfrm>
            <a:off x="0" y="6359525"/>
            <a:ext cx="12192000" cy="4984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charset="-122"/>
              <a:ea typeface="思源黑体 CN Regular" charset="-122"/>
            </a:endParaRPr>
          </a:p>
        </p:txBody>
      </p:sp>
      <p:grpSp>
        <p:nvGrpSpPr>
          <p:cNvPr id="4" name="组合 3"/>
          <p:cNvGrpSpPr/>
          <p:nvPr/>
        </p:nvGrpSpPr>
        <p:grpSpPr>
          <a:xfrm>
            <a:off x="0" y="0"/>
            <a:ext cx="12192000" cy="685800"/>
            <a:chOff x="0" y="0"/>
            <a:chExt cx="19200" cy="1080"/>
          </a:xfrm>
        </p:grpSpPr>
        <p:sp>
          <p:nvSpPr>
            <p:cNvPr id="1048625" name="矩形 39"/>
            <p:cNvSpPr/>
            <p:nvPr>
              <p:custDataLst>
                <p:tags r:id="rId3"/>
              </p:custDataLst>
            </p:nvPr>
          </p:nvSpPr>
          <p:spPr>
            <a:xfrm>
              <a:off x="0" y="0"/>
              <a:ext cx="19200" cy="1080"/>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latin typeface="思源黑体 CN Regular" charset="-122"/>
                  <a:ea typeface="思源黑体 CN Regular" charset="-122"/>
                </a:rPr>
                <a:t>三、为什么要发展空间观念？</a:t>
              </a:r>
              <a:endParaRPr lang="zh-CN" altLang="en-US" sz="3200" b="1">
                <a:latin typeface="思源黑体 CN Regular" charset="-122"/>
                <a:ea typeface="思源黑体 CN Regular" charset="-122"/>
              </a:endParaRPr>
            </a:p>
          </p:txBody>
        </p:sp>
        <p:grpSp>
          <p:nvGrpSpPr>
            <p:cNvPr id="2" name="组合 1"/>
            <p:cNvGrpSpPr/>
            <p:nvPr/>
          </p:nvGrpSpPr>
          <p:grpSpPr>
            <a:xfrm>
              <a:off x="75" y="70"/>
              <a:ext cx="4573" cy="675"/>
              <a:chOff x="75" y="70"/>
              <a:chExt cx="4573" cy="675"/>
            </a:xfrm>
          </p:grpSpPr>
          <p:sp>
            <p:nvSpPr>
              <p:cNvPr id="3" name="文本框 41"/>
              <p:cNvSpPr txBox="1"/>
              <p:nvPr>
                <p:custDataLst>
                  <p:tags r:id="rId4"/>
                </p:custDataLst>
              </p:nvPr>
            </p:nvSpPr>
            <p:spPr>
              <a:xfrm>
                <a:off x="740" y="165"/>
                <a:ext cx="3908" cy="580"/>
              </a:xfrm>
              <a:prstGeom prst="rect">
                <a:avLst/>
              </a:prstGeom>
              <a:noFill/>
            </p:spPr>
            <p:txBody>
              <a:bodyPr wrap="none" rtlCol="0">
                <a:spAutoFit/>
                <a:scene3d>
                  <a:camera prst="orthographicFront"/>
                  <a:lightRig rig="threePt" dir="t"/>
                </a:scene3d>
              </a:bodyPr>
              <a:p>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双流区名师</a:t>
                </a:r>
                <a:r>
                  <a:rPr lang="zh-CN"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胡伟</a:t>
                </a:r>
                <a:r>
                  <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rPr>
                  <a:t>工作室</a:t>
                </a:r>
                <a:endParaRPr lang="en-US" altLang="en-US" sz="1800" b="1">
                  <a:solidFill>
                    <a:schemeClr val="tx1"/>
                  </a:solidFill>
                  <a:effectLst>
                    <a:outerShdw blurRad="38100" dist="19050" dir="2700000" algn="tl" rotWithShape="0">
                      <a:schemeClr val="dk1">
                        <a:alpha val="40000"/>
                      </a:schemeClr>
                    </a:outerShdw>
                  </a:effectLst>
                  <a:latin typeface="思源黑体 CN Regular" charset="-122"/>
                  <a:ea typeface="思源黑体 CN Regular" charset="-122"/>
                  <a:cs typeface="Calibri Light" charset="0"/>
                </a:endParaRPr>
              </a:p>
            </p:txBody>
          </p:sp>
          <p:pic>
            <p:nvPicPr>
              <p:cNvPr id="55" name="图片 55"/>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 y="70"/>
                <a:ext cx="675" cy="675"/>
              </a:xfrm>
              <a:prstGeom prst="rect">
                <a:avLst/>
              </a:prstGeom>
            </p:spPr>
          </p:pic>
        </p:grpSp>
      </p:grpSp>
      <p:sp>
        <p:nvSpPr>
          <p:cNvPr id="100" name="文本框 99"/>
          <p:cNvSpPr txBox="1"/>
          <p:nvPr/>
        </p:nvSpPr>
        <p:spPr>
          <a:xfrm>
            <a:off x="2901950" y="764540"/>
            <a:ext cx="4758690" cy="460375"/>
          </a:xfrm>
          <a:prstGeom prst="rect">
            <a:avLst/>
          </a:prstGeom>
          <a:solidFill>
            <a:schemeClr val="bg2"/>
          </a:solidFill>
          <a:ln w="9525">
            <a:noFill/>
          </a:ln>
        </p:spPr>
        <p:txBody>
          <a:bodyPr wrap="square">
            <a:spAutoFit/>
          </a:bodyPr>
          <a:p>
            <a:pPr indent="306070"/>
            <a:r>
              <a:rPr lang="en-US" altLang="zh-CN" sz="2400" b="1">
                <a:latin typeface="宋体" charset="-122"/>
              </a:rPr>
              <a:t>(</a:t>
            </a:r>
            <a:r>
              <a:rPr lang="zh-CN" sz="2400" b="1">
                <a:ea typeface="宋体" charset="-122"/>
              </a:rPr>
              <a:t>一）发展空间观念的价值意义</a:t>
            </a:r>
            <a:endParaRPr lang="zh-CN" altLang="en-US" sz="2400" b="1">
              <a:ea typeface="宋体" charset="-122"/>
            </a:endParaRPr>
          </a:p>
        </p:txBody>
      </p:sp>
      <p:grpSp>
        <p:nvGrpSpPr>
          <p:cNvPr id="30" name="组合 29"/>
          <p:cNvGrpSpPr/>
          <p:nvPr/>
        </p:nvGrpSpPr>
        <p:grpSpPr>
          <a:xfrm rot="660000">
            <a:off x="821183" y="2211595"/>
            <a:ext cx="3849370" cy="1279942"/>
            <a:chOff x="7913" y="3785"/>
            <a:chExt cx="6062" cy="1283"/>
          </a:xfrm>
        </p:grpSpPr>
        <p:sp>
          <p:nvSpPr>
            <p:cNvPr id="25" name="椭圆 24"/>
            <p:cNvSpPr/>
            <p:nvPr>
              <p:custDataLst>
                <p:tags r:id="rId7"/>
              </p:custDataLst>
            </p:nvPr>
          </p:nvSpPr>
          <p:spPr>
            <a:xfrm>
              <a:off x="7913" y="3785"/>
              <a:ext cx="6062" cy="1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8543" y="3989"/>
              <a:ext cx="5055" cy="1079"/>
            </a:xfrm>
            <a:prstGeom prst="rect">
              <a:avLst/>
            </a:prstGeom>
            <a:noFill/>
            <a:ln w="9525">
              <a:noFill/>
            </a:ln>
          </p:spPr>
          <p:txBody>
            <a:bodyPr wrap="square">
              <a:spAutoFit/>
            </a:bodyPr>
            <a:p>
              <a:pPr>
                <a:lnSpc>
                  <a:spcPct val="110000"/>
                </a:lnSpc>
              </a:pPr>
              <a:r>
                <a:rPr lang="zh-CN" sz="2000" b="1">
                  <a:solidFill>
                    <a:srgbClr val="FF0000"/>
                  </a:solidFill>
                  <a:latin typeface="Calibri" charset="0"/>
                  <a:ea typeface="宋体" charset="-122"/>
                </a:rPr>
                <a:t>灵活想象和转换</a:t>
              </a:r>
              <a:r>
                <a:rPr lang="zh-CN" sz="2000" b="1">
                  <a:latin typeface="Calibri" charset="0"/>
                  <a:sym typeface="+mn-ea"/>
                </a:rPr>
                <a:t>几何图形与现实实物</a:t>
              </a:r>
              <a:endParaRPr lang="zh-CN" altLang="en-US" sz="2000" b="1">
                <a:latin typeface="Calibri" charset="0"/>
                <a:ea typeface="宋体" charset="-122"/>
              </a:endParaRPr>
            </a:p>
            <a:p>
              <a:endParaRPr lang="zh-CN" altLang="en-US" sz="2000" b="1">
                <a:latin typeface="Calibri" charset="0"/>
                <a:ea typeface="宋体" charset="-122"/>
              </a:endParaRPr>
            </a:p>
          </p:txBody>
        </p:sp>
      </p:grpSp>
      <p:grpSp>
        <p:nvGrpSpPr>
          <p:cNvPr id="29" name="组合 28"/>
          <p:cNvGrpSpPr/>
          <p:nvPr/>
        </p:nvGrpSpPr>
        <p:grpSpPr>
          <a:xfrm rot="20220000">
            <a:off x="2926715" y="4505960"/>
            <a:ext cx="2849880" cy="707390"/>
            <a:chOff x="7446" y="6784"/>
            <a:chExt cx="4488" cy="1114"/>
          </a:xfrm>
        </p:grpSpPr>
        <p:sp>
          <p:nvSpPr>
            <p:cNvPr id="26" name="椭圆 25"/>
            <p:cNvSpPr/>
            <p:nvPr>
              <p:custDataLst>
                <p:tags r:id="rId8"/>
              </p:custDataLst>
            </p:nvPr>
          </p:nvSpPr>
          <p:spPr>
            <a:xfrm>
              <a:off x="7446" y="6784"/>
              <a:ext cx="4488" cy="1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8126" y="7027"/>
              <a:ext cx="3110" cy="628"/>
            </a:xfrm>
            <a:prstGeom prst="rect">
              <a:avLst/>
            </a:prstGeom>
            <a:noFill/>
            <a:ln w="9525">
              <a:noFill/>
            </a:ln>
          </p:spPr>
          <p:txBody>
            <a:bodyPr wrap="square">
              <a:spAutoFit/>
            </a:bodyPr>
            <a:p>
              <a:r>
                <a:rPr lang="zh-CN" sz="2000" b="1">
                  <a:solidFill>
                    <a:srgbClr val="FF0000"/>
                  </a:solidFill>
                  <a:latin typeface="Calibri" charset="0"/>
                  <a:ea typeface="宋体" charset="-122"/>
                </a:rPr>
                <a:t>空间思维能力</a:t>
              </a:r>
              <a:endParaRPr lang="zh-CN" altLang="en-US" sz="2000" b="1">
                <a:solidFill>
                  <a:srgbClr val="FF0000"/>
                </a:solidFill>
                <a:latin typeface="Calibri" charset="0"/>
                <a:ea typeface="宋体" charset="-122"/>
              </a:endParaRPr>
            </a:p>
          </p:txBody>
        </p:sp>
      </p:grpSp>
      <p:sp>
        <p:nvSpPr>
          <p:cNvPr id="23" name="文本框 22"/>
          <p:cNvSpPr txBox="1"/>
          <p:nvPr/>
        </p:nvSpPr>
        <p:spPr>
          <a:xfrm>
            <a:off x="407670" y="5661025"/>
            <a:ext cx="11635105" cy="460375"/>
          </a:xfrm>
          <a:prstGeom prst="rect">
            <a:avLst/>
          </a:prstGeom>
          <a:noFill/>
          <a:ln w="9525">
            <a:noFill/>
          </a:ln>
        </p:spPr>
        <p:txBody>
          <a:bodyPr wrap="square">
            <a:spAutoFit/>
          </a:bodyPr>
          <a:p>
            <a:r>
              <a:rPr lang="zh-CN" sz="2400" b="1">
                <a:latin typeface="Calibri" charset="0"/>
                <a:ea typeface="宋体" charset="-122"/>
              </a:rPr>
              <a:t>“有助于理解现实生活中空间物体的形态与结构，是形成空间想象力的经验基础。”</a:t>
            </a:r>
            <a:endParaRPr lang="zh-CN" altLang="en-US" sz="2400" b="1">
              <a:latin typeface="Calibri" charset="0"/>
              <a:ea typeface="宋体" charset="-122"/>
            </a:endParaRPr>
          </a:p>
        </p:txBody>
      </p:sp>
      <p:grpSp>
        <p:nvGrpSpPr>
          <p:cNvPr id="28" name="组合 27"/>
          <p:cNvGrpSpPr/>
          <p:nvPr/>
        </p:nvGrpSpPr>
        <p:grpSpPr>
          <a:xfrm rot="20340000">
            <a:off x="1847850" y="3860165"/>
            <a:ext cx="2849880" cy="707390"/>
            <a:chOff x="2229" y="5627"/>
            <a:chExt cx="4488" cy="1114"/>
          </a:xfrm>
        </p:grpSpPr>
        <p:sp>
          <p:nvSpPr>
            <p:cNvPr id="27" name="椭圆 26"/>
            <p:cNvSpPr/>
            <p:nvPr>
              <p:custDataLst>
                <p:tags r:id="rId9"/>
              </p:custDataLst>
            </p:nvPr>
          </p:nvSpPr>
          <p:spPr>
            <a:xfrm>
              <a:off x="2229" y="5627"/>
              <a:ext cx="4488" cy="11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22" name="文本框 21"/>
            <p:cNvSpPr txBox="1"/>
            <p:nvPr/>
          </p:nvSpPr>
          <p:spPr>
            <a:xfrm>
              <a:off x="3023" y="5853"/>
              <a:ext cx="3069" cy="62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p>
              <a:r>
                <a:rPr lang="zh-CN" sz="2000" b="1">
                  <a:solidFill>
                    <a:srgbClr val="FF0000"/>
                  </a:solidFill>
                  <a:latin typeface="Calibri" charset="0"/>
                  <a:ea typeface="宋体" charset="-122"/>
                </a:rPr>
                <a:t>平面感知能力</a:t>
              </a:r>
              <a:endParaRPr lang="zh-CN" altLang="en-US" sz="2000" b="1">
                <a:solidFill>
                  <a:srgbClr val="FF0000"/>
                </a:solidFill>
                <a:latin typeface="Calibri" charset="0"/>
                <a:ea typeface="宋体" charset="-122"/>
              </a:endParaRPr>
            </a:p>
          </p:txBody>
        </p:sp>
      </p:grpSp>
      <p:grpSp>
        <p:nvGrpSpPr>
          <p:cNvPr id="32" name="组合 31"/>
          <p:cNvGrpSpPr/>
          <p:nvPr/>
        </p:nvGrpSpPr>
        <p:grpSpPr>
          <a:xfrm>
            <a:off x="6312535" y="2780030"/>
            <a:ext cx="3077845" cy="708025"/>
            <a:chOff x="7446" y="6784"/>
            <a:chExt cx="4847" cy="1115"/>
          </a:xfrm>
        </p:grpSpPr>
        <p:sp>
          <p:nvSpPr>
            <p:cNvPr id="34" name="椭圆 33"/>
            <p:cNvSpPr/>
            <p:nvPr>
              <p:custDataLst>
                <p:tags r:id="rId10"/>
              </p:custDataLst>
            </p:nvPr>
          </p:nvSpPr>
          <p:spPr>
            <a:xfrm>
              <a:off x="7446" y="6784"/>
              <a:ext cx="4488" cy="11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35" name="文本框 34"/>
            <p:cNvSpPr txBox="1"/>
            <p:nvPr>
              <p:custDataLst>
                <p:tags r:id="rId11"/>
              </p:custDataLst>
            </p:nvPr>
          </p:nvSpPr>
          <p:spPr>
            <a:xfrm>
              <a:off x="7761" y="7027"/>
              <a:ext cx="4532" cy="628"/>
            </a:xfrm>
            <a:prstGeom prst="rect">
              <a:avLst/>
            </a:prstGeom>
            <a:noFill/>
            <a:ln w="9525">
              <a:noFill/>
            </a:ln>
          </p:spPr>
          <p:txBody>
            <a:bodyPr wrap="square">
              <a:spAutoFit/>
            </a:bodyPr>
            <a:p>
              <a:r>
                <a:rPr lang="zh-CN" sz="2000" b="1">
                  <a:latin typeface="Calibri" charset="0"/>
                  <a:ea typeface="宋体" charset="-122"/>
                </a:rPr>
                <a:t>促进学生</a:t>
              </a:r>
              <a:r>
                <a:rPr lang="zh-CN" sz="2000" b="1">
                  <a:solidFill>
                    <a:srgbClr val="FF0000"/>
                  </a:solidFill>
                  <a:latin typeface="Calibri" charset="0"/>
                  <a:ea typeface="宋体" charset="-122"/>
                </a:rPr>
                <a:t>思维的发展</a:t>
              </a:r>
              <a:endParaRPr lang="zh-CN" sz="2000" b="1">
                <a:solidFill>
                  <a:srgbClr val="FF0000"/>
                </a:solidFill>
                <a:latin typeface="Calibri" charset="0"/>
                <a:ea typeface="宋体" charset="-122"/>
              </a:endParaRPr>
            </a:p>
          </p:txBody>
        </p:sp>
      </p:grpSp>
      <p:grpSp>
        <p:nvGrpSpPr>
          <p:cNvPr id="36" name="组合 35"/>
          <p:cNvGrpSpPr/>
          <p:nvPr/>
        </p:nvGrpSpPr>
        <p:grpSpPr>
          <a:xfrm rot="360000">
            <a:off x="6120765" y="3578860"/>
            <a:ext cx="4765040" cy="882256"/>
            <a:chOff x="7446" y="6784"/>
            <a:chExt cx="4847" cy="1221"/>
          </a:xfrm>
        </p:grpSpPr>
        <p:sp>
          <p:nvSpPr>
            <p:cNvPr id="37" name="椭圆 36"/>
            <p:cNvSpPr/>
            <p:nvPr>
              <p:custDataLst>
                <p:tags r:id="rId12"/>
              </p:custDataLst>
            </p:nvPr>
          </p:nvSpPr>
          <p:spPr>
            <a:xfrm>
              <a:off x="7446" y="6784"/>
              <a:ext cx="4488" cy="1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custDataLst>
                <p:tags r:id="rId13"/>
              </p:custDataLst>
            </p:nvPr>
          </p:nvSpPr>
          <p:spPr>
            <a:xfrm>
              <a:off x="7761" y="7027"/>
              <a:ext cx="4532" cy="978"/>
            </a:xfrm>
            <a:prstGeom prst="rect">
              <a:avLst/>
            </a:prstGeom>
            <a:noFill/>
            <a:ln w="9525">
              <a:noFill/>
            </a:ln>
          </p:spPr>
          <p:txBody>
            <a:bodyPr wrap="square">
              <a:spAutoFit/>
            </a:bodyPr>
            <a:p>
              <a:r>
                <a:rPr lang="zh-CN" sz="2000" b="1">
                  <a:latin typeface="Calibri" charset="0"/>
                  <a:ea typeface="宋体" charset="-122"/>
                </a:rPr>
                <a:t>增强学生探索未知事物的</a:t>
              </a:r>
              <a:r>
                <a:rPr lang="zh-CN" sz="2000" b="1">
                  <a:solidFill>
                    <a:srgbClr val="FF0000"/>
                  </a:solidFill>
                  <a:latin typeface="Calibri" charset="0"/>
                  <a:ea typeface="宋体" charset="-122"/>
                </a:rPr>
                <a:t>好奇心</a:t>
              </a:r>
              <a:endParaRPr lang="zh-CN" sz="2000" b="1">
                <a:solidFill>
                  <a:srgbClr val="FF0000"/>
                </a:solidFill>
                <a:latin typeface="Calibri" charset="0"/>
                <a:ea typeface="宋体" charset="-122"/>
              </a:endParaRPr>
            </a:p>
          </p:txBody>
        </p:sp>
      </p:grpSp>
      <p:grpSp>
        <p:nvGrpSpPr>
          <p:cNvPr id="39" name="组合 38"/>
          <p:cNvGrpSpPr/>
          <p:nvPr/>
        </p:nvGrpSpPr>
        <p:grpSpPr>
          <a:xfrm rot="720000">
            <a:off x="5783580" y="4394200"/>
            <a:ext cx="3841750" cy="864870"/>
            <a:chOff x="7446" y="6839"/>
            <a:chExt cx="5800" cy="1060"/>
          </a:xfrm>
        </p:grpSpPr>
        <p:sp>
          <p:nvSpPr>
            <p:cNvPr id="40" name="椭圆 39"/>
            <p:cNvSpPr/>
            <p:nvPr>
              <p:custDataLst>
                <p:tags r:id="rId14"/>
              </p:custDataLst>
            </p:nvPr>
          </p:nvSpPr>
          <p:spPr>
            <a:xfrm>
              <a:off x="7446" y="6839"/>
              <a:ext cx="5800" cy="10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41" name="文本框 40"/>
            <p:cNvSpPr txBox="1"/>
            <p:nvPr>
              <p:custDataLst>
                <p:tags r:id="rId15"/>
              </p:custDataLst>
            </p:nvPr>
          </p:nvSpPr>
          <p:spPr>
            <a:xfrm>
              <a:off x="7761" y="7112"/>
              <a:ext cx="5151" cy="489"/>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p>
              <a:r>
                <a:rPr lang="zh-CN" sz="2000" b="1">
                  <a:latin typeface="Calibri" charset="0"/>
                  <a:ea typeface="宋体" charset="-122"/>
                </a:rPr>
                <a:t>促进学生</a:t>
              </a:r>
              <a:r>
                <a:rPr lang="zh-CN" sz="2000" b="1">
                  <a:solidFill>
                    <a:srgbClr val="FF0000"/>
                  </a:solidFill>
                  <a:latin typeface="Calibri" charset="0"/>
                  <a:ea typeface="宋体" charset="-122"/>
                </a:rPr>
                <a:t>创新意识的发展</a:t>
              </a:r>
              <a:endParaRPr lang="zh-CN" sz="2000" b="1">
                <a:solidFill>
                  <a:srgbClr val="FF0000"/>
                </a:solidFill>
                <a:latin typeface="Calibri" charset="0"/>
                <a:ea typeface="宋体" charset="-122"/>
              </a:endParaRPr>
            </a:p>
          </p:txBody>
        </p:sp>
      </p:grpSp>
      <p:grpSp>
        <p:nvGrpSpPr>
          <p:cNvPr id="44" name="组合 43"/>
          <p:cNvGrpSpPr/>
          <p:nvPr/>
        </p:nvGrpSpPr>
        <p:grpSpPr>
          <a:xfrm rot="21060000">
            <a:off x="4682842" y="1576337"/>
            <a:ext cx="5273483" cy="1317590"/>
            <a:chOff x="7446" y="6784"/>
            <a:chExt cx="4488" cy="1327"/>
          </a:xfrm>
        </p:grpSpPr>
        <p:sp>
          <p:nvSpPr>
            <p:cNvPr id="45" name="椭圆 44"/>
            <p:cNvSpPr/>
            <p:nvPr>
              <p:custDataLst>
                <p:tags r:id="rId16"/>
              </p:custDataLst>
            </p:nvPr>
          </p:nvSpPr>
          <p:spPr>
            <a:xfrm>
              <a:off x="7446" y="6784"/>
              <a:ext cx="4488" cy="1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custDataLst>
                <p:tags r:id="rId17"/>
              </p:custDataLst>
            </p:nvPr>
          </p:nvSpPr>
          <p:spPr>
            <a:xfrm>
              <a:off x="7761" y="7027"/>
              <a:ext cx="4161" cy="1084"/>
            </a:xfrm>
            <a:prstGeom prst="rect">
              <a:avLst/>
            </a:prstGeom>
            <a:noFill/>
            <a:ln w="9525">
              <a:noFill/>
            </a:ln>
          </p:spPr>
          <p:txBody>
            <a:bodyPr wrap="square">
              <a:spAutoFit/>
            </a:bodyPr>
            <a:p>
              <a:pPr>
                <a:lnSpc>
                  <a:spcPct val="110000"/>
                </a:lnSpc>
              </a:pPr>
              <a:r>
                <a:rPr lang="zh-CN" altLang="en-US" sz="2000" b="1">
                  <a:sym typeface="+mn-ea"/>
                </a:rPr>
                <a:t>深刻理解人类的生存空间、认识客观世界，是学生学习与</a:t>
              </a:r>
              <a:r>
                <a:rPr lang="zh-CN" altLang="en-US" sz="2000" b="1">
                  <a:solidFill>
                    <a:srgbClr val="FF0000"/>
                  </a:solidFill>
                  <a:sym typeface="+mn-ea"/>
                </a:rPr>
                <a:t>身心健康发展</a:t>
              </a:r>
              <a:endParaRPr lang="zh-CN" altLang="en-US" sz="2000" b="1">
                <a:solidFill>
                  <a:srgbClr val="FF0000"/>
                </a:solidFill>
              </a:endParaRPr>
            </a:p>
            <a:p>
              <a:endParaRPr lang="zh-CN" altLang="en-US" sz="2000" b="1">
                <a:solidFill>
                  <a:srgbClr val="FF0000"/>
                </a:solidFill>
                <a:latin typeface="Calibri"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ox(in)">
                                      <p:cBhvr>
                                        <p:cTn id="4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MEDIACOVER_FLAG" val="1"/>
  <p:tag name="KSO_WM_UNIT_MEDIACOVER_BTN_STATE" val="1"/>
  <p:tag name="KSO_WM_UNIT_MEDIACOVER_BTNRECT" val="2338*1301*734*73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MEDIACOVER_FLAG" val="1"/>
  <p:tag name="KSO_WM_UNIT_MEDIACOVER_BTN_STATE" val="1"/>
  <p:tag name="KSO_WM_UNIT_MEDIACOVER_BTNRECT" val="1286*2270*734*73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PLACING_PICTURE_USER_VIEWPORT" val="{&quot;height&quot;:1941,&quot;width&quot;:6850}"/>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水天一色">
      <a:dk1>
        <a:srgbClr val="000000"/>
      </a:dk1>
      <a:lt1>
        <a:srgbClr val="FFFFFF"/>
      </a:lt1>
      <a:dk2>
        <a:srgbClr val="D0D9E8"/>
      </a:dk2>
      <a:lt2>
        <a:srgbClr val="B6CDE8"/>
      </a:lt2>
      <a:accent1>
        <a:srgbClr val="94B9E5"/>
      </a:accent1>
      <a:accent2>
        <a:srgbClr val="6C99DA"/>
      </a:accent2>
      <a:accent3>
        <a:srgbClr val="4F78C9"/>
      </a:accent3>
      <a:accent4>
        <a:srgbClr val="3B539D"/>
      </a:accent4>
      <a:accent5>
        <a:srgbClr val="273677"/>
      </a:accent5>
      <a:accent6>
        <a:srgbClr val="212A4D"/>
      </a:accent6>
      <a:hlink>
        <a:srgbClr val="866054"/>
      </a:hlink>
      <a:folHlink>
        <a:srgbClr val="422F28"/>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水天一色">
      <a:dk1>
        <a:srgbClr val="000000"/>
      </a:dk1>
      <a:lt1>
        <a:srgbClr val="FFFFFF"/>
      </a:lt1>
      <a:dk2>
        <a:srgbClr val="D0D9E8"/>
      </a:dk2>
      <a:lt2>
        <a:srgbClr val="B6CDE8"/>
      </a:lt2>
      <a:accent1>
        <a:srgbClr val="94B9E5"/>
      </a:accent1>
      <a:accent2>
        <a:srgbClr val="6C99DA"/>
      </a:accent2>
      <a:accent3>
        <a:srgbClr val="4F78C9"/>
      </a:accent3>
      <a:accent4>
        <a:srgbClr val="3B539D"/>
      </a:accent4>
      <a:accent5>
        <a:srgbClr val="273677"/>
      </a:accent5>
      <a:accent6>
        <a:srgbClr val="212A4D"/>
      </a:accent6>
      <a:hlink>
        <a:srgbClr val="866054"/>
      </a:hlink>
      <a:folHlink>
        <a:srgbClr val="422F28"/>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
  <Paragraphs>368</Paragraphs>
  <Slides>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Arial</vt:lpstr>
      <vt:lpstr>宋体</vt:lpstr>
      <vt:lpstr>Wingdings</vt:lpstr>
      <vt:lpstr>思源黑体 CN Regular</vt:lpstr>
      <vt:lpstr>思源黑体 CN Heavy</vt:lpstr>
      <vt:lpstr>Calibri Light</vt:lpstr>
      <vt:lpstr>Calibri</vt:lpstr>
      <vt:lpstr>楷体</vt:lpstr>
      <vt:lpstr>Times New Roman</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86181</dc:creator>
  <cp:lastModifiedBy>iPhone</cp:lastModifiedBy>
  <cp:revision>61</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2052-11.35.1</vt:lpwstr>
  </property>
  <property fmtid="{D5CDD505-2E9C-101B-9397-08002B2CF9AE}" pid="3" name="KSOTemplateUUID">
    <vt:lpwstr>v1.0_mb_FR4vU9H+zFkmatbzijbVsg==</vt:lpwstr>
  </property>
  <property fmtid="{D5CDD505-2E9C-101B-9397-08002B2CF9AE}" pid="4" name="ICV">
    <vt:lpwstr>C792B0A657494B8E8DF79E1A7709A12B</vt:lpwstr>
  </property>
</Properties>
</file>