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63" r:id="rId3"/>
    <p:sldMasterId id="2147483665" r:id="rId4"/>
    <p:sldMasterId id="2147483667" r:id="rId5"/>
    <p:sldMasterId id="2147483669" r:id="rId6"/>
  </p:sldMasterIdLst>
  <p:sldIdLst>
    <p:sldId id="259" r:id="rId7"/>
    <p:sldId id="262" r:id="rId8"/>
    <p:sldId id="265" r:id="rId9"/>
    <p:sldId id="268" r:id="rId10"/>
    <p:sldId id="271" r:id="rId11"/>
  </p:sldIdLst>
  <p:sldSz cx="7556500" cy="106807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/>
    <p:restoredTop sz="0"/>
  </p:normalViewPr>
  <p:slideViewPr>
    <p:cSldViewPr>
      <p:cViewPr varScale="1">
        <p:scale>
          <a:sx n="58" d="100"/>
          <a:sy n="58" d="100"/>
        </p:scale>
        <p:origin x="1925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7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6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4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B2575D5-4152-4B63-ACE3-FFCD7E06AB8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2507766-C4C1-4F14-8843-B35B923BF22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C2B6611-9428-453E-9D42-0E7B11B3E3BB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095D0D4-2B6B-4E09-9C22-54D0F8565FFE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330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3pPr>
            <a:lvl4pPr marL="1133475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300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125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6950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4775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2600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FB07D84-14E6-4605-B2BB-B5187788E3E1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314"/>
            </a:lvl1pPr>
            <a:lvl2pPr>
              <a:defRPr sz="1983"/>
            </a:lvl2pPr>
            <a:lvl3pPr>
              <a:defRPr sz="1653"/>
            </a:lvl3pPr>
            <a:lvl4pPr>
              <a:defRPr sz="1488"/>
            </a:lvl4pPr>
            <a:lvl5pPr>
              <a:defRPr sz="1488"/>
            </a:lvl5pPr>
            <a:lvl6pPr>
              <a:defRPr sz="1488"/>
            </a:lvl6pPr>
            <a:lvl7pPr>
              <a:defRPr sz="1488"/>
            </a:lvl7pPr>
            <a:lvl8pPr>
              <a:defRPr sz="1488"/>
            </a:lvl8pPr>
            <a:lvl9pPr>
              <a:defRPr sz="1488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314"/>
            </a:lvl1pPr>
            <a:lvl2pPr>
              <a:defRPr sz="1983"/>
            </a:lvl2pPr>
            <a:lvl3pPr>
              <a:defRPr sz="1653"/>
            </a:lvl3pPr>
            <a:lvl4pPr>
              <a:defRPr sz="1488"/>
            </a:lvl4pPr>
            <a:lvl5pPr>
              <a:defRPr sz="1488"/>
            </a:lvl5pPr>
            <a:lvl6pPr>
              <a:defRPr sz="1488"/>
            </a:lvl6pPr>
            <a:lvl7pPr>
              <a:defRPr sz="1488"/>
            </a:lvl7pPr>
            <a:lvl8pPr>
              <a:defRPr sz="1488"/>
            </a:lvl8pPr>
            <a:lvl9pPr>
              <a:defRPr sz="1488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14D4A4F-03EA-4085-AD7E-7C4E9D14B18D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983" b="1"/>
            </a:lvl1pPr>
            <a:lvl2pPr marL="377825" indent="0">
              <a:buNone/>
              <a:defRPr sz="1653" b="1"/>
            </a:lvl2pPr>
            <a:lvl3pPr marL="755650" indent="0">
              <a:buNone/>
              <a:defRPr sz="1488" b="1"/>
            </a:lvl3pPr>
            <a:lvl4pPr marL="1133475" indent="0">
              <a:buNone/>
              <a:defRPr sz="1322" b="1"/>
            </a:lvl4pPr>
            <a:lvl5pPr marL="1511300" indent="0">
              <a:buNone/>
              <a:defRPr sz="1322" b="1"/>
            </a:lvl5pPr>
            <a:lvl6pPr marL="1889125" indent="0">
              <a:buNone/>
              <a:defRPr sz="1322" b="1"/>
            </a:lvl6pPr>
            <a:lvl7pPr marL="2266950" indent="0">
              <a:buNone/>
              <a:defRPr sz="1322" b="1"/>
            </a:lvl7pPr>
            <a:lvl8pPr marL="2644775" indent="0">
              <a:buNone/>
              <a:defRPr sz="1322" b="1"/>
            </a:lvl8pPr>
            <a:lvl9pPr marL="3022600" indent="0">
              <a:buNone/>
              <a:defRPr sz="1322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1983"/>
            </a:lvl1pPr>
            <a:lvl2pPr>
              <a:defRPr sz="1653"/>
            </a:lvl2pPr>
            <a:lvl3pPr>
              <a:defRPr sz="1488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1983" b="1"/>
            </a:lvl1pPr>
            <a:lvl2pPr marL="377825" indent="0">
              <a:buNone/>
              <a:defRPr sz="1653" b="1"/>
            </a:lvl2pPr>
            <a:lvl3pPr marL="755650" indent="0">
              <a:buNone/>
              <a:defRPr sz="1488" b="1"/>
            </a:lvl3pPr>
            <a:lvl4pPr marL="1133475" indent="0">
              <a:buNone/>
              <a:defRPr sz="1322" b="1"/>
            </a:lvl4pPr>
            <a:lvl5pPr marL="1511300" indent="0">
              <a:buNone/>
              <a:defRPr sz="1322" b="1"/>
            </a:lvl5pPr>
            <a:lvl6pPr marL="1889125" indent="0">
              <a:buNone/>
              <a:defRPr sz="1322" b="1"/>
            </a:lvl6pPr>
            <a:lvl7pPr marL="2266950" indent="0">
              <a:buNone/>
              <a:defRPr sz="1322" b="1"/>
            </a:lvl7pPr>
            <a:lvl8pPr marL="2644775" indent="0">
              <a:buNone/>
              <a:defRPr sz="1322" b="1"/>
            </a:lvl8pPr>
            <a:lvl9pPr marL="3022600" indent="0">
              <a:buNone/>
              <a:defRPr sz="1322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1983"/>
            </a:lvl1pPr>
            <a:lvl2pPr>
              <a:defRPr sz="1653"/>
            </a:lvl2pPr>
            <a:lvl3pPr>
              <a:defRPr sz="1488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7F694352-EACA-45E9-AC3C-A3EBA758BB15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183B14F7-1DE7-4671-9517-57FCE776B72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DA625F1E-6E13-4408-BCF5-D64D745351AB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65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157"/>
            </a:lvl1pPr>
            <a:lvl2pPr marL="377825" indent="0">
              <a:buNone/>
              <a:defRPr sz="992"/>
            </a:lvl2pPr>
            <a:lvl3pPr marL="755650" indent="0">
              <a:buNone/>
              <a:defRPr sz="826"/>
            </a:lvl3pPr>
            <a:lvl4pPr marL="1133475" indent="0">
              <a:buNone/>
              <a:defRPr sz="744"/>
            </a:lvl4pPr>
            <a:lvl5pPr marL="1511300" indent="0">
              <a:buNone/>
              <a:defRPr sz="744"/>
            </a:lvl5pPr>
            <a:lvl6pPr marL="1889125" indent="0">
              <a:buNone/>
              <a:defRPr sz="744"/>
            </a:lvl6pPr>
            <a:lvl7pPr marL="2266950" indent="0">
              <a:buNone/>
              <a:defRPr sz="744"/>
            </a:lvl7pPr>
            <a:lvl8pPr marL="2644775" indent="0">
              <a:buNone/>
              <a:defRPr sz="744"/>
            </a:lvl8pPr>
            <a:lvl9pPr marL="3022600" indent="0">
              <a:buNone/>
              <a:defRPr sz="744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D5FA0B8-7F17-4C21-9062-85E040D50523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65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2644"/>
            </a:lvl1pPr>
            <a:lvl2pPr marL="377825" indent="0">
              <a:buNone/>
              <a:defRPr sz="2314"/>
            </a:lvl2pPr>
            <a:lvl3pPr marL="755650" indent="0">
              <a:buNone/>
              <a:defRPr sz="1983"/>
            </a:lvl3pPr>
            <a:lvl4pPr marL="1133475" indent="0">
              <a:buNone/>
              <a:defRPr sz="1653"/>
            </a:lvl4pPr>
            <a:lvl5pPr marL="1511300" indent="0">
              <a:buNone/>
              <a:defRPr sz="1653"/>
            </a:lvl5pPr>
            <a:lvl6pPr marL="1889125" indent="0">
              <a:buNone/>
              <a:defRPr sz="1653"/>
            </a:lvl6pPr>
            <a:lvl7pPr marL="2266950" indent="0">
              <a:buNone/>
              <a:defRPr sz="1653"/>
            </a:lvl7pPr>
            <a:lvl8pPr marL="2644775" indent="0">
              <a:buNone/>
              <a:defRPr sz="1653"/>
            </a:lvl8pPr>
            <a:lvl9pPr marL="3022600" indent="0">
              <a:buNone/>
              <a:defRPr sz="165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157"/>
            </a:lvl1pPr>
            <a:lvl2pPr marL="377825" indent="0">
              <a:buNone/>
              <a:defRPr sz="992"/>
            </a:lvl2pPr>
            <a:lvl3pPr marL="755650" indent="0">
              <a:buNone/>
              <a:defRPr sz="826"/>
            </a:lvl3pPr>
            <a:lvl4pPr marL="1133475" indent="0">
              <a:buNone/>
              <a:defRPr sz="744"/>
            </a:lvl4pPr>
            <a:lvl5pPr marL="1511300" indent="0">
              <a:buNone/>
              <a:defRPr sz="744"/>
            </a:lvl5pPr>
            <a:lvl6pPr marL="1889125" indent="0">
              <a:buNone/>
              <a:defRPr sz="744"/>
            </a:lvl6pPr>
            <a:lvl7pPr marL="2266950" indent="0">
              <a:buNone/>
              <a:defRPr sz="744"/>
            </a:lvl7pPr>
            <a:lvl8pPr marL="2644775" indent="0">
              <a:buNone/>
              <a:defRPr sz="744"/>
            </a:lvl8pPr>
            <a:lvl9pPr marL="3022600" indent="0">
              <a:buNone/>
              <a:defRPr sz="744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2C2D292-FF74-404C-A38F-315C5DB4DFEA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825" y="427723"/>
            <a:ext cx="6800850" cy="1780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825" y="2492163"/>
            <a:ext cx="6800850" cy="7048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825" y="9899427"/>
            <a:ext cx="1763183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04" y="9899427"/>
            <a:ext cx="2392892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492" y="9899427"/>
            <a:ext cx="1763183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755650" rtl="0" eaLnBrk="1" latinLnBrk="0" hangingPunct="1">
        <a:spcBef>
          <a:spcPct val="0"/>
        </a:spcBef>
        <a:buNone/>
        <a:defRPr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369" indent="-283369" algn="l" defTabSz="755650" rtl="0" eaLnBrk="1" latinLnBrk="0" hangingPunct="1">
        <a:spcBef>
          <a:spcPct val="20000"/>
        </a:spcBef>
        <a:buFont typeface="Arial" pitchFamily="34" charset="0"/>
        <a:buChar char="•"/>
        <a:defRPr sz="2644" kern="1200">
          <a:solidFill>
            <a:schemeClr val="tx1"/>
          </a:solidFill>
          <a:latin typeface="+mn-lt"/>
          <a:ea typeface="+mn-ea"/>
          <a:cs typeface="+mn-cs"/>
        </a:defRPr>
      </a:lvl1pPr>
      <a:lvl2pPr marL="613966" indent="-236141" algn="l" defTabSz="755650" rtl="0" eaLnBrk="1" latinLnBrk="0" hangingPunct="1">
        <a:spcBef>
          <a:spcPct val="20000"/>
        </a:spcBef>
        <a:buFont typeface="Arial" pitchFamily="34" charset="0"/>
        <a:buChar char="–"/>
        <a:defRPr sz="2314" kern="1200">
          <a:solidFill>
            <a:schemeClr val="tx1"/>
          </a:solidFill>
          <a:latin typeface="+mn-lt"/>
          <a:ea typeface="+mn-ea"/>
          <a:cs typeface="+mn-cs"/>
        </a:defRPr>
      </a:lvl2pPr>
      <a:lvl3pPr marL="944562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322388" indent="-188912" algn="l" defTabSz="755650" rtl="0" eaLnBrk="1" latinLnBrk="0" hangingPunct="1">
        <a:spcBef>
          <a:spcPct val="20000"/>
        </a:spcBef>
        <a:buFont typeface="Arial" pitchFamily="34" charset="0"/>
        <a:buChar char="–"/>
        <a:defRPr sz="1653" kern="1200">
          <a:solidFill>
            <a:schemeClr val="tx1"/>
          </a:solidFill>
          <a:latin typeface="+mn-lt"/>
          <a:ea typeface="+mn-ea"/>
          <a:cs typeface="+mn-cs"/>
        </a:defRPr>
      </a:lvl4pPr>
      <a:lvl5pPr marL="1700212" indent="-188912" algn="l" defTabSz="755650" rtl="0" eaLnBrk="1" latinLnBrk="0" hangingPunct="1">
        <a:spcBef>
          <a:spcPct val="20000"/>
        </a:spcBef>
        <a:buFont typeface="Arial" pitchFamily="34" charset="0"/>
        <a:buChar char="»"/>
        <a:defRPr sz="1653" kern="1200">
          <a:solidFill>
            <a:schemeClr val="tx1"/>
          </a:solidFill>
          <a:latin typeface="+mn-lt"/>
          <a:ea typeface="+mn-ea"/>
          <a:cs typeface="+mn-cs"/>
        </a:defRPr>
      </a:lvl5pPr>
      <a:lvl6pPr marL="2078038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6pPr>
      <a:lvl7pPr marL="2455862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3688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1512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7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0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2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5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77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0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1"/>
          <p:cNvSpPr/>
          <p:nvPr/>
        </p:nvSpPr>
        <p:spPr>
          <a:xfrm>
            <a:off x="698500" y="2689225"/>
            <a:ext cx="6172834" cy="703039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175000" y="1001076"/>
            <a:ext cx="2387600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000000"/>
                </a:solidFill>
                <a:latin typeface="SimHei"/>
                <a:cs typeface="SimHei"/>
              </a:rPr>
              <a:t>双流区名师夏加强工作室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55800" y="1397317"/>
            <a:ext cx="4816957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sz="1600" spc="73">
                <a:solidFill>
                  <a:srgbClr val="000000"/>
                </a:solidFill>
                <a:latin typeface="SimHei"/>
                <a:cs typeface="SimHei"/>
              </a:rPr>
              <a:t>“基于教学评一致的小学班级合唱教学策略研究</a:t>
            </a:r>
            <a:r>
              <a:rPr sz="1600">
                <a:solidFill>
                  <a:srgbClr val="000000"/>
                </a:solidFill>
                <a:latin typeface="SimHei"/>
                <a:cs typeface="SimHei"/>
              </a:rPr>
              <a:t>”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43000" y="1793557"/>
            <a:ext cx="558800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000000"/>
                </a:solidFill>
                <a:latin typeface="SimHei"/>
                <a:cs typeface="SimHei"/>
              </a:rPr>
              <a:t>课例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971800" y="2189797"/>
            <a:ext cx="2794000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000000"/>
                </a:solidFill>
                <a:latin typeface="SimHei"/>
                <a:cs typeface="SimHei"/>
              </a:rPr>
              <a:t>《美丽的家园》单元教学设计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372129" y="2842259"/>
            <a:ext cx="1275435" cy="6673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000000"/>
                </a:solidFill>
                <a:latin typeface="KaiTi"/>
                <a:cs typeface="KaiTi"/>
              </a:rPr>
              <a:t>基本信息</a:t>
            </a:r>
          </a:p>
          <a:p>
            <a:pPr marL="513435" marR="0">
              <a:lnSpc>
                <a:spcPts val="1200"/>
              </a:lnSpc>
              <a:spcBef>
                <a:spcPts val="2154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执教教师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84567" y="3319062"/>
            <a:ext cx="304800" cy="610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学</a:t>
            </a:r>
          </a:p>
          <a:p>
            <a:pPr marL="0" marR="0">
              <a:lnSpc>
                <a:spcPts val="1200"/>
              </a:lnSpc>
              <a:spcBef>
                <a:spcPts val="2105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学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441767" y="3319062"/>
            <a:ext cx="30480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校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441767" y="3738798"/>
            <a:ext cx="304800" cy="7356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科</a:t>
            </a:r>
          </a:p>
          <a:p>
            <a:pPr marL="0" marR="0">
              <a:lnSpc>
                <a:spcPts val="1200"/>
              </a:lnSpc>
              <a:spcBef>
                <a:spcPts val="3092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级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695064" y="3738798"/>
            <a:ext cx="114300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学习领域/模块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733164" y="4135354"/>
            <a:ext cx="1066800" cy="4876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教科书版本及</a:t>
            </a:r>
          </a:p>
          <a:p>
            <a:pPr marL="304800" marR="0">
              <a:lnSpc>
                <a:spcPts val="1200"/>
              </a:lnSpc>
              <a:spcBef>
                <a:spcPts val="1139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章节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84567" y="4283945"/>
            <a:ext cx="30480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年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168116" y="4869180"/>
            <a:ext cx="1375663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000000"/>
                </a:solidFill>
                <a:latin typeface="KaiTi"/>
                <a:cs typeface="KaiTi"/>
              </a:rPr>
              <a:t>单元教学设计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770254" y="5478380"/>
            <a:ext cx="1069848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单元学习主题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499220" y="5478380"/>
            <a:ext cx="2293772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以所用版本教材单元主题为依据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094325" y="5478380"/>
            <a:ext cx="610818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KaiTi"/>
                <a:cs typeface="KaiTi"/>
              </a:rPr>
              <a:t>课时数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770254" y="5926921"/>
            <a:ext cx="1758111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单元教学设计说明：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770255" y="6272793"/>
            <a:ext cx="6197600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课标要求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单元内容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编写特点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知识构建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能力构建</a:t>
            </a:r>
            <a:endParaRPr sz="1400" dirty="0">
              <a:solidFill>
                <a:srgbClr val="FF0000"/>
              </a:solidFill>
              <a:latin typeface="KaiTi"/>
              <a:cs typeface="KaiTi"/>
            </a:endParaRPr>
          </a:p>
          <a:p>
            <a:pPr marL="35560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 dirty="0" err="1">
                <a:solidFill>
                  <a:srgbClr val="000000"/>
                </a:solidFill>
                <a:latin typeface="KaiTi"/>
                <a:cs typeface="KaiTi"/>
              </a:rPr>
              <a:t>单元内容：本单元选材包括《草原就是我的家</a:t>
            </a: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》、《</a:t>
            </a:r>
            <a:r>
              <a:rPr sz="1400" dirty="0" err="1">
                <a:solidFill>
                  <a:srgbClr val="000000"/>
                </a:solidFill>
                <a:latin typeface="KaiTi"/>
                <a:cs typeface="KaiTi"/>
              </a:rPr>
              <a:t>我是人民小骑兵</a:t>
            </a: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》、</a:t>
            </a:r>
          </a:p>
          <a:p>
            <a:pPr marL="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《</a:t>
            </a:r>
            <a:r>
              <a:rPr sz="1400" dirty="0" err="1">
                <a:solidFill>
                  <a:srgbClr val="000000"/>
                </a:solidFill>
                <a:latin typeface="KaiTi"/>
                <a:cs typeface="KaiTi"/>
              </a:rPr>
              <a:t>吉祥三宝》和《我的家在日喀则》四首作品</a:t>
            </a: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。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770255" y="7310408"/>
            <a:ext cx="6375400" cy="2291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编写特点：从内容看都是赞美、歌颂家乡的音乐作品，从音乐风格看似乎</a:t>
            </a:r>
          </a:p>
          <a:p>
            <a:pPr marL="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《我的家在日喀则》这首藏族风格的作品与其他三首蒙古族风格的作品编在一</a:t>
            </a:r>
          </a:p>
          <a:p>
            <a:pPr marL="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 spc="-25">
                <a:solidFill>
                  <a:srgbClr val="000000"/>
                </a:solidFill>
                <a:latin typeface="KaiTi"/>
                <a:cs typeface="KaiTi"/>
              </a:rPr>
              <a:t>起有些突兀。但纵观本册教材，在第八单元也编排了新疆维吾尔族风格的作品。</a:t>
            </a:r>
          </a:p>
          <a:p>
            <a:pPr marL="0" marR="0">
              <a:lnSpc>
                <a:spcPts val="1400"/>
              </a:lnSpc>
              <a:spcBef>
                <a:spcPts val="1373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蒙古族、藏族、维吾尔族这三大民族皆具备游牧文化属性，学生通过这些作品</a:t>
            </a:r>
          </a:p>
          <a:p>
            <a:pPr marL="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的关联学习，能够初步辨别游牧民族独特的地域音乐风格，唱响骄傲的民族声</a:t>
            </a:r>
          </a:p>
          <a:p>
            <a:pPr marL="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音，树立民族文化自豪感。本单元作为小学阶段游牧文化音乐的开篇，也为学</a:t>
            </a:r>
          </a:p>
          <a:p>
            <a:pPr marL="0" marR="0">
              <a:lnSpc>
                <a:spcPts val="1400"/>
              </a:lnSpc>
              <a:spcBef>
                <a:spcPts val="1323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生下一阶段同属性作品的学习奠定基础。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"/>
          <p:cNvSpPr/>
          <p:nvPr/>
        </p:nvSpPr>
        <p:spPr>
          <a:xfrm>
            <a:off x="691833" y="862247"/>
            <a:ext cx="6172834" cy="864194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5855" y="937091"/>
            <a:ext cx="530860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知识构建：初步了解人声的分类，并能准确听辨不同人声的音色。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70255" y="1365792"/>
            <a:ext cx="6019800" cy="1800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能力构建：在前一单元《飞呀飞》中，学生学习了新的节奏型“</a:t>
            </a:r>
            <a:r>
              <a:rPr sz="1400" u="sng">
                <a:solidFill>
                  <a:srgbClr val="000000"/>
                </a:solidFill>
                <a:latin typeface="KaiTi"/>
                <a:cs typeface="KaiTi"/>
              </a:rPr>
              <a:t>XXXX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”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（十六分）。本单元重点结合蒙古族的那达慕盛会与藏族的传统歌舞“堆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谐”的特点，（日喀则地区民众中流行的一种融歌舞、说唱、弹奏为一体的</a:t>
            </a:r>
          </a:p>
          <a:p>
            <a:pPr marL="0" marR="0">
              <a:lnSpc>
                <a:spcPts val="1400"/>
              </a:lnSpc>
              <a:spcBef>
                <a:spcPts val="1769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民间艺术。）引导学生在浸润感知体验中，实现对“</a:t>
            </a:r>
            <a:r>
              <a:rPr sz="1400" u="sng">
                <a:solidFill>
                  <a:srgbClr val="000000"/>
                </a:solidFill>
                <a:latin typeface="KaiTi"/>
                <a:cs typeface="KaiTi"/>
              </a:rPr>
              <a:t>XX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 、</a:t>
            </a:r>
            <a:r>
              <a:rPr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X 、</a:t>
            </a:r>
            <a:r>
              <a:rPr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X -、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u="sng">
                <a:solidFill>
                  <a:srgbClr val="000000"/>
                </a:solidFill>
                <a:latin typeface="KaiTi"/>
                <a:cs typeface="KaiTi"/>
              </a:rPr>
              <a:t>XXXX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 ”节奏型从体验——理解——运用的音乐能力建构。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70254" y="3699214"/>
            <a:ext cx="1401089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单元学习目标：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25855" y="4095454"/>
            <a:ext cx="5130800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在深入研究单元内容、学生情况基础上，结合目标续写四要素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：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行为主体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谁学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；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25855" y="4887934"/>
            <a:ext cx="290830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行为表现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行为动词+核心素养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；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125855" y="5284174"/>
            <a:ext cx="3708400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行为条件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学习环境，怎么学，如何展现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；</a:t>
            </a:r>
          </a:p>
          <a:p>
            <a:pPr marL="0" marR="0">
              <a:lnSpc>
                <a:spcPts val="1400"/>
              </a:lnSpc>
              <a:spcBef>
                <a:spcPts val="1719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行为标准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——</a:t>
            </a: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学到什么程度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。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70254" y="6076654"/>
            <a:ext cx="5842000" cy="612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1.在聆听中发现“童声、男声、女声”不同人声的音色，并能准确听辨。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（审美感知）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70254" y="6869134"/>
            <a:ext cx="6019800" cy="2593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2.初步认识木琴，了解其音色特点。（审美感知）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3.通过图形谱、小组探究、师生合作等活动，感受、理解歌词内容、感知旋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律音调特征，声音统一、词曲正确、有感情地演唱歌曲《草原就是我的家》</a:t>
            </a:r>
          </a:p>
          <a:p>
            <a:pPr marL="0" marR="0">
              <a:lnSpc>
                <a:spcPts val="1400"/>
              </a:lnSpc>
              <a:spcBef>
                <a:spcPts val="177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和《我的家在日喀则》。（审美感知、艺术表现）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4.在感知音乐主题的音乐情绪及其变化的过程中，结合乐器体验、聆听想</a:t>
            </a:r>
          </a:p>
          <a:p>
            <a:pPr marL="0" marR="0">
              <a:lnSpc>
                <a:spcPts val="1400"/>
              </a:lnSpc>
              <a:spcBef>
                <a:spcPts val="1719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象、律动表演等活动，参与表现《我是人民小骑兵》中“小骑兵”威武神气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与暴风雨做斗争的音乐场景。（审美感知、艺术表现）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"/>
          <p:cNvSpPr/>
          <p:nvPr/>
        </p:nvSpPr>
        <p:spPr>
          <a:xfrm>
            <a:off x="698500" y="906144"/>
            <a:ext cx="6172834" cy="874267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70254" y="1019920"/>
            <a:ext cx="6019800" cy="1410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5.结合对作品内容、情绪、文化背景以及节拍、节奏、旋律的体验，进行创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dirty="0" err="1">
                <a:solidFill>
                  <a:srgbClr val="000000"/>
                </a:solidFill>
                <a:latin typeface="KaiTi"/>
                <a:cs typeface="KaiTi"/>
              </a:rPr>
              <a:t>造性表演</a:t>
            </a: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。（</a:t>
            </a:r>
            <a:r>
              <a:rPr sz="1400" dirty="0" err="1">
                <a:solidFill>
                  <a:srgbClr val="000000"/>
                </a:solidFill>
                <a:latin typeface="KaiTi"/>
                <a:cs typeface="KaiTi"/>
              </a:rPr>
              <a:t>艺术表现、创意实践、文化理解</a:t>
            </a: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）</a:t>
            </a:r>
          </a:p>
          <a:p>
            <a:pPr marL="35560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6.简单了解蒙古族与藏族的民族风俗，感受人文内涵。（</a:t>
            </a:r>
            <a:r>
              <a:rPr sz="1400" dirty="0" err="1">
                <a:solidFill>
                  <a:srgbClr val="000000"/>
                </a:solidFill>
                <a:latin typeface="KaiTi"/>
                <a:cs typeface="KaiTi"/>
              </a:rPr>
              <a:t>文化理解</a:t>
            </a:r>
            <a:r>
              <a:rPr sz="1400" dirty="0">
                <a:solidFill>
                  <a:srgbClr val="000000"/>
                </a:solidFill>
                <a:latin typeface="KaiTi"/>
                <a:cs typeface="KaiTi"/>
              </a:rPr>
              <a:t>）</a:t>
            </a:r>
          </a:p>
          <a:p>
            <a:pPr marL="0" marR="0">
              <a:lnSpc>
                <a:spcPts val="1400"/>
              </a:lnSpc>
              <a:spcBef>
                <a:spcPts val="177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单元评价任务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：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254" y="2611231"/>
            <a:ext cx="6197600" cy="14046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单元目标确定好后，如何设计达成任务评价指标？站在教师角度，如何提前做</a:t>
            </a:r>
            <a:endParaRPr sz="1400" dirty="0">
              <a:solidFill>
                <a:srgbClr val="FF0000"/>
              </a:solidFill>
              <a:latin typeface="KaiTi"/>
              <a:cs typeface="KaiTi"/>
            </a:endParaRP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好知识与方法的难易程度分析，做好单元教学设计中的重点和普遍学生学习过</a:t>
            </a:r>
            <a:endParaRPr sz="1400" dirty="0">
              <a:solidFill>
                <a:srgbClr val="FF0000"/>
              </a:solidFill>
              <a:latin typeface="KaiTi"/>
              <a:cs typeface="KaiTi"/>
            </a:endParaRP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spc="37" dirty="0" err="1">
                <a:solidFill>
                  <a:srgbClr val="FF0000"/>
                </a:solidFill>
                <a:latin typeface="KaiTi"/>
                <a:cs typeface="KaiTi"/>
              </a:rPr>
              <a:t>程中遇到难点如何突破的支架设计？如何围绕单元目标确定具有指导性评价</a:t>
            </a:r>
            <a:endParaRPr sz="1400" spc="37" dirty="0">
              <a:solidFill>
                <a:srgbClr val="FF0000"/>
              </a:solidFill>
              <a:latin typeface="KaiTi"/>
              <a:cs typeface="KaiTi"/>
            </a:endParaRPr>
          </a:p>
          <a:p>
            <a:pPr marL="0" marR="0">
              <a:lnSpc>
                <a:spcPts val="1400"/>
              </a:lnSpc>
              <a:spcBef>
                <a:spcPts val="1769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任务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？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70254" y="4196191"/>
            <a:ext cx="3320262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评价任务</a:t>
            </a:r>
            <a:r>
              <a:rPr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1、能随音乐速度和节拍律动。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70254" y="4592431"/>
            <a:ext cx="1936623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评价形式：表现性评价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70254" y="4988671"/>
            <a:ext cx="6197600" cy="612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评价标准：能正确跟随伴奏音乐或钢琴伴奏律动（优）。能在老师提示下…（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良）。能跟随老师或同伴一起律动（合格）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70254" y="5781151"/>
            <a:ext cx="2472156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评价主体：自评、互评、师评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70254" y="6177391"/>
            <a:ext cx="4748174" cy="612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评价任务</a:t>
            </a:r>
            <a:r>
              <a:rPr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2、在音乐伴奏或老师钢琴伴奏自信演唱与表演：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评价形式：表现性评价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70254" y="6969870"/>
            <a:ext cx="6197600" cy="1008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评价标准：能正确跟随伴奏音乐或钢琴伴奏演唱或表演（优）。能在老师提示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下…（良）。能跟随老师或同伴一起演唱不或表演（合格）</a:t>
            </a:r>
          </a:p>
          <a:p>
            <a:pPr marL="0" marR="0">
              <a:lnSpc>
                <a:spcPts val="1400"/>
              </a:lnSpc>
              <a:spcBef>
                <a:spcPts val="1719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评价主体：自评、互评、师评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70254" y="8158591"/>
            <a:ext cx="6171488" cy="612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评价任务</a:t>
            </a:r>
            <a:r>
              <a:rPr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3、用合适的音乐、富有表情、词曲正确地演唱歌曲；背唱《我的家</a:t>
            </a: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在日喀则》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770254" y="8951071"/>
            <a:ext cx="193680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评价标准、………同上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770254" y="9347310"/>
            <a:ext cx="3677284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评价任务</a:t>
            </a:r>
            <a:r>
              <a:rPr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4、能聆听音乐完成音乐知识问答。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698500" y="906144"/>
            <a:ext cx="6172834" cy="834644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70254" y="1019920"/>
            <a:ext cx="3186201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KaiTi"/>
                <a:cs typeface="KaiTi"/>
              </a:rPr>
              <a:t>评价形式：纸笔评价，评价主体：教师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254" y="7762351"/>
            <a:ext cx="299720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spc="-37">
                <a:solidFill>
                  <a:srgbClr val="000000"/>
                </a:solidFill>
                <a:latin typeface="KaiTi"/>
                <a:cs typeface="KaiTi"/>
              </a:rPr>
              <a:t>单元整体教学思路（教学结构图）：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70254" y="8158591"/>
            <a:ext cx="6197600" cy="1008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sz="1400" spc="15" dirty="0" err="1">
                <a:solidFill>
                  <a:srgbClr val="FF0000"/>
                </a:solidFill>
                <a:latin typeface="KaiTi"/>
                <a:cs typeface="KaiTi"/>
              </a:rPr>
              <a:t>单元整体教学思路？教学结构图</a:t>
            </a:r>
            <a:r>
              <a:rPr sz="1400" spc="15" dirty="0">
                <a:solidFill>
                  <a:srgbClr val="FF0000"/>
                </a:solidFill>
                <a:latin typeface="KaiTi"/>
                <a:cs typeface="KaiTi"/>
              </a:rPr>
              <a:t>？（</a:t>
            </a:r>
            <a:r>
              <a:rPr sz="1400" spc="15" dirty="0" err="1">
                <a:solidFill>
                  <a:srgbClr val="FF0000"/>
                </a:solidFill>
                <a:latin typeface="KaiTi"/>
                <a:cs typeface="KaiTi"/>
              </a:rPr>
              <a:t>课型+课时+</a:t>
            </a:r>
            <a:r>
              <a:rPr sz="1400" spc="-40" dirty="0" err="1">
                <a:solidFill>
                  <a:srgbClr val="FF0000"/>
                </a:solidFill>
                <a:latin typeface="KaiTi"/>
                <a:cs typeface="KaiTi"/>
              </a:rPr>
              <a:t>达成评价分配统筹表</a:t>
            </a:r>
            <a:r>
              <a:rPr sz="1400" spc="-40" dirty="0">
                <a:solidFill>
                  <a:srgbClr val="FF0000"/>
                </a:solidFill>
                <a:latin typeface="KaiTi"/>
                <a:cs typeface="KaiTi"/>
              </a:rPr>
              <a:t>）；</a:t>
            </a:r>
            <a:r>
              <a:rPr sz="1400" spc="-40" dirty="0" err="1">
                <a:solidFill>
                  <a:srgbClr val="FF0000"/>
                </a:solidFill>
                <a:latin typeface="KaiTi"/>
                <a:cs typeface="KaiTi"/>
              </a:rPr>
              <a:t>分课</a:t>
            </a:r>
            <a:endParaRPr sz="1400" spc="-40" dirty="0">
              <a:solidFill>
                <a:srgbClr val="FF0000"/>
              </a:solidFill>
              <a:latin typeface="KaiTi"/>
              <a:cs typeface="KaiTi"/>
            </a:endParaRP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时与单元目标的关系？分课时课标依据、学情分析、目标学校、评价任务、活</a:t>
            </a:r>
            <a:endParaRPr sz="1400" dirty="0">
              <a:solidFill>
                <a:srgbClr val="FF0000"/>
              </a:solidFill>
              <a:latin typeface="KaiTi"/>
              <a:cs typeface="KaiTi"/>
            </a:endParaRPr>
          </a:p>
          <a:p>
            <a:pPr marL="0" marR="0">
              <a:lnSpc>
                <a:spcPts val="1400"/>
              </a:lnSpc>
              <a:spcBef>
                <a:spcPts val="1720"/>
              </a:spcBef>
              <a:spcAft>
                <a:spcPct val="0"/>
              </a:spcAft>
            </a:pPr>
            <a:r>
              <a:rPr sz="1400" dirty="0" err="1">
                <a:solidFill>
                  <a:srgbClr val="FF0000"/>
                </a:solidFill>
                <a:latin typeface="KaiTi"/>
                <a:cs typeface="KaiTi"/>
              </a:rPr>
              <a:t>动设计、作业设计等</a:t>
            </a:r>
            <a:r>
              <a:rPr sz="1400" dirty="0">
                <a:solidFill>
                  <a:srgbClr val="FF0000"/>
                </a:solidFill>
                <a:latin typeface="KaiTi"/>
                <a:cs typeface="KaiTi"/>
              </a:rPr>
              <a:t>;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698500" y="906144"/>
            <a:ext cx="6172834" cy="457580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1.05.14"/>
  <p:tag name="AS_TITLE" val="Aspose.Slides for .NET 2.0"/>
  <p:tag name="AS_VERSION" val="2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421</Words>
  <Application>Microsoft Office PowerPoint</Application>
  <PresentationFormat>自定义</PresentationFormat>
  <Paragraphs>78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SimHei</vt:lpstr>
      <vt:lpstr>KaiTi</vt:lpstr>
      <vt:lpstr>Arial</vt:lpstr>
      <vt:lpstr>Calibri</vt:lpstr>
      <vt:lpstr>Times New Roman</vt:lpstr>
      <vt:lpstr>Office Theme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夏 加强</cp:lastModifiedBy>
  <cp:revision>2</cp:revision>
  <cp:lastPrinted>2022-12-01T11:07:19Z</cp:lastPrinted>
  <dcterms:created xsi:type="dcterms:W3CDTF">2022-12-01T03:07:19Z</dcterms:created>
  <dcterms:modified xsi:type="dcterms:W3CDTF">2022-12-01T03:14:26Z</dcterms:modified>
</cp:coreProperties>
</file>