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7" r:id="rId3"/>
    <p:sldId id="258" r:id="rId4"/>
    <p:sldId id="259" r:id="rId5"/>
    <p:sldId id="263" r:id="rId6"/>
    <p:sldId id="264" r:id="rId7"/>
    <p:sldId id="260" r:id="rId8"/>
    <p:sldId id="261" r:id="rId9"/>
    <p:sldId id="276" r:id="rId10"/>
    <p:sldId id="291" r:id="rId11"/>
    <p:sldId id="301" r:id="rId12"/>
    <p:sldId id="302" r:id="rId13"/>
    <p:sldId id="303" r:id="rId14"/>
    <p:sldId id="298" r:id="rId15"/>
    <p:sldId id="300" r:id="rId16"/>
    <p:sldId id="272" r:id="rId17"/>
    <p:sldId id="290" r:id="rId18"/>
    <p:sldId id="279" r:id="rId19"/>
    <p:sldId id="320" r:id="rId20"/>
    <p:sldId id="280" r:id="rId21"/>
    <p:sldId id="321" r:id="rId22"/>
    <p:sldId id="281" r:id="rId23"/>
    <p:sldId id="306" r:id="rId24"/>
    <p:sldId id="284" r:id="rId25"/>
    <p:sldId id="322" r:id="rId26"/>
    <p:sldId id="285" r:id="rId27"/>
    <p:sldId id="286" r:id="rId28"/>
    <p:sldId id="287" r:id="rId29"/>
    <p:sldId id="288" r:id="rId30"/>
    <p:sldId id="323" r:id="rId31"/>
    <p:sldId id="289" r:id="rId32"/>
    <p:sldId id="274" r:id="rId33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全" lastIdx="1" clrIdx="0"/>
  <p:cmAuthor id="3" name="xhl" initials="x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67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notesMaster" Target="notesMasters/notesMaster1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2A2B6-1CD0-427B-B401-E3A2623817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/>
        <p:txBody>
          <a:bodyPr vert="horz" wrap="square" lIns="91440" tIns="45720" rIns="91440" bIns="45720" numCol="1" anchor="t" anchorCtr="0" compatLnSpc="1"/>
          <a:lstStyle/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tags" Target="../tags/tag6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tags" Target="../tags/tag6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1" Type="http://schemas.openxmlformats.org/officeDocument/2006/relationships/tags" Target="../tags/tag65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tags" Target="../tags/tag6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timg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6532" y="-49313"/>
            <a:ext cx="12235575" cy="6907313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sp>
        <p:nvSpPr>
          <p:cNvPr id="11" name="文本框 10"/>
          <p:cNvSpPr txBox="1"/>
          <p:nvPr/>
        </p:nvSpPr>
        <p:spPr>
          <a:xfrm>
            <a:off x="5225924" y="3072656"/>
            <a:ext cx="5058061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     </a:t>
            </a:r>
            <a:endParaRPr lang="en-US" altLang="zh-CN" sz="2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冯之刚名师工作室</a:t>
            </a:r>
            <a:endParaRPr lang="en-US" altLang="zh-CN" sz="2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   双流区胜利小学    </a:t>
            </a:r>
            <a:endParaRPr lang="en-US" altLang="zh-CN" sz="2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        江    玲</a:t>
            </a:r>
            <a:endParaRPr lang="zh-CN" altLang="en-US" sz="32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/>
              <a:t>               </a:t>
            </a:r>
            <a:endParaRPr lang="zh-CN" altLang="en-US" b="1" dirty="0"/>
          </a:p>
        </p:txBody>
      </p:sp>
      <p:sp>
        <p:nvSpPr>
          <p:cNvPr id="3" name="矩形 2"/>
          <p:cNvSpPr/>
          <p:nvPr/>
        </p:nvSpPr>
        <p:spPr>
          <a:xfrm>
            <a:off x="-106532" y="1468693"/>
            <a:ext cx="12192000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0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60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基于深度课堂的上课基本</a:t>
            </a:r>
            <a:r>
              <a:rPr lang="zh-CN" altLang="en-US" sz="60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规范</a:t>
            </a:r>
            <a:endParaRPr lang="zh-CN" altLang="en-US" sz="6000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8" y="1306629"/>
            <a:ext cx="5623985" cy="4244741"/>
          </a:xfrm>
          <a:prstGeom prst="rect">
            <a:avLst/>
          </a:prstGeom>
        </p:spPr>
      </p:pic>
      <p:sp>
        <p:nvSpPr>
          <p:cNvPr id="6" name="标题 316417"/>
          <p:cNvSpPr>
            <a:spLocks noGrp="1"/>
          </p:cNvSpPr>
          <p:nvPr>
            <p:ph type="title"/>
          </p:nvPr>
        </p:nvSpPr>
        <p:spPr>
          <a:xfrm>
            <a:off x="7085162" y="400134"/>
            <a:ext cx="1731578" cy="1143000"/>
          </a:xfrm>
        </p:spPr>
        <p:txBody>
          <a:bodyPr anchor="ctr"/>
          <a:lstStyle/>
          <a:p>
            <a:pPr algn="l"/>
            <a:r>
              <a:rPr lang="zh-CN" altLang="en-US" sz="4000" b="1" dirty="0">
                <a:solidFill>
                  <a:schemeClr val="tx1"/>
                </a:solidFill>
                <a:latin typeface="Arial" panose="020B0604020202020204" pitchFamily="34" charset="0"/>
              </a:rPr>
              <a:t>低  段</a:t>
            </a:r>
            <a:r>
              <a:rPr sz="40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标题 316417"/>
          <p:cNvSpPr txBox="1"/>
          <p:nvPr/>
        </p:nvSpPr>
        <p:spPr>
          <a:xfrm>
            <a:off x="6198235" y="1475757"/>
            <a:ext cx="5994058" cy="1143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我想说</a:t>
            </a:r>
            <a:r>
              <a:rPr lang="en-US" altLang="zh-CN" sz="3600" dirty="0">
                <a:latin typeface="Arial" panose="020B0604020202020204" pitchFamily="34" charset="0"/>
              </a:rPr>
              <a:t>——</a:t>
            </a:r>
            <a:r>
              <a:rPr lang="zh-CN" altLang="en-US" sz="3600" dirty="0">
                <a:latin typeface="Arial" panose="020B0604020202020204" pitchFamily="34" charset="0"/>
              </a:rPr>
              <a:t>（不管会不会说） </a:t>
            </a:r>
            <a:endParaRPr lang="zh-CN" altLang="en-US" sz="3600" dirty="0">
              <a:latin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79609" y="2869290"/>
            <a:ext cx="54876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喜欢举手，课堂热情高，氛围浓。但却不会表达，不会倾听，不会合作交流，课堂纪律难以把控。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标题 316417"/>
          <p:cNvSpPr>
            <a:spLocks noGrp="1"/>
          </p:cNvSpPr>
          <p:nvPr/>
        </p:nvSpPr>
        <p:spPr>
          <a:xfrm>
            <a:off x="1099820" y="0"/>
            <a:ext cx="2862580" cy="11430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课堂现状</a:t>
            </a:r>
            <a:r>
              <a:rPr sz="40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9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316417"/>
          <p:cNvSpPr>
            <a:spLocks noGrp="1"/>
          </p:cNvSpPr>
          <p:nvPr>
            <p:ph type="title"/>
          </p:nvPr>
        </p:nvSpPr>
        <p:spPr>
          <a:xfrm>
            <a:off x="7672304" y="149877"/>
            <a:ext cx="1731578" cy="1143000"/>
          </a:xfrm>
        </p:spPr>
        <p:txBody>
          <a:bodyPr anchor="ctr"/>
          <a:lstStyle/>
          <a:p>
            <a:pPr algn="l"/>
            <a:r>
              <a:rPr lang="zh-CN" altLang="en-US" sz="4000" dirty="0">
                <a:latin typeface="Arial" panose="020B0604020202020204" pitchFamily="34" charset="0"/>
              </a:rPr>
              <a:t>中</a:t>
            </a:r>
            <a:r>
              <a:rPr lang="zh-CN" altLang="en-US" sz="4000" b="1" dirty="0">
                <a:solidFill>
                  <a:schemeClr val="tx1"/>
                </a:solidFill>
                <a:latin typeface="Arial" panose="020B0604020202020204" pitchFamily="34" charset="0"/>
              </a:rPr>
              <a:t>  段</a:t>
            </a:r>
            <a:r>
              <a:rPr sz="40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363" y="1925511"/>
            <a:ext cx="5657504" cy="3580140"/>
          </a:xfrm>
          <a:prstGeom prst="rect">
            <a:avLst/>
          </a:prstGeom>
        </p:spPr>
      </p:pic>
      <p:sp>
        <p:nvSpPr>
          <p:cNvPr id="8" name="标题 316417"/>
          <p:cNvSpPr txBox="1"/>
          <p:nvPr/>
        </p:nvSpPr>
        <p:spPr>
          <a:xfrm>
            <a:off x="6095999" y="1475757"/>
            <a:ext cx="5994058" cy="1143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我要说</a:t>
            </a:r>
            <a:r>
              <a:rPr lang="en-US" altLang="zh-CN" sz="3600" dirty="0">
                <a:latin typeface="Arial" panose="020B0604020202020204" pitchFamily="34" charset="0"/>
              </a:rPr>
              <a:t>——</a:t>
            </a:r>
            <a:r>
              <a:rPr lang="zh-CN" altLang="en-US" sz="3600" dirty="0">
                <a:latin typeface="Arial" panose="020B0604020202020204" pitchFamily="34" charset="0"/>
              </a:rPr>
              <a:t>（不一定会说） </a:t>
            </a:r>
            <a:endParaRPr lang="zh-CN" altLang="en-US" sz="3600" dirty="0">
              <a:latin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81210" y="2422929"/>
            <a:ext cx="54624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大部分学生愿意说，课堂氛围比较活跃。但生生对话、师生对话流于形式，浮于表面。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标题 316417"/>
          <p:cNvSpPr>
            <a:spLocks noGrp="1"/>
          </p:cNvSpPr>
          <p:nvPr/>
        </p:nvSpPr>
        <p:spPr>
          <a:xfrm>
            <a:off x="1218565" y="149860"/>
            <a:ext cx="2862580" cy="11430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课堂现状</a:t>
            </a:r>
            <a:r>
              <a:rPr sz="40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316417"/>
          <p:cNvSpPr>
            <a:spLocks noGrp="1"/>
          </p:cNvSpPr>
          <p:nvPr>
            <p:ph type="title"/>
          </p:nvPr>
        </p:nvSpPr>
        <p:spPr>
          <a:xfrm>
            <a:off x="7085162" y="400134"/>
            <a:ext cx="1731578" cy="1143000"/>
          </a:xfrm>
        </p:spPr>
        <p:txBody>
          <a:bodyPr anchor="ctr"/>
          <a:lstStyle/>
          <a:p>
            <a:pPr algn="l"/>
            <a:r>
              <a:rPr lang="zh-CN" altLang="en-US" sz="4000" dirty="0">
                <a:latin typeface="Arial" panose="020B0604020202020204" pitchFamily="34" charset="0"/>
              </a:rPr>
              <a:t>高</a:t>
            </a:r>
            <a:r>
              <a:rPr lang="zh-CN" altLang="en-US" sz="4000" b="1" dirty="0">
                <a:solidFill>
                  <a:schemeClr val="tx1"/>
                </a:solidFill>
                <a:latin typeface="Arial" panose="020B0604020202020204" pitchFamily="34" charset="0"/>
              </a:rPr>
              <a:t>  段</a:t>
            </a:r>
            <a:r>
              <a:rPr sz="40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标题 316417"/>
          <p:cNvSpPr txBox="1"/>
          <p:nvPr/>
        </p:nvSpPr>
        <p:spPr>
          <a:xfrm>
            <a:off x="6096000" y="1543134"/>
            <a:ext cx="5994058" cy="1143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我不说</a:t>
            </a:r>
            <a:r>
              <a:rPr lang="en-US" altLang="zh-CN" sz="3600" dirty="0">
                <a:latin typeface="Arial" panose="020B0604020202020204" pitchFamily="34" charset="0"/>
              </a:rPr>
              <a:t>——</a:t>
            </a:r>
            <a:r>
              <a:rPr lang="zh-CN" altLang="en-US" sz="3600" dirty="0">
                <a:latin typeface="Arial" panose="020B0604020202020204" pitchFamily="34" charset="0"/>
              </a:rPr>
              <a:t>（不管会不会说） </a:t>
            </a:r>
            <a:endParaRPr lang="zh-CN" altLang="en-US" sz="3600" dirty="0">
              <a:latin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00102" y="2686134"/>
            <a:ext cx="58918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学生不爱举手，不爱说，即便知道答案也不说。课堂往往成了教师一个人的舞台。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2" y="1608180"/>
            <a:ext cx="5895117" cy="3870149"/>
          </a:xfrm>
          <a:prstGeom prst="rect">
            <a:avLst/>
          </a:prstGeom>
        </p:spPr>
      </p:pic>
      <p:sp>
        <p:nvSpPr>
          <p:cNvPr id="2" name="标题 316417"/>
          <p:cNvSpPr>
            <a:spLocks noGrp="1"/>
          </p:cNvSpPr>
          <p:nvPr/>
        </p:nvSpPr>
        <p:spPr>
          <a:xfrm>
            <a:off x="1272540" y="0"/>
            <a:ext cx="2862580" cy="11430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课堂现状</a:t>
            </a:r>
            <a:r>
              <a:rPr sz="40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18"/>
          <p:cNvSpPr/>
          <p:nvPr/>
        </p:nvSpPr>
        <p:spPr>
          <a:xfrm>
            <a:off x="4073525" y="206375"/>
            <a:ext cx="2082800" cy="492125"/>
          </a:xfrm>
          <a:custGeom>
            <a:avLst/>
            <a:gdLst>
              <a:gd name="connsiteX0" fmla="*/ 0 w 1309222"/>
              <a:gd name="connsiteY0" fmla="*/ 218208 h 1575262"/>
              <a:gd name="connsiteX1" fmla="*/ 218208 w 1309222"/>
              <a:gd name="connsiteY1" fmla="*/ 0 h 1575262"/>
              <a:gd name="connsiteX2" fmla="*/ 1091014 w 1309222"/>
              <a:gd name="connsiteY2" fmla="*/ 0 h 1575262"/>
              <a:gd name="connsiteX3" fmla="*/ 1309222 w 1309222"/>
              <a:gd name="connsiteY3" fmla="*/ 218208 h 1575262"/>
              <a:gd name="connsiteX4" fmla="*/ 1309222 w 1309222"/>
              <a:gd name="connsiteY4" fmla="*/ 1357054 h 1575262"/>
              <a:gd name="connsiteX5" fmla="*/ 1091014 w 1309222"/>
              <a:gd name="connsiteY5" fmla="*/ 1575262 h 1575262"/>
              <a:gd name="connsiteX6" fmla="*/ 218208 w 1309222"/>
              <a:gd name="connsiteY6" fmla="*/ 1575262 h 1575262"/>
              <a:gd name="connsiteX7" fmla="*/ 0 w 1309222"/>
              <a:gd name="connsiteY7" fmla="*/ 1357054 h 1575262"/>
              <a:gd name="connsiteX8" fmla="*/ 0 w 1309222"/>
              <a:gd name="connsiteY8" fmla="*/ 218208 h 157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9222" h="1575262">
                <a:moveTo>
                  <a:pt x="0" y="218208"/>
                </a:moveTo>
                <a:cubicBezTo>
                  <a:pt x="0" y="97695"/>
                  <a:pt x="97695" y="0"/>
                  <a:pt x="218208" y="0"/>
                </a:cubicBezTo>
                <a:lnTo>
                  <a:pt x="1091014" y="0"/>
                </a:lnTo>
                <a:cubicBezTo>
                  <a:pt x="1211527" y="0"/>
                  <a:pt x="1309222" y="97695"/>
                  <a:pt x="1309222" y="218208"/>
                </a:cubicBezTo>
                <a:lnTo>
                  <a:pt x="1309222" y="1357054"/>
                </a:lnTo>
                <a:cubicBezTo>
                  <a:pt x="1309222" y="1477567"/>
                  <a:pt x="1211527" y="1575262"/>
                  <a:pt x="1091014" y="1575262"/>
                </a:cubicBezTo>
                <a:lnTo>
                  <a:pt x="218208" y="1575262"/>
                </a:lnTo>
                <a:cubicBezTo>
                  <a:pt x="97695" y="1575262"/>
                  <a:pt x="0" y="1477567"/>
                  <a:pt x="0" y="1357054"/>
                </a:cubicBezTo>
                <a:lnTo>
                  <a:pt x="0" y="218208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lIns="140111" tIns="140111" rIns="140111" bIns="140111" anchor="ctr"/>
          <a:lstStyle>
            <a:lvl1pPr defTabSz="889000">
              <a:defRPr sz="3200">
                <a:solidFill>
                  <a:schemeClr val="tx1"/>
                </a:solidFill>
                <a:latin typeface="Arial" panose="020B0604020202020204" pitchFamily="34" charset="0"/>
                <a:ea typeface="汉仪彩云体简" pitchFamily="49" charset="-122"/>
              </a:defRPr>
            </a:lvl1pPr>
            <a:lvl2pPr marL="742950" indent="-285750" defTabSz="889000">
              <a:defRPr sz="3200">
                <a:solidFill>
                  <a:schemeClr val="tx1"/>
                </a:solidFill>
                <a:latin typeface="Arial" panose="020B0604020202020204" pitchFamily="34" charset="0"/>
                <a:ea typeface="汉仪彩云体简" pitchFamily="49" charset="-122"/>
              </a:defRPr>
            </a:lvl2pPr>
            <a:lvl3pPr marL="1143000" indent="-228600" defTabSz="889000">
              <a:defRPr sz="3200">
                <a:solidFill>
                  <a:schemeClr val="tx1"/>
                </a:solidFill>
                <a:latin typeface="Arial" panose="020B0604020202020204" pitchFamily="34" charset="0"/>
                <a:ea typeface="汉仪彩云体简" pitchFamily="49" charset="-122"/>
              </a:defRPr>
            </a:lvl3pPr>
            <a:lvl4pPr marL="1600200" indent="-228600" defTabSz="889000">
              <a:defRPr sz="3200">
                <a:solidFill>
                  <a:schemeClr val="tx1"/>
                </a:solidFill>
                <a:latin typeface="Arial" panose="020B0604020202020204" pitchFamily="34" charset="0"/>
                <a:ea typeface="汉仪彩云体简" pitchFamily="49" charset="-122"/>
              </a:defRPr>
            </a:lvl4pPr>
            <a:lvl5pPr marL="2057400" indent="-228600" defTabSz="889000">
              <a:defRPr sz="3200">
                <a:solidFill>
                  <a:schemeClr val="tx1"/>
                </a:solidFill>
                <a:latin typeface="Arial" panose="020B0604020202020204" pitchFamily="34" charset="0"/>
                <a:ea typeface="汉仪彩云体简" pitchFamily="49" charset="-122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汉仪彩云体简" pitchFamily="49" charset="-122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汉仪彩云体简" pitchFamily="49" charset="-122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汉仪彩云体简" pitchFamily="49" charset="-122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汉仪彩云体简" pitchFamily="49" charset="-122"/>
              </a:defRPr>
            </a:lvl9pPr>
          </a:lstStyle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课堂实施</a:t>
            </a:r>
            <a:endParaRPr lang="zh-CN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8" name="Oval 19"/>
          <p:cNvSpPr>
            <a:spLocks noChangeArrowheads="1"/>
          </p:cNvSpPr>
          <p:nvPr/>
        </p:nvSpPr>
        <p:spPr bwMode="auto">
          <a:xfrm>
            <a:off x="1430020" y="2501265"/>
            <a:ext cx="1244600" cy="845185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bg1"/>
            </a:solidFill>
            <a:round/>
          </a:ln>
          <a:effectLst>
            <a:outerShdw blurRad="127000" dist="38100" dir="5400000" algn="ctr" rotWithShape="0">
              <a:prstClr val="black">
                <a:alpha val="40000"/>
              </a:prstClr>
            </a:outerShdw>
          </a:effectLst>
        </p:spPr>
        <p:txBody>
          <a:bodyPr lIns="62118" tIns="31058" rIns="62118" bIns="31058" anchor="ctr"/>
          <a:lstStyle/>
          <a:p>
            <a:pPr algn="ctr" fontAlgn="base">
              <a:lnSpc>
                <a:spcPct val="120000"/>
              </a:lnSpc>
              <a:defRPr/>
            </a:pPr>
            <a:r>
              <a:rPr lang="zh-CN" altLang="en-US" sz="2800" b="1" strike="noStrike" kern="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听</a:t>
            </a:r>
            <a:endParaRPr lang="zh-CN" altLang="en-US" sz="2800" b="1" strike="noStrike" kern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57379" name="文本框 357378"/>
          <p:cNvSpPr txBox="1"/>
          <p:nvPr/>
        </p:nvSpPr>
        <p:spPr>
          <a:xfrm>
            <a:off x="3152775" y="1711325"/>
            <a:ext cx="18034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i="0" dirty="0">
                <a:solidFill>
                  <a:srgbClr val="3366FD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听清楚</a:t>
            </a:r>
            <a:endParaRPr lang="zh-CN" altLang="en-US" sz="3600" b="1" i="0" dirty="0">
              <a:solidFill>
                <a:srgbClr val="3366FD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右箭头 14"/>
          <p:cNvSpPr/>
          <p:nvPr/>
        </p:nvSpPr>
        <p:spPr>
          <a:xfrm rot="5400000">
            <a:off x="3561715" y="2729230"/>
            <a:ext cx="633730" cy="38989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noProof="1"/>
          </a:p>
        </p:txBody>
      </p:sp>
      <p:sp>
        <p:nvSpPr>
          <p:cNvPr id="12" name="文本框 11"/>
          <p:cNvSpPr txBox="1"/>
          <p:nvPr/>
        </p:nvSpPr>
        <p:spPr>
          <a:xfrm>
            <a:off x="3197225" y="3761740"/>
            <a:ext cx="1362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3366FD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重复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49850" y="1688465"/>
            <a:ext cx="18923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i="0" dirty="0">
                <a:solidFill>
                  <a:srgbClr val="3366FD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听明白</a:t>
            </a:r>
            <a:endParaRPr lang="zh-CN" altLang="en-US" sz="3600" b="1" i="0" dirty="0">
              <a:solidFill>
                <a:srgbClr val="3366FD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右箭头 5"/>
          <p:cNvSpPr/>
          <p:nvPr/>
        </p:nvSpPr>
        <p:spPr>
          <a:xfrm rot="5400000">
            <a:off x="5644515" y="2729230"/>
            <a:ext cx="633730" cy="38989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noProof="1"/>
          </a:p>
        </p:txBody>
      </p:sp>
      <p:sp>
        <p:nvSpPr>
          <p:cNvPr id="7" name="文本框 6"/>
          <p:cNvSpPr txBox="1"/>
          <p:nvPr/>
        </p:nvSpPr>
        <p:spPr>
          <a:xfrm>
            <a:off x="5064760" y="3761740"/>
            <a:ext cx="2474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3366FD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理解意思</a:t>
            </a:r>
            <a:endParaRPr lang="zh-CN" altLang="en-US" sz="3600" b="1" dirty="0">
              <a:solidFill>
                <a:srgbClr val="3366FD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39355" y="1621790"/>
            <a:ext cx="13728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i="0" dirty="0">
                <a:solidFill>
                  <a:srgbClr val="3366FD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听懂</a:t>
            </a:r>
            <a:endParaRPr lang="zh-CN" altLang="en-US" sz="3600" b="1" i="0" dirty="0">
              <a:solidFill>
                <a:srgbClr val="3366FD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右箭头 10"/>
          <p:cNvSpPr/>
          <p:nvPr/>
        </p:nvSpPr>
        <p:spPr>
          <a:xfrm rot="5400000">
            <a:off x="7731125" y="2714625"/>
            <a:ext cx="633730" cy="4191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noProof="1"/>
          </a:p>
        </p:txBody>
      </p:sp>
      <p:sp>
        <p:nvSpPr>
          <p:cNvPr id="13" name="文本框 12"/>
          <p:cNvSpPr txBox="1"/>
          <p:nvPr/>
        </p:nvSpPr>
        <p:spPr>
          <a:xfrm>
            <a:off x="7346950" y="3761740"/>
            <a:ext cx="31724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3366FD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反思质疑交流</a:t>
            </a:r>
            <a:endParaRPr lang="zh-CN" altLang="en-US" sz="3600" b="1" dirty="0">
              <a:solidFill>
                <a:srgbClr val="3366FD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7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ldLvl="0" animBg="1"/>
      <p:bldP spid="357379" grpId="0"/>
      <p:bldP spid="15" grpId="0" bldLvl="0" animBg="1"/>
      <p:bldP spid="12" grpId="0"/>
      <p:bldP spid="3" grpId="0"/>
      <p:bldP spid="6" grpId="0" bldLvl="0" animBg="1"/>
      <p:bldP spid="7" grpId="0"/>
      <p:bldP spid="9" grpId="0"/>
      <p:bldP spid="11" grpId="0" bldLvl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9"/>
          <p:cNvSpPr>
            <a:spLocks noChangeArrowheads="1"/>
          </p:cNvSpPr>
          <p:nvPr/>
        </p:nvSpPr>
        <p:spPr bwMode="auto">
          <a:xfrm>
            <a:off x="1192530" y="1386840"/>
            <a:ext cx="1244600" cy="845185"/>
          </a:xfrm>
          <a:prstGeom prst="ellipse">
            <a:avLst/>
          </a:prstGeom>
          <a:solidFill>
            <a:srgbClr val="FF0000"/>
          </a:solidFill>
          <a:ln w="63500">
            <a:solidFill>
              <a:schemeClr val="bg1"/>
            </a:solidFill>
            <a:round/>
          </a:ln>
          <a:effectLst>
            <a:outerShdw blurRad="127000" dist="38100" dir="5400000" algn="ctr" rotWithShape="0">
              <a:prstClr val="black">
                <a:alpha val="40000"/>
              </a:prstClr>
            </a:outerShdw>
          </a:effectLst>
        </p:spPr>
        <p:txBody>
          <a:bodyPr lIns="62118" tIns="31058" rIns="62118" bIns="31058" anchor="ctr"/>
          <a:lstStyle/>
          <a:p>
            <a:pPr algn="ctr" fontAlgn="base">
              <a:lnSpc>
                <a:spcPct val="120000"/>
              </a:lnSpc>
              <a:defRPr/>
            </a:pPr>
            <a:r>
              <a:rPr lang="zh-CN" altLang="en-US" sz="2800" b="1" strike="noStrike" kern="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说</a:t>
            </a:r>
            <a:endParaRPr lang="zh-CN" altLang="en-US" sz="2800" b="1" strike="noStrike" kern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16418" name="标题 316417"/>
          <p:cNvSpPr>
            <a:spLocks noGrp="1"/>
          </p:cNvSpPr>
          <p:nvPr>
            <p:ph type="title"/>
          </p:nvPr>
        </p:nvSpPr>
        <p:spPr>
          <a:xfrm>
            <a:off x="3138805" y="361633"/>
            <a:ext cx="5676900" cy="1143000"/>
          </a:xfrm>
        </p:spPr>
        <p:txBody>
          <a:bodyPr anchor="ctr"/>
          <a:lstStyle/>
          <a:p>
            <a:pPr algn="l"/>
            <a:r>
              <a:rPr lang="zh-CN" altLang="en-US" sz="4000" b="1" dirty="0">
                <a:solidFill>
                  <a:schemeClr val="tx1"/>
                </a:solidFill>
              </a:rPr>
              <a:t>简单问题</a:t>
            </a:r>
            <a:r>
              <a:rPr lang="en-US" altLang="zh-CN" sz="4000" b="1">
                <a:solidFill>
                  <a:schemeClr val="tx1"/>
                </a:solidFill>
                <a:latin typeface="Arial" panose="020B0604020202020204" pitchFamily="34" charset="0"/>
              </a:rPr>
              <a:t>——</a:t>
            </a:r>
            <a:r>
              <a:rPr sz="4000" b="1">
                <a:solidFill>
                  <a:schemeClr val="tx1"/>
                </a:solidFill>
                <a:latin typeface="Arial" panose="020B0604020202020204" pitchFamily="34" charset="0"/>
              </a:rPr>
              <a:t>直接说</a:t>
            </a:r>
            <a:endParaRPr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17447" name="矩形 317446"/>
          <p:cNvSpPr/>
          <p:nvPr/>
        </p:nvSpPr>
        <p:spPr>
          <a:xfrm>
            <a:off x="3138805" y="1712278"/>
            <a:ext cx="828675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l"/>
            <a:r>
              <a:rPr lang="zh-CN" altLang="en-US" sz="4000" b="1" spc="200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rPr>
              <a:t>较难问题——小组合作</a:t>
            </a:r>
            <a:endParaRPr lang="zh-CN" altLang="en-US" sz="4000" b="1" spc="200" dirty="0">
              <a:solidFill>
                <a:schemeClr val="tx1"/>
              </a:solidFill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标题 316417"/>
          <p:cNvSpPr>
            <a:spLocks noGrp="1"/>
          </p:cNvSpPr>
          <p:nvPr/>
        </p:nvSpPr>
        <p:spPr>
          <a:xfrm>
            <a:off x="639445" y="3552825"/>
            <a:ext cx="2350135" cy="114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algn="l"/>
            <a:r>
              <a:rPr sz="4000" b="1" dirty="0">
                <a:solidFill>
                  <a:schemeClr val="tx1"/>
                </a:solidFill>
                <a:latin typeface="Arial" panose="020B0604020202020204" pitchFamily="34" charset="0"/>
              </a:rPr>
              <a:t>（首学）独立思考</a:t>
            </a:r>
            <a:endParaRPr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2989580" y="3929380"/>
            <a:ext cx="633730" cy="38989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noProof="1"/>
          </a:p>
        </p:txBody>
      </p:sp>
      <p:sp>
        <p:nvSpPr>
          <p:cNvPr id="6" name="标题 316417"/>
          <p:cNvSpPr>
            <a:spLocks noGrp="1"/>
          </p:cNvSpPr>
          <p:nvPr/>
        </p:nvSpPr>
        <p:spPr>
          <a:xfrm>
            <a:off x="3623310" y="3552825"/>
            <a:ext cx="2350135" cy="114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algn="l"/>
            <a:r>
              <a:rPr sz="4000" b="1" dirty="0">
                <a:solidFill>
                  <a:schemeClr val="tx1"/>
                </a:solidFill>
                <a:latin typeface="Arial" panose="020B0604020202020204" pitchFamily="34" charset="0"/>
              </a:rPr>
              <a:t>（互学）组内交流</a:t>
            </a:r>
            <a:endParaRPr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6118860" y="3929380"/>
            <a:ext cx="633730" cy="389890"/>
          </a:xfrm>
          <a:prstGeom prst="rightArrow">
            <a:avLst>
              <a:gd name="adj1" fmla="val 50000"/>
              <a:gd name="adj2" fmla="val 4234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noProof="1"/>
          </a:p>
        </p:txBody>
      </p:sp>
      <p:sp>
        <p:nvSpPr>
          <p:cNvPr id="8" name="标题 316417"/>
          <p:cNvSpPr>
            <a:spLocks noGrp="1"/>
          </p:cNvSpPr>
          <p:nvPr/>
        </p:nvSpPr>
        <p:spPr>
          <a:xfrm>
            <a:off x="9834880" y="3552825"/>
            <a:ext cx="2350135" cy="114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algn="l"/>
            <a:r>
              <a:rPr sz="4000" b="1" dirty="0">
                <a:solidFill>
                  <a:schemeClr val="tx1"/>
                </a:solidFill>
                <a:latin typeface="Arial" panose="020B0604020202020204" pitchFamily="34" charset="0"/>
              </a:rPr>
              <a:t>（群学）师生交流</a:t>
            </a:r>
            <a:endParaRPr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标题 316417"/>
          <p:cNvSpPr>
            <a:spLocks noGrp="1"/>
          </p:cNvSpPr>
          <p:nvPr/>
        </p:nvSpPr>
        <p:spPr>
          <a:xfrm>
            <a:off x="6752590" y="3552825"/>
            <a:ext cx="2350135" cy="114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algn="l"/>
            <a:r>
              <a:rPr sz="4000" b="1" dirty="0">
                <a:solidFill>
                  <a:schemeClr val="tx1"/>
                </a:solidFill>
                <a:latin typeface="Arial" panose="020B0604020202020204" pitchFamily="34" charset="0"/>
              </a:rPr>
              <a:t>（群学）全班交流</a:t>
            </a:r>
            <a:endParaRPr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" name="右箭头 9"/>
          <p:cNvSpPr/>
          <p:nvPr/>
        </p:nvSpPr>
        <p:spPr>
          <a:xfrm>
            <a:off x="9201150" y="3929380"/>
            <a:ext cx="633730" cy="389890"/>
          </a:xfrm>
          <a:prstGeom prst="rightArrow">
            <a:avLst>
              <a:gd name="adj1" fmla="val 50000"/>
              <a:gd name="adj2" fmla="val 4234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16418" grpId="0"/>
      <p:bldP spid="317447" grpId="0"/>
      <p:bldP spid="5" grpId="0" bldLvl="0" animBg="1"/>
      <p:bldP spid="13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25650" y="194158"/>
            <a:ext cx="404304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独立思考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（首学）：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5650" y="902416"/>
            <a:ext cx="103760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  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交流前，对问题有自己的思考和想法，可以是方法、结论，也可以是困惑，让组内交流时“有话说”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右箭头 20"/>
          <p:cNvSpPr/>
          <p:nvPr/>
        </p:nvSpPr>
        <p:spPr>
          <a:xfrm>
            <a:off x="4543902" y="416629"/>
            <a:ext cx="633730" cy="38989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noProof="1"/>
          </a:p>
        </p:txBody>
      </p:sp>
      <p:sp>
        <p:nvSpPr>
          <p:cNvPr id="11" name="文本框 10"/>
          <p:cNvSpPr txBox="1"/>
          <p:nvPr/>
        </p:nvSpPr>
        <p:spPr>
          <a:xfrm>
            <a:off x="5242562" y="194158"/>
            <a:ext cx="404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学生“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有话说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00855" y="1823561"/>
            <a:ext cx="404304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组内交流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（互学）：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右箭头 20"/>
          <p:cNvSpPr/>
          <p:nvPr/>
        </p:nvSpPr>
        <p:spPr>
          <a:xfrm>
            <a:off x="4543902" y="2027967"/>
            <a:ext cx="633730" cy="38989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noProof="1"/>
          </a:p>
        </p:txBody>
      </p:sp>
      <p:sp>
        <p:nvSpPr>
          <p:cNvPr id="14" name="文本框 13"/>
          <p:cNvSpPr txBox="1"/>
          <p:nvPr/>
        </p:nvSpPr>
        <p:spPr>
          <a:xfrm>
            <a:off x="5242562" y="1830848"/>
            <a:ext cx="404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学生“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都能说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5649" y="2640075"/>
            <a:ext cx="10376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组内交流，人人发言，在分享与补充交流中形成小组意见，让每个孩子都有机会说</a:t>
            </a: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0855" y="3391686"/>
            <a:ext cx="404304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全班交流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（群学）：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右箭头 20"/>
          <p:cNvSpPr/>
          <p:nvPr/>
        </p:nvSpPr>
        <p:spPr>
          <a:xfrm>
            <a:off x="4543902" y="3648127"/>
            <a:ext cx="633730" cy="38989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noProof="1"/>
          </a:p>
        </p:txBody>
      </p:sp>
      <p:sp>
        <p:nvSpPr>
          <p:cNvPr id="18" name="文本框 17"/>
          <p:cNvSpPr txBox="1"/>
          <p:nvPr/>
        </p:nvSpPr>
        <p:spPr>
          <a:xfrm>
            <a:off x="5177632" y="3524263"/>
            <a:ext cx="404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学生“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说得好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25649" y="4217827"/>
            <a:ext cx="10376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小组汇报， 生生对话，交流、质疑、补充，学生不仅说，还要说得好</a:t>
            </a: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25650" y="4866453"/>
            <a:ext cx="404304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师生交流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（共学）：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右箭头 20"/>
          <p:cNvSpPr/>
          <p:nvPr/>
        </p:nvSpPr>
        <p:spPr>
          <a:xfrm>
            <a:off x="4543902" y="5058199"/>
            <a:ext cx="633730" cy="38989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noProof="1"/>
          </a:p>
        </p:txBody>
      </p:sp>
      <p:sp>
        <p:nvSpPr>
          <p:cNvPr id="22" name="文本框 21"/>
          <p:cNvSpPr txBox="1"/>
          <p:nvPr/>
        </p:nvSpPr>
        <p:spPr>
          <a:xfrm>
            <a:off x="5242561" y="4820249"/>
            <a:ext cx="404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说出“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数学味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25649" y="5658895"/>
            <a:ext cx="103760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 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师生对话，沟通联系，抓住本质、数学思想进行总结提升，让学生的表达具“数学味儿”</a:t>
            </a: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 bldLvl="0" animBg="1"/>
      <p:bldP spid="11" grpId="0"/>
      <p:bldP spid="12" grpId="0"/>
      <p:bldP spid="13" grpId="0" bldLvl="0" animBg="1"/>
      <p:bldP spid="14" grpId="0"/>
      <p:bldP spid="15" grpId="0"/>
      <p:bldP spid="16" grpId="0"/>
      <p:bldP spid="17" grpId="0" bldLvl="0" animBg="1"/>
      <p:bldP spid="18" grpId="0"/>
      <p:bldP spid="19" grpId="0"/>
      <p:bldP spid="20" grpId="0"/>
      <p:bldP spid="21" grpId="0" bldLvl="0" animBg="1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57225" y="393700"/>
            <a:ext cx="29013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教师的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困惑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标题 6155"/>
          <p:cNvSpPr txBox="1"/>
          <p:nvPr/>
        </p:nvSpPr>
        <p:spPr>
          <a:xfrm>
            <a:off x="202565" y="1479550"/>
            <a:ext cx="4241800" cy="41236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anchorCtr="0"/>
          <a:p>
            <a:pPr>
              <a:lnSpc>
                <a:spcPct val="150000"/>
              </a:lnSpc>
              <a:buFontTx/>
            </a:pPr>
            <a:r>
              <a:rPr lang="zh-CN" altLang="en-US" sz="2800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什么时候该讲，怎么讲？</a:t>
            </a:r>
            <a:endParaRPr lang="zh-CN" altLang="en-US" sz="2800" b="1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buFontTx/>
            </a:pPr>
            <a:r>
              <a:rPr lang="zh-CN" altLang="en-US" sz="2800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什么时候该听，听什么？</a:t>
            </a:r>
            <a:endParaRPr lang="zh-CN" altLang="en-US" sz="2800" b="1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buFontTx/>
            </a:pPr>
            <a:r>
              <a:rPr lang="zh-CN" altLang="en-US" sz="2800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什么时候该问，怎样问？</a:t>
            </a:r>
            <a:endParaRPr lang="zh-CN" altLang="en-US" sz="2800" b="1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buFontTx/>
            </a:pPr>
            <a:r>
              <a:rPr lang="zh-CN" altLang="en-US" sz="2800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什么时候该导，如何导？</a:t>
            </a:r>
            <a:endParaRPr lang="zh-CN" altLang="en-US" sz="2800" b="1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buFontTx/>
            </a:pPr>
            <a:r>
              <a:rPr lang="zh-CN" altLang="en-US" sz="2800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什么时候该评，评什么？</a:t>
            </a:r>
            <a:r>
              <a:rPr lang="en-US" altLang="zh-CN" sz="2800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en-US" altLang="zh-CN" sz="2800" b="1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buFontTx/>
            </a:pPr>
            <a:r>
              <a:rPr lang="en-US" altLang="zh-CN" sz="2800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……</a:t>
            </a:r>
            <a:endParaRPr lang="en-US" altLang="zh-CN" sz="2800" b="1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6387" name="图片 7" descr="C:\Users\lenovo\Desktop\三性模式解读（数学）\三性课堂教师角色模式1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5680" y="1622425"/>
            <a:ext cx="6862445" cy="398081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标题 5"/>
          <p:cNvSpPr>
            <a:spLocks noGrp="1"/>
          </p:cNvSpPr>
          <p:nvPr>
            <p:ph type="title"/>
          </p:nvPr>
        </p:nvSpPr>
        <p:spPr>
          <a:xfrm>
            <a:off x="517525" y="593725"/>
            <a:ext cx="10774680" cy="698500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3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3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独立思考</a:t>
            </a:r>
            <a:r>
              <a:rPr lang="zh-CN" altLang="en-US" sz="3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（首学），教师要走到学生</a:t>
            </a:r>
            <a:r>
              <a:rPr lang="zh-CN" altLang="en-US" sz="3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前面</a:t>
            </a:r>
            <a:endParaRPr lang="zh-CN" altLang="en-US" sz="36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标题 5"/>
          <p:cNvSpPr txBox="1"/>
          <p:nvPr/>
        </p:nvSpPr>
        <p:spPr>
          <a:xfrm>
            <a:off x="4402138" y="1972945"/>
            <a:ext cx="8229600" cy="254158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lnSpc>
                <a:spcPct val="150000"/>
              </a:lnSpc>
              <a:buSzTx/>
              <a:buFontTx/>
            </a:pPr>
            <a:r>
              <a:rPr lang="zh-CN" altLang="en-US" sz="3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3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）研究怎样的首学形式</a:t>
            </a:r>
            <a:r>
              <a:rPr lang="zh-CN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适合数学</a:t>
            </a:r>
            <a:endParaRPr lang="zh-CN" altLang="en-US" sz="3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buSzTx/>
              <a:buFontTx/>
            </a:pPr>
            <a:endParaRPr lang="en-US" altLang="zh-CN" sz="3000" b="1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buSzTx/>
              <a:buFontTx/>
            </a:pPr>
            <a:r>
              <a:rPr lang="zh-CN" altLang="en-US" sz="3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3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3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）研究怎样的首学内容</a:t>
            </a:r>
            <a:r>
              <a:rPr lang="zh-CN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适合学生</a:t>
            </a:r>
            <a:endParaRPr lang="zh-CN" altLang="en-US" sz="3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buSzTx/>
              <a:buFontTx/>
            </a:pPr>
            <a:endParaRPr lang="zh-CN" altLang="en-US" sz="3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24163" y="5783263"/>
            <a:ext cx="8745537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注意：首学质量是后期有效互学、真实群学、深度共学的基础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pic>
        <p:nvPicPr>
          <p:cNvPr id="4" name="图片 3" descr="YY6FKEU}MB$01W8H4YNWNI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05" y="1795145"/>
            <a:ext cx="4110355" cy="38030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0" y="1152525"/>
            <a:ext cx="7150100" cy="4552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49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145" y="1491615"/>
            <a:ext cx="5921375" cy="32499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1380" y="290195"/>
            <a:ext cx="68135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课堂切片（</a:t>
            </a:r>
            <a:r>
              <a:rPr lang="zh-CN" altLang="en-US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独立学习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sz="4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52565" y="1695450"/>
            <a:ext cx="5334635" cy="30460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fontAlgn="auto">
              <a:lnSpc>
                <a:spcPct val="100000"/>
              </a:lnSpc>
            </a:pP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核心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问题：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有几条路线？</a:t>
            </a:r>
            <a:endParaRPr lang="zh-CN" altLang="en-US" sz="320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lnSpc>
                <a:spcPct val="100000"/>
              </a:lnSpc>
            </a:pP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交流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要求：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</a:rPr>
              <a:t> 1.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议一议有几种有序的数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法？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</a:rPr>
              <a:t> 2.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议一议是怎么有序数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的？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标题 5"/>
          <p:cNvSpPr>
            <a:spLocks noGrp="1"/>
          </p:cNvSpPr>
          <p:nvPr>
            <p:ph type="title"/>
          </p:nvPr>
        </p:nvSpPr>
        <p:spPr>
          <a:xfrm>
            <a:off x="1584960" y="653415"/>
            <a:ext cx="9432290" cy="698500"/>
          </a:xfrm>
        </p:spPr>
        <p:txBody>
          <a:bodyPr vert="horz" wrap="square" lIns="91440" tIns="45720" rIns="91440" bIns="45720" anchor="ctr">
            <a:normAutofit fontScale="90000"/>
          </a:bodyPr>
          <a:lstStyle/>
          <a:p>
            <a:pPr eaLnBrk="1" hangingPunct="1"/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3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组内交流（</a:t>
            </a:r>
            <a:r>
              <a: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互学），教师要融到学生里面</a:t>
            </a: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标题 5"/>
          <p:cNvSpPr txBox="1"/>
          <p:nvPr/>
        </p:nvSpPr>
        <p:spPr>
          <a:xfrm>
            <a:off x="6195695" y="2287905"/>
            <a:ext cx="6477000" cy="254190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lnSpc>
                <a:spcPct val="150000"/>
              </a:lnSpc>
              <a:buSzTx/>
              <a:buFontTx/>
            </a:pPr>
            <a:r>
              <a:rPr lang="zh-CN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）明确互学内容和要求</a:t>
            </a:r>
            <a:endParaRPr lang="zh-CN" altLang="en-US" sz="3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buSzTx/>
              <a:buFontTx/>
            </a:pPr>
            <a:r>
              <a:rPr lang="zh-CN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）调控互学纪律</a:t>
            </a:r>
            <a:r>
              <a:rPr lang="en-US" altLang="zh-CN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强化规则</a:t>
            </a:r>
            <a:endParaRPr lang="en-US" altLang="zh-CN" sz="3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buSzTx/>
              <a:buFontTx/>
            </a:pPr>
            <a:r>
              <a:rPr lang="zh-CN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）收集典型案例</a:t>
            </a:r>
            <a:r>
              <a:rPr lang="en-US" altLang="zh-CN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做好记录</a:t>
            </a:r>
            <a:endParaRPr lang="en-US" altLang="zh-CN" sz="3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buSzTx/>
              <a:buFontTx/>
            </a:pPr>
            <a:r>
              <a:rPr lang="zh-CN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）指导个别小组</a:t>
            </a:r>
            <a:r>
              <a:rPr lang="en-US" altLang="zh-CN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注意适当</a:t>
            </a:r>
            <a:endParaRPr lang="zh-CN" altLang="en-US" sz="3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74345" y="1351915"/>
            <a:ext cx="3676015" cy="27584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155" y="3534410"/>
            <a:ext cx="4029075" cy="3021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1645" y="194310"/>
            <a:ext cx="4989830" cy="64700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840" y="3615055"/>
            <a:ext cx="2443480" cy="25711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606415" y="683260"/>
            <a:ext cx="59772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帅哥们，靓女们</a:t>
            </a:r>
            <a:endParaRPr lang="zh-CN" altLang="en-US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0L$L7R8%R1E`L(9V{`G~K@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261360"/>
            <a:ext cx="5524500" cy="35718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5570" y="0"/>
            <a:ext cx="68135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课堂切片（</a:t>
            </a:r>
            <a:r>
              <a:rPr lang="zh-CN" altLang="en-US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组</a:t>
            </a:r>
            <a:r>
              <a:rPr lang="zh-CN" altLang="en-US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内交流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sz="4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5718634" y="3499445"/>
            <a:ext cx="5775008" cy="2095385"/>
          </a:xfrm>
          <a:prstGeom prst="round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06545" y="764540"/>
            <a:ext cx="8021320" cy="202311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8879172" y="923075"/>
            <a:ext cx="3082756" cy="16699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4459814" y="951649"/>
            <a:ext cx="3427225" cy="16699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037" name="标题 1"/>
          <p:cNvSpPr>
            <a:spLocks noGrp="1"/>
          </p:cNvSpPr>
          <p:nvPr>
            <p:ph type="title"/>
          </p:nvPr>
        </p:nvSpPr>
        <p:spPr>
          <a:xfrm>
            <a:off x="4639193" y="1013557"/>
            <a:ext cx="3571679" cy="2011253"/>
          </a:xfrm>
        </p:spPr>
        <p:txBody>
          <a:bodyPr vert="horz" wrap="square" lIns="91434" tIns="45716" rIns="91434" bIns="45716" anchor="ctr" anchorCtr="0">
            <a:normAutofit fontScale="90000"/>
          </a:bodyPr>
          <a:p>
            <a:pPr eaLnBrk="1" hangingPunct="1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融到学生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小组活动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里面</a:t>
            </a:r>
            <a:b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融到学生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学习讨论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里面</a:t>
            </a:r>
            <a:b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融到学生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研究内容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里面</a:t>
            </a:r>
            <a:b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</a:b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038" name="标题 1"/>
          <p:cNvSpPr txBox="1"/>
          <p:nvPr/>
        </p:nvSpPr>
        <p:spPr>
          <a:xfrm>
            <a:off x="8879475" y="653532"/>
            <a:ext cx="3119266" cy="22096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>
              <a:lnSpc>
                <a:spcPct val="150000"/>
              </a:lnSpc>
              <a:buSzTx/>
              <a:buFontTx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有价值的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错误案例</a:t>
            </a:r>
            <a:endParaRPr lang="en-US" altLang="zh-CN" sz="2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buSzTx/>
              <a:buFontTx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有代表性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正确表达</a:t>
            </a:r>
            <a:endParaRPr lang="en-US" altLang="zh-CN" sz="2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buSzTx/>
              <a:buFontTx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有意义的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教育资源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6077389" y="3578817"/>
            <a:ext cx="5481336" cy="184298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>
              <a:lnSpc>
                <a:spcPct val="150000"/>
              </a:lnSpc>
              <a:buSzTx/>
            </a:pPr>
            <a:r>
              <a:rPr lang="zh-CN" altLang="en-US" sz="3000" b="1" dirty="0">
                <a:latin typeface="微软雅黑" panose="020B0503020204020204" charset="-122"/>
                <a:ea typeface="微软雅黑" panose="020B0503020204020204" charset="-122"/>
              </a:rPr>
              <a:t>根据知识体系、选择汇报顺序预设处理办法、应对特殊生成</a:t>
            </a:r>
            <a:endParaRPr lang="en-US" altLang="zh-CN" sz="3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buSzTx/>
              <a:buFontTx/>
            </a:pPr>
            <a:r>
              <a:rPr lang="zh-CN" altLang="en-US" sz="3000" b="1" dirty="0">
                <a:latin typeface="微软雅黑" panose="020B0503020204020204" charset="-122"/>
                <a:ea typeface="微软雅黑" panose="020B0503020204020204" charset="-122"/>
              </a:rPr>
              <a:t>梳理案例关系、引发深度群学</a:t>
            </a:r>
            <a:endParaRPr lang="zh-CN" altLang="en-US" sz="3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右箭头 9"/>
          <p:cNvSpPr/>
          <p:nvPr/>
        </p:nvSpPr>
        <p:spPr>
          <a:xfrm>
            <a:off x="8094991" y="1592963"/>
            <a:ext cx="706399" cy="495273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8072766" y="2888293"/>
            <a:ext cx="922287" cy="51114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9" grpId="0"/>
      <p:bldP spid="13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标题 5"/>
          <p:cNvSpPr>
            <a:spLocks noGrp="1"/>
          </p:cNvSpPr>
          <p:nvPr>
            <p:ph type="title"/>
          </p:nvPr>
        </p:nvSpPr>
        <p:spPr>
          <a:xfrm>
            <a:off x="2028190" y="201930"/>
            <a:ext cx="9594850" cy="698500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3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全班交流（群学）</a:t>
            </a:r>
            <a:r>
              <a: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，教师要退到学生后面</a:t>
            </a: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标题 14338"/>
          <p:cNvSpPr txBox="1"/>
          <p:nvPr/>
        </p:nvSpPr>
        <p:spPr>
          <a:xfrm>
            <a:off x="6486525" y="2122805"/>
            <a:ext cx="6958330" cy="293814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lnSpc>
                <a:spcPct val="150000"/>
              </a:lnSpc>
              <a:buSzTx/>
              <a:buFontTx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语言模板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成为常态，利于交流</a:t>
            </a:r>
            <a:b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endParaRPr lang="en-US" altLang="zh-CN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buSzTx/>
              <a:buFontTx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减少介入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组间交流，生生对话</a:t>
            </a:r>
            <a:b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endParaRPr lang="en-US" altLang="zh-CN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buSzTx/>
              <a:buFontTx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评价激励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围绕本质，思维碰撞</a:t>
            </a:r>
            <a:b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endParaRPr lang="en-US" altLang="zh-CN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buSzTx/>
              <a:buFontTx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教师站位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让位学生，避免生为师讲</a:t>
            </a:r>
            <a:endParaRPr lang="zh-CN" altLang="zh-CN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8021" y="888981"/>
            <a:ext cx="4165210" cy="3124219"/>
          </a:xfrm>
          <a:prstGeom prst="rect">
            <a:avLst/>
          </a:prstGeom>
        </p:spPr>
      </p:pic>
      <p:pic>
        <p:nvPicPr>
          <p:cNvPr id="7" name="图片 6" descr="9O)BM3`}QFJWAK881F`4KJ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350" y="3554730"/>
            <a:ext cx="4102100" cy="2986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5" name="标题 15361"/>
          <p:cNvSpPr/>
          <p:nvPr>
            <p:ph type="title"/>
          </p:nvPr>
        </p:nvSpPr>
        <p:spPr>
          <a:xfrm>
            <a:off x="848007" y="1060267"/>
            <a:ext cx="10496559" cy="473711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34" tIns="45716" rIns="91434" bIns="45716" anchor="ctr" anchorCtr="0">
            <a:normAutofit fontScale="90000"/>
          </a:bodyPr>
          <a:p>
            <a:pPr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语言模板，引发真实课堂对话的基础</a:t>
            </a:r>
            <a:br>
              <a:rPr lang="en-US" altLang="zh-CN" sz="2400" dirty="0"/>
            </a:br>
            <a:r>
              <a:rPr lang="zh-CN" altLang="en-US" sz="2275" b="1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学生发言者</a:t>
            </a:r>
            <a:r>
              <a:rPr lang="zh-CN" altLang="en-US" sz="2275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的语言模板</a:t>
            </a:r>
            <a:r>
              <a:rPr lang="en-US" altLang="zh-CN" sz="2275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——</a:t>
            </a:r>
            <a:r>
              <a:rPr lang="zh-CN" altLang="en-US" sz="227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我们组认为</a:t>
            </a:r>
            <a:r>
              <a:rPr lang="en-US" altLang="zh-CN" sz="227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…… </a:t>
            </a:r>
            <a:r>
              <a:rPr lang="zh-CN" altLang="en-US" sz="227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大家同意我们的观点吗？谁想和我们交流？</a:t>
            </a:r>
            <a:r>
              <a:rPr lang="en-US" altLang="zh-CN" sz="227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br>
              <a:rPr lang="en-US" altLang="zh-CN" sz="227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2275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对发言反馈</a:t>
            </a:r>
            <a:r>
              <a:rPr lang="zh-CN" altLang="en-US" sz="2275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的语言模板</a:t>
            </a:r>
            <a:r>
              <a:rPr lang="en-US" altLang="zh-CN" sz="2275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——</a:t>
            </a:r>
            <a:r>
              <a:rPr lang="zh-CN" altLang="en-US" sz="227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我同意他的意见，我和他想的一样。我同意他的这一点，但是我还想补充一点</a:t>
            </a:r>
            <a:r>
              <a:rPr lang="en-US" altLang="zh-CN" sz="227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……</a:t>
            </a:r>
            <a:r>
              <a:rPr lang="zh-CN" altLang="en-US" sz="227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 “我还有以下问题不明白，希望得到解释</a:t>
            </a:r>
            <a:r>
              <a:rPr lang="en-US" altLang="zh-CN" sz="227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……</a:t>
            </a:r>
            <a:r>
              <a:rPr lang="zh-CN" altLang="en-US" sz="227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”“我不同意他的观点，我认为</a:t>
            </a:r>
            <a:r>
              <a:rPr lang="en-US" altLang="zh-CN" sz="227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……</a:t>
            </a:r>
            <a:r>
              <a:rPr lang="zh-CN" altLang="en-US" sz="227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br>
              <a:rPr lang="en-US" altLang="zh-CN" sz="227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2275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教师主持介入</a:t>
            </a:r>
            <a:r>
              <a:rPr lang="zh-CN" altLang="en-US" sz="2275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的语言模板</a:t>
            </a:r>
            <a:r>
              <a:rPr lang="en-US" altLang="zh-CN" sz="2275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——</a:t>
            </a:r>
            <a:r>
              <a:rPr lang="zh-CN" altLang="en-US" sz="227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对于他们的想法你们有什么想说的？请评价一下他们的汇报；对于他们的讲解有没有问题想问的？你想问他们什么？对于两个组的方法你赞同谁的？为什么？你们听明白了什么？</a:t>
            </a:r>
            <a:endParaRPr lang="zh-CN" altLang="en-US" sz="227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6880" y="3151415"/>
            <a:ext cx="4941207" cy="3706585"/>
          </a:xfrm>
          <a:prstGeom prst="rect">
            <a:avLst/>
          </a:prstGeom>
        </p:spPr>
      </p:pic>
      <p:sp>
        <p:nvSpPr>
          <p:cNvPr id="27649" name="标题 5"/>
          <p:cNvSpPr>
            <a:spLocks noGrp="1"/>
          </p:cNvSpPr>
          <p:nvPr>
            <p:ph type="title"/>
          </p:nvPr>
        </p:nvSpPr>
        <p:spPr>
          <a:xfrm>
            <a:off x="1979295" y="356235"/>
            <a:ext cx="9417050" cy="698500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教师适时介入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,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充分让学生解释质疑表达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@K}7@A7%V_UMU9{TQY_RB@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" y="929607"/>
            <a:ext cx="5094516" cy="392920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638290" y="1824990"/>
            <a:ext cx="5450205" cy="3630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忽略关键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时介入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还有没有补充？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  <a:buSzTx/>
              <a:buFontTx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    我有一个问题想问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……</a:t>
            </a:r>
            <a:endParaRPr lang="en-US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  <a:buSzTx/>
              <a:buFontTx/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对话冷场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时介入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如果我是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×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同学我会问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……</a:t>
            </a:r>
            <a:endParaRPr lang="en-US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  <a:buSzTx/>
              <a:buFontTx/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不清不透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时介入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看看他们两人的方法有什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eaLnBrk="0" hangingPunct="0">
              <a:lnSpc>
                <a:spcPct val="150000"/>
              </a:lnSpc>
              <a:buSzTx/>
              <a:buFontTx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么联系呢？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  <a:buSzTx/>
              <a:buFontTx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争执不下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时介入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现在我们一起来把他们的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eaLnBrk="0" hangingPunct="0">
              <a:lnSpc>
                <a:spcPct val="150000"/>
              </a:lnSpc>
              <a:buSzTx/>
              <a:buFontTx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的观点捋一下，听听其它孩子的想法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4955" y="706755"/>
            <a:ext cx="6781800" cy="40830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5570" y="0"/>
            <a:ext cx="68135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课堂切片（</a:t>
            </a:r>
            <a:r>
              <a:rPr lang="zh-CN" altLang="en-US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汇报交流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sz="4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64450" y="2216785"/>
            <a:ext cx="3986530" cy="24250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t" anchorCtr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530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教师成为</a:t>
            </a:r>
            <a:r>
              <a:rPr lang="zh-CN" altLang="en-US" sz="253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组织者</a:t>
            </a:r>
            <a:r>
              <a:rPr lang="en-US" altLang="zh-CN" sz="2530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、</a:t>
            </a:r>
            <a:r>
              <a:rPr lang="en-US" altLang="zh-CN" sz="253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引导者</a:t>
            </a:r>
            <a:r>
              <a:rPr lang="zh-CN" altLang="en-US" sz="2530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。要想方设法帮助学生</a:t>
            </a:r>
            <a:r>
              <a:rPr lang="zh-CN" altLang="en-US" sz="253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讲起来、说起来、评起来、问起来、动起来、斗起来</a:t>
            </a:r>
            <a:r>
              <a:rPr lang="zh-CN" altLang="en-US" sz="2530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。</a:t>
            </a:r>
            <a:endParaRPr lang="en-US" altLang="zh-CN" sz="2530" b="1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云形标注 6"/>
          <p:cNvSpPr/>
          <p:nvPr/>
        </p:nvSpPr>
        <p:spPr>
          <a:xfrm>
            <a:off x="7664450" y="308610"/>
            <a:ext cx="3320415" cy="1238885"/>
          </a:xfrm>
          <a:prstGeom prst="cloudCallout">
            <a:avLst>
              <a:gd name="adj1" fmla="val -70940"/>
              <a:gd name="adj2" fmla="val 50631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olidFill>
                  <a:schemeClr val="tx1"/>
                </a:solidFill>
              </a:rPr>
              <a:t>同意他的说法吗？还有不同的想法吗？</a:t>
            </a:r>
            <a:endParaRPr lang="zh-CN" altLang="en-US" sz="20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标题 5"/>
          <p:cNvSpPr>
            <a:spLocks noGrp="1"/>
          </p:cNvSpPr>
          <p:nvPr>
            <p:ph type="title"/>
          </p:nvPr>
        </p:nvSpPr>
        <p:spPr>
          <a:xfrm>
            <a:off x="2206625" y="415925"/>
            <a:ext cx="9373235" cy="698500"/>
          </a:xfrm>
        </p:spPr>
        <p:txBody>
          <a:bodyPr vert="horz" wrap="square" lIns="91440" tIns="45720" rIns="91440" bIns="45720" anchor="ctr">
            <a:normAutofit fontScale="90000"/>
          </a:bodyPr>
          <a:lstStyle/>
          <a:p>
            <a:pPr eaLnBrk="1" hangingPunct="1"/>
            <a:r>
              <a:rPr lang="en-US" altLang="zh-CN" sz="3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3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共学（</a:t>
            </a:r>
            <a:r>
              <a:rPr lang="zh-CN" altLang="en-US" sz="3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师生交流</a:t>
            </a:r>
            <a:r>
              <a:rPr lang="zh-CN" altLang="en-US" sz="3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），教师要站到学生上面</a:t>
            </a:r>
            <a:endParaRPr lang="zh-CN" altLang="en-US" sz="3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$EQ{%M@MC9K33%2YCVK$Y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1710" y="1787525"/>
            <a:ext cx="2740660" cy="1919605"/>
          </a:xfrm>
          <a:prstGeom prst="rect">
            <a:avLst/>
          </a:prstGeom>
        </p:spPr>
      </p:pic>
      <p:pic>
        <p:nvPicPr>
          <p:cNvPr id="4" name="图片 3" descr="@K}7@A7%V_UMU9{TQY_RB@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44" y="1464277"/>
            <a:ext cx="5094516" cy="3929204"/>
          </a:xfrm>
          <a:prstGeom prst="rect">
            <a:avLst/>
          </a:prstGeom>
        </p:spPr>
      </p:pic>
      <p:sp>
        <p:nvSpPr>
          <p:cNvPr id="5" name="标题 5"/>
          <p:cNvSpPr txBox="1"/>
          <p:nvPr/>
        </p:nvSpPr>
        <p:spPr>
          <a:xfrm>
            <a:off x="6165215" y="1906270"/>
            <a:ext cx="5994400" cy="268033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>
              <a:lnSpc>
                <a:spcPct val="150000"/>
              </a:lnSpc>
              <a:buFontTx/>
            </a:pPr>
            <a:r>
              <a:rPr lang="en-US" altLang="zh-CN" sz="3165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3165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提升模糊认识</a:t>
            </a:r>
            <a:r>
              <a:rPr lang="en-US" altLang="zh-CN" sz="3165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165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找到原因</a:t>
            </a:r>
            <a:endParaRPr lang="zh-CN" altLang="en-US" sz="3165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buFontTx/>
            </a:pPr>
            <a:r>
              <a:rPr lang="en-US" altLang="zh-CN" sz="3165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3165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串联不同方法</a:t>
            </a:r>
            <a:r>
              <a:rPr lang="en-US" altLang="zh-CN" sz="3165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165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发现联系</a:t>
            </a:r>
            <a:endParaRPr lang="zh-CN" altLang="en-US" sz="3165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buFontTx/>
            </a:pPr>
            <a:r>
              <a:rPr lang="en-US" altLang="zh-CN" sz="3165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3165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显现数学思想</a:t>
            </a:r>
            <a:r>
              <a:rPr lang="en-US" altLang="zh-CN" sz="3165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165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感悟思想</a:t>
            </a:r>
            <a:endParaRPr lang="zh-CN" altLang="en-US" sz="3165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buFontTx/>
            </a:pPr>
            <a:r>
              <a:rPr lang="en-US" altLang="zh-CN" sz="3165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3165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彰显策略价值</a:t>
            </a:r>
            <a:r>
              <a:rPr lang="en-US" altLang="zh-CN" sz="3165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165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明确意义</a:t>
            </a:r>
            <a:endParaRPr lang="zh-CN" altLang="en-US" sz="3165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88" descr="http://gbjc.bnup.com/data/upload/2015cxxsx/2015xxsx4x/xxsx4x085.jpg"/>
          <p:cNvPicPr>
            <a:picLocks noChangeAspect="1"/>
          </p:cNvPicPr>
          <p:nvPr/>
        </p:nvPicPr>
        <p:blipFill>
          <a:blip r:embed="rId1"/>
          <a:srcRect r="5367" b="52824"/>
          <a:stretch>
            <a:fillRect/>
          </a:stretch>
        </p:blipFill>
        <p:spPr>
          <a:xfrm>
            <a:off x="410210" y="1381125"/>
            <a:ext cx="4924425" cy="3724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26" name="Picture 88" descr="http://gbjc.bnup.com/data/upload/2015cxxsx/2015xxsx4x/xxsx4x085.jpg"/>
          <p:cNvPicPr>
            <a:picLocks noChangeAspect="1"/>
          </p:cNvPicPr>
          <p:nvPr/>
        </p:nvPicPr>
        <p:blipFill>
          <a:blip r:embed="rId1"/>
          <a:srcRect t="46893" r="3754" b="6073"/>
          <a:stretch>
            <a:fillRect/>
          </a:stretch>
        </p:blipFill>
        <p:spPr>
          <a:xfrm>
            <a:off x="5334635" y="2951480"/>
            <a:ext cx="4705350" cy="3743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72" name="Picture 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743" y="259715"/>
            <a:ext cx="6581775" cy="3695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55955" y="423545"/>
            <a:ext cx="443293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总结提升 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固化知识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37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/>
          </p:cNvPicPr>
          <p:nvPr/>
        </p:nvPicPr>
        <p:blipFill>
          <a:blip r:embed="rId1"/>
          <a:srcRect l="13297" t="5544" r="4369" b="5148"/>
          <a:stretch>
            <a:fillRect/>
          </a:stretch>
        </p:blipFill>
        <p:spPr>
          <a:xfrm>
            <a:off x="6515100" y="1079500"/>
            <a:ext cx="5006975" cy="5097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5" name="Picture 4" descr="http://gbjc.bnup.com/data/upload/xs1x2013/1x067.jpg"/>
          <p:cNvPicPr>
            <a:picLocks noChangeAspect="1"/>
          </p:cNvPicPr>
          <p:nvPr/>
        </p:nvPicPr>
        <p:blipFill>
          <a:blip r:embed="rId2"/>
          <a:srcRect t="8266" r="7805" b="7031"/>
          <a:stretch>
            <a:fillRect/>
          </a:stretch>
        </p:blipFill>
        <p:spPr>
          <a:xfrm>
            <a:off x="1256665" y="257810"/>
            <a:ext cx="4891088" cy="6342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6802120" y="363220"/>
            <a:ext cx="443293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串联方法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 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发现联系</a:t>
            </a:r>
            <a:endParaRPr lang="zh-CN" altLang="en-US" sz="32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 1"/>
          <p:cNvSpPr>
            <a:spLocks noGrp="1"/>
          </p:cNvSpPr>
          <p:nvPr>
            <p:ph type="title"/>
          </p:nvPr>
        </p:nvSpPr>
        <p:spPr>
          <a:xfrm>
            <a:off x="7496175" y="2809875"/>
            <a:ext cx="2266950" cy="866775"/>
          </a:xfrm>
        </p:spPr>
        <p:txBody>
          <a:bodyPr vert="horz" wrap="square" lIns="91440" tIns="45720" rIns="91440" bIns="45720" anchor="ctr"/>
          <a:lstStyle/>
          <a:p>
            <a:r>
              <a:rPr lang="zh-CN" altLang="en-US" dirty="0"/>
              <a:t>转化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（分）</a:t>
            </a:r>
            <a:br>
              <a:rPr lang="en-US" altLang="zh-CN" dirty="0"/>
            </a:br>
            <a:endParaRPr lang="zh-CN" altLang="en-US" dirty="0"/>
          </a:p>
        </p:txBody>
      </p:sp>
      <p:pic>
        <p:nvPicPr>
          <p:cNvPr id="53250" name="Picture 2" descr="http://gbjc.bnup.com/data/upload/2015cxxsx/2015xxsx3x/xxsx3x035.jpg"/>
          <p:cNvPicPr>
            <a:picLocks noChangeAspect="1"/>
          </p:cNvPicPr>
          <p:nvPr/>
        </p:nvPicPr>
        <p:blipFill>
          <a:blip r:embed="rId1"/>
          <a:srcRect t="6599" r="5190" b="8299"/>
          <a:stretch>
            <a:fillRect/>
          </a:stretch>
        </p:blipFill>
        <p:spPr>
          <a:xfrm>
            <a:off x="1524000" y="-50800"/>
            <a:ext cx="5133975" cy="690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右箭头 4"/>
          <p:cNvSpPr/>
          <p:nvPr/>
        </p:nvSpPr>
        <p:spPr>
          <a:xfrm>
            <a:off x="7648575" y="3286125"/>
            <a:ext cx="1971675" cy="95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6584950" y="2905125"/>
            <a:ext cx="1006475" cy="9810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eaLnBrk="0" hangingPunct="0">
              <a:lnSpc>
                <a:spcPct val="90000"/>
              </a:lnSpc>
              <a:buSzTx/>
              <a:buFontTx/>
            </a:pPr>
            <a:r>
              <a:rPr lang="zh-CN" altLang="en-US" sz="3000" b="1" dirty="0">
                <a:latin typeface="微软雅黑" panose="020B0503020204020204" charset="-122"/>
                <a:ea typeface="微软雅黑" panose="020B0503020204020204" charset="-122"/>
              </a:rPr>
              <a:t>新知</a:t>
            </a:r>
            <a:endParaRPr lang="zh-CN" altLang="en-US" sz="3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9661525" y="2895600"/>
            <a:ext cx="1006475" cy="9810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eaLnBrk="0" hangingPunct="0">
              <a:lnSpc>
                <a:spcPct val="90000"/>
              </a:lnSpc>
              <a:buSzTx/>
              <a:buFontTx/>
            </a:pPr>
            <a:r>
              <a:rPr lang="zh-CN" altLang="en-US" sz="3000" b="1" dirty="0">
                <a:latin typeface="微软雅黑" panose="020B0503020204020204" charset="-122"/>
                <a:ea typeface="微软雅黑" panose="020B0503020204020204" charset="-122"/>
              </a:rPr>
              <a:t>旧知</a:t>
            </a:r>
            <a:endParaRPr lang="zh-CN" altLang="en-US" sz="3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7486650" y="3762375"/>
            <a:ext cx="2266950" cy="866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eaLnBrk="0" hangingPunct="0">
              <a:lnSpc>
                <a:spcPct val="90000"/>
              </a:lnSpc>
              <a:buSzTx/>
              <a:buFontTx/>
            </a:pPr>
            <a:r>
              <a:rPr lang="zh-CN" altLang="en-US" sz="3000" b="1" dirty="0">
                <a:latin typeface="宋体" panose="02010600030101010101" pitchFamily="2" charset="-122"/>
              </a:rPr>
              <a:t>解决</a:t>
            </a:r>
            <a:r>
              <a:rPr lang="zh-CN" altLang="en-US" sz="3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（合）</a:t>
            </a:r>
            <a:br>
              <a:rPr lang="en-US" altLang="zh-CN" sz="3000" b="1" dirty="0">
                <a:latin typeface="Arial" panose="020B0604020202020204" pitchFamily="34" charset="0"/>
              </a:rPr>
            </a:br>
            <a:endParaRPr lang="zh-CN" altLang="en-US" sz="3000" b="1" dirty="0">
              <a:latin typeface="Arial" panose="020B0604020202020204" pitchFamily="34" charset="0"/>
            </a:endParaRPr>
          </a:p>
        </p:txBody>
      </p:sp>
      <p:sp>
        <p:nvSpPr>
          <p:cNvPr id="11" name="右箭头 10"/>
          <p:cNvSpPr/>
          <p:nvPr/>
        </p:nvSpPr>
        <p:spPr>
          <a:xfrm rot="10800000">
            <a:off x="7667625" y="3495675"/>
            <a:ext cx="1971675" cy="95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91425" y="918210"/>
            <a:ext cx="443293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  <a:buFontTx/>
            </a:pP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数学思想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 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感悟思想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49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49"/>
                            </p:stCondLst>
                            <p:childTnLst>
                              <p:par>
                                <p:cTn id="27" presetID="1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49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5" grpId="0" animBg="1"/>
      <p:bldP spid="5" grpId="1" animBg="1"/>
      <p:bldP spid="5" grpId="2" animBg="1"/>
      <p:bldP spid="5" grpId="3" bldLvl="0" animBg="1"/>
      <p:bldP spid="7" grpId="0"/>
      <p:bldP spid="7" grpId="1"/>
      <p:bldP spid="9" grpId="0"/>
      <p:bldP spid="10" grpId="0"/>
      <p:bldP spid="11" grpId="0" animBg="1"/>
      <p:bldP spid="11" grpId="1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15570" y="0"/>
            <a:ext cx="68135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课堂切片（</a:t>
            </a:r>
            <a:r>
              <a:rPr lang="zh-CN" altLang="en-US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师生对话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sz="4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64450" y="2216785"/>
            <a:ext cx="3986530" cy="1841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t" anchorCtr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530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所有的提升在</a:t>
            </a:r>
            <a:r>
              <a:rPr lang="zh-CN" altLang="en-US" sz="253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学生基础之上</a:t>
            </a:r>
            <a:r>
              <a:rPr lang="zh-CN" altLang="en-US" sz="2530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，帮助学生进一步</a:t>
            </a:r>
            <a:r>
              <a:rPr lang="zh-CN" altLang="en-US" sz="253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享受</a:t>
            </a:r>
            <a:r>
              <a:rPr lang="zh-CN" altLang="en-US" sz="2530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数学学习</a:t>
            </a:r>
            <a:r>
              <a:rPr lang="zh-CN" altLang="en-US" sz="253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成功</a:t>
            </a:r>
            <a:r>
              <a:rPr lang="zh-CN" altLang="en-US" sz="2530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的</a:t>
            </a:r>
            <a:r>
              <a:rPr lang="zh-CN" altLang="en-US" sz="2530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快乐。</a:t>
            </a:r>
            <a:endParaRPr lang="en-US" altLang="zh-CN" sz="2530" b="1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125" y="1044575"/>
            <a:ext cx="7150100" cy="4552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90" y="453390"/>
            <a:ext cx="7049770" cy="47155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72160" y="5501640"/>
            <a:ext cx="1575435" cy="5835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3200" b="1"/>
              <a:t>第一年</a:t>
            </a:r>
            <a:endParaRPr lang="zh-CN" altLang="en-US" sz="3200" b="1"/>
          </a:p>
        </p:txBody>
      </p:sp>
      <p:sp>
        <p:nvSpPr>
          <p:cNvPr id="8" name="文本框 7"/>
          <p:cNvSpPr txBox="1"/>
          <p:nvPr/>
        </p:nvSpPr>
        <p:spPr>
          <a:xfrm>
            <a:off x="4360545" y="5501640"/>
            <a:ext cx="1575435" cy="5835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3200" b="1"/>
              <a:t>第</a:t>
            </a:r>
            <a:r>
              <a:rPr lang="zh-CN" altLang="en-US" sz="3200" b="1"/>
              <a:t>三年</a:t>
            </a:r>
            <a:endParaRPr lang="zh-CN" altLang="en-US" sz="3200" b="1"/>
          </a:p>
        </p:txBody>
      </p:sp>
      <p:sp>
        <p:nvSpPr>
          <p:cNvPr id="9" name="文本框 8"/>
          <p:cNvSpPr txBox="1"/>
          <p:nvPr/>
        </p:nvSpPr>
        <p:spPr>
          <a:xfrm>
            <a:off x="7672070" y="2043430"/>
            <a:ext cx="3988435" cy="25533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作为新老师的你，尽快掌握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上课的基本规范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，轻松驾驭课堂，让你的教师生涯轻松快乐起来吧</a:t>
            </a:r>
            <a:r>
              <a:rPr lang="en-US" alt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endParaRPr lang="en-US" altLang="zh-CN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bldLvl="0" animBg="1"/>
      <p:bldP spid="9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)]ATRK2_9_SN8K{A`YB_2U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890" y="366395"/>
            <a:ext cx="2486025" cy="2857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048760" y="262255"/>
            <a:ext cx="409448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400" b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广告时间！！！</a:t>
            </a:r>
            <a:endParaRPr lang="zh-CN" altLang="en-US" sz="4400" b="1">
              <a:ln>
                <a:solidFill>
                  <a:schemeClr val="bg1"/>
                </a:solidFill>
              </a:ln>
              <a:solidFill>
                <a:srgbClr val="C0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10560" y="1163955"/>
            <a:ext cx="1023112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有了小组合作学习：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学生会交流发言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您不用唱独角戏了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学生自信大方  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您越看越喜欢了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学生会组内辅差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您老省事儿了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学生会学习、会交流、会创新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....——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您啥啥都省心了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总之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：腰不痛了，腿不酸了，生活有滋味了，人越来越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年轻了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02915" y="5323205"/>
            <a:ext cx="632968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400" b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小组合作，您值得拥有！</a:t>
            </a:r>
            <a:endParaRPr lang="zh-CN" altLang="en-US" sz="4400" b="1">
              <a:ln>
                <a:solidFill>
                  <a:schemeClr val="bg1"/>
                </a:solidFill>
              </a:ln>
              <a:solidFill>
                <a:srgbClr val="C0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040255" y="4150995"/>
            <a:ext cx="9019540" cy="1172210"/>
            <a:chOff x="1873" y="8736"/>
            <a:chExt cx="17276" cy="1846"/>
          </a:xfrm>
        </p:grpSpPr>
        <p:sp>
          <p:nvSpPr>
            <p:cNvPr id="8" name="文本框 7"/>
            <p:cNvSpPr txBox="1"/>
            <p:nvPr/>
          </p:nvSpPr>
          <p:spPr>
            <a:xfrm>
              <a:off x="1873" y="9297"/>
              <a:ext cx="15698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 dirty="0">
                  <a:solidFill>
                    <a:srgbClr val="7030A0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温馨提升：以上虽属广告词，</a:t>
              </a:r>
              <a:r>
                <a:rPr lang="zh-CN" altLang="en-US" sz="2400" b="1" dirty="0">
                  <a:solidFill>
                    <a:srgbClr val="7030A0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但基本属实，但疗效因人而异</a:t>
              </a:r>
              <a:endParaRPr lang="zh-CN" altLang="en-US" sz="2400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pic>
          <p:nvPicPr>
            <p:cNvPr id="9" name="图片 8" descr="{F}SQO_E9%Q2@~G%E(835ZQ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303" y="8736"/>
              <a:ext cx="1846" cy="184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内容占位符 22529" descr="hc_57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2294255" y="1811655"/>
            <a:ext cx="8150860" cy="1568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9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  谢   谢</a:t>
            </a:r>
            <a:r>
              <a:rPr lang="en-US" altLang="zh-CN" sz="9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 </a:t>
            </a:r>
            <a:r>
              <a:rPr lang="zh-CN" altLang="en-US" sz="9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！</a:t>
            </a:r>
            <a:endParaRPr lang="zh-CN" altLang="en-US" sz="9600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1684020" y="3751580"/>
            <a:ext cx="1709420" cy="11988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教知识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教技能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27445" y="3310255"/>
            <a:ext cx="31832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育知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（学科性任务）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27445" y="4071620"/>
            <a:ext cx="31832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育人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（教育性任务）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227445" y="4950460"/>
            <a:ext cx="31870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育才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（创新性任务）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3" name="右箭头 22"/>
          <p:cNvSpPr/>
          <p:nvPr/>
        </p:nvSpPr>
        <p:spPr>
          <a:xfrm>
            <a:off x="4141470" y="4203700"/>
            <a:ext cx="988695" cy="38989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zh-CN" altLang="en-US" sz="2400" noProof="1"/>
          </a:p>
        </p:txBody>
      </p:sp>
      <p:grpSp>
        <p:nvGrpSpPr>
          <p:cNvPr id="12291" name="组合 3"/>
          <p:cNvGrpSpPr/>
          <p:nvPr/>
        </p:nvGrpSpPr>
        <p:grpSpPr>
          <a:xfrm>
            <a:off x="5704840" y="3367405"/>
            <a:ext cx="522605" cy="2120265"/>
            <a:chOff x="2108459" y="1534608"/>
            <a:chExt cx="1095389" cy="2386438"/>
          </a:xfrm>
          <a:solidFill>
            <a:schemeClr val="tx1"/>
          </a:solidFill>
        </p:grpSpPr>
        <p:sp>
          <p:nvSpPr>
            <p:cNvPr id="12292" name="箭头3"/>
            <p:cNvSpPr/>
            <p:nvPr/>
          </p:nvSpPr>
          <p:spPr>
            <a:xfrm flipV="1">
              <a:off x="2257826" y="2780515"/>
              <a:ext cx="920228" cy="1140531"/>
            </a:xfrm>
            <a:custGeom>
              <a:avLst/>
              <a:gdLst/>
              <a:ahLst/>
              <a:cxnLst>
                <a:cxn ang="0">
                  <a:pos x="116384" y="1007372"/>
                </a:cxn>
                <a:cxn ang="0">
                  <a:pos x="126247" y="328071"/>
                </a:cxn>
                <a:cxn ang="0">
                  <a:pos x="260386" y="202632"/>
                </a:cxn>
                <a:cxn ang="0">
                  <a:pos x="710143" y="194913"/>
                </a:cxn>
                <a:cxn ang="0">
                  <a:pos x="710143" y="308773"/>
                </a:cxn>
                <a:cxn ang="0">
                  <a:pos x="920228" y="147632"/>
                </a:cxn>
                <a:cxn ang="0">
                  <a:pos x="702253" y="0"/>
                </a:cxn>
                <a:cxn ang="0">
                  <a:pos x="704225" y="88772"/>
                </a:cxn>
                <a:cxn ang="0">
                  <a:pos x="230796" y="90702"/>
                </a:cxn>
                <a:cxn ang="0">
                  <a:pos x="0" y="287545"/>
                </a:cxn>
                <a:cxn ang="0">
                  <a:pos x="0" y="1020881"/>
                </a:cxn>
                <a:cxn ang="0">
                  <a:pos x="116384" y="1007372"/>
                </a:cxn>
              </a:cxnLst>
              <a:rect l="0" t="0" r="0" b="0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293" name="箭头2"/>
            <p:cNvSpPr/>
            <p:nvPr/>
          </p:nvSpPr>
          <p:spPr>
            <a:xfrm rot="-5400000">
              <a:off x="2534329" y="2245366"/>
              <a:ext cx="243647" cy="1095389"/>
            </a:xfrm>
            <a:custGeom>
              <a:avLst/>
              <a:gdLst/>
              <a:ahLst/>
              <a:cxnLst>
                <a:cxn ang="0">
                  <a:pos x="63485" y="1813"/>
                </a:cxn>
                <a:cxn ang="0">
                  <a:pos x="77212" y="855999"/>
                </a:cxn>
                <a:cxn ang="0">
                  <a:pos x="0" y="859626"/>
                </a:cxn>
                <a:cxn ang="0">
                  <a:pos x="123539" y="1095389"/>
                </a:cxn>
                <a:cxn ang="0">
                  <a:pos x="243647" y="859626"/>
                </a:cxn>
                <a:cxn ang="0">
                  <a:pos x="171582" y="859626"/>
                </a:cxn>
                <a:cxn ang="0">
                  <a:pos x="169866" y="0"/>
                </a:cxn>
                <a:cxn ang="0">
                  <a:pos x="63485" y="1813"/>
                </a:cxn>
              </a:cxnLst>
              <a:rect l="0" t="0" r="0" b="0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294" name="箭头1"/>
            <p:cNvSpPr/>
            <p:nvPr/>
          </p:nvSpPr>
          <p:spPr>
            <a:xfrm>
              <a:off x="2252554" y="1534608"/>
              <a:ext cx="892831" cy="1321191"/>
            </a:xfrm>
            <a:custGeom>
              <a:avLst/>
              <a:gdLst/>
              <a:ahLst/>
              <a:cxnLst>
                <a:cxn ang="0">
                  <a:pos x="112919" y="1166940"/>
                </a:cxn>
                <a:cxn ang="0">
                  <a:pos x="122489" y="380038"/>
                </a:cxn>
                <a:cxn ang="0">
                  <a:pos x="252633" y="234729"/>
                </a:cxn>
                <a:cxn ang="0">
                  <a:pos x="689001" y="225787"/>
                </a:cxn>
                <a:cxn ang="0">
                  <a:pos x="689001" y="357682"/>
                </a:cxn>
                <a:cxn ang="0">
                  <a:pos x="892831" y="171017"/>
                </a:cxn>
                <a:cxn ang="0">
                  <a:pos x="681345" y="0"/>
                </a:cxn>
                <a:cxn ang="0">
                  <a:pos x="683259" y="102833"/>
                </a:cxn>
                <a:cxn ang="0">
                  <a:pos x="223925" y="105069"/>
                </a:cxn>
                <a:cxn ang="0">
                  <a:pos x="0" y="333092"/>
                </a:cxn>
                <a:cxn ang="0">
                  <a:pos x="0" y="1182588"/>
                </a:cxn>
                <a:cxn ang="0">
                  <a:pos x="112919" y="1166940"/>
                </a:cxn>
              </a:cxnLst>
              <a:rect l="0" t="0" r="0" b="0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14400" y="1102995"/>
            <a:ext cx="11039475" cy="20612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2022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版《新课程标准》指出：数学课程要落实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立德树人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的根本任务，致力于实现义务教育阶段的培养目标，使得人人都能获得良好的数学教育，不同的人在数学上得到不同的发展，逐步形成适应终身发展的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核心素养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84020" y="5748655"/>
            <a:ext cx="1515110" cy="6451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双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基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199505" y="5806440"/>
            <a:ext cx="1515110" cy="6451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四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基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右箭头 17"/>
          <p:cNvSpPr/>
          <p:nvPr/>
        </p:nvSpPr>
        <p:spPr>
          <a:xfrm>
            <a:off x="4141470" y="5876290"/>
            <a:ext cx="988695" cy="38989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zh-CN" altLang="en-US" sz="2400" noProof="1"/>
          </a:p>
        </p:txBody>
      </p:sp>
      <p:sp>
        <p:nvSpPr>
          <p:cNvPr id="19" name="文本框 18"/>
          <p:cNvSpPr txBox="1"/>
          <p:nvPr/>
        </p:nvSpPr>
        <p:spPr>
          <a:xfrm>
            <a:off x="2843530" y="193040"/>
            <a:ext cx="5940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育人目标的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改革</a:t>
            </a:r>
            <a:endParaRPr lang="zh-CN" altLang="en-US" sz="4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23" grpId="0" bldLvl="0" animBg="1"/>
      <p:bldP spid="23" grpId="1" animBg="1"/>
      <p:bldP spid="14" grpId="0"/>
      <p:bldP spid="14" grpId="1"/>
      <p:bldP spid="15" grpId="0"/>
      <p:bldP spid="15" grpId="1"/>
      <p:bldP spid="22" grpId="0"/>
      <p:bldP spid="22" grpId="1"/>
      <p:bldP spid="12" grpId="0" bldLvl="0" animBg="1"/>
      <p:bldP spid="12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565" y="2143760"/>
            <a:ext cx="6569075" cy="37452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16890" y="1061085"/>
            <a:ext cx="2220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被动学习</a:t>
            </a:r>
            <a:endParaRPr lang="zh-CN" altLang="en-US" sz="3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下箭头 5"/>
          <p:cNvSpPr/>
          <p:nvPr/>
        </p:nvSpPr>
        <p:spPr>
          <a:xfrm rot="16200000">
            <a:off x="2882900" y="1059815"/>
            <a:ext cx="355600" cy="6470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702050" y="1061085"/>
            <a:ext cx="2220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主动构建</a:t>
            </a:r>
            <a:endParaRPr lang="zh-CN" altLang="en-US" sz="3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51345" y="921385"/>
            <a:ext cx="4979035" cy="50158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fontAlgn="auto">
              <a:lnSpc>
                <a:spcPct val="100000"/>
              </a:lnSpc>
            </a:pP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教师：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创设情境，引导合作，促进师生、生生对话，成为课堂的</a:t>
            </a:r>
            <a:r>
              <a:rPr lang="zh-CN" altLang="en-US" sz="32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组织者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32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引导者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32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合作者</a:t>
            </a:r>
            <a:endParaRPr lang="zh-CN" altLang="en-US" sz="320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lnSpc>
                <a:spcPct val="100000"/>
              </a:lnSpc>
            </a:pP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学生：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认真听讲、独立思考、动手实践、自主探究、合作交流，构建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知识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261235" y="85090"/>
            <a:ext cx="5940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怎样构建深度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课堂？</a:t>
            </a:r>
            <a:endParaRPr lang="zh-CN" altLang="en-US" sz="4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499995" y="394335"/>
            <a:ext cx="6941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区域构建小学数学深度课堂主张</a:t>
            </a:r>
            <a:endParaRPr lang="zh-CN" altLang="en-US" sz="3200" b="1"/>
          </a:p>
        </p:txBody>
      </p:sp>
      <p:sp>
        <p:nvSpPr>
          <p:cNvPr id="5" name="文本框 4"/>
          <p:cNvSpPr txBox="1"/>
          <p:nvPr/>
        </p:nvSpPr>
        <p:spPr>
          <a:xfrm>
            <a:off x="1496695" y="1299210"/>
            <a:ext cx="1930400" cy="594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精心组织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95470" y="1299210"/>
            <a:ext cx="1930400" cy="594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>
                <a:solidFill>
                  <a:schemeClr val="tx1"/>
                </a:solidFill>
              </a:rPr>
              <a:t>精准引导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61275" y="1109980"/>
            <a:ext cx="1930400" cy="594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>
                <a:solidFill>
                  <a:schemeClr val="tx1"/>
                </a:solidFill>
              </a:rPr>
              <a:t>精确评估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grpSp>
        <p:nvGrpSpPr>
          <p:cNvPr id="1073743259" name="组合 1073743258"/>
          <p:cNvGrpSpPr/>
          <p:nvPr/>
        </p:nvGrpSpPr>
        <p:grpSpPr>
          <a:xfrm>
            <a:off x="523875" y="2323465"/>
            <a:ext cx="9831705" cy="4014470"/>
            <a:chOff x="1042" y="72356"/>
            <a:chExt cx="9769" cy="3249"/>
          </a:xfrm>
        </p:grpSpPr>
        <p:sp>
          <p:nvSpPr>
            <p:cNvPr id="1073743260" name="文本框 1073743259"/>
            <p:cNvSpPr txBox="1"/>
            <p:nvPr/>
          </p:nvSpPr>
          <p:spPr>
            <a:xfrm>
              <a:off x="1042" y="73538"/>
              <a:ext cx="2070" cy="326"/>
            </a:xfrm>
            <a:prstGeom prst="rect">
              <a:avLst/>
            </a:prstGeom>
            <a:solidFill>
              <a:srgbClr val="FFFF00"/>
            </a:solidFill>
            <a:ln w="15875" cap="flat" cmpd="sng">
              <a:solidFill>
                <a:srgbClr val="739CC3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lIns="0" tIns="0" rIns="0" bIns="0"/>
            <a:p>
              <a:r>
                <a:rPr lang="zh-CN" altLang="en-US" sz="2000"/>
                <a:t>数学活动的组织</a:t>
              </a:r>
              <a:endParaRPr lang="zh-CN" altLang="en-US" sz="2000"/>
            </a:p>
            <a:p>
              <a:endParaRPr lang="zh-CN" altLang="en-US" sz="2000"/>
            </a:p>
          </p:txBody>
        </p:sp>
        <p:sp>
          <p:nvSpPr>
            <p:cNvPr id="1073743261" name="直接连接符 1073743260"/>
            <p:cNvSpPr/>
            <p:nvPr/>
          </p:nvSpPr>
          <p:spPr>
            <a:xfrm flipV="1">
              <a:off x="3114" y="72620"/>
              <a:ext cx="820" cy="916"/>
            </a:xfrm>
            <a:prstGeom prst="line">
              <a:avLst/>
            </a:prstGeom>
            <a:ln w="15875" cap="flat" cmpd="sng">
              <a:solidFill>
                <a:srgbClr val="739CC3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73743262" name="直接连接符 1073743261"/>
            <p:cNvSpPr/>
            <p:nvPr/>
          </p:nvSpPr>
          <p:spPr>
            <a:xfrm flipV="1">
              <a:off x="3129" y="73409"/>
              <a:ext cx="808" cy="249"/>
            </a:xfrm>
            <a:prstGeom prst="line">
              <a:avLst/>
            </a:prstGeom>
            <a:ln w="15875" cap="flat" cmpd="sng">
              <a:solidFill>
                <a:srgbClr val="739CC3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73743263" name="直接连接符 1073743262"/>
            <p:cNvSpPr/>
            <p:nvPr/>
          </p:nvSpPr>
          <p:spPr>
            <a:xfrm>
              <a:off x="3114" y="73745"/>
              <a:ext cx="802" cy="465"/>
            </a:xfrm>
            <a:prstGeom prst="line">
              <a:avLst/>
            </a:prstGeom>
            <a:ln w="15875" cap="flat" cmpd="sng">
              <a:solidFill>
                <a:srgbClr val="739CC3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73743264" name="文本框 1073743263"/>
            <p:cNvSpPr txBox="1"/>
            <p:nvPr/>
          </p:nvSpPr>
          <p:spPr>
            <a:xfrm>
              <a:off x="3916" y="72356"/>
              <a:ext cx="696" cy="643"/>
            </a:xfrm>
            <a:prstGeom prst="rect">
              <a:avLst/>
            </a:prstGeom>
            <a:solidFill>
              <a:srgbClr val="FDEADA"/>
            </a:solidFill>
            <a:ln w="28575" cap="sq" cmpd="sng">
              <a:solidFill>
                <a:srgbClr val="739CC3"/>
              </a:solidFill>
              <a:prstDash val="sysDot"/>
              <a:miter/>
              <a:headEnd type="none" w="med" len="med"/>
              <a:tailEnd type="none" w="med" len="med"/>
            </a:ln>
          </p:spPr>
          <p:txBody>
            <a:bodyPr wrap="square" lIns="0" tIns="0" rIns="0" bIns="0"/>
            <a:p>
              <a:r>
                <a:rPr lang="zh-CN" altLang="en-US" sz="2000"/>
                <a:t>动手</a:t>
              </a:r>
              <a:endParaRPr lang="zh-CN" altLang="en-US" sz="2000"/>
            </a:p>
            <a:p>
              <a:r>
                <a:rPr lang="zh-CN" altLang="en-US" sz="2000"/>
                <a:t>操作</a:t>
              </a:r>
              <a:endParaRPr lang="zh-CN" altLang="en-US" sz="2000"/>
            </a:p>
            <a:p>
              <a:endParaRPr lang="zh-CN" altLang="en-US" sz="2000"/>
            </a:p>
          </p:txBody>
        </p:sp>
        <p:sp>
          <p:nvSpPr>
            <p:cNvPr id="1073743265" name="文本框 1073743264"/>
            <p:cNvSpPr txBox="1"/>
            <p:nvPr/>
          </p:nvSpPr>
          <p:spPr>
            <a:xfrm>
              <a:off x="3916" y="73185"/>
              <a:ext cx="586" cy="627"/>
            </a:xfrm>
            <a:prstGeom prst="rect">
              <a:avLst/>
            </a:prstGeom>
            <a:solidFill>
              <a:srgbClr val="FDEADA"/>
            </a:solidFill>
            <a:ln w="28575" cap="sq" cmpd="sng">
              <a:solidFill>
                <a:srgbClr val="739CC3"/>
              </a:solidFill>
              <a:prstDash val="sysDot"/>
              <a:miter/>
              <a:headEnd type="none" w="med" len="med"/>
              <a:tailEnd type="none" w="med" len="med"/>
            </a:ln>
          </p:spPr>
          <p:txBody>
            <a:bodyPr wrap="square" lIns="0" tIns="0" rIns="0" bIns="0"/>
            <a:p>
              <a:r>
                <a:rPr lang="zh-CN" altLang="en-US" sz="2000"/>
                <a:t>自主</a:t>
              </a:r>
              <a:endParaRPr lang="zh-CN" altLang="en-US" sz="2000"/>
            </a:p>
            <a:p>
              <a:r>
                <a:rPr lang="zh-CN" altLang="en-US" sz="2000"/>
                <a:t>思考</a:t>
              </a:r>
              <a:endParaRPr lang="zh-CN" altLang="en-US" sz="2000"/>
            </a:p>
            <a:p>
              <a:endParaRPr lang="zh-CN" altLang="en-US" sz="2000"/>
            </a:p>
          </p:txBody>
        </p:sp>
        <p:sp>
          <p:nvSpPr>
            <p:cNvPr id="1073743266" name="文本框 1073743265"/>
            <p:cNvSpPr txBox="1"/>
            <p:nvPr/>
          </p:nvSpPr>
          <p:spPr>
            <a:xfrm>
              <a:off x="3916" y="73977"/>
              <a:ext cx="610" cy="657"/>
            </a:xfrm>
            <a:prstGeom prst="rect">
              <a:avLst/>
            </a:prstGeom>
            <a:solidFill>
              <a:srgbClr val="FDEADA"/>
            </a:solidFill>
            <a:ln w="28575" cap="sq" cmpd="sng">
              <a:solidFill>
                <a:srgbClr val="739CC3"/>
              </a:solidFill>
              <a:prstDash val="sysDot"/>
              <a:miter/>
              <a:headEnd type="none" w="med" len="med"/>
              <a:tailEnd type="none" w="med" len="med"/>
            </a:ln>
          </p:spPr>
          <p:txBody>
            <a:bodyPr wrap="square" lIns="0" tIns="0" rIns="0" bIns="0"/>
            <a:p>
              <a:r>
                <a:rPr lang="zh-CN" altLang="en-US" sz="2000"/>
                <a:t>合作</a:t>
              </a:r>
              <a:endParaRPr lang="zh-CN" altLang="en-US" sz="2000"/>
            </a:p>
            <a:p>
              <a:r>
                <a:rPr lang="zh-CN" altLang="en-US" sz="2000"/>
                <a:t>互学</a:t>
              </a:r>
              <a:endParaRPr lang="zh-CN" altLang="en-US" sz="2000"/>
            </a:p>
            <a:p>
              <a:endParaRPr lang="zh-CN" altLang="en-US" sz="2000"/>
            </a:p>
          </p:txBody>
        </p:sp>
        <p:sp>
          <p:nvSpPr>
            <p:cNvPr id="1073743267" name="文本框 1073743266"/>
            <p:cNvSpPr txBox="1"/>
            <p:nvPr/>
          </p:nvSpPr>
          <p:spPr>
            <a:xfrm>
              <a:off x="5014" y="72438"/>
              <a:ext cx="5771" cy="428"/>
            </a:xfrm>
            <a:prstGeom prst="rect">
              <a:avLst/>
            </a:prstGeom>
            <a:solidFill>
              <a:srgbClr val="DBEEF4"/>
            </a:solidFill>
            <a:ln w="12700" cap="flat" cmpd="sng">
              <a:solidFill>
                <a:srgbClr val="739CC3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lIns="0" tIns="0" rIns="0" bIns="0"/>
            <a:p>
              <a:pPr algn="l">
                <a:buClrTx/>
                <a:buSzTx/>
                <a:buNone/>
              </a:pPr>
              <a:r>
                <a:rPr lang="zh-CN" altLang="en-US" sz="2000"/>
                <a:t>操作活动内容明确、要求清晰、指向性强</a:t>
              </a:r>
              <a:endParaRPr lang="zh-CN" altLang="en-US" sz="2000"/>
            </a:p>
            <a:p>
              <a:pPr algn="l">
                <a:buClrTx/>
                <a:buSzTx/>
                <a:buNone/>
              </a:pPr>
              <a:endParaRPr lang="zh-CN" altLang="en-US" sz="2000"/>
            </a:p>
          </p:txBody>
        </p:sp>
        <p:sp>
          <p:nvSpPr>
            <p:cNvPr id="1073743268" name="直接连接符 1073743267"/>
            <p:cNvSpPr/>
            <p:nvPr/>
          </p:nvSpPr>
          <p:spPr>
            <a:xfrm>
              <a:off x="4520" y="72641"/>
              <a:ext cx="475" cy="1"/>
            </a:xfrm>
            <a:prstGeom prst="line">
              <a:avLst/>
            </a:prstGeom>
            <a:ln w="15875" cap="flat" cmpd="sng">
              <a:solidFill>
                <a:srgbClr val="739CC3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73743269" name="文本框 1073743268"/>
            <p:cNvSpPr txBox="1"/>
            <p:nvPr/>
          </p:nvSpPr>
          <p:spPr>
            <a:xfrm>
              <a:off x="5050" y="73155"/>
              <a:ext cx="5761" cy="471"/>
            </a:xfrm>
            <a:prstGeom prst="rect">
              <a:avLst/>
            </a:prstGeom>
            <a:solidFill>
              <a:srgbClr val="DBEEF4"/>
            </a:solidFill>
            <a:ln w="12700" cap="flat" cmpd="sng">
              <a:solidFill>
                <a:srgbClr val="739CC3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lIns="0" tIns="0" rIns="0" bIns="0"/>
            <a:p>
              <a:r>
                <a:rPr lang="zh-CN" altLang="en-US" sz="2000"/>
                <a:t>给予学生自主思考时间多少合理、空间大小恰当</a:t>
              </a:r>
              <a:endParaRPr lang="zh-CN" altLang="en-US" sz="2000"/>
            </a:p>
            <a:p>
              <a:endParaRPr lang="zh-CN" altLang="en-US" sz="2000"/>
            </a:p>
          </p:txBody>
        </p:sp>
        <p:sp>
          <p:nvSpPr>
            <p:cNvPr id="1073743270" name="直接连接符 1073743269"/>
            <p:cNvSpPr/>
            <p:nvPr/>
          </p:nvSpPr>
          <p:spPr>
            <a:xfrm>
              <a:off x="4520" y="73473"/>
              <a:ext cx="511" cy="1"/>
            </a:xfrm>
            <a:prstGeom prst="line">
              <a:avLst/>
            </a:prstGeom>
            <a:ln w="15875" cap="flat" cmpd="sng">
              <a:solidFill>
                <a:srgbClr val="739CC3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73743271" name="文本框 1073743270"/>
            <p:cNvSpPr txBox="1"/>
            <p:nvPr/>
          </p:nvSpPr>
          <p:spPr>
            <a:xfrm>
              <a:off x="5008" y="73915"/>
              <a:ext cx="5761" cy="807"/>
            </a:xfrm>
            <a:prstGeom prst="rect">
              <a:avLst/>
            </a:prstGeom>
            <a:solidFill>
              <a:srgbClr val="DBEEF4"/>
            </a:solidFill>
            <a:ln w="15875" cap="flat" cmpd="sng">
              <a:solidFill>
                <a:srgbClr val="739CC3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lIns="0" tIns="0" rIns="0" bIns="0"/>
            <a:p>
              <a:pPr algn="l">
                <a:buClrTx/>
                <a:buSzTx/>
                <a:buNone/>
              </a:pPr>
              <a:r>
                <a:rPr lang="zh-CN" altLang="en-US" sz="2000"/>
                <a:t>合作时机适当，内容合理，合作要求指向数学本质，学生在合作活动中都有参与感、获得感</a:t>
              </a:r>
              <a:endParaRPr lang="zh-CN" altLang="en-US" sz="2000"/>
            </a:p>
            <a:p>
              <a:pPr algn="l">
                <a:buClrTx/>
                <a:buSzTx/>
                <a:buNone/>
              </a:pPr>
              <a:endParaRPr lang="zh-CN" altLang="en-US" sz="2000"/>
            </a:p>
          </p:txBody>
        </p:sp>
        <p:sp>
          <p:nvSpPr>
            <p:cNvPr id="1073743272" name="直接连接符 1073743271"/>
            <p:cNvSpPr/>
            <p:nvPr/>
          </p:nvSpPr>
          <p:spPr>
            <a:xfrm>
              <a:off x="4520" y="74305"/>
              <a:ext cx="483" cy="11"/>
            </a:xfrm>
            <a:prstGeom prst="line">
              <a:avLst/>
            </a:prstGeom>
            <a:ln w="15875" cap="flat" cmpd="sng">
              <a:solidFill>
                <a:srgbClr val="739CC3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73743273" name="文本框 1073743272"/>
            <p:cNvSpPr txBox="1"/>
            <p:nvPr/>
          </p:nvSpPr>
          <p:spPr>
            <a:xfrm>
              <a:off x="3916" y="74820"/>
              <a:ext cx="628" cy="668"/>
            </a:xfrm>
            <a:prstGeom prst="rect">
              <a:avLst/>
            </a:prstGeom>
            <a:solidFill>
              <a:srgbClr val="FDEADA"/>
            </a:solidFill>
            <a:ln w="28575" cap="sq" cmpd="sng">
              <a:solidFill>
                <a:srgbClr val="739CC3"/>
              </a:solidFill>
              <a:prstDash val="sysDot"/>
              <a:miter/>
              <a:headEnd type="none" w="med" len="med"/>
              <a:tailEnd type="none" w="med" len="med"/>
            </a:ln>
          </p:spPr>
          <p:txBody>
            <a:bodyPr wrap="square" lIns="0" tIns="0" rIns="0" bIns="0"/>
            <a:p>
              <a:r>
                <a:rPr lang="zh-CN" altLang="en-US" sz="2000"/>
                <a:t>交流</a:t>
              </a:r>
              <a:endParaRPr lang="zh-CN" altLang="en-US" sz="2000"/>
            </a:p>
            <a:p>
              <a:r>
                <a:rPr lang="zh-CN" altLang="en-US" sz="2000"/>
                <a:t>分享</a:t>
              </a:r>
              <a:endParaRPr lang="zh-CN" altLang="en-US" sz="2000"/>
            </a:p>
            <a:p>
              <a:endParaRPr lang="zh-CN" altLang="en-US" sz="2000"/>
            </a:p>
          </p:txBody>
        </p:sp>
        <p:sp>
          <p:nvSpPr>
            <p:cNvPr id="1073743274" name="直接连接符 1073743273"/>
            <p:cNvSpPr/>
            <p:nvPr/>
          </p:nvSpPr>
          <p:spPr>
            <a:xfrm>
              <a:off x="3113" y="73857"/>
              <a:ext cx="815" cy="1168"/>
            </a:xfrm>
            <a:prstGeom prst="line">
              <a:avLst/>
            </a:prstGeom>
            <a:ln w="15875" cap="flat" cmpd="sng">
              <a:solidFill>
                <a:srgbClr val="739CC3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73743275" name="直接连接符 1073743274"/>
            <p:cNvSpPr/>
            <p:nvPr/>
          </p:nvSpPr>
          <p:spPr>
            <a:xfrm>
              <a:off x="4520" y="75137"/>
              <a:ext cx="505" cy="12"/>
            </a:xfrm>
            <a:prstGeom prst="line">
              <a:avLst/>
            </a:prstGeom>
            <a:ln w="15875" cap="flat" cmpd="sng">
              <a:solidFill>
                <a:srgbClr val="739CC3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73743276" name="文本框 1073743275"/>
            <p:cNvSpPr txBox="1"/>
            <p:nvPr/>
          </p:nvSpPr>
          <p:spPr>
            <a:xfrm>
              <a:off x="5008" y="74926"/>
              <a:ext cx="5761" cy="679"/>
            </a:xfrm>
            <a:prstGeom prst="rect">
              <a:avLst/>
            </a:prstGeom>
            <a:solidFill>
              <a:srgbClr val="DBEEF4"/>
            </a:solidFill>
            <a:ln w="15875" cap="flat" cmpd="sng">
              <a:solidFill>
                <a:srgbClr val="739CC3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lIns="0" tIns="0" rIns="0" bIns="0"/>
            <a:p>
              <a:r>
                <a:rPr lang="zh-CN" altLang="en-US" sz="2000"/>
                <a:t>学生乐于发言，能积极的进行质疑、补充、评价、总结，能用准确的数学语言说出自己的思考过程</a:t>
              </a:r>
              <a:endParaRPr lang="zh-CN" altLang="en-US" sz="2000"/>
            </a:p>
            <a:p>
              <a:endParaRPr lang="zh-CN" altLang="en-US" sz="200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73743277" name="组合 1073743276"/>
          <p:cNvGrpSpPr/>
          <p:nvPr/>
        </p:nvGrpSpPr>
        <p:grpSpPr>
          <a:xfrm>
            <a:off x="1115639" y="347980"/>
            <a:ext cx="8755070" cy="3014982"/>
            <a:chOff x="1101" y="79339"/>
            <a:chExt cx="9691" cy="2371"/>
          </a:xfrm>
        </p:grpSpPr>
        <p:sp>
          <p:nvSpPr>
            <p:cNvPr id="1073743278" name="文本框 1073743277"/>
            <p:cNvSpPr txBox="1"/>
            <p:nvPr/>
          </p:nvSpPr>
          <p:spPr>
            <a:xfrm>
              <a:off x="1101" y="80311"/>
              <a:ext cx="1996" cy="348"/>
            </a:xfrm>
            <a:prstGeom prst="rect">
              <a:avLst/>
            </a:prstGeom>
            <a:solidFill>
              <a:srgbClr val="FFFF00"/>
            </a:solidFill>
            <a:ln w="15875" cap="flat" cmpd="sng">
              <a:solidFill>
                <a:srgbClr val="739CC3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lIns="0" tIns="0" rIns="0" bIns="0"/>
            <a:p>
              <a:pPr algn="ctr"/>
              <a:r>
                <a:rPr lang="zh-CN" altLang="en-US" sz="2000"/>
                <a:t>教学环节的组织</a:t>
              </a:r>
              <a:endParaRPr lang="zh-CN" altLang="en-US" sz="2000"/>
            </a:p>
            <a:p>
              <a:endParaRPr lang="zh-CN" altLang="en-US" sz="2000"/>
            </a:p>
          </p:txBody>
        </p:sp>
        <p:sp>
          <p:nvSpPr>
            <p:cNvPr id="1073743279" name="直接连接符 1073743278"/>
            <p:cNvSpPr/>
            <p:nvPr/>
          </p:nvSpPr>
          <p:spPr>
            <a:xfrm flipV="1">
              <a:off x="3111" y="79803"/>
              <a:ext cx="735" cy="510"/>
            </a:xfrm>
            <a:prstGeom prst="line">
              <a:avLst/>
            </a:prstGeom>
            <a:ln w="15875" cap="flat" cmpd="sng">
              <a:solidFill>
                <a:srgbClr val="739CC3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73743280" name="直接连接符 1073743279"/>
            <p:cNvSpPr/>
            <p:nvPr/>
          </p:nvSpPr>
          <p:spPr>
            <a:xfrm>
              <a:off x="3111" y="80481"/>
              <a:ext cx="750" cy="1"/>
            </a:xfrm>
            <a:prstGeom prst="line">
              <a:avLst/>
            </a:prstGeom>
            <a:ln w="15875" cap="flat" cmpd="sng">
              <a:solidFill>
                <a:srgbClr val="739CC3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73743281" name="直接连接符 1073743280"/>
            <p:cNvSpPr/>
            <p:nvPr/>
          </p:nvSpPr>
          <p:spPr>
            <a:xfrm>
              <a:off x="3085" y="80650"/>
              <a:ext cx="769" cy="714"/>
            </a:xfrm>
            <a:prstGeom prst="line">
              <a:avLst/>
            </a:prstGeom>
            <a:ln w="15875" cap="flat" cmpd="sng">
              <a:solidFill>
                <a:srgbClr val="739CC3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73743282" name="文本框 1073743281"/>
            <p:cNvSpPr txBox="1"/>
            <p:nvPr/>
          </p:nvSpPr>
          <p:spPr>
            <a:xfrm>
              <a:off x="3861" y="79623"/>
              <a:ext cx="951" cy="345"/>
            </a:xfrm>
            <a:prstGeom prst="rect">
              <a:avLst/>
            </a:prstGeom>
            <a:solidFill>
              <a:srgbClr val="FDEADA"/>
            </a:solidFill>
            <a:ln w="28575" cap="sq" cmpd="sng">
              <a:solidFill>
                <a:srgbClr val="739CC3"/>
              </a:solidFill>
              <a:prstDash val="sysDot"/>
              <a:miter/>
              <a:headEnd type="none" w="med" len="med"/>
              <a:tailEnd type="none" w="med" len="med"/>
            </a:ln>
          </p:spPr>
          <p:txBody>
            <a:bodyPr wrap="square" lIns="0" tIns="0" rIns="0" bIns="0"/>
            <a:p>
              <a:r>
                <a:rPr lang="zh-CN" altLang="en-US" sz="2000" b="1"/>
                <a:t>完整性</a:t>
              </a:r>
              <a:endParaRPr lang="zh-CN" altLang="en-US" sz="2000" b="1"/>
            </a:p>
            <a:p>
              <a:endParaRPr lang="zh-CN" altLang="en-US" sz="2000" b="1"/>
            </a:p>
          </p:txBody>
        </p:sp>
        <p:sp>
          <p:nvSpPr>
            <p:cNvPr id="1073743283" name="文本框 1073743282"/>
            <p:cNvSpPr txBox="1"/>
            <p:nvPr/>
          </p:nvSpPr>
          <p:spPr>
            <a:xfrm>
              <a:off x="3861" y="80352"/>
              <a:ext cx="950" cy="345"/>
            </a:xfrm>
            <a:prstGeom prst="rect">
              <a:avLst/>
            </a:prstGeom>
            <a:solidFill>
              <a:srgbClr val="FDEADA"/>
            </a:solidFill>
            <a:ln w="28575" cap="sq" cmpd="sng">
              <a:solidFill>
                <a:srgbClr val="739CC3"/>
              </a:solidFill>
              <a:prstDash val="sysDot"/>
              <a:miter/>
              <a:headEnd type="none" w="med" len="med"/>
              <a:tailEnd type="none" w="med" len="med"/>
            </a:ln>
          </p:spPr>
          <p:txBody>
            <a:bodyPr wrap="square" lIns="0" tIns="0" rIns="0" bIns="0"/>
            <a:p>
              <a:r>
                <a:rPr lang="zh-CN" altLang="en-US" sz="2000" b="1"/>
                <a:t>适时性</a:t>
              </a:r>
              <a:endParaRPr lang="zh-CN" altLang="en-US" sz="2000" b="1"/>
            </a:p>
            <a:p>
              <a:endParaRPr lang="zh-CN" altLang="en-US" sz="2000" b="1"/>
            </a:p>
          </p:txBody>
        </p:sp>
        <p:sp>
          <p:nvSpPr>
            <p:cNvPr id="1073743284" name="文本框 1073743283"/>
            <p:cNvSpPr txBox="1"/>
            <p:nvPr/>
          </p:nvSpPr>
          <p:spPr>
            <a:xfrm>
              <a:off x="3861" y="81199"/>
              <a:ext cx="950" cy="345"/>
            </a:xfrm>
            <a:prstGeom prst="rect">
              <a:avLst/>
            </a:prstGeom>
            <a:solidFill>
              <a:srgbClr val="FDEADA"/>
            </a:solidFill>
            <a:ln w="28575" cap="sq" cmpd="sng">
              <a:solidFill>
                <a:srgbClr val="739CC3"/>
              </a:solidFill>
              <a:prstDash val="sysDot"/>
              <a:miter/>
              <a:headEnd type="none" w="med" len="med"/>
              <a:tailEnd type="none" w="med" len="med"/>
            </a:ln>
          </p:spPr>
          <p:txBody>
            <a:bodyPr wrap="square" lIns="0" tIns="0" rIns="0" bIns="0"/>
            <a:p>
              <a:r>
                <a:rPr lang="zh-CN" altLang="en-US" sz="2000" b="1"/>
                <a:t>连贯性</a:t>
              </a:r>
              <a:endParaRPr lang="zh-CN" altLang="en-US" sz="2000" b="1"/>
            </a:p>
            <a:p>
              <a:endParaRPr lang="zh-CN" altLang="en-US" sz="2000" b="1"/>
            </a:p>
          </p:txBody>
        </p:sp>
        <p:sp>
          <p:nvSpPr>
            <p:cNvPr id="1073743285" name="文本框 1073743284"/>
            <p:cNvSpPr txBox="1"/>
            <p:nvPr/>
          </p:nvSpPr>
          <p:spPr>
            <a:xfrm>
              <a:off x="5031" y="79339"/>
              <a:ext cx="5761" cy="673"/>
            </a:xfrm>
            <a:prstGeom prst="rect">
              <a:avLst/>
            </a:prstGeom>
            <a:solidFill>
              <a:srgbClr val="DBEEF4"/>
            </a:solidFill>
            <a:ln w="15875" cap="flat" cmpd="sng">
              <a:solidFill>
                <a:srgbClr val="739CC3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lIns="0" tIns="0" rIns="0" bIns="0"/>
            <a:p>
              <a:r>
                <a:rPr lang="zh-CN" altLang="en-US" sz="2000"/>
                <a:t>教师能按照“六步导学法”的环节进行教学，重视各环节对学生能力、素养的培养</a:t>
              </a:r>
              <a:endParaRPr lang="zh-CN" altLang="en-US" sz="2000"/>
            </a:p>
            <a:p>
              <a:endParaRPr lang="zh-CN" altLang="en-US" sz="2000"/>
            </a:p>
          </p:txBody>
        </p:sp>
        <p:sp>
          <p:nvSpPr>
            <p:cNvPr id="1073743286" name="直接连接符 1073743285"/>
            <p:cNvSpPr/>
            <p:nvPr/>
          </p:nvSpPr>
          <p:spPr>
            <a:xfrm>
              <a:off x="4654" y="79756"/>
              <a:ext cx="368" cy="1"/>
            </a:xfrm>
            <a:prstGeom prst="line">
              <a:avLst/>
            </a:prstGeom>
            <a:ln w="15875" cap="flat" cmpd="sng">
              <a:solidFill>
                <a:srgbClr val="739CC3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73743287" name="文本框 1073743286"/>
            <p:cNvSpPr txBox="1"/>
            <p:nvPr/>
          </p:nvSpPr>
          <p:spPr>
            <a:xfrm>
              <a:off x="5031" y="80383"/>
              <a:ext cx="5761" cy="427"/>
            </a:xfrm>
            <a:prstGeom prst="rect">
              <a:avLst/>
            </a:prstGeom>
            <a:solidFill>
              <a:srgbClr val="DBEEF4"/>
            </a:solidFill>
            <a:ln w="15875" cap="flat" cmpd="sng">
              <a:solidFill>
                <a:srgbClr val="739CC3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lIns="0" tIns="0" rIns="0" bIns="0"/>
            <a:p>
              <a:r>
                <a:rPr lang="zh-CN" altLang="en-US" sz="2000"/>
                <a:t>各环节时间安排合理、恰当</a:t>
              </a:r>
              <a:endParaRPr lang="zh-CN" altLang="en-US" sz="2000"/>
            </a:p>
            <a:p>
              <a:endParaRPr lang="zh-CN" altLang="en-US" sz="2000"/>
            </a:p>
          </p:txBody>
        </p:sp>
        <p:sp>
          <p:nvSpPr>
            <p:cNvPr id="1073743288" name="直接连接符 1073743287"/>
            <p:cNvSpPr/>
            <p:nvPr/>
          </p:nvSpPr>
          <p:spPr>
            <a:xfrm>
              <a:off x="4663" y="80512"/>
              <a:ext cx="382" cy="1"/>
            </a:xfrm>
            <a:prstGeom prst="line">
              <a:avLst/>
            </a:prstGeom>
            <a:ln w="15875" cap="flat" cmpd="sng">
              <a:solidFill>
                <a:srgbClr val="739CC3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73743289" name="文本框 1073743288"/>
            <p:cNvSpPr txBox="1"/>
            <p:nvPr/>
          </p:nvSpPr>
          <p:spPr>
            <a:xfrm>
              <a:off x="5031" y="81215"/>
              <a:ext cx="5761" cy="495"/>
            </a:xfrm>
            <a:prstGeom prst="rect">
              <a:avLst/>
            </a:prstGeom>
            <a:solidFill>
              <a:srgbClr val="DBEEF4"/>
            </a:solidFill>
            <a:ln w="15875" cap="flat" cmpd="sng">
              <a:solidFill>
                <a:srgbClr val="739CC3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lIns="0" tIns="0" rIns="0" bIns="0"/>
            <a:p>
              <a:r>
                <a:rPr lang="zh-CN" altLang="en-US" sz="2000"/>
                <a:t>环节与环节之间衔接自然、连贯、巧妙</a:t>
              </a:r>
              <a:endParaRPr lang="zh-CN" altLang="en-US" sz="2000"/>
            </a:p>
            <a:p>
              <a:endParaRPr lang="zh-CN" altLang="en-US" sz="2000"/>
            </a:p>
          </p:txBody>
        </p:sp>
        <p:sp>
          <p:nvSpPr>
            <p:cNvPr id="1073743290" name="直接连接符 1073743289"/>
            <p:cNvSpPr/>
            <p:nvPr/>
          </p:nvSpPr>
          <p:spPr>
            <a:xfrm>
              <a:off x="4671" y="81407"/>
              <a:ext cx="367" cy="11"/>
            </a:xfrm>
            <a:prstGeom prst="line">
              <a:avLst/>
            </a:prstGeom>
            <a:ln w="15875" cap="flat" cmpd="sng">
              <a:solidFill>
                <a:srgbClr val="739CC3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1073743291" name="组合 1073743290"/>
          <p:cNvGrpSpPr/>
          <p:nvPr/>
        </p:nvGrpSpPr>
        <p:grpSpPr>
          <a:xfrm>
            <a:off x="1160793" y="3989705"/>
            <a:ext cx="8930918" cy="2793442"/>
            <a:chOff x="1216" y="88505"/>
            <a:chExt cx="9650" cy="2074"/>
          </a:xfrm>
        </p:grpSpPr>
        <p:sp>
          <p:nvSpPr>
            <p:cNvPr id="1073743292" name="文本框 1073743291"/>
            <p:cNvSpPr txBox="1"/>
            <p:nvPr/>
          </p:nvSpPr>
          <p:spPr>
            <a:xfrm>
              <a:off x="1216" y="89274"/>
              <a:ext cx="1934" cy="348"/>
            </a:xfrm>
            <a:prstGeom prst="rect">
              <a:avLst/>
            </a:prstGeom>
            <a:solidFill>
              <a:srgbClr val="FFFF00"/>
            </a:solidFill>
            <a:ln w="15875" cap="flat" cmpd="sng">
              <a:solidFill>
                <a:srgbClr val="739CC3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lIns="0" tIns="0" rIns="0" bIns="0"/>
            <a:p>
              <a:pPr algn="ctr"/>
              <a:r>
                <a:rPr lang="zh-CN" altLang="en-US" sz="2000"/>
                <a:t>课堂纪律的组织</a:t>
              </a:r>
              <a:endParaRPr lang="zh-CN" altLang="en-US" sz="2000"/>
            </a:p>
            <a:p>
              <a:endParaRPr lang="zh-CN" altLang="en-US" sz="2000"/>
            </a:p>
          </p:txBody>
        </p:sp>
        <p:sp>
          <p:nvSpPr>
            <p:cNvPr id="1073743293" name="直接连接符 1073743292"/>
            <p:cNvSpPr/>
            <p:nvPr/>
          </p:nvSpPr>
          <p:spPr>
            <a:xfrm flipV="1">
              <a:off x="3164" y="88766"/>
              <a:ext cx="735" cy="510"/>
            </a:xfrm>
            <a:prstGeom prst="line">
              <a:avLst/>
            </a:prstGeom>
            <a:ln w="15875" cap="flat" cmpd="sng">
              <a:solidFill>
                <a:srgbClr val="739CC3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73743294" name="直接连接符 1073743293"/>
            <p:cNvSpPr/>
            <p:nvPr/>
          </p:nvSpPr>
          <p:spPr>
            <a:xfrm>
              <a:off x="3171" y="89471"/>
              <a:ext cx="750" cy="1"/>
            </a:xfrm>
            <a:prstGeom prst="line">
              <a:avLst/>
            </a:prstGeom>
            <a:ln w="15875" cap="flat" cmpd="sng">
              <a:solidFill>
                <a:srgbClr val="739CC3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73743295" name="直接连接符 1073743294"/>
            <p:cNvSpPr/>
            <p:nvPr/>
          </p:nvSpPr>
          <p:spPr>
            <a:xfrm>
              <a:off x="3138" y="89613"/>
              <a:ext cx="769" cy="714"/>
            </a:xfrm>
            <a:prstGeom prst="line">
              <a:avLst/>
            </a:prstGeom>
            <a:ln w="15875" cap="flat" cmpd="sng">
              <a:solidFill>
                <a:srgbClr val="739CC3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73743296" name="文本框 1073743295"/>
            <p:cNvSpPr txBox="1"/>
            <p:nvPr/>
          </p:nvSpPr>
          <p:spPr>
            <a:xfrm>
              <a:off x="3914" y="88586"/>
              <a:ext cx="797" cy="345"/>
            </a:xfrm>
            <a:prstGeom prst="rect">
              <a:avLst/>
            </a:prstGeom>
            <a:solidFill>
              <a:srgbClr val="FDEADA"/>
            </a:solidFill>
            <a:ln w="28575" cap="sq" cmpd="sng">
              <a:solidFill>
                <a:srgbClr val="739CC3"/>
              </a:solidFill>
              <a:prstDash val="sysDot"/>
              <a:miter/>
              <a:headEnd type="none" w="med" len="med"/>
              <a:tailEnd type="none" w="med" len="med"/>
            </a:ln>
          </p:spPr>
          <p:txBody>
            <a:bodyPr wrap="square" lIns="0" tIns="0" rIns="0" bIns="0"/>
            <a:p>
              <a:r>
                <a:rPr lang="zh-CN" altLang="en-US" sz="2000" b="1"/>
                <a:t>有</a:t>
              </a:r>
              <a:r>
                <a:rPr lang="en-US" altLang="zh-CN" sz="2000" b="1"/>
                <a:t> </a:t>
              </a:r>
              <a:r>
                <a:rPr lang="zh-CN" altLang="en-US" sz="2000" b="1"/>
                <a:t>序</a:t>
              </a:r>
              <a:endParaRPr lang="zh-CN" altLang="en-US" sz="2000" b="1"/>
            </a:p>
            <a:p>
              <a:r>
                <a:rPr lang="en-US" altLang="zh-CN" sz="2000" b="1"/>
                <a:t> </a:t>
              </a:r>
              <a:endParaRPr lang="en-US" altLang="zh-CN" sz="2000" b="1"/>
            </a:p>
          </p:txBody>
        </p:sp>
        <p:sp>
          <p:nvSpPr>
            <p:cNvPr id="1073743297" name="文本框 1073743296"/>
            <p:cNvSpPr txBox="1"/>
            <p:nvPr/>
          </p:nvSpPr>
          <p:spPr>
            <a:xfrm>
              <a:off x="3914" y="89315"/>
              <a:ext cx="797" cy="345"/>
            </a:xfrm>
            <a:prstGeom prst="rect">
              <a:avLst/>
            </a:prstGeom>
            <a:solidFill>
              <a:srgbClr val="FDEADA"/>
            </a:solidFill>
            <a:ln w="28575" cap="sq" cmpd="sng">
              <a:solidFill>
                <a:srgbClr val="739CC3"/>
              </a:solidFill>
              <a:prstDash val="sysDot"/>
              <a:miter/>
              <a:headEnd type="none" w="med" len="med"/>
              <a:tailEnd type="none" w="med" len="med"/>
            </a:ln>
          </p:spPr>
          <p:txBody>
            <a:bodyPr wrap="square" lIns="0" tIns="0" rIns="0" bIns="0"/>
            <a:p>
              <a:r>
                <a:rPr lang="zh-CN" altLang="en-US" sz="2000" b="1"/>
                <a:t>专</a:t>
              </a:r>
              <a:r>
                <a:rPr lang="en-US" altLang="zh-CN" sz="2000" b="1"/>
                <a:t> </a:t>
              </a:r>
              <a:r>
                <a:rPr lang="zh-CN" altLang="en-US" sz="2000" b="1"/>
                <a:t>注</a:t>
              </a:r>
              <a:endParaRPr lang="zh-CN" altLang="en-US" sz="2000" b="1"/>
            </a:p>
            <a:p>
              <a:endParaRPr lang="zh-CN" altLang="en-US" sz="2000" b="1"/>
            </a:p>
          </p:txBody>
        </p:sp>
        <p:sp>
          <p:nvSpPr>
            <p:cNvPr id="1073743298" name="文本框 1073743297"/>
            <p:cNvSpPr txBox="1"/>
            <p:nvPr/>
          </p:nvSpPr>
          <p:spPr>
            <a:xfrm>
              <a:off x="3914" y="90162"/>
              <a:ext cx="797" cy="345"/>
            </a:xfrm>
            <a:prstGeom prst="rect">
              <a:avLst/>
            </a:prstGeom>
            <a:solidFill>
              <a:srgbClr val="FDEADA"/>
            </a:solidFill>
            <a:ln w="28575" cap="sq" cmpd="sng">
              <a:solidFill>
                <a:srgbClr val="739CC3"/>
              </a:solidFill>
              <a:prstDash val="sysDot"/>
              <a:miter/>
              <a:headEnd type="none" w="med" len="med"/>
              <a:tailEnd type="none" w="med" len="med"/>
            </a:ln>
          </p:spPr>
          <p:txBody>
            <a:bodyPr wrap="square" lIns="0" tIns="0" rIns="0" bIns="0"/>
            <a:p>
              <a:r>
                <a:rPr lang="zh-CN" altLang="en-US" sz="2000" b="1"/>
                <a:t>活</a:t>
              </a:r>
              <a:r>
                <a:rPr lang="en-US" altLang="zh-CN" sz="2000" b="1"/>
                <a:t> </a:t>
              </a:r>
              <a:r>
                <a:rPr lang="zh-CN" altLang="en-US" sz="2000" b="1"/>
                <a:t>跃</a:t>
              </a:r>
              <a:endParaRPr lang="zh-CN" altLang="en-US" sz="2000" b="1"/>
            </a:p>
            <a:p>
              <a:endParaRPr lang="zh-CN" altLang="en-US" sz="2000" b="1"/>
            </a:p>
          </p:txBody>
        </p:sp>
        <p:sp>
          <p:nvSpPr>
            <p:cNvPr id="1073743299" name="文本框 1073743298"/>
            <p:cNvSpPr txBox="1"/>
            <p:nvPr/>
          </p:nvSpPr>
          <p:spPr>
            <a:xfrm>
              <a:off x="5084" y="88505"/>
              <a:ext cx="5761" cy="470"/>
            </a:xfrm>
            <a:prstGeom prst="rect">
              <a:avLst/>
            </a:prstGeom>
            <a:solidFill>
              <a:srgbClr val="DBEEF4"/>
            </a:solidFill>
            <a:ln w="15875" cap="flat" cmpd="sng">
              <a:solidFill>
                <a:srgbClr val="739CC3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lIns="0" tIns="0" rIns="0" bIns="0"/>
            <a:p>
              <a:r>
                <a:rPr lang="zh-CN" altLang="en-US" sz="2000"/>
                <a:t>学生能遵守班级上课公约，班级有一定的奖惩机制</a:t>
              </a:r>
              <a:endParaRPr lang="zh-CN" altLang="en-US" sz="2000"/>
            </a:p>
            <a:p>
              <a:endParaRPr lang="zh-CN" altLang="en-US" sz="2000"/>
            </a:p>
          </p:txBody>
        </p:sp>
        <p:sp>
          <p:nvSpPr>
            <p:cNvPr id="1073743300" name="直接连接符 1073743299"/>
            <p:cNvSpPr/>
            <p:nvPr/>
          </p:nvSpPr>
          <p:spPr>
            <a:xfrm>
              <a:off x="4707" y="88719"/>
              <a:ext cx="368" cy="1"/>
            </a:xfrm>
            <a:prstGeom prst="line">
              <a:avLst/>
            </a:prstGeom>
            <a:ln w="15875" cap="flat" cmpd="sng">
              <a:solidFill>
                <a:srgbClr val="739CC3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73743301" name="文本框 1073743300"/>
            <p:cNvSpPr txBox="1"/>
            <p:nvPr/>
          </p:nvSpPr>
          <p:spPr>
            <a:xfrm>
              <a:off x="5105" y="89315"/>
              <a:ext cx="5761" cy="417"/>
            </a:xfrm>
            <a:prstGeom prst="rect">
              <a:avLst/>
            </a:prstGeom>
            <a:solidFill>
              <a:srgbClr val="DBEEF4"/>
            </a:solidFill>
            <a:ln w="15875" cap="flat" cmpd="sng">
              <a:solidFill>
                <a:srgbClr val="739CC3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lIns="0" tIns="0" rIns="0" bIns="0"/>
            <a:p>
              <a:r>
                <a:rPr lang="zh-CN" altLang="en-US" sz="2000"/>
                <a:t>学生能用心倾听，且有静态或动态思考外显</a:t>
              </a:r>
              <a:endParaRPr lang="zh-CN" altLang="en-US" sz="2000"/>
            </a:p>
            <a:p>
              <a:endParaRPr lang="zh-CN" altLang="en-US" sz="2000"/>
            </a:p>
          </p:txBody>
        </p:sp>
        <p:sp>
          <p:nvSpPr>
            <p:cNvPr id="1073743302" name="直接连接符 1073743301"/>
            <p:cNvSpPr/>
            <p:nvPr/>
          </p:nvSpPr>
          <p:spPr>
            <a:xfrm>
              <a:off x="4716" y="89475"/>
              <a:ext cx="405" cy="1"/>
            </a:xfrm>
            <a:prstGeom prst="line">
              <a:avLst/>
            </a:prstGeom>
            <a:ln w="15875" cap="flat" cmpd="sng">
              <a:solidFill>
                <a:srgbClr val="739CC3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73743303" name="文本框 1073743302"/>
            <p:cNvSpPr txBox="1"/>
            <p:nvPr/>
          </p:nvSpPr>
          <p:spPr>
            <a:xfrm>
              <a:off x="5084" y="90124"/>
              <a:ext cx="5761" cy="455"/>
            </a:xfrm>
            <a:prstGeom prst="rect">
              <a:avLst/>
            </a:prstGeom>
            <a:solidFill>
              <a:srgbClr val="DBEEF4"/>
            </a:solidFill>
            <a:ln w="15875" cap="flat" cmpd="sng">
              <a:solidFill>
                <a:srgbClr val="739CC3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lIns="0" tIns="0" rIns="0" bIns="0"/>
            <a:p>
              <a:r>
                <a:rPr lang="zh-CN" altLang="en-US" sz="2000"/>
                <a:t>课堂氛围和谐热烈，学生行为、思维参与度高</a:t>
              </a:r>
              <a:endParaRPr lang="zh-CN" altLang="en-US" sz="2000"/>
            </a:p>
            <a:p>
              <a:endParaRPr lang="zh-CN" altLang="en-US" sz="2000"/>
            </a:p>
          </p:txBody>
        </p:sp>
        <p:sp>
          <p:nvSpPr>
            <p:cNvPr id="1073743304" name="直接连接符 1073743303"/>
            <p:cNvSpPr/>
            <p:nvPr/>
          </p:nvSpPr>
          <p:spPr>
            <a:xfrm>
              <a:off x="4724" y="90370"/>
              <a:ext cx="367" cy="11"/>
            </a:xfrm>
            <a:prstGeom prst="line">
              <a:avLst/>
            </a:prstGeom>
            <a:ln w="15875" cap="flat" cmpd="sng">
              <a:solidFill>
                <a:srgbClr val="739CC3"/>
              </a:solidFill>
              <a:prstDash val="solid"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(TF2QB]ZV8SLBKB0VHB2D}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940" y="342265"/>
            <a:ext cx="5854065" cy="41363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 descr="52[]]CSZ9B0G4(RIGVAO{Y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040" y="342265"/>
            <a:ext cx="5782945" cy="413702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直接连接符 4"/>
          <p:cNvCxnSpPr/>
          <p:nvPr/>
        </p:nvCxnSpPr>
        <p:spPr>
          <a:xfrm>
            <a:off x="592455" y="4478655"/>
            <a:ext cx="1800225" cy="0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8280400" y="4478655"/>
            <a:ext cx="1800225" cy="0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875780" y="594995"/>
            <a:ext cx="3602355" cy="8255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881380" y="3818890"/>
            <a:ext cx="1800225" cy="0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9852660" y="2495550"/>
            <a:ext cx="1800225" cy="0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689610" y="5138420"/>
            <a:ext cx="11285220" cy="5219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2800"/>
              <a:t>开展小组合作式教学，是展开探究式学习，转变学习方式的重要</a:t>
            </a:r>
            <a:r>
              <a:rPr lang="zh-CN" altLang="en-US" sz="2800"/>
              <a:t>途径。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)A%[$2{RKEKN5((OTGNF~O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960" y="1671381"/>
            <a:ext cx="6168390" cy="4658995"/>
          </a:xfrm>
          <a:prstGeom prst="rect">
            <a:avLst/>
          </a:prstGeom>
        </p:spPr>
      </p:pic>
      <p:pic>
        <p:nvPicPr>
          <p:cNvPr id="5" name="图片 4" descr="~GW87XZ_ILTFNC18}O]2GW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055" y="1763395"/>
            <a:ext cx="5981700" cy="44742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43530" y="193040"/>
            <a:ext cx="5940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小组合作学习课堂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策略</a:t>
            </a:r>
            <a:endParaRPr lang="zh-CN" altLang="en-US" sz="4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PLACING_PICTURE_USER_VIEWPORT" val="{&quot;height&quot;:6890,&quot;width&quot;:5110}"/>
</p:tagLst>
</file>

<file path=ppt/tags/tag64.xml><?xml version="1.0" encoding="utf-8"?>
<p:tagLst xmlns:p="http://schemas.openxmlformats.org/presentationml/2006/main">
  <p:tag name="KSO_WM_UNIT_PLACING_PICTURE_USER_VIEWPORT" val="{&quot;height&quot;:6269,&quot;width&quot;:10807}"/>
</p:tagLst>
</file>

<file path=ppt/tags/tag65.xml><?xml version="1.0" encoding="utf-8"?>
<p:tagLst xmlns:p="http://schemas.openxmlformats.org/presentationml/2006/main">
  <p:tag name="KSO_WM_UNIT_PLACING_PICTURE_USER_VIEWPORT" val="{&quot;height&quot;:6430,&quot;width&quot;:10730}"/>
</p:tagLst>
</file>

<file path=ppt/tags/tag66.xml><?xml version="1.0" encoding="utf-8"?>
<p:tagLst xmlns:p="http://schemas.openxmlformats.org/presentationml/2006/main">
  <p:tag name="KSO_WM_UNIT_PLACING_PICTURE_USER_VIEWPORT" val="{&quot;height&quot;:6740,&quot;width&quot;:9624}"/>
</p:tagLst>
</file>

<file path=ppt/tags/tag67.xml><?xml version="1.0" encoding="utf-8"?>
<p:tagLst xmlns:p="http://schemas.openxmlformats.org/presentationml/2006/main">
  <p:tag name="COMMONDATA" val="eyJoZGlkIjoiMGZhMGMyYzAxOTk0ZGRiOTM4YjE0ZmJkYzg2NGFlMGMifQ=="/>
  <p:tag name="KSO_WPP_MARK_KEY" val="e59baf4b-4ed8-4ffa-806c-320572c719c3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2536</Words>
  <Application>WPS 演示</Application>
  <PresentationFormat>宽屏</PresentationFormat>
  <Paragraphs>319</Paragraphs>
  <Slides>31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2" baseType="lpstr">
      <vt:lpstr>Arial</vt:lpstr>
      <vt:lpstr>宋体</vt:lpstr>
      <vt:lpstr>Wingdings</vt:lpstr>
      <vt:lpstr>Wingdings</vt:lpstr>
      <vt:lpstr>微软雅黑</vt:lpstr>
      <vt:lpstr>楷体</vt:lpstr>
      <vt:lpstr>Arial Unicode MS</vt:lpstr>
      <vt:lpstr>Calibri</vt:lpstr>
      <vt:lpstr>汉仪彩云体简</vt:lpstr>
      <vt:lpstr>华文楷体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低  段 </vt:lpstr>
      <vt:lpstr>中  段 </vt:lpstr>
      <vt:lpstr>高  段 </vt:lpstr>
      <vt:lpstr>PowerPoint 演示文稿</vt:lpstr>
      <vt:lpstr>简单问题——直接说</vt:lpstr>
      <vt:lpstr>PowerPoint 演示文稿</vt:lpstr>
      <vt:lpstr>PowerPoint 演示文稿</vt:lpstr>
      <vt:lpstr>1.独立思考（首学），教师要走到学生前面</vt:lpstr>
      <vt:lpstr>PowerPoint 演示文稿</vt:lpstr>
      <vt:lpstr>2.组内交流（互学），教师要融到学生里面</vt:lpstr>
      <vt:lpstr>融到学生小组活动里面 融到学生学习讨论里面 融到学生研究内容里面 </vt:lpstr>
      <vt:lpstr>3.全班交流（群学），教师要退到学生后面</vt:lpstr>
      <vt:lpstr>语言模板，引发真实课堂对话的基础 学生发言者的语言模板——我们组认为…… 大家同意我们的观点吗？谁想和我们交流？  对发言反馈的语言模板——我同意他的意见，我和他想的一样。我同意他的这一点，但是我还想补充一点……” “我还有以下问题不明白，希望得到解释……”“我不同意他的观点，我认为……” 教师主持介入的语言模板——对于他们的想法你们有什么想说的？请评价一下他们的汇报；对于他们的讲解有没有问题想问的？你想问他们什么？对于两个组的方法你赞同谁的？为什么？你们听明白了什么？</vt:lpstr>
      <vt:lpstr>教师适时介入, 充分让学生解释质疑表达</vt:lpstr>
      <vt:lpstr>PowerPoint 演示文稿</vt:lpstr>
      <vt:lpstr>4.共学（师生交流），教师要站到学生上面</vt:lpstr>
      <vt:lpstr>PowerPoint 演示文稿</vt:lpstr>
      <vt:lpstr>PowerPoint 演示文稿</vt:lpstr>
      <vt:lpstr>转化（分） 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玲</cp:lastModifiedBy>
  <cp:revision>185</cp:revision>
  <dcterms:created xsi:type="dcterms:W3CDTF">2019-06-19T02:08:00Z</dcterms:created>
  <dcterms:modified xsi:type="dcterms:W3CDTF">2022-12-15T08:47:24Z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0272E3F21077418A84060ADCBA0567AA</vt:lpwstr>
  </property>
</Properties>
</file>