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</p:sldMasterIdLst>
  <p:notesMasterIdLst>
    <p:notesMasterId r:id="rId27"/>
  </p:notesMasterIdLst>
  <p:sldIdLst>
    <p:sldId id="256" r:id="rId11"/>
    <p:sldId id="347" r:id="rId12"/>
    <p:sldId id="322" r:id="rId13"/>
    <p:sldId id="355" r:id="rId14"/>
    <p:sldId id="379" r:id="rId15"/>
    <p:sldId id="405" r:id="rId16"/>
    <p:sldId id="406" r:id="rId17"/>
    <p:sldId id="369" r:id="rId18"/>
    <p:sldId id="354" r:id="rId19"/>
    <p:sldId id="356" r:id="rId20"/>
    <p:sldId id="408" r:id="rId21"/>
    <p:sldId id="407" r:id="rId22"/>
    <p:sldId id="357" r:id="rId23"/>
    <p:sldId id="400" r:id="rId24"/>
    <p:sldId id="360" r:id="rId25"/>
    <p:sldId id="260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8">
          <p15:clr>
            <a:srgbClr val="A4A3A4"/>
          </p15:clr>
        </p15:guide>
        <p15:guide id="2" pos="2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FFFF"/>
    <a:srgbClr val="FF9999"/>
    <a:srgbClr val="CCFFCC"/>
    <a:srgbClr val="FFFF99"/>
    <a:srgbClr val="008000"/>
    <a:srgbClr val="E6DCA2"/>
    <a:srgbClr val="1B9B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74" d="100"/>
          <a:sy n="74" d="100"/>
        </p:scale>
        <p:origin x="856" y="36"/>
      </p:cViewPr>
      <p:guideLst>
        <p:guide orient="horz" pos="2068"/>
        <p:guide pos="2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11268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1269" name="Rectangle 5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endParaRPr lang="zh-CN" altLang="en-US" sz="1200" strike="noStrike" noProof="1"/>
          </a:p>
        </p:txBody>
      </p:sp>
      <p:sp>
        <p:nvSpPr>
          <p:cNvPr id="11270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/>
            <a:endParaRPr lang="zh-CN" altLang="en-US" sz="1200" strike="noStrike" noProof="1"/>
          </a:p>
        </p:txBody>
      </p:sp>
      <p:sp>
        <p:nvSpPr>
          <p:cNvPr id="11271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2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/>
            <p:nvPr userDrawn="1"/>
          </p:nvSpPr>
          <p:spPr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30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/>
            <p:nvPr userDrawn="1"/>
          </p:nvSpPr>
          <p:spPr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2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03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34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/>
            <p:nvPr userDrawn="1"/>
          </p:nvSpPr>
          <p:spPr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6" name="Oval 12"/>
            <p:cNvSpPr/>
            <p:nvPr userDrawn="1"/>
          </p:nvSpPr>
          <p:spPr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/>
            <p:nvPr userDrawn="1"/>
          </p:nvSpPr>
          <p:spPr>
            <a:xfrm rot="3660000">
              <a:off x="482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3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04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2" name="Oval 18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3" name="Oval 19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4" name="Oval 20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5" name="Oval 21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6" name="Oval 22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7" name="Oval 23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8" name="Oval 24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9" name="Oval 25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0" name="Oval 26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1" name="Oval 27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2" name="Oval 28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5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54" name="Rectangle 30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5" name="Oval 31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6" name="Oval 32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7" name="Oval 33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8"/>
          <p:cNvSpPr/>
          <p:nvPr userDrawn="1"/>
        </p:nvSpPr>
        <p:spPr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AutoShape 9"/>
          <p:cNvSpPr/>
          <p:nvPr userDrawn="1"/>
        </p:nvSpPr>
        <p:spPr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10"/>
          <p:cNvSpPr/>
          <p:nvPr userDrawn="1"/>
        </p:nvSpPr>
        <p:spPr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AutoShape 11"/>
          <p:cNvSpPr/>
          <p:nvPr userDrawn="1"/>
        </p:nvSpPr>
        <p:spPr>
          <a:xfrm>
            <a:off x="323850" y="2852738"/>
            <a:ext cx="296863" cy="296862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AutoShape 12"/>
          <p:cNvSpPr/>
          <p:nvPr userDrawn="1"/>
        </p:nvSpPr>
        <p:spPr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AutoShape 13"/>
          <p:cNvSpPr/>
          <p:nvPr userDrawn="1"/>
        </p:nvSpPr>
        <p:spPr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13"/>
          <a:srcRect r="-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14"/>
          <a:srcRect r="-55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23" descr="12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200025" y="44450"/>
            <a:ext cx="2284413" cy="200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1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52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53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2" name="Oval 4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3" name="Oval 5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4" name="Oval 6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5" name="Oval 7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6" name="Oval 8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7" name="Oval 9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8" name="Oval 10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9" name="Oval 11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0" name="Oval 12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1" name="Oval 13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2" name="Oval 14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63" name="Rectangle 15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07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6" name="Oval 4"/>
            <p:cNvSpPr/>
            <p:nvPr userDrawn="1"/>
          </p:nvSpPr>
          <p:spPr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078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9" name="Oval 7"/>
            <p:cNvSpPr/>
            <p:nvPr userDrawn="1"/>
          </p:nvSpPr>
          <p:spPr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80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308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082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83" name="Oval 11"/>
            <p:cNvSpPr/>
            <p:nvPr userDrawn="1"/>
          </p:nvSpPr>
          <p:spPr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Oval 12"/>
            <p:cNvSpPr/>
            <p:nvPr userDrawn="1"/>
          </p:nvSpPr>
          <p:spPr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5" name="Oval 13"/>
            <p:cNvSpPr/>
            <p:nvPr userDrawn="1"/>
          </p:nvSpPr>
          <p:spPr>
            <a:xfrm rot="3660000">
              <a:off x="482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86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87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308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89" name="Oval 17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0" name="Oval 18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Oval 19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Oval 20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Oval 21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4" name="Oval 22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5" name="Oval 23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6" name="Oval 24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7" name="Oval 25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8" name="Oval 26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Oval 27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Oval 28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01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02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03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04" name="AutoShape 32"/>
          <p:cNvSpPr/>
          <p:nvPr/>
        </p:nvSpPr>
        <p:spPr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5" name="AutoShape 33"/>
          <p:cNvSpPr/>
          <p:nvPr/>
        </p:nvSpPr>
        <p:spPr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6" name="AutoShape 34"/>
          <p:cNvSpPr/>
          <p:nvPr/>
        </p:nvSpPr>
        <p:spPr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7" name="AutoShape 35"/>
          <p:cNvSpPr/>
          <p:nvPr/>
        </p:nvSpPr>
        <p:spPr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08" name="Text Box 36"/>
          <p:cNvSpPr txBox="1"/>
          <p:nvPr/>
        </p:nvSpPr>
        <p:spPr>
          <a:xfrm>
            <a:off x="541338" y="35369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Celtic Garamond the 2nd" charset="0"/>
                <a:ea typeface="宋体" panose="02010600030101010101" pitchFamily="2" charset="-122"/>
              </a:rPr>
              <a:t>子页１</a:t>
            </a:r>
          </a:p>
        </p:txBody>
      </p:sp>
      <p:sp>
        <p:nvSpPr>
          <p:cNvPr id="3109" name="Text Box 37"/>
          <p:cNvSpPr txBox="1"/>
          <p:nvPr/>
        </p:nvSpPr>
        <p:spPr>
          <a:xfrm>
            <a:off x="485775" y="4175125"/>
            <a:ext cx="868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子页２</a:t>
            </a:r>
          </a:p>
        </p:txBody>
      </p:sp>
      <p:sp>
        <p:nvSpPr>
          <p:cNvPr id="3110" name="Text Box 38"/>
          <p:cNvSpPr txBox="1"/>
          <p:nvPr/>
        </p:nvSpPr>
        <p:spPr>
          <a:xfrm>
            <a:off x="563563" y="4873625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子页３</a:t>
            </a:r>
          </a:p>
        </p:txBody>
      </p:sp>
      <p:sp>
        <p:nvSpPr>
          <p:cNvPr id="3111" name="Text Box 39"/>
          <p:cNvSpPr txBox="1"/>
          <p:nvPr/>
        </p:nvSpPr>
        <p:spPr>
          <a:xfrm>
            <a:off x="588963" y="55181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子页４</a:t>
            </a:r>
          </a:p>
        </p:txBody>
      </p:sp>
      <p:pic>
        <p:nvPicPr>
          <p:cNvPr id="3112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13" name="Text Box 41"/>
          <p:cNvSpPr txBox="1"/>
          <p:nvPr/>
        </p:nvSpPr>
        <p:spPr>
          <a:xfrm>
            <a:off x="2606675" y="1209675"/>
            <a:ext cx="24685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3114" name="Text Box 42"/>
          <p:cNvSpPr txBox="1"/>
          <p:nvPr/>
        </p:nvSpPr>
        <p:spPr>
          <a:xfrm>
            <a:off x="2633663" y="2414588"/>
            <a:ext cx="510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</a:p>
        </p:txBody>
      </p:sp>
      <p:sp>
        <p:nvSpPr>
          <p:cNvPr id="3115" name="Rectangle 43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16" name="Oval 44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17" name="Oval 45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18" name="Oval 46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09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/>
            <p:nvPr userDrawn="1"/>
          </p:nvSpPr>
          <p:spPr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101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02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/>
            <p:nvPr userDrawn="1"/>
          </p:nvSpPr>
          <p:spPr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4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410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06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/>
            <p:nvPr userDrawn="1"/>
          </p:nvSpPr>
          <p:spPr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8" name="Oval 12"/>
            <p:cNvSpPr/>
            <p:nvPr userDrawn="1"/>
          </p:nvSpPr>
          <p:spPr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Oval 13"/>
            <p:cNvSpPr/>
            <p:nvPr userDrawn="1"/>
          </p:nvSpPr>
          <p:spPr>
            <a:xfrm rot="3660000">
              <a:off x="482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11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411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4" name="Oval 18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5" name="Oval 19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6" name="Oval 20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7" name="Oval 21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8" name="Oval 22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19" name="Oval 23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0" name="Oval 24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1" name="Oval 25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2" name="Oval 26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3" name="Oval 27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24" name="Oval 28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25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26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27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28" name="AutoShape 32"/>
          <p:cNvSpPr/>
          <p:nvPr/>
        </p:nvSpPr>
        <p:spPr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9" name="AutoShape 33"/>
          <p:cNvSpPr/>
          <p:nvPr/>
        </p:nvSpPr>
        <p:spPr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0" name="AutoShape 34"/>
          <p:cNvSpPr/>
          <p:nvPr/>
        </p:nvSpPr>
        <p:spPr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1" name="AutoShape 35"/>
          <p:cNvSpPr/>
          <p:nvPr/>
        </p:nvSpPr>
        <p:spPr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2" name="Text Box 36"/>
          <p:cNvSpPr txBox="1"/>
          <p:nvPr/>
        </p:nvSpPr>
        <p:spPr>
          <a:xfrm>
            <a:off x="541338" y="35369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Celtic Garamond the 2nd" charset="0"/>
                <a:ea typeface="宋体" panose="02010600030101010101" pitchFamily="2" charset="-122"/>
              </a:rPr>
              <a:t>子页１</a:t>
            </a:r>
          </a:p>
        </p:txBody>
      </p:sp>
      <p:sp>
        <p:nvSpPr>
          <p:cNvPr id="4133" name="Text Box 37"/>
          <p:cNvSpPr txBox="1"/>
          <p:nvPr/>
        </p:nvSpPr>
        <p:spPr>
          <a:xfrm>
            <a:off x="485775" y="4175125"/>
            <a:ext cx="868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子页２</a:t>
            </a:r>
          </a:p>
        </p:txBody>
      </p:sp>
      <p:sp>
        <p:nvSpPr>
          <p:cNvPr id="4134" name="Text Box 38"/>
          <p:cNvSpPr txBox="1"/>
          <p:nvPr/>
        </p:nvSpPr>
        <p:spPr>
          <a:xfrm>
            <a:off x="563563" y="4873625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子页３</a:t>
            </a:r>
          </a:p>
        </p:txBody>
      </p:sp>
      <p:sp>
        <p:nvSpPr>
          <p:cNvPr id="4135" name="Text Box 39"/>
          <p:cNvSpPr txBox="1"/>
          <p:nvPr/>
        </p:nvSpPr>
        <p:spPr>
          <a:xfrm>
            <a:off x="588963" y="55181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子页４</a:t>
            </a:r>
          </a:p>
        </p:txBody>
      </p:sp>
      <p:pic>
        <p:nvPicPr>
          <p:cNvPr id="4136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/>
          <p:nvPr/>
        </p:nvSpPr>
        <p:spPr>
          <a:xfrm>
            <a:off x="2606675" y="1209675"/>
            <a:ext cx="24685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4138" name="Text Box 42"/>
          <p:cNvSpPr txBox="1"/>
          <p:nvPr/>
        </p:nvSpPr>
        <p:spPr>
          <a:xfrm>
            <a:off x="2633663" y="2414588"/>
            <a:ext cx="510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</a:p>
        </p:txBody>
      </p:sp>
      <p:sp>
        <p:nvSpPr>
          <p:cNvPr id="4139" name="Rectangle 43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0" name="Oval 44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1" name="Oval 45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42" name="Oval 46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23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/>
            <p:nvPr userDrawn="1"/>
          </p:nvSpPr>
          <p:spPr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12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26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/>
            <p:nvPr userDrawn="1"/>
          </p:nvSpPr>
          <p:spPr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8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1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3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/>
            <p:nvPr userDrawn="1"/>
          </p:nvSpPr>
          <p:spPr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Oval 12"/>
            <p:cNvSpPr/>
            <p:nvPr userDrawn="1"/>
          </p:nvSpPr>
          <p:spPr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Oval 13"/>
            <p:cNvSpPr/>
            <p:nvPr userDrawn="1"/>
          </p:nvSpPr>
          <p:spPr>
            <a:xfrm rot="3660000">
              <a:off x="482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34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35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5136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Oval 18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Oval 19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Oval 20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Oval 21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Oval 22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Oval 23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Oval 24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Oval 25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Oval 26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Oval 27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Oval 28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49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0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1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52" name="AutoShape 32"/>
          <p:cNvSpPr/>
          <p:nvPr/>
        </p:nvSpPr>
        <p:spPr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3" name="AutoShape 33"/>
          <p:cNvSpPr/>
          <p:nvPr/>
        </p:nvSpPr>
        <p:spPr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4" name="AutoShape 34"/>
          <p:cNvSpPr/>
          <p:nvPr/>
        </p:nvSpPr>
        <p:spPr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5" name="AutoShape 35"/>
          <p:cNvSpPr/>
          <p:nvPr/>
        </p:nvSpPr>
        <p:spPr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56" name="Text Box 36"/>
          <p:cNvSpPr txBox="1"/>
          <p:nvPr/>
        </p:nvSpPr>
        <p:spPr>
          <a:xfrm>
            <a:off x="541338" y="35369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Celtic Garamond the 2nd" charset="0"/>
                <a:ea typeface="宋体" panose="02010600030101010101" pitchFamily="2" charset="-122"/>
              </a:rPr>
              <a:t>子页１</a:t>
            </a:r>
          </a:p>
        </p:txBody>
      </p:sp>
      <p:sp>
        <p:nvSpPr>
          <p:cNvPr id="5157" name="Text Box 37"/>
          <p:cNvSpPr txBox="1"/>
          <p:nvPr/>
        </p:nvSpPr>
        <p:spPr>
          <a:xfrm>
            <a:off x="485775" y="4175125"/>
            <a:ext cx="868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子页２</a:t>
            </a:r>
          </a:p>
        </p:txBody>
      </p:sp>
      <p:sp>
        <p:nvSpPr>
          <p:cNvPr id="5158" name="Text Box 38"/>
          <p:cNvSpPr txBox="1"/>
          <p:nvPr/>
        </p:nvSpPr>
        <p:spPr>
          <a:xfrm>
            <a:off x="563563" y="4873625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子页３</a:t>
            </a:r>
          </a:p>
        </p:txBody>
      </p:sp>
      <p:sp>
        <p:nvSpPr>
          <p:cNvPr id="5159" name="Text Box 39"/>
          <p:cNvSpPr txBox="1"/>
          <p:nvPr/>
        </p:nvSpPr>
        <p:spPr>
          <a:xfrm>
            <a:off x="588963" y="55181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子页４</a:t>
            </a:r>
          </a:p>
        </p:txBody>
      </p:sp>
      <p:pic>
        <p:nvPicPr>
          <p:cNvPr id="5160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/>
          <p:nvPr/>
        </p:nvSpPr>
        <p:spPr>
          <a:xfrm>
            <a:off x="2606675" y="1209675"/>
            <a:ext cx="24685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5162" name="Text Box 42"/>
          <p:cNvSpPr txBox="1"/>
          <p:nvPr/>
        </p:nvSpPr>
        <p:spPr>
          <a:xfrm>
            <a:off x="2633663" y="2414588"/>
            <a:ext cx="510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</a:p>
        </p:txBody>
      </p:sp>
      <p:sp>
        <p:nvSpPr>
          <p:cNvPr id="5163" name="Rectangle 43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4" name="Oval 44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5" name="Oval 45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66" name="Oval 46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4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/>
            <p:nvPr userDrawn="1"/>
          </p:nvSpPr>
          <p:spPr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4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50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7244" b="56136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/>
            <p:nvPr userDrawn="1"/>
          </p:nvSpPr>
          <p:spPr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2" name="Line 8"/>
          <p:cNvSpPr/>
          <p:nvPr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6153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54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/>
            <p:nvPr userDrawn="1"/>
          </p:nvSpPr>
          <p:spPr>
            <a:xfrm>
              <a:off x="-35" y="9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Oval 12"/>
            <p:cNvSpPr/>
            <p:nvPr userDrawn="1"/>
          </p:nvSpPr>
          <p:spPr>
            <a:xfrm>
              <a:off x="2571" y="-1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Oval 13"/>
            <p:cNvSpPr/>
            <p:nvPr userDrawn="1"/>
          </p:nvSpPr>
          <p:spPr>
            <a:xfrm rot="3660000">
              <a:off x="482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8" name="Line 14"/>
          <p:cNvSpPr/>
          <p:nvPr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9" name="Line 15"/>
          <p:cNvSpPr/>
          <p:nvPr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616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Oval 18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Oval 19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Oval 20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Oval 21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Oval 22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Oval 23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Oval 24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Oval 25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Oval 26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Oval 27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Oval 28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73" name="Line 29"/>
          <p:cNvSpPr/>
          <p:nvPr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74" name="Line 30"/>
          <p:cNvSpPr/>
          <p:nvPr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75" name="Line 31"/>
          <p:cNvSpPr/>
          <p:nvPr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76" name="AutoShape 32"/>
          <p:cNvSpPr/>
          <p:nvPr/>
        </p:nvSpPr>
        <p:spPr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7" name="AutoShape 33"/>
          <p:cNvSpPr/>
          <p:nvPr/>
        </p:nvSpPr>
        <p:spPr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8" name="AutoShape 34"/>
          <p:cNvSpPr/>
          <p:nvPr/>
        </p:nvSpPr>
        <p:spPr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9" name="AutoShape 35"/>
          <p:cNvSpPr/>
          <p:nvPr/>
        </p:nvSpPr>
        <p:spPr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0" name="Text Box 36"/>
          <p:cNvSpPr txBox="1"/>
          <p:nvPr/>
        </p:nvSpPr>
        <p:spPr>
          <a:xfrm>
            <a:off x="541338" y="35369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Celtic Garamond the 2nd" charset="0"/>
                <a:ea typeface="宋体" panose="02010600030101010101" pitchFamily="2" charset="-122"/>
              </a:rPr>
              <a:t>子页１</a:t>
            </a:r>
          </a:p>
        </p:txBody>
      </p:sp>
      <p:sp>
        <p:nvSpPr>
          <p:cNvPr id="6181" name="Text Box 37"/>
          <p:cNvSpPr txBox="1"/>
          <p:nvPr/>
        </p:nvSpPr>
        <p:spPr>
          <a:xfrm>
            <a:off x="485775" y="4175125"/>
            <a:ext cx="868363" cy="365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子页２</a:t>
            </a:r>
          </a:p>
        </p:txBody>
      </p:sp>
      <p:sp>
        <p:nvSpPr>
          <p:cNvPr id="6182" name="Text Box 38"/>
          <p:cNvSpPr txBox="1"/>
          <p:nvPr/>
        </p:nvSpPr>
        <p:spPr>
          <a:xfrm>
            <a:off x="563563" y="4873625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子页３</a:t>
            </a:r>
          </a:p>
        </p:txBody>
      </p:sp>
      <p:sp>
        <p:nvSpPr>
          <p:cNvPr id="6183" name="Text Box 39"/>
          <p:cNvSpPr txBox="1"/>
          <p:nvPr/>
        </p:nvSpPr>
        <p:spPr>
          <a:xfrm>
            <a:off x="588963" y="5518150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子页４</a:t>
            </a:r>
          </a:p>
        </p:txBody>
      </p:sp>
      <p:pic>
        <p:nvPicPr>
          <p:cNvPr id="6184" name="Picture 40" descr="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0" b="-61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/>
          <p:nvPr/>
        </p:nvSpPr>
        <p:spPr>
          <a:xfrm>
            <a:off x="2606675" y="1209675"/>
            <a:ext cx="2468563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子页１题目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6186" name="Text Box 42"/>
          <p:cNvSpPr txBox="1"/>
          <p:nvPr/>
        </p:nvSpPr>
        <p:spPr>
          <a:xfrm>
            <a:off x="2633663" y="2414588"/>
            <a:ext cx="510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</a:p>
        </p:txBody>
      </p:sp>
      <p:sp>
        <p:nvSpPr>
          <p:cNvPr id="6187" name="Rectangle 43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8" name="Oval 44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89" name="Oval 45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90" name="Oval 46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171" name="Picture 3" descr="3-2"/>
            <p:cNvPicPr>
              <a:picLocks noChangeAspect="1"/>
            </p:cNvPicPr>
            <p:nvPr userDrawn="1"/>
          </p:nvPicPr>
          <p:blipFill>
            <a:blip r:embed="rId13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Rectangle 4"/>
            <p:cNvSpPr/>
            <p:nvPr userDrawn="1"/>
          </p:nvSpPr>
          <p:spPr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3" name="Rectangle 5"/>
          <p:cNvSpPr/>
          <p:nvPr/>
        </p:nvSpPr>
        <p:spPr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2633663" y="2366963"/>
            <a:ext cx="5106987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</a:p>
        </p:txBody>
      </p:sp>
      <p:grpSp>
        <p:nvGrpSpPr>
          <p:cNvPr id="7175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176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7" name="Oval 9"/>
            <p:cNvSpPr/>
            <p:nvPr userDrawn="1"/>
          </p:nvSpPr>
          <p:spPr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Oval 10"/>
            <p:cNvSpPr/>
            <p:nvPr userDrawn="1"/>
          </p:nvSpPr>
          <p:spPr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Oval 11"/>
            <p:cNvSpPr/>
            <p:nvPr userDrawn="1"/>
          </p:nvSpPr>
          <p:spPr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0" name="Oval 12"/>
          <p:cNvSpPr/>
          <p:nvPr/>
        </p:nvSpPr>
        <p:spPr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2411413" y="1123950"/>
            <a:ext cx="24685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子页２题目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3802063" y="5114925"/>
            <a:ext cx="944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子页３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183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84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5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7186" name="AutoShape 18"/>
            <p:cNvSpPr/>
            <p:nvPr userDrawn="1"/>
          </p:nvSpPr>
          <p:spPr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AutoShape 19"/>
            <p:cNvSpPr/>
            <p:nvPr userDrawn="1"/>
          </p:nvSpPr>
          <p:spPr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AutoShape 20"/>
            <p:cNvSpPr/>
            <p:nvPr userDrawn="1"/>
          </p:nvSpPr>
          <p:spPr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AutoShape 21"/>
            <p:cNvSpPr/>
            <p:nvPr userDrawn="1"/>
          </p:nvSpPr>
          <p:spPr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AutoShape 22"/>
            <p:cNvSpPr/>
            <p:nvPr userDrawn="1"/>
          </p:nvSpPr>
          <p:spPr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7191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2" name="Text Box 24"/>
            <p:cNvSpPr txBox="1"/>
            <p:nvPr userDrawn="1"/>
          </p:nvSpPr>
          <p:spPr>
            <a:xfrm>
              <a:off x="1020" y="3175"/>
              <a:ext cx="14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Celtic Garamond the 2nd" charset="0"/>
                  <a:ea typeface="宋体" panose="02010600030101010101" pitchFamily="2" charset="-122"/>
                </a:rPr>
                <a:t>子页１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Text Box 25"/>
            <p:cNvSpPr txBox="1"/>
            <p:nvPr userDrawn="1"/>
          </p:nvSpPr>
          <p:spPr>
            <a:xfrm>
              <a:off x="935" y="4295"/>
              <a:ext cx="1220" cy="8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子页２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Text Box 26"/>
            <p:cNvSpPr txBox="1"/>
            <p:nvPr userDrawn="1"/>
          </p:nvSpPr>
          <p:spPr>
            <a:xfrm>
              <a:off x="1055" y="5217"/>
              <a:ext cx="2343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子页３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Text Box 27"/>
            <p:cNvSpPr txBox="1"/>
            <p:nvPr userDrawn="1"/>
          </p:nvSpPr>
          <p:spPr>
            <a:xfrm>
              <a:off x="935" y="6917"/>
              <a:ext cx="10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主页</a:t>
              </a:r>
            </a:p>
          </p:txBody>
        </p:sp>
        <p:sp>
          <p:nvSpPr>
            <p:cNvPr id="7196" name="Text Box 28"/>
            <p:cNvSpPr txBox="1"/>
            <p:nvPr userDrawn="1"/>
          </p:nvSpPr>
          <p:spPr>
            <a:xfrm>
              <a:off x="1095" y="6292"/>
              <a:ext cx="14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子页４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97" name="Rectangle 2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Oval 30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9" name="Oval 31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0" name="Oval 32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201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202" name="Oval 34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3" name="Oval 35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4" name="Oval 36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5" name="Oval 37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6" name="Oval 38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7" name="Oval 39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8" name="Oval 40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9" name="Oval 41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10" name="Oval 42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11" name="Oval 43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12" name="Oval 44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13" name="Oval 45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195" name="Picture 3" descr="3-2"/>
            <p:cNvPicPr>
              <a:picLocks noChangeAspect="1"/>
            </p:cNvPicPr>
            <p:nvPr userDrawn="1"/>
          </p:nvPicPr>
          <p:blipFill>
            <a:blip r:embed="rId13"/>
            <a:srcRect r="58" b="232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/>
            <p:nvPr userDrawn="1"/>
          </p:nvSpPr>
          <p:spPr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7" name="Text Box 5"/>
          <p:cNvSpPr txBox="1"/>
          <p:nvPr/>
        </p:nvSpPr>
        <p:spPr>
          <a:xfrm>
            <a:off x="2411413" y="1123950"/>
            <a:ext cx="2468562" cy="6397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3600" dirty="0">
                <a:latin typeface="Celtic Garamond the 2nd" charset="0"/>
                <a:ea typeface="宋体" panose="02010600030101010101" pitchFamily="2" charset="-122"/>
              </a:rPr>
              <a:t>子页３题目</a:t>
            </a:r>
            <a:endParaRPr lang="ko-KR" altLang="en-US" sz="3600" dirty="0">
              <a:latin typeface="Celtic Garamond the 2nd" charset="0"/>
              <a:ea typeface="Gulim" pitchFamily="34" charset="-127"/>
            </a:endParaRPr>
          </a:p>
        </p:txBody>
      </p:sp>
      <p:grpSp>
        <p:nvGrpSpPr>
          <p:cNvPr id="8198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199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00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8201" name="AutoShape 9"/>
            <p:cNvSpPr/>
            <p:nvPr userDrawn="1"/>
          </p:nvSpPr>
          <p:spPr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2" name="AutoShape 10"/>
            <p:cNvSpPr/>
            <p:nvPr userDrawn="1"/>
          </p:nvSpPr>
          <p:spPr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3" name="AutoShape 11"/>
            <p:cNvSpPr/>
            <p:nvPr userDrawn="1"/>
          </p:nvSpPr>
          <p:spPr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AutoShape 12"/>
            <p:cNvSpPr/>
            <p:nvPr userDrawn="1"/>
          </p:nvSpPr>
          <p:spPr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AutoShape 13"/>
            <p:cNvSpPr/>
            <p:nvPr userDrawn="1"/>
          </p:nvSpPr>
          <p:spPr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8206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130" b="-61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7" name="Text Box 15"/>
            <p:cNvSpPr txBox="1"/>
            <p:nvPr userDrawn="1"/>
          </p:nvSpPr>
          <p:spPr>
            <a:xfrm>
              <a:off x="1020" y="3175"/>
              <a:ext cx="14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Celtic Garamond the 2nd" charset="0"/>
                  <a:ea typeface="宋体" panose="02010600030101010101" pitchFamily="2" charset="-122"/>
                </a:rPr>
                <a:t>子页１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8" name="Text Box 16"/>
            <p:cNvSpPr txBox="1"/>
            <p:nvPr userDrawn="1"/>
          </p:nvSpPr>
          <p:spPr>
            <a:xfrm>
              <a:off x="935" y="4295"/>
              <a:ext cx="1220" cy="8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子页２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Text Box 17"/>
            <p:cNvSpPr txBox="1"/>
            <p:nvPr userDrawn="1"/>
          </p:nvSpPr>
          <p:spPr>
            <a:xfrm>
              <a:off x="1055" y="5217"/>
              <a:ext cx="2343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子页３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Text Box 18"/>
            <p:cNvSpPr txBox="1"/>
            <p:nvPr userDrawn="1"/>
          </p:nvSpPr>
          <p:spPr>
            <a:xfrm>
              <a:off x="935" y="6917"/>
              <a:ext cx="10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主页</a:t>
              </a:r>
            </a:p>
          </p:txBody>
        </p:sp>
        <p:sp>
          <p:nvSpPr>
            <p:cNvPr id="8211" name="Text Box 19"/>
            <p:cNvSpPr txBox="1"/>
            <p:nvPr userDrawn="1"/>
          </p:nvSpPr>
          <p:spPr>
            <a:xfrm>
              <a:off x="1095" y="6292"/>
              <a:ext cx="1488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子页４</a:t>
              </a: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2" name="Rectangle 20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3" name="Oval 21"/>
          <p:cNvSpPr/>
          <p:nvPr/>
        </p:nvSpPr>
        <p:spPr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4" name="Oval 22"/>
          <p:cNvSpPr/>
          <p:nvPr/>
        </p:nvSpPr>
        <p:spPr>
          <a:xfrm>
            <a:off x="8328025" y="580548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15" name="Oval 23"/>
          <p:cNvSpPr/>
          <p:nvPr/>
        </p:nvSpPr>
        <p:spPr>
          <a:xfrm>
            <a:off x="7972425" y="6170613"/>
            <a:ext cx="687388" cy="6873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16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17" name="Oval 25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8" name="Oval 26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Oval 27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Oval 28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Oval 29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Oval 30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Oval 31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Oval 32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Oval 33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6" name="Oval 34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7" name="Oval 35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8" name="Oval 36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19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21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Oval 6"/>
            <p:cNvSpPr/>
            <p:nvPr userDrawn="1"/>
          </p:nvSpPr>
          <p:spPr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3" name="Oval 7"/>
            <p:cNvSpPr/>
            <p:nvPr userDrawn="1"/>
          </p:nvSpPr>
          <p:spPr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Oval 8"/>
            <p:cNvSpPr/>
            <p:nvPr userDrawn="1"/>
          </p:nvSpPr>
          <p:spPr>
            <a:xfrm rot="3660000">
              <a:off x="487" y="220"/>
              <a:ext cx="1048" cy="593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922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27" name="Oval 11"/>
            <p:cNvSpPr/>
            <p:nvPr userDrawn="1"/>
          </p:nvSpPr>
          <p:spPr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8" name="Oval 12"/>
            <p:cNvSpPr/>
            <p:nvPr userDrawn="1"/>
          </p:nvSpPr>
          <p:spPr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9" name="Oval 13"/>
            <p:cNvSpPr/>
            <p:nvPr userDrawn="1"/>
          </p:nvSpPr>
          <p:spPr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0" name="Oval 14"/>
            <p:cNvSpPr/>
            <p:nvPr userDrawn="1"/>
          </p:nvSpPr>
          <p:spPr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1" name="Oval 15"/>
            <p:cNvSpPr/>
            <p:nvPr userDrawn="1"/>
          </p:nvSpPr>
          <p:spPr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2" name="Oval 16"/>
            <p:cNvSpPr/>
            <p:nvPr userDrawn="1"/>
          </p:nvSpPr>
          <p:spPr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Oval 17"/>
            <p:cNvSpPr/>
            <p:nvPr userDrawn="1"/>
          </p:nvSpPr>
          <p:spPr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4" name="Oval 18"/>
            <p:cNvSpPr/>
            <p:nvPr userDrawn="1"/>
          </p:nvSpPr>
          <p:spPr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Oval 19"/>
            <p:cNvSpPr/>
            <p:nvPr userDrawn="1"/>
          </p:nvSpPr>
          <p:spPr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Oval 20"/>
            <p:cNvSpPr/>
            <p:nvPr userDrawn="1"/>
          </p:nvSpPr>
          <p:spPr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Oval 21"/>
            <p:cNvSpPr/>
            <p:nvPr userDrawn="1"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Oval 22"/>
            <p:cNvSpPr/>
            <p:nvPr userDrawn="1"/>
          </p:nvSpPr>
          <p:spPr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39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40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1" name="Oval 25"/>
            <p:cNvSpPr/>
            <p:nvPr userDrawn="1"/>
          </p:nvSpPr>
          <p:spPr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2" name="Oval 26"/>
            <p:cNvSpPr/>
            <p:nvPr userDrawn="1"/>
          </p:nvSpPr>
          <p:spPr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Oval 27"/>
            <p:cNvSpPr/>
            <p:nvPr userDrawn="1"/>
          </p:nvSpPr>
          <p:spPr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lvl="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44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45" name="Text Box 29"/>
          <p:cNvSpPr txBox="1"/>
          <p:nvPr/>
        </p:nvSpPr>
        <p:spPr>
          <a:xfrm>
            <a:off x="684213" y="3228975"/>
            <a:ext cx="7947025" cy="3016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/>
            <a:r>
              <a:rPr lang="zh-CN" altLang="en-US" sz="9600" dirty="0">
                <a:solidFill>
                  <a:srgbClr val="FF9B05"/>
                </a:solidFill>
                <a:latin typeface="Urban Jungle" charset="0"/>
                <a:ea typeface="宋体" panose="02010600030101010101" pitchFamily="2" charset="-122"/>
              </a:rPr>
              <a:t>T</a:t>
            </a:r>
            <a:r>
              <a:rPr lang="zh-CN" altLang="en-US" sz="9600" dirty="0">
                <a:solidFill>
                  <a:schemeClr val="folHlink"/>
                </a:solidFill>
                <a:latin typeface="Urban Jungle" charset="0"/>
                <a:ea typeface="宋体" panose="02010600030101010101" pitchFamily="2" charset="-122"/>
              </a:rPr>
              <a:t>H</a:t>
            </a:r>
            <a:r>
              <a:rPr lang="zh-CN" altLang="en-US" sz="9600" dirty="0">
                <a:solidFill>
                  <a:srgbClr val="FF99FF"/>
                </a:solidFill>
                <a:latin typeface="Urban Jungle" charset="0"/>
                <a:ea typeface="宋体" panose="02010600030101010101" pitchFamily="2" charset="-122"/>
              </a:rPr>
              <a:t>A</a:t>
            </a:r>
            <a:r>
              <a:rPr lang="zh-CN" altLang="en-US" sz="9600" dirty="0">
                <a:solidFill>
                  <a:schemeClr val="accent1"/>
                </a:solidFill>
                <a:latin typeface="Urban Jungle" charset="0"/>
                <a:ea typeface="宋体" panose="02010600030101010101" pitchFamily="2" charset="-122"/>
              </a:rPr>
              <a:t>N</a:t>
            </a:r>
            <a:r>
              <a:rPr lang="zh-CN" altLang="en-US" sz="9600" dirty="0">
                <a:solidFill>
                  <a:srgbClr val="FF0066"/>
                </a:solidFill>
                <a:latin typeface="Urban Jungle" charset="0"/>
                <a:ea typeface="宋体" panose="02010600030101010101" pitchFamily="2" charset="-122"/>
              </a:rPr>
              <a:t>K</a:t>
            </a:r>
            <a:r>
              <a:rPr lang="zh-CN" altLang="en-US" sz="9600" dirty="0">
                <a:solidFill>
                  <a:schemeClr val="accent2"/>
                </a:solidFill>
                <a:latin typeface="Urban Jungle" charset="0"/>
                <a:ea typeface="宋体" panose="02010600030101010101" pitchFamily="2" charset="-122"/>
              </a:rPr>
              <a:t> Y</a:t>
            </a:r>
            <a:r>
              <a:rPr lang="zh-CN" altLang="en-US" sz="9600" dirty="0">
                <a:solidFill>
                  <a:srgbClr val="FFCC00"/>
                </a:solidFill>
                <a:latin typeface="Urban Jungle" charset="0"/>
                <a:ea typeface="宋体" panose="02010600030101010101" pitchFamily="2" charset="-122"/>
              </a:rPr>
              <a:t>O</a:t>
            </a:r>
            <a:r>
              <a:rPr lang="zh-CN" altLang="en-US" sz="9600" dirty="0">
                <a:solidFill>
                  <a:srgbClr val="FF0000"/>
                </a:solidFill>
                <a:latin typeface="Urban Jungle" charset="0"/>
                <a:ea typeface="宋体" panose="02010600030101010101" pitchFamily="2" charset="-122"/>
              </a:rPr>
              <a:t>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0" lvl="0" indent="0" algn="ctr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20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/>
          <p:nvPr/>
        </p:nvSpPr>
        <p:spPr>
          <a:xfrm>
            <a:off x="2190750" y="476250"/>
            <a:ext cx="66929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北师大版 五年级下册 第二单元 长方体（一）</a:t>
            </a:r>
          </a:p>
        </p:txBody>
      </p:sp>
      <p:sp>
        <p:nvSpPr>
          <p:cNvPr id="12290" name="矩形 12303"/>
          <p:cNvSpPr/>
          <p:nvPr/>
        </p:nvSpPr>
        <p:spPr>
          <a:xfrm>
            <a:off x="0" y="4846638"/>
            <a:ext cx="4572000" cy="152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</a:p>
          <a:p>
            <a:pPr eaLnBrk="0" hangingPunct="0"/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矩形 12304"/>
          <p:cNvSpPr/>
          <p:nvPr/>
        </p:nvSpPr>
        <p:spPr>
          <a:xfrm>
            <a:off x="215900" y="5062538"/>
            <a:ext cx="4572000" cy="152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</a:p>
          <a:p>
            <a:pPr eaLnBrk="0" hangingPunct="0"/>
            <a:r>
              <a:rPr lang="zh-CN" altLang="en-US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2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http://cz.Lspjy.com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2466975" y="3849688"/>
            <a:ext cx="6416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C000"/>
                </a:solidFill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</a:rPr>
              <a:t>龙池小学  岳琴</a:t>
            </a:r>
          </a:p>
        </p:txBody>
      </p:sp>
      <p:sp>
        <p:nvSpPr>
          <p:cNvPr id="12293" name="文本框 1"/>
          <p:cNvSpPr txBox="1"/>
          <p:nvPr/>
        </p:nvSpPr>
        <p:spPr>
          <a:xfrm>
            <a:off x="1954213" y="2020888"/>
            <a:ext cx="4773612" cy="11985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体积与容积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2"/>
          <p:cNvSpPr txBox="1"/>
          <p:nvPr/>
        </p:nvSpPr>
        <p:spPr>
          <a:xfrm>
            <a:off x="615950" y="4608830"/>
            <a:ext cx="79273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Tx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容器所能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容纳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物体的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，叫做容器的</a:t>
            </a:r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容积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" name="图片 3" descr="牛奶盒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55" y="1515745"/>
            <a:ext cx="1106170" cy="1512570"/>
          </a:xfrm>
          <a:prstGeom prst="rect">
            <a:avLst/>
          </a:prstGeom>
        </p:spPr>
      </p:pic>
      <p:pic>
        <p:nvPicPr>
          <p:cNvPr id="6" name="图片 5" descr="饮水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970" y="1144905"/>
            <a:ext cx="1191895" cy="1883410"/>
          </a:xfrm>
          <a:prstGeom prst="rect">
            <a:avLst/>
          </a:prstGeom>
        </p:spPr>
      </p:pic>
      <p:pic>
        <p:nvPicPr>
          <p:cNvPr id="18434" name="图片 659458" descr="u=570964172,2928837345&amp;gp=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9430" y="386715"/>
            <a:ext cx="2446338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线形标注 1 2"/>
          <p:cNvSpPr/>
          <p:nvPr/>
        </p:nvSpPr>
        <p:spPr>
          <a:xfrm rot="10800000">
            <a:off x="300990" y="3028315"/>
            <a:ext cx="914400" cy="611505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7665" y="3202940"/>
            <a:ext cx="9461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250ml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"/>
          <p:cNvSpPr txBox="1"/>
          <p:nvPr/>
        </p:nvSpPr>
        <p:spPr>
          <a:xfrm>
            <a:off x="1003618" y="771525"/>
            <a:ext cx="7180262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比一比</a:t>
            </a:r>
          </a:p>
          <a:p>
            <a:pPr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比一比生活中的容器容积的大小。</a:t>
            </a:r>
          </a:p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9"/>
          <p:cNvSpPr txBox="1"/>
          <p:nvPr/>
        </p:nvSpPr>
        <p:spPr>
          <a:xfrm>
            <a:off x="1039813" y="604838"/>
            <a:ext cx="7045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试一试</a:t>
            </a:r>
          </a:p>
        </p:txBody>
      </p:sp>
      <p:sp>
        <p:nvSpPr>
          <p:cNvPr id="27650" name="TextBox 9"/>
          <p:cNvSpPr txBox="1"/>
          <p:nvPr/>
        </p:nvSpPr>
        <p:spPr>
          <a:xfrm>
            <a:off x="881063" y="1162050"/>
            <a:ext cx="7045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这两个高矮不一样的杯子谁的容积大谁的容积小，你能想办法比一比吗？</a:t>
            </a:r>
          </a:p>
        </p:txBody>
      </p:sp>
      <p:pic>
        <p:nvPicPr>
          <p:cNvPr id="27652" name="Picture 61" descr="C:\Documents and Settings\Administrator\桌面\新建文件夹\T图片\1-2女孩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3988" y="2620963"/>
            <a:ext cx="1735137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62" descr="C:\Documents and Settings\Administrator\桌面\新建文件夹\T图片\1-6男孩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975" y="2940050"/>
            <a:ext cx="1381125" cy="2305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形标注 1"/>
          <p:cNvSpPr/>
          <p:nvPr/>
        </p:nvSpPr>
        <p:spPr>
          <a:xfrm>
            <a:off x="708025" y="1955800"/>
            <a:ext cx="2133600" cy="919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椭圆形标注 2"/>
          <p:cNvSpPr/>
          <p:nvPr/>
        </p:nvSpPr>
        <p:spPr>
          <a:xfrm>
            <a:off x="6919913" y="1758950"/>
            <a:ext cx="1874838" cy="80962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7656" name="TextBox 9"/>
          <p:cNvSpPr txBox="1"/>
          <p:nvPr/>
        </p:nvSpPr>
        <p:spPr>
          <a:xfrm>
            <a:off x="1095375" y="2259648"/>
            <a:ext cx="1617663" cy="398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矮的容积大</a:t>
            </a:r>
          </a:p>
        </p:txBody>
      </p:sp>
      <p:sp>
        <p:nvSpPr>
          <p:cNvPr id="27657" name="TextBox 9"/>
          <p:cNvSpPr txBox="1"/>
          <p:nvPr/>
        </p:nvSpPr>
        <p:spPr>
          <a:xfrm>
            <a:off x="7178675" y="2028825"/>
            <a:ext cx="1616075" cy="3984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高的容积大</a:t>
            </a:r>
          </a:p>
        </p:txBody>
      </p:sp>
      <p:pic>
        <p:nvPicPr>
          <p:cNvPr id="4" name="图片 3" descr="高矮杯子"/>
          <p:cNvPicPr>
            <a:picLocks noChangeAspect="1"/>
          </p:cNvPicPr>
          <p:nvPr/>
        </p:nvPicPr>
        <p:blipFill>
          <a:blip r:embed="rId4"/>
          <a:srcRect l="5937" b="9130"/>
          <a:stretch>
            <a:fillRect/>
          </a:stretch>
        </p:blipFill>
        <p:spPr>
          <a:xfrm>
            <a:off x="2672080" y="3311525"/>
            <a:ext cx="2947670" cy="2136140"/>
          </a:xfrm>
          <a:prstGeom prst="ellipse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/>
          <p:nvPr/>
        </p:nvSpPr>
        <p:spPr>
          <a:xfrm>
            <a:off x="976313" y="358775"/>
            <a:ext cx="15922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辨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辨</a:t>
            </a:r>
          </a:p>
        </p:txBody>
      </p:sp>
      <p:sp>
        <p:nvSpPr>
          <p:cNvPr id="27650" name="文本框 2"/>
          <p:cNvSpPr txBox="1"/>
          <p:nvPr/>
        </p:nvSpPr>
        <p:spPr>
          <a:xfrm>
            <a:off x="976313" y="1392238"/>
            <a:ext cx="5924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你能说出物体体积和容积的区别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/>
          <p:nvPr/>
        </p:nvSpPr>
        <p:spPr>
          <a:xfrm>
            <a:off x="940435" y="1270000"/>
            <a:ext cx="7364413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  <a:buSzTx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  <a:sym typeface="微软雅黑" panose="020B0503020204020204" pitchFamily="2" charset="-122"/>
              </a:rPr>
              <a:t>第一关：</a:t>
            </a:r>
          </a:p>
          <a:p>
            <a:pPr>
              <a:lnSpc>
                <a:spcPct val="125000"/>
              </a:lnSpc>
              <a:buSzTx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  <a:sym typeface="微软雅黑" panose="020B0503020204020204" pitchFamily="2" charset="-122"/>
              </a:rPr>
              <a:t>陈诺雪在美术课上做手工，她把一团橡皮泥第一次捏成长方体，第二次把它捏成球形。捏成的两个物体哪一个体积大？为什么？</a:t>
            </a:r>
          </a:p>
        </p:txBody>
      </p:sp>
      <p:sp>
        <p:nvSpPr>
          <p:cNvPr id="21506" name="文本框 2"/>
          <p:cNvSpPr txBox="1"/>
          <p:nvPr/>
        </p:nvSpPr>
        <p:spPr>
          <a:xfrm>
            <a:off x="595630" y="3451225"/>
            <a:ext cx="72675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体积大小只与它所占空间的大小有关，与它的形状无关</a:t>
            </a:r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。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3" name="TextBox 9"/>
          <p:cNvSpPr txBox="1"/>
          <p:nvPr/>
        </p:nvSpPr>
        <p:spPr>
          <a:xfrm>
            <a:off x="1049338" y="604838"/>
            <a:ext cx="7045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智慧大闯关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6" grpId="1"/>
      <p:bldP spid="2150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99"/>
          <p:cNvSpPr txBox="1"/>
          <p:nvPr/>
        </p:nvSpPr>
        <p:spPr>
          <a:xfrm>
            <a:off x="1027113" y="1346200"/>
            <a:ext cx="8027987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2800">
                <a:latin typeface="Calibri" panose="020F0502020204030204" pitchFamily="34" charset="0"/>
                <a:ea typeface="宋体" panose="02010600030101010101" pitchFamily="2" charset="-122"/>
              </a:rPr>
              <a:t>第二关：我是小法官</a:t>
            </a:r>
            <a:r>
              <a:rPr lang="zh-CN" altLang="zh-CN" sz="2800"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</a:t>
            </a: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（1）冰箱的容积就是冰箱的体积。（   ）</a:t>
            </a: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（2）游泳池注入半池水,水的体积就是游泳池的容积。（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  <a:p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（3）两个体积一样大的盒子,它们的容积一样大。（     ）</a:t>
            </a:r>
          </a:p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文本框 3"/>
          <p:cNvSpPr txBox="1"/>
          <p:nvPr/>
        </p:nvSpPr>
        <p:spPr>
          <a:xfrm>
            <a:off x="2032000" y="5216525"/>
            <a:ext cx="5080000" cy="322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150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5725" y="1743075"/>
            <a:ext cx="58420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7425" y="2732088"/>
            <a:ext cx="5842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2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49538" y="3719513"/>
            <a:ext cx="584200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pitchFamily="2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746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1747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31748" name="Picture 5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55612" b="56136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9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1" name="Oval 8"/>
            <p:cNvSpPr/>
            <p:nvPr/>
          </p:nvSpPr>
          <p:spPr>
            <a:xfrm rot="3660000">
              <a:off x="487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52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31753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175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766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31767" name="Picture 24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331" r="85" b="-159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68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9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0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71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22557" name="Text Box 29"/>
          <p:cNvPicPr/>
          <p:nvPr/>
        </p:nvPicPr>
        <p:blipFill>
          <a:blip r:embed="rId3"/>
          <a:stretch>
            <a:fillRect/>
          </a:stretch>
        </p:blipFill>
        <p:spPr>
          <a:xfrm>
            <a:off x="249238" y="2030413"/>
            <a:ext cx="7778750" cy="3700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圆柱形 6"/>
          <p:cNvSpPr/>
          <p:nvPr/>
        </p:nvSpPr>
        <p:spPr>
          <a:xfrm>
            <a:off x="3890963" y="2794000"/>
            <a:ext cx="1785937" cy="3135313"/>
          </a:xfrm>
          <a:prstGeom prst="can">
            <a:avLst>
              <a:gd name="adj" fmla="val 43889"/>
            </a:avLst>
          </a:prstGeom>
          <a:noFill/>
          <a:ln w="3175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圆柱形 7"/>
          <p:cNvSpPr/>
          <p:nvPr/>
        </p:nvSpPr>
        <p:spPr>
          <a:xfrm>
            <a:off x="3890963" y="4054475"/>
            <a:ext cx="1771650" cy="1844675"/>
          </a:xfrm>
          <a:prstGeom prst="can">
            <a:avLst>
              <a:gd name="adj" fmla="val 26014"/>
            </a:avLst>
          </a:prstGeom>
          <a:solidFill>
            <a:srgbClr val="FF00FF">
              <a:alpha val="78000"/>
            </a:srgbClr>
          </a:solidFill>
          <a:ln w="317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圆柱形 8"/>
          <p:cNvSpPr/>
          <p:nvPr/>
        </p:nvSpPr>
        <p:spPr>
          <a:xfrm>
            <a:off x="3887788" y="3498850"/>
            <a:ext cx="1771650" cy="1046163"/>
          </a:xfrm>
          <a:prstGeom prst="can">
            <a:avLst>
              <a:gd name="adj" fmla="val 25000"/>
            </a:avLst>
          </a:prstGeom>
          <a:solidFill>
            <a:srgbClr val="FF66FF">
              <a:alpha val="37999"/>
            </a:srgbClr>
          </a:solidFill>
          <a:ln w="31750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" name="图片 9" descr="西红柿"/>
          <p:cNvPicPr>
            <a:picLocks noChangeAspect="1"/>
          </p:cNvPicPr>
          <p:nvPr/>
        </p:nvPicPr>
        <p:blipFill>
          <a:blip r:embed="rId3"/>
          <a:srcRect l="8525" t="10721" r="6276" b="17934"/>
          <a:stretch>
            <a:fillRect/>
          </a:stretch>
        </p:blipFill>
        <p:spPr>
          <a:xfrm>
            <a:off x="4068444" y="1323975"/>
            <a:ext cx="1155066" cy="929640"/>
          </a:xfrm>
          <a:prstGeom prst="ellipse">
            <a:avLst/>
          </a:prstGeom>
        </p:spPr>
      </p:pic>
      <p:sp>
        <p:nvSpPr>
          <p:cNvPr id="13317" name="TextBox 9"/>
          <p:cNvSpPr txBox="1"/>
          <p:nvPr/>
        </p:nvSpPr>
        <p:spPr>
          <a:xfrm>
            <a:off x="1039813" y="604838"/>
            <a:ext cx="7045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猜一猜</a:t>
            </a:r>
          </a:p>
        </p:txBody>
      </p:sp>
      <p:sp>
        <p:nvSpPr>
          <p:cNvPr id="13318" name="TextBox 9"/>
          <p:cNvSpPr txBox="1"/>
          <p:nvPr/>
        </p:nvSpPr>
        <p:spPr>
          <a:xfrm>
            <a:off x="881063" y="5826125"/>
            <a:ext cx="70453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西红柿占有一定的空间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66944 L -0.002986 0.48601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8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604838"/>
            <a:ext cx="355600" cy="36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Box 9"/>
          <p:cNvSpPr txBox="1"/>
          <p:nvPr/>
        </p:nvSpPr>
        <p:spPr>
          <a:xfrm>
            <a:off x="1614488" y="604838"/>
            <a:ext cx="7045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说一说</a:t>
            </a:r>
          </a:p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生活中还有哪些物体占有空间？</a:t>
            </a:r>
          </a:p>
        </p:txBody>
      </p:sp>
      <p:sp>
        <p:nvSpPr>
          <p:cNvPr id="14339" name="TextBox 9"/>
          <p:cNvSpPr txBox="1"/>
          <p:nvPr/>
        </p:nvSpPr>
        <p:spPr>
          <a:xfrm>
            <a:off x="1495425" y="2520950"/>
            <a:ext cx="7285038" cy="181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找一找：身边的物体</a:t>
            </a:r>
          </a:p>
          <a:p>
            <a:pPr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说一说：让别人听得明白</a:t>
            </a:r>
          </a:p>
          <a:p>
            <a:pPr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1039813" y="4694238"/>
            <a:ext cx="7045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所占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空间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，是物体的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体积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8" name="图片 7" descr="红气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039813"/>
            <a:ext cx="847725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地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300" y="506413"/>
            <a:ext cx="2024063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月球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250" y="506413"/>
            <a:ext cx="1863725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/>
          <p:nvPr/>
        </p:nvSpPr>
        <p:spPr>
          <a:xfrm>
            <a:off x="798513" y="446088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比一比</a:t>
            </a:r>
          </a:p>
        </p:txBody>
      </p:sp>
      <p:pic>
        <p:nvPicPr>
          <p:cNvPr id="16386" name="Picture 61" descr="C:\Documents and Settings\Administrator\桌面\新建文件夹\T图片\1-2女孩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9928" y="3839845"/>
            <a:ext cx="900112" cy="146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62" descr="C:\Documents and Settings\Administrator\桌面\新建文件夹\T图片\1-6男孩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95" y="2758758"/>
            <a:ext cx="914400" cy="15255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8" name="组合 25"/>
          <p:cNvGrpSpPr/>
          <p:nvPr/>
        </p:nvGrpSpPr>
        <p:grpSpPr>
          <a:xfrm>
            <a:off x="1155700" y="4191000"/>
            <a:ext cx="1968500" cy="1219200"/>
            <a:chOff x="2138" y="6485"/>
            <a:chExt cx="3800" cy="2714"/>
          </a:xfrm>
        </p:grpSpPr>
        <p:grpSp>
          <p:nvGrpSpPr>
            <p:cNvPr id="16389" name="Group 3"/>
            <p:cNvGrpSpPr/>
            <p:nvPr/>
          </p:nvGrpSpPr>
          <p:grpSpPr>
            <a:xfrm>
              <a:off x="2378" y="7925"/>
              <a:ext cx="3560" cy="1035"/>
              <a:chOff x="864" y="2880"/>
              <a:chExt cx="1423" cy="414"/>
            </a:xfrm>
          </p:grpSpPr>
          <p:sp>
            <p:nvSpPr>
              <p:cNvPr id="16390" name="AutoShape 4"/>
              <p:cNvSpPr/>
              <p:nvPr/>
            </p:nvSpPr>
            <p:spPr>
              <a:xfrm>
                <a:off x="864" y="288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1" name="AutoShape 5"/>
              <p:cNvSpPr/>
              <p:nvPr/>
            </p:nvSpPr>
            <p:spPr>
              <a:xfrm>
                <a:off x="1200" y="288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2" name="AutoShape 6"/>
              <p:cNvSpPr/>
              <p:nvPr/>
            </p:nvSpPr>
            <p:spPr>
              <a:xfrm>
                <a:off x="1536" y="288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3" name="AutoShape 7"/>
              <p:cNvSpPr/>
              <p:nvPr/>
            </p:nvSpPr>
            <p:spPr>
              <a:xfrm>
                <a:off x="1872" y="288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394" name="AutoShape 8"/>
            <p:cNvSpPr/>
            <p:nvPr/>
          </p:nvSpPr>
          <p:spPr>
            <a:xfrm>
              <a:off x="2138" y="8165"/>
              <a:ext cx="1040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5" name="AutoShape 9"/>
            <p:cNvSpPr/>
            <p:nvPr/>
          </p:nvSpPr>
          <p:spPr>
            <a:xfrm>
              <a:off x="2978" y="8165"/>
              <a:ext cx="1040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6" name="AutoShape 10"/>
            <p:cNvSpPr/>
            <p:nvPr/>
          </p:nvSpPr>
          <p:spPr>
            <a:xfrm>
              <a:off x="3818" y="8165"/>
              <a:ext cx="1040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397" name="AutoShape 11"/>
            <p:cNvSpPr/>
            <p:nvPr/>
          </p:nvSpPr>
          <p:spPr>
            <a:xfrm>
              <a:off x="4658" y="8165"/>
              <a:ext cx="1040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6398" name="Group 12"/>
            <p:cNvGrpSpPr/>
            <p:nvPr/>
          </p:nvGrpSpPr>
          <p:grpSpPr>
            <a:xfrm>
              <a:off x="2138" y="7130"/>
              <a:ext cx="3800" cy="1275"/>
              <a:chOff x="816" y="1824"/>
              <a:chExt cx="1519" cy="510"/>
            </a:xfrm>
          </p:grpSpPr>
          <p:grpSp>
            <p:nvGrpSpPr>
              <p:cNvPr id="16399" name="Group 13"/>
              <p:cNvGrpSpPr/>
              <p:nvPr/>
            </p:nvGrpSpPr>
            <p:grpSpPr>
              <a:xfrm>
                <a:off x="912" y="1824"/>
                <a:ext cx="1423" cy="414"/>
                <a:chOff x="864" y="2880"/>
                <a:chExt cx="1423" cy="414"/>
              </a:xfrm>
            </p:grpSpPr>
            <p:sp>
              <p:nvSpPr>
                <p:cNvPr id="16400" name="AutoShape 14"/>
                <p:cNvSpPr/>
                <p:nvPr/>
              </p:nvSpPr>
              <p:spPr>
                <a:xfrm>
                  <a:off x="864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1" name="AutoShape 15"/>
                <p:cNvSpPr/>
                <p:nvPr/>
              </p:nvSpPr>
              <p:spPr>
                <a:xfrm>
                  <a:off x="1200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2" name="AutoShape 16"/>
                <p:cNvSpPr/>
                <p:nvPr/>
              </p:nvSpPr>
              <p:spPr>
                <a:xfrm>
                  <a:off x="1536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03" name="AutoShape 17"/>
                <p:cNvSpPr/>
                <p:nvPr/>
              </p:nvSpPr>
              <p:spPr>
                <a:xfrm>
                  <a:off x="1872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404" name="AutoShape 18"/>
              <p:cNvSpPr/>
              <p:nvPr/>
            </p:nvSpPr>
            <p:spPr>
              <a:xfrm>
                <a:off x="816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5" name="AutoShape 19"/>
              <p:cNvSpPr/>
              <p:nvPr/>
            </p:nvSpPr>
            <p:spPr>
              <a:xfrm>
                <a:off x="1152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6" name="AutoShape 20"/>
              <p:cNvSpPr/>
              <p:nvPr/>
            </p:nvSpPr>
            <p:spPr>
              <a:xfrm>
                <a:off x="1488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07" name="AutoShape 21"/>
              <p:cNvSpPr/>
              <p:nvPr/>
            </p:nvSpPr>
            <p:spPr>
              <a:xfrm>
                <a:off x="1824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408" name="Group 22"/>
            <p:cNvGrpSpPr/>
            <p:nvPr/>
          </p:nvGrpSpPr>
          <p:grpSpPr>
            <a:xfrm>
              <a:off x="2138" y="6485"/>
              <a:ext cx="3800" cy="1275"/>
              <a:chOff x="816" y="1824"/>
              <a:chExt cx="1519" cy="510"/>
            </a:xfrm>
          </p:grpSpPr>
          <p:grpSp>
            <p:nvGrpSpPr>
              <p:cNvPr id="16409" name="Group 23"/>
              <p:cNvGrpSpPr/>
              <p:nvPr/>
            </p:nvGrpSpPr>
            <p:grpSpPr>
              <a:xfrm>
                <a:off x="912" y="1824"/>
                <a:ext cx="1423" cy="414"/>
                <a:chOff x="864" y="2880"/>
                <a:chExt cx="1423" cy="414"/>
              </a:xfrm>
            </p:grpSpPr>
            <p:sp>
              <p:nvSpPr>
                <p:cNvPr id="16410" name="AutoShape 24"/>
                <p:cNvSpPr/>
                <p:nvPr/>
              </p:nvSpPr>
              <p:spPr>
                <a:xfrm>
                  <a:off x="864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1" name="AutoShape 25"/>
                <p:cNvSpPr/>
                <p:nvPr/>
              </p:nvSpPr>
              <p:spPr>
                <a:xfrm>
                  <a:off x="1200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2" name="AutoShape 26"/>
                <p:cNvSpPr/>
                <p:nvPr/>
              </p:nvSpPr>
              <p:spPr>
                <a:xfrm>
                  <a:off x="1536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13" name="AutoShape 27"/>
                <p:cNvSpPr/>
                <p:nvPr/>
              </p:nvSpPr>
              <p:spPr>
                <a:xfrm>
                  <a:off x="1872" y="2880"/>
                  <a:ext cx="415" cy="414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414" name="AutoShape 28"/>
              <p:cNvSpPr/>
              <p:nvPr/>
            </p:nvSpPr>
            <p:spPr>
              <a:xfrm>
                <a:off x="816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5" name="AutoShape 29"/>
              <p:cNvSpPr/>
              <p:nvPr/>
            </p:nvSpPr>
            <p:spPr>
              <a:xfrm>
                <a:off x="1152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6" name="AutoShape 30"/>
              <p:cNvSpPr/>
              <p:nvPr/>
            </p:nvSpPr>
            <p:spPr>
              <a:xfrm>
                <a:off x="1488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17" name="AutoShape 31"/>
              <p:cNvSpPr/>
              <p:nvPr/>
            </p:nvSpPr>
            <p:spPr>
              <a:xfrm>
                <a:off x="1824" y="1920"/>
                <a:ext cx="415" cy="414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6418" name="组合 27"/>
          <p:cNvGrpSpPr/>
          <p:nvPr/>
        </p:nvGrpSpPr>
        <p:grpSpPr>
          <a:xfrm>
            <a:off x="4455795" y="4588510"/>
            <a:ext cx="2302510" cy="786765"/>
            <a:chOff x="7778" y="6845"/>
            <a:chExt cx="4560" cy="2072"/>
          </a:xfrm>
        </p:grpSpPr>
        <p:grpSp>
          <p:nvGrpSpPr>
            <p:cNvPr id="16419" name="Group 32"/>
            <p:cNvGrpSpPr/>
            <p:nvPr/>
          </p:nvGrpSpPr>
          <p:grpSpPr>
            <a:xfrm>
              <a:off x="7988" y="7675"/>
              <a:ext cx="4350" cy="1035"/>
              <a:chOff x="2640" y="3072"/>
              <a:chExt cx="1008" cy="240"/>
            </a:xfrm>
          </p:grpSpPr>
          <p:sp>
            <p:nvSpPr>
              <p:cNvPr id="16420" name="AutoShape 33"/>
              <p:cNvSpPr/>
              <p:nvPr/>
            </p:nvSpPr>
            <p:spPr>
              <a:xfrm>
                <a:off x="2640" y="3072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1" name="AutoShape 34"/>
              <p:cNvSpPr/>
              <p:nvPr/>
            </p:nvSpPr>
            <p:spPr>
              <a:xfrm>
                <a:off x="2832" y="3072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2" name="AutoShape 35"/>
              <p:cNvSpPr/>
              <p:nvPr/>
            </p:nvSpPr>
            <p:spPr>
              <a:xfrm>
                <a:off x="3024" y="3072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3" name="AutoShape 36"/>
              <p:cNvSpPr/>
              <p:nvPr/>
            </p:nvSpPr>
            <p:spPr>
              <a:xfrm>
                <a:off x="3216" y="3072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24" name="AutoShape 37"/>
              <p:cNvSpPr/>
              <p:nvPr/>
            </p:nvSpPr>
            <p:spPr>
              <a:xfrm>
                <a:off x="3408" y="3072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425" name="AutoShape 38"/>
            <p:cNvSpPr/>
            <p:nvPr/>
          </p:nvSpPr>
          <p:spPr>
            <a:xfrm>
              <a:off x="7778" y="7883"/>
              <a:ext cx="1040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6" name="AutoShape 39"/>
            <p:cNvSpPr/>
            <p:nvPr/>
          </p:nvSpPr>
          <p:spPr>
            <a:xfrm>
              <a:off x="8608" y="7883"/>
              <a:ext cx="1035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7" name="AutoShape 40"/>
            <p:cNvSpPr/>
            <p:nvPr/>
          </p:nvSpPr>
          <p:spPr>
            <a:xfrm>
              <a:off x="9438" y="7883"/>
              <a:ext cx="1035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8" name="AutoShape 41"/>
            <p:cNvSpPr/>
            <p:nvPr/>
          </p:nvSpPr>
          <p:spPr>
            <a:xfrm>
              <a:off x="10268" y="7883"/>
              <a:ext cx="1035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429" name="AutoShape 42"/>
            <p:cNvSpPr/>
            <p:nvPr/>
          </p:nvSpPr>
          <p:spPr>
            <a:xfrm>
              <a:off x="11098" y="7883"/>
              <a:ext cx="1035" cy="1035"/>
            </a:xfrm>
            <a:prstGeom prst="cube">
              <a:avLst>
                <a:gd name="adj" fmla="val 25000"/>
              </a:avLst>
            </a:prstGeom>
            <a:solidFill>
              <a:srgbClr val="99FF33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6430" name="Group 43"/>
            <p:cNvGrpSpPr/>
            <p:nvPr/>
          </p:nvGrpSpPr>
          <p:grpSpPr>
            <a:xfrm>
              <a:off x="7778" y="6845"/>
              <a:ext cx="4560" cy="1243"/>
              <a:chOff x="2256" y="2400"/>
              <a:chExt cx="1056" cy="288"/>
            </a:xfrm>
          </p:grpSpPr>
          <p:grpSp>
            <p:nvGrpSpPr>
              <p:cNvPr id="16431" name="Group 44"/>
              <p:cNvGrpSpPr/>
              <p:nvPr/>
            </p:nvGrpSpPr>
            <p:grpSpPr>
              <a:xfrm>
                <a:off x="2304" y="2400"/>
                <a:ext cx="1008" cy="240"/>
                <a:chOff x="2640" y="3072"/>
                <a:chExt cx="1008" cy="240"/>
              </a:xfrm>
            </p:grpSpPr>
            <p:sp>
              <p:nvSpPr>
                <p:cNvPr id="16432" name="AutoShape 45"/>
                <p:cNvSpPr/>
                <p:nvPr/>
              </p:nvSpPr>
              <p:spPr>
                <a:xfrm>
                  <a:off x="2640" y="3072"/>
                  <a:ext cx="240" cy="24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33" name="AutoShape 46"/>
                <p:cNvSpPr/>
                <p:nvPr/>
              </p:nvSpPr>
              <p:spPr>
                <a:xfrm>
                  <a:off x="2832" y="3072"/>
                  <a:ext cx="240" cy="24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34" name="AutoShape 47"/>
                <p:cNvSpPr/>
                <p:nvPr/>
              </p:nvSpPr>
              <p:spPr>
                <a:xfrm>
                  <a:off x="3024" y="3072"/>
                  <a:ext cx="240" cy="24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35" name="AutoShape 48"/>
                <p:cNvSpPr/>
                <p:nvPr/>
              </p:nvSpPr>
              <p:spPr>
                <a:xfrm>
                  <a:off x="3216" y="3072"/>
                  <a:ext cx="240" cy="24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436" name="AutoShape 49"/>
                <p:cNvSpPr/>
                <p:nvPr/>
              </p:nvSpPr>
              <p:spPr>
                <a:xfrm>
                  <a:off x="3408" y="3072"/>
                  <a:ext cx="240" cy="240"/>
                </a:xfrm>
                <a:prstGeom prst="cube">
                  <a:avLst>
                    <a:gd name="adj" fmla="val 25000"/>
                  </a:avLst>
                </a:prstGeom>
                <a:solidFill>
                  <a:srgbClr val="99FF33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6437" name="AutoShape 50"/>
              <p:cNvSpPr/>
              <p:nvPr/>
            </p:nvSpPr>
            <p:spPr>
              <a:xfrm>
                <a:off x="2256" y="2448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8" name="AutoShape 51"/>
              <p:cNvSpPr/>
              <p:nvPr/>
            </p:nvSpPr>
            <p:spPr>
              <a:xfrm>
                <a:off x="2448" y="2448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39" name="AutoShape 52"/>
              <p:cNvSpPr/>
              <p:nvPr/>
            </p:nvSpPr>
            <p:spPr>
              <a:xfrm>
                <a:off x="2640" y="2448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0" name="AutoShape 53"/>
              <p:cNvSpPr/>
              <p:nvPr/>
            </p:nvSpPr>
            <p:spPr>
              <a:xfrm>
                <a:off x="2832" y="2448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441" name="AutoShape 54"/>
              <p:cNvSpPr/>
              <p:nvPr/>
            </p:nvSpPr>
            <p:spPr>
              <a:xfrm>
                <a:off x="3024" y="2448"/>
                <a:ext cx="240" cy="240"/>
              </a:xfrm>
              <a:prstGeom prst="cube">
                <a:avLst>
                  <a:gd name="adj" fmla="val 25000"/>
                </a:avLst>
              </a:prstGeom>
              <a:solidFill>
                <a:srgbClr val="99FF33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456113" y="377825"/>
            <a:ext cx="4325937" cy="1336675"/>
            <a:chOff x="4455838" y="378066"/>
            <a:chExt cx="4325994" cy="1336772"/>
          </a:xfrm>
        </p:grpSpPr>
        <p:pic>
          <p:nvPicPr>
            <p:cNvPr id="16443" name="Picture 60" descr="C:\Documents and Settings\Administrator\桌面\新建文件夹\T图片\蚕 (2)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76293" y="378066"/>
              <a:ext cx="1605539" cy="13367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44" name="椭圆形标注 1"/>
            <p:cNvSpPr/>
            <p:nvPr/>
          </p:nvSpPr>
          <p:spPr>
            <a:xfrm>
              <a:off x="4455838" y="554037"/>
              <a:ext cx="2721212" cy="984831"/>
            </a:xfrm>
            <a:prstGeom prst="wedgeEllipseCallout">
              <a:avLst>
                <a:gd name="adj1" fmla="val 55532"/>
                <a:gd name="adj2" fmla="val -39537"/>
              </a:avLst>
            </a:prstGeom>
            <a:solidFill>
              <a:srgbClr val="FFC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谁搭的大？</a:t>
              </a:r>
            </a:p>
          </p:txBody>
        </p:sp>
      </p:grpSp>
      <p:sp>
        <p:nvSpPr>
          <p:cNvPr id="14338" name="TextBox 9"/>
          <p:cNvSpPr txBox="1"/>
          <p:nvPr/>
        </p:nvSpPr>
        <p:spPr>
          <a:xfrm>
            <a:off x="322898" y="963613"/>
            <a:ext cx="7045325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淘气和淘气用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同样大小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</a:p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正方体搭积木。</a:t>
            </a:r>
          </a:p>
        </p:txBody>
      </p:sp>
      <p:sp>
        <p:nvSpPr>
          <p:cNvPr id="3" name="椭圆形标注 2"/>
          <p:cNvSpPr/>
          <p:nvPr/>
        </p:nvSpPr>
        <p:spPr>
          <a:xfrm>
            <a:off x="1416050" y="2653665"/>
            <a:ext cx="1631315" cy="71691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"/>
          <p:cNvSpPr txBox="1"/>
          <p:nvPr/>
        </p:nvSpPr>
        <p:spPr>
          <a:xfrm>
            <a:off x="1571308" y="265398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我的大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6924675" y="2780665"/>
            <a:ext cx="1631315" cy="71691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"/>
          <p:cNvSpPr txBox="1"/>
          <p:nvPr/>
        </p:nvSpPr>
        <p:spPr>
          <a:xfrm>
            <a:off x="7008178" y="2780983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我的大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形标注 8"/>
          <p:cNvSpPr/>
          <p:nvPr/>
        </p:nvSpPr>
        <p:spPr>
          <a:xfrm>
            <a:off x="4215130" y="2151380"/>
            <a:ext cx="1954530" cy="71120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形标注 7"/>
          <p:cNvSpPr/>
          <p:nvPr/>
        </p:nvSpPr>
        <p:spPr>
          <a:xfrm>
            <a:off x="1416050" y="1936115"/>
            <a:ext cx="1631315" cy="71691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9" name="TextBox 9"/>
          <p:cNvSpPr txBox="1"/>
          <p:nvPr/>
        </p:nvSpPr>
        <p:spPr>
          <a:xfrm>
            <a:off x="1039813" y="604838"/>
            <a:ext cx="704532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小组合作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542925" y="1308100"/>
            <a:ext cx="8054975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-15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土豆和红薯哪一个的体积大呢？做一做，想一想？</a:t>
            </a:r>
          </a:p>
        </p:txBody>
      </p:sp>
      <p:pic>
        <p:nvPicPr>
          <p:cNvPr id="17411" name="图片 6533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97113" y="3998913"/>
            <a:ext cx="1506537" cy="117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51375" y="3884613"/>
            <a:ext cx="1190625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62" descr="C:\Documents and Settings\Administrator\桌面\新建文件夹\T图片\1-6男孩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925" y="2616200"/>
            <a:ext cx="1236663" cy="206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61" descr="C:\Documents and Settings\Administrator\桌面\新建文件夹\T图片\1-2女孩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1400" y="2416175"/>
            <a:ext cx="1584325" cy="2576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3" descr="乌鸦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1263" y="1838325"/>
            <a:ext cx="1139825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"/>
          <p:cNvSpPr txBox="1"/>
          <p:nvPr/>
        </p:nvSpPr>
        <p:spPr>
          <a:xfrm>
            <a:off x="1571308" y="2008188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土豆大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4281488" y="227869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方正卡通简体" pitchFamily="65" charset="-122"/>
                <a:ea typeface="方正卡通简体" pitchFamily="65" charset="-122"/>
              </a:rPr>
              <a:t>西红柿大</a:t>
            </a:r>
          </a:p>
        </p:txBody>
      </p:sp>
    </p:spTree>
  </p:cSld>
  <p:clrMapOvr>
    <a:masterClrMapping/>
  </p:clrMapOvr>
  <p:transition spd="med">
    <p:plu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83260" y="411480"/>
            <a:ext cx="751459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spc="-15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合作要求：</a:t>
            </a:r>
            <a:endParaRPr lang="zh-CN" altLang="en-US" sz="2800" b="1" spc="-150" noProof="0" dirty="0">
              <a:sym typeface="+mn-ea"/>
            </a:endParaRPr>
          </a:p>
          <a:p>
            <a:endParaRPr lang="zh-CN" altLang="en-US" sz="2800" b="1" spc="-15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zh-CN" altLang="en-US" sz="2800" b="1" spc="-15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1、猜一猜：哪个的体积大。</a:t>
            </a:r>
          </a:p>
          <a:p>
            <a:endParaRPr lang="zh-CN" altLang="en-US" sz="2800" b="1" spc="-150" noProof="0" dirty="0">
              <a:sym typeface="+mn-ea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800" b="1" spc="-15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2、论一论：讨论实验的步骤，小组成员进行分工。</a:t>
            </a: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endParaRPr kumimoji="0" lang="zh-CN" altLang="en-US" sz="2800" b="1" kern="1200" cap="none" spc="-150" normalizeH="0" baseline="0" noProof="0" dirty="0"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lang="zh-CN" altLang="en-US" sz="2800" b="1" spc="-15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3、写一写：记录水面原来的高度和之后的高度。</a:t>
            </a:r>
            <a:endParaRPr lang="zh-CN" altLang="en-US" sz="2800" b="1" spc="-150" noProof="0" dirty="0"/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endParaRPr lang="en-US" altLang="zh-CN" sz="2800" b="1" spc="-150" noProof="0" dirty="0"/>
          </a:p>
          <a:p>
            <a:pPr marR="0" defTabSz="914400">
              <a:lnSpc>
                <a:spcPct val="150000"/>
              </a:lnSpc>
              <a:buClrTx/>
              <a:buSzTx/>
              <a:defRPr/>
            </a:pPr>
            <a:r>
              <a:rPr lang="en-US" altLang="zh-CN" sz="2800" b="1" spc="-150" noProof="0" dirty="0"/>
              <a:t>4</a:t>
            </a:r>
            <a:r>
              <a:rPr lang="zh-CN" altLang="en-US" sz="2800" b="1" spc="-150" noProof="0" dirty="0"/>
              <a:t>、讲一讲：讲清楚思路和结果。</a:t>
            </a:r>
          </a:p>
        </p:txBody>
      </p:sp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" descr="纸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333500"/>
            <a:ext cx="4819650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8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692150"/>
            <a:ext cx="355600" cy="36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"/>
          <p:cNvSpPr txBox="1"/>
          <p:nvPr/>
        </p:nvSpPr>
        <p:spPr>
          <a:xfrm>
            <a:off x="1649413" y="771525"/>
            <a:ext cx="7180262" cy="1660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说一说</a:t>
            </a:r>
          </a:p>
          <a:p>
            <a:pPr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生活中还有哪些</a:t>
            </a:r>
            <a:r>
              <a:rPr lang="zh-CN" altLang="en-US" sz="2800" b="1" dirty="0">
                <a:sym typeface="+mn-ea"/>
              </a:rPr>
              <a:t>物体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可以容纳其他物品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65555" y="2529205"/>
            <a:ext cx="7034530" cy="2529840"/>
            <a:chOff x="1993" y="3983"/>
            <a:chExt cx="11078" cy="3984"/>
          </a:xfrm>
        </p:grpSpPr>
        <p:pic>
          <p:nvPicPr>
            <p:cNvPr id="18439" name="图片 659463" descr="u=2711249505,539998275&amp;gp=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3" y="5067"/>
              <a:ext cx="2293" cy="2013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19461" name="对象 666629"/>
            <p:cNvGraphicFramePr/>
            <p:nvPr/>
          </p:nvGraphicFramePr>
          <p:xfrm>
            <a:off x="5840" y="3983"/>
            <a:ext cx="2375" cy="36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1828800" imgH="2209800" progId="Paint.Picture">
                    <p:embed/>
                  </p:oleObj>
                </mc:Choice>
                <mc:Fallback>
                  <p:oleObj r:id="rId4" imgW="1828800" imgH="2209800" progId="Paint.Pictur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E2D0F2"/>
                            </a:clrFrom>
                            <a:clrTo>
                              <a:srgbClr val="E2D0F2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840" y="3983"/>
                          <a:ext cx="2375" cy="36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3553" name="图片 2" descr="纸箱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83" y="4411"/>
              <a:ext cx="4089" cy="355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32" name="Text Box 12"/>
          <p:cNvSpPr txBox="1"/>
          <p:nvPr/>
        </p:nvSpPr>
        <p:spPr>
          <a:xfrm>
            <a:off x="863600" y="5156835"/>
            <a:ext cx="6501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Tx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能够容纳其它物体的物体，称为</a:t>
            </a:r>
            <a:r>
              <a:rPr lang="zh-CN" altLang="en-US" sz="28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容器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/>
    </p:bldLst>
  </p:timing>
</p:sld>
</file>

<file path=ppt/theme/theme1.xml><?xml version="1.0" encoding="utf-8"?>
<a:theme xmlns:a="http://schemas.openxmlformats.org/drawingml/2006/main" name="自定义设计方案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Microsoft Office PowerPoint</Application>
  <PresentationFormat>全屏显示(4:3)</PresentationFormat>
  <Paragraphs>61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10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Celtic Garamond the 2nd</vt:lpstr>
      <vt:lpstr>Urban Jungle</vt:lpstr>
      <vt:lpstr>方正卡通简体</vt:lpstr>
      <vt:lpstr>仿宋</vt:lpstr>
      <vt:lpstr>黑体</vt:lpstr>
      <vt:lpstr>楷体</vt:lpstr>
      <vt:lpstr>楷体_GB2312</vt:lpstr>
      <vt:lpstr>宋体</vt:lpstr>
      <vt:lpstr>Arial</vt:lpstr>
      <vt:lpstr>Calibri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1_默认设计模板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绿色圃中小学教育网http://www.Lspjy.com</Manager>
  <Company>绿色圃中小学教育网http://www.Lspjy.com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subject>绿色圃中小学教育网http://www.Lspjy.com</dc:subject>
  <dc:creator>绿色圃中小学教育网http://www.Lspjy.com</dc:creator>
  <cp:keywords>绿色圃中小学教育网http:/www.Lspjy.com</cp:keywords>
  <dc:description>绿色圃中小学教育网http://www.Lspjy.com</dc:description>
  <cp:lastModifiedBy>岳 琴</cp:lastModifiedBy>
  <cp:revision>351</cp:revision>
  <dcterms:created xsi:type="dcterms:W3CDTF">2012-09-21T09:22:00Z</dcterms:created>
  <dcterms:modified xsi:type="dcterms:W3CDTF">2020-12-25T04:09:13Z</dcterms:modified>
  <cp:category>绿色圃中小学教育网http://www.Lspjy.com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