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445" r:id="rId2"/>
    <p:sldId id="507" r:id="rId3"/>
    <p:sldId id="538" r:id="rId4"/>
    <p:sldId id="531" r:id="rId5"/>
    <p:sldId id="539" r:id="rId6"/>
    <p:sldId id="537" r:id="rId7"/>
    <p:sldId id="540" r:id="rId8"/>
    <p:sldId id="541" r:id="rId9"/>
    <p:sldId id="542" r:id="rId10"/>
    <p:sldId id="508" r:id="rId11"/>
    <p:sldId id="543" r:id="rId12"/>
    <p:sldId id="544" r:id="rId13"/>
    <p:sldId id="545" r:id="rId14"/>
    <p:sldId id="546" r:id="rId15"/>
    <p:sldId id="547" r:id="rId16"/>
    <p:sldId id="548" r:id="rId17"/>
    <p:sldId id="549"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3300"/>
    <a:srgbClr val="00FF00"/>
    <a:srgbClr val="990000"/>
    <a:srgbClr val="CC3300"/>
    <a:srgbClr val="006600"/>
    <a:srgbClr val="FFFF66"/>
    <a:srgbClr val="FFFF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varScale="1">
        <p:scale>
          <a:sx n="82" d="100"/>
          <a:sy n="82" d="100"/>
        </p:scale>
        <p:origin x="-1502"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ea typeface="宋体" pitchFamily="2" charset="-122"/>
              </a:defRPr>
            </a:lvl1pPr>
          </a:lstStyle>
          <a:p>
            <a:pPr>
              <a:defRPr/>
            </a:pPr>
            <a:fld id="{0FD2B91C-206B-4766-815E-2114CAB3F92C}" type="datetimeFigureOut">
              <a:rPr lang="zh-CN" altLang="en-US"/>
              <a:pPr>
                <a:defRPr/>
              </a:pPr>
              <a:t>2020/5/18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宋体" pitchFamily="2" charset="-122"/>
              </a:defRPr>
            </a:lvl1pPr>
          </a:lstStyle>
          <a:p>
            <a:pPr>
              <a:defRPr/>
            </a:pPr>
            <a:fld id="{6CC9166B-4235-4FFF-8967-2137336D0ED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522CD4A-DE08-4545-87A4-E96ED2008A60}" type="slidenum">
              <a:rPr lang="en-US" altLang="zh-CN" smtClean="0">
                <a:latin typeface="Arial" charset="0"/>
                <a:ea typeface="宋体" charset="-122"/>
              </a:rPr>
              <a:pPr/>
              <a:t>1</a:t>
            </a:fld>
            <a:endParaRPr lang="en-US" altLang="zh-CN" smtClean="0">
              <a:latin typeface="Arial" charset="0"/>
              <a:ea typeface="宋体" charset="-122"/>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zh-CN" altLang="zh-CN" smtClean="0">
              <a:latin typeface="Arial"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46282F8C-1717-450C-AA0D-CCEB73572E0F}" type="slidenum">
              <a:rPr lang="en-US" altLang="zh-CN"/>
              <a:pPr>
                <a:defRPr/>
              </a:pPr>
              <a:t>‹#›</a:t>
            </a:fld>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77D4BE43-A0FF-4524-B45E-7887493A4707}" type="slidenum">
              <a:rPr lang="en-US" altLang="zh-CN"/>
              <a:pPr>
                <a:defRPr/>
              </a:pPr>
              <a:t>‹#›</a:t>
            </a:fld>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6063" y="692150"/>
            <a:ext cx="2090737" cy="5434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692150"/>
            <a:ext cx="6119813" cy="5434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ED204A4D-A2AD-403C-9330-40F09343CC7F}" type="slidenum">
              <a:rPr lang="en-US" altLang="zh-CN"/>
              <a:pPr>
                <a:defRPr/>
              </a:pPr>
              <a:t>‹#›</a:t>
            </a:fld>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1C0183C4-CD57-48F4-BA12-D7859B0B2936}" type="slidenum">
              <a:rPr lang="en-US" altLang="zh-CN"/>
              <a:pPr>
                <a:defRPr/>
              </a:pPr>
              <a:t>‹#›</a:t>
            </a:fld>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C3BFA3B0-4A3B-4198-8EA6-C8DFCC0E2038}" type="slidenum">
              <a:rPr lang="en-US" altLang="zh-CN"/>
              <a:pPr>
                <a:defRPr/>
              </a:pPr>
              <a:t>‹#›</a:t>
            </a:fld>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0E701079-212F-4710-813A-DFE2E5596648}" type="slidenum">
              <a:rPr lang="en-US" altLang="zh-CN"/>
              <a:pPr>
                <a:defRPr/>
              </a:pPr>
              <a:t>‹#›</a:t>
            </a:fld>
            <a:endParaRPr lang="en-US" altLang="zh-CN"/>
          </a:p>
        </p:txBody>
      </p:sp>
      <p:sp>
        <p:nvSpPr>
          <p:cNvPr id="7"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1"/>
          </p:nvPr>
        </p:nvSpPr>
        <p:spPr>
          <a:ln/>
        </p:spPr>
        <p:txBody>
          <a:bodyPr/>
          <a:lstStyle>
            <a:lvl1pPr>
              <a:defRPr/>
            </a:lvl1pPr>
          </a:lstStyle>
          <a:p>
            <a:pPr>
              <a:defRPr/>
            </a:pPr>
            <a:fld id="{3DA70B4C-F0D1-46D3-BEE1-7B6CCA370021}" type="slidenum">
              <a:rPr lang="en-US" altLang="zh-CN"/>
              <a:pPr>
                <a:defRPr/>
              </a:pPr>
              <a:t>‹#›</a:t>
            </a:fld>
            <a:endParaRPr lang="en-US" altLang="zh-CN"/>
          </a:p>
        </p:txBody>
      </p:sp>
      <p:sp>
        <p:nvSpPr>
          <p:cNvPr id="9"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1"/>
          </p:nvPr>
        </p:nvSpPr>
        <p:spPr>
          <a:ln/>
        </p:spPr>
        <p:txBody>
          <a:bodyPr/>
          <a:lstStyle>
            <a:lvl1pPr>
              <a:defRPr/>
            </a:lvl1pPr>
          </a:lstStyle>
          <a:p>
            <a:pPr>
              <a:defRPr/>
            </a:pPr>
            <a:fld id="{16DBDEB2-A5B9-47D7-A7C3-4B43A2DF37B3}" type="slidenum">
              <a:rPr lang="en-US" altLang="zh-CN"/>
              <a:pPr>
                <a:defRPr/>
              </a:pPr>
              <a:t>‹#›</a:t>
            </a:fld>
            <a:endParaRPr lang="en-US" altLang="zh-CN"/>
          </a:p>
        </p:txBody>
      </p:sp>
      <p:sp>
        <p:nvSpPr>
          <p:cNvPr id="5"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6"/>
          <p:cNvSpPr>
            <a:spLocks noGrp="1" noChangeArrowheads="1"/>
          </p:cNvSpPr>
          <p:nvPr>
            <p:ph type="sldNum" sz="quarter" idx="11"/>
          </p:nvPr>
        </p:nvSpPr>
        <p:spPr>
          <a:ln/>
        </p:spPr>
        <p:txBody>
          <a:bodyPr/>
          <a:lstStyle>
            <a:lvl1pPr>
              <a:defRPr/>
            </a:lvl1pPr>
          </a:lstStyle>
          <a:p>
            <a:pPr>
              <a:defRPr/>
            </a:pPr>
            <a:fld id="{D8E40503-C9C1-45A7-B1C8-91925C05DAD2}" type="slidenum">
              <a:rPr lang="en-US" altLang="zh-CN"/>
              <a:pPr>
                <a:defRPr/>
              </a:pPr>
              <a:t>‹#›</a:t>
            </a:fld>
            <a:endParaRPr lang="en-US" altLang="zh-CN"/>
          </a:p>
        </p:txBody>
      </p:sp>
      <p:sp>
        <p:nvSpPr>
          <p:cNvPr id="4"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9A8F3C42-3A72-4127-A19A-C5A2BBD387C7}" type="slidenum">
              <a:rPr lang="en-US" altLang="zh-CN"/>
              <a:pPr>
                <a:defRPr/>
              </a:pPr>
              <a:t>‹#›</a:t>
            </a:fld>
            <a:endParaRPr lang="en-US" altLang="zh-CN"/>
          </a:p>
        </p:txBody>
      </p:sp>
      <p:sp>
        <p:nvSpPr>
          <p:cNvPr id="7"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01BF34C5-0F49-4F5E-9348-52EAE4F5965B}" type="slidenum">
              <a:rPr lang="en-US" altLang="zh-CN"/>
              <a:pPr>
                <a:defRPr/>
              </a:pPr>
              <a:t>‹#›</a:t>
            </a:fld>
            <a:endParaRPr lang="en-US" altLang="zh-CN"/>
          </a:p>
        </p:txBody>
      </p:sp>
      <p:sp>
        <p:nvSpPr>
          <p:cNvPr id="7" name="Rectangle 4"/>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ea typeface="宋体" pitchFamily="2" charset="-122"/>
              </a:defRPr>
            </a:lvl1pPr>
          </a:lstStyle>
          <a:p>
            <a:pPr>
              <a:defRPr/>
            </a:pPr>
            <a:fld id="{EF42D7F0-D978-4759-9B54-FCC9B10F8D67}" type="slidenum">
              <a:rPr lang="en-US" altLang="zh-CN"/>
              <a:pPr>
                <a:defRPr/>
              </a:pPr>
              <a:t>‹#›</a:t>
            </a:fld>
            <a:endParaRPr lang="en-US" altLang="zh-CN"/>
          </a:p>
        </p:txBody>
      </p:sp>
      <p:sp>
        <p:nvSpPr>
          <p:cNvPr id="1031" name="Freeform 7"/>
          <p:cNvSpPr>
            <a:spLocks noChangeArrowheads="1"/>
          </p:cNvSpPr>
          <p:nvPr/>
        </p:nvSpPr>
        <p:spPr bwMode="auto">
          <a:xfrm>
            <a:off x="-9525" y="-11113"/>
            <a:ext cx="9153525" cy="6869113"/>
          </a:xfrm>
          <a:custGeom>
            <a:avLst/>
            <a:gdLst>
              <a:gd name="T0" fmla="*/ 5766 w 5768"/>
              <a:gd name="T1" fmla="*/ 605 h 4329"/>
              <a:gd name="T2" fmla="*/ 5768 w 5768"/>
              <a:gd name="T3" fmla="*/ 4325 h 4329"/>
              <a:gd name="T4" fmla="*/ 1082 w 5768"/>
              <a:gd name="T5" fmla="*/ 4329 h 4329"/>
              <a:gd name="T6" fmla="*/ 13 w 5768"/>
              <a:gd name="T7" fmla="*/ 3351 h 4329"/>
              <a:gd name="T8" fmla="*/ 0 w 5768"/>
              <a:gd name="T9" fmla="*/ 0 h 4329"/>
              <a:gd name="T10" fmla="*/ 2428 w 5768"/>
              <a:gd name="T11" fmla="*/ 7 h 4329"/>
              <a:gd name="T12" fmla="*/ 5766 w 5768"/>
              <a:gd name="T13" fmla="*/ 605 h 4329"/>
              <a:gd name="T14" fmla="*/ 0 60000 65536"/>
              <a:gd name="T15" fmla="*/ 0 60000 65536"/>
              <a:gd name="T16" fmla="*/ 0 60000 65536"/>
              <a:gd name="T17" fmla="*/ 0 60000 65536"/>
              <a:gd name="T18" fmla="*/ 0 60000 65536"/>
              <a:gd name="T19" fmla="*/ 0 60000 65536"/>
              <a:gd name="T20" fmla="*/ 0 60000 65536"/>
              <a:gd name="T21" fmla="*/ 0 w 5768"/>
              <a:gd name="T22" fmla="*/ 0 h 4329"/>
              <a:gd name="T23" fmla="*/ 5768 w 5768"/>
              <a:gd name="T24" fmla="*/ 4329 h 43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68" h="4329">
                <a:moveTo>
                  <a:pt x="5766" y="605"/>
                </a:moveTo>
                <a:cubicBezTo>
                  <a:pt x="5767" y="2464"/>
                  <a:pt x="5768" y="4325"/>
                  <a:pt x="5768" y="4325"/>
                </a:cubicBezTo>
                <a:lnTo>
                  <a:pt x="1082" y="4329"/>
                </a:lnTo>
                <a:cubicBezTo>
                  <a:pt x="318" y="3809"/>
                  <a:pt x="9" y="3349"/>
                  <a:pt x="13" y="3351"/>
                </a:cubicBezTo>
                <a:lnTo>
                  <a:pt x="0" y="0"/>
                </a:lnTo>
                <a:lnTo>
                  <a:pt x="2428" y="7"/>
                </a:lnTo>
                <a:cubicBezTo>
                  <a:pt x="2428" y="12"/>
                  <a:pt x="3096" y="401"/>
                  <a:pt x="5766" y="605"/>
                </a:cubicBezTo>
                <a:close/>
              </a:path>
            </a:pathLst>
          </a:custGeom>
          <a:solidFill>
            <a:srgbClr val="FFFF99">
              <a:alpha val="50999"/>
            </a:srgbClr>
          </a:solidFill>
          <a:ln w="9525">
            <a:noFill/>
            <a:miter lim="800000"/>
            <a:headEnd/>
            <a:tailEnd/>
          </a:ln>
        </p:spPr>
        <p:txBody>
          <a:bodyPr/>
          <a:lstStyle/>
          <a:p>
            <a:pPr>
              <a:defRPr/>
            </a:pPr>
            <a:endParaRPr lang="zh-CN" altLang="zh-CN"/>
          </a:p>
        </p:txBody>
      </p:sp>
      <p:sp>
        <p:nvSpPr>
          <p:cNvPr id="1032" name="Freeform 36"/>
          <p:cNvSpPr>
            <a:spLocks noChangeArrowheads="1"/>
          </p:cNvSpPr>
          <p:nvPr/>
        </p:nvSpPr>
        <p:spPr bwMode="auto">
          <a:xfrm>
            <a:off x="4038600" y="0"/>
            <a:ext cx="5105400" cy="739775"/>
          </a:xfrm>
          <a:custGeom>
            <a:avLst/>
            <a:gdLst>
              <a:gd name="T0" fmla="*/ 3130 w 3130"/>
              <a:gd name="T1" fmla="*/ 453 h 453"/>
              <a:gd name="T2" fmla="*/ 3130 w 3130"/>
              <a:gd name="T3" fmla="*/ 0 h 453"/>
              <a:gd name="T4" fmla="*/ 0 w 3130"/>
              <a:gd name="T5" fmla="*/ 0 h 453"/>
              <a:gd name="T6" fmla="*/ 3130 w 3130"/>
              <a:gd name="T7" fmla="*/ 453 h 453"/>
              <a:gd name="T8" fmla="*/ 0 60000 65536"/>
              <a:gd name="T9" fmla="*/ 0 60000 65536"/>
              <a:gd name="T10" fmla="*/ 0 60000 65536"/>
              <a:gd name="T11" fmla="*/ 0 60000 65536"/>
              <a:gd name="T12" fmla="*/ 0 w 3130"/>
              <a:gd name="T13" fmla="*/ 0 h 453"/>
              <a:gd name="T14" fmla="*/ 3130 w 3130"/>
              <a:gd name="T15" fmla="*/ 453 h 453"/>
            </a:gdLst>
            <a:ahLst/>
            <a:cxnLst>
              <a:cxn ang="T8">
                <a:pos x="T0" y="T1"/>
              </a:cxn>
              <a:cxn ang="T9">
                <a:pos x="T2" y="T3"/>
              </a:cxn>
              <a:cxn ang="T10">
                <a:pos x="T4" y="T5"/>
              </a:cxn>
              <a:cxn ang="T11">
                <a:pos x="T6" y="T7"/>
              </a:cxn>
            </a:cxnLst>
            <a:rect l="T12" t="T13" r="T14" b="T15"/>
            <a:pathLst>
              <a:path w="3130" h="453">
                <a:moveTo>
                  <a:pt x="3130" y="453"/>
                </a:moveTo>
                <a:cubicBezTo>
                  <a:pt x="3130" y="226"/>
                  <a:pt x="3130" y="0"/>
                  <a:pt x="3130" y="0"/>
                </a:cubicBezTo>
                <a:lnTo>
                  <a:pt x="0" y="0"/>
                </a:lnTo>
                <a:cubicBezTo>
                  <a:pt x="0" y="0"/>
                  <a:pt x="1298" y="389"/>
                  <a:pt x="3130" y="453"/>
                </a:cubicBezTo>
                <a:close/>
              </a:path>
            </a:pathLst>
          </a:custGeom>
          <a:solidFill>
            <a:schemeClr val="hlink"/>
          </a:solidFill>
          <a:ln w="9525">
            <a:noFill/>
            <a:miter lim="800000"/>
            <a:headEnd/>
            <a:tailEnd/>
          </a:ln>
        </p:spPr>
        <p:txBody>
          <a:bodyPr/>
          <a:lstStyle/>
          <a:p>
            <a:pPr>
              <a:defRPr/>
            </a:pPr>
            <a:endParaRPr lang="zh-CN" altLang="zh-CN"/>
          </a:p>
        </p:txBody>
      </p:sp>
      <p:sp>
        <p:nvSpPr>
          <p:cNvPr id="1033" name="Freeform 9"/>
          <p:cNvSpPr>
            <a:spLocks noChangeArrowheads="1"/>
          </p:cNvSpPr>
          <p:nvPr/>
        </p:nvSpPr>
        <p:spPr bwMode="auto">
          <a:xfrm>
            <a:off x="-1588" y="5500688"/>
            <a:ext cx="1438276" cy="1358900"/>
          </a:xfrm>
          <a:custGeom>
            <a:avLst/>
            <a:gdLst>
              <a:gd name="T0" fmla="*/ 0 w 1089"/>
              <a:gd name="T1" fmla="*/ 0 h 1100"/>
              <a:gd name="T2" fmla="*/ 0 w 1089"/>
              <a:gd name="T3" fmla="*/ 1100 h 1100"/>
              <a:gd name="T4" fmla="*/ 1089 w 1089"/>
              <a:gd name="T5" fmla="*/ 1100 h 1100"/>
              <a:gd name="T6" fmla="*/ 0 w 1089"/>
              <a:gd name="T7" fmla="*/ 0 h 1100"/>
              <a:gd name="T8" fmla="*/ 0 60000 65536"/>
              <a:gd name="T9" fmla="*/ 0 60000 65536"/>
              <a:gd name="T10" fmla="*/ 0 60000 65536"/>
              <a:gd name="T11" fmla="*/ 0 60000 65536"/>
              <a:gd name="T12" fmla="*/ 0 w 1089"/>
              <a:gd name="T13" fmla="*/ 0 h 1100"/>
              <a:gd name="T14" fmla="*/ 1089 w 1089"/>
              <a:gd name="T15" fmla="*/ 1100 h 1100"/>
            </a:gdLst>
            <a:ahLst/>
            <a:cxnLst>
              <a:cxn ang="T8">
                <a:pos x="T0" y="T1"/>
              </a:cxn>
              <a:cxn ang="T9">
                <a:pos x="T2" y="T3"/>
              </a:cxn>
              <a:cxn ang="T10">
                <a:pos x="T4" y="T5"/>
              </a:cxn>
              <a:cxn ang="T11">
                <a:pos x="T6" y="T7"/>
              </a:cxn>
            </a:cxnLst>
            <a:rect l="T12" t="T13" r="T14" b="T15"/>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miter lim="800000"/>
            <a:headEnd/>
            <a:tailEnd/>
          </a:ln>
        </p:spPr>
        <p:txBody>
          <a:bodyPr/>
          <a:lstStyle/>
          <a:p>
            <a:pPr>
              <a:defRPr/>
            </a:pPr>
            <a:endParaRPr lang="zh-CN" altLang="zh-CN"/>
          </a:p>
        </p:txBody>
      </p:sp>
      <p:sp>
        <p:nvSpPr>
          <p:cNvPr id="2" name="Rectangle 2"/>
          <p:cNvSpPr>
            <a:spLocks noGrp="1" noChangeArrowheads="1"/>
          </p:cNvSpPr>
          <p:nvPr>
            <p:ph type="title"/>
          </p:nvPr>
        </p:nvSpPr>
        <p:spPr bwMode="auto">
          <a:xfrm>
            <a:off x="323850" y="69215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宋体" pitchFamily="2" charset="-122"/>
              </a:defRPr>
            </a:lvl1pPr>
          </a:lstStyle>
          <a:p>
            <a:pPr>
              <a:defRPr/>
            </a:pPr>
            <a:endParaRPr lang="en-US" altLang="zh-CN"/>
          </a:p>
        </p:txBody>
      </p:sp>
      <p:pic>
        <p:nvPicPr>
          <p:cNvPr id="1034" name="Picture 10" descr="图片1"/>
          <p:cNvPicPr>
            <a:picLocks noChangeAspect="1" noChangeArrowheads="1"/>
          </p:cNvPicPr>
          <p:nvPr/>
        </p:nvPicPr>
        <p:blipFill>
          <a:blip r:embed="rId13" cstate="print"/>
          <a:srcRect/>
          <a:stretch>
            <a:fillRect/>
          </a:stretch>
        </p:blipFill>
        <p:spPr bwMode="auto">
          <a:xfrm>
            <a:off x="0" y="87313"/>
            <a:ext cx="900113" cy="893762"/>
          </a:xfrm>
          <a:prstGeom prst="rect">
            <a:avLst/>
          </a:prstGeom>
          <a:noFill/>
          <a:ln w="9525">
            <a:noFill/>
            <a:miter lim="800000"/>
            <a:headEnd/>
            <a:tailEnd/>
          </a:ln>
        </p:spPr>
      </p:pic>
      <p:pic>
        <p:nvPicPr>
          <p:cNvPr id="1035" name="Picture 11" descr="slzx"/>
          <p:cNvPicPr>
            <a:picLocks noChangeAspect="1" noChangeArrowheads="1"/>
          </p:cNvPicPr>
          <p:nvPr/>
        </p:nvPicPr>
        <p:blipFill>
          <a:blip r:embed="rId14" cstate="print"/>
          <a:srcRect/>
          <a:stretch>
            <a:fillRect/>
          </a:stretch>
        </p:blipFill>
        <p:spPr bwMode="auto">
          <a:xfrm>
            <a:off x="971550" y="130175"/>
            <a:ext cx="2016125" cy="706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fade">
                                      <p:cBhvr>
                                        <p:cTn id="7" dur="1000"/>
                                        <p:tgtEl>
                                          <p:spTgt spid="1032"/>
                                        </p:tgtEl>
                                      </p:cBhvr>
                                    </p:animEffect>
                                  </p:childTnLst>
                                </p:cTn>
                              </p:par>
                            </p:childTnLst>
                          </p:cTn>
                        </p:par>
                        <p:par>
                          <p:cTn id="8" fill="hold">
                            <p:stCondLst>
                              <p:cond delay="1000"/>
                            </p:stCondLst>
                            <p:childTnLst>
                              <p:par>
                                <p:cTn id="9" presetID="1" presetClass="emph" presetSubtype="2" fill="hold" nodeType="afterEffect">
                                  <p:stCondLst>
                                    <p:cond delay="0"/>
                                  </p:stCondLst>
                                  <p:childTnLst>
                                    <p:animClr clrSpc="rgb" dir="cw">
                                      <p:cBhvr>
                                        <p:cTn id="10" dur="1000" fill="hold"/>
                                        <p:tgtEl>
                                          <p:spTgt spid="1032"/>
                                        </p:tgtEl>
                                        <p:attrNameLst>
                                          <p:attrName>fillcolor</p:attrName>
                                        </p:attrNameLst>
                                      </p:cBhvr>
                                      <p:to>
                                        <a:schemeClr val="folHlink"/>
                                      </p:to>
                                    </p:animClr>
                                    <p:set>
                                      <p:cBhvr>
                                        <p:cTn id="11" dur="1000" fill="hold"/>
                                        <p:tgtEl>
                                          <p:spTgt spid="1032"/>
                                        </p:tgtEl>
                                        <p:attrNameLst>
                                          <p:attrName>fill.type</p:attrName>
                                        </p:attrNameLst>
                                      </p:cBhvr>
                                      <p:to>
                                        <p:strVal val="solid"/>
                                      </p:to>
                                    </p:set>
                                    <p:set>
                                      <p:cBhvr>
                                        <p:cTn id="12" dur="1000" fill="hold"/>
                                        <p:tgtEl>
                                          <p:spTgt spid="1032"/>
                                        </p:tgtEl>
                                        <p:attrNameLst>
                                          <p:attrName>fill.on</p:attrName>
                                        </p:attrNameLst>
                                      </p:cBhvr>
                                      <p:to>
                                        <p:strVal val="true"/>
                                      </p:to>
                                    </p:set>
                                  </p:childTnLst>
                                </p:cTn>
                              </p:par>
                              <p:par>
                                <p:cTn id="13" presetID="10" presetClass="entr" presetSubtype="0" fill="hold" grpId="0" nodeType="withEffect">
                                  <p:stCondLst>
                                    <p:cond delay="500"/>
                                  </p:stCondLst>
                                  <p:childTnLst>
                                    <p:set>
                                      <p:cBhvr>
                                        <p:cTn id="14" dur="1" fill="hold">
                                          <p:stCondLst>
                                            <p:cond delay="0"/>
                                          </p:stCondLst>
                                        </p:cTn>
                                        <p:tgtEl>
                                          <p:spTgt spid="1033"/>
                                        </p:tgtEl>
                                        <p:attrNameLst>
                                          <p:attrName>style.visibility</p:attrName>
                                        </p:attrNameLst>
                                      </p:cBhvr>
                                      <p:to>
                                        <p:strVal val="visible"/>
                                      </p:to>
                                    </p:set>
                                    <p:animEffect transition="in" filter="fade">
                                      <p:cBhvr>
                                        <p:cTn id="15" dur="1000"/>
                                        <p:tgtEl>
                                          <p:spTgt spid="1033"/>
                                        </p:tgtEl>
                                      </p:cBhvr>
                                    </p:animEffect>
                                  </p:childTnLst>
                                </p:cTn>
                              </p:par>
                              <p:par>
                                <p:cTn id="16" presetID="1" presetClass="emph" presetSubtype="2" fill="hold" nodeType="withEffect">
                                  <p:stCondLst>
                                    <p:cond delay="700"/>
                                  </p:stCondLst>
                                  <p:childTnLst>
                                    <p:animClr clrSpc="rgb" dir="cw">
                                      <p:cBhvr>
                                        <p:cTn id="17" dur="1000" fill="hold"/>
                                        <p:tgtEl>
                                          <p:spTgt spid="1033"/>
                                        </p:tgtEl>
                                        <p:attrNameLst>
                                          <p:attrName>fillcolor</p:attrName>
                                        </p:attrNameLst>
                                      </p:cBhvr>
                                      <p:to>
                                        <a:schemeClr val="accent1"/>
                                      </p:to>
                                    </p:animClr>
                                    <p:set>
                                      <p:cBhvr>
                                        <p:cTn id="18" dur="1000" fill="hold"/>
                                        <p:tgtEl>
                                          <p:spTgt spid="1033"/>
                                        </p:tgtEl>
                                        <p:attrNameLst>
                                          <p:attrName>fill.type</p:attrName>
                                        </p:attrNameLst>
                                      </p:cBhvr>
                                      <p:to>
                                        <p:strVal val="solid"/>
                                      </p:to>
                                    </p:set>
                                    <p:set>
                                      <p:cBhvr>
                                        <p:cTn id="19" dur="1000" fill="hold"/>
                                        <p:tgtEl>
                                          <p:spTgt spid="103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autoUpdateAnimBg="0"/>
      <p:bldP spid="1033" grpId="0" animBg="1" autoUpdateAnimBg="0"/>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611560" y="1484784"/>
            <a:ext cx="8039472" cy="3600986"/>
          </a:xfrm>
          <a:prstGeom prst="rect">
            <a:avLst/>
          </a:prstGeom>
          <a:noFill/>
          <a:ln w="9525">
            <a:noFill/>
            <a:miter lim="800000"/>
            <a:headEnd/>
            <a:tailEnd/>
          </a:ln>
        </p:spPr>
        <p:txBody>
          <a:bodyPr wrap="square">
            <a:spAutoFit/>
          </a:bodyPr>
          <a:lstStyle/>
          <a:p>
            <a:pPr algn="ctr">
              <a:spcBef>
                <a:spcPct val="50000"/>
              </a:spcBef>
            </a:pPr>
            <a:r>
              <a:rPr lang="zh-CN" altLang="en-US" sz="3600" b="1" dirty="0" smtClean="0">
                <a:latin typeface="黑体" pitchFamily="2" charset="-122"/>
                <a:ea typeface="黑体" pitchFamily="2" charset="-122"/>
              </a:rPr>
              <a:t>高三</a:t>
            </a:r>
            <a:r>
              <a:rPr lang="zh-CN" altLang="en-US" sz="3600" b="1" dirty="0" smtClean="0">
                <a:latin typeface="黑体" pitchFamily="2" charset="-122"/>
                <a:ea typeface="黑体" pitchFamily="2" charset="-122"/>
              </a:rPr>
              <a:t>冲刺阶段</a:t>
            </a:r>
            <a:r>
              <a:rPr lang="zh-CN" altLang="en-US" sz="3600" b="1" dirty="0" smtClean="0">
                <a:latin typeface="黑体" pitchFamily="2" charset="-122"/>
                <a:ea typeface="黑体" pitchFamily="2" charset="-122"/>
              </a:rPr>
              <a:t>微专题</a:t>
            </a:r>
            <a:endParaRPr lang="en-US" altLang="zh-CN" sz="3600" b="1" dirty="0" smtClean="0">
              <a:latin typeface="黑体" pitchFamily="2" charset="-122"/>
              <a:ea typeface="黑体" pitchFamily="2" charset="-122"/>
            </a:endParaRPr>
          </a:p>
          <a:p>
            <a:pPr algn="ctr">
              <a:spcBef>
                <a:spcPct val="50000"/>
              </a:spcBef>
            </a:pPr>
            <a:r>
              <a:rPr lang="en-US" altLang="zh-CN" sz="3600" b="1" dirty="0" smtClean="0">
                <a:latin typeface="黑体" pitchFamily="2" charset="-122"/>
                <a:ea typeface="黑体" pitchFamily="2" charset="-122"/>
              </a:rPr>
              <a:t>——</a:t>
            </a:r>
            <a:r>
              <a:rPr lang="zh-CN" altLang="en-US" sz="3600" b="1" dirty="0" smtClean="0">
                <a:latin typeface="黑体" pitchFamily="2" charset="-122"/>
                <a:ea typeface="黑体" pitchFamily="2" charset="-122"/>
              </a:rPr>
              <a:t>物质结构与性质中的文字描述突破</a:t>
            </a:r>
            <a:endParaRPr lang="en-US" altLang="zh-CN" sz="3600" b="1" dirty="0" smtClean="0">
              <a:latin typeface="黑体" pitchFamily="2" charset="-122"/>
              <a:ea typeface="黑体" pitchFamily="2" charset="-122"/>
            </a:endParaRPr>
          </a:p>
          <a:p>
            <a:pPr algn="ctr">
              <a:spcBef>
                <a:spcPct val="50000"/>
              </a:spcBef>
            </a:pPr>
            <a:endParaRPr lang="en-US" altLang="zh-CN" sz="3600" b="1" dirty="0" smtClean="0">
              <a:latin typeface="黑体" pitchFamily="2" charset="-122"/>
              <a:ea typeface="黑体" pitchFamily="2" charset="-122"/>
            </a:endParaRPr>
          </a:p>
          <a:p>
            <a:pPr algn="ctr">
              <a:spcBef>
                <a:spcPct val="50000"/>
              </a:spcBef>
            </a:pPr>
            <a:r>
              <a:rPr lang="zh-CN" altLang="en-US" sz="2800" b="1" dirty="0" smtClean="0">
                <a:latin typeface="+mn-ea"/>
                <a:ea typeface="+mn-ea"/>
              </a:rPr>
              <a:t>徐 聪  </a:t>
            </a:r>
            <a:r>
              <a:rPr lang="en-US" altLang="zh-CN" sz="2800" b="1" dirty="0" smtClean="0">
                <a:latin typeface="+mn-ea"/>
                <a:ea typeface="+mn-ea"/>
              </a:rPr>
              <a:t>2020</a:t>
            </a:r>
            <a:r>
              <a:rPr lang="zh-CN" altLang="en-US" sz="2800" b="1" dirty="0" smtClean="0">
                <a:latin typeface="+mn-ea"/>
                <a:ea typeface="+mn-ea"/>
              </a:rPr>
              <a:t>年</a:t>
            </a:r>
            <a:r>
              <a:rPr lang="en-US" altLang="zh-CN" sz="2800" b="1" dirty="0" smtClean="0">
                <a:latin typeface="+mn-ea"/>
                <a:ea typeface="+mn-ea"/>
              </a:rPr>
              <a:t>5</a:t>
            </a:r>
            <a:r>
              <a:rPr lang="zh-CN" altLang="en-US" sz="2800" b="1" dirty="0" smtClean="0">
                <a:latin typeface="+mn-ea"/>
                <a:ea typeface="+mn-ea"/>
              </a:rPr>
              <a:t>月</a:t>
            </a:r>
            <a:endParaRPr lang="zh-CN" altLang="en-US" sz="2800" b="1" dirty="0">
              <a:latin typeface="+mn-ea"/>
              <a:ea typeface="+mn-ea"/>
            </a:endParaRPr>
          </a:p>
          <a:p>
            <a:pPr>
              <a:spcBef>
                <a:spcPct val="50000"/>
              </a:spcBef>
            </a:pPr>
            <a:r>
              <a:rPr lang="zh-CN" altLang="en-US" sz="2800" b="1" dirty="0"/>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755576" y="908720"/>
            <a:ext cx="7630616" cy="461665"/>
          </a:xfrm>
          <a:prstGeom prst="rect">
            <a:avLst/>
          </a:prstGeom>
          <a:noFill/>
          <a:ln w="9525">
            <a:noFill/>
            <a:miter lim="800000"/>
            <a:headEnd/>
            <a:tailEnd/>
          </a:ln>
        </p:spPr>
        <p:txBody>
          <a:bodyPr wrap="square">
            <a:spAutoFit/>
          </a:bodyPr>
          <a:lstStyle/>
          <a:p>
            <a:r>
              <a:rPr lang="en-US" altLang="zh-CN" sz="2400" b="1" dirty="0" smtClean="0">
                <a:solidFill>
                  <a:srgbClr val="FF0000"/>
                </a:solidFill>
                <a:latin typeface="微软雅黑" pitchFamily="34" charset="-122"/>
                <a:ea typeface="微软雅黑" pitchFamily="34" charset="-122"/>
              </a:rPr>
              <a:t>【</a:t>
            </a:r>
            <a:r>
              <a:rPr lang="zh-CN" altLang="en-US" sz="2400" b="1" dirty="0" smtClean="0">
                <a:solidFill>
                  <a:srgbClr val="FF0000"/>
                </a:solidFill>
                <a:latin typeface="微软雅黑" pitchFamily="34" charset="-122"/>
                <a:ea typeface="微软雅黑" pitchFamily="34" charset="-122"/>
              </a:rPr>
              <a:t>归纳</a:t>
            </a:r>
            <a:r>
              <a:rPr lang="en-US" altLang="zh-CN" sz="2400" b="1" dirty="0" smtClean="0">
                <a:solidFill>
                  <a:srgbClr val="FF0000"/>
                </a:solidFill>
                <a:latin typeface="微软雅黑" pitchFamily="34" charset="-122"/>
                <a:ea typeface="微软雅黑" pitchFamily="34" charset="-122"/>
              </a:rPr>
              <a:t>】</a:t>
            </a:r>
            <a:r>
              <a:rPr lang="zh-CN" altLang="en-US" sz="2400" b="1" dirty="0" smtClean="0">
                <a:solidFill>
                  <a:srgbClr val="FF0000"/>
                </a:solidFill>
                <a:latin typeface="微软雅黑" pitchFamily="34" charset="-122"/>
                <a:ea typeface="微软雅黑" pitchFamily="34" charset="-122"/>
              </a:rPr>
              <a:t>影响</a:t>
            </a:r>
            <a:r>
              <a:rPr lang="zh-CN" altLang="en-US" sz="2400" b="1" dirty="0">
                <a:solidFill>
                  <a:srgbClr val="FF0000"/>
                </a:solidFill>
                <a:latin typeface="微软雅黑" pitchFamily="34" charset="-122"/>
                <a:ea typeface="微软雅黑" pitchFamily="34" charset="-122"/>
              </a:rPr>
              <a:t>物质溶解性的</a:t>
            </a:r>
            <a:r>
              <a:rPr lang="zh-CN" altLang="en-US" sz="2400" b="1" dirty="0" smtClean="0">
                <a:solidFill>
                  <a:srgbClr val="FF0000"/>
                </a:solidFill>
                <a:latin typeface="微软雅黑" pitchFamily="34" charset="-122"/>
                <a:ea typeface="微软雅黑" pitchFamily="34" charset="-122"/>
              </a:rPr>
              <a:t>因素有哪些？</a:t>
            </a:r>
            <a:endParaRPr lang="zh-CN" altLang="en-US" sz="2400" b="1" dirty="0">
              <a:solidFill>
                <a:srgbClr val="FF0000"/>
              </a:solidFill>
              <a:latin typeface="微软雅黑" pitchFamily="34" charset="-122"/>
              <a:ea typeface="微软雅黑" pitchFamily="34" charset="-122"/>
            </a:endParaRPr>
          </a:p>
        </p:txBody>
      </p:sp>
      <p:sp>
        <p:nvSpPr>
          <p:cNvPr id="5" name="文本框 4"/>
          <p:cNvSpPr txBox="1">
            <a:spLocks noChangeArrowheads="1"/>
          </p:cNvSpPr>
          <p:nvPr/>
        </p:nvSpPr>
        <p:spPr bwMode="auto">
          <a:xfrm>
            <a:off x="755576" y="1484784"/>
            <a:ext cx="7988300" cy="830997"/>
          </a:xfrm>
          <a:prstGeom prst="rect">
            <a:avLst/>
          </a:prstGeom>
          <a:noFill/>
          <a:ln w="9525">
            <a:noFill/>
            <a:miter lim="800000"/>
            <a:headEnd/>
            <a:tailEnd/>
          </a:ln>
        </p:spPr>
        <p:txBody>
          <a:bodyPr>
            <a:spAutoFit/>
          </a:bodyPr>
          <a:lstStyle/>
          <a:p>
            <a:r>
              <a:rPr lang="en-US" altLang="zh-CN" sz="2400" b="1" dirty="0" smtClean="0">
                <a:solidFill>
                  <a:srgbClr val="FF0000"/>
                </a:solidFill>
                <a:latin typeface="微软雅黑" pitchFamily="34" charset="-122"/>
                <a:ea typeface="微软雅黑" pitchFamily="34" charset="-122"/>
              </a:rPr>
              <a:t>1</a:t>
            </a:r>
            <a:r>
              <a:rPr lang="zh-CN" altLang="en-US" sz="2400" b="1" dirty="0" smtClean="0">
                <a:solidFill>
                  <a:srgbClr val="FF0000"/>
                </a:solidFill>
                <a:latin typeface="微软雅黑" pitchFamily="34" charset="-122"/>
                <a:ea typeface="微软雅黑" pitchFamily="34" charset="-122"/>
              </a:rPr>
              <a:t>、是否</a:t>
            </a:r>
            <a:r>
              <a:rPr lang="zh-CN" altLang="en-US" sz="2400" b="1" dirty="0">
                <a:solidFill>
                  <a:srgbClr val="FF0000"/>
                </a:solidFill>
                <a:latin typeface="微软雅黑" pitchFamily="34" charset="-122"/>
                <a:ea typeface="微软雅黑" pitchFamily="34" charset="-122"/>
              </a:rPr>
              <a:t>有氢键：分子间氢键使溶解性增大，分子内氢键使溶解性减小</a:t>
            </a:r>
          </a:p>
        </p:txBody>
      </p:sp>
      <p:sp>
        <p:nvSpPr>
          <p:cNvPr id="7" name="文本框 6"/>
          <p:cNvSpPr txBox="1">
            <a:spLocks noChangeArrowheads="1"/>
          </p:cNvSpPr>
          <p:nvPr/>
        </p:nvSpPr>
        <p:spPr bwMode="auto">
          <a:xfrm>
            <a:off x="683568" y="2276872"/>
            <a:ext cx="7920880" cy="461665"/>
          </a:xfrm>
          <a:prstGeom prst="rect">
            <a:avLst/>
          </a:prstGeom>
          <a:noFill/>
          <a:ln w="9525">
            <a:noFill/>
            <a:miter lim="800000"/>
            <a:headEnd/>
            <a:tailEnd/>
          </a:ln>
        </p:spPr>
        <p:txBody>
          <a:bodyPr wrap="square">
            <a:spAutoFit/>
          </a:bodyPr>
          <a:lstStyle/>
          <a:p>
            <a:r>
              <a:rPr lang="en-US" altLang="zh-CN" sz="2400" b="1" dirty="0" smtClean="0">
                <a:solidFill>
                  <a:srgbClr val="FF0000"/>
                </a:solidFill>
                <a:latin typeface="微软雅黑" pitchFamily="34" charset="-122"/>
                <a:ea typeface="微软雅黑" pitchFamily="34" charset="-122"/>
              </a:rPr>
              <a:t>2</a:t>
            </a:r>
            <a:r>
              <a:rPr lang="zh-CN" altLang="en-US" sz="2400" b="1" dirty="0" smtClean="0">
                <a:solidFill>
                  <a:srgbClr val="FF0000"/>
                </a:solidFill>
                <a:latin typeface="微软雅黑" pitchFamily="34" charset="-122"/>
                <a:ea typeface="微软雅黑" pitchFamily="34" charset="-122"/>
              </a:rPr>
              <a:t>、相似</a:t>
            </a:r>
            <a:r>
              <a:rPr lang="zh-CN" altLang="en-US" sz="2400" b="1" dirty="0">
                <a:solidFill>
                  <a:srgbClr val="FF0000"/>
                </a:solidFill>
                <a:latin typeface="微软雅黑" pitchFamily="34" charset="-122"/>
                <a:ea typeface="微软雅黑" pitchFamily="34" charset="-122"/>
              </a:rPr>
              <a:t>相溶</a:t>
            </a:r>
            <a:r>
              <a:rPr lang="zh-CN" altLang="en-US" sz="2400" b="1" dirty="0" smtClean="0">
                <a:solidFill>
                  <a:srgbClr val="FF0000"/>
                </a:solidFill>
                <a:latin typeface="微软雅黑" pitchFamily="34" charset="-122"/>
                <a:ea typeface="微软雅黑" pitchFamily="34" charset="-122"/>
              </a:rPr>
              <a:t>原理（注意</a:t>
            </a:r>
            <a:r>
              <a:rPr lang="zh-CN" altLang="en-US" sz="2400" b="1" dirty="0" smtClean="0">
                <a:solidFill>
                  <a:srgbClr val="FF0000"/>
                </a:solidFill>
                <a:latin typeface="微软雅黑" pitchFamily="34" charset="-122"/>
                <a:ea typeface="微软雅黑" pitchFamily="34" charset="-122"/>
              </a:rPr>
              <a:t>离子晶体一般不溶于有机溶剂）</a:t>
            </a:r>
            <a:endParaRPr lang="zh-CN" altLang="en-US" sz="2400" b="1" dirty="0">
              <a:solidFill>
                <a:srgbClr val="FF0000"/>
              </a:solidFill>
              <a:latin typeface="微软雅黑" pitchFamily="34" charset="-122"/>
              <a:ea typeface="微软雅黑" pitchFamily="34" charset="-122"/>
            </a:endParaRPr>
          </a:p>
        </p:txBody>
      </p:sp>
      <p:sp>
        <p:nvSpPr>
          <p:cNvPr id="8" name="文本框 7"/>
          <p:cNvSpPr txBox="1">
            <a:spLocks noChangeArrowheads="1"/>
          </p:cNvSpPr>
          <p:nvPr/>
        </p:nvSpPr>
        <p:spPr bwMode="auto">
          <a:xfrm>
            <a:off x="683568" y="2708920"/>
            <a:ext cx="8136904" cy="461665"/>
          </a:xfrm>
          <a:prstGeom prst="rect">
            <a:avLst/>
          </a:prstGeom>
          <a:noFill/>
          <a:ln w="9525">
            <a:noFill/>
            <a:miter lim="800000"/>
            <a:headEnd/>
            <a:tailEnd/>
          </a:ln>
        </p:spPr>
        <p:txBody>
          <a:bodyPr wrap="square">
            <a:spAutoFit/>
          </a:bodyPr>
          <a:lstStyle/>
          <a:p>
            <a:r>
              <a:rPr lang="en-US" altLang="zh-CN" sz="2400" b="1" dirty="0" smtClean="0">
                <a:solidFill>
                  <a:srgbClr val="FF0000"/>
                </a:solidFill>
                <a:latin typeface="微软雅黑" pitchFamily="34" charset="-122"/>
                <a:ea typeface="微软雅黑" pitchFamily="34" charset="-122"/>
              </a:rPr>
              <a:t>3</a:t>
            </a:r>
            <a:r>
              <a:rPr lang="zh-CN" altLang="en-US" sz="2400" b="1" dirty="0" smtClean="0">
                <a:solidFill>
                  <a:srgbClr val="FF0000"/>
                </a:solidFill>
                <a:latin typeface="微软雅黑" pitchFamily="34" charset="-122"/>
                <a:ea typeface="微软雅黑" pitchFamily="34" charset="-122"/>
              </a:rPr>
              <a:t>、是否</a:t>
            </a:r>
            <a:r>
              <a:rPr lang="zh-CN" altLang="en-US" sz="2400" b="1" dirty="0">
                <a:solidFill>
                  <a:srgbClr val="FF0000"/>
                </a:solidFill>
                <a:latin typeface="微软雅黑" pitchFamily="34" charset="-122"/>
                <a:ea typeface="微软雅黑" pitchFamily="34" charset="-122"/>
              </a:rPr>
              <a:t>要与溶剂反应：物质要与溶剂反应时，溶解度增大</a:t>
            </a:r>
          </a:p>
        </p:txBody>
      </p:sp>
      <p:sp>
        <p:nvSpPr>
          <p:cNvPr id="16385" name="Rectangle 1"/>
          <p:cNvSpPr>
            <a:spLocks noChangeArrowheads="1"/>
          </p:cNvSpPr>
          <p:nvPr/>
        </p:nvSpPr>
        <p:spPr bwMode="auto">
          <a:xfrm>
            <a:off x="539552" y="3212976"/>
            <a:ext cx="5934638"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a:t>
            </a:r>
            <a:r>
              <a:rPr kumimoji="0" 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对点练习</a:t>
            </a:r>
            <a:r>
              <a:rPr kumimoji="0" lang="zh-CN"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SO</a:t>
            </a:r>
            <a:r>
              <a:rPr kumimoji="0" lang="en-US"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2</a:t>
            </a:r>
            <a:r>
              <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比</a:t>
            </a:r>
            <a:r>
              <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CO</a:t>
            </a:r>
            <a:r>
              <a:rPr kumimoji="0" lang="en-US"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2</a:t>
            </a:r>
            <a:r>
              <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易溶于水，原因是</a:t>
            </a: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________________________________</a:t>
            </a: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 name="矩形 9"/>
          <p:cNvSpPr/>
          <p:nvPr/>
        </p:nvSpPr>
        <p:spPr>
          <a:xfrm>
            <a:off x="539552" y="4437112"/>
            <a:ext cx="7920880" cy="830997"/>
          </a:xfrm>
          <a:prstGeom prst="rect">
            <a:avLst/>
          </a:prstGeom>
        </p:spPr>
        <p:txBody>
          <a:bodyPr wrap="square">
            <a:spAutoFit/>
          </a:bodyPr>
          <a:lstStyle/>
          <a:p>
            <a:r>
              <a:rPr lang="en-US" altLang="zh-CN" sz="2400" b="1" dirty="0" smtClean="0">
                <a:solidFill>
                  <a:srgbClr val="FF0000"/>
                </a:solidFill>
              </a:rPr>
              <a:t>SO</a:t>
            </a:r>
            <a:r>
              <a:rPr lang="en-US" altLang="zh-CN" sz="2400" b="1" baseline="-25000" dirty="0" smtClean="0">
                <a:solidFill>
                  <a:srgbClr val="FF0000"/>
                </a:solidFill>
              </a:rPr>
              <a:t>2</a:t>
            </a:r>
            <a:r>
              <a:rPr lang="zh-CN" altLang="zh-CN" sz="2400" b="1" dirty="0" smtClean="0">
                <a:solidFill>
                  <a:srgbClr val="FF0000"/>
                </a:solidFill>
              </a:rPr>
              <a:t>和水均为极性分子，且</a:t>
            </a:r>
            <a:r>
              <a:rPr lang="en-US" altLang="zh-CN" sz="2400" b="1" dirty="0" smtClean="0">
                <a:solidFill>
                  <a:srgbClr val="FF0000"/>
                </a:solidFill>
              </a:rPr>
              <a:t>SO</a:t>
            </a:r>
            <a:r>
              <a:rPr lang="en-US" altLang="zh-CN" sz="2400" b="1" baseline="-25000" dirty="0" smtClean="0">
                <a:solidFill>
                  <a:srgbClr val="FF0000"/>
                </a:solidFill>
              </a:rPr>
              <a:t>2</a:t>
            </a:r>
            <a:r>
              <a:rPr lang="zh-CN" altLang="zh-CN" sz="2400" b="1" dirty="0" smtClean="0">
                <a:solidFill>
                  <a:srgbClr val="FF0000"/>
                </a:solidFill>
              </a:rPr>
              <a:t>与</a:t>
            </a:r>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反应生成了</a:t>
            </a:r>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SO</a:t>
            </a:r>
            <a:r>
              <a:rPr lang="en-US" altLang="zh-CN" sz="2400" b="1" baseline="-25000" dirty="0" smtClean="0">
                <a:solidFill>
                  <a:srgbClr val="FF0000"/>
                </a:solidFill>
              </a:rPr>
              <a:t>3</a:t>
            </a:r>
            <a:r>
              <a:rPr lang="zh-CN" altLang="zh-CN" sz="2400" b="1" dirty="0" smtClean="0">
                <a:solidFill>
                  <a:srgbClr val="FF0000"/>
                </a:solidFill>
              </a:rPr>
              <a:t>，增大了其溶解度</a:t>
            </a:r>
            <a:r>
              <a:rPr lang="zh-CN" altLang="en-US" sz="2400" b="1" dirty="0" smtClean="0">
                <a:solidFill>
                  <a:srgbClr val="FF0000"/>
                </a:solidFill>
              </a:rPr>
              <a:t>；二氧化碳为非极性分子。</a:t>
            </a:r>
            <a:endParaRPr lang="zh-CN" altLang="en-US" sz="24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6385"/>
                                        </p:tgtEl>
                                        <p:attrNameLst>
                                          <p:attrName>style.visibility</p:attrName>
                                        </p:attrNameLst>
                                      </p:cBhvr>
                                      <p:to>
                                        <p:strVal val="visible"/>
                                      </p:to>
                                    </p:set>
                                    <p:animEffect transition="in" filter="blinds(horizontal)">
                                      <p:cBhvr>
                                        <p:cTn id="19" dur="500"/>
                                        <p:tgtEl>
                                          <p:spTgt spid="1638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385"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4832092"/>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一</a:t>
            </a:r>
            <a:r>
              <a:rPr lang="zh-CN" altLang="zh-CN" sz="2800" b="1" dirty="0" smtClean="0"/>
              <a:t>）、</a:t>
            </a:r>
            <a:r>
              <a:rPr lang="zh-CN" altLang="en-US" sz="2800" b="1" dirty="0" smtClean="0"/>
              <a:t>熔沸点</a:t>
            </a:r>
            <a:r>
              <a:rPr lang="zh-CN" altLang="zh-CN" sz="2800" b="1" dirty="0" smtClean="0"/>
              <a:t>相关的文字描述题突破</a:t>
            </a:r>
            <a:endParaRPr lang="zh-CN" altLang="zh-CN" sz="2800" dirty="0" smtClean="0"/>
          </a:p>
          <a:p>
            <a:r>
              <a:rPr lang="en-US" altLang="zh-CN" sz="2800" dirty="0" smtClean="0"/>
              <a:t>1</a:t>
            </a:r>
            <a:r>
              <a:rPr lang="zh-CN" altLang="zh-CN" sz="2800" dirty="0" smtClean="0"/>
              <a:t>、一些氧化物的熔点如下表所示：</a:t>
            </a:r>
            <a:endParaRPr lang="en-US" altLang="zh-CN" sz="2800" dirty="0" smtClean="0"/>
          </a:p>
          <a:p>
            <a:endParaRPr lang="en-US" altLang="zh-CN" sz="2800" dirty="0" smtClean="0"/>
          </a:p>
          <a:p>
            <a:endParaRPr lang="zh-CN" altLang="zh-CN" sz="2800" dirty="0" smtClean="0"/>
          </a:p>
          <a:p>
            <a:endParaRPr lang="en-US" altLang="zh-CN" sz="2800" dirty="0" smtClean="0"/>
          </a:p>
          <a:p>
            <a:endParaRPr lang="en-US" altLang="zh-CN" sz="2800" dirty="0" smtClean="0"/>
          </a:p>
          <a:p>
            <a:r>
              <a:rPr lang="zh-CN" altLang="zh-CN" sz="2800" dirty="0" smtClean="0"/>
              <a:t>解释表中氧化物之间熔点差异的原因</a:t>
            </a:r>
            <a:r>
              <a:rPr lang="en-US" altLang="zh-CN" sz="2800" dirty="0" smtClean="0"/>
              <a:t>_______________________________</a:t>
            </a:r>
            <a:endParaRPr lang="zh-CN" altLang="zh-CN" sz="2800" dirty="0" smtClean="0"/>
          </a:p>
          <a:p>
            <a:endParaRPr lang="en-US" altLang="zh-CN" sz="2800" dirty="0" smtClean="0"/>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179512" y="5085184"/>
            <a:ext cx="8496944" cy="830997"/>
          </a:xfrm>
          <a:prstGeom prst="rect">
            <a:avLst/>
          </a:prstGeom>
        </p:spPr>
        <p:txBody>
          <a:bodyPr wrap="square">
            <a:spAutoFit/>
          </a:bodyPr>
          <a:lstStyle/>
          <a:p>
            <a:r>
              <a:rPr lang="en-US" altLang="zh-CN" sz="2400" b="1" dirty="0" smtClean="0">
                <a:solidFill>
                  <a:srgbClr val="FF0000"/>
                </a:solidFill>
              </a:rPr>
              <a:t>Li</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a:t>
            </a:r>
            <a:r>
              <a:rPr lang="en-US" altLang="zh-CN" sz="2400" b="1" dirty="0" err="1" smtClean="0">
                <a:solidFill>
                  <a:srgbClr val="FF0000"/>
                </a:solidFill>
              </a:rPr>
              <a:t>MgO</a:t>
            </a:r>
            <a:r>
              <a:rPr lang="zh-CN" altLang="zh-CN" sz="2400" b="1" dirty="0" smtClean="0">
                <a:solidFill>
                  <a:srgbClr val="FF0000"/>
                </a:solidFill>
              </a:rPr>
              <a:t>为离子晶体，</a:t>
            </a:r>
            <a:r>
              <a:rPr lang="en-US" altLang="zh-CN" sz="2400" b="1" dirty="0" smtClean="0">
                <a:solidFill>
                  <a:srgbClr val="FF0000"/>
                </a:solidFill>
              </a:rPr>
              <a:t>P</a:t>
            </a:r>
            <a:r>
              <a:rPr lang="en-US" altLang="zh-CN" sz="2400" b="1" baseline="-25000" dirty="0" smtClean="0">
                <a:solidFill>
                  <a:srgbClr val="FF0000"/>
                </a:solidFill>
              </a:rPr>
              <a:t>4</a:t>
            </a:r>
            <a:r>
              <a:rPr lang="en-US" altLang="zh-CN" sz="2400" b="1" dirty="0" smtClean="0">
                <a:solidFill>
                  <a:srgbClr val="FF0000"/>
                </a:solidFill>
              </a:rPr>
              <a:t>O</a:t>
            </a:r>
            <a:r>
              <a:rPr lang="en-US" altLang="zh-CN" sz="2400" b="1" baseline="-25000" dirty="0" smtClean="0">
                <a:solidFill>
                  <a:srgbClr val="FF0000"/>
                </a:solidFill>
              </a:rPr>
              <a:t>6</a:t>
            </a:r>
            <a:r>
              <a:rPr lang="zh-CN" altLang="zh-CN" sz="2400" b="1" dirty="0" smtClean="0">
                <a:solidFill>
                  <a:srgbClr val="FF0000"/>
                </a:solidFill>
              </a:rPr>
              <a:t>、</a:t>
            </a:r>
            <a:r>
              <a:rPr lang="en-US" altLang="zh-CN" sz="2400" b="1" dirty="0" smtClean="0">
                <a:solidFill>
                  <a:srgbClr val="FF0000"/>
                </a:solidFill>
              </a:rPr>
              <a:t>SO</a:t>
            </a:r>
            <a:r>
              <a:rPr lang="en-US" altLang="zh-CN" sz="2400" b="1" baseline="-25000" dirty="0" smtClean="0">
                <a:solidFill>
                  <a:srgbClr val="FF0000"/>
                </a:solidFill>
              </a:rPr>
              <a:t>2</a:t>
            </a:r>
            <a:r>
              <a:rPr lang="zh-CN" altLang="zh-CN" sz="2400" b="1" dirty="0" smtClean="0">
                <a:solidFill>
                  <a:srgbClr val="FF0000"/>
                </a:solidFill>
              </a:rPr>
              <a:t>为分子晶体。晶格能</a:t>
            </a:r>
            <a:r>
              <a:rPr lang="en-US" altLang="zh-CN" sz="2400" b="1" dirty="0" err="1" smtClean="0">
                <a:solidFill>
                  <a:srgbClr val="FF0000"/>
                </a:solidFill>
              </a:rPr>
              <a:t>MgO</a:t>
            </a:r>
            <a:r>
              <a:rPr lang="zh-CN" altLang="zh-CN" sz="2400" b="1" dirty="0" smtClean="0">
                <a:solidFill>
                  <a:srgbClr val="FF0000"/>
                </a:solidFill>
              </a:rPr>
              <a:t>＞</a:t>
            </a:r>
            <a:r>
              <a:rPr lang="en-US" altLang="zh-CN" sz="2400" b="1" dirty="0" smtClean="0">
                <a:solidFill>
                  <a:srgbClr val="FF0000"/>
                </a:solidFill>
              </a:rPr>
              <a:t>Li</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，分子间力（分子量）</a:t>
            </a:r>
            <a:r>
              <a:rPr lang="en-US" altLang="zh-CN" sz="2400" b="1" dirty="0" smtClean="0">
                <a:solidFill>
                  <a:srgbClr val="FF0000"/>
                </a:solidFill>
              </a:rPr>
              <a:t>P</a:t>
            </a:r>
            <a:r>
              <a:rPr lang="en-US" altLang="zh-CN" sz="2400" b="1" baseline="-25000" dirty="0" smtClean="0">
                <a:solidFill>
                  <a:srgbClr val="FF0000"/>
                </a:solidFill>
              </a:rPr>
              <a:t>4</a:t>
            </a:r>
            <a:r>
              <a:rPr lang="en-US" altLang="zh-CN" sz="2400" b="1" dirty="0" smtClean="0">
                <a:solidFill>
                  <a:srgbClr val="FF0000"/>
                </a:solidFill>
              </a:rPr>
              <a:t>O</a:t>
            </a:r>
            <a:r>
              <a:rPr lang="en-US" altLang="zh-CN" sz="2400" b="1" baseline="-25000" dirty="0" smtClean="0">
                <a:solidFill>
                  <a:srgbClr val="FF0000"/>
                </a:solidFill>
              </a:rPr>
              <a:t>6</a:t>
            </a:r>
            <a:r>
              <a:rPr lang="zh-CN" altLang="zh-CN" sz="2400" b="1" dirty="0" smtClean="0">
                <a:solidFill>
                  <a:srgbClr val="FF0000"/>
                </a:solidFill>
              </a:rPr>
              <a:t>＞</a:t>
            </a:r>
            <a:r>
              <a:rPr lang="en-US" altLang="zh-CN" sz="2400" b="1" dirty="0" smtClean="0">
                <a:solidFill>
                  <a:srgbClr val="FF0000"/>
                </a:solidFill>
              </a:rPr>
              <a:t>SO</a:t>
            </a:r>
            <a:r>
              <a:rPr lang="en-US" altLang="zh-CN" sz="2400" b="1" baseline="-25000" dirty="0" smtClean="0">
                <a:solidFill>
                  <a:srgbClr val="FF0000"/>
                </a:solidFill>
              </a:rPr>
              <a:t>2 </a:t>
            </a:r>
            <a:endParaRPr lang="zh-CN" altLang="en-US" sz="2400" b="1" dirty="0">
              <a:solidFill>
                <a:srgbClr val="FF0000"/>
              </a:solidFill>
            </a:endParaRPr>
          </a:p>
        </p:txBody>
      </p:sp>
      <p:graphicFrame>
        <p:nvGraphicFramePr>
          <p:cNvPr id="8" name="表格 7"/>
          <p:cNvGraphicFramePr>
            <a:graphicFrameLocks noGrp="1"/>
          </p:cNvGraphicFramePr>
          <p:nvPr/>
        </p:nvGraphicFramePr>
        <p:xfrm>
          <a:off x="1043608" y="2420888"/>
          <a:ext cx="7056786" cy="1512168"/>
        </p:xfrm>
        <a:graphic>
          <a:graphicData uri="http://schemas.openxmlformats.org/drawingml/2006/table">
            <a:tbl>
              <a:tblPr/>
              <a:tblGrid>
                <a:gridCol w="1411026"/>
                <a:gridCol w="1411026"/>
                <a:gridCol w="1411854"/>
                <a:gridCol w="1411026"/>
                <a:gridCol w="1411854"/>
              </a:tblGrid>
              <a:tr h="535910">
                <a:tc>
                  <a:txBody>
                    <a:bodyPr/>
                    <a:lstStyle/>
                    <a:p>
                      <a:pPr algn="l" fontAlgn="ctr">
                        <a:lnSpc>
                          <a:spcPct val="120000"/>
                        </a:lnSpc>
                        <a:spcAft>
                          <a:spcPts val="0"/>
                        </a:spcAft>
                      </a:pPr>
                      <a:r>
                        <a:rPr lang="zh-CN" sz="2400" kern="100">
                          <a:solidFill>
                            <a:srgbClr val="000000"/>
                          </a:solidFill>
                          <a:latin typeface="Calibri"/>
                          <a:ea typeface="宋体"/>
                          <a:cs typeface="Times New Roman"/>
                        </a:rPr>
                        <a:t>氧化物</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Li</a:t>
                      </a:r>
                      <a:r>
                        <a:rPr lang="en-US" sz="2400" kern="100" baseline="-25000">
                          <a:solidFill>
                            <a:srgbClr val="000000"/>
                          </a:solidFill>
                          <a:latin typeface="宋体"/>
                          <a:ea typeface="宋体"/>
                          <a:cs typeface="Times New Roman"/>
                        </a:rPr>
                        <a:t>2</a:t>
                      </a:r>
                      <a:r>
                        <a:rPr lang="en-US" sz="2400" kern="100">
                          <a:solidFill>
                            <a:srgbClr val="000000"/>
                          </a:solidFill>
                          <a:latin typeface="宋体"/>
                          <a:ea typeface="宋体"/>
                          <a:cs typeface="Times New Roman"/>
                        </a:rPr>
                        <a:t>O</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MgO</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P</a:t>
                      </a:r>
                      <a:r>
                        <a:rPr lang="en-US" sz="2400" kern="100" baseline="-25000">
                          <a:solidFill>
                            <a:srgbClr val="000000"/>
                          </a:solidFill>
                          <a:latin typeface="宋体"/>
                          <a:ea typeface="宋体"/>
                          <a:cs typeface="Times New Roman"/>
                        </a:rPr>
                        <a:t>4</a:t>
                      </a:r>
                      <a:r>
                        <a:rPr lang="en-US" sz="2400" kern="100">
                          <a:solidFill>
                            <a:srgbClr val="000000"/>
                          </a:solidFill>
                          <a:latin typeface="宋体"/>
                          <a:ea typeface="宋体"/>
                          <a:cs typeface="Times New Roman"/>
                        </a:rPr>
                        <a:t>O</a:t>
                      </a:r>
                      <a:r>
                        <a:rPr lang="en-US" sz="2400" kern="100" baseline="-25000">
                          <a:solidFill>
                            <a:srgbClr val="000000"/>
                          </a:solidFill>
                          <a:latin typeface="宋体"/>
                          <a:ea typeface="宋体"/>
                          <a:cs typeface="Times New Roman"/>
                        </a:rPr>
                        <a:t>6</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SO</a:t>
                      </a:r>
                      <a:r>
                        <a:rPr lang="en-US" sz="2400" kern="100" baseline="-25000">
                          <a:solidFill>
                            <a:srgbClr val="000000"/>
                          </a:solidFill>
                          <a:latin typeface="宋体"/>
                          <a:ea typeface="宋体"/>
                          <a:cs typeface="Times New Roman"/>
                        </a:rPr>
                        <a:t>2</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6258">
                <a:tc>
                  <a:txBody>
                    <a:bodyPr/>
                    <a:lstStyle/>
                    <a:p>
                      <a:pPr algn="l" fontAlgn="ctr">
                        <a:lnSpc>
                          <a:spcPct val="120000"/>
                        </a:lnSpc>
                        <a:spcAft>
                          <a:spcPts val="0"/>
                        </a:spcAft>
                      </a:pPr>
                      <a:r>
                        <a:rPr lang="zh-CN" sz="2400" kern="100">
                          <a:solidFill>
                            <a:srgbClr val="000000"/>
                          </a:solidFill>
                          <a:latin typeface="Calibri"/>
                          <a:ea typeface="宋体"/>
                          <a:cs typeface="Times New Roman"/>
                        </a:rPr>
                        <a:t>熔点</a:t>
                      </a:r>
                      <a:r>
                        <a:rPr lang="en-US" sz="2400" kern="100">
                          <a:solidFill>
                            <a:srgbClr val="000000"/>
                          </a:solidFill>
                          <a:latin typeface="Calibri"/>
                          <a:ea typeface="宋体"/>
                          <a:cs typeface="Times New Roman"/>
                        </a:rPr>
                        <a:t>/°C</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1570</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2800</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a:solidFill>
                            <a:srgbClr val="000000"/>
                          </a:solidFill>
                          <a:latin typeface="宋体"/>
                          <a:ea typeface="宋体"/>
                          <a:cs typeface="Times New Roman"/>
                        </a:rPr>
                        <a:t>23.8</a:t>
                      </a:r>
                      <a:endParaRPr lang="zh-CN" sz="2400" kern="10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20000"/>
                        </a:lnSpc>
                        <a:spcAft>
                          <a:spcPts val="0"/>
                        </a:spcAft>
                      </a:pPr>
                      <a:r>
                        <a:rPr lang="en-US" sz="2400" kern="100" dirty="0">
                          <a:solidFill>
                            <a:srgbClr val="000000"/>
                          </a:solidFill>
                          <a:latin typeface="Times New Roman"/>
                          <a:ea typeface="宋体"/>
                          <a:cs typeface="Times New Roman"/>
                        </a:rPr>
                        <a:t>−</a:t>
                      </a:r>
                      <a:r>
                        <a:rPr lang="en-US" sz="2400" kern="100" dirty="0">
                          <a:solidFill>
                            <a:srgbClr val="000000"/>
                          </a:solidFill>
                          <a:latin typeface="宋体"/>
                          <a:ea typeface="宋体"/>
                          <a:cs typeface="Times New Roman"/>
                        </a:rPr>
                        <a:t>75.5</a:t>
                      </a:r>
                      <a:endParaRPr lang="zh-CN" sz="2400" kern="100" dirty="0">
                        <a:latin typeface="Calibri"/>
                        <a:ea typeface="宋体"/>
                        <a:cs typeface="Times New Roman"/>
                      </a:endParaRPr>
                    </a:p>
                  </a:txBody>
                  <a:tcPr marL="68580" marR="68580" marT="47625" marB="476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3108543"/>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一</a:t>
            </a:r>
            <a:r>
              <a:rPr lang="zh-CN" altLang="zh-CN" sz="2800" b="1" dirty="0" smtClean="0"/>
              <a:t>）、</a:t>
            </a:r>
            <a:r>
              <a:rPr lang="zh-CN" altLang="en-US" sz="2800" b="1" dirty="0" smtClean="0"/>
              <a:t>熔沸点</a:t>
            </a:r>
            <a:r>
              <a:rPr lang="zh-CN" altLang="zh-CN" sz="2800" b="1" dirty="0" smtClean="0"/>
              <a:t>相关的文字描述题突破</a:t>
            </a:r>
            <a:endParaRPr lang="zh-CN" altLang="zh-CN" sz="2800" dirty="0" smtClean="0"/>
          </a:p>
          <a:p>
            <a:r>
              <a:rPr lang="en-US" altLang="zh-CN" sz="2800" dirty="0" smtClean="0"/>
              <a:t>2</a:t>
            </a:r>
            <a:r>
              <a:rPr lang="zh-CN" altLang="zh-CN" sz="2800" dirty="0" smtClean="0"/>
              <a:t>、在</a:t>
            </a:r>
            <a:r>
              <a:rPr lang="en-US" altLang="zh-CN" sz="2800" dirty="0" smtClean="0"/>
              <a:t>CO</a:t>
            </a:r>
            <a:r>
              <a:rPr lang="en-US" altLang="zh-CN" sz="2800" baseline="-25000" dirty="0" smtClean="0"/>
              <a:t>2</a:t>
            </a:r>
            <a:r>
              <a:rPr lang="zh-CN" altLang="zh-CN" sz="2800" dirty="0" smtClean="0"/>
              <a:t>低压合成甲醇反应</a:t>
            </a:r>
            <a:r>
              <a:rPr lang="en-US" altLang="zh-CN" sz="2800" dirty="0" smtClean="0"/>
              <a:t>(CO</a:t>
            </a:r>
            <a:r>
              <a:rPr lang="en-US" altLang="zh-CN" sz="2800" baseline="-25000" dirty="0" smtClean="0"/>
              <a:t>2</a:t>
            </a:r>
            <a:r>
              <a:rPr lang="en-US" altLang="zh-CN" sz="2800" dirty="0" smtClean="0"/>
              <a:t>+3H</a:t>
            </a:r>
            <a:r>
              <a:rPr lang="en-US" altLang="zh-CN" sz="2800" baseline="-25000" dirty="0" smtClean="0"/>
              <a:t>2</a:t>
            </a:r>
            <a:r>
              <a:rPr lang="en-US" altLang="zh-CN" sz="2800" dirty="0" smtClean="0"/>
              <a:t>=CH</a:t>
            </a:r>
            <a:r>
              <a:rPr lang="en-US" altLang="zh-CN" sz="2800" baseline="-25000" dirty="0" smtClean="0"/>
              <a:t>3</a:t>
            </a:r>
            <a:r>
              <a:rPr lang="en-US" altLang="zh-CN" sz="2800" dirty="0" smtClean="0"/>
              <a:t>OH+H</a:t>
            </a:r>
            <a:r>
              <a:rPr lang="en-US" altLang="zh-CN" sz="2800" baseline="-25000" dirty="0" smtClean="0"/>
              <a:t>2</a:t>
            </a:r>
            <a:r>
              <a:rPr lang="en-US" altLang="zh-CN" sz="2800" dirty="0" smtClean="0"/>
              <a:t>O)</a:t>
            </a:r>
            <a:r>
              <a:rPr lang="zh-CN" altLang="zh-CN" sz="2800" dirty="0" smtClean="0"/>
              <a:t>所涉及的</a:t>
            </a:r>
            <a:r>
              <a:rPr lang="en-US" altLang="zh-CN" sz="2800" dirty="0" smtClean="0"/>
              <a:t>4</a:t>
            </a:r>
            <a:r>
              <a:rPr lang="zh-CN" altLang="zh-CN" sz="2800" dirty="0" smtClean="0"/>
              <a:t>种物质中，沸点从高到低的顺序为</a:t>
            </a:r>
            <a:r>
              <a:rPr lang="en-US" altLang="zh-CN" sz="2800" dirty="0" smtClean="0"/>
              <a:t>__________________</a:t>
            </a:r>
            <a:r>
              <a:rPr lang="zh-CN" altLang="zh-CN" sz="2800" dirty="0" smtClean="0"/>
              <a:t>，</a:t>
            </a:r>
            <a:endParaRPr lang="en-US" altLang="zh-CN" sz="2800" dirty="0" smtClean="0"/>
          </a:p>
          <a:p>
            <a:r>
              <a:rPr lang="zh-CN" altLang="zh-CN" sz="2800" dirty="0" smtClean="0"/>
              <a:t>原因是</a:t>
            </a:r>
            <a:r>
              <a:rPr lang="en-US" altLang="zh-CN" sz="2800" dirty="0" smtClean="0"/>
              <a:t>______________________________</a:t>
            </a:r>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395536" y="4005064"/>
            <a:ext cx="8496944" cy="1569660"/>
          </a:xfrm>
          <a:prstGeom prst="rect">
            <a:avLst/>
          </a:prstGeom>
        </p:spPr>
        <p:txBody>
          <a:bodyPr wrap="square">
            <a:spAutoFit/>
          </a:bodyPr>
          <a:lstStyle/>
          <a:p>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O&gt;CH</a:t>
            </a:r>
            <a:r>
              <a:rPr lang="en-US" altLang="zh-CN" sz="2400" b="1" baseline="-25000" dirty="0" smtClean="0">
                <a:solidFill>
                  <a:srgbClr val="FF0000"/>
                </a:solidFill>
              </a:rPr>
              <a:t>3</a:t>
            </a:r>
            <a:r>
              <a:rPr lang="en-US" altLang="zh-CN" sz="2400" b="1" dirty="0" smtClean="0">
                <a:solidFill>
                  <a:srgbClr val="FF0000"/>
                </a:solidFill>
              </a:rPr>
              <a:t>OH&gt;CO</a:t>
            </a:r>
            <a:r>
              <a:rPr lang="en-US" altLang="zh-CN" sz="2400" b="1" baseline="-25000" dirty="0" smtClean="0">
                <a:solidFill>
                  <a:srgbClr val="FF0000"/>
                </a:solidFill>
              </a:rPr>
              <a:t>2</a:t>
            </a:r>
            <a:r>
              <a:rPr lang="en-US" altLang="zh-CN" sz="2400" b="1" dirty="0" smtClean="0">
                <a:solidFill>
                  <a:srgbClr val="FF0000"/>
                </a:solidFill>
              </a:rPr>
              <a:t>&gt;H</a:t>
            </a:r>
            <a:r>
              <a:rPr lang="en-US" altLang="zh-CN" sz="2400" b="1" baseline="-25000" dirty="0" smtClean="0">
                <a:solidFill>
                  <a:srgbClr val="FF0000"/>
                </a:solidFill>
              </a:rPr>
              <a:t>2</a:t>
            </a:r>
            <a:r>
              <a:rPr lang="zh-CN" altLang="zh-CN" sz="2400" b="1" dirty="0" smtClean="0">
                <a:solidFill>
                  <a:srgbClr val="FF0000"/>
                </a:solidFill>
              </a:rPr>
              <a:t>　</a:t>
            </a:r>
            <a:r>
              <a:rPr lang="zh-CN" altLang="en-US" sz="2400" b="1" dirty="0" smtClean="0">
                <a:solidFill>
                  <a:srgbClr val="FF0000"/>
                </a:solidFill>
              </a:rPr>
              <a:t>。</a:t>
            </a:r>
            <a:endParaRPr lang="en-US" altLang="zh-CN" sz="2400" b="1" dirty="0" smtClean="0">
              <a:solidFill>
                <a:srgbClr val="FF0000"/>
              </a:solidFill>
            </a:endParaRPr>
          </a:p>
          <a:p>
            <a:endParaRPr lang="en-US" altLang="zh-CN" sz="2400" b="1" dirty="0" smtClean="0">
              <a:solidFill>
                <a:srgbClr val="FF0000"/>
              </a:solidFill>
            </a:endParaRPr>
          </a:p>
          <a:p>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与</a:t>
            </a:r>
            <a:r>
              <a:rPr lang="en-US" altLang="zh-CN" sz="2400" b="1" dirty="0" smtClean="0">
                <a:solidFill>
                  <a:srgbClr val="FF0000"/>
                </a:solidFill>
              </a:rPr>
              <a:t>CH</a:t>
            </a:r>
            <a:r>
              <a:rPr lang="en-US" altLang="zh-CN" sz="2400" b="1" baseline="-25000" dirty="0" smtClean="0">
                <a:solidFill>
                  <a:srgbClr val="FF0000"/>
                </a:solidFill>
              </a:rPr>
              <a:t>3</a:t>
            </a:r>
            <a:r>
              <a:rPr lang="en-US" altLang="zh-CN" sz="2400" b="1" dirty="0" smtClean="0">
                <a:solidFill>
                  <a:srgbClr val="FF0000"/>
                </a:solidFill>
              </a:rPr>
              <a:t>OH</a:t>
            </a:r>
            <a:r>
              <a:rPr lang="zh-CN" altLang="zh-CN" sz="2400" b="1" dirty="0" smtClean="0">
                <a:solidFill>
                  <a:srgbClr val="FF0000"/>
                </a:solidFill>
              </a:rPr>
              <a:t>均为极性分子，</a:t>
            </a:r>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中氢键比甲醇多；</a:t>
            </a:r>
            <a:endParaRPr lang="en-US" altLang="zh-CN" sz="2400" b="1" dirty="0" smtClean="0">
              <a:solidFill>
                <a:srgbClr val="FF0000"/>
              </a:solidFill>
            </a:endParaRPr>
          </a:p>
          <a:p>
            <a:r>
              <a:rPr lang="en-US" altLang="zh-CN" sz="2400" b="1" dirty="0" smtClean="0">
                <a:solidFill>
                  <a:srgbClr val="FF0000"/>
                </a:solidFill>
              </a:rPr>
              <a:t>CO</a:t>
            </a:r>
            <a:r>
              <a:rPr lang="en-US" altLang="zh-CN" sz="2400" b="1" baseline="-25000" dirty="0" smtClean="0">
                <a:solidFill>
                  <a:srgbClr val="FF0000"/>
                </a:solidFill>
              </a:rPr>
              <a:t>2</a:t>
            </a:r>
            <a:r>
              <a:rPr lang="zh-CN" altLang="zh-CN" sz="2400" b="1" dirty="0" smtClean="0">
                <a:solidFill>
                  <a:srgbClr val="FF0000"/>
                </a:solidFill>
              </a:rPr>
              <a:t>与</a:t>
            </a:r>
            <a:r>
              <a:rPr lang="en-US" altLang="zh-CN" sz="2400" b="1" dirty="0" smtClean="0">
                <a:solidFill>
                  <a:srgbClr val="FF0000"/>
                </a:solidFill>
              </a:rPr>
              <a:t>H</a:t>
            </a:r>
            <a:r>
              <a:rPr lang="en-US" altLang="zh-CN" sz="2400" b="1" baseline="-25000" dirty="0" smtClean="0">
                <a:solidFill>
                  <a:srgbClr val="FF0000"/>
                </a:solidFill>
              </a:rPr>
              <a:t>2</a:t>
            </a:r>
            <a:r>
              <a:rPr lang="zh-CN" altLang="zh-CN" sz="2400" b="1" dirty="0" smtClean="0">
                <a:solidFill>
                  <a:srgbClr val="FF0000"/>
                </a:solidFill>
              </a:rPr>
              <a:t>均为非极性分子，</a:t>
            </a:r>
            <a:r>
              <a:rPr lang="en-US" altLang="zh-CN" sz="2400" b="1" dirty="0" smtClean="0">
                <a:solidFill>
                  <a:srgbClr val="FF0000"/>
                </a:solidFill>
              </a:rPr>
              <a:t>CO</a:t>
            </a:r>
            <a:r>
              <a:rPr lang="en-US" altLang="zh-CN" sz="2400" b="1" baseline="-25000" dirty="0" smtClean="0">
                <a:solidFill>
                  <a:srgbClr val="FF0000"/>
                </a:solidFill>
              </a:rPr>
              <a:t>2</a:t>
            </a:r>
            <a:r>
              <a:rPr lang="zh-CN" altLang="zh-CN" sz="2400" b="1" dirty="0" smtClean="0">
                <a:solidFill>
                  <a:srgbClr val="FF0000"/>
                </a:solidFill>
              </a:rPr>
              <a:t>分子量较大、范德华力较大</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4401205"/>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一</a:t>
            </a:r>
            <a:r>
              <a:rPr lang="zh-CN" altLang="zh-CN" sz="2800" b="1" dirty="0" smtClean="0"/>
              <a:t>）、</a:t>
            </a:r>
            <a:r>
              <a:rPr lang="zh-CN" altLang="en-US" sz="2800" b="1" dirty="0" smtClean="0"/>
              <a:t>熔沸点</a:t>
            </a:r>
            <a:r>
              <a:rPr lang="zh-CN" altLang="zh-CN" sz="2800" b="1" dirty="0" smtClean="0"/>
              <a:t>相关的文字描述题突破</a:t>
            </a:r>
            <a:endParaRPr lang="zh-CN" altLang="zh-CN" sz="2800" dirty="0" smtClean="0"/>
          </a:p>
          <a:p>
            <a:r>
              <a:rPr lang="en-US" altLang="zh-CN" sz="2800" dirty="0" smtClean="0"/>
              <a:t>3</a:t>
            </a:r>
            <a:r>
              <a:rPr lang="zh-CN" altLang="zh-CN" sz="2800" dirty="0" smtClean="0"/>
              <a:t>、金属</a:t>
            </a:r>
            <a:r>
              <a:rPr lang="en-US" altLang="zh-CN" sz="2800" dirty="0" smtClean="0"/>
              <a:t>K</a:t>
            </a:r>
            <a:r>
              <a:rPr lang="zh-CN" altLang="zh-CN" sz="2800" dirty="0" smtClean="0"/>
              <a:t>的熔点、沸点等都比金属</a:t>
            </a:r>
            <a:r>
              <a:rPr lang="en-US" altLang="zh-CN" sz="2800" dirty="0" smtClean="0"/>
              <a:t>Cr</a:t>
            </a:r>
            <a:r>
              <a:rPr lang="zh-CN" altLang="zh-CN" sz="2800" dirty="0" smtClean="0"/>
              <a:t>低，原因是</a:t>
            </a:r>
            <a:r>
              <a:rPr lang="en-US" altLang="zh-CN" sz="2800" dirty="0" smtClean="0"/>
              <a:t>_____________________</a:t>
            </a:r>
          </a:p>
          <a:p>
            <a:endParaRPr lang="en-US" altLang="zh-CN" sz="2800" dirty="0" smtClean="0"/>
          </a:p>
          <a:p>
            <a:endParaRPr lang="zh-CN" altLang="zh-CN" sz="2800" dirty="0" smtClean="0"/>
          </a:p>
          <a:p>
            <a:r>
              <a:rPr lang="en-US" altLang="zh-CN" sz="2800" dirty="0" smtClean="0"/>
              <a:t>4</a:t>
            </a:r>
            <a:r>
              <a:rPr lang="zh-CN" altLang="zh-CN" sz="2800" dirty="0" smtClean="0"/>
              <a:t>、</a:t>
            </a:r>
            <a:r>
              <a:rPr lang="en-US" altLang="zh-CN" sz="2800" dirty="0" smtClean="0"/>
              <a:t>BN</a:t>
            </a:r>
            <a:r>
              <a:rPr lang="zh-CN" altLang="zh-CN" sz="2800" dirty="0" smtClean="0"/>
              <a:t>的熔沸点比</a:t>
            </a:r>
            <a:r>
              <a:rPr lang="en-US" altLang="zh-CN" sz="2800" dirty="0" err="1" smtClean="0"/>
              <a:t>GaAs</a:t>
            </a:r>
            <a:r>
              <a:rPr lang="zh-CN" altLang="zh-CN" sz="2800" dirty="0" smtClean="0"/>
              <a:t>高，原因是</a:t>
            </a:r>
            <a:r>
              <a:rPr lang="en-US" altLang="zh-CN" sz="2800" dirty="0" smtClean="0"/>
              <a:t>_____________________</a:t>
            </a:r>
            <a:endParaRPr lang="zh-CN" altLang="zh-CN" sz="2800" dirty="0" smtClean="0"/>
          </a:p>
          <a:p>
            <a:endParaRPr lang="en-US" altLang="zh-CN" sz="2800" dirty="0" smtClean="0"/>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323528" y="2996952"/>
            <a:ext cx="8496944" cy="2308324"/>
          </a:xfrm>
          <a:prstGeom prst="rect">
            <a:avLst/>
          </a:prstGeom>
        </p:spPr>
        <p:txBody>
          <a:bodyPr wrap="square">
            <a:spAutoFit/>
          </a:bodyPr>
          <a:lstStyle/>
          <a:p>
            <a:r>
              <a:rPr lang="en-US" altLang="zh-CN" sz="2400" b="1" dirty="0" smtClean="0">
                <a:solidFill>
                  <a:srgbClr val="FF0000"/>
                </a:solidFill>
                <a:latin typeface="微软雅黑" pitchFamily="34" charset="-122"/>
                <a:ea typeface="微软雅黑" pitchFamily="34" charset="-122"/>
              </a:rPr>
              <a:t>K</a:t>
            </a:r>
            <a:r>
              <a:rPr lang="zh-CN" altLang="zh-CN" sz="2400" b="1" dirty="0" smtClean="0">
                <a:solidFill>
                  <a:srgbClr val="FF0000"/>
                </a:solidFill>
                <a:latin typeface="微软雅黑" pitchFamily="34" charset="-122"/>
                <a:ea typeface="微软雅黑" pitchFamily="34" charset="-122"/>
              </a:rPr>
              <a:t>的原子半径较大且价电子数较小，金属键较弱</a:t>
            </a:r>
            <a:endParaRPr lang="zh-CN" altLang="en-US" sz="2400" b="1" dirty="0" smtClean="0">
              <a:solidFill>
                <a:srgbClr val="FF0000"/>
              </a:solidFill>
              <a:latin typeface="微软雅黑" pitchFamily="34" charset="-122"/>
              <a:ea typeface="微软雅黑" pitchFamily="34" charset="-122"/>
            </a:endParaRPr>
          </a:p>
          <a:p>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r>
              <a:rPr lang="zh-CN" altLang="en-US" sz="2400" b="1" dirty="0" smtClean="0">
                <a:solidFill>
                  <a:srgbClr val="FF0000"/>
                </a:solidFill>
              </a:rPr>
              <a:t>二者都为原子晶体，</a:t>
            </a:r>
            <a:r>
              <a:rPr lang="en-US" altLang="zh-CN" sz="2400" b="1" dirty="0" smtClean="0">
                <a:solidFill>
                  <a:srgbClr val="FF0000"/>
                </a:solidFill>
              </a:rPr>
              <a:t>B</a:t>
            </a:r>
            <a:r>
              <a:rPr lang="zh-CN" altLang="en-US" sz="2400" b="1" dirty="0" smtClean="0">
                <a:solidFill>
                  <a:srgbClr val="FF0000"/>
                </a:solidFill>
              </a:rPr>
              <a:t>原子半径小于</a:t>
            </a:r>
            <a:r>
              <a:rPr lang="en-US" altLang="zh-CN" sz="2400" b="1" dirty="0" err="1" smtClean="0">
                <a:solidFill>
                  <a:srgbClr val="FF0000"/>
                </a:solidFill>
              </a:rPr>
              <a:t>Ga</a:t>
            </a:r>
            <a:r>
              <a:rPr lang="zh-CN" altLang="en-US" sz="2400" b="1" dirty="0" smtClean="0">
                <a:solidFill>
                  <a:srgbClr val="FF0000"/>
                </a:solidFill>
              </a:rPr>
              <a:t>，</a:t>
            </a:r>
            <a:r>
              <a:rPr lang="en-US" altLang="zh-CN" sz="2400" b="1" dirty="0" smtClean="0">
                <a:solidFill>
                  <a:srgbClr val="FF0000"/>
                </a:solidFill>
              </a:rPr>
              <a:t>N</a:t>
            </a:r>
            <a:r>
              <a:rPr lang="zh-CN" altLang="en-US" sz="2400" b="1" dirty="0" smtClean="0">
                <a:solidFill>
                  <a:srgbClr val="FF0000"/>
                </a:solidFill>
              </a:rPr>
              <a:t>原子半径小于</a:t>
            </a:r>
            <a:r>
              <a:rPr lang="en-US" altLang="zh-CN" sz="2400" b="1" dirty="0" smtClean="0">
                <a:solidFill>
                  <a:srgbClr val="FF0000"/>
                </a:solidFill>
              </a:rPr>
              <a:t>As</a:t>
            </a:r>
            <a:r>
              <a:rPr lang="zh-CN" altLang="en-US" sz="2400" b="1" dirty="0" smtClean="0">
                <a:solidFill>
                  <a:srgbClr val="FF0000"/>
                </a:solidFill>
              </a:rPr>
              <a:t>，所以</a:t>
            </a:r>
            <a:r>
              <a:rPr lang="en-US" altLang="zh-CN" sz="2400" b="1" dirty="0" smtClean="0">
                <a:solidFill>
                  <a:srgbClr val="FF0000"/>
                </a:solidFill>
              </a:rPr>
              <a:t>BN</a:t>
            </a:r>
            <a:r>
              <a:rPr lang="zh-CN" altLang="en-US" sz="2400" b="1" dirty="0" smtClean="0">
                <a:solidFill>
                  <a:srgbClr val="FF0000"/>
                </a:solidFill>
              </a:rPr>
              <a:t>之间的共价键键长更短，键能更大，共价键更稳定。</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1384995"/>
          </a:xfrm>
          <a:prstGeom prst="rect">
            <a:avLst/>
          </a:prstGeom>
          <a:noFill/>
          <a:ln w="9525">
            <a:noFill/>
            <a:miter lim="800000"/>
            <a:headEnd/>
            <a:tailEnd/>
          </a:ln>
        </p:spPr>
        <p:txBody>
          <a:bodyPr wrap="square">
            <a:spAutoFit/>
          </a:bodyPr>
          <a:lstStyle/>
          <a:p>
            <a:r>
              <a:rPr lang="en-US" altLang="zh-CN" sz="2800" dirty="0" smtClean="0"/>
              <a:t>【</a:t>
            </a:r>
            <a:r>
              <a:rPr lang="zh-CN" altLang="en-US" sz="2800" dirty="0" smtClean="0"/>
              <a:t>归纳</a:t>
            </a:r>
            <a:r>
              <a:rPr lang="en-US" altLang="zh-CN" sz="2800" dirty="0" smtClean="0"/>
              <a:t>】</a:t>
            </a:r>
            <a:r>
              <a:rPr lang="zh-CN" altLang="zh-CN" sz="2800" dirty="0" smtClean="0"/>
              <a:t>熔沸点相关的文字描述题答题模板</a:t>
            </a:r>
            <a:endParaRPr lang="en-US" altLang="zh-CN" sz="2800" dirty="0" smtClean="0"/>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251520" y="2060848"/>
            <a:ext cx="8496944" cy="4154984"/>
          </a:xfrm>
          <a:prstGeom prst="rect">
            <a:avLst/>
          </a:prstGeom>
        </p:spPr>
        <p:txBody>
          <a:bodyPr wrap="square">
            <a:spAutoFit/>
          </a:bodyPr>
          <a:lstStyle/>
          <a:p>
            <a:r>
              <a:rPr lang="en-US" altLang="zh-CN" sz="2400" b="1" dirty="0" smtClean="0">
                <a:solidFill>
                  <a:srgbClr val="FF0000"/>
                </a:solidFill>
              </a:rPr>
              <a:t>1</a:t>
            </a:r>
            <a:r>
              <a:rPr lang="zh-CN" altLang="en-US" sz="2400" b="1" dirty="0" smtClean="0">
                <a:solidFill>
                  <a:srgbClr val="FF0000"/>
                </a:solidFill>
              </a:rPr>
              <a:t>、先判断晶体类型</a:t>
            </a:r>
            <a:endParaRPr lang="en-US" altLang="zh-CN" sz="2400" b="1" dirty="0" smtClean="0">
              <a:solidFill>
                <a:srgbClr val="FF0000"/>
              </a:solidFill>
            </a:endParaRPr>
          </a:p>
          <a:p>
            <a:r>
              <a:rPr lang="zh-CN" altLang="en-US" sz="2400" b="1" dirty="0" smtClean="0">
                <a:solidFill>
                  <a:srgbClr val="FF0000"/>
                </a:solidFill>
              </a:rPr>
              <a:t>原子晶体</a:t>
            </a:r>
            <a:r>
              <a:rPr lang="en-US" altLang="zh-CN" sz="2400" b="1" dirty="0" smtClean="0">
                <a:solidFill>
                  <a:srgbClr val="FF0000"/>
                </a:solidFill>
              </a:rPr>
              <a:t>&gt;</a:t>
            </a:r>
            <a:r>
              <a:rPr lang="zh-CN" altLang="en-US" sz="2400" b="1" dirty="0" smtClean="0">
                <a:solidFill>
                  <a:srgbClr val="FF0000"/>
                </a:solidFill>
              </a:rPr>
              <a:t>离子晶体</a:t>
            </a:r>
            <a:r>
              <a:rPr lang="en-US" altLang="zh-CN" sz="2400" b="1" dirty="0" smtClean="0">
                <a:solidFill>
                  <a:srgbClr val="FF0000"/>
                </a:solidFill>
              </a:rPr>
              <a:t>&gt;</a:t>
            </a:r>
            <a:r>
              <a:rPr lang="zh-CN" altLang="en-US" sz="2400" b="1" dirty="0" smtClean="0">
                <a:solidFill>
                  <a:srgbClr val="FF0000"/>
                </a:solidFill>
              </a:rPr>
              <a:t>分子晶体</a:t>
            </a:r>
            <a:endParaRPr lang="en-US" altLang="zh-CN" sz="2400" b="1" dirty="0" smtClean="0">
              <a:solidFill>
                <a:srgbClr val="FF0000"/>
              </a:solidFill>
            </a:endParaRPr>
          </a:p>
          <a:p>
            <a:r>
              <a:rPr lang="en-US" altLang="zh-CN" sz="2400" b="1" dirty="0" smtClean="0">
                <a:solidFill>
                  <a:srgbClr val="FF0000"/>
                </a:solidFill>
              </a:rPr>
              <a:t>2</a:t>
            </a:r>
            <a:r>
              <a:rPr lang="zh-CN" altLang="en-US" sz="2400" b="1" dirty="0" smtClean="0">
                <a:solidFill>
                  <a:srgbClr val="FF0000"/>
                </a:solidFill>
              </a:rPr>
              <a:t>、同种晶体判断微粒间作用力大小</a:t>
            </a:r>
            <a:endParaRPr lang="en-US" altLang="zh-CN" sz="2400" b="1" dirty="0" smtClean="0">
              <a:solidFill>
                <a:srgbClr val="FF0000"/>
              </a:solidFill>
            </a:endParaRPr>
          </a:p>
          <a:p>
            <a:r>
              <a:rPr lang="zh-CN" altLang="en-US" sz="2400" b="1" dirty="0" smtClean="0">
                <a:solidFill>
                  <a:srgbClr val="FF0000"/>
                </a:solidFill>
              </a:rPr>
              <a:t>（</a:t>
            </a:r>
            <a:r>
              <a:rPr lang="en-US" altLang="zh-CN" sz="2400" b="1" dirty="0" smtClean="0">
                <a:solidFill>
                  <a:srgbClr val="FF0000"/>
                </a:solidFill>
              </a:rPr>
              <a:t>1</a:t>
            </a:r>
            <a:r>
              <a:rPr lang="zh-CN" altLang="en-US" sz="2400" b="1" dirty="0" smtClean="0">
                <a:solidFill>
                  <a:srgbClr val="FF0000"/>
                </a:solidFill>
              </a:rPr>
              <a:t>）离子晶体、原子晶体、金属晶体中，电荷越多，半径越小，离子键（晶格能</a:t>
            </a:r>
            <a:r>
              <a:rPr lang="zh-CN" altLang="en-US" sz="2400" b="1" dirty="0" smtClean="0">
                <a:solidFill>
                  <a:srgbClr val="FF0000"/>
                </a:solidFill>
              </a:rPr>
              <a:t>）、共价键</a:t>
            </a:r>
            <a:r>
              <a:rPr lang="zh-CN" altLang="en-US" sz="2400" b="1" dirty="0" smtClean="0">
                <a:solidFill>
                  <a:srgbClr val="FF0000"/>
                </a:solidFill>
              </a:rPr>
              <a:t>、金属键越强。</a:t>
            </a:r>
            <a:endParaRPr lang="en-US" altLang="zh-CN" sz="2400" b="1" dirty="0" smtClean="0">
              <a:solidFill>
                <a:srgbClr val="FF0000"/>
              </a:solidFill>
            </a:endParaRPr>
          </a:p>
          <a:p>
            <a:r>
              <a:rPr lang="zh-CN" altLang="en-US" sz="2400" b="1" dirty="0" smtClean="0">
                <a:solidFill>
                  <a:srgbClr val="FF0000"/>
                </a:solidFill>
              </a:rPr>
              <a:t>（</a:t>
            </a:r>
            <a:r>
              <a:rPr lang="en-US" altLang="zh-CN" sz="2400" b="1" dirty="0" smtClean="0">
                <a:solidFill>
                  <a:srgbClr val="FF0000"/>
                </a:solidFill>
              </a:rPr>
              <a:t>2</a:t>
            </a:r>
            <a:r>
              <a:rPr lang="zh-CN" altLang="en-US" sz="2400" b="1" dirty="0" smtClean="0">
                <a:solidFill>
                  <a:srgbClr val="FF0000"/>
                </a:solidFill>
              </a:rPr>
              <a:t>）分子晶体中</a:t>
            </a:r>
            <a:endParaRPr lang="en-US" altLang="zh-CN" sz="2400" b="1" dirty="0" smtClean="0">
              <a:solidFill>
                <a:srgbClr val="FF0000"/>
              </a:solidFill>
            </a:endParaRPr>
          </a:p>
          <a:p>
            <a:r>
              <a:rPr lang="zh-CN" altLang="en-US" sz="2400" b="1" dirty="0" smtClean="0">
                <a:solidFill>
                  <a:srgbClr val="FF0000"/>
                </a:solidFill>
              </a:rPr>
              <a:t>①有氢键，比较氢键数目</a:t>
            </a:r>
            <a:endParaRPr lang="en-US" altLang="zh-CN" sz="2400" b="1" dirty="0" smtClean="0">
              <a:solidFill>
                <a:srgbClr val="FF0000"/>
              </a:solidFill>
            </a:endParaRPr>
          </a:p>
          <a:p>
            <a:r>
              <a:rPr lang="zh-CN" altLang="en-US" sz="2400" b="1" dirty="0" smtClean="0">
                <a:solidFill>
                  <a:srgbClr val="FF0000"/>
                </a:solidFill>
              </a:rPr>
              <a:t>②无氢键，比较分子量，极性，支链</a:t>
            </a:r>
            <a:endParaRPr lang="en-US" altLang="zh-CN" sz="2400" b="1" dirty="0" smtClean="0">
              <a:solidFill>
                <a:srgbClr val="FF0000"/>
              </a:solidFill>
            </a:endParaRPr>
          </a:p>
          <a:p>
            <a:endParaRPr lang="en-US" altLang="zh-CN" sz="2400" b="1" dirty="0" smtClean="0">
              <a:solidFill>
                <a:srgbClr val="FF0000"/>
              </a:solidFill>
            </a:endParaRPr>
          </a:p>
          <a:p>
            <a:r>
              <a:rPr lang="zh-CN" altLang="en-US" sz="2400" b="1" dirty="0" smtClean="0">
                <a:solidFill>
                  <a:srgbClr val="FF0000"/>
                </a:solidFill>
              </a:rPr>
              <a:t>注意：如果物质状态不同，则熔沸点固体</a:t>
            </a:r>
            <a:r>
              <a:rPr lang="en-US" altLang="zh-CN" sz="2400" b="1" dirty="0" smtClean="0">
                <a:solidFill>
                  <a:srgbClr val="FF0000"/>
                </a:solidFill>
              </a:rPr>
              <a:t>&gt;</a:t>
            </a:r>
            <a:r>
              <a:rPr lang="zh-CN" altLang="en-US" sz="2400" b="1" dirty="0" smtClean="0">
                <a:solidFill>
                  <a:srgbClr val="FF0000"/>
                </a:solidFill>
              </a:rPr>
              <a:t>液体</a:t>
            </a:r>
            <a:r>
              <a:rPr lang="en-US" altLang="zh-CN" sz="2400" b="1" dirty="0" smtClean="0">
                <a:solidFill>
                  <a:srgbClr val="FF0000"/>
                </a:solidFill>
              </a:rPr>
              <a:t>&gt;</a:t>
            </a:r>
            <a:r>
              <a:rPr lang="zh-CN" altLang="en-US" sz="2400" b="1" dirty="0" smtClean="0">
                <a:solidFill>
                  <a:srgbClr val="FF0000"/>
                </a:solidFill>
              </a:rPr>
              <a:t>气体</a:t>
            </a:r>
            <a:endParaRPr lang="en-US" altLang="zh-CN" sz="2400" b="1" dirty="0" smtClean="0">
              <a:solidFill>
                <a:srgbClr val="FF0000"/>
              </a:solidFill>
            </a:endParaRPr>
          </a:p>
          <a:p>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5693866"/>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一</a:t>
            </a:r>
            <a:r>
              <a:rPr lang="zh-CN" altLang="zh-CN" sz="2800" b="1" dirty="0" smtClean="0"/>
              <a:t>）、</a:t>
            </a:r>
            <a:r>
              <a:rPr lang="zh-CN" altLang="en-US" sz="2800" b="1" dirty="0" smtClean="0"/>
              <a:t>熔沸点</a:t>
            </a:r>
            <a:r>
              <a:rPr lang="zh-CN" altLang="zh-CN" sz="2800" b="1" dirty="0" smtClean="0"/>
              <a:t>相关的文字描述题突破</a:t>
            </a:r>
            <a:endParaRPr lang="zh-CN" altLang="zh-CN" sz="2800" dirty="0" smtClean="0"/>
          </a:p>
          <a:p>
            <a:pPr fontAlgn="ctr"/>
            <a:r>
              <a:rPr lang="en-US" altLang="zh-CN" sz="2800" dirty="0" smtClean="0"/>
              <a:t>【</a:t>
            </a:r>
            <a:r>
              <a:rPr lang="zh-CN" altLang="en-US" sz="2800" dirty="0" smtClean="0"/>
              <a:t>对点练习</a:t>
            </a:r>
            <a:r>
              <a:rPr lang="en-US" altLang="zh-CN" sz="2800" dirty="0" smtClean="0"/>
              <a:t>】 1</a:t>
            </a:r>
            <a:r>
              <a:rPr lang="zh-CN" altLang="zh-CN" sz="2800" dirty="0" smtClean="0"/>
              <a:t>、苯胺</a:t>
            </a:r>
            <a:r>
              <a:rPr lang="en-US" altLang="zh-CN" sz="2800" dirty="0" smtClean="0"/>
              <a:t>(           )</a:t>
            </a:r>
            <a:r>
              <a:rPr lang="zh-CN" altLang="zh-CN" sz="2800" dirty="0" smtClean="0"/>
              <a:t>与甲苯</a:t>
            </a:r>
            <a:r>
              <a:rPr lang="en-US" altLang="zh-CN" sz="2800" dirty="0" smtClean="0"/>
              <a:t>(         )</a:t>
            </a:r>
            <a:r>
              <a:rPr lang="zh-CN" altLang="zh-CN" sz="2800" dirty="0" smtClean="0"/>
              <a:t>的相对分子质量相近，但苯胺的熔点</a:t>
            </a:r>
            <a:r>
              <a:rPr lang="en-US" altLang="zh-CN" sz="2800" dirty="0" smtClean="0"/>
              <a:t>(-5.9℃)</a:t>
            </a:r>
            <a:r>
              <a:rPr lang="zh-CN" altLang="zh-CN" sz="2800" dirty="0" smtClean="0"/>
              <a:t>、沸点</a:t>
            </a:r>
            <a:r>
              <a:rPr lang="en-US" altLang="zh-CN" sz="2800" dirty="0" smtClean="0"/>
              <a:t>(184.4℃)</a:t>
            </a:r>
            <a:r>
              <a:rPr lang="zh-CN" altLang="zh-CN" sz="2800" dirty="0" smtClean="0"/>
              <a:t>分别高于甲苯的熔点</a:t>
            </a:r>
            <a:r>
              <a:rPr lang="en-US" altLang="zh-CN" sz="2800" dirty="0" smtClean="0"/>
              <a:t>(-95.0℃)</a:t>
            </a:r>
            <a:r>
              <a:rPr lang="zh-CN" altLang="zh-CN" sz="2800" dirty="0" smtClean="0"/>
              <a:t>、沸点</a:t>
            </a:r>
            <a:r>
              <a:rPr lang="en-US" altLang="zh-CN" sz="2800" dirty="0" smtClean="0"/>
              <a:t>(110.6℃)</a:t>
            </a:r>
            <a:r>
              <a:rPr lang="zh-CN" altLang="zh-CN" sz="2800" dirty="0" smtClean="0"/>
              <a:t>，原因是___________</a:t>
            </a:r>
            <a:endParaRPr lang="en-US" altLang="zh-CN" sz="2800" dirty="0" smtClean="0"/>
          </a:p>
          <a:p>
            <a:pPr fontAlgn="ctr"/>
            <a:endParaRPr lang="en-US" altLang="zh-CN" sz="2800" dirty="0" smtClean="0"/>
          </a:p>
          <a:p>
            <a:pPr fontAlgn="ctr"/>
            <a:endParaRPr lang="en-US" altLang="zh-CN" sz="2800" dirty="0" smtClean="0"/>
          </a:p>
          <a:p>
            <a:pPr fontAlgn="ctr"/>
            <a:endParaRPr lang="zh-CN" altLang="zh-CN" sz="2800" dirty="0" smtClean="0"/>
          </a:p>
          <a:p>
            <a:r>
              <a:rPr lang="en-US" altLang="zh-CN" sz="2800" dirty="0" smtClean="0"/>
              <a:t>2</a:t>
            </a:r>
            <a:r>
              <a:rPr lang="zh-CN" altLang="zh-CN" sz="2800" dirty="0" smtClean="0"/>
              <a:t>、氯化铵的熔沸点与氨气高，原因是</a:t>
            </a:r>
            <a:r>
              <a:rPr lang="en-US" altLang="zh-CN" sz="2800" dirty="0" smtClean="0"/>
              <a:t>_____________________</a:t>
            </a:r>
            <a:endParaRPr lang="zh-CN" altLang="zh-CN" sz="2800" dirty="0" smtClean="0"/>
          </a:p>
          <a:p>
            <a:endParaRPr lang="en-US" altLang="zh-CN" sz="2800" dirty="0" smtClean="0"/>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251520" y="3933056"/>
            <a:ext cx="8496944" cy="2308324"/>
          </a:xfrm>
          <a:prstGeom prst="rect">
            <a:avLst/>
          </a:prstGeom>
        </p:spPr>
        <p:txBody>
          <a:bodyPr wrap="square">
            <a:spAutoFit/>
          </a:bodyPr>
          <a:lstStyle/>
          <a:p>
            <a:r>
              <a:rPr lang="zh-CN" altLang="en-US" sz="2400" b="1" dirty="0" smtClean="0">
                <a:solidFill>
                  <a:srgbClr val="FF0000"/>
                </a:solidFill>
              </a:rPr>
              <a:t>二者均为分子晶体，但苯胺中有氢键</a:t>
            </a:r>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r>
              <a:rPr lang="en-US" altLang="zh-CN" sz="2400" b="1" dirty="0" smtClean="0">
                <a:solidFill>
                  <a:srgbClr val="FF0000"/>
                </a:solidFill>
              </a:rPr>
              <a:t>  </a:t>
            </a:r>
            <a:r>
              <a:rPr lang="zh-CN" altLang="en-US" sz="2400" b="1" dirty="0" smtClean="0">
                <a:solidFill>
                  <a:srgbClr val="FF0000"/>
                </a:solidFill>
              </a:rPr>
              <a:t>氯化铵为离子晶体，氨气为分子晶体</a:t>
            </a:r>
            <a:endParaRPr lang="zh-CN" altLang="en-US" sz="2400" b="1" dirty="0">
              <a:solidFill>
                <a:srgbClr val="FF0000"/>
              </a:solidFill>
            </a:endParaRPr>
          </a:p>
        </p:txBody>
      </p:sp>
      <p:pic>
        <p:nvPicPr>
          <p:cNvPr id="5" name="图片 4" descr="高考资源网(ks5u.com),中国最大的高考网站,您身边的高考专家。"/>
          <p:cNvPicPr/>
          <p:nvPr/>
        </p:nvPicPr>
        <p:blipFill>
          <a:blip r:embed="rId2" cstate="print"/>
          <a:srcRect/>
          <a:stretch>
            <a:fillRect/>
          </a:stretch>
        </p:blipFill>
        <p:spPr bwMode="auto">
          <a:xfrm>
            <a:off x="3995936" y="1772816"/>
            <a:ext cx="936104" cy="576064"/>
          </a:xfrm>
          <a:prstGeom prst="rect">
            <a:avLst/>
          </a:prstGeom>
          <a:noFill/>
          <a:ln w="9525" cmpd="sng">
            <a:noFill/>
            <a:miter lim="800000"/>
            <a:headEnd/>
            <a:tailEnd/>
          </a:ln>
        </p:spPr>
      </p:pic>
      <p:pic>
        <p:nvPicPr>
          <p:cNvPr id="8" name="图片 7" descr="高考资源网(ks5u.com),中国最大的高考网站,您身边的高考专家。"/>
          <p:cNvPicPr/>
          <p:nvPr/>
        </p:nvPicPr>
        <p:blipFill>
          <a:blip r:embed="rId3" cstate="print"/>
          <a:srcRect/>
          <a:stretch>
            <a:fillRect/>
          </a:stretch>
        </p:blipFill>
        <p:spPr bwMode="auto">
          <a:xfrm>
            <a:off x="6300192" y="1772816"/>
            <a:ext cx="997322" cy="537840"/>
          </a:xfrm>
          <a:prstGeom prst="rect">
            <a:avLst/>
          </a:prstGeom>
          <a:noFill/>
          <a:ln w="9525" cmpd="sng">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4401205"/>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二</a:t>
            </a:r>
            <a:r>
              <a:rPr lang="zh-CN" altLang="zh-CN" sz="2800" b="1" dirty="0" smtClean="0"/>
              <a:t>）、</a:t>
            </a:r>
            <a:r>
              <a:rPr lang="zh-CN" altLang="en-US" sz="2800" b="1" dirty="0" smtClean="0"/>
              <a:t>分解温度</a:t>
            </a:r>
            <a:r>
              <a:rPr lang="zh-CN" altLang="zh-CN" sz="2800" b="1" dirty="0" smtClean="0"/>
              <a:t>相关的文字描述题突破</a:t>
            </a:r>
            <a:endParaRPr lang="zh-CN" altLang="zh-CN" sz="2800" dirty="0" smtClean="0"/>
          </a:p>
          <a:p>
            <a:r>
              <a:rPr lang="en-US" altLang="zh-CN" sz="2800" dirty="0" smtClean="0"/>
              <a:t>1</a:t>
            </a:r>
            <a:r>
              <a:rPr lang="zh-CN" altLang="zh-CN" sz="2800" dirty="0" smtClean="0"/>
              <a:t>、碳酸盐的阳离子不同，热分解的温度不同</a:t>
            </a:r>
            <a:r>
              <a:rPr lang="en-US" altLang="zh-CN" sz="2800" dirty="0" smtClean="0"/>
              <a:t>.MgCO</a:t>
            </a:r>
            <a:r>
              <a:rPr lang="en-US" altLang="zh-CN" sz="2800" baseline="-25000" dirty="0" smtClean="0"/>
              <a:t>3</a:t>
            </a:r>
            <a:r>
              <a:rPr lang="zh-CN" altLang="zh-CN" sz="2800" dirty="0" smtClean="0"/>
              <a:t>、</a:t>
            </a:r>
            <a:r>
              <a:rPr lang="en-US" altLang="zh-CN" sz="2800" dirty="0" smtClean="0"/>
              <a:t>CaCO</a:t>
            </a:r>
            <a:r>
              <a:rPr lang="en-US" altLang="zh-CN" sz="2800" baseline="-25000" dirty="0" smtClean="0"/>
              <a:t>3</a:t>
            </a:r>
            <a:r>
              <a:rPr lang="zh-CN" altLang="zh-CN" sz="2800" dirty="0" smtClean="0"/>
              <a:t>、</a:t>
            </a:r>
            <a:r>
              <a:rPr lang="en-US" altLang="zh-CN" sz="2800" dirty="0" smtClean="0"/>
              <a:t>SrCO</a:t>
            </a:r>
            <a:r>
              <a:rPr lang="en-US" altLang="zh-CN" sz="2800" baseline="-25000" dirty="0" smtClean="0"/>
              <a:t>3</a:t>
            </a:r>
            <a:r>
              <a:rPr lang="zh-CN" altLang="zh-CN" sz="2800" dirty="0" smtClean="0"/>
              <a:t>、</a:t>
            </a:r>
            <a:r>
              <a:rPr lang="en-US" altLang="zh-CN" sz="2800" dirty="0" smtClean="0"/>
              <a:t>BaCO</a:t>
            </a:r>
            <a:r>
              <a:rPr lang="en-US" altLang="zh-CN" sz="2800" baseline="-25000" dirty="0" smtClean="0"/>
              <a:t>3</a:t>
            </a:r>
            <a:r>
              <a:rPr lang="zh-CN" altLang="zh-CN" sz="2800" dirty="0" smtClean="0"/>
              <a:t>的热稳定性由强到弱的顺序为</a:t>
            </a:r>
            <a:r>
              <a:rPr lang="en-US" altLang="zh-CN" sz="2800" u="sng" dirty="0" smtClean="0"/>
              <a:t>                 </a:t>
            </a:r>
            <a:r>
              <a:rPr lang="zh-CN" altLang="zh-CN" sz="2800" dirty="0" smtClean="0"/>
              <a:t>，其原因是</a:t>
            </a:r>
            <a:endParaRPr lang="en-US" altLang="zh-CN" sz="2800" dirty="0" smtClean="0"/>
          </a:p>
          <a:p>
            <a:endParaRPr lang="zh-CN" altLang="zh-CN" sz="2800" dirty="0" smtClean="0"/>
          </a:p>
          <a:p>
            <a:endParaRPr lang="en-US" altLang="zh-CN" sz="2800" dirty="0" smtClean="0"/>
          </a:p>
          <a:p>
            <a:endParaRPr lang="en-US" altLang="zh-CN" sz="2800" dirty="0" smtClean="0"/>
          </a:p>
          <a:p>
            <a:endParaRPr lang="en-US" altLang="zh-CN" sz="2800" dirty="0" smtClean="0"/>
          </a:p>
          <a:p>
            <a:endParaRPr lang="en-US" altLang="zh-CN" sz="2800" dirty="0" smtClean="0"/>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元三</a:t>
            </a:r>
            <a:r>
              <a:rPr lang="zh-CN" altLang="zh-CN" sz="2800" b="1" dirty="0" smtClean="0"/>
              <a:t>】</a:t>
            </a:r>
            <a:r>
              <a:rPr lang="zh-CN" altLang="en-US" sz="2800" b="1" dirty="0" smtClean="0"/>
              <a:t>晶体结构与性质的文字描述突破</a:t>
            </a:r>
            <a:endParaRPr lang="zh-CN" altLang="zh-CN" sz="2800" dirty="0"/>
          </a:p>
        </p:txBody>
      </p:sp>
      <p:sp>
        <p:nvSpPr>
          <p:cNvPr id="7" name="矩形 6"/>
          <p:cNvSpPr/>
          <p:nvPr/>
        </p:nvSpPr>
        <p:spPr>
          <a:xfrm>
            <a:off x="395536" y="3140968"/>
            <a:ext cx="8496944" cy="3416320"/>
          </a:xfrm>
          <a:prstGeom prst="rect">
            <a:avLst/>
          </a:prstGeom>
        </p:spPr>
        <p:txBody>
          <a:bodyPr wrap="square">
            <a:spAutoFit/>
          </a:bodyPr>
          <a:lstStyle/>
          <a:p>
            <a:r>
              <a:rPr lang="en-US" altLang="zh-CN" sz="2400" dirty="0" smtClean="0">
                <a:solidFill>
                  <a:srgbClr val="FF0000"/>
                </a:solidFill>
              </a:rPr>
              <a:t>BaCO</a:t>
            </a:r>
            <a:r>
              <a:rPr lang="en-US" altLang="zh-CN" sz="2400" baseline="-25000" dirty="0" smtClean="0">
                <a:solidFill>
                  <a:srgbClr val="FF0000"/>
                </a:solidFill>
              </a:rPr>
              <a:t>3</a:t>
            </a:r>
            <a:r>
              <a:rPr lang="en-US" altLang="zh-CN" sz="2400" dirty="0" smtClean="0">
                <a:solidFill>
                  <a:srgbClr val="FF0000"/>
                </a:solidFill>
              </a:rPr>
              <a:t>&gt;SrCO</a:t>
            </a:r>
            <a:r>
              <a:rPr lang="en-US" altLang="zh-CN" sz="2400" baseline="-25000" dirty="0" smtClean="0">
                <a:solidFill>
                  <a:srgbClr val="FF0000"/>
                </a:solidFill>
              </a:rPr>
              <a:t>3</a:t>
            </a:r>
            <a:r>
              <a:rPr lang="en-US" altLang="zh-CN" sz="2400" dirty="0" smtClean="0">
                <a:solidFill>
                  <a:srgbClr val="FF0000"/>
                </a:solidFill>
              </a:rPr>
              <a:t>&gt;CaCO</a:t>
            </a:r>
            <a:r>
              <a:rPr lang="en-US" altLang="zh-CN" sz="2400" baseline="-25000" dirty="0" smtClean="0">
                <a:solidFill>
                  <a:srgbClr val="FF0000"/>
                </a:solidFill>
              </a:rPr>
              <a:t>3</a:t>
            </a:r>
            <a:r>
              <a:rPr lang="en-US" altLang="zh-CN" sz="2400" dirty="0" smtClean="0">
                <a:solidFill>
                  <a:srgbClr val="FF0000"/>
                </a:solidFill>
              </a:rPr>
              <a:t>&gt;MgCO</a:t>
            </a:r>
            <a:r>
              <a:rPr lang="en-US" altLang="zh-CN" sz="2400" baseline="-25000" dirty="0" smtClean="0">
                <a:solidFill>
                  <a:srgbClr val="FF0000"/>
                </a:solidFill>
              </a:rPr>
              <a:t>3  </a:t>
            </a:r>
            <a:r>
              <a:rPr lang="zh-CN" altLang="en-US" sz="2400" baseline="-25000" dirty="0" smtClean="0">
                <a:solidFill>
                  <a:srgbClr val="FF0000"/>
                </a:solidFill>
              </a:rPr>
              <a:t>。</a:t>
            </a:r>
            <a:r>
              <a:rPr lang="en-US" altLang="zh-CN" sz="2400" baseline="-25000" dirty="0" smtClean="0">
                <a:solidFill>
                  <a:srgbClr val="FF0000"/>
                </a:solidFill>
              </a:rPr>
              <a:t>  </a:t>
            </a:r>
            <a:r>
              <a:rPr lang="zh-CN" altLang="zh-CN" sz="2400" dirty="0" smtClean="0">
                <a:solidFill>
                  <a:srgbClr val="0033CC"/>
                </a:solidFill>
              </a:rPr>
              <a:t>碳酸盐分解的本质</a:t>
            </a:r>
            <a:endParaRPr lang="en-US" altLang="zh-CN" sz="2400" dirty="0" smtClean="0">
              <a:solidFill>
                <a:srgbClr val="0033CC"/>
              </a:solidFill>
            </a:endParaRPr>
          </a:p>
          <a:p>
            <a:r>
              <a:rPr lang="zh-CN" altLang="zh-CN" sz="2400" dirty="0" smtClean="0">
                <a:solidFill>
                  <a:srgbClr val="0033CC"/>
                </a:solidFill>
              </a:rPr>
              <a:t>为</a:t>
            </a:r>
            <a:r>
              <a:rPr lang="en-US" altLang="zh-CN" sz="2400" dirty="0" smtClean="0">
                <a:solidFill>
                  <a:srgbClr val="0033CC"/>
                </a:solidFill>
              </a:rPr>
              <a:t>CO</a:t>
            </a:r>
            <a:r>
              <a:rPr lang="en-US" altLang="zh-CN" sz="2400" baseline="-25000" dirty="0" smtClean="0">
                <a:solidFill>
                  <a:srgbClr val="0033CC"/>
                </a:solidFill>
              </a:rPr>
              <a:t>3</a:t>
            </a:r>
            <a:r>
              <a:rPr lang="en-US" altLang="zh-CN" sz="2400" baseline="30000" dirty="0" smtClean="0">
                <a:solidFill>
                  <a:srgbClr val="0033CC"/>
                </a:solidFill>
              </a:rPr>
              <a:t>2-</a:t>
            </a:r>
            <a:r>
              <a:rPr lang="zh-CN" altLang="zh-CN" sz="2400" dirty="0" smtClean="0">
                <a:solidFill>
                  <a:srgbClr val="0033CC"/>
                </a:solidFill>
              </a:rPr>
              <a:t>生成</a:t>
            </a:r>
            <a:r>
              <a:rPr lang="en-US" altLang="zh-CN" sz="2400" dirty="0" smtClean="0">
                <a:solidFill>
                  <a:srgbClr val="0033CC"/>
                </a:solidFill>
              </a:rPr>
              <a:t>CO</a:t>
            </a:r>
            <a:r>
              <a:rPr lang="en-US" altLang="zh-CN" sz="2400" baseline="-25000" dirty="0" smtClean="0">
                <a:solidFill>
                  <a:srgbClr val="0033CC"/>
                </a:solidFill>
              </a:rPr>
              <a:t>2</a:t>
            </a:r>
            <a:r>
              <a:rPr lang="zh-CN" altLang="zh-CN" sz="2400" dirty="0" smtClean="0">
                <a:solidFill>
                  <a:srgbClr val="0033CC"/>
                </a:solidFill>
              </a:rPr>
              <a:t>和</a:t>
            </a:r>
            <a:r>
              <a:rPr lang="en-US" altLang="zh-CN" sz="2400" dirty="0" smtClean="0">
                <a:solidFill>
                  <a:srgbClr val="0033CC"/>
                </a:solidFill>
              </a:rPr>
              <a:t>O</a:t>
            </a:r>
            <a:r>
              <a:rPr lang="en-US" altLang="zh-CN" sz="2400" baseline="30000" dirty="0" smtClean="0">
                <a:solidFill>
                  <a:srgbClr val="0033CC"/>
                </a:solidFill>
              </a:rPr>
              <a:t>2-</a:t>
            </a:r>
            <a:r>
              <a:rPr lang="zh-CN" altLang="zh-CN" sz="2400" dirty="0" smtClean="0">
                <a:solidFill>
                  <a:srgbClr val="0033CC"/>
                </a:solidFill>
              </a:rPr>
              <a:t>，</a:t>
            </a:r>
            <a:r>
              <a:rPr lang="en-US" altLang="zh-CN" sz="2400" dirty="0" smtClean="0">
                <a:solidFill>
                  <a:srgbClr val="0033CC"/>
                </a:solidFill>
              </a:rPr>
              <a:t>O</a:t>
            </a:r>
            <a:r>
              <a:rPr lang="en-US" altLang="zh-CN" sz="2400" baseline="30000" dirty="0" smtClean="0">
                <a:solidFill>
                  <a:srgbClr val="0033CC"/>
                </a:solidFill>
              </a:rPr>
              <a:t>2-</a:t>
            </a:r>
            <a:r>
              <a:rPr lang="zh-CN" altLang="zh-CN" sz="2400" dirty="0" smtClean="0">
                <a:solidFill>
                  <a:srgbClr val="0033CC"/>
                </a:solidFill>
              </a:rPr>
              <a:t>与金属阳离子结合的过程，而</a:t>
            </a:r>
            <a:r>
              <a:rPr lang="en-US" altLang="zh-CN" sz="2400" dirty="0" err="1" smtClean="0">
                <a:solidFill>
                  <a:srgbClr val="FF0000"/>
                </a:solidFill>
              </a:rPr>
              <a:t>MgO</a:t>
            </a:r>
            <a:r>
              <a:rPr lang="zh-CN" altLang="zh-CN" sz="2400" dirty="0" smtClean="0">
                <a:solidFill>
                  <a:srgbClr val="FF0000"/>
                </a:solidFill>
              </a:rPr>
              <a:t>晶格能最大最稳定，</a:t>
            </a:r>
            <a:r>
              <a:rPr lang="zh-CN" altLang="zh-CN" sz="2400" dirty="0" smtClean="0">
                <a:solidFill>
                  <a:srgbClr val="0033CC"/>
                </a:solidFill>
              </a:rPr>
              <a:t>故</a:t>
            </a:r>
            <a:r>
              <a:rPr lang="en-US" altLang="zh-CN" sz="2400" dirty="0" smtClean="0">
                <a:solidFill>
                  <a:srgbClr val="0033CC"/>
                </a:solidFill>
              </a:rPr>
              <a:t>MgCO</a:t>
            </a:r>
            <a:r>
              <a:rPr lang="en-US" altLang="zh-CN" sz="2400" baseline="-25000" dirty="0" smtClean="0">
                <a:solidFill>
                  <a:srgbClr val="0033CC"/>
                </a:solidFill>
              </a:rPr>
              <a:t>3</a:t>
            </a:r>
            <a:r>
              <a:rPr lang="zh-CN" altLang="zh-CN" sz="2400" dirty="0" smtClean="0">
                <a:solidFill>
                  <a:srgbClr val="0033CC"/>
                </a:solidFill>
              </a:rPr>
              <a:t>最易分解（或离子晶体中阳离子的半径越小，结合碳酸根中的氧离子越容易</a:t>
            </a:r>
            <a:r>
              <a:rPr lang="zh-CN" altLang="en-US" sz="2400" dirty="0" smtClean="0">
                <a:solidFill>
                  <a:srgbClr val="0033CC"/>
                </a:solidFill>
              </a:rPr>
              <a:t>）</a:t>
            </a:r>
            <a:endParaRPr lang="zh-CN" altLang="zh-CN" sz="2400" dirty="0" smtClean="0">
              <a:solidFill>
                <a:srgbClr val="0033CC"/>
              </a:solidFill>
            </a:endParaRPr>
          </a:p>
          <a:p>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endParaRPr lang="en-US" altLang="zh-CN" sz="2400" b="1" dirty="0" smtClean="0">
              <a:solidFill>
                <a:srgbClr val="FF0000"/>
              </a:solidFill>
            </a:endParaRPr>
          </a:p>
          <a:p>
            <a:endParaRPr lang="zh-CN" altLang="zh-CN" sz="2400" dirty="0">
              <a:solidFill>
                <a:srgbClr val="FF0000"/>
              </a:solidFill>
            </a:endParaRPr>
          </a:p>
        </p:txBody>
      </p:sp>
      <p:sp>
        <p:nvSpPr>
          <p:cNvPr id="5" name="矩形 4"/>
          <p:cNvSpPr/>
          <p:nvPr/>
        </p:nvSpPr>
        <p:spPr>
          <a:xfrm>
            <a:off x="395536" y="5805264"/>
            <a:ext cx="8496944" cy="830997"/>
          </a:xfrm>
          <a:prstGeom prst="rect">
            <a:avLst/>
          </a:prstGeom>
        </p:spPr>
        <p:txBody>
          <a:bodyPr wrap="square">
            <a:spAutoFit/>
          </a:bodyPr>
          <a:lstStyle/>
          <a:p>
            <a:r>
              <a:rPr lang="en-US" altLang="zh-CN" sz="2400" dirty="0" smtClean="0">
                <a:solidFill>
                  <a:srgbClr val="FF0000"/>
                </a:solidFill>
              </a:rPr>
              <a:t>NH</a:t>
            </a:r>
            <a:r>
              <a:rPr lang="en-US" altLang="zh-CN" sz="2400" baseline="-25000" dirty="0" smtClean="0">
                <a:solidFill>
                  <a:srgbClr val="FF0000"/>
                </a:solidFill>
              </a:rPr>
              <a:t>4</a:t>
            </a:r>
            <a:r>
              <a:rPr lang="en-US" altLang="zh-CN" sz="2400" dirty="0" smtClean="0">
                <a:solidFill>
                  <a:srgbClr val="FF0000"/>
                </a:solidFill>
              </a:rPr>
              <a:t>F </a:t>
            </a:r>
            <a:r>
              <a:rPr lang="zh-CN" altLang="en-US" sz="2400" dirty="0" smtClean="0">
                <a:solidFill>
                  <a:srgbClr val="FF0000"/>
                </a:solidFill>
              </a:rPr>
              <a:t>。</a:t>
            </a:r>
            <a:r>
              <a:rPr lang="en-US" altLang="zh-CN" sz="2400" dirty="0" smtClean="0">
                <a:solidFill>
                  <a:srgbClr val="0033CC"/>
                </a:solidFill>
              </a:rPr>
              <a:t>F</a:t>
            </a:r>
            <a:r>
              <a:rPr lang="zh-CN" altLang="zh-CN" sz="2400" dirty="0" smtClean="0">
                <a:solidFill>
                  <a:srgbClr val="0033CC"/>
                </a:solidFill>
              </a:rPr>
              <a:t>原子半径比</a:t>
            </a:r>
            <a:r>
              <a:rPr lang="en-US" altLang="zh-CN" sz="2400" dirty="0" smtClean="0">
                <a:solidFill>
                  <a:srgbClr val="0033CC"/>
                </a:solidFill>
              </a:rPr>
              <a:t>I</a:t>
            </a:r>
            <a:r>
              <a:rPr lang="zh-CN" altLang="zh-CN" sz="2400" dirty="0" smtClean="0">
                <a:solidFill>
                  <a:srgbClr val="0033CC"/>
                </a:solidFill>
              </a:rPr>
              <a:t>原子小，</a:t>
            </a:r>
            <a:r>
              <a:rPr lang="en-US" altLang="zh-CN" sz="2400" dirty="0" smtClean="0">
                <a:solidFill>
                  <a:srgbClr val="FF0000"/>
                </a:solidFill>
              </a:rPr>
              <a:t>H→F</a:t>
            </a:r>
            <a:r>
              <a:rPr lang="zh-CN" altLang="zh-CN" sz="2400" dirty="0" smtClean="0">
                <a:solidFill>
                  <a:srgbClr val="FF0000"/>
                </a:solidFill>
              </a:rPr>
              <a:t>键比</a:t>
            </a:r>
            <a:r>
              <a:rPr lang="en-US" altLang="zh-CN" sz="2400" dirty="0" smtClean="0">
                <a:solidFill>
                  <a:srgbClr val="FF0000"/>
                </a:solidFill>
              </a:rPr>
              <a:t>H→I</a:t>
            </a:r>
            <a:r>
              <a:rPr lang="zh-CN" altLang="zh-CN" sz="2400" dirty="0" smtClean="0">
                <a:solidFill>
                  <a:srgbClr val="FF0000"/>
                </a:solidFill>
              </a:rPr>
              <a:t>键强</a:t>
            </a:r>
            <a:r>
              <a:rPr lang="en-US" altLang="zh-CN" sz="2400" dirty="0" smtClean="0">
                <a:solidFill>
                  <a:srgbClr val="FF0000"/>
                </a:solidFill>
              </a:rPr>
              <a:t>(H→F</a:t>
            </a:r>
            <a:r>
              <a:rPr lang="zh-CN" altLang="zh-CN" sz="2400" dirty="0" smtClean="0">
                <a:solidFill>
                  <a:srgbClr val="FF0000"/>
                </a:solidFill>
              </a:rPr>
              <a:t>更易形成</a:t>
            </a:r>
            <a:r>
              <a:rPr lang="en-US" altLang="zh-CN" sz="2400" dirty="0" smtClean="0">
                <a:solidFill>
                  <a:srgbClr val="FF0000"/>
                </a:solidFill>
              </a:rPr>
              <a:t>)</a:t>
            </a:r>
            <a:r>
              <a:rPr lang="zh-CN" altLang="zh-CN" sz="2400" dirty="0" smtClean="0">
                <a:solidFill>
                  <a:srgbClr val="0033CC"/>
                </a:solidFill>
              </a:rPr>
              <a:t>，</a:t>
            </a:r>
            <a:r>
              <a:rPr lang="en-US" altLang="zh-CN" sz="2400" dirty="0" smtClean="0">
                <a:solidFill>
                  <a:srgbClr val="0033CC"/>
                </a:solidFill>
              </a:rPr>
              <a:t>F</a:t>
            </a:r>
            <a:r>
              <a:rPr lang="en-US" altLang="zh-CN" sz="2400" baseline="30000" dirty="0" smtClean="0">
                <a:solidFill>
                  <a:srgbClr val="0033CC"/>
                </a:solidFill>
              </a:rPr>
              <a:t>-</a:t>
            </a:r>
            <a:r>
              <a:rPr lang="zh-CN" altLang="zh-CN" sz="2400" dirty="0" smtClean="0">
                <a:solidFill>
                  <a:srgbClr val="0033CC"/>
                </a:solidFill>
              </a:rPr>
              <a:t>更易夺取</a:t>
            </a:r>
            <a:r>
              <a:rPr lang="en-US" altLang="zh-CN" sz="2400" dirty="0" smtClean="0">
                <a:solidFill>
                  <a:srgbClr val="0033CC"/>
                </a:solidFill>
              </a:rPr>
              <a:t>NH</a:t>
            </a:r>
            <a:r>
              <a:rPr lang="en-US" altLang="zh-CN" sz="2400" baseline="-25000" dirty="0" smtClean="0">
                <a:solidFill>
                  <a:srgbClr val="0033CC"/>
                </a:solidFill>
              </a:rPr>
              <a:t>4</a:t>
            </a:r>
            <a:r>
              <a:rPr lang="en-US" altLang="zh-CN" sz="2400" baseline="30000" dirty="0" smtClean="0">
                <a:solidFill>
                  <a:srgbClr val="0033CC"/>
                </a:solidFill>
              </a:rPr>
              <a:t>+</a:t>
            </a:r>
            <a:r>
              <a:rPr lang="zh-CN" altLang="zh-CN" sz="2400" dirty="0" smtClean="0">
                <a:solidFill>
                  <a:srgbClr val="0033CC"/>
                </a:solidFill>
              </a:rPr>
              <a:t>中的</a:t>
            </a:r>
            <a:r>
              <a:rPr lang="en-US" altLang="zh-CN" sz="2400" dirty="0" smtClean="0">
                <a:solidFill>
                  <a:srgbClr val="0033CC"/>
                </a:solidFill>
              </a:rPr>
              <a:t>H</a:t>
            </a:r>
            <a:r>
              <a:rPr lang="en-US" altLang="zh-CN" sz="2400" baseline="30000" dirty="0" smtClean="0">
                <a:solidFill>
                  <a:srgbClr val="0033CC"/>
                </a:solidFill>
              </a:rPr>
              <a:t>+</a:t>
            </a:r>
            <a:endParaRPr lang="zh-CN" altLang="zh-CN" sz="2400" dirty="0">
              <a:solidFill>
                <a:srgbClr val="0033CC"/>
              </a:solidFill>
            </a:endParaRPr>
          </a:p>
        </p:txBody>
      </p:sp>
      <p:sp>
        <p:nvSpPr>
          <p:cNvPr id="8" name="矩形 7"/>
          <p:cNvSpPr/>
          <p:nvPr/>
        </p:nvSpPr>
        <p:spPr>
          <a:xfrm>
            <a:off x="395536" y="4797152"/>
            <a:ext cx="8424936" cy="830997"/>
          </a:xfrm>
          <a:prstGeom prst="rect">
            <a:avLst/>
          </a:prstGeom>
        </p:spPr>
        <p:txBody>
          <a:bodyPr wrap="square">
            <a:spAutoFit/>
          </a:bodyPr>
          <a:lstStyle/>
          <a:p>
            <a:r>
              <a:rPr lang="zh-CN" altLang="zh-CN" sz="2400" dirty="0" smtClean="0"/>
              <a:t>【对点练习】铵盐大多不稳定。</a:t>
            </a:r>
            <a:r>
              <a:rPr lang="en-US" altLang="zh-CN" sz="2400" dirty="0" smtClean="0"/>
              <a:t>NH</a:t>
            </a:r>
            <a:r>
              <a:rPr lang="en-US" altLang="zh-CN" sz="2400" baseline="-25000" dirty="0" smtClean="0"/>
              <a:t>4</a:t>
            </a:r>
            <a:r>
              <a:rPr lang="en-US" altLang="zh-CN" sz="2400" dirty="0" smtClean="0"/>
              <a:t>F</a:t>
            </a:r>
            <a:r>
              <a:rPr lang="zh-CN" altLang="zh-CN" sz="2400" dirty="0" smtClean="0"/>
              <a:t>、</a:t>
            </a:r>
            <a:r>
              <a:rPr lang="en-US" altLang="zh-CN" sz="2400" dirty="0" smtClean="0"/>
              <a:t>NH</a:t>
            </a:r>
            <a:r>
              <a:rPr lang="en-US" altLang="zh-CN" sz="2400" baseline="-25000" dirty="0" smtClean="0"/>
              <a:t>4</a:t>
            </a:r>
            <a:r>
              <a:rPr lang="en-US" altLang="zh-CN" sz="2400" dirty="0" smtClean="0"/>
              <a:t>I</a:t>
            </a:r>
            <a:r>
              <a:rPr lang="zh-CN" altLang="zh-CN" sz="2400" dirty="0" smtClean="0"/>
              <a:t>中，较易分解的是</a:t>
            </a:r>
            <a:r>
              <a:rPr lang="en-US" altLang="zh-CN" sz="2400" dirty="0" smtClean="0"/>
              <a:t>______</a:t>
            </a:r>
            <a:r>
              <a:rPr lang="zh-CN" altLang="zh-CN" sz="2400" dirty="0" smtClean="0"/>
              <a:t>，原因</a:t>
            </a:r>
            <a:r>
              <a:rPr lang="en-US" altLang="zh-CN" sz="2400" dirty="0" smtClean="0"/>
              <a:t>________________________</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67744" y="980728"/>
            <a:ext cx="4176464" cy="16561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800" b="1" dirty="0" smtClean="0">
              <a:solidFill>
                <a:srgbClr val="FF0000"/>
              </a:solidFill>
            </a:endParaRPr>
          </a:p>
          <a:p>
            <a:pPr algn="ctr"/>
            <a:r>
              <a:rPr lang="zh-CN" altLang="en-US" sz="2800" b="1" dirty="0" smtClean="0">
                <a:solidFill>
                  <a:srgbClr val="FF0000"/>
                </a:solidFill>
              </a:rPr>
              <a:t>（电子排布式、核电荷数、半径等）</a:t>
            </a:r>
            <a:endParaRPr lang="en-US" altLang="zh-CN" sz="2800" b="1" dirty="0" smtClean="0">
              <a:solidFill>
                <a:srgbClr val="FF0000"/>
              </a:solidFill>
            </a:endParaRPr>
          </a:p>
          <a:p>
            <a:pPr algn="ctr"/>
            <a:r>
              <a:rPr lang="zh-CN" altLang="en-US" sz="2800" b="1" dirty="0" smtClean="0">
                <a:solidFill>
                  <a:srgbClr val="FF0000"/>
                </a:solidFill>
              </a:rPr>
              <a:t>结构</a:t>
            </a:r>
            <a:endParaRPr lang="zh-CN" altLang="en-US" sz="2800" b="1" dirty="0">
              <a:solidFill>
                <a:srgbClr val="FF0000"/>
              </a:solidFill>
            </a:endParaRPr>
          </a:p>
        </p:txBody>
      </p:sp>
      <p:sp>
        <p:nvSpPr>
          <p:cNvPr id="3" name="下箭头 2"/>
          <p:cNvSpPr/>
          <p:nvPr/>
        </p:nvSpPr>
        <p:spPr>
          <a:xfrm>
            <a:off x="4211960" y="2708920"/>
            <a:ext cx="288032" cy="187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267744" y="4653136"/>
            <a:ext cx="4176464" cy="16561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800" b="1" dirty="0" smtClean="0">
              <a:solidFill>
                <a:srgbClr val="FF0000"/>
              </a:solidFill>
            </a:endParaRPr>
          </a:p>
          <a:p>
            <a:pPr algn="ctr"/>
            <a:r>
              <a:rPr lang="zh-CN" altLang="en-US" sz="2800" b="1" dirty="0" smtClean="0">
                <a:solidFill>
                  <a:srgbClr val="FF0000"/>
                </a:solidFill>
              </a:rPr>
              <a:t>性质</a:t>
            </a:r>
            <a:endParaRPr lang="en-US" altLang="zh-CN" sz="2800" b="1" dirty="0" smtClean="0">
              <a:solidFill>
                <a:srgbClr val="FF0000"/>
              </a:solidFill>
            </a:endParaRPr>
          </a:p>
          <a:p>
            <a:pPr algn="ctr"/>
            <a:r>
              <a:rPr lang="zh-CN" altLang="en-US" sz="2800" b="1" dirty="0" smtClean="0">
                <a:solidFill>
                  <a:srgbClr val="FF0000"/>
                </a:solidFill>
              </a:rPr>
              <a:t>（电离能、酸性、溶解性、熔沸点等）</a:t>
            </a:r>
            <a:endParaRPr lang="en-US" altLang="zh-CN" sz="2800" b="1" dirty="0" smtClean="0">
              <a:solidFill>
                <a:srgbClr val="FF0000"/>
              </a:solidFill>
            </a:endParaRPr>
          </a:p>
          <a:p>
            <a:pPr algn="ctr"/>
            <a:endParaRPr lang="zh-CN" altLang="en-US" sz="2800" b="1" dirty="0">
              <a:solidFill>
                <a:srgbClr val="FF0000"/>
              </a:solidFill>
            </a:endParaRPr>
          </a:p>
        </p:txBody>
      </p:sp>
      <p:sp>
        <p:nvSpPr>
          <p:cNvPr id="5" name="圆角矩形 4"/>
          <p:cNvSpPr/>
          <p:nvPr/>
        </p:nvSpPr>
        <p:spPr>
          <a:xfrm>
            <a:off x="2555776" y="3140968"/>
            <a:ext cx="144016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成键</a:t>
            </a:r>
            <a:endParaRPr lang="zh-CN" altLang="en-US" sz="2800" b="1" dirty="0">
              <a:solidFill>
                <a:srgbClr val="FF0000"/>
              </a:solidFill>
            </a:endParaRPr>
          </a:p>
        </p:txBody>
      </p:sp>
      <p:sp>
        <p:nvSpPr>
          <p:cNvPr id="6" name="圆角矩形 5"/>
          <p:cNvSpPr/>
          <p:nvPr/>
        </p:nvSpPr>
        <p:spPr>
          <a:xfrm>
            <a:off x="4716016" y="3140968"/>
            <a:ext cx="144016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作用力</a:t>
            </a:r>
            <a:endParaRPr lang="zh-CN" altLang="en-US" sz="28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元一</a:t>
            </a:r>
            <a:r>
              <a:rPr lang="zh-CN" altLang="zh-CN" sz="2800" b="1" dirty="0" smtClean="0"/>
              <a:t>】</a:t>
            </a:r>
            <a:r>
              <a:rPr lang="zh-CN" altLang="en-US" sz="2800" b="1" dirty="0" smtClean="0"/>
              <a:t>原子结构与性质的文字描述突破</a:t>
            </a:r>
            <a:endParaRPr lang="zh-CN" altLang="zh-CN" sz="2800" dirty="0"/>
          </a:p>
        </p:txBody>
      </p:sp>
      <p:sp>
        <p:nvSpPr>
          <p:cNvPr id="5" name="文本框 2"/>
          <p:cNvSpPr txBox="1">
            <a:spLocks noChangeArrowheads="1"/>
          </p:cNvSpPr>
          <p:nvPr/>
        </p:nvSpPr>
        <p:spPr bwMode="auto">
          <a:xfrm>
            <a:off x="323528" y="1412776"/>
            <a:ext cx="8201025" cy="3416320"/>
          </a:xfrm>
          <a:prstGeom prst="rect">
            <a:avLst/>
          </a:prstGeom>
          <a:noFill/>
          <a:ln w="9525">
            <a:noFill/>
            <a:miter lim="800000"/>
            <a:headEnd/>
            <a:tailEnd/>
          </a:ln>
        </p:spPr>
        <p:txBody>
          <a:bodyPr>
            <a:spAutoFit/>
          </a:bodyPr>
          <a:lstStyle/>
          <a:p>
            <a:pPr algn="just">
              <a:lnSpc>
                <a:spcPct val="300000"/>
              </a:lnSpc>
            </a:pPr>
            <a:r>
              <a:rPr lang="en-US" altLang="zh-CN" sz="2400" b="1" dirty="0" smtClean="0">
                <a:latin typeface="Times New Roman" pitchFamily="18" charset="0"/>
                <a:sym typeface="宋体" pitchFamily="2" charset="-122"/>
              </a:rPr>
              <a:t>1</a:t>
            </a:r>
            <a:r>
              <a:rPr lang="zh-CN" altLang="en-US" sz="2400" b="1" dirty="0" smtClean="0">
                <a:latin typeface="Times New Roman" pitchFamily="18" charset="0"/>
                <a:sym typeface="宋体" pitchFamily="2" charset="-122"/>
              </a:rPr>
              <a:t>、</a:t>
            </a:r>
            <a:r>
              <a:rPr lang="zh-CN" altLang="zh-CN" sz="2400" b="1" dirty="0" smtClean="0">
                <a:latin typeface="Times New Roman" pitchFamily="18" charset="0"/>
                <a:sym typeface="宋体" pitchFamily="2" charset="-122"/>
              </a:rPr>
              <a:t>元素</a:t>
            </a:r>
            <a:r>
              <a:rPr lang="zh-CN" altLang="zh-CN" sz="2400" b="1" dirty="0">
                <a:latin typeface="Times New Roman" pitchFamily="18" charset="0"/>
                <a:sym typeface="宋体" pitchFamily="2" charset="-122"/>
              </a:rPr>
              <a:t>铜与镍的第二电离能分别为：</a:t>
            </a:r>
            <a:r>
              <a:rPr lang="en-US" altLang="zh-CN" sz="2400" b="1" i="1" dirty="0" err="1">
                <a:latin typeface="Times New Roman" pitchFamily="18" charset="0"/>
                <a:sym typeface="宋体" pitchFamily="2" charset="-122"/>
              </a:rPr>
              <a:t>I</a:t>
            </a:r>
            <a:r>
              <a:rPr lang="en-US" altLang="zh-CN" sz="2400" b="1" baseline="-25000" dirty="0" err="1">
                <a:latin typeface="Times New Roman" pitchFamily="18" charset="0"/>
                <a:sym typeface="宋体" pitchFamily="2" charset="-122"/>
              </a:rPr>
              <a:t>Cu</a:t>
            </a:r>
            <a:r>
              <a:rPr lang="zh-CN" altLang="zh-CN" sz="2400" b="1" dirty="0">
                <a:latin typeface="Times New Roman" pitchFamily="18" charset="0"/>
                <a:sym typeface="宋体" pitchFamily="2" charset="-122"/>
              </a:rPr>
              <a:t>＝</a:t>
            </a:r>
            <a:r>
              <a:rPr lang="en-US" altLang="zh-CN" sz="2400" b="1" dirty="0" smtClean="0">
                <a:latin typeface="Times New Roman" pitchFamily="18" charset="0"/>
                <a:sym typeface="宋体" pitchFamily="2" charset="-122"/>
              </a:rPr>
              <a:t>1958 </a:t>
            </a:r>
            <a:r>
              <a:rPr lang="en-US" altLang="zh-CN" sz="2400" b="1" dirty="0" err="1">
                <a:latin typeface="Times New Roman" pitchFamily="18" charset="0"/>
                <a:sym typeface="宋体" pitchFamily="2" charset="-122"/>
              </a:rPr>
              <a:t>kJ·mol</a:t>
            </a:r>
            <a:r>
              <a:rPr lang="zh-CN" altLang="zh-CN" sz="2400" b="1" baseline="30000" dirty="0">
                <a:latin typeface="Times New Roman" pitchFamily="18" charset="0"/>
                <a:sym typeface="宋体" pitchFamily="2" charset="-122"/>
              </a:rPr>
              <a:t>－</a:t>
            </a:r>
            <a:r>
              <a:rPr lang="en-US" altLang="zh-CN" sz="2400" b="1" baseline="30000" dirty="0">
                <a:latin typeface="Times New Roman" pitchFamily="18" charset="0"/>
                <a:sym typeface="宋体" pitchFamily="2" charset="-122"/>
              </a:rPr>
              <a:t>1</a:t>
            </a:r>
            <a:r>
              <a:rPr lang="zh-CN" altLang="zh-CN" sz="2400" b="1" dirty="0">
                <a:latin typeface="Times New Roman" pitchFamily="18" charset="0"/>
                <a:sym typeface="宋体" pitchFamily="2" charset="-122"/>
              </a:rPr>
              <a:t>、</a:t>
            </a:r>
            <a:r>
              <a:rPr lang="en-US" altLang="zh-CN" sz="2400" b="1" i="1" dirty="0" err="1">
                <a:latin typeface="Times New Roman" pitchFamily="18" charset="0"/>
                <a:sym typeface="宋体" pitchFamily="2" charset="-122"/>
              </a:rPr>
              <a:t>I</a:t>
            </a:r>
            <a:r>
              <a:rPr lang="en-US" altLang="zh-CN" sz="2400" b="1" baseline="-25000" dirty="0" err="1">
                <a:latin typeface="Times New Roman" pitchFamily="18" charset="0"/>
                <a:sym typeface="宋体" pitchFamily="2" charset="-122"/>
              </a:rPr>
              <a:t>Ni</a:t>
            </a:r>
            <a:r>
              <a:rPr lang="zh-CN" altLang="zh-CN" sz="2400" b="1" dirty="0">
                <a:latin typeface="Times New Roman" pitchFamily="18" charset="0"/>
                <a:sym typeface="宋体" pitchFamily="2" charset="-122"/>
              </a:rPr>
              <a:t>＝</a:t>
            </a:r>
            <a:r>
              <a:rPr lang="en-US" altLang="zh-CN" sz="2400" b="1" dirty="0" smtClean="0">
                <a:latin typeface="Times New Roman" pitchFamily="18" charset="0"/>
                <a:sym typeface="宋体" pitchFamily="2" charset="-122"/>
              </a:rPr>
              <a:t>1753 </a:t>
            </a:r>
            <a:r>
              <a:rPr lang="en-US" altLang="zh-CN" sz="2400" b="1" dirty="0" err="1">
                <a:latin typeface="Times New Roman" pitchFamily="18" charset="0"/>
                <a:sym typeface="宋体" pitchFamily="2" charset="-122"/>
              </a:rPr>
              <a:t>kJ·mol</a:t>
            </a:r>
            <a:r>
              <a:rPr lang="zh-CN" altLang="zh-CN" sz="2400" b="1" baseline="30000" dirty="0">
                <a:latin typeface="Times New Roman" pitchFamily="18" charset="0"/>
                <a:sym typeface="宋体" pitchFamily="2" charset="-122"/>
              </a:rPr>
              <a:t>－</a:t>
            </a:r>
            <a:r>
              <a:rPr lang="en-US" altLang="zh-CN" sz="2400" b="1" baseline="30000" dirty="0">
                <a:latin typeface="Times New Roman" pitchFamily="18" charset="0"/>
                <a:sym typeface="宋体" pitchFamily="2" charset="-122"/>
              </a:rPr>
              <a:t>1</a:t>
            </a:r>
            <a:r>
              <a:rPr lang="zh-CN" altLang="zh-CN" sz="2400" b="1" dirty="0">
                <a:latin typeface="Times New Roman" pitchFamily="18" charset="0"/>
                <a:sym typeface="宋体" pitchFamily="2" charset="-122"/>
              </a:rPr>
              <a:t>，</a:t>
            </a:r>
            <a:r>
              <a:rPr lang="en-US" altLang="zh-CN" sz="2400" b="1" i="1" dirty="0" err="1">
                <a:latin typeface="Times New Roman" pitchFamily="18" charset="0"/>
                <a:sym typeface="宋体" pitchFamily="2" charset="-122"/>
              </a:rPr>
              <a:t>I</a:t>
            </a:r>
            <a:r>
              <a:rPr lang="en-US" altLang="zh-CN" sz="2400" b="1" baseline="-25000" dirty="0" err="1">
                <a:latin typeface="Times New Roman" pitchFamily="18" charset="0"/>
                <a:sym typeface="宋体" pitchFamily="2" charset="-122"/>
              </a:rPr>
              <a:t>Cu</a:t>
            </a:r>
            <a:r>
              <a:rPr lang="en-US" altLang="zh-CN" sz="2400" b="1" dirty="0">
                <a:latin typeface="Times New Roman" pitchFamily="18" charset="0"/>
                <a:sym typeface="宋体" pitchFamily="2" charset="-122"/>
              </a:rPr>
              <a:t>&gt;</a:t>
            </a:r>
            <a:r>
              <a:rPr lang="en-US" altLang="zh-CN" sz="2400" b="1" i="1" dirty="0" err="1">
                <a:latin typeface="Times New Roman" pitchFamily="18" charset="0"/>
                <a:sym typeface="宋体" pitchFamily="2" charset="-122"/>
              </a:rPr>
              <a:t>I</a:t>
            </a:r>
            <a:r>
              <a:rPr lang="en-US" altLang="zh-CN" sz="2400" b="1" baseline="-25000" dirty="0" err="1">
                <a:latin typeface="Times New Roman" pitchFamily="18" charset="0"/>
                <a:sym typeface="宋体" pitchFamily="2" charset="-122"/>
              </a:rPr>
              <a:t>Ni</a:t>
            </a:r>
            <a:r>
              <a:rPr lang="zh-CN" altLang="zh-CN" sz="2400" b="1" dirty="0">
                <a:latin typeface="Times New Roman" pitchFamily="18" charset="0"/>
                <a:sym typeface="宋体" pitchFamily="2" charset="-122"/>
              </a:rPr>
              <a:t>的原因是：</a:t>
            </a:r>
          </a:p>
          <a:p>
            <a:pPr algn="just">
              <a:lnSpc>
                <a:spcPct val="300000"/>
              </a:lnSpc>
            </a:pPr>
            <a:r>
              <a:rPr lang="en-US" altLang="zh-CN" sz="2400" b="1" dirty="0">
                <a:latin typeface="Times New Roman" pitchFamily="18" charset="0"/>
                <a:sym typeface="宋体" pitchFamily="2" charset="-122"/>
              </a:rPr>
              <a:t>_____________________________</a:t>
            </a:r>
            <a:r>
              <a:rPr lang="en-US" altLang="zh-CN" sz="2400" b="1" u="sng" dirty="0">
                <a:latin typeface="Times New Roman" pitchFamily="18" charset="0"/>
                <a:sym typeface="宋体" pitchFamily="2" charset="-122"/>
              </a:rPr>
              <a:t>                     </a:t>
            </a:r>
            <a:r>
              <a:rPr lang="en-US" altLang="zh-CN" sz="2400" b="1" dirty="0" smtClean="0">
                <a:latin typeface="Times New Roman" pitchFamily="18" charset="0"/>
                <a:sym typeface="宋体" pitchFamily="2" charset="-122"/>
              </a:rPr>
              <a:t>______</a:t>
            </a:r>
            <a:endParaRPr lang="zh-CN" altLang="en-US" sz="2400" dirty="0"/>
          </a:p>
        </p:txBody>
      </p:sp>
      <p:sp>
        <p:nvSpPr>
          <p:cNvPr id="7" name="文本框 4"/>
          <p:cNvSpPr txBox="1"/>
          <p:nvPr/>
        </p:nvSpPr>
        <p:spPr>
          <a:xfrm>
            <a:off x="823594" y="5017134"/>
            <a:ext cx="5579746" cy="645160"/>
          </a:xfrm>
          <a:prstGeom prst="rect">
            <a:avLst/>
          </a:prstGeom>
          <a:noFill/>
        </p:spPr>
        <p:txBody>
          <a:bodyPr>
            <a:spAutoFit/>
          </a:bodyPr>
          <a:lstStyle/>
          <a:p>
            <a:pPr algn="just">
              <a:lnSpc>
                <a:spcPct val="150000"/>
              </a:lnSpc>
            </a:pPr>
            <a:r>
              <a:rPr lang="en-US" altLang="zh-CN" sz="2400" b="1" noProof="1">
                <a:solidFill>
                  <a:srgbClr val="FF0000"/>
                </a:solidFill>
                <a:latin typeface="Times New Roman" panose="02020603050405020304" pitchFamily="18" charset="0"/>
                <a:ea typeface="方正书宋_GBK" pitchFamily="65" charset="-122"/>
                <a:sym typeface="+mn-ea"/>
              </a:rPr>
              <a:t>Cu</a:t>
            </a:r>
            <a:r>
              <a:rPr lang="zh-CN" altLang="en-US" sz="2400" b="1" noProof="1">
                <a:solidFill>
                  <a:srgbClr val="FF0000"/>
                </a:solidFill>
                <a:latin typeface="Times New Roman" panose="02020603050405020304" pitchFamily="18" charset="0"/>
                <a:ea typeface="方正书宋_GBK" pitchFamily="65" charset="-122"/>
                <a:sym typeface="+mn-ea"/>
              </a:rPr>
              <a:t>：</a:t>
            </a:r>
            <a:r>
              <a:rPr lang="en-US" altLang="zh-CN" sz="2400" b="1" noProof="1">
                <a:solidFill>
                  <a:srgbClr val="FF0000"/>
                </a:solidFill>
                <a:latin typeface="Times New Roman" panose="02020603050405020304" pitchFamily="18" charset="0"/>
                <a:ea typeface="方正书宋_GBK" pitchFamily="65" charset="-122"/>
                <a:sym typeface="+mn-ea"/>
              </a:rPr>
              <a:t>[Ar]3d</a:t>
            </a:r>
            <a:r>
              <a:rPr lang="en-US" altLang="zh-CN" sz="2400" b="1" baseline="30000" noProof="1">
                <a:solidFill>
                  <a:srgbClr val="FF0000"/>
                </a:solidFill>
                <a:latin typeface="Times New Roman" panose="02020603050405020304" pitchFamily="18" charset="0"/>
                <a:ea typeface="方正书宋_GBK" pitchFamily="65" charset="-122"/>
                <a:sym typeface="+mn-ea"/>
              </a:rPr>
              <a:t>10</a:t>
            </a:r>
            <a:r>
              <a:rPr lang="en-US" altLang="zh-CN" sz="2400" b="1" noProof="1">
                <a:solidFill>
                  <a:srgbClr val="FF0000"/>
                </a:solidFill>
                <a:latin typeface="Times New Roman" panose="02020603050405020304" pitchFamily="18" charset="0"/>
                <a:ea typeface="方正书宋_GBK" pitchFamily="65" charset="-122"/>
                <a:sym typeface="+mn-ea"/>
              </a:rPr>
              <a:t>4s</a:t>
            </a:r>
            <a:r>
              <a:rPr lang="en-US" altLang="zh-CN" sz="2400" b="1" baseline="30000" noProof="1">
                <a:solidFill>
                  <a:srgbClr val="FF0000"/>
                </a:solidFill>
                <a:latin typeface="Times New Roman" panose="02020603050405020304" pitchFamily="18" charset="0"/>
                <a:ea typeface="方正书宋_GBK" pitchFamily="65" charset="-122"/>
                <a:sym typeface="+mn-ea"/>
              </a:rPr>
              <a:t>1</a:t>
            </a:r>
            <a:r>
              <a:rPr lang="zh-CN" altLang="zh-CN" sz="2400" b="1" noProof="1">
                <a:solidFill>
                  <a:srgbClr val="FF0000"/>
                </a:solidFill>
                <a:latin typeface="Times New Roman" panose="02020603050405020304" pitchFamily="18" charset="0"/>
                <a:ea typeface="方正书宋_GBK" pitchFamily="65" charset="-122"/>
                <a:sym typeface="+mn-ea"/>
              </a:rPr>
              <a:t>，</a:t>
            </a:r>
            <a:r>
              <a:rPr lang="en-US" altLang="zh-CN" sz="2400" b="1" noProof="1">
                <a:solidFill>
                  <a:srgbClr val="FF0000"/>
                </a:solidFill>
                <a:latin typeface="Times New Roman" panose="02020603050405020304" pitchFamily="18" charset="0"/>
                <a:ea typeface="方正书宋_GBK" pitchFamily="65" charset="-122"/>
                <a:sym typeface="+mn-ea"/>
              </a:rPr>
              <a:t>Cu</a:t>
            </a:r>
            <a:r>
              <a:rPr lang="en-US" altLang="zh-CN" sz="2400" b="1" baseline="30000" noProof="1">
                <a:solidFill>
                  <a:srgbClr val="FF0000"/>
                </a:solidFill>
                <a:latin typeface="Times New Roman" panose="02020603050405020304" pitchFamily="18" charset="0"/>
                <a:ea typeface="方正书宋_GBK" pitchFamily="65" charset="-122"/>
                <a:sym typeface="+mn-ea"/>
              </a:rPr>
              <a:t>+</a:t>
            </a:r>
            <a:r>
              <a:rPr lang="zh-CN" altLang="en-US" sz="2400" b="1" noProof="1">
                <a:solidFill>
                  <a:srgbClr val="FF0000"/>
                </a:solidFill>
                <a:latin typeface="Times New Roman" panose="02020603050405020304" pitchFamily="18" charset="0"/>
                <a:ea typeface="方正书宋_GBK" pitchFamily="65" charset="-122"/>
                <a:sym typeface="+mn-ea"/>
              </a:rPr>
              <a:t>：</a:t>
            </a:r>
            <a:r>
              <a:rPr lang="en-US" altLang="zh-CN" sz="2400" b="1" noProof="1">
                <a:solidFill>
                  <a:srgbClr val="FF0000"/>
                </a:solidFill>
                <a:latin typeface="Times New Roman" panose="02020603050405020304" pitchFamily="18" charset="0"/>
                <a:ea typeface="方正书宋_GBK" pitchFamily="65" charset="-122"/>
                <a:sym typeface="+mn-ea"/>
              </a:rPr>
              <a:t>[Ar]</a:t>
            </a:r>
            <a:r>
              <a:rPr lang="en-US" altLang="zh-CN" sz="2400" b="1" noProof="1">
                <a:gradFill>
                  <a:gsLst>
                    <a:gs pos="0">
                      <a:srgbClr val="007BD3"/>
                    </a:gs>
                    <a:gs pos="100000">
                      <a:srgbClr val="034373"/>
                    </a:gs>
                  </a:gsLst>
                  <a:lin scaled="0"/>
                </a:gradFill>
                <a:latin typeface="Times New Roman" panose="02020603050405020304" pitchFamily="18" charset="0"/>
                <a:ea typeface="方正书宋_GBK" pitchFamily="65" charset="-122"/>
                <a:sym typeface="+mn-ea"/>
              </a:rPr>
              <a:t>3d</a:t>
            </a:r>
            <a:r>
              <a:rPr lang="en-US" altLang="zh-CN" sz="2400" b="1" baseline="30000" noProof="1">
                <a:gradFill>
                  <a:gsLst>
                    <a:gs pos="0">
                      <a:srgbClr val="007BD3"/>
                    </a:gs>
                    <a:gs pos="100000">
                      <a:srgbClr val="034373"/>
                    </a:gs>
                  </a:gsLst>
                  <a:lin scaled="0"/>
                </a:gradFill>
                <a:latin typeface="Times New Roman" panose="02020603050405020304" pitchFamily="18" charset="0"/>
                <a:ea typeface="方正书宋_GBK" pitchFamily="65" charset="-122"/>
                <a:sym typeface="+mn-ea"/>
              </a:rPr>
              <a:t>10</a:t>
            </a:r>
          </a:p>
        </p:txBody>
      </p:sp>
      <p:sp>
        <p:nvSpPr>
          <p:cNvPr id="8" name="文本框 9"/>
          <p:cNvSpPr txBox="1">
            <a:spLocks noChangeArrowheads="1"/>
          </p:cNvSpPr>
          <p:nvPr/>
        </p:nvSpPr>
        <p:spPr bwMode="auto">
          <a:xfrm>
            <a:off x="904875" y="5772150"/>
            <a:ext cx="5245100" cy="644525"/>
          </a:xfrm>
          <a:prstGeom prst="rect">
            <a:avLst/>
          </a:prstGeom>
          <a:noFill/>
          <a:ln w="9525">
            <a:noFill/>
            <a:miter lim="800000"/>
            <a:headEnd/>
            <a:tailEnd/>
          </a:ln>
        </p:spPr>
        <p:txBody>
          <a:bodyPr>
            <a:spAutoFit/>
          </a:bodyPr>
          <a:lstStyle/>
          <a:p>
            <a:pPr algn="just">
              <a:lnSpc>
                <a:spcPct val="150000"/>
              </a:lnSpc>
            </a:pPr>
            <a:r>
              <a:rPr lang="en-US" altLang="zh-CN" sz="2400" b="1" dirty="0">
                <a:solidFill>
                  <a:srgbClr val="FF0000"/>
                </a:solidFill>
                <a:latin typeface="Times New Roman" pitchFamily="18" charset="0"/>
                <a:ea typeface="方正书宋_GBK" pitchFamily="65" charset="-122"/>
                <a:sym typeface="宋体" pitchFamily="2" charset="-122"/>
              </a:rPr>
              <a:t>Ni</a:t>
            </a:r>
            <a:r>
              <a:rPr lang="zh-CN" altLang="en-US" sz="2400" b="1" dirty="0">
                <a:solidFill>
                  <a:srgbClr val="FF0000"/>
                </a:solidFill>
                <a:latin typeface="Times New Roman" pitchFamily="18" charset="0"/>
                <a:ea typeface="方正书宋_GBK" pitchFamily="65" charset="-122"/>
                <a:sym typeface="宋体" pitchFamily="2" charset="-122"/>
              </a:rPr>
              <a:t>：</a:t>
            </a:r>
            <a:r>
              <a:rPr lang="en-US" altLang="zh-CN" sz="2400" b="1" dirty="0">
                <a:solidFill>
                  <a:srgbClr val="FF0000"/>
                </a:solidFill>
                <a:latin typeface="Times New Roman" pitchFamily="18" charset="0"/>
                <a:ea typeface="方正书宋_GBK" pitchFamily="65" charset="-122"/>
                <a:sym typeface="宋体" pitchFamily="2" charset="-122"/>
              </a:rPr>
              <a:t>[</a:t>
            </a:r>
            <a:r>
              <a:rPr lang="en-US" altLang="zh-CN" sz="2400" b="1" dirty="0" err="1">
                <a:solidFill>
                  <a:srgbClr val="FF0000"/>
                </a:solidFill>
                <a:latin typeface="Times New Roman" pitchFamily="18" charset="0"/>
                <a:ea typeface="方正书宋_GBK" pitchFamily="65" charset="-122"/>
                <a:sym typeface="宋体" pitchFamily="2" charset="-122"/>
              </a:rPr>
              <a:t>Ar</a:t>
            </a:r>
            <a:r>
              <a:rPr lang="en-US" altLang="zh-CN" sz="2400" b="1" dirty="0">
                <a:solidFill>
                  <a:srgbClr val="FF0000"/>
                </a:solidFill>
                <a:latin typeface="Times New Roman" pitchFamily="18" charset="0"/>
                <a:ea typeface="方正书宋_GBK" pitchFamily="65" charset="-122"/>
                <a:sym typeface="宋体" pitchFamily="2" charset="-122"/>
              </a:rPr>
              <a:t>]3d</a:t>
            </a:r>
            <a:r>
              <a:rPr lang="en-US" altLang="zh-CN" sz="2400" b="1" baseline="30000" dirty="0">
                <a:solidFill>
                  <a:srgbClr val="FF0000"/>
                </a:solidFill>
                <a:latin typeface="Times New Roman" pitchFamily="18" charset="0"/>
                <a:ea typeface="方正书宋_GBK" pitchFamily="65" charset="-122"/>
                <a:sym typeface="宋体" pitchFamily="2" charset="-122"/>
              </a:rPr>
              <a:t>8</a:t>
            </a:r>
            <a:r>
              <a:rPr lang="en-US" altLang="zh-CN" sz="2400" b="1" dirty="0">
                <a:solidFill>
                  <a:srgbClr val="FF0000"/>
                </a:solidFill>
                <a:latin typeface="Times New Roman" pitchFamily="18" charset="0"/>
                <a:ea typeface="方正书宋_GBK" pitchFamily="65" charset="-122"/>
                <a:sym typeface="宋体" pitchFamily="2" charset="-122"/>
              </a:rPr>
              <a:t>4s</a:t>
            </a:r>
            <a:r>
              <a:rPr lang="en-US" altLang="zh-CN" sz="2400" b="1" baseline="30000" dirty="0">
                <a:solidFill>
                  <a:srgbClr val="FF0000"/>
                </a:solidFill>
                <a:latin typeface="Times New Roman" pitchFamily="18" charset="0"/>
                <a:ea typeface="方正书宋_GBK" pitchFamily="65" charset="-122"/>
                <a:sym typeface="宋体" pitchFamily="2" charset="-122"/>
              </a:rPr>
              <a:t>2</a:t>
            </a:r>
            <a:r>
              <a:rPr lang="zh-CN" altLang="zh-CN" sz="2400" b="1" dirty="0">
                <a:solidFill>
                  <a:srgbClr val="FF0000"/>
                </a:solidFill>
                <a:latin typeface="Times New Roman" pitchFamily="18" charset="0"/>
                <a:ea typeface="方正书宋_GBK" pitchFamily="65" charset="-122"/>
                <a:sym typeface="宋体" pitchFamily="2" charset="-122"/>
              </a:rPr>
              <a:t>，</a:t>
            </a:r>
            <a:r>
              <a:rPr lang="en-US" altLang="zh-CN" sz="2400" b="1" dirty="0">
                <a:solidFill>
                  <a:srgbClr val="FF0000"/>
                </a:solidFill>
                <a:latin typeface="Times New Roman" pitchFamily="18" charset="0"/>
                <a:ea typeface="方正书宋_GBK" pitchFamily="65" charset="-122"/>
                <a:sym typeface="宋体" pitchFamily="2" charset="-122"/>
              </a:rPr>
              <a:t>Ni</a:t>
            </a:r>
            <a:r>
              <a:rPr lang="en-US" altLang="zh-CN" sz="2400" b="1" baseline="30000" dirty="0">
                <a:solidFill>
                  <a:srgbClr val="FF0000"/>
                </a:solidFill>
                <a:latin typeface="Times New Roman" pitchFamily="18" charset="0"/>
                <a:ea typeface="方正书宋_GBK" pitchFamily="65" charset="-122"/>
                <a:sym typeface="宋体" pitchFamily="2" charset="-122"/>
              </a:rPr>
              <a:t>+</a:t>
            </a:r>
            <a:r>
              <a:rPr lang="zh-CN" altLang="en-US" sz="2400" b="1" dirty="0">
                <a:solidFill>
                  <a:srgbClr val="FF0000"/>
                </a:solidFill>
                <a:latin typeface="Times New Roman" pitchFamily="18" charset="0"/>
                <a:ea typeface="方正书宋_GBK" pitchFamily="65" charset="-122"/>
                <a:sym typeface="宋体" pitchFamily="2" charset="-122"/>
              </a:rPr>
              <a:t>：</a:t>
            </a:r>
            <a:r>
              <a:rPr lang="en-US" altLang="zh-CN" sz="2400" b="1" dirty="0">
                <a:solidFill>
                  <a:srgbClr val="FF0000"/>
                </a:solidFill>
                <a:latin typeface="Times New Roman" pitchFamily="18" charset="0"/>
                <a:ea typeface="方正书宋_GBK" pitchFamily="65" charset="-122"/>
                <a:sym typeface="宋体" pitchFamily="2" charset="-122"/>
              </a:rPr>
              <a:t>[</a:t>
            </a:r>
            <a:r>
              <a:rPr lang="en-US" altLang="zh-CN" sz="2400" b="1" dirty="0" err="1">
                <a:solidFill>
                  <a:srgbClr val="FF0000"/>
                </a:solidFill>
                <a:latin typeface="Times New Roman" pitchFamily="18" charset="0"/>
                <a:ea typeface="方正书宋_GBK" pitchFamily="65" charset="-122"/>
                <a:sym typeface="宋体" pitchFamily="2" charset="-122"/>
              </a:rPr>
              <a:t>Ar</a:t>
            </a:r>
            <a:r>
              <a:rPr lang="en-US" altLang="zh-CN" sz="2400" b="1" dirty="0">
                <a:solidFill>
                  <a:srgbClr val="FF0000"/>
                </a:solidFill>
                <a:latin typeface="Times New Roman" pitchFamily="18" charset="0"/>
                <a:ea typeface="方正书宋_GBK" pitchFamily="65" charset="-122"/>
                <a:sym typeface="宋体" pitchFamily="2" charset="-122"/>
              </a:rPr>
              <a:t>]3d</a:t>
            </a:r>
            <a:r>
              <a:rPr lang="en-US" altLang="zh-CN" sz="2400" b="1" baseline="30000" dirty="0">
                <a:solidFill>
                  <a:srgbClr val="FF0000"/>
                </a:solidFill>
                <a:latin typeface="Times New Roman" pitchFamily="18" charset="0"/>
                <a:ea typeface="方正书宋_GBK" pitchFamily="65" charset="-122"/>
                <a:sym typeface="宋体" pitchFamily="2" charset="-122"/>
              </a:rPr>
              <a:t>8</a:t>
            </a:r>
            <a:r>
              <a:rPr lang="en-US" altLang="zh-CN" sz="2400" b="1" dirty="0">
                <a:solidFill>
                  <a:schemeClr val="accent2"/>
                </a:solidFill>
                <a:latin typeface="Times New Roman" pitchFamily="18" charset="0"/>
                <a:ea typeface="方正书宋_GBK" pitchFamily="65" charset="-122"/>
                <a:sym typeface="宋体" pitchFamily="2" charset="-122"/>
              </a:rPr>
              <a:t>4s</a:t>
            </a:r>
            <a:r>
              <a:rPr lang="en-US" altLang="zh-CN" sz="2400" b="1" baseline="30000" dirty="0">
                <a:solidFill>
                  <a:schemeClr val="accent2"/>
                </a:solidFill>
                <a:latin typeface="Times New Roman" pitchFamily="18" charset="0"/>
                <a:ea typeface="方正书宋_GBK" pitchFamily="65" charset="-122"/>
                <a:sym typeface="宋体" pitchFamily="2" charset="-122"/>
              </a:rPr>
              <a:t>1</a:t>
            </a:r>
          </a:p>
        </p:txBody>
      </p:sp>
      <p:sp>
        <p:nvSpPr>
          <p:cNvPr id="11" name="文本框 3"/>
          <p:cNvSpPr txBox="1">
            <a:spLocks noChangeArrowheads="1"/>
          </p:cNvSpPr>
          <p:nvPr/>
        </p:nvSpPr>
        <p:spPr bwMode="auto">
          <a:xfrm>
            <a:off x="107504" y="3573016"/>
            <a:ext cx="9219190" cy="1015663"/>
          </a:xfrm>
          <a:prstGeom prst="rect">
            <a:avLst/>
          </a:prstGeom>
          <a:noFill/>
          <a:ln w="9525">
            <a:noFill/>
            <a:miter lim="800000"/>
            <a:headEnd/>
            <a:tailEnd/>
          </a:ln>
        </p:spPr>
        <p:txBody>
          <a:bodyPr wrap="none">
            <a:spAutoFit/>
          </a:bodyPr>
          <a:lstStyle/>
          <a:p>
            <a:pPr algn="just">
              <a:lnSpc>
                <a:spcPct val="150000"/>
              </a:lnSpc>
            </a:pPr>
            <a:r>
              <a:rPr lang="en-US" altLang="zh-CN" sz="2000" b="1" dirty="0" smtClean="0">
                <a:solidFill>
                  <a:schemeClr val="accent2"/>
                </a:solidFill>
                <a:latin typeface="Times New Roman" pitchFamily="18" charset="0"/>
                <a:ea typeface="方正书宋_GBK" pitchFamily="65" charset="-122"/>
              </a:rPr>
              <a:t>Cu</a:t>
            </a:r>
            <a:r>
              <a:rPr lang="en-US" altLang="zh-CN" sz="2000" b="1" baseline="30000" dirty="0" smtClean="0">
                <a:solidFill>
                  <a:schemeClr val="accent2"/>
                </a:solidFill>
                <a:latin typeface="Times New Roman" pitchFamily="18" charset="0"/>
                <a:ea typeface="方正书宋_GBK" pitchFamily="65" charset="-122"/>
              </a:rPr>
              <a:t>+</a:t>
            </a:r>
            <a:r>
              <a:rPr lang="zh-CN" altLang="zh-CN" sz="2000" b="1" dirty="0" smtClean="0">
                <a:solidFill>
                  <a:schemeClr val="accent2"/>
                </a:solidFill>
                <a:latin typeface="Times New Roman" pitchFamily="18" charset="0"/>
                <a:ea typeface="方正书宋_GBK" pitchFamily="65" charset="-122"/>
              </a:rPr>
              <a:t>的</a:t>
            </a:r>
            <a:r>
              <a:rPr lang="zh-CN" altLang="en-US" sz="2000" b="1" dirty="0" smtClean="0">
                <a:solidFill>
                  <a:schemeClr val="accent2"/>
                </a:solidFill>
                <a:latin typeface="Times New Roman" pitchFamily="18" charset="0"/>
                <a:ea typeface="方正书宋_GBK" pitchFamily="65" charset="-122"/>
              </a:rPr>
              <a:t>价电子为</a:t>
            </a:r>
            <a:r>
              <a:rPr lang="en-US" altLang="zh-CN" sz="2000" b="1" dirty="0" smtClean="0">
                <a:solidFill>
                  <a:schemeClr val="accent2"/>
                </a:solidFill>
                <a:latin typeface="Times New Roman" pitchFamily="18" charset="0"/>
                <a:ea typeface="方正书宋_GBK" pitchFamily="65" charset="-122"/>
              </a:rPr>
              <a:t>3d</a:t>
            </a:r>
            <a:r>
              <a:rPr lang="en-US" altLang="zh-CN" sz="2000" b="1" baseline="30000" dirty="0" smtClean="0">
                <a:solidFill>
                  <a:schemeClr val="accent2"/>
                </a:solidFill>
                <a:latin typeface="Times New Roman" pitchFamily="18" charset="0"/>
                <a:ea typeface="方正书宋_GBK" pitchFamily="65" charset="-122"/>
              </a:rPr>
              <a:t>10</a:t>
            </a:r>
            <a:r>
              <a:rPr lang="zh-CN" altLang="en-US" sz="2000" b="1" baseline="30000" dirty="0" smtClean="0">
                <a:solidFill>
                  <a:schemeClr val="accent2"/>
                </a:solidFill>
                <a:latin typeface="Times New Roman" pitchFamily="18" charset="0"/>
                <a:ea typeface="方正书宋_GBK" pitchFamily="65" charset="-122"/>
              </a:rPr>
              <a:t>，</a:t>
            </a:r>
            <a:r>
              <a:rPr lang="zh-CN" altLang="en-US" sz="2000" b="1" dirty="0" smtClean="0">
                <a:solidFill>
                  <a:schemeClr val="accent2"/>
                </a:solidFill>
                <a:latin typeface="Times New Roman" pitchFamily="18" charset="0"/>
                <a:ea typeface="方正书宋_GBK" pitchFamily="65" charset="-122"/>
              </a:rPr>
              <a:t>已达到全满结构</a:t>
            </a:r>
            <a:r>
              <a:rPr lang="zh-CN" altLang="zh-CN" sz="2000" b="1" dirty="0" smtClean="0">
                <a:solidFill>
                  <a:schemeClr val="accent2"/>
                </a:solidFill>
                <a:latin typeface="Times New Roman" pitchFamily="18" charset="0"/>
                <a:ea typeface="方正书宋_GBK" pitchFamily="65" charset="-122"/>
              </a:rPr>
              <a:t>，</a:t>
            </a:r>
            <a:r>
              <a:rPr lang="zh-CN" altLang="en-US" sz="2000" b="1" dirty="0" smtClean="0">
                <a:solidFill>
                  <a:schemeClr val="accent2"/>
                </a:solidFill>
                <a:latin typeface="Times New Roman" pitchFamily="18" charset="0"/>
                <a:ea typeface="方正书宋_GBK" pitchFamily="65" charset="-122"/>
              </a:rPr>
              <a:t>不再容易失去</a:t>
            </a:r>
            <a:r>
              <a:rPr lang="zh-CN" altLang="en-US" sz="2000" b="1" dirty="0" smtClean="0">
                <a:solidFill>
                  <a:schemeClr val="accent2"/>
                </a:solidFill>
                <a:latin typeface="Times New Roman" pitchFamily="18" charset="0"/>
                <a:ea typeface="方正书宋_GBK" pitchFamily="65" charset="-122"/>
                <a:sym typeface="宋体" pitchFamily="2" charset="-122"/>
              </a:rPr>
              <a:t>，故铜的第二电离能更大。</a:t>
            </a:r>
            <a:endParaRPr lang="en-US" altLang="zh-CN" sz="2000" b="1" dirty="0" smtClean="0">
              <a:solidFill>
                <a:schemeClr val="accent2"/>
              </a:solidFill>
              <a:latin typeface="Times New Roman" pitchFamily="18" charset="0"/>
              <a:ea typeface="方正书宋_GBK" pitchFamily="65" charset="-122"/>
            </a:endParaRPr>
          </a:p>
          <a:p>
            <a:pPr algn="just">
              <a:lnSpc>
                <a:spcPct val="150000"/>
              </a:lnSpc>
            </a:pPr>
            <a:r>
              <a:rPr lang="zh-CN" altLang="en-US" sz="2000" b="1" dirty="0" smtClean="0">
                <a:solidFill>
                  <a:schemeClr val="accent2"/>
                </a:solidFill>
                <a:latin typeface="Times New Roman" pitchFamily="18" charset="0"/>
                <a:ea typeface="方正书宋_GBK" pitchFamily="65" charset="-122"/>
              </a:rPr>
              <a:t>或</a:t>
            </a:r>
            <a:r>
              <a:rPr lang="en-US" altLang="zh-CN" sz="2000" b="1" dirty="0" smtClean="0">
                <a:solidFill>
                  <a:schemeClr val="accent2"/>
                </a:solidFill>
                <a:latin typeface="Times New Roman" pitchFamily="18" charset="0"/>
                <a:ea typeface="方正书宋_GBK" pitchFamily="65" charset="-122"/>
              </a:rPr>
              <a:t>Ni</a:t>
            </a:r>
            <a:r>
              <a:rPr lang="en-US" altLang="zh-CN" sz="2000" b="1" baseline="30000" dirty="0" smtClean="0">
                <a:solidFill>
                  <a:schemeClr val="accent2"/>
                </a:solidFill>
                <a:latin typeface="Times New Roman" pitchFamily="18" charset="0"/>
                <a:ea typeface="方正书宋_GBK" pitchFamily="65" charset="-122"/>
              </a:rPr>
              <a:t>+</a:t>
            </a:r>
            <a:r>
              <a:rPr lang="zh-CN" altLang="zh-CN" sz="2000" b="1" dirty="0" smtClean="0">
                <a:solidFill>
                  <a:schemeClr val="accent2"/>
                </a:solidFill>
                <a:latin typeface="Times New Roman" pitchFamily="18" charset="0"/>
                <a:ea typeface="方正书宋_GBK" pitchFamily="65" charset="-122"/>
              </a:rPr>
              <a:t>的</a:t>
            </a:r>
            <a:r>
              <a:rPr lang="zh-CN" altLang="en-US" sz="2000" b="1" dirty="0" smtClean="0">
                <a:solidFill>
                  <a:schemeClr val="accent2"/>
                </a:solidFill>
                <a:latin typeface="Times New Roman" pitchFamily="18" charset="0"/>
                <a:ea typeface="方正书宋_GBK" pitchFamily="65" charset="-122"/>
              </a:rPr>
              <a:t>价电子为</a:t>
            </a:r>
            <a:r>
              <a:rPr lang="en-US" altLang="zh-CN" sz="2000" b="1" dirty="0" smtClean="0">
                <a:latin typeface="Times New Roman" pitchFamily="18" charset="0"/>
                <a:ea typeface="方正书宋_GBK" pitchFamily="65" charset="-122"/>
                <a:sym typeface="宋体" pitchFamily="2" charset="-122"/>
              </a:rPr>
              <a:t>3d</a:t>
            </a:r>
            <a:r>
              <a:rPr lang="en-US" altLang="zh-CN" sz="2000" b="1" baseline="30000" dirty="0" smtClean="0">
                <a:latin typeface="Times New Roman" pitchFamily="18" charset="0"/>
                <a:ea typeface="方正书宋_GBK" pitchFamily="65" charset="-122"/>
                <a:sym typeface="宋体" pitchFamily="2" charset="-122"/>
              </a:rPr>
              <a:t>8</a:t>
            </a:r>
            <a:r>
              <a:rPr lang="en-US" altLang="zh-CN" sz="2000" b="1" dirty="0" smtClean="0">
                <a:solidFill>
                  <a:schemeClr val="accent2"/>
                </a:solidFill>
                <a:latin typeface="Times New Roman" pitchFamily="18" charset="0"/>
                <a:ea typeface="方正书宋_GBK" pitchFamily="65" charset="-122"/>
                <a:sym typeface="宋体" pitchFamily="2" charset="-122"/>
              </a:rPr>
              <a:t>4s</a:t>
            </a:r>
            <a:r>
              <a:rPr lang="en-US" altLang="zh-CN" sz="2000" b="1" baseline="30000" dirty="0" smtClean="0">
                <a:solidFill>
                  <a:schemeClr val="accent2"/>
                </a:solidFill>
                <a:latin typeface="Times New Roman" pitchFamily="18" charset="0"/>
                <a:ea typeface="方正书宋_GBK" pitchFamily="65" charset="-122"/>
                <a:sym typeface="宋体" pitchFamily="2" charset="-122"/>
              </a:rPr>
              <a:t>1</a:t>
            </a:r>
            <a:r>
              <a:rPr lang="zh-CN" altLang="zh-CN" sz="2000" b="1" dirty="0" smtClean="0">
                <a:solidFill>
                  <a:schemeClr val="accent2"/>
                </a:solidFill>
                <a:latin typeface="Times New Roman" pitchFamily="18" charset="0"/>
                <a:ea typeface="方正书宋_GBK" pitchFamily="65" charset="-122"/>
              </a:rPr>
              <a:t>电子</a:t>
            </a:r>
            <a:r>
              <a:rPr lang="zh-CN" altLang="en-US" sz="2000" b="1" dirty="0" smtClean="0">
                <a:solidFill>
                  <a:schemeClr val="accent2"/>
                </a:solidFill>
                <a:latin typeface="Times New Roman" pitchFamily="18" charset="0"/>
                <a:ea typeface="方正书宋_GBK" pitchFamily="65" charset="-122"/>
              </a:rPr>
              <a:t>，</a:t>
            </a:r>
            <a:r>
              <a:rPr lang="en-US" altLang="zh-CN" sz="2000" b="1" dirty="0" smtClean="0">
                <a:solidFill>
                  <a:schemeClr val="accent2"/>
                </a:solidFill>
                <a:latin typeface="Times New Roman" pitchFamily="18" charset="0"/>
                <a:ea typeface="方正书宋_GBK" pitchFamily="65" charset="-122"/>
              </a:rPr>
              <a:t>4s</a:t>
            </a:r>
            <a:r>
              <a:rPr lang="en-US" altLang="zh-CN" sz="2000" b="1" baseline="30000" dirty="0" smtClean="0">
                <a:solidFill>
                  <a:schemeClr val="accent2"/>
                </a:solidFill>
                <a:latin typeface="Times New Roman" pitchFamily="18" charset="0"/>
                <a:ea typeface="方正书宋_GBK" pitchFamily="65" charset="-122"/>
              </a:rPr>
              <a:t>1</a:t>
            </a:r>
            <a:r>
              <a:rPr lang="zh-CN" altLang="en-US" sz="2000" dirty="0" smtClean="0">
                <a:solidFill>
                  <a:schemeClr val="accent2"/>
                </a:solidFill>
                <a:latin typeface="Times New Roman" pitchFamily="18" charset="0"/>
                <a:ea typeface="方正书宋_GBK" pitchFamily="65" charset="-122"/>
              </a:rPr>
              <a:t>电子</a:t>
            </a:r>
            <a:r>
              <a:rPr lang="zh-CN" altLang="en-US" sz="2000" b="1" dirty="0" smtClean="0">
                <a:solidFill>
                  <a:schemeClr val="accent2"/>
                </a:solidFill>
                <a:latin typeface="Times New Roman" pitchFamily="18" charset="0"/>
                <a:ea typeface="方正书宋_GBK" pitchFamily="65" charset="-122"/>
              </a:rPr>
              <a:t>容易失去，故镍的第二电离能更小</a:t>
            </a:r>
            <a:endParaRPr lang="zh-CN" altLang="zh-CN" sz="2000" b="1" dirty="0">
              <a:solidFill>
                <a:schemeClr val="accent2"/>
              </a:solidFill>
              <a:latin typeface="Times New Roman" pitchFamily="18" charset="0"/>
              <a:ea typeface="方正书宋_GBK"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矩形 1"/>
          <p:cNvSpPr>
            <a:spLocks noChangeArrowheads="1"/>
          </p:cNvSpPr>
          <p:nvPr/>
        </p:nvSpPr>
        <p:spPr bwMode="auto">
          <a:xfrm>
            <a:off x="467544" y="836712"/>
            <a:ext cx="8393906"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0" marR="0" lvl="0" indent="0" algn="just" defTabSz="914400" rtl="0" eaLnBrk="1" fontAlgn="base" latinLnBrk="0" hangingPunct="1">
              <a:lnSpc>
                <a:spcPct val="150000"/>
              </a:lnSpc>
              <a:spcBef>
                <a:spcPct val="0"/>
              </a:spcBef>
              <a:spcAft>
                <a:spcPts val="0"/>
              </a:spcAft>
              <a:buClrTx/>
              <a:buSzTx/>
              <a:buFontTx/>
              <a:buNone/>
              <a:defRPr/>
            </a:pPr>
            <a:r>
              <a:rPr kumimoji="0" lang="en-US" altLang="zh-CN"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2</a:t>
            </a:r>
            <a:r>
              <a:rPr kumimoji="0" lang="zh-CN" altLang="en-US"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a:t>
            </a:r>
            <a:r>
              <a:rPr kumimoji="0" lang="zh-CN" altLang="zh-CN"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元素</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的基态气态原子得到一个电子形成气态负一价离子时所放出的能量称作第一电子亲和能</a:t>
            </a:r>
            <a:r>
              <a:rPr kumimoji="0" lang="en-US"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a:t>
            </a:r>
            <a:r>
              <a:rPr kumimoji="0" lang="en-US" altLang="zh-CN" sz="2400" b="1" i="1"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E</a:t>
            </a:r>
            <a:r>
              <a:rPr kumimoji="0" lang="en-US" altLang="zh-CN" sz="2400" b="1" i="0" u="none" strike="noStrike" kern="100" cap="none" spc="0" normalizeH="0" baseline="-2500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1</a:t>
            </a:r>
            <a:r>
              <a:rPr kumimoji="0" lang="en-US"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。第二周期部分元素的</a:t>
            </a:r>
            <a:r>
              <a:rPr kumimoji="0" lang="en-US" altLang="zh-CN" sz="2400" b="1" i="1"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E</a:t>
            </a:r>
            <a:r>
              <a:rPr kumimoji="0" lang="en-US" altLang="zh-CN" sz="2400" b="1" i="0" u="none" strike="noStrike" kern="100" cap="none" spc="0" normalizeH="0" baseline="-2500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1</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变化趋势如图所示，其中除氮元素外，其他元素的</a:t>
            </a:r>
            <a:r>
              <a:rPr kumimoji="0" lang="en-US" altLang="zh-CN" sz="2400" b="1" i="1"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E</a:t>
            </a:r>
            <a:r>
              <a:rPr kumimoji="0" lang="en-US" altLang="zh-CN" sz="2400" b="1" i="0" u="none" strike="noStrike" kern="100" cap="none" spc="0" normalizeH="0" baseline="-2500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1</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自左而右依次增大的原因是</a:t>
            </a:r>
            <a:r>
              <a:rPr kumimoji="0" lang="en-US"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_______________</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a:t>
            </a:r>
            <a:endParaRPr kumimoji="0" lang="zh-CN" altLang="zh-CN" sz="1050" b="0" i="0" u="none" strike="noStrike" kern="1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Courier New" panose="02070309020205020404"/>
            </a:endParaRPr>
          </a:p>
          <a:p>
            <a:pPr marL="0" marR="0" lvl="0" indent="0" algn="just" defTabSz="914400" rtl="0" eaLnBrk="1" fontAlgn="base" latinLnBrk="0" hangingPunct="1">
              <a:lnSpc>
                <a:spcPct val="150000"/>
              </a:lnSpc>
              <a:spcBef>
                <a:spcPct val="0"/>
              </a:spcBef>
              <a:spcAft>
                <a:spcPts val="0"/>
              </a:spcAft>
              <a:buClrTx/>
              <a:buSzTx/>
              <a:buFontTx/>
              <a:buNone/>
              <a:defRPr/>
            </a:pP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氮元素的</a:t>
            </a:r>
            <a:r>
              <a:rPr kumimoji="0" lang="en-US" altLang="zh-CN" sz="2400" b="1" i="1"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E</a:t>
            </a:r>
            <a:r>
              <a:rPr kumimoji="0" lang="en-US" altLang="zh-CN" sz="2400" b="1" i="0" u="none" strike="noStrike" kern="100" cap="none" spc="0" normalizeH="0" baseline="-2500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1</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呈现异常的原因是</a:t>
            </a:r>
            <a:r>
              <a:rPr kumimoji="0" lang="en-US"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Courier New" panose="02070309020205020404"/>
              </a:rPr>
              <a:t>______________</a:t>
            </a:r>
            <a:r>
              <a:rPr kumimoji="0" lang="zh-CN" altLang="zh-CN" sz="2400" b="1"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Times New Roman" panose="02020603050405020304"/>
              </a:rPr>
              <a:t>。</a:t>
            </a:r>
            <a:endParaRPr kumimoji="0" lang="zh-CN" altLang="zh-CN" sz="1000" b="0" i="0" u="none" strike="noStrike" kern="1200" cap="none" spc="0" normalizeH="0" baseline="0" noProof="0" dirty="0">
              <a:ln>
                <a:noFill/>
              </a:ln>
              <a:solidFill>
                <a:schemeClr val="tx1"/>
              </a:solidFill>
              <a:effectLst/>
              <a:uLnTx/>
              <a:uFillTx/>
              <a:latin typeface="宋体" panose="02010600030101010101" pitchFamily="2" charset="-122"/>
              <a:ea typeface="黑体" panose="02010600030101010101" pitchFamily="2" charset="-122"/>
              <a:cs typeface="Courier New" panose="02070309020205020404" charset="0"/>
            </a:endParaRPr>
          </a:p>
        </p:txBody>
      </p:sp>
      <p:pic>
        <p:nvPicPr>
          <p:cNvPr id="45060" name="Picture 1" descr="17GH15-1"/>
          <p:cNvPicPr>
            <a:picLocks noChangeAspect="1"/>
          </p:cNvPicPr>
          <p:nvPr/>
        </p:nvPicPr>
        <p:blipFill>
          <a:blip r:embed="rId2" cstate="print">
            <a:clrChange>
              <a:clrFrom>
                <a:srgbClr val="FFFFFF"/>
              </a:clrFrom>
              <a:clrTo>
                <a:srgbClr val="FFFFFF">
                  <a:alpha val="0"/>
                </a:srgbClr>
              </a:clrTo>
            </a:clrChange>
          </a:blip>
          <a:stretch>
            <a:fillRect/>
          </a:stretch>
        </p:blipFill>
        <p:spPr>
          <a:xfrm>
            <a:off x="6156176" y="3717032"/>
            <a:ext cx="2880320" cy="2645751"/>
          </a:xfrm>
          <a:prstGeom prst="rect">
            <a:avLst/>
          </a:prstGeom>
          <a:noFill/>
          <a:ln w="9525">
            <a:noFill/>
          </a:ln>
        </p:spPr>
      </p:pic>
      <p:sp>
        <p:nvSpPr>
          <p:cNvPr id="5" name="Text Box 14"/>
          <p:cNvSpPr txBox="1">
            <a:spLocks noChangeArrowheads="1"/>
          </p:cNvSpPr>
          <p:nvPr/>
        </p:nvSpPr>
        <p:spPr bwMode="auto">
          <a:xfrm>
            <a:off x="0" y="3789040"/>
            <a:ext cx="6012160" cy="2462213"/>
          </a:xfrm>
          <a:prstGeom prst="rect">
            <a:avLst/>
          </a:prstGeom>
          <a:noFill/>
          <a:ln w="9525">
            <a:noFill/>
            <a:miter lim="800000"/>
            <a:headEnd/>
            <a:tailEnd/>
          </a:ln>
        </p:spPr>
        <p:txBody>
          <a:bodyPr wrap="square">
            <a:spAutoFit/>
          </a:bodyPr>
          <a:lstStyle/>
          <a:p>
            <a:pPr>
              <a:spcBef>
                <a:spcPct val="50000"/>
              </a:spcBef>
            </a:pPr>
            <a:r>
              <a:rPr lang="zh-CN" altLang="en-US" sz="2800" b="1" dirty="0" smtClean="0">
                <a:solidFill>
                  <a:srgbClr val="0033CC"/>
                </a:solidFill>
              </a:rPr>
              <a:t>同周期元素随</a:t>
            </a:r>
            <a:r>
              <a:rPr lang="zh-CN" altLang="en-US" sz="2800" b="1" dirty="0" smtClean="0">
                <a:solidFill>
                  <a:srgbClr val="FF0000"/>
                </a:solidFill>
              </a:rPr>
              <a:t>核电荷数</a:t>
            </a:r>
            <a:r>
              <a:rPr lang="zh-CN" altLang="en-US" sz="2800" b="1" dirty="0" smtClean="0">
                <a:solidFill>
                  <a:srgbClr val="0033CC"/>
                </a:solidFill>
              </a:rPr>
              <a:t>依次增大，</a:t>
            </a:r>
            <a:r>
              <a:rPr lang="zh-CN" altLang="en-US" sz="2800" b="1" dirty="0" smtClean="0">
                <a:solidFill>
                  <a:srgbClr val="FF0000"/>
                </a:solidFill>
              </a:rPr>
              <a:t>原子半径</a:t>
            </a:r>
            <a:r>
              <a:rPr lang="zh-CN" altLang="en-US" sz="2800" b="1" dirty="0" smtClean="0">
                <a:solidFill>
                  <a:srgbClr val="0033CC"/>
                </a:solidFill>
              </a:rPr>
              <a:t>逐渐变小，故结合一个电子释放出的能量依次增大。</a:t>
            </a:r>
            <a:endParaRPr lang="en-US" altLang="zh-CN" sz="2800" b="1" dirty="0" smtClean="0">
              <a:solidFill>
                <a:srgbClr val="0033CC"/>
              </a:solidFill>
            </a:endParaRPr>
          </a:p>
          <a:p>
            <a:pPr>
              <a:spcBef>
                <a:spcPct val="50000"/>
              </a:spcBef>
            </a:pPr>
            <a:r>
              <a:rPr lang="en-US" altLang="zh-CN" sz="2800" b="1" dirty="0" smtClean="0">
                <a:solidFill>
                  <a:srgbClr val="0033CC"/>
                </a:solidFill>
              </a:rPr>
              <a:t>N</a:t>
            </a:r>
            <a:r>
              <a:rPr lang="zh-CN" altLang="en-US" sz="2800" b="1" dirty="0" smtClean="0">
                <a:solidFill>
                  <a:srgbClr val="0033CC"/>
                </a:solidFill>
              </a:rPr>
              <a:t>原子的</a:t>
            </a:r>
            <a:r>
              <a:rPr lang="en-US" altLang="zh-CN" sz="2800" b="1" dirty="0" smtClean="0">
                <a:solidFill>
                  <a:srgbClr val="FF0000"/>
                </a:solidFill>
              </a:rPr>
              <a:t>2p</a:t>
            </a:r>
            <a:r>
              <a:rPr lang="zh-CN" altLang="en-US" sz="2800" b="1" dirty="0" smtClean="0">
                <a:solidFill>
                  <a:srgbClr val="FF0000"/>
                </a:solidFill>
              </a:rPr>
              <a:t>轨道为半充满状态</a:t>
            </a:r>
            <a:r>
              <a:rPr lang="zh-CN" altLang="en-US" sz="2800" b="1" dirty="0" smtClean="0">
                <a:solidFill>
                  <a:srgbClr val="0033CC"/>
                </a:solidFill>
              </a:rPr>
              <a:t>，具有额外稳定性，故不易结合一个电子</a:t>
            </a:r>
            <a:endParaRPr lang="zh-CN" altLang="en-US" sz="2800" b="1" baseline="-25000" dirty="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矩形 1"/>
          <p:cNvSpPr/>
          <p:nvPr/>
        </p:nvSpPr>
        <p:spPr>
          <a:xfrm>
            <a:off x="191691" y="569913"/>
            <a:ext cx="8635603" cy="559769"/>
          </a:xfrm>
          <a:prstGeom prst="rect">
            <a:avLst/>
          </a:prstGeom>
          <a:noFill/>
          <a:ln w="9525">
            <a:noFill/>
          </a:ln>
        </p:spPr>
        <p:txBody>
          <a:bodyPr>
            <a:spAutoFit/>
          </a:bodyPr>
          <a:lstStyle/>
          <a:p>
            <a:pPr algn="ctr">
              <a:lnSpc>
                <a:spcPct val="150000"/>
              </a:lnSpc>
            </a:pPr>
            <a:r>
              <a:rPr lang="zh-CN" altLang="zh-CN" sz="2400" b="1" dirty="0">
                <a:latin typeface="Times New Roman" panose="02020603050405020304" pitchFamily="18" charset="0"/>
                <a:ea typeface="黑体" panose="02010600030101010101" pitchFamily="2" charset="-122"/>
              </a:rPr>
              <a:t>　</a:t>
            </a:r>
            <a:r>
              <a:rPr lang="en-US" altLang="zh-CN" sz="2400" b="1" dirty="0" smtClean="0">
                <a:latin typeface="Times New Roman" panose="02020603050405020304" pitchFamily="18" charset="0"/>
                <a:ea typeface="黑体" panose="02010600030101010101" pitchFamily="2" charset="-122"/>
              </a:rPr>
              <a:t>【</a:t>
            </a:r>
            <a:r>
              <a:rPr lang="zh-CN" altLang="en-US" sz="2400" b="1" dirty="0" smtClean="0">
                <a:latin typeface="Times New Roman" panose="02020603050405020304" pitchFamily="18" charset="0"/>
                <a:ea typeface="黑体" panose="02010600030101010101" pitchFamily="2" charset="-122"/>
              </a:rPr>
              <a:t>归纳</a:t>
            </a:r>
            <a:r>
              <a:rPr lang="en-US" altLang="zh-CN" sz="2400" b="1" dirty="0" smtClean="0">
                <a:latin typeface="Times New Roman" panose="02020603050405020304" pitchFamily="18" charset="0"/>
                <a:ea typeface="黑体" panose="02010600030101010101" pitchFamily="2" charset="-122"/>
              </a:rPr>
              <a:t>】</a:t>
            </a:r>
            <a:r>
              <a:rPr lang="zh-CN" altLang="en-US" sz="2400" b="1" dirty="0" smtClean="0">
                <a:latin typeface="Times New Roman" panose="02020603050405020304" pitchFamily="18" charset="0"/>
                <a:ea typeface="黑体" panose="02010600030101010101" pitchFamily="2" charset="-122"/>
              </a:rPr>
              <a:t>电离能相关的文字描述答题模板</a:t>
            </a:r>
            <a:endParaRPr lang="zh-CN" altLang="zh-CN" sz="1000" dirty="0">
              <a:latin typeface="宋体" panose="02010600030101010101" pitchFamily="2" charset="-122"/>
              <a:ea typeface="黑体" panose="02010600030101010101" pitchFamily="2" charset="-122"/>
            </a:endParaRPr>
          </a:p>
        </p:txBody>
      </p:sp>
      <p:graphicFrame>
        <p:nvGraphicFramePr>
          <p:cNvPr id="3" name="表格 2"/>
          <p:cNvGraphicFramePr>
            <a:graphicFrameLocks noGrp="1"/>
          </p:cNvGraphicFramePr>
          <p:nvPr/>
        </p:nvGraphicFramePr>
        <p:xfrm>
          <a:off x="395536" y="1268760"/>
          <a:ext cx="8262938" cy="4820988"/>
        </p:xfrm>
        <a:graphic>
          <a:graphicData uri="http://schemas.openxmlformats.org/drawingml/2006/table">
            <a:tbl>
              <a:tblPr/>
              <a:tblGrid>
                <a:gridCol w="852949"/>
                <a:gridCol w="7409989"/>
              </a:tblGrid>
              <a:tr h="692426">
                <a:tc>
                  <a:txBody>
                    <a:bodyPr/>
                    <a:lstStyle/>
                    <a:p>
                      <a:pPr algn="ctr">
                        <a:lnSpc>
                          <a:spcPct val="150000"/>
                        </a:lnSpc>
                        <a:spcAft>
                          <a:spcPts val="0"/>
                        </a:spcAft>
                      </a:pPr>
                      <a:r>
                        <a:rPr lang="zh-CN" sz="2400" b="1" kern="100" dirty="0">
                          <a:effectLst/>
                          <a:latin typeface="Times New Roman" panose="02020603050405020304"/>
                          <a:cs typeface="Times New Roman" panose="02020603050405020304"/>
                        </a:rPr>
                        <a:t>规律</a:t>
                      </a:r>
                      <a:endParaRPr lang="zh-CN" sz="2400" kern="100" dirty="0">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2400" b="1" kern="100" dirty="0">
                          <a:effectLst/>
                          <a:latin typeface="Times New Roman" panose="02020603050405020304"/>
                          <a:cs typeface="Times New Roman" panose="02020603050405020304"/>
                        </a:rPr>
                        <a:t>在周期表中，电离能、电负性从左到右逐渐</a:t>
                      </a:r>
                      <a:r>
                        <a:rPr lang="zh-CN" sz="2400" b="1" u="wavy" kern="100" dirty="0">
                          <a:effectLst/>
                          <a:latin typeface="Times New Roman" panose="02020603050405020304"/>
                          <a:cs typeface="Times New Roman" panose="02020603050405020304"/>
                        </a:rPr>
                        <a:t>增大</a:t>
                      </a:r>
                      <a:r>
                        <a:rPr lang="zh-CN" sz="2400" b="1" kern="100" dirty="0">
                          <a:effectLst/>
                          <a:latin typeface="Times New Roman" panose="02020603050405020304"/>
                          <a:cs typeface="Times New Roman" panose="02020603050405020304"/>
                        </a:rPr>
                        <a:t>，从上往下逐渐</a:t>
                      </a:r>
                      <a:r>
                        <a:rPr lang="zh-CN" sz="2400" b="1" u="wavy" kern="100" dirty="0">
                          <a:effectLst/>
                          <a:latin typeface="Times New Roman" panose="02020603050405020304"/>
                          <a:cs typeface="Times New Roman" panose="02020603050405020304"/>
                        </a:rPr>
                        <a:t>减小</a:t>
                      </a:r>
                      <a:endParaRPr lang="zh-CN" sz="2400" kern="100" dirty="0">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0896">
                <a:tc>
                  <a:txBody>
                    <a:bodyPr/>
                    <a:lstStyle/>
                    <a:p>
                      <a:pPr algn="ctr">
                        <a:lnSpc>
                          <a:spcPct val="150000"/>
                        </a:lnSpc>
                        <a:spcAft>
                          <a:spcPts val="0"/>
                        </a:spcAft>
                      </a:pPr>
                      <a:r>
                        <a:rPr lang="zh-CN" sz="2400" b="1" kern="100">
                          <a:effectLst/>
                          <a:latin typeface="Times New Roman" panose="02020603050405020304"/>
                          <a:cs typeface="Times New Roman" panose="02020603050405020304"/>
                        </a:rPr>
                        <a:t>特性</a:t>
                      </a:r>
                      <a:endParaRPr lang="zh-CN" sz="2400" kern="100">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2400" b="1" kern="100" dirty="0">
                          <a:effectLst/>
                          <a:latin typeface="Times New Roman" panose="02020603050405020304"/>
                          <a:cs typeface="Times New Roman" panose="02020603050405020304"/>
                        </a:rPr>
                        <a:t>同周期主族元素，第</a:t>
                      </a:r>
                      <a:r>
                        <a:rPr lang="en-US" sz="2400" b="1" kern="100" dirty="0" err="1">
                          <a:effectLst/>
                          <a:latin typeface="宋体" panose="02010600030101010101" pitchFamily="2" charset="-122"/>
                          <a:cs typeface="Times New Roman" panose="02020603050405020304"/>
                        </a:rPr>
                        <a:t>Ⅱ</a:t>
                      </a:r>
                      <a:r>
                        <a:rPr lang="en-US" sz="2400" b="1" kern="100" dirty="0" err="1">
                          <a:effectLst/>
                          <a:latin typeface="Times New Roman" panose="02020603050405020304"/>
                          <a:cs typeface="Courier New" panose="02070309020205020404"/>
                        </a:rPr>
                        <a:t>A</a:t>
                      </a:r>
                      <a:r>
                        <a:rPr lang="zh-CN" sz="2400" b="1" kern="100" dirty="0">
                          <a:effectLst/>
                          <a:latin typeface="Times New Roman" panose="02020603050405020304"/>
                          <a:cs typeface="Times New Roman" panose="02020603050405020304"/>
                        </a:rPr>
                        <a:t>族</a:t>
                      </a:r>
                      <a:r>
                        <a:rPr lang="en-US" sz="2400" b="1" kern="100" dirty="0">
                          <a:effectLst/>
                          <a:latin typeface="Times New Roman" panose="02020603050405020304"/>
                          <a:cs typeface="Courier New" panose="02070309020205020404"/>
                        </a:rPr>
                        <a:t>(</a:t>
                      </a:r>
                      <a:r>
                        <a:rPr lang="en-US" sz="2400" b="1" i="1" kern="100" dirty="0">
                          <a:effectLst/>
                          <a:latin typeface="Times New Roman" panose="02020603050405020304"/>
                          <a:cs typeface="Courier New" panose="02070309020205020404"/>
                        </a:rPr>
                        <a:t>n</a:t>
                      </a:r>
                      <a:r>
                        <a:rPr lang="en-US" sz="2400" b="1" kern="100" dirty="0">
                          <a:effectLst/>
                          <a:latin typeface="Times New Roman" panose="02020603050405020304"/>
                          <a:cs typeface="Courier New" panose="02070309020205020404"/>
                        </a:rPr>
                        <a:t>p</a:t>
                      </a:r>
                      <a:r>
                        <a:rPr lang="en-US" sz="2400" b="1" kern="100" baseline="30000" dirty="0">
                          <a:effectLst/>
                          <a:latin typeface="Times New Roman" panose="02020603050405020304"/>
                          <a:cs typeface="Courier New" panose="02070309020205020404"/>
                        </a:rPr>
                        <a:t>0</a:t>
                      </a:r>
                      <a:r>
                        <a:rPr lang="en-US" sz="2400" b="1" kern="100" dirty="0">
                          <a:effectLst/>
                          <a:latin typeface="Times New Roman" panose="02020603050405020304"/>
                          <a:cs typeface="Courier New" panose="02070309020205020404"/>
                        </a:rPr>
                        <a:t>)</a:t>
                      </a:r>
                      <a:r>
                        <a:rPr lang="zh-CN" sz="2400" b="1" kern="100" dirty="0">
                          <a:effectLst/>
                          <a:latin typeface="Times New Roman" panose="02020603050405020304"/>
                          <a:cs typeface="Times New Roman" panose="02020603050405020304"/>
                        </a:rPr>
                        <a:t>全空、</a:t>
                      </a:r>
                      <a:r>
                        <a:rPr lang="en-US" sz="2400" b="1" kern="100" dirty="0" err="1">
                          <a:effectLst/>
                          <a:latin typeface="宋体" panose="02010600030101010101" pitchFamily="2" charset="-122"/>
                          <a:cs typeface="Times New Roman" panose="02020603050405020304"/>
                        </a:rPr>
                        <a:t>Ⅴ</a:t>
                      </a:r>
                      <a:r>
                        <a:rPr lang="en-US" sz="2400" b="1" kern="100" dirty="0" err="1">
                          <a:effectLst/>
                          <a:latin typeface="Times New Roman" panose="02020603050405020304"/>
                          <a:cs typeface="Courier New" panose="02070309020205020404"/>
                        </a:rPr>
                        <a:t>A</a:t>
                      </a:r>
                      <a:r>
                        <a:rPr lang="zh-CN" sz="2400" b="1" kern="100" dirty="0">
                          <a:effectLst/>
                          <a:latin typeface="Times New Roman" panose="02020603050405020304"/>
                          <a:cs typeface="Times New Roman" panose="02020603050405020304"/>
                        </a:rPr>
                        <a:t>族</a:t>
                      </a:r>
                      <a:r>
                        <a:rPr lang="en-US" sz="2400" b="1" kern="100" dirty="0">
                          <a:effectLst/>
                          <a:latin typeface="Times New Roman" panose="02020603050405020304"/>
                          <a:cs typeface="Courier New" panose="02070309020205020404"/>
                        </a:rPr>
                        <a:t>(</a:t>
                      </a:r>
                      <a:r>
                        <a:rPr lang="en-US" sz="2400" b="1" i="1" kern="100" dirty="0">
                          <a:effectLst/>
                          <a:latin typeface="Times New Roman" panose="02020603050405020304"/>
                          <a:cs typeface="Courier New" panose="02070309020205020404"/>
                        </a:rPr>
                        <a:t>n</a:t>
                      </a:r>
                      <a:r>
                        <a:rPr lang="en-US" sz="2400" b="1" kern="100" dirty="0">
                          <a:effectLst/>
                          <a:latin typeface="Times New Roman" panose="02020603050405020304"/>
                          <a:cs typeface="Courier New" panose="02070309020205020404"/>
                        </a:rPr>
                        <a:t>p</a:t>
                      </a:r>
                      <a:r>
                        <a:rPr lang="en-US" sz="2400" b="1" kern="100" baseline="30000" dirty="0">
                          <a:effectLst/>
                          <a:latin typeface="Times New Roman" panose="02020603050405020304"/>
                          <a:cs typeface="Courier New" panose="02070309020205020404"/>
                        </a:rPr>
                        <a:t>3</a:t>
                      </a:r>
                      <a:r>
                        <a:rPr lang="en-US" sz="2400" b="1" kern="100" dirty="0">
                          <a:effectLst/>
                          <a:latin typeface="Times New Roman" panose="02020603050405020304"/>
                          <a:cs typeface="Courier New" panose="02070309020205020404"/>
                        </a:rPr>
                        <a:t>)</a:t>
                      </a:r>
                      <a:r>
                        <a:rPr lang="zh-CN" sz="2400" b="1" kern="100" dirty="0">
                          <a:effectLst/>
                          <a:latin typeface="Times New Roman" panose="02020603050405020304"/>
                          <a:cs typeface="Times New Roman" panose="02020603050405020304"/>
                        </a:rPr>
                        <a:t>半充满，比较稳定，所以其第一电离能</a:t>
                      </a:r>
                      <a:r>
                        <a:rPr lang="zh-CN" sz="2400" b="1" u="wavy" kern="100" dirty="0">
                          <a:effectLst/>
                          <a:latin typeface="Times New Roman" panose="02020603050405020304"/>
                          <a:cs typeface="Times New Roman" panose="02020603050405020304"/>
                        </a:rPr>
                        <a:t>大于</a:t>
                      </a:r>
                      <a:r>
                        <a:rPr lang="zh-CN" sz="2400" b="1" kern="100" dirty="0">
                          <a:effectLst/>
                          <a:latin typeface="Times New Roman" panose="02020603050405020304"/>
                          <a:cs typeface="Times New Roman" panose="02020603050405020304"/>
                        </a:rPr>
                        <a:t>同周期相邻的第</a:t>
                      </a:r>
                      <a:r>
                        <a:rPr lang="en-US" sz="2400" b="1" kern="100" dirty="0" err="1">
                          <a:effectLst/>
                          <a:latin typeface="宋体" panose="02010600030101010101" pitchFamily="2" charset="-122"/>
                          <a:cs typeface="Times New Roman" panose="02020603050405020304"/>
                        </a:rPr>
                        <a:t>Ⅲ</a:t>
                      </a:r>
                      <a:r>
                        <a:rPr lang="en-US" sz="2400" b="1" kern="100" dirty="0" err="1">
                          <a:effectLst/>
                          <a:latin typeface="Times New Roman" panose="02020603050405020304"/>
                          <a:cs typeface="Courier New" panose="02070309020205020404"/>
                        </a:rPr>
                        <a:t>A</a:t>
                      </a:r>
                      <a:r>
                        <a:rPr lang="zh-CN" sz="2400" b="1" kern="100" dirty="0">
                          <a:effectLst/>
                          <a:latin typeface="Times New Roman" panose="02020603050405020304"/>
                          <a:cs typeface="Times New Roman" panose="02020603050405020304"/>
                        </a:rPr>
                        <a:t>族和</a:t>
                      </a:r>
                      <a:r>
                        <a:rPr lang="en-US" sz="2400" b="1" kern="100" dirty="0" err="1">
                          <a:effectLst/>
                          <a:latin typeface="宋体" panose="02010600030101010101" pitchFamily="2" charset="-122"/>
                          <a:cs typeface="Times New Roman" panose="02020603050405020304"/>
                        </a:rPr>
                        <a:t>Ⅵ</a:t>
                      </a:r>
                      <a:r>
                        <a:rPr lang="en-US" sz="2400" b="1" kern="100" dirty="0" err="1">
                          <a:effectLst/>
                          <a:latin typeface="Times New Roman" panose="02020603050405020304"/>
                          <a:cs typeface="Courier New" panose="02070309020205020404"/>
                        </a:rPr>
                        <a:t>A</a:t>
                      </a:r>
                      <a:r>
                        <a:rPr lang="zh-CN" sz="2400" b="1" kern="100" dirty="0">
                          <a:effectLst/>
                          <a:latin typeface="Times New Roman" panose="02020603050405020304"/>
                          <a:cs typeface="Times New Roman" panose="02020603050405020304"/>
                        </a:rPr>
                        <a:t>族元素</a:t>
                      </a:r>
                      <a:endParaRPr lang="zh-CN" sz="2400" kern="100" dirty="0">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9366">
                <a:tc>
                  <a:txBody>
                    <a:bodyPr/>
                    <a:lstStyle/>
                    <a:p>
                      <a:pPr algn="ctr">
                        <a:lnSpc>
                          <a:spcPct val="150000"/>
                        </a:lnSpc>
                        <a:spcAft>
                          <a:spcPts val="0"/>
                        </a:spcAft>
                      </a:pPr>
                      <a:r>
                        <a:rPr lang="zh-CN" altLang="en-US" sz="2400" b="1" kern="100" dirty="0" smtClean="0">
                          <a:solidFill>
                            <a:srgbClr val="FF0000"/>
                          </a:solidFill>
                          <a:effectLst/>
                          <a:latin typeface="宋体" panose="02010600030101010101" pitchFamily="2" charset="-122"/>
                          <a:cs typeface="Courier New" panose="02070309020205020404"/>
                        </a:rPr>
                        <a:t>模板</a:t>
                      </a:r>
                      <a:endParaRPr lang="zh-CN" sz="2400" b="1" kern="100" dirty="0">
                        <a:solidFill>
                          <a:srgbClr val="FF0000"/>
                        </a:solidFill>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altLang="en-US" sz="2400" b="1" kern="100" dirty="0" smtClean="0">
                          <a:solidFill>
                            <a:srgbClr val="FF0000"/>
                          </a:solidFill>
                          <a:effectLst/>
                          <a:latin typeface="宋体" panose="02010600030101010101" pitchFamily="2" charset="-122"/>
                          <a:cs typeface="Courier New" panose="02070309020205020404"/>
                        </a:rPr>
                        <a:t>判断第</a:t>
                      </a:r>
                      <a:r>
                        <a:rPr lang="en-US" altLang="zh-CN" sz="2400" b="1" kern="100" dirty="0" smtClean="0">
                          <a:solidFill>
                            <a:srgbClr val="FF0000"/>
                          </a:solidFill>
                          <a:effectLst/>
                          <a:latin typeface="宋体" panose="02010600030101010101" pitchFamily="2" charset="-122"/>
                          <a:cs typeface="Courier New" panose="02070309020205020404"/>
                        </a:rPr>
                        <a:t>n</a:t>
                      </a:r>
                      <a:r>
                        <a:rPr lang="zh-CN" altLang="en-US" sz="2400" b="1" kern="100" dirty="0" smtClean="0">
                          <a:solidFill>
                            <a:srgbClr val="FF0000"/>
                          </a:solidFill>
                          <a:effectLst/>
                          <a:latin typeface="宋体" panose="02010600030101010101" pitchFamily="2" charset="-122"/>
                          <a:cs typeface="Courier New" panose="02070309020205020404"/>
                        </a:rPr>
                        <a:t>级电离能的大小时，先写出失去</a:t>
                      </a:r>
                      <a:r>
                        <a:rPr lang="en-US" altLang="zh-CN" sz="2400" b="1" kern="100" dirty="0" smtClean="0">
                          <a:solidFill>
                            <a:srgbClr val="FF0000"/>
                          </a:solidFill>
                          <a:effectLst/>
                          <a:latin typeface="宋体" panose="02010600030101010101" pitchFamily="2" charset="-122"/>
                          <a:cs typeface="Courier New" panose="02070309020205020404"/>
                        </a:rPr>
                        <a:t>n-1</a:t>
                      </a:r>
                      <a:r>
                        <a:rPr lang="zh-CN" altLang="en-US" sz="2400" b="1" kern="100" dirty="0" smtClean="0">
                          <a:solidFill>
                            <a:srgbClr val="FF0000"/>
                          </a:solidFill>
                          <a:effectLst/>
                          <a:latin typeface="宋体" panose="02010600030101010101" pitchFamily="2" charset="-122"/>
                          <a:cs typeface="Courier New" panose="02070309020205020404"/>
                        </a:rPr>
                        <a:t>个电子时的电子排布式，再判断失去第</a:t>
                      </a:r>
                      <a:r>
                        <a:rPr lang="en-US" altLang="zh-CN" sz="2400" b="1" kern="100" dirty="0" smtClean="0">
                          <a:solidFill>
                            <a:srgbClr val="FF0000"/>
                          </a:solidFill>
                          <a:effectLst/>
                          <a:latin typeface="宋体" panose="02010600030101010101" pitchFamily="2" charset="-122"/>
                          <a:cs typeface="Courier New" panose="02070309020205020404"/>
                        </a:rPr>
                        <a:t>n</a:t>
                      </a:r>
                      <a:r>
                        <a:rPr lang="zh-CN" altLang="en-US" sz="2400" b="1" kern="100" dirty="0" smtClean="0">
                          <a:solidFill>
                            <a:srgbClr val="FF0000"/>
                          </a:solidFill>
                          <a:effectLst/>
                          <a:latin typeface="宋体" panose="02010600030101010101" pitchFamily="2" charset="-122"/>
                          <a:cs typeface="Courier New" panose="02070309020205020404"/>
                        </a:rPr>
                        <a:t>个电子时的难易程度，得出第</a:t>
                      </a:r>
                      <a:r>
                        <a:rPr lang="en-US" altLang="zh-CN" sz="2400" b="1" kern="100" dirty="0" smtClean="0">
                          <a:solidFill>
                            <a:srgbClr val="FF0000"/>
                          </a:solidFill>
                          <a:effectLst/>
                          <a:latin typeface="宋体" panose="02010600030101010101" pitchFamily="2" charset="-122"/>
                          <a:cs typeface="Courier New" panose="02070309020205020404"/>
                        </a:rPr>
                        <a:t>n</a:t>
                      </a:r>
                      <a:r>
                        <a:rPr lang="zh-CN" altLang="en-US" sz="2400" b="1" kern="100" dirty="0" smtClean="0">
                          <a:solidFill>
                            <a:srgbClr val="FF0000"/>
                          </a:solidFill>
                          <a:effectLst/>
                          <a:latin typeface="宋体" panose="02010600030101010101" pitchFamily="2" charset="-122"/>
                          <a:cs typeface="Courier New" panose="02070309020205020404"/>
                        </a:rPr>
                        <a:t>级电离能的大小关系。</a:t>
                      </a:r>
                      <a:endParaRPr lang="zh-CN" sz="2400" b="1" kern="100" dirty="0">
                        <a:solidFill>
                          <a:srgbClr val="FF0000"/>
                        </a:solidFill>
                        <a:effectLst/>
                        <a:latin typeface="宋体" panose="02010600030101010101" pitchFamily="2" charset="-122"/>
                        <a:cs typeface="Courier New" panose="02070309020205020404"/>
                      </a:endParaRPr>
                    </a:p>
                  </a:txBody>
                  <a:tcPr marL="53999" marR="53999" marT="71978" marB="719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矩形 1"/>
          <p:cNvSpPr>
            <a:spLocks noChangeArrowheads="1"/>
          </p:cNvSpPr>
          <p:nvPr/>
        </p:nvSpPr>
        <p:spPr bwMode="auto">
          <a:xfrm>
            <a:off x="467544" y="836712"/>
            <a:ext cx="8393906" cy="11302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lvl="0" algn="just">
              <a:lnSpc>
                <a:spcPct val="150000"/>
              </a:lnSpc>
              <a:spcAft>
                <a:spcPts val="0"/>
              </a:spcAft>
              <a:defRPr/>
            </a:pPr>
            <a:r>
              <a:rPr kumimoji="0" lang="en-US" altLang="zh-CN"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a:t>
            </a:r>
            <a:r>
              <a:rPr kumimoji="0" lang="zh-CN" altLang="en-US"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对点练习</a:t>
            </a:r>
            <a:r>
              <a:rPr kumimoji="0" lang="en-US" altLang="zh-CN" sz="2400" b="1" i="0" u="none" strike="noStrike" kern="100" cap="none" spc="0" normalizeH="0" baseline="0" noProof="0" dirty="0" smtClean="0">
                <a:ln>
                  <a:noFill/>
                </a:ln>
                <a:solidFill>
                  <a:schemeClr val="tx1"/>
                </a:solidFill>
                <a:effectLst/>
                <a:uLnTx/>
                <a:uFillTx/>
                <a:latin typeface="Times New Roman" panose="02020603050405020304"/>
                <a:ea typeface="宋体" panose="02010600030101010101" pitchFamily="2" charset="-122"/>
                <a:cs typeface="Times New Roman" panose="02020603050405020304"/>
              </a:rPr>
              <a:t>】</a:t>
            </a:r>
            <a:r>
              <a:rPr lang="zh-CN" altLang="en-US" sz="2400" b="1" kern="100" dirty="0" smtClean="0">
                <a:latin typeface="Times New Roman" panose="02020603050405020304"/>
                <a:cs typeface="Times New Roman" panose="02020603050405020304"/>
              </a:rPr>
              <a:t>元素锰比铁的第三电离能大，原因是</a:t>
            </a:r>
            <a:r>
              <a:rPr lang="en-US" altLang="zh-CN" sz="2400" b="1" kern="100" dirty="0" smtClean="0">
                <a:latin typeface="Times New Roman" panose="02020603050405020304"/>
                <a:cs typeface="Times New Roman" panose="02020603050405020304"/>
              </a:rPr>
              <a:t>__________________________________</a:t>
            </a:r>
            <a:r>
              <a:rPr lang="zh-CN" altLang="en-US" sz="2400" b="1" kern="100" dirty="0" smtClean="0">
                <a:latin typeface="Times New Roman" panose="02020603050405020304"/>
                <a:cs typeface="Times New Roman" panose="02020603050405020304"/>
              </a:rPr>
              <a:t>。</a:t>
            </a:r>
            <a:endParaRPr kumimoji="0" lang="zh-CN" altLang="zh-CN" sz="1000" b="0" i="0" u="none" strike="noStrike" kern="1200" cap="none" spc="0" normalizeH="0" baseline="0" noProof="0" dirty="0">
              <a:ln>
                <a:noFill/>
              </a:ln>
              <a:solidFill>
                <a:schemeClr val="tx1"/>
              </a:solidFill>
              <a:effectLst/>
              <a:uLnTx/>
              <a:uFillTx/>
              <a:latin typeface="宋体" panose="02010600030101010101" pitchFamily="2" charset="-122"/>
              <a:ea typeface="黑体" panose="02010600030101010101" pitchFamily="2" charset="-122"/>
              <a:cs typeface="Courier New" panose="02070309020205020404" charset="0"/>
            </a:endParaRPr>
          </a:p>
        </p:txBody>
      </p:sp>
      <p:sp>
        <p:nvSpPr>
          <p:cNvPr id="5" name="Text Box 14"/>
          <p:cNvSpPr txBox="1">
            <a:spLocks noChangeArrowheads="1"/>
          </p:cNvSpPr>
          <p:nvPr/>
        </p:nvSpPr>
        <p:spPr bwMode="auto">
          <a:xfrm>
            <a:off x="251520" y="2564904"/>
            <a:ext cx="8568952" cy="2246769"/>
          </a:xfrm>
          <a:prstGeom prst="rect">
            <a:avLst/>
          </a:prstGeom>
          <a:noFill/>
          <a:ln w="9525">
            <a:noFill/>
            <a:miter lim="800000"/>
            <a:headEnd/>
            <a:tailEnd/>
          </a:ln>
        </p:spPr>
        <p:txBody>
          <a:bodyPr wrap="square">
            <a:spAutoFit/>
          </a:bodyPr>
          <a:lstStyle/>
          <a:p>
            <a:r>
              <a:rPr lang="zh-CN" altLang="zh-CN" sz="2800" b="1" dirty="0" smtClean="0">
                <a:solidFill>
                  <a:srgbClr val="0033CC"/>
                </a:solidFill>
              </a:rPr>
              <a:t>由</a:t>
            </a:r>
            <a:r>
              <a:rPr lang="en-US" altLang="zh-CN" sz="2800" b="1" dirty="0" smtClean="0">
                <a:solidFill>
                  <a:srgbClr val="FF0000"/>
                </a:solidFill>
              </a:rPr>
              <a:t>Mn</a:t>
            </a:r>
            <a:r>
              <a:rPr lang="en-US" altLang="zh-CN" sz="2800" b="1" baseline="30000" dirty="0" smtClean="0">
                <a:solidFill>
                  <a:srgbClr val="FF0000"/>
                </a:solidFill>
              </a:rPr>
              <a:t>2+</a:t>
            </a:r>
            <a:r>
              <a:rPr lang="zh-CN" altLang="zh-CN" sz="2800" b="1" dirty="0" smtClean="0">
                <a:solidFill>
                  <a:srgbClr val="FF0000"/>
                </a:solidFill>
              </a:rPr>
              <a:t>的</a:t>
            </a:r>
            <a:r>
              <a:rPr lang="zh-CN" altLang="en-US" sz="2800" b="1" dirty="0" smtClean="0">
                <a:solidFill>
                  <a:srgbClr val="FF0000"/>
                </a:solidFill>
              </a:rPr>
              <a:t>价电子为</a:t>
            </a:r>
            <a:r>
              <a:rPr lang="en-US" altLang="zh-CN" sz="2800" b="1" dirty="0" smtClean="0">
                <a:solidFill>
                  <a:srgbClr val="FF0000"/>
                </a:solidFill>
              </a:rPr>
              <a:t>3d</a:t>
            </a:r>
            <a:r>
              <a:rPr lang="en-US" altLang="zh-CN" sz="2800" b="1" baseline="30000" dirty="0" smtClean="0">
                <a:solidFill>
                  <a:srgbClr val="FF0000"/>
                </a:solidFill>
              </a:rPr>
              <a:t>5</a:t>
            </a:r>
            <a:r>
              <a:rPr lang="zh-CN" altLang="zh-CN" sz="2800" b="1" dirty="0" smtClean="0">
                <a:solidFill>
                  <a:srgbClr val="FF0000"/>
                </a:solidFill>
              </a:rPr>
              <a:t>半充满状态</a:t>
            </a:r>
            <a:r>
              <a:rPr lang="zh-CN" altLang="en-US" sz="2800" b="1" dirty="0" smtClean="0">
                <a:solidFill>
                  <a:srgbClr val="0033CC"/>
                </a:solidFill>
              </a:rPr>
              <a:t>，再失去一个电子</a:t>
            </a:r>
            <a:r>
              <a:rPr lang="zh-CN" altLang="zh-CN" sz="2800" b="1" dirty="0" smtClean="0">
                <a:solidFill>
                  <a:srgbClr val="0033CC"/>
                </a:solidFill>
              </a:rPr>
              <a:t>转化为不稳定的</a:t>
            </a:r>
            <a:r>
              <a:rPr lang="en-US" altLang="zh-CN" sz="2800" b="1" dirty="0" smtClean="0">
                <a:solidFill>
                  <a:srgbClr val="0033CC"/>
                </a:solidFill>
              </a:rPr>
              <a:t>3d</a:t>
            </a:r>
            <a:r>
              <a:rPr lang="en-US" altLang="zh-CN" sz="2800" b="1" baseline="30000" dirty="0" smtClean="0">
                <a:solidFill>
                  <a:srgbClr val="0033CC"/>
                </a:solidFill>
              </a:rPr>
              <a:t>4</a:t>
            </a:r>
            <a:r>
              <a:rPr lang="zh-CN" altLang="zh-CN" sz="2800" b="1" dirty="0" smtClean="0">
                <a:solidFill>
                  <a:srgbClr val="0033CC"/>
                </a:solidFill>
              </a:rPr>
              <a:t>状态时需要的能量较多；</a:t>
            </a:r>
            <a:endParaRPr lang="en-US" altLang="zh-CN" sz="2800" b="1" dirty="0" smtClean="0">
              <a:solidFill>
                <a:srgbClr val="0033CC"/>
              </a:solidFill>
            </a:endParaRPr>
          </a:p>
          <a:p>
            <a:endParaRPr lang="en-US" altLang="zh-CN" sz="2800" b="1" dirty="0" smtClean="0">
              <a:solidFill>
                <a:srgbClr val="0033CC"/>
              </a:solidFill>
            </a:endParaRPr>
          </a:p>
          <a:p>
            <a:r>
              <a:rPr lang="zh-CN" altLang="en-US" sz="2800" b="1" dirty="0" smtClean="0">
                <a:solidFill>
                  <a:srgbClr val="0033CC"/>
                </a:solidFill>
              </a:rPr>
              <a:t>或者</a:t>
            </a:r>
            <a:r>
              <a:rPr lang="en-US" altLang="zh-CN" sz="2800" b="1" dirty="0" smtClean="0">
                <a:solidFill>
                  <a:srgbClr val="FF0000"/>
                </a:solidFill>
              </a:rPr>
              <a:t>Fe</a:t>
            </a:r>
            <a:r>
              <a:rPr lang="en-US" altLang="zh-CN" sz="2800" b="1" baseline="30000" dirty="0" smtClean="0">
                <a:solidFill>
                  <a:srgbClr val="FF0000"/>
                </a:solidFill>
              </a:rPr>
              <a:t>2+</a:t>
            </a:r>
            <a:r>
              <a:rPr lang="zh-CN" altLang="zh-CN" sz="2800" b="1" dirty="0" smtClean="0">
                <a:solidFill>
                  <a:srgbClr val="FF0000"/>
                </a:solidFill>
              </a:rPr>
              <a:t>的</a:t>
            </a:r>
            <a:r>
              <a:rPr lang="zh-CN" altLang="en-US" sz="2800" b="1" dirty="0" smtClean="0">
                <a:solidFill>
                  <a:srgbClr val="FF0000"/>
                </a:solidFill>
              </a:rPr>
              <a:t>价电子为</a:t>
            </a:r>
            <a:r>
              <a:rPr lang="en-US" altLang="zh-CN" sz="2800" b="1" dirty="0" smtClean="0">
                <a:solidFill>
                  <a:srgbClr val="FF0000"/>
                </a:solidFill>
              </a:rPr>
              <a:t>3d</a:t>
            </a:r>
            <a:r>
              <a:rPr lang="en-US" altLang="zh-CN" sz="2800" b="1" baseline="30000" dirty="0" smtClean="0">
                <a:solidFill>
                  <a:srgbClr val="FF0000"/>
                </a:solidFill>
              </a:rPr>
              <a:t>6</a:t>
            </a:r>
            <a:r>
              <a:rPr lang="zh-CN" altLang="en-US" sz="2800" b="1" dirty="0" smtClean="0">
                <a:solidFill>
                  <a:srgbClr val="0033CC"/>
                </a:solidFill>
              </a:rPr>
              <a:t>，再失去一个电子变为</a:t>
            </a:r>
            <a:r>
              <a:rPr lang="zh-CN" altLang="zh-CN" sz="2800" b="1" dirty="0" smtClean="0">
                <a:solidFill>
                  <a:srgbClr val="0033CC"/>
                </a:solidFill>
              </a:rPr>
              <a:t>稳定的</a:t>
            </a:r>
            <a:r>
              <a:rPr lang="en-US" altLang="zh-CN" sz="2800" b="1" dirty="0" smtClean="0">
                <a:solidFill>
                  <a:srgbClr val="0033CC"/>
                </a:solidFill>
              </a:rPr>
              <a:t>3d</a:t>
            </a:r>
            <a:r>
              <a:rPr lang="en-US" altLang="zh-CN" sz="2800" b="1" baseline="30000" dirty="0" smtClean="0">
                <a:solidFill>
                  <a:srgbClr val="0033CC"/>
                </a:solidFill>
              </a:rPr>
              <a:t>5</a:t>
            </a:r>
            <a:r>
              <a:rPr lang="zh-CN" altLang="zh-CN" sz="2800" b="1" dirty="0" smtClean="0">
                <a:solidFill>
                  <a:srgbClr val="0033CC"/>
                </a:solidFill>
              </a:rPr>
              <a:t>半充满状态，需要的能量相对较少</a:t>
            </a:r>
            <a:r>
              <a:rPr lang="zh-CN" altLang="en-US" sz="2800" b="1" dirty="0" smtClean="0">
                <a:solidFill>
                  <a:srgbClr val="0033CC"/>
                </a:solidFill>
              </a:rPr>
              <a:t>。</a:t>
            </a:r>
            <a:endParaRPr lang="zh-CN" altLang="zh-CN" sz="2800" b="1" dirty="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3970318"/>
          </a:xfrm>
          <a:prstGeom prst="rect">
            <a:avLst/>
          </a:prstGeom>
          <a:noFill/>
          <a:ln w="9525">
            <a:noFill/>
            <a:miter lim="800000"/>
            <a:headEnd/>
            <a:tailEnd/>
          </a:ln>
        </p:spPr>
        <p:txBody>
          <a:bodyPr wrap="square">
            <a:spAutoFit/>
          </a:bodyPr>
          <a:lstStyle/>
          <a:p>
            <a:r>
              <a:rPr lang="zh-CN" altLang="zh-CN" sz="2800" b="1" dirty="0" smtClean="0"/>
              <a:t>（一）、化学键相关的文字描述题突破</a:t>
            </a:r>
            <a:endParaRPr lang="zh-CN" altLang="zh-CN" sz="2800" dirty="0" smtClean="0"/>
          </a:p>
          <a:p>
            <a:r>
              <a:rPr lang="en-US" altLang="zh-CN" sz="2800" dirty="0" smtClean="0"/>
              <a:t>1</a:t>
            </a:r>
            <a:r>
              <a:rPr lang="zh-CN" altLang="zh-CN" sz="2800" dirty="0" smtClean="0"/>
              <a:t>、碳在形成化合物时</a:t>
            </a:r>
            <a:r>
              <a:rPr lang="en-US" altLang="zh-CN" sz="2800" dirty="0" smtClean="0"/>
              <a:t>,</a:t>
            </a:r>
            <a:r>
              <a:rPr lang="zh-CN" altLang="zh-CN" sz="2800" dirty="0" smtClean="0"/>
              <a:t>其键型以共价键为主</a:t>
            </a:r>
            <a:r>
              <a:rPr lang="en-US" altLang="zh-CN" sz="2800" dirty="0" smtClean="0"/>
              <a:t>,</a:t>
            </a:r>
            <a:r>
              <a:rPr lang="zh-CN" altLang="zh-CN" sz="2800" dirty="0" smtClean="0"/>
              <a:t>原因是</a:t>
            </a:r>
            <a:r>
              <a:rPr lang="zh-CN" altLang="zh-CN" sz="2800" u="sng" dirty="0" smtClean="0"/>
              <a:t>　　　　　　　　　　　　 ；</a:t>
            </a:r>
            <a:endParaRPr lang="en-US" altLang="zh-CN" sz="2800" u="sng" dirty="0" smtClean="0"/>
          </a:p>
          <a:p>
            <a:endParaRPr lang="en-US" altLang="zh-CN" sz="2800" u="sng" dirty="0" smtClean="0"/>
          </a:p>
          <a:p>
            <a:endParaRPr lang="en-US" altLang="zh-CN" sz="2800" u="sng" dirty="0" smtClean="0"/>
          </a:p>
          <a:p>
            <a:r>
              <a:rPr lang="en-US" altLang="zh-CN" sz="2800" dirty="0" err="1" smtClean="0"/>
              <a:t>Ge</a:t>
            </a:r>
            <a:r>
              <a:rPr lang="zh-CN" altLang="zh-CN" sz="2800" dirty="0" smtClean="0"/>
              <a:t>与</a:t>
            </a:r>
            <a:r>
              <a:rPr lang="en-US" altLang="zh-CN" sz="2800" dirty="0" smtClean="0"/>
              <a:t>C</a:t>
            </a:r>
            <a:r>
              <a:rPr lang="zh-CN" altLang="zh-CN" sz="2800" dirty="0" smtClean="0"/>
              <a:t>是同族元素，</a:t>
            </a:r>
            <a:r>
              <a:rPr lang="en-US" altLang="zh-CN" sz="2800" dirty="0" smtClean="0"/>
              <a:t>C</a:t>
            </a:r>
            <a:r>
              <a:rPr lang="zh-CN" altLang="zh-CN" sz="2800" dirty="0" smtClean="0"/>
              <a:t>原子之间可以形成双键、叁键，但</a:t>
            </a:r>
            <a:r>
              <a:rPr lang="en-US" altLang="zh-CN" sz="2800" dirty="0" err="1" smtClean="0"/>
              <a:t>Ge</a:t>
            </a:r>
            <a:r>
              <a:rPr lang="zh-CN" altLang="zh-CN" sz="2800" dirty="0" smtClean="0"/>
              <a:t>原子之间难以形成双键或叁键。从原子结构角度分析，原因是</a:t>
            </a:r>
            <a:r>
              <a:rPr lang="zh-CN" altLang="zh-CN" sz="2800" u="sng" dirty="0" smtClean="0"/>
              <a:t>　</a:t>
            </a:r>
            <a:r>
              <a:rPr lang="en-US" altLang="zh-CN" sz="2800" u="sng" dirty="0" smtClean="0"/>
              <a:t>                       </a:t>
            </a:r>
            <a:r>
              <a:rPr lang="zh-CN" altLang="zh-CN" sz="2800" u="sng" dirty="0" smtClean="0"/>
              <a:t>。</a:t>
            </a:r>
            <a:endParaRPr lang="zh-CN" altLang="zh-CN" sz="2800" dirty="0" smtClean="0"/>
          </a:p>
          <a:p>
            <a:endParaRPr lang="zh-CN" altLang="zh-CN" sz="2800" dirty="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元二</a:t>
            </a:r>
            <a:r>
              <a:rPr lang="zh-CN" altLang="zh-CN" sz="2800" b="1" dirty="0" smtClean="0"/>
              <a:t>】</a:t>
            </a:r>
            <a:r>
              <a:rPr lang="zh-CN" altLang="en-US" sz="2800" b="1" dirty="0" smtClean="0"/>
              <a:t>分子结构与性质的文字描述突破</a:t>
            </a:r>
            <a:endParaRPr lang="zh-CN" altLang="zh-CN" sz="2800" dirty="0"/>
          </a:p>
        </p:txBody>
      </p:sp>
      <p:sp>
        <p:nvSpPr>
          <p:cNvPr id="5" name="矩形 4"/>
          <p:cNvSpPr/>
          <p:nvPr/>
        </p:nvSpPr>
        <p:spPr>
          <a:xfrm>
            <a:off x="611560" y="4941168"/>
            <a:ext cx="7992888" cy="830997"/>
          </a:xfrm>
          <a:prstGeom prst="rect">
            <a:avLst/>
          </a:prstGeom>
        </p:spPr>
        <p:txBody>
          <a:bodyPr wrap="square">
            <a:spAutoFit/>
          </a:bodyPr>
          <a:lstStyle/>
          <a:p>
            <a:r>
              <a:rPr lang="en-US" altLang="zh-CN" sz="2400" b="1" dirty="0" err="1" smtClean="0">
                <a:solidFill>
                  <a:srgbClr val="FF0000"/>
                </a:solidFill>
              </a:rPr>
              <a:t>Ge</a:t>
            </a:r>
            <a:r>
              <a:rPr lang="zh-CN" altLang="zh-CN" sz="2400" b="1" dirty="0" smtClean="0">
                <a:solidFill>
                  <a:srgbClr val="FF0000"/>
                </a:solidFill>
              </a:rPr>
              <a:t>原子半径大，</a:t>
            </a:r>
            <a:r>
              <a:rPr lang="zh-CN" altLang="zh-CN" sz="2400" b="1" dirty="0" smtClean="0">
                <a:solidFill>
                  <a:srgbClr val="0033CC"/>
                </a:solidFill>
              </a:rPr>
              <a:t>原子间形成的</a:t>
            </a:r>
            <a:r>
              <a:rPr lang="en-US" altLang="zh-CN" sz="2400" b="1" dirty="0" smtClean="0">
                <a:solidFill>
                  <a:srgbClr val="0033CC"/>
                </a:solidFill>
              </a:rPr>
              <a:t>σ</a:t>
            </a:r>
            <a:r>
              <a:rPr lang="zh-CN" altLang="zh-CN" sz="2400" b="1" dirty="0" smtClean="0">
                <a:solidFill>
                  <a:srgbClr val="0033CC"/>
                </a:solidFill>
              </a:rPr>
              <a:t>单键较长，</a:t>
            </a:r>
            <a:r>
              <a:rPr lang="en-US" altLang="zh-CN" sz="2400" b="1" dirty="0" smtClean="0">
                <a:solidFill>
                  <a:srgbClr val="FF0000"/>
                </a:solidFill>
              </a:rPr>
              <a:t>p-p</a:t>
            </a:r>
            <a:r>
              <a:rPr lang="zh-CN" altLang="zh-CN" sz="2400" b="1" dirty="0" smtClean="0">
                <a:solidFill>
                  <a:srgbClr val="FF0000"/>
                </a:solidFill>
              </a:rPr>
              <a:t>轨道肩并肩重叠程度很小或几乎不能重叠，</a:t>
            </a:r>
            <a:r>
              <a:rPr lang="zh-CN" altLang="zh-CN" sz="2400" b="1" dirty="0" smtClean="0">
                <a:solidFill>
                  <a:srgbClr val="0033CC"/>
                </a:solidFill>
              </a:rPr>
              <a:t>难以形成</a:t>
            </a:r>
            <a:r>
              <a:rPr lang="en-US" altLang="zh-CN" sz="2400" b="1" dirty="0" smtClean="0">
                <a:solidFill>
                  <a:srgbClr val="0033CC"/>
                </a:solidFill>
              </a:rPr>
              <a:t>π</a:t>
            </a:r>
            <a:r>
              <a:rPr lang="zh-CN" altLang="zh-CN" sz="2400" b="1" dirty="0" smtClean="0">
                <a:solidFill>
                  <a:srgbClr val="0033CC"/>
                </a:solidFill>
              </a:rPr>
              <a:t>键</a:t>
            </a:r>
            <a:endParaRPr lang="zh-CN" altLang="en-US" sz="2400" b="1" dirty="0">
              <a:solidFill>
                <a:srgbClr val="0033CC"/>
              </a:solidFill>
            </a:endParaRPr>
          </a:p>
        </p:txBody>
      </p:sp>
      <p:sp>
        <p:nvSpPr>
          <p:cNvPr id="7" name="矩形 6"/>
          <p:cNvSpPr/>
          <p:nvPr/>
        </p:nvSpPr>
        <p:spPr>
          <a:xfrm>
            <a:off x="251520" y="2780928"/>
            <a:ext cx="8892480" cy="461665"/>
          </a:xfrm>
          <a:prstGeom prst="rect">
            <a:avLst/>
          </a:prstGeom>
        </p:spPr>
        <p:txBody>
          <a:bodyPr wrap="square">
            <a:spAutoFit/>
          </a:bodyPr>
          <a:lstStyle/>
          <a:p>
            <a:r>
              <a:rPr lang="en-US" altLang="zh-CN" sz="2400" b="1" dirty="0" smtClean="0">
                <a:solidFill>
                  <a:srgbClr val="FF0000"/>
                </a:solidFill>
              </a:rPr>
              <a:t>C</a:t>
            </a:r>
            <a:r>
              <a:rPr lang="zh-CN" altLang="zh-CN" sz="2400" b="1" dirty="0" smtClean="0">
                <a:solidFill>
                  <a:srgbClr val="FF0000"/>
                </a:solidFill>
              </a:rPr>
              <a:t>有</a:t>
            </a:r>
            <a:r>
              <a:rPr lang="en-US" altLang="zh-CN" sz="2400" b="1" dirty="0" smtClean="0">
                <a:solidFill>
                  <a:srgbClr val="FF0000"/>
                </a:solidFill>
              </a:rPr>
              <a:t>4</a:t>
            </a:r>
            <a:r>
              <a:rPr lang="zh-CN" altLang="zh-CN" sz="2400" b="1" dirty="0" smtClean="0">
                <a:solidFill>
                  <a:srgbClr val="FF0000"/>
                </a:solidFill>
              </a:rPr>
              <a:t>个价电子且半径小</a:t>
            </a:r>
            <a:r>
              <a:rPr lang="en-US" altLang="zh-CN" sz="2400" b="1" dirty="0" smtClean="0">
                <a:solidFill>
                  <a:srgbClr val="FF0000"/>
                </a:solidFill>
              </a:rPr>
              <a:t>,</a:t>
            </a:r>
            <a:r>
              <a:rPr lang="zh-CN" altLang="zh-CN" sz="2400" b="1" dirty="0" smtClean="0">
                <a:solidFill>
                  <a:srgbClr val="0033CC"/>
                </a:solidFill>
              </a:rPr>
              <a:t>难以通过得或失电子达到稳定电子结构</a:t>
            </a:r>
            <a:endParaRPr lang="zh-CN" altLang="en-US" sz="2400" b="1" dirty="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3539430"/>
          </a:xfrm>
          <a:prstGeom prst="rect">
            <a:avLst/>
          </a:prstGeom>
          <a:noFill/>
          <a:ln w="9525">
            <a:noFill/>
            <a:miter lim="800000"/>
            <a:headEnd/>
            <a:tailEnd/>
          </a:ln>
        </p:spPr>
        <p:txBody>
          <a:bodyPr wrap="square">
            <a:spAutoFit/>
          </a:bodyPr>
          <a:lstStyle/>
          <a:p>
            <a:r>
              <a:rPr lang="zh-CN" altLang="zh-CN" sz="2800" b="1" dirty="0" smtClean="0"/>
              <a:t>（一）、化学键相关的文字描述题突破</a:t>
            </a:r>
            <a:endParaRPr lang="zh-CN" altLang="zh-CN" sz="2800" dirty="0" smtClean="0"/>
          </a:p>
          <a:p>
            <a:r>
              <a:rPr lang="en-US" altLang="zh-CN" sz="2800" dirty="0" smtClean="0"/>
              <a:t>2</a:t>
            </a:r>
            <a:r>
              <a:rPr lang="zh-CN" altLang="zh-CN" sz="2800" dirty="0" smtClean="0"/>
              <a:t>、已知在</a:t>
            </a:r>
            <a:r>
              <a:rPr lang="en-US" altLang="zh-CN" sz="2800" dirty="0" smtClean="0"/>
              <a:t>CH</a:t>
            </a:r>
            <a:r>
              <a:rPr lang="en-US" altLang="zh-CN" sz="2800" baseline="-25000" dirty="0" smtClean="0"/>
              <a:t>4</a:t>
            </a:r>
            <a:r>
              <a:rPr lang="zh-CN" altLang="zh-CN" sz="2800" dirty="0" smtClean="0"/>
              <a:t>中，</a:t>
            </a:r>
            <a:r>
              <a:rPr lang="en-US" altLang="zh-CN" sz="2800" dirty="0" smtClean="0"/>
              <a:t>C—H</a:t>
            </a:r>
            <a:r>
              <a:rPr lang="zh-CN" altLang="zh-CN" sz="2800" dirty="0" smtClean="0"/>
              <a:t>键间的键角为</a:t>
            </a:r>
            <a:r>
              <a:rPr lang="en-US" altLang="zh-CN" sz="2800" dirty="0" smtClean="0"/>
              <a:t>109°28'</a:t>
            </a:r>
            <a:r>
              <a:rPr lang="zh-CN" altLang="zh-CN" sz="2800" dirty="0" smtClean="0"/>
              <a:t>，</a:t>
            </a:r>
            <a:r>
              <a:rPr lang="en-US" altLang="zh-CN" sz="2800" dirty="0" smtClean="0"/>
              <a:t>NH</a:t>
            </a:r>
            <a:r>
              <a:rPr lang="en-US" altLang="zh-CN" sz="2800" baseline="-25000" dirty="0" smtClean="0"/>
              <a:t>3</a:t>
            </a:r>
            <a:r>
              <a:rPr lang="zh-CN" altLang="zh-CN" sz="2800" dirty="0" smtClean="0"/>
              <a:t>中，</a:t>
            </a:r>
            <a:r>
              <a:rPr lang="en-US" altLang="zh-CN" sz="2800" dirty="0" smtClean="0"/>
              <a:t>N—H</a:t>
            </a:r>
            <a:r>
              <a:rPr lang="zh-CN" altLang="zh-CN" sz="2800" dirty="0" smtClean="0"/>
              <a:t>键间的键角为</a:t>
            </a:r>
            <a:r>
              <a:rPr lang="en-US" altLang="zh-CN" sz="2800" dirty="0" smtClean="0"/>
              <a:t>107°</a:t>
            </a:r>
            <a:r>
              <a:rPr lang="zh-CN" altLang="zh-CN" sz="2800" dirty="0" smtClean="0"/>
              <a:t>，</a:t>
            </a:r>
            <a:r>
              <a:rPr lang="en-US" altLang="zh-CN" sz="2800" dirty="0" smtClean="0"/>
              <a:t>H</a:t>
            </a:r>
            <a:r>
              <a:rPr lang="en-US" altLang="zh-CN" sz="2800" baseline="-25000" dirty="0" smtClean="0"/>
              <a:t>2</a:t>
            </a:r>
            <a:r>
              <a:rPr lang="en-US" altLang="zh-CN" sz="2800" dirty="0" smtClean="0"/>
              <a:t>O</a:t>
            </a:r>
            <a:r>
              <a:rPr lang="zh-CN" altLang="zh-CN" sz="2800" dirty="0" smtClean="0"/>
              <a:t>中</a:t>
            </a:r>
            <a:r>
              <a:rPr lang="en-US" altLang="zh-CN" sz="2800" dirty="0" smtClean="0"/>
              <a:t>O—H</a:t>
            </a:r>
            <a:r>
              <a:rPr lang="zh-CN" altLang="zh-CN" sz="2800" dirty="0" smtClean="0"/>
              <a:t>键间的键角为</a:t>
            </a:r>
            <a:r>
              <a:rPr lang="en-US" altLang="zh-CN" sz="2800" dirty="0" smtClean="0"/>
              <a:t>105°</a:t>
            </a:r>
            <a:r>
              <a:rPr lang="zh-CN" altLang="zh-CN" sz="2800" dirty="0" smtClean="0"/>
              <a:t>，原因为</a:t>
            </a:r>
            <a:r>
              <a:rPr lang="en-US" altLang="zh-CN" sz="2800" dirty="0" smtClean="0"/>
              <a:t>_________________________________</a:t>
            </a:r>
          </a:p>
          <a:p>
            <a:endParaRPr lang="zh-CN" altLang="zh-CN" sz="2800" dirty="0" smtClean="0"/>
          </a:p>
          <a:p>
            <a:r>
              <a:rPr lang="en-US" altLang="zh-CN" sz="2800" u="sng" dirty="0" smtClean="0"/>
              <a:t>3</a:t>
            </a:r>
            <a:r>
              <a:rPr lang="zh-CN" altLang="zh-CN" sz="2800" dirty="0" smtClean="0"/>
              <a:t>、已知</a:t>
            </a:r>
            <a:r>
              <a:rPr lang="en-US" altLang="zh-CN" sz="2800" dirty="0" smtClean="0"/>
              <a:t>NF</a:t>
            </a:r>
            <a:r>
              <a:rPr lang="en-US" altLang="zh-CN" sz="2800" baseline="-25000" dirty="0" smtClean="0"/>
              <a:t>3</a:t>
            </a:r>
            <a:r>
              <a:rPr lang="zh-CN" altLang="zh-CN" sz="2800" dirty="0" smtClean="0"/>
              <a:t>与</a:t>
            </a:r>
            <a:r>
              <a:rPr lang="en-US" altLang="zh-CN" sz="2800" dirty="0" smtClean="0"/>
              <a:t>NH</a:t>
            </a:r>
            <a:r>
              <a:rPr lang="en-US" altLang="zh-CN" sz="2800" baseline="-25000" dirty="0" smtClean="0"/>
              <a:t>3</a:t>
            </a:r>
            <a:r>
              <a:rPr lang="zh-CN" altLang="zh-CN" sz="2800" dirty="0" smtClean="0"/>
              <a:t>的空间构型相同，但</a:t>
            </a:r>
            <a:r>
              <a:rPr lang="en-US" altLang="zh-CN" sz="2800" dirty="0" smtClean="0"/>
              <a:t>NF</a:t>
            </a:r>
            <a:r>
              <a:rPr lang="en-US" altLang="zh-CN" sz="2800" baseline="-25000" dirty="0" smtClean="0"/>
              <a:t>3</a:t>
            </a:r>
            <a:r>
              <a:rPr lang="zh-CN" altLang="zh-CN" sz="2800" dirty="0" smtClean="0"/>
              <a:t>不易与</a:t>
            </a:r>
            <a:r>
              <a:rPr lang="en-US" altLang="zh-CN" sz="2800" dirty="0" smtClean="0"/>
              <a:t>Cu</a:t>
            </a:r>
            <a:r>
              <a:rPr lang="en-US" altLang="zh-CN" sz="2800" baseline="30000" dirty="0" smtClean="0"/>
              <a:t>2+</a:t>
            </a:r>
            <a:r>
              <a:rPr lang="zh-CN" altLang="zh-CN" sz="2800" dirty="0" smtClean="0"/>
              <a:t>形成配离子，其原因是</a:t>
            </a:r>
            <a:r>
              <a:rPr lang="en-US" altLang="zh-CN" sz="2800" dirty="0" smtClean="0"/>
              <a:t>________</a:t>
            </a:r>
            <a:endParaRPr lang="zh-CN" altLang="zh-CN" sz="2800" dirty="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元二</a:t>
            </a:r>
            <a:r>
              <a:rPr lang="zh-CN" altLang="zh-CN" sz="2800" b="1" dirty="0" smtClean="0"/>
              <a:t>】</a:t>
            </a:r>
            <a:r>
              <a:rPr lang="zh-CN" altLang="en-US" sz="2800" b="1" dirty="0" smtClean="0"/>
              <a:t>分子结构与性质的文字描述突破</a:t>
            </a:r>
            <a:endParaRPr lang="zh-CN" altLang="zh-CN" sz="2800" dirty="0"/>
          </a:p>
        </p:txBody>
      </p:sp>
      <p:sp>
        <p:nvSpPr>
          <p:cNvPr id="5" name="矩形 4"/>
          <p:cNvSpPr/>
          <p:nvPr/>
        </p:nvSpPr>
        <p:spPr>
          <a:xfrm>
            <a:off x="251520" y="4941168"/>
            <a:ext cx="8712968" cy="1200329"/>
          </a:xfrm>
          <a:prstGeom prst="rect">
            <a:avLst/>
          </a:prstGeom>
        </p:spPr>
        <p:txBody>
          <a:bodyPr wrap="square">
            <a:spAutoFit/>
          </a:bodyPr>
          <a:lstStyle/>
          <a:p>
            <a:r>
              <a:rPr lang="en-US" altLang="zh-CN" sz="2400" b="1" dirty="0" smtClean="0">
                <a:solidFill>
                  <a:srgbClr val="0033CC"/>
                </a:solidFill>
              </a:rPr>
              <a:t>N</a:t>
            </a:r>
            <a:r>
              <a:rPr lang="zh-CN" altLang="zh-CN" sz="2400" b="1" dirty="0" smtClean="0">
                <a:solidFill>
                  <a:srgbClr val="0033CC"/>
                </a:solidFill>
              </a:rPr>
              <a:t>、</a:t>
            </a:r>
            <a:r>
              <a:rPr lang="en-US" altLang="zh-CN" sz="2400" b="1" dirty="0" smtClean="0">
                <a:solidFill>
                  <a:srgbClr val="0033CC"/>
                </a:solidFill>
              </a:rPr>
              <a:t>F</a:t>
            </a:r>
            <a:r>
              <a:rPr lang="zh-CN" altLang="zh-CN" sz="2400" b="1" dirty="0" smtClean="0">
                <a:solidFill>
                  <a:srgbClr val="0033CC"/>
                </a:solidFill>
              </a:rPr>
              <a:t>、</a:t>
            </a:r>
            <a:r>
              <a:rPr lang="en-US" altLang="zh-CN" sz="2400" b="1" dirty="0" smtClean="0">
                <a:solidFill>
                  <a:srgbClr val="0033CC"/>
                </a:solidFill>
              </a:rPr>
              <a:t>H</a:t>
            </a:r>
            <a:r>
              <a:rPr lang="zh-CN" altLang="zh-CN" sz="2400" b="1" dirty="0" smtClean="0">
                <a:solidFill>
                  <a:srgbClr val="0033CC"/>
                </a:solidFill>
              </a:rPr>
              <a:t>三种元素的电负性为</a:t>
            </a:r>
            <a:r>
              <a:rPr lang="en-US" altLang="zh-CN" sz="2400" b="1" dirty="0" smtClean="0">
                <a:solidFill>
                  <a:srgbClr val="0033CC"/>
                </a:solidFill>
              </a:rPr>
              <a:t>F &gt; N &gt;H</a:t>
            </a:r>
            <a:r>
              <a:rPr lang="zh-CN" altLang="zh-CN" sz="2400" b="1" dirty="0" smtClean="0">
                <a:solidFill>
                  <a:srgbClr val="0033CC"/>
                </a:solidFill>
              </a:rPr>
              <a:t>，</a:t>
            </a:r>
            <a:r>
              <a:rPr lang="zh-CN" altLang="zh-CN" sz="2400" b="1" dirty="0" smtClean="0">
                <a:solidFill>
                  <a:srgbClr val="FF0000"/>
                </a:solidFill>
              </a:rPr>
              <a:t>在</a:t>
            </a:r>
            <a:r>
              <a:rPr lang="en-US" altLang="zh-CN" sz="2400" b="1" dirty="0" smtClean="0">
                <a:solidFill>
                  <a:srgbClr val="FF0000"/>
                </a:solidFill>
              </a:rPr>
              <a:t>NF</a:t>
            </a:r>
            <a:r>
              <a:rPr lang="en-US" altLang="zh-CN" sz="2400" b="1" baseline="-25000" dirty="0" smtClean="0">
                <a:solidFill>
                  <a:srgbClr val="FF0000"/>
                </a:solidFill>
              </a:rPr>
              <a:t>3</a:t>
            </a:r>
            <a:r>
              <a:rPr lang="zh-CN" altLang="zh-CN" sz="2400" b="1" dirty="0" smtClean="0">
                <a:solidFill>
                  <a:srgbClr val="FF0000"/>
                </a:solidFill>
              </a:rPr>
              <a:t>中，共用电子对偏向</a:t>
            </a:r>
            <a:r>
              <a:rPr lang="en-US" altLang="zh-CN" sz="2400" b="1" dirty="0" smtClean="0">
                <a:solidFill>
                  <a:srgbClr val="FF0000"/>
                </a:solidFill>
              </a:rPr>
              <a:t>F</a:t>
            </a:r>
            <a:r>
              <a:rPr lang="zh-CN" altLang="zh-CN" sz="2400" b="1" dirty="0" smtClean="0">
                <a:solidFill>
                  <a:srgbClr val="FF0000"/>
                </a:solidFill>
              </a:rPr>
              <a:t>，偏离</a:t>
            </a:r>
            <a:r>
              <a:rPr lang="en-US" altLang="zh-CN" sz="2400" b="1" dirty="0" smtClean="0">
                <a:solidFill>
                  <a:srgbClr val="FF0000"/>
                </a:solidFill>
              </a:rPr>
              <a:t>N</a:t>
            </a:r>
            <a:r>
              <a:rPr lang="zh-CN" altLang="zh-CN" sz="2400" b="1" dirty="0" smtClean="0">
                <a:solidFill>
                  <a:srgbClr val="FF0000"/>
                </a:solidFill>
              </a:rPr>
              <a:t>原子，</a:t>
            </a:r>
            <a:r>
              <a:rPr lang="zh-CN" altLang="zh-CN" sz="2400" b="1" dirty="0" smtClean="0">
                <a:solidFill>
                  <a:srgbClr val="0033CC"/>
                </a:solidFill>
              </a:rPr>
              <a:t>使得氮原子上的孤电子对难于与</a:t>
            </a:r>
            <a:r>
              <a:rPr lang="en-US" altLang="zh-CN" sz="2400" b="1" dirty="0" smtClean="0">
                <a:solidFill>
                  <a:srgbClr val="0033CC"/>
                </a:solidFill>
              </a:rPr>
              <a:t>Cu</a:t>
            </a:r>
            <a:r>
              <a:rPr lang="en-US" altLang="zh-CN" sz="2400" b="1" baseline="30000" dirty="0" smtClean="0">
                <a:solidFill>
                  <a:srgbClr val="0033CC"/>
                </a:solidFill>
              </a:rPr>
              <a:t>2</a:t>
            </a:r>
            <a:r>
              <a:rPr lang="zh-CN" altLang="zh-CN" sz="2400" b="1" baseline="30000" dirty="0" smtClean="0">
                <a:solidFill>
                  <a:srgbClr val="0033CC"/>
                </a:solidFill>
              </a:rPr>
              <a:t>＋</a:t>
            </a:r>
            <a:r>
              <a:rPr lang="zh-CN" altLang="zh-CN" sz="2400" b="1" dirty="0" smtClean="0">
                <a:solidFill>
                  <a:srgbClr val="0033CC"/>
                </a:solidFill>
              </a:rPr>
              <a:t>形成配位键</a:t>
            </a:r>
            <a:endParaRPr lang="zh-CN" altLang="en-US" sz="2400" b="1" dirty="0">
              <a:solidFill>
                <a:srgbClr val="0033CC"/>
              </a:solidFill>
            </a:endParaRPr>
          </a:p>
        </p:txBody>
      </p:sp>
      <p:sp>
        <p:nvSpPr>
          <p:cNvPr id="7" name="矩形 6"/>
          <p:cNvSpPr/>
          <p:nvPr/>
        </p:nvSpPr>
        <p:spPr>
          <a:xfrm>
            <a:off x="251520" y="3068960"/>
            <a:ext cx="8496944" cy="830997"/>
          </a:xfrm>
          <a:prstGeom prst="rect">
            <a:avLst/>
          </a:prstGeom>
        </p:spPr>
        <p:txBody>
          <a:bodyPr wrap="square">
            <a:spAutoFit/>
          </a:bodyPr>
          <a:lstStyle/>
          <a:p>
            <a:r>
              <a:rPr lang="en-US" altLang="zh-CN" sz="2400" b="1" dirty="0" smtClean="0">
                <a:solidFill>
                  <a:srgbClr val="0033CC"/>
                </a:solidFill>
              </a:rPr>
              <a:t>NH</a:t>
            </a:r>
            <a:r>
              <a:rPr lang="en-US" altLang="zh-CN" sz="2400" b="1" baseline="-25000" dirty="0" smtClean="0">
                <a:solidFill>
                  <a:srgbClr val="0033CC"/>
                </a:solidFill>
              </a:rPr>
              <a:t>3</a:t>
            </a:r>
            <a:r>
              <a:rPr lang="zh-CN" altLang="zh-CN" sz="2400" b="1" dirty="0" smtClean="0">
                <a:solidFill>
                  <a:srgbClr val="0033CC"/>
                </a:solidFill>
              </a:rPr>
              <a:t>、</a:t>
            </a:r>
            <a:r>
              <a:rPr lang="en-US" altLang="zh-CN" sz="2400" b="1" dirty="0" smtClean="0">
                <a:solidFill>
                  <a:srgbClr val="0033CC"/>
                </a:solidFill>
              </a:rPr>
              <a:t> H</a:t>
            </a:r>
            <a:r>
              <a:rPr lang="en-US" altLang="zh-CN" sz="2400" b="1" baseline="-25000" dirty="0" smtClean="0">
                <a:solidFill>
                  <a:srgbClr val="0033CC"/>
                </a:solidFill>
              </a:rPr>
              <a:t>2</a:t>
            </a:r>
            <a:r>
              <a:rPr lang="en-US" altLang="zh-CN" sz="2400" b="1" dirty="0" smtClean="0">
                <a:solidFill>
                  <a:srgbClr val="0033CC"/>
                </a:solidFill>
              </a:rPr>
              <a:t>O </a:t>
            </a:r>
            <a:r>
              <a:rPr lang="zh-CN" altLang="zh-CN" sz="2400" b="1" dirty="0" smtClean="0">
                <a:solidFill>
                  <a:srgbClr val="0033CC"/>
                </a:solidFill>
              </a:rPr>
              <a:t>分子中</a:t>
            </a:r>
            <a:r>
              <a:rPr lang="en-US" altLang="zh-CN" sz="2400" b="1" dirty="0" smtClean="0">
                <a:solidFill>
                  <a:srgbClr val="0033CC"/>
                </a:solidFill>
              </a:rPr>
              <a:t> N</a:t>
            </a:r>
            <a:r>
              <a:rPr lang="zh-CN" altLang="zh-CN" sz="2400" b="1" dirty="0" smtClean="0">
                <a:solidFill>
                  <a:srgbClr val="0033CC"/>
                </a:solidFill>
              </a:rPr>
              <a:t>、</a:t>
            </a:r>
            <a:r>
              <a:rPr lang="en-US" altLang="zh-CN" sz="2400" b="1" dirty="0" smtClean="0">
                <a:solidFill>
                  <a:srgbClr val="0033CC"/>
                </a:solidFill>
              </a:rPr>
              <a:t> O </a:t>
            </a:r>
            <a:r>
              <a:rPr lang="zh-CN" altLang="zh-CN" sz="2400" b="1" dirty="0" smtClean="0">
                <a:solidFill>
                  <a:srgbClr val="0033CC"/>
                </a:solidFill>
              </a:rPr>
              <a:t>原子的孤电子对数分别是</a:t>
            </a:r>
            <a:r>
              <a:rPr lang="en-US" altLang="zh-CN" sz="2400" b="1" dirty="0" smtClean="0">
                <a:solidFill>
                  <a:srgbClr val="0033CC"/>
                </a:solidFill>
              </a:rPr>
              <a:t> 1</a:t>
            </a:r>
            <a:r>
              <a:rPr lang="zh-CN" altLang="zh-CN" sz="2400" b="1" dirty="0" smtClean="0">
                <a:solidFill>
                  <a:srgbClr val="0033CC"/>
                </a:solidFill>
              </a:rPr>
              <a:t>、</a:t>
            </a:r>
            <a:r>
              <a:rPr lang="en-US" altLang="zh-CN" sz="2400" b="1" dirty="0" smtClean="0">
                <a:solidFill>
                  <a:srgbClr val="0033CC"/>
                </a:solidFill>
              </a:rPr>
              <a:t>2</a:t>
            </a:r>
            <a:r>
              <a:rPr lang="zh-CN" altLang="zh-CN" sz="2400" b="1" dirty="0" smtClean="0">
                <a:solidFill>
                  <a:srgbClr val="0033CC"/>
                </a:solidFill>
              </a:rPr>
              <a:t>，</a:t>
            </a:r>
            <a:r>
              <a:rPr lang="zh-CN" altLang="zh-CN" sz="2400" b="1" dirty="0" smtClean="0">
                <a:solidFill>
                  <a:srgbClr val="FF0000"/>
                </a:solidFill>
              </a:rPr>
              <a:t>孤电子对数越多，对成键电子对的排斥力越强，</a:t>
            </a:r>
            <a:r>
              <a:rPr lang="zh-CN" altLang="zh-CN" sz="2400" b="1" dirty="0" smtClean="0">
                <a:solidFill>
                  <a:srgbClr val="0033CC"/>
                </a:solidFill>
              </a:rPr>
              <a:t>键角越小</a:t>
            </a:r>
            <a:endParaRPr lang="zh-CN" altLang="en-US" sz="2400" b="1" dirty="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1815882"/>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二</a:t>
            </a:r>
            <a:r>
              <a:rPr lang="zh-CN" altLang="zh-CN" sz="2800" b="1" dirty="0" smtClean="0"/>
              <a:t>）、</a:t>
            </a:r>
            <a:r>
              <a:rPr lang="zh-CN" altLang="en-US" sz="2800" b="1" dirty="0" smtClean="0"/>
              <a:t>酸性</a:t>
            </a:r>
            <a:r>
              <a:rPr lang="zh-CN" altLang="zh-CN" sz="2800" b="1" dirty="0" smtClean="0"/>
              <a:t>相关的文字描述题突破</a:t>
            </a:r>
            <a:endParaRPr lang="zh-CN" altLang="zh-CN" sz="2800" dirty="0" smtClean="0"/>
          </a:p>
          <a:p>
            <a:r>
              <a:rPr lang="en-US" altLang="zh-CN" sz="2800" dirty="0" smtClean="0"/>
              <a:t>H</a:t>
            </a:r>
            <a:r>
              <a:rPr lang="en-US" altLang="zh-CN" sz="2800" baseline="-25000" dirty="0" smtClean="0"/>
              <a:t>2</a:t>
            </a:r>
            <a:r>
              <a:rPr lang="en-US" altLang="zh-CN" sz="2800" dirty="0" smtClean="0"/>
              <a:t>SeO</a:t>
            </a:r>
            <a:r>
              <a:rPr lang="en-US" altLang="zh-CN" sz="2800" baseline="-25000" dirty="0" smtClean="0"/>
              <a:t>4</a:t>
            </a:r>
            <a:r>
              <a:rPr lang="zh-CN" altLang="zh-CN" sz="2800" dirty="0" smtClean="0"/>
              <a:t>的酸性比</a:t>
            </a:r>
            <a:r>
              <a:rPr lang="en-US" altLang="zh-CN" sz="2800" dirty="0" smtClean="0"/>
              <a:t>H</a:t>
            </a:r>
            <a:r>
              <a:rPr lang="en-US" altLang="zh-CN" sz="2800" baseline="-25000" dirty="0" smtClean="0"/>
              <a:t>2</a:t>
            </a:r>
            <a:r>
              <a:rPr lang="en-US" altLang="zh-CN" sz="2800" dirty="0" smtClean="0"/>
              <a:t>SeO</a:t>
            </a:r>
            <a:r>
              <a:rPr lang="en-US" altLang="zh-CN" sz="2800" baseline="-25000" dirty="0" smtClean="0"/>
              <a:t>3</a:t>
            </a:r>
            <a:r>
              <a:rPr lang="zh-CN" altLang="zh-CN" sz="2800" dirty="0" smtClean="0"/>
              <a:t>强，原因是</a:t>
            </a:r>
            <a:r>
              <a:rPr lang="en-US" altLang="zh-CN" sz="2800" dirty="0" smtClean="0"/>
              <a:t>___________________________________________</a:t>
            </a:r>
          </a:p>
          <a:p>
            <a:endParaRPr lang="zh-CN" altLang="zh-CN" sz="2800" dirty="0" smtClean="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元二</a:t>
            </a:r>
            <a:r>
              <a:rPr lang="zh-CN" altLang="zh-CN" sz="2800" b="1" dirty="0" smtClean="0"/>
              <a:t>】</a:t>
            </a:r>
            <a:r>
              <a:rPr lang="zh-CN" altLang="en-US" sz="2800" b="1" dirty="0" smtClean="0"/>
              <a:t>分子结构与性质的文字描述突破</a:t>
            </a:r>
            <a:endParaRPr lang="zh-CN" altLang="zh-CN" sz="2800" dirty="0"/>
          </a:p>
        </p:txBody>
      </p:sp>
      <p:sp>
        <p:nvSpPr>
          <p:cNvPr id="5" name="矩形 4"/>
          <p:cNvSpPr/>
          <p:nvPr/>
        </p:nvSpPr>
        <p:spPr>
          <a:xfrm>
            <a:off x="251520" y="4005064"/>
            <a:ext cx="8712968" cy="1200329"/>
          </a:xfrm>
          <a:prstGeom prst="rect">
            <a:avLst/>
          </a:prstGeom>
        </p:spPr>
        <p:txBody>
          <a:bodyPr wrap="square">
            <a:spAutoFit/>
          </a:bodyPr>
          <a:lstStyle/>
          <a:p>
            <a:r>
              <a:rPr lang="zh-CN" altLang="zh-CN" sz="2400" dirty="0" smtClean="0">
                <a:solidFill>
                  <a:srgbClr val="FF0000"/>
                </a:solidFill>
              </a:rPr>
              <a:t>无机含氧酸可写成</a:t>
            </a:r>
            <a:r>
              <a:rPr lang="pt-BR" altLang="zh-CN" sz="2400" dirty="0" smtClean="0">
                <a:solidFill>
                  <a:srgbClr val="FF0000"/>
                </a:solidFill>
              </a:rPr>
              <a:t>(HO)</a:t>
            </a:r>
            <a:r>
              <a:rPr lang="pt-BR" altLang="zh-CN" sz="2400" i="1" baseline="-25000" dirty="0" smtClean="0">
                <a:solidFill>
                  <a:srgbClr val="FF0000"/>
                </a:solidFill>
              </a:rPr>
              <a:t>m</a:t>
            </a:r>
            <a:r>
              <a:rPr lang="pt-BR" altLang="zh-CN" sz="2400" dirty="0" smtClean="0">
                <a:solidFill>
                  <a:srgbClr val="FF0000"/>
                </a:solidFill>
              </a:rPr>
              <a:t>RO</a:t>
            </a:r>
            <a:r>
              <a:rPr lang="pt-BR" altLang="zh-CN" sz="2400" i="1" baseline="-25000" dirty="0" smtClean="0">
                <a:solidFill>
                  <a:srgbClr val="FF0000"/>
                </a:solidFill>
              </a:rPr>
              <a:t>n</a:t>
            </a:r>
            <a:r>
              <a:rPr lang="zh-CN" altLang="zh-CN" sz="2400" dirty="0" smtClean="0">
                <a:solidFill>
                  <a:srgbClr val="FF0000"/>
                </a:solidFill>
              </a:rPr>
              <a:t>，含氧酸的强度随着分子中连接在中心原子上的非羟基氧的个数增大而增大，</a:t>
            </a:r>
            <a:r>
              <a:rPr lang="pt-BR" altLang="zh-CN" sz="2400" dirty="0" smtClean="0">
                <a:solidFill>
                  <a:srgbClr val="FF0000"/>
                </a:solidFill>
              </a:rPr>
              <a:t>H</a:t>
            </a:r>
            <a:r>
              <a:rPr lang="pt-BR" altLang="zh-CN" sz="2400" baseline="-25000" dirty="0" smtClean="0">
                <a:solidFill>
                  <a:srgbClr val="FF0000"/>
                </a:solidFill>
              </a:rPr>
              <a:t>2</a:t>
            </a:r>
            <a:r>
              <a:rPr lang="pt-BR" altLang="zh-CN" sz="2400" dirty="0" smtClean="0">
                <a:solidFill>
                  <a:srgbClr val="FF0000"/>
                </a:solidFill>
              </a:rPr>
              <a:t>SO</a:t>
            </a:r>
            <a:r>
              <a:rPr lang="pt-BR" altLang="zh-CN" sz="2400" baseline="-25000" dirty="0" smtClean="0">
                <a:solidFill>
                  <a:srgbClr val="FF0000"/>
                </a:solidFill>
              </a:rPr>
              <a:t>4</a:t>
            </a:r>
            <a:r>
              <a:rPr lang="zh-CN" altLang="zh-CN" sz="2400" dirty="0" smtClean="0">
                <a:solidFill>
                  <a:srgbClr val="FF0000"/>
                </a:solidFill>
              </a:rPr>
              <a:t>的</a:t>
            </a:r>
            <a:r>
              <a:rPr lang="pt-BR" altLang="zh-CN" sz="2400" i="1" dirty="0" smtClean="0">
                <a:solidFill>
                  <a:srgbClr val="FF0000"/>
                </a:solidFill>
              </a:rPr>
              <a:t>n</a:t>
            </a:r>
            <a:r>
              <a:rPr lang="zh-CN" altLang="zh-CN" sz="2400" dirty="0" smtClean="0">
                <a:solidFill>
                  <a:srgbClr val="FF0000"/>
                </a:solidFill>
              </a:rPr>
              <a:t>值大，故酸性也强</a:t>
            </a:r>
            <a:endParaRPr lang="zh-CN" altLang="en-US" sz="2400" b="1" dirty="0">
              <a:solidFill>
                <a:srgbClr val="FF0000"/>
              </a:solidFill>
            </a:endParaRPr>
          </a:p>
        </p:txBody>
      </p:sp>
      <p:sp>
        <p:nvSpPr>
          <p:cNvPr id="7" name="矩形 6"/>
          <p:cNvSpPr/>
          <p:nvPr/>
        </p:nvSpPr>
        <p:spPr>
          <a:xfrm>
            <a:off x="647056" y="2204864"/>
            <a:ext cx="8496944" cy="461665"/>
          </a:xfrm>
          <a:prstGeom prst="rect">
            <a:avLst/>
          </a:prstGeom>
        </p:spPr>
        <p:txBody>
          <a:bodyPr wrap="square">
            <a:spAutoFit/>
          </a:bodyPr>
          <a:lstStyle/>
          <a:p>
            <a:r>
              <a:rPr lang="en-US" altLang="zh-CN" sz="2400" dirty="0" smtClean="0">
                <a:solidFill>
                  <a:srgbClr val="FF0000"/>
                </a:solidFill>
              </a:rPr>
              <a:t>H</a:t>
            </a:r>
            <a:r>
              <a:rPr lang="en-US" altLang="zh-CN" sz="2400" baseline="-25000" dirty="0" smtClean="0">
                <a:solidFill>
                  <a:srgbClr val="FF0000"/>
                </a:solidFill>
              </a:rPr>
              <a:t>2</a:t>
            </a:r>
            <a:r>
              <a:rPr lang="en-US" altLang="zh-CN" sz="2400" dirty="0" smtClean="0">
                <a:solidFill>
                  <a:srgbClr val="FF0000"/>
                </a:solidFill>
              </a:rPr>
              <a:t>SeO</a:t>
            </a:r>
            <a:r>
              <a:rPr lang="en-US" altLang="zh-CN" sz="2400" baseline="-25000" dirty="0" smtClean="0">
                <a:solidFill>
                  <a:srgbClr val="FF0000"/>
                </a:solidFill>
              </a:rPr>
              <a:t>4</a:t>
            </a:r>
            <a:r>
              <a:rPr lang="zh-CN" altLang="zh-CN" sz="2400" dirty="0" smtClean="0">
                <a:solidFill>
                  <a:srgbClr val="FF0000"/>
                </a:solidFill>
              </a:rPr>
              <a:t>的非羟基氧比</a:t>
            </a:r>
            <a:r>
              <a:rPr lang="en-US" altLang="zh-CN" sz="2400" dirty="0" smtClean="0">
                <a:solidFill>
                  <a:srgbClr val="FF0000"/>
                </a:solidFill>
              </a:rPr>
              <a:t>H</a:t>
            </a:r>
            <a:r>
              <a:rPr lang="en-US" altLang="zh-CN" sz="2400" baseline="-25000" dirty="0" smtClean="0">
                <a:solidFill>
                  <a:srgbClr val="FF0000"/>
                </a:solidFill>
              </a:rPr>
              <a:t>2</a:t>
            </a:r>
            <a:r>
              <a:rPr lang="en-US" altLang="zh-CN" sz="2400" dirty="0" smtClean="0">
                <a:solidFill>
                  <a:srgbClr val="FF0000"/>
                </a:solidFill>
              </a:rPr>
              <a:t>SeO</a:t>
            </a:r>
            <a:r>
              <a:rPr lang="en-US" altLang="zh-CN" sz="2400" baseline="-25000" dirty="0" smtClean="0">
                <a:solidFill>
                  <a:srgbClr val="FF0000"/>
                </a:solidFill>
              </a:rPr>
              <a:t>3</a:t>
            </a:r>
            <a:r>
              <a:rPr lang="zh-CN" altLang="zh-CN" sz="2400" dirty="0" smtClean="0">
                <a:solidFill>
                  <a:srgbClr val="FF0000"/>
                </a:solidFill>
              </a:rPr>
              <a:t>多</a:t>
            </a:r>
            <a:endParaRPr lang="zh-CN" altLang="en-US" sz="2400" b="1" dirty="0">
              <a:solidFill>
                <a:srgbClr val="FF0000"/>
              </a:solidFill>
            </a:endParaRPr>
          </a:p>
        </p:txBody>
      </p:sp>
      <p:sp>
        <p:nvSpPr>
          <p:cNvPr id="34817" name="Rectangle 1"/>
          <p:cNvSpPr>
            <a:spLocks noChangeArrowheads="1"/>
          </p:cNvSpPr>
          <p:nvPr/>
        </p:nvSpPr>
        <p:spPr bwMode="auto">
          <a:xfrm>
            <a:off x="251520" y="3068960"/>
            <a:ext cx="6614311"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a:t>
            </a:r>
            <a:r>
              <a:rPr kumimoji="0" 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对点练习</a:t>
            </a:r>
            <a:r>
              <a:rPr kumimoji="0" lang="zh-CN"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a:t>
            </a:r>
            <a:r>
              <a:rPr kumimoji="0" lang="pt-BR"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H</a:t>
            </a:r>
            <a:r>
              <a:rPr kumimoji="0" lang="pt-BR"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3</a:t>
            </a:r>
            <a:r>
              <a:rPr kumimoji="0" lang="pt-BR"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PO</a:t>
            </a:r>
            <a:r>
              <a:rPr kumimoji="0" lang="pt-BR"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4</a:t>
            </a:r>
            <a:r>
              <a:rPr kumimoji="0" lang="zh-CN" altLang="pt-BR"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酸性小于</a:t>
            </a:r>
            <a:r>
              <a:rPr kumimoji="0" lang="pt-BR"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H</a:t>
            </a:r>
            <a:r>
              <a:rPr kumimoji="0" lang="pt-BR"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2</a:t>
            </a:r>
            <a:r>
              <a:rPr kumimoji="0" lang="pt-BR"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SO</a:t>
            </a:r>
            <a:r>
              <a:rPr kumimoji="0" lang="pt-BR" altLang="zh-CN" sz="2400" b="1" i="0" u="none" strike="noStrike" cap="none" normalizeH="0" baseline="-30000" dirty="0" smtClean="0">
                <a:ln>
                  <a:noFill/>
                </a:ln>
                <a:solidFill>
                  <a:schemeClr val="tx1"/>
                </a:solidFill>
                <a:effectLst/>
                <a:latin typeface="Arial" pitchFamily="34" charset="0"/>
                <a:ea typeface="宋体" pitchFamily="2" charset="-122"/>
                <a:cs typeface="Times New Roman" pitchFamily="18" charset="0"/>
              </a:rPr>
              <a:t>4</a:t>
            </a:r>
            <a:r>
              <a:rPr kumimoji="0" lang="zh-CN" altLang="pt-BR"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，其原因是</a:t>
            </a: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_____________________________</a:t>
            </a: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817"/>
                                        </p:tgtEl>
                                        <p:attrNameLst>
                                          <p:attrName>style.visibility</p:attrName>
                                        </p:attrNameLst>
                                      </p:cBhvr>
                                      <p:to>
                                        <p:strVal val="visible"/>
                                      </p:to>
                                    </p:set>
                                    <p:animEffect transition="in" filter="blinds(horizontal)">
                                      <p:cBhvr>
                                        <p:cTn id="12" dur="500"/>
                                        <p:tgtEl>
                                          <p:spTgt spid="348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348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251520" y="1340768"/>
            <a:ext cx="8892480" cy="3539430"/>
          </a:xfrm>
          <a:prstGeom prst="rect">
            <a:avLst/>
          </a:prstGeom>
          <a:noFill/>
          <a:ln w="9525">
            <a:noFill/>
            <a:miter lim="800000"/>
            <a:headEnd/>
            <a:tailEnd/>
          </a:ln>
        </p:spPr>
        <p:txBody>
          <a:bodyPr wrap="square">
            <a:spAutoFit/>
          </a:bodyPr>
          <a:lstStyle/>
          <a:p>
            <a:r>
              <a:rPr lang="zh-CN" altLang="zh-CN" sz="2800" b="1" dirty="0" smtClean="0"/>
              <a:t>（</a:t>
            </a:r>
            <a:r>
              <a:rPr lang="zh-CN" altLang="en-US" sz="2800" b="1" dirty="0" smtClean="0"/>
              <a:t>三</a:t>
            </a:r>
            <a:r>
              <a:rPr lang="zh-CN" altLang="zh-CN" sz="2800" b="1" dirty="0" smtClean="0"/>
              <a:t>）、</a:t>
            </a:r>
            <a:r>
              <a:rPr lang="zh-CN" altLang="en-US" sz="2800" b="1" dirty="0" smtClean="0"/>
              <a:t>溶解性</a:t>
            </a:r>
            <a:r>
              <a:rPr lang="zh-CN" altLang="zh-CN" sz="2800" b="1" dirty="0" smtClean="0"/>
              <a:t>相关的文字描述题突破</a:t>
            </a:r>
            <a:endParaRPr lang="zh-CN" altLang="zh-CN" sz="2800" dirty="0" smtClean="0"/>
          </a:p>
          <a:p>
            <a:r>
              <a:rPr lang="en-US" altLang="zh-CN" sz="2800" dirty="0" smtClean="0"/>
              <a:t>1</a:t>
            </a:r>
            <a:r>
              <a:rPr lang="zh-CN" altLang="zh-CN" sz="2800" dirty="0" smtClean="0"/>
              <a:t>、</a:t>
            </a:r>
            <a:r>
              <a:rPr lang="en-US" altLang="zh-CN" sz="2800" dirty="0" smtClean="0"/>
              <a:t>NH</a:t>
            </a:r>
            <a:r>
              <a:rPr lang="en-US" altLang="zh-CN" sz="2800" baseline="-25000" dirty="0" smtClean="0"/>
              <a:t>3</a:t>
            </a:r>
            <a:r>
              <a:rPr lang="zh-CN" altLang="zh-CN" sz="2800" dirty="0" smtClean="0"/>
              <a:t>极易溶于水，其原因主要是</a:t>
            </a:r>
            <a:r>
              <a:rPr lang="en-US" altLang="zh-CN" sz="2800" dirty="0" smtClean="0"/>
              <a:t>__________________________________</a:t>
            </a:r>
          </a:p>
          <a:p>
            <a:endParaRPr lang="en-US" altLang="zh-CN" sz="2800" dirty="0" smtClean="0"/>
          </a:p>
          <a:p>
            <a:endParaRPr lang="en-US" altLang="zh-CN" sz="2800" dirty="0" smtClean="0"/>
          </a:p>
          <a:p>
            <a:endParaRPr lang="zh-CN" altLang="zh-CN" sz="2800" dirty="0" smtClean="0"/>
          </a:p>
          <a:p>
            <a:r>
              <a:rPr lang="en-US" altLang="zh-CN" sz="2800" dirty="0" smtClean="0"/>
              <a:t>2</a:t>
            </a:r>
            <a:r>
              <a:rPr lang="zh-CN" altLang="zh-CN" sz="2800" dirty="0" smtClean="0"/>
              <a:t>、</a:t>
            </a:r>
            <a:r>
              <a:rPr lang="en-US" altLang="zh-CN" sz="2800" dirty="0" smtClean="0"/>
              <a:t>ZnF</a:t>
            </a:r>
            <a:r>
              <a:rPr lang="en-US" altLang="zh-CN" sz="2800" baseline="-25000" dirty="0" smtClean="0"/>
              <a:t>2</a:t>
            </a:r>
            <a:r>
              <a:rPr lang="zh-CN" altLang="zh-CN" sz="2800" dirty="0" smtClean="0"/>
              <a:t>不溶于有机溶剂而</a:t>
            </a:r>
            <a:r>
              <a:rPr lang="en-US" altLang="zh-CN" sz="2800" dirty="0" smtClean="0"/>
              <a:t>ZnCl</a:t>
            </a:r>
            <a:r>
              <a:rPr lang="en-US" altLang="zh-CN" sz="2800" baseline="-25000" dirty="0" smtClean="0"/>
              <a:t>2</a:t>
            </a:r>
            <a:r>
              <a:rPr lang="zh-CN" altLang="zh-CN" sz="2800" dirty="0" smtClean="0"/>
              <a:t>、</a:t>
            </a:r>
            <a:r>
              <a:rPr lang="en-US" altLang="zh-CN" sz="2800" dirty="0" smtClean="0"/>
              <a:t>ZnBr</a:t>
            </a:r>
            <a:r>
              <a:rPr lang="en-US" altLang="zh-CN" sz="2800" baseline="-25000" dirty="0" smtClean="0"/>
              <a:t>2</a:t>
            </a:r>
            <a:r>
              <a:rPr lang="zh-CN" altLang="zh-CN" sz="2800" dirty="0" smtClean="0"/>
              <a:t>、</a:t>
            </a:r>
            <a:r>
              <a:rPr lang="en-US" altLang="zh-CN" sz="2800" dirty="0" smtClean="0"/>
              <a:t>ZnI</a:t>
            </a:r>
            <a:r>
              <a:rPr lang="en-US" altLang="zh-CN" sz="2800" baseline="-25000" dirty="0" smtClean="0"/>
              <a:t>2</a:t>
            </a:r>
            <a:r>
              <a:rPr lang="zh-CN" altLang="zh-CN" sz="2800" dirty="0" smtClean="0"/>
              <a:t>能够溶于乙醇、乙醚等有机溶剂，原因是</a:t>
            </a:r>
            <a:endParaRPr lang="zh-CN" altLang="zh-CN" sz="2800" dirty="0"/>
          </a:p>
        </p:txBody>
      </p:sp>
      <p:sp>
        <p:nvSpPr>
          <p:cNvPr id="6" name="Text Box 14"/>
          <p:cNvSpPr txBox="1">
            <a:spLocks noChangeArrowheads="1"/>
          </p:cNvSpPr>
          <p:nvPr/>
        </p:nvSpPr>
        <p:spPr bwMode="auto">
          <a:xfrm>
            <a:off x="683568" y="908720"/>
            <a:ext cx="8280920" cy="523220"/>
          </a:xfrm>
          <a:prstGeom prst="rect">
            <a:avLst/>
          </a:prstGeom>
          <a:noFill/>
          <a:ln w="9525">
            <a:noFill/>
            <a:miter lim="800000"/>
            <a:headEnd/>
            <a:tailEnd/>
          </a:ln>
        </p:spPr>
        <p:txBody>
          <a:bodyPr wrap="square">
            <a:spAutoFit/>
          </a:bodyPr>
          <a:lstStyle/>
          <a:p>
            <a:r>
              <a:rPr lang="zh-CN" altLang="zh-CN" sz="2800" b="1" dirty="0" smtClean="0"/>
              <a:t>【活动</a:t>
            </a:r>
            <a:r>
              <a:rPr lang="zh-CN" altLang="en-US" sz="2800" b="1" dirty="0" smtClean="0"/>
              <a:t>元二</a:t>
            </a:r>
            <a:r>
              <a:rPr lang="zh-CN" altLang="zh-CN" sz="2800" b="1" dirty="0" smtClean="0"/>
              <a:t>】</a:t>
            </a:r>
            <a:r>
              <a:rPr lang="zh-CN" altLang="en-US" sz="2800" b="1" dirty="0" smtClean="0"/>
              <a:t>分子结构与性质的文字描述突破</a:t>
            </a:r>
            <a:endParaRPr lang="zh-CN" altLang="zh-CN" sz="2800" dirty="0"/>
          </a:p>
        </p:txBody>
      </p:sp>
      <p:sp>
        <p:nvSpPr>
          <p:cNvPr id="5" name="矩形 4"/>
          <p:cNvSpPr/>
          <p:nvPr/>
        </p:nvSpPr>
        <p:spPr>
          <a:xfrm>
            <a:off x="251520" y="4941168"/>
            <a:ext cx="8712968" cy="830997"/>
          </a:xfrm>
          <a:prstGeom prst="rect">
            <a:avLst/>
          </a:prstGeom>
        </p:spPr>
        <p:txBody>
          <a:bodyPr wrap="square">
            <a:spAutoFit/>
          </a:bodyPr>
          <a:lstStyle/>
          <a:p>
            <a:r>
              <a:rPr lang="en-US" altLang="zh-CN" sz="2400" b="1" dirty="0" smtClean="0">
                <a:solidFill>
                  <a:srgbClr val="FF0000"/>
                </a:solidFill>
              </a:rPr>
              <a:t>ZnF</a:t>
            </a:r>
            <a:r>
              <a:rPr lang="en-US" altLang="zh-CN" sz="2400" b="1" baseline="-25000" dirty="0" smtClean="0">
                <a:solidFill>
                  <a:srgbClr val="FF0000"/>
                </a:solidFill>
              </a:rPr>
              <a:t>2</a:t>
            </a:r>
            <a:r>
              <a:rPr lang="zh-CN" altLang="zh-CN" sz="2400" b="1" dirty="0" smtClean="0">
                <a:solidFill>
                  <a:srgbClr val="FF0000"/>
                </a:solidFill>
              </a:rPr>
              <a:t>为离子化合物</a:t>
            </a:r>
            <a:r>
              <a:rPr lang="zh-CN" altLang="zh-CN" sz="2400" b="1" dirty="0" smtClean="0">
                <a:solidFill>
                  <a:srgbClr val="FF0000"/>
                </a:solidFill>
              </a:rPr>
              <a:t>，</a:t>
            </a:r>
            <a:r>
              <a:rPr lang="zh-CN" altLang="en-US" sz="2400" b="1" dirty="0" smtClean="0">
                <a:solidFill>
                  <a:srgbClr val="FF0000"/>
                </a:solidFill>
              </a:rPr>
              <a:t>而</a:t>
            </a:r>
            <a:r>
              <a:rPr lang="en-US" altLang="zh-CN" sz="2400" b="1" dirty="0" smtClean="0">
                <a:solidFill>
                  <a:srgbClr val="FF0000"/>
                </a:solidFill>
              </a:rPr>
              <a:t>ZnCl</a:t>
            </a:r>
            <a:r>
              <a:rPr lang="en-US" altLang="zh-CN" sz="2400" b="1" baseline="-25000" dirty="0" smtClean="0">
                <a:solidFill>
                  <a:srgbClr val="FF0000"/>
                </a:solidFill>
              </a:rPr>
              <a:t>2</a:t>
            </a:r>
            <a:r>
              <a:rPr lang="zh-CN" altLang="zh-CN" sz="2400" b="1" dirty="0" smtClean="0">
                <a:solidFill>
                  <a:srgbClr val="FF0000"/>
                </a:solidFill>
              </a:rPr>
              <a:t>、</a:t>
            </a:r>
            <a:r>
              <a:rPr lang="en-US" altLang="zh-CN" sz="2400" b="1" dirty="0" smtClean="0">
                <a:solidFill>
                  <a:srgbClr val="FF0000"/>
                </a:solidFill>
              </a:rPr>
              <a:t>ZnBr</a:t>
            </a:r>
            <a:r>
              <a:rPr lang="en-US" altLang="zh-CN" sz="2400" b="1" baseline="-25000" dirty="0" smtClean="0">
                <a:solidFill>
                  <a:srgbClr val="FF0000"/>
                </a:solidFill>
              </a:rPr>
              <a:t>2</a:t>
            </a:r>
            <a:r>
              <a:rPr lang="zh-CN" altLang="zh-CN" sz="2400" b="1" dirty="0" smtClean="0">
                <a:solidFill>
                  <a:srgbClr val="FF0000"/>
                </a:solidFill>
              </a:rPr>
              <a:t>、</a:t>
            </a:r>
            <a:r>
              <a:rPr lang="en-US" altLang="zh-CN" sz="2400" b="1" dirty="0" smtClean="0">
                <a:solidFill>
                  <a:srgbClr val="FF0000"/>
                </a:solidFill>
              </a:rPr>
              <a:t>ZnI</a:t>
            </a:r>
            <a:r>
              <a:rPr lang="en-US" altLang="zh-CN" sz="2400" b="1" baseline="-25000" dirty="0" smtClean="0">
                <a:solidFill>
                  <a:srgbClr val="FF0000"/>
                </a:solidFill>
              </a:rPr>
              <a:t>2</a:t>
            </a:r>
            <a:r>
              <a:rPr lang="zh-CN" altLang="zh-CN" sz="2400" b="1" dirty="0" smtClean="0">
                <a:solidFill>
                  <a:srgbClr val="FF0000"/>
                </a:solidFill>
              </a:rPr>
              <a:t>的化学键以共价键为主、极性较小</a:t>
            </a:r>
            <a:endParaRPr lang="zh-CN" altLang="en-US" sz="2400" b="1" dirty="0">
              <a:solidFill>
                <a:srgbClr val="FF0000"/>
              </a:solidFill>
            </a:endParaRPr>
          </a:p>
        </p:txBody>
      </p:sp>
      <p:sp>
        <p:nvSpPr>
          <p:cNvPr id="7" name="矩形 6"/>
          <p:cNvSpPr/>
          <p:nvPr/>
        </p:nvSpPr>
        <p:spPr>
          <a:xfrm>
            <a:off x="251520" y="2204864"/>
            <a:ext cx="8496944" cy="1200329"/>
          </a:xfrm>
          <a:prstGeom prst="rect">
            <a:avLst/>
          </a:prstGeom>
        </p:spPr>
        <p:txBody>
          <a:bodyPr wrap="square">
            <a:spAutoFit/>
          </a:bodyPr>
          <a:lstStyle/>
          <a:p>
            <a:r>
              <a:rPr lang="en-US" altLang="zh-CN" sz="2400" b="1" dirty="0" smtClean="0">
                <a:solidFill>
                  <a:srgbClr val="FF0000"/>
                </a:solidFill>
              </a:rPr>
              <a:t>NH</a:t>
            </a:r>
            <a:r>
              <a:rPr lang="en-US" altLang="zh-CN" sz="2400" b="1" baseline="-25000" dirty="0" smtClean="0">
                <a:solidFill>
                  <a:srgbClr val="FF0000"/>
                </a:solidFill>
              </a:rPr>
              <a:t>3</a:t>
            </a:r>
            <a:r>
              <a:rPr lang="zh-CN" altLang="zh-CN" sz="2400" b="1" dirty="0" smtClean="0">
                <a:solidFill>
                  <a:srgbClr val="FF0000"/>
                </a:solidFill>
              </a:rPr>
              <a:t>与水分子间形成氢键；</a:t>
            </a:r>
            <a:r>
              <a:rPr lang="en-US" altLang="zh-CN" sz="2400" b="1" dirty="0" smtClean="0">
                <a:solidFill>
                  <a:srgbClr val="FF0000"/>
                </a:solidFill>
              </a:rPr>
              <a:t>NH</a:t>
            </a:r>
            <a:r>
              <a:rPr lang="en-US" altLang="zh-CN" sz="2400" b="1" baseline="-25000" dirty="0" smtClean="0">
                <a:solidFill>
                  <a:srgbClr val="FF0000"/>
                </a:solidFill>
              </a:rPr>
              <a:t>3</a:t>
            </a:r>
            <a:r>
              <a:rPr lang="zh-CN" altLang="zh-CN" sz="2400" b="1" dirty="0" smtClean="0">
                <a:solidFill>
                  <a:srgbClr val="FF0000"/>
                </a:solidFill>
              </a:rPr>
              <a:t>为极性分子，水为极性溶剂，相似</a:t>
            </a:r>
            <a:r>
              <a:rPr lang="zh-CN" altLang="zh-CN" sz="2400" b="1" dirty="0" smtClean="0">
                <a:solidFill>
                  <a:srgbClr val="FF0000"/>
                </a:solidFill>
              </a:rPr>
              <a:t>相</a:t>
            </a:r>
            <a:r>
              <a:rPr lang="zh-CN" altLang="en-US" sz="2400" b="1" dirty="0" smtClean="0">
                <a:solidFill>
                  <a:srgbClr val="FF0000"/>
                </a:solidFill>
              </a:rPr>
              <a:t>溶</a:t>
            </a:r>
            <a:r>
              <a:rPr lang="zh-CN" altLang="zh-CN" sz="2400" b="1" dirty="0" smtClean="0">
                <a:solidFill>
                  <a:srgbClr val="FF0000"/>
                </a:solidFill>
              </a:rPr>
              <a:t>；</a:t>
            </a:r>
            <a:r>
              <a:rPr lang="en-US" altLang="zh-CN" sz="2400" b="1" dirty="0" smtClean="0">
                <a:solidFill>
                  <a:srgbClr val="FF0000"/>
                </a:solidFill>
              </a:rPr>
              <a:t>NH</a:t>
            </a:r>
            <a:r>
              <a:rPr lang="en-US" altLang="zh-CN" sz="2400" b="1" baseline="-25000" dirty="0" smtClean="0">
                <a:solidFill>
                  <a:srgbClr val="FF0000"/>
                </a:solidFill>
              </a:rPr>
              <a:t>3</a:t>
            </a:r>
            <a:r>
              <a:rPr lang="zh-CN" altLang="zh-CN" sz="2400" b="1" dirty="0" smtClean="0">
                <a:solidFill>
                  <a:srgbClr val="FF0000"/>
                </a:solidFill>
              </a:rPr>
              <a:t>与</a:t>
            </a:r>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反应生成了</a:t>
            </a:r>
            <a:r>
              <a:rPr lang="en-US" altLang="zh-CN" sz="2400" b="1" dirty="0" smtClean="0">
                <a:solidFill>
                  <a:srgbClr val="FF0000"/>
                </a:solidFill>
              </a:rPr>
              <a:t>NH</a:t>
            </a:r>
            <a:r>
              <a:rPr lang="en-US" altLang="zh-CN" sz="2400" b="1" baseline="-25000" dirty="0" smtClean="0">
                <a:solidFill>
                  <a:srgbClr val="FF0000"/>
                </a:solidFill>
              </a:rPr>
              <a:t>3.</a:t>
            </a:r>
            <a:r>
              <a:rPr lang="en-US" altLang="zh-CN" sz="2400" b="1" dirty="0" smtClean="0">
                <a:solidFill>
                  <a:srgbClr val="FF0000"/>
                </a:solidFill>
              </a:rPr>
              <a:t>H</a:t>
            </a:r>
            <a:r>
              <a:rPr lang="en-US" altLang="zh-CN" sz="2400" b="1" baseline="-25000" dirty="0" smtClean="0">
                <a:solidFill>
                  <a:srgbClr val="FF0000"/>
                </a:solidFill>
              </a:rPr>
              <a:t>2</a:t>
            </a:r>
            <a:r>
              <a:rPr lang="en-US" altLang="zh-CN" sz="2400" b="1" dirty="0" smtClean="0">
                <a:solidFill>
                  <a:srgbClr val="FF0000"/>
                </a:solidFill>
              </a:rPr>
              <a:t>O</a:t>
            </a:r>
            <a:r>
              <a:rPr lang="zh-CN" altLang="zh-CN" sz="2400" b="1" dirty="0" smtClean="0">
                <a:solidFill>
                  <a:srgbClr val="FF0000"/>
                </a:solidFill>
              </a:rPr>
              <a:t>，增大了</a:t>
            </a:r>
            <a:r>
              <a:rPr lang="en-US" altLang="zh-CN" sz="2400" b="1" dirty="0" smtClean="0">
                <a:solidFill>
                  <a:srgbClr val="FF0000"/>
                </a:solidFill>
              </a:rPr>
              <a:t>NH</a:t>
            </a:r>
            <a:r>
              <a:rPr lang="en-US" altLang="zh-CN" sz="2400" b="1" baseline="-25000" dirty="0" smtClean="0">
                <a:solidFill>
                  <a:srgbClr val="FF0000"/>
                </a:solidFill>
              </a:rPr>
              <a:t>3</a:t>
            </a:r>
            <a:r>
              <a:rPr lang="zh-CN" altLang="zh-CN" sz="2400" b="1" dirty="0" smtClean="0">
                <a:solidFill>
                  <a:srgbClr val="FF0000"/>
                </a:solidFill>
              </a:rPr>
              <a:t>的溶解度</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4166</TotalTime>
  <Words>1576</Words>
  <Application>Microsoft Office PowerPoint</Application>
  <PresentationFormat>全屏显示(4:3)</PresentationFormat>
  <Paragraphs>153</Paragraphs>
  <Slides>17</Slides>
  <Notes>1</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四重五步</dc:title>
  <dc:creator>马强</dc:creator>
  <cp:lastModifiedBy>xu cong</cp:lastModifiedBy>
  <cp:revision>313</cp:revision>
  <dcterms:created xsi:type="dcterms:W3CDTF">2012-05-24T02:56:41Z</dcterms:created>
  <dcterms:modified xsi:type="dcterms:W3CDTF">2020-05-18T08:51:04Z</dcterms:modified>
</cp:coreProperties>
</file>