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3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317" r:id="rId2"/>
    <p:sldId id="268" r:id="rId3"/>
    <p:sldId id="341" r:id="rId4"/>
    <p:sldId id="342" r:id="rId5"/>
    <p:sldId id="343" r:id="rId6"/>
    <p:sldId id="344" r:id="rId7"/>
    <p:sldId id="345" r:id="rId8"/>
    <p:sldId id="346" r:id="rId9"/>
    <p:sldId id="347" r:id="rId10"/>
    <p:sldId id="348" r:id="rId11"/>
    <p:sldId id="349" r:id="rId12"/>
    <p:sldId id="351" r:id="rId13"/>
    <p:sldId id="350" r:id="rId14"/>
    <p:sldId id="314" r:id="rId15"/>
    <p:sldId id="352" r:id="rId16"/>
    <p:sldId id="339" r:id="rId17"/>
  </p:sldIdLst>
  <p:sldSz cx="12192000" cy="6858000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F965780F-C2D5-4621-8310-331A25A561D5}">
          <p14:sldIdLst>
            <p14:sldId id="317"/>
            <p14:sldId id="268"/>
            <p14:sldId id="341"/>
            <p14:sldId id="342"/>
            <p14:sldId id="343"/>
            <p14:sldId id="344"/>
            <p14:sldId id="345"/>
            <p14:sldId id="346"/>
            <p14:sldId id="347"/>
            <p14:sldId id="348"/>
            <p14:sldId id="349"/>
            <p14:sldId id="351"/>
            <p14:sldId id="350"/>
            <p14:sldId id="314"/>
            <p14:sldId id="352"/>
          </p14:sldIdLst>
        </p14:section>
        <p14:section name="无标题节" id="{7C734936-A15B-4FA1-8ED3-C8EF25C1BFBC}">
          <p14:sldIdLst>
            <p14:sldId id="339"/>
          </p14:sldIdLst>
        </p14:section>
      </p14:sectionLst>
    </p:ex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3" pos="3409" userDrawn="1">
          <p15:clr>
            <a:srgbClr val="A4A3A4"/>
          </p15:clr>
        </p15:guide>
        <p15:guide id="5" orient="horz" pos="3045" userDrawn="1">
          <p15:clr>
            <a:srgbClr val="A4A3A4"/>
          </p15:clr>
        </p15:guide>
        <p15:guide id="7" orient="horz" pos="2341" userDrawn="1">
          <p15:clr>
            <a:srgbClr val="A4A3A4"/>
          </p15:clr>
        </p15:guide>
        <p15:guide id="9" pos="121" userDrawn="1">
          <p15:clr>
            <a:srgbClr val="A4A3A4"/>
          </p15:clr>
        </p15:guide>
        <p15:guide id="10" orient="horz" pos="119" userDrawn="1">
          <p15:clr>
            <a:srgbClr val="A4A3A4"/>
          </p15:clr>
        </p15:guide>
        <p15:guide id="14" orient="horz" pos="417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A3389"/>
    <a:srgbClr val="C30F00"/>
    <a:srgbClr val="F1F3F6"/>
    <a:srgbClr val="5959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42" autoAdjust="0"/>
    <p:restoredTop sz="95751" autoAdjust="0"/>
  </p:normalViewPr>
  <p:slideViewPr>
    <p:cSldViewPr snapToGrid="0">
      <p:cViewPr>
        <p:scale>
          <a:sx n="87" d="100"/>
          <a:sy n="87" d="100"/>
        </p:scale>
        <p:origin x="30" y="48"/>
      </p:cViewPr>
      <p:guideLst>
        <p:guide pos="3840"/>
        <p:guide pos="3409"/>
        <p:guide orient="horz" pos="3045"/>
        <p:guide orient="horz" pos="2341"/>
        <p:guide pos="121"/>
        <p:guide orient="horz" pos="119"/>
        <p:guide orient="horz" pos="417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884C13-3F76-4DA0-BE19-B65E9C8FDC0F}" type="datetimeFigureOut">
              <a:rPr lang="zh-CN" altLang="en-US" smtClean="0"/>
              <a:t>2019/5/13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67C053-3889-42D7-8B39-E9E38E3CE5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84667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67C053-3889-42D7-8B39-E9E38E3CE56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34370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67C053-3889-42D7-8B39-E9E38E3CE56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30234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67C053-3889-42D7-8B39-E9E38E3CE56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20567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67C053-3889-42D7-8B39-E9E38E3CE56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99914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1822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14:switch dir="r"/>
      </p:transition>
    </mc:Choice>
    <mc:Fallback xmlns="">
      <p:transition spd="slow" advClick="0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2336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14:switch dir="r"/>
      </p:transition>
    </mc:Choice>
    <mc:Fallback xmlns="">
      <p:transition spd="slow" advClick="0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ypppt.com/uploads/allimg/150724/1-150H4143T6.png">
            <a:extLst>
              <a:ext uri="{FF2B5EF4-FFF2-40B4-BE49-F238E27FC236}">
                <a16:creationId xmlns:a16="http://schemas.microsoft.com/office/drawing/2014/main" id="{73657626-D365-4E6D-AB8E-3C89931B134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-1"/>
            <a:ext cx="12192000" cy="6862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E92490F1-5125-4013-AA86-0193D2FBE188}"/>
              </a:ext>
            </a:extLst>
          </p:cNvPr>
          <p:cNvSpPr/>
          <p:nvPr userDrawn="1"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noFill/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2807462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14:switch dir="r"/>
      </p:transition>
    </mc:Choice>
    <mc:Fallback xmlns="">
      <p:transition spd="slow" advClick="0" advTm="3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tags" Target="../tags/tag4.xml"/><Relationship Id="rId7" Type="http://schemas.openxmlformats.org/officeDocument/2006/relationships/notesSlide" Target="../notesSlides/notesSlide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10" Type="http://schemas.openxmlformats.org/officeDocument/2006/relationships/image" Target="../media/image5.png"/><Relationship Id="rId4" Type="http://schemas.openxmlformats.org/officeDocument/2006/relationships/tags" Target="../tags/tag5.xml"/><Relationship Id="rId9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23.xml"/><Relationship Id="rId7" Type="http://schemas.openxmlformats.org/officeDocument/2006/relationships/image" Target="../media/image3.jpeg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4.xml"/><Relationship Id="rId9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6" Type="http://schemas.openxmlformats.org/officeDocument/2006/relationships/image" Target="../media/image8.emf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A_图片 3" hidden="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3" y="0"/>
            <a:ext cx="12187733" cy="6858000"/>
          </a:xfrm>
          <a:prstGeom prst="rect">
            <a:avLst/>
          </a:prstGeom>
        </p:spPr>
      </p:pic>
      <p:sp>
        <p:nvSpPr>
          <p:cNvPr id="9" name="PA_圆角矩形 8" hidden="1"/>
          <p:cNvSpPr/>
          <p:nvPr>
            <p:custDataLst>
              <p:tags r:id="rId2"/>
            </p:custDataLst>
          </p:nvPr>
        </p:nvSpPr>
        <p:spPr>
          <a:xfrm>
            <a:off x="5638800" y="4648200"/>
            <a:ext cx="914400" cy="288000"/>
          </a:xfrm>
          <a:prstGeom prst="roundRect">
            <a:avLst>
              <a:gd name="adj" fmla="val 50000"/>
            </a:avLst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>
                <a:latin typeface="华文琥珀" panose="02010800040101010101" pitchFamily="2" charset="-122"/>
                <a:ea typeface="微软雅黑" panose="020B0503020204020204" pitchFamily="34" charset="-122"/>
                <a:sym typeface="华文琥珀" panose="02010800040101010101" pitchFamily="2" charset="-122"/>
              </a:rPr>
              <a:t>千库网</a:t>
            </a:r>
          </a:p>
        </p:txBody>
      </p:sp>
      <p:pic>
        <p:nvPicPr>
          <p:cNvPr id="17" name="PA_图片 16" hidden="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0" y="1"/>
            <a:ext cx="12175089" cy="6858000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08B2C7EE-4991-49AC-8976-714919FC003A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5599" y="747657"/>
            <a:ext cx="5205995" cy="5205995"/>
          </a:xfrm>
          <a:prstGeom prst="rect">
            <a:avLst/>
          </a:prstGeom>
          <a:effectLst>
            <a:outerShdw blurRad="1270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0" name="PA_文本框 5">
            <a:extLst>
              <a:ext uri="{FF2B5EF4-FFF2-40B4-BE49-F238E27FC236}">
                <a16:creationId xmlns:a16="http://schemas.microsoft.com/office/drawing/2014/main" id="{27D07897-33E2-4B1E-804C-AA0CB0E23A27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387014" y="2460340"/>
            <a:ext cx="634019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solidFill>
                  <a:srgbClr val="1A3389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华文琥珀" panose="02010800040101010101" pitchFamily="2" charset="-122"/>
              </a:rPr>
              <a:t>探索三角形全等的条件</a:t>
            </a:r>
          </a:p>
        </p:txBody>
      </p:sp>
      <p:sp>
        <p:nvSpPr>
          <p:cNvPr id="51" name="PA_文本框 6">
            <a:extLst>
              <a:ext uri="{FF2B5EF4-FFF2-40B4-BE49-F238E27FC236}">
                <a16:creationId xmlns:a16="http://schemas.microsoft.com/office/drawing/2014/main" id="{75FD948F-D499-4520-A251-7D8D1E4C2340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7189265" y="6110343"/>
            <a:ext cx="4572329" cy="3627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1A3389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华文琥珀" panose="02010800040101010101" pitchFamily="2" charset="-122"/>
              </a:rPr>
              <a:t>双流中学实验学校       七年级数学组     陈晓姗</a:t>
            </a:r>
          </a:p>
        </p:txBody>
      </p: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id="{A7F32F9F-15F9-4309-AAA9-4CD16F323632}"/>
              </a:ext>
            </a:extLst>
          </p:cNvPr>
          <p:cNvCxnSpPr>
            <a:cxnSpLocks/>
          </p:cNvCxnSpPr>
          <p:nvPr/>
        </p:nvCxnSpPr>
        <p:spPr>
          <a:xfrm>
            <a:off x="5563138" y="6329299"/>
            <a:ext cx="1491673" cy="0"/>
          </a:xfrm>
          <a:prstGeom prst="line">
            <a:avLst/>
          </a:prstGeom>
          <a:ln w="19050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85711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2C8287B0-5679-454C-8CF1-7AF7C7DE0A50}"/>
              </a:ext>
            </a:extLst>
          </p:cNvPr>
          <p:cNvGrpSpPr/>
          <p:nvPr/>
        </p:nvGrpSpPr>
        <p:grpSpPr>
          <a:xfrm>
            <a:off x="699832" y="167720"/>
            <a:ext cx="10749338" cy="769441"/>
            <a:chOff x="692303" y="174864"/>
            <a:chExt cx="10749338" cy="769441"/>
          </a:xfrm>
        </p:grpSpPr>
        <p:sp>
          <p:nvSpPr>
            <p:cNvPr id="13" name="PA_文本框 5">
              <a:extLst>
                <a:ext uri="{FF2B5EF4-FFF2-40B4-BE49-F238E27FC236}">
                  <a16:creationId xmlns:a16="http://schemas.microsoft.com/office/drawing/2014/main" id="{25CF415E-4C07-4236-AAD5-51AF00E03AD0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1622603" y="174864"/>
              <a:ext cx="2448106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b="1" dirty="0">
                  <a:solidFill>
                    <a:srgbClr val="1A3389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华文琥珀" panose="02010800040101010101" pitchFamily="2" charset="-122"/>
                </a:rPr>
                <a:t>验证猜想</a:t>
              </a:r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76C09DF8-F8F9-40D3-9B43-9F7455889794}"/>
                </a:ext>
              </a:extLst>
            </p:cNvPr>
            <p:cNvGrpSpPr/>
            <p:nvPr/>
          </p:nvGrpSpPr>
          <p:grpSpPr>
            <a:xfrm>
              <a:off x="692303" y="239819"/>
              <a:ext cx="773641" cy="697525"/>
              <a:chOff x="5424755" y="1340768"/>
              <a:chExt cx="670560" cy="604586"/>
            </a:xfrm>
          </p:grpSpPr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EFB38366-EF05-4A2D-B2AD-33F26CF371C6}"/>
                  </a:ext>
                </a:extLst>
              </p:cNvPr>
              <p:cNvGrpSpPr/>
              <p:nvPr/>
            </p:nvGrpSpPr>
            <p:grpSpPr>
              <a:xfrm>
                <a:off x="5424755" y="1340768"/>
                <a:ext cx="670560" cy="604586"/>
                <a:chOff x="5424755" y="1340768"/>
                <a:chExt cx="670560" cy="604586"/>
              </a:xfrm>
            </p:grpSpPr>
            <p:grpSp>
              <p:nvGrpSpPr>
                <p:cNvPr id="18" name="组合 17">
                  <a:extLst>
                    <a:ext uri="{FF2B5EF4-FFF2-40B4-BE49-F238E27FC236}">
                      <a16:creationId xmlns:a16="http://schemas.microsoft.com/office/drawing/2014/main" id="{FCE1EE32-5791-4216-AB2B-2EB8A04A352B}"/>
                    </a:ext>
                  </a:extLst>
                </p:cNvPr>
                <p:cNvGrpSpPr/>
                <p:nvPr/>
              </p:nvGrpSpPr>
              <p:grpSpPr>
                <a:xfrm>
                  <a:off x="5424755" y="1340768"/>
                  <a:ext cx="670560" cy="604586"/>
                  <a:chOff x="3720691" y="2824413"/>
                  <a:chExt cx="1341120" cy="1209172"/>
                </a:xfrm>
              </p:grpSpPr>
              <p:sp>
                <p:nvSpPr>
                  <p:cNvPr id="30" name="Freeform 5">
                    <a:extLst>
                      <a:ext uri="{FF2B5EF4-FFF2-40B4-BE49-F238E27FC236}">
                        <a16:creationId xmlns:a16="http://schemas.microsoft.com/office/drawing/2014/main" id="{5163A43F-E077-4E48-8CF1-FC9230BED28D}"/>
                      </a:ext>
                    </a:extLst>
                  </p:cNvPr>
                  <p:cNvSpPr/>
                  <p:nvPr/>
                </p:nvSpPr>
                <p:spPr bwMode="auto">
                  <a:xfrm rot="1855731">
                    <a:off x="3720691" y="2824413"/>
                    <a:ext cx="1341120" cy="1209172"/>
                  </a:xfrm>
                  <a:custGeom>
                    <a:avLst/>
                    <a:gdLst>
                      <a:gd name="T0" fmla="*/ 2151 w 2740"/>
                      <a:gd name="T1" fmla="*/ 2315 h 2446"/>
                      <a:gd name="T2" fmla="*/ 2055 w 2740"/>
                      <a:gd name="T3" fmla="*/ 2410 h 2446"/>
                      <a:gd name="T4" fmla="*/ 1918 w 2740"/>
                      <a:gd name="T5" fmla="*/ 2445 h 2446"/>
                      <a:gd name="T6" fmla="*/ 816 w 2740"/>
                      <a:gd name="T7" fmla="*/ 2445 h 2446"/>
                      <a:gd name="T8" fmla="*/ 685 w 2740"/>
                      <a:gd name="T9" fmla="*/ 2410 h 2446"/>
                      <a:gd name="T10" fmla="*/ 589 w 2740"/>
                      <a:gd name="T11" fmla="*/ 2314 h 2446"/>
                      <a:gd name="T12" fmla="*/ 36 w 2740"/>
                      <a:gd name="T13" fmla="*/ 1356 h 2446"/>
                      <a:gd name="T14" fmla="*/ 0 w 2740"/>
                      <a:gd name="T15" fmla="*/ 1223 h 2446"/>
                      <a:gd name="T16" fmla="*/ 36 w 2740"/>
                      <a:gd name="T17" fmla="*/ 1089 h 2446"/>
                      <a:gd name="T18" fmla="*/ 587 w 2740"/>
                      <a:gd name="T19" fmla="*/ 135 h 2446"/>
                      <a:gd name="T20" fmla="*/ 685 w 2740"/>
                      <a:gd name="T21" fmla="*/ 37 h 2446"/>
                      <a:gd name="T22" fmla="*/ 810 w 2740"/>
                      <a:gd name="T23" fmla="*/ 1 h 2446"/>
                      <a:gd name="T24" fmla="*/ 1916 w 2740"/>
                      <a:gd name="T25" fmla="*/ 1 h 2446"/>
                      <a:gd name="T26" fmla="*/ 2055 w 2740"/>
                      <a:gd name="T27" fmla="*/ 37 h 2446"/>
                      <a:gd name="T28" fmla="*/ 2151 w 2740"/>
                      <a:gd name="T29" fmla="*/ 132 h 2446"/>
                      <a:gd name="T30" fmla="*/ 2702 w 2740"/>
                      <a:gd name="T31" fmla="*/ 1086 h 2446"/>
                      <a:gd name="T32" fmla="*/ 2740 w 2740"/>
                      <a:gd name="T33" fmla="*/ 1223 h 2446"/>
                      <a:gd name="T34" fmla="*/ 2701 w 2740"/>
                      <a:gd name="T35" fmla="*/ 1361 h 2446"/>
                      <a:gd name="T36" fmla="*/ 2151 w 2740"/>
                      <a:gd name="T37" fmla="*/ 2315 h 24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2740" h="2446">
                        <a:moveTo>
                          <a:pt x="2151" y="2315"/>
                        </a:moveTo>
                        <a:cubicBezTo>
                          <a:pt x="2128" y="2353"/>
                          <a:pt x="2096" y="2386"/>
                          <a:pt x="2055" y="2410"/>
                        </a:cubicBezTo>
                        <a:cubicBezTo>
                          <a:pt x="2012" y="2435"/>
                          <a:pt x="1965" y="2446"/>
                          <a:pt x="1918" y="2445"/>
                        </a:cubicBezTo>
                        <a:lnTo>
                          <a:pt x="816" y="2445"/>
                        </a:lnTo>
                        <a:cubicBezTo>
                          <a:pt x="772" y="2445"/>
                          <a:pt x="726" y="2434"/>
                          <a:pt x="685" y="2410"/>
                        </a:cubicBezTo>
                        <a:cubicBezTo>
                          <a:pt x="644" y="2386"/>
                          <a:pt x="611" y="2353"/>
                          <a:pt x="589" y="2314"/>
                        </a:cubicBezTo>
                        <a:lnTo>
                          <a:pt x="36" y="1356"/>
                        </a:lnTo>
                        <a:cubicBezTo>
                          <a:pt x="13" y="1317"/>
                          <a:pt x="0" y="1272"/>
                          <a:pt x="0" y="1223"/>
                        </a:cubicBezTo>
                        <a:cubicBezTo>
                          <a:pt x="0" y="1174"/>
                          <a:pt x="13" y="1129"/>
                          <a:pt x="36" y="1089"/>
                        </a:cubicBezTo>
                        <a:lnTo>
                          <a:pt x="587" y="135"/>
                        </a:lnTo>
                        <a:cubicBezTo>
                          <a:pt x="610" y="96"/>
                          <a:pt x="643" y="61"/>
                          <a:pt x="685" y="37"/>
                        </a:cubicBezTo>
                        <a:cubicBezTo>
                          <a:pt x="724" y="14"/>
                          <a:pt x="767" y="2"/>
                          <a:pt x="810" y="1"/>
                        </a:cubicBezTo>
                        <a:lnTo>
                          <a:pt x="1916" y="1"/>
                        </a:lnTo>
                        <a:cubicBezTo>
                          <a:pt x="1963" y="0"/>
                          <a:pt x="2011" y="11"/>
                          <a:pt x="2055" y="37"/>
                        </a:cubicBezTo>
                        <a:cubicBezTo>
                          <a:pt x="2096" y="60"/>
                          <a:pt x="2129" y="93"/>
                          <a:pt x="2151" y="132"/>
                        </a:cubicBezTo>
                        <a:lnTo>
                          <a:pt x="2702" y="1086"/>
                        </a:lnTo>
                        <a:cubicBezTo>
                          <a:pt x="2726" y="1126"/>
                          <a:pt x="2740" y="1173"/>
                          <a:pt x="2740" y="1223"/>
                        </a:cubicBezTo>
                        <a:cubicBezTo>
                          <a:pt x="2740" y="1274"/>
                          <a:pt x="2726" y="1321"/>
                          <a:pt x="2701" y="1361"/>
                        </a:cubicBezTo>
                        <a:lnTo>
                          <a:pt x="2151" y="2315"/>
                        </a:lnTo>
                        <a:close/>
                      </a:path>
                    </a:pathLst>
                  </a:custGeom>
                  <a:solidFill>
                    <a:srgbClr val="1A3389"/>
                  </a:solidFill>
                  <a:ln w="952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400">
                      <a:solidFill>
                        <a:srgbClr val="1A3389"/>
                      </a:solidFill>
                      <a:latin typeface="思源黑体 CN Bold" panose="020B0800000000000000" pitchFamily="34" charset="-122"/>
                      <a:ea typeface="思源黑体 CN Bold" panose="020B0800000000000000" pitchFamily="34" charset="-122"/>
                      <a:sym typeface="华文琥珀" panose="02010800040101010101" pitchFamily="2" charset="-122"/>
                    </a:endParaRPr>
                  </a:p>
                </p:txBody>
              </p:sp>
              <p:sp>
                <p:nvSpPr>
                  <p:cNvPr id="31" name="Freeform 5">
                    <a:extLst>
                      <a:ext uri="{FF2B5EF4-FFF2-40B4-BE49-F238E27FC236}">
                        <a16:creationId xmlns:a16="http://schemas.microsoft.com/office/drawing/2014/main" id="{FC1F2B1D-1B5B-4E95-8A74-774C6B4162B1}"/>
                      </a:ext>
                    </a:extLst>
                  </p:cNvPr>
                  <p:cNvSpPr/>
                  <p:nvPr/>
                </p:nvSpPr>
                <p:spPr bwMode="auto">
                  <a:xfrm rot="1855731">
                    <a:off x="3764584" y="2863366"/>
                    <a:ext cx="1264630" cy="1140207"/>
                  </a:xfrm>
                  <a:custGeom>
                    <a:avLst/>
                    <a:gdLst>
                      <a:gd name="T0" fmla="*/ 2151 w 2740"/>
                      <a:gd name="T1" fmla="*/ 2315 h 2446"/>
                      <a:gd name="T2" fmla="*/ 2055 w 2740"/>
                      <a:gd name="T3" fmla="*/ 2410 h 2446"/>
                      <a:gd name="T4" fmla="*/ 1918 w 2740"/>
                      <a:gd name="T5" fmla="*/ 2445 h 2446"/>
                      <a:gd name="T6" fmla="*/ 816 w 2740"/>
                      <a:gd name="T7" fmla="*/ 2445 h 2446"/>
                      <a:gd name="T8" fmla="*/ 685 w 2740"/>
                      <a:gd name="T9" fmla="*/ 2410 h 2446"/>
                      <a:gd name="T10" fmla="*/ 589 w 2740"/>
                      <a:gd name="T11" fmla="*/ 2314 h 2446"/>
                      <a:gd name="T12" fmla="*/ 36 w 2740"/>
                      <a:gd name="T13" fmla="*/ 1356 h 2446"/>
                      <a:gd name="T14" fmla="*/ 0 w 2740"/>
                      <a:gd name="T15" fmla="*/ 1223 h 2446"/>
                      <a:gd name="T16" fmla="*/ 36 w 2740"/>
                      <a:gd name="T17" fmla="*/ 1089 h 2446"/>
                      <a:gd name="T18" fmla="*/ 587 w 2740"/>
                      <a:gd name="T19" fmla="*/ 135 h 2446"/>
                      <a:gd name="T20" fmla="*/ 685 w 2740"/>
                      <a:gd name="T21" fmla="*/ 37 h 2446"/>
                      <a:gd name="T22" fmla="*/ 810 w 2740"/>
                      <a:gd name="T23" fmla="*/ 1 h 2446"/>
                      <a:gd name="T24" fmla="*/ 1916 w 2740"/>
                      <a:gd name="T25" fmla="*/ 1 h 2446"/>
                      <a:gd name="T26" fmla="*/ 2055 w 2740"/>
                      <a:gd name="T27" fmla="*/ 37 h 2446"/>
                      <a:gd name="T28" fmla="*/ 2151 w 2740"/>
                      <a:gd name="T29" fmla="*/ 132 h 2446"/>
                      <a:gd name="T30" fmla="*/ 2702 w 2740"/>
                      <a:gd name="T31" fmla="*/ 1086 h 2446"/>
                      <a:gd name="T32" fmla="*/ 2740 w 2740"/>
                      <a:gd name="T33" fmla="*/ 1223 h 2446"/>
                      <a:gd name="T34" fmla="*/ 2701 w 2740"/>
                      <a:gd name="T35" fmla="*/ 1361 h 2446"/>
                      <a:gd name="T36" fmla="*/ 2151 w 2740"/>
                      <a:gd name="T37" fmla="*/ 2315 h 24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2740" h="2446">
                        <a:moveTo>
                          <a:pt x="2151" y="2315"/>
                        </a:moveTo>
                        <a:cubicBezTo>
                          <a:pt x="2128" y="2353"/>
                          <a:pt x="2096" y="2386"/>
                          <a:pt x="2055" y="2410"/>
                        </a:cubicBezTo>
                        <a:cubicBezTo>
                          <a:pt x="2012" y="2435"/>
                          <a:pt x="1965" y="2446"/>
                          <a:pt x="1918" y="2445"/>
                        </a:cubicBezTo>
                        <a:lnTo>
                          <a:pt x="816" y="2445"/>
                        </a:lnTo>
                        <a:cubicBezTo>
                          <a:pt x="772" y="2445"/>
                          <a:pt x="726" y="2434"/>
                          <a:pt x="685" y="2410"/>
                        </a:cubicBezTo>
                        <a:cubicBezTo>
                          <a:pt x="644" y="2386"/>
                          <a:pt x="611" y="2353"/>
                          <a:pt x="589" y="2314"/>
                        </a:cubicBezTo>
                        <a:lnTo>
                          <a:pt x="36" y="1356"/>
                        </a:lnTo>
                        <a:cubicBezTo>
                          <a:pt x="13" y="1317"/>
                          <a:pt x="0" y="1272"/>
                          <a:pt x="0" y="1223"/>
                        </a:cubicBezTo>
                        <a:cubicBezTo>
                          <a:pt x="0" y="1174"/>
                          <a:pt x="13" y="1129"/>
                          <a:pt x="36" y="1089"/>
                        </a:cubicBezTo>
                        <a:lnTo>
                          <a:pt x="587" y="135"/>
                        </a:lnTo>
                        <a:cubicBezTo>
                          <a:pt x="610" y="96"/>
                          <a:pt x="643" y="61"/>
                          <a:pt x="685" y="37"/>
                        </a:cubicBezTo>
                        <a:cubicBezTo>
                          <a:pt x="724" y="14"/>
                          <a:pt x="767" y="2"/>
                          <a:pt x="810" y="1"/>
                        </a:cubicBezTo>
                        <a:lnTo>
                          <a:pt x="1916" y="1"/>
                        </a:lnTo>
                        <a:cubicBezTo>
                          <a:pt x="1963" y="0"/>
                          <a:pt x="2011" y="11"/>
                          <a:pt x="2055" y="37"/>
                        </a:cubicBezTo>
                        <a:cubicBezTo>
                          <a:pt x="2096" y="60"/>
                          <a:pt x="2129" y="93"/>
                          <a:pt x="2151" y="132"/>
                        </a:cubicBezTo>
                        <a:lnTo>
                          <a:pt x="2702" y="1086"/>
                        </a:lnTo>
                        <a:cubicBezTo>
                          <a:pt x="2726" y="1126"/>
                          <a:pt x="2740" y="1173"/>
                          <a:pt x="2740" y="1223"/>
                        </a:cubicBezTo>
                        <a:cubicBezTo>
                          <a:pt x="2740" y="1274"/>
                          <a:pt x="2726" y="1321"/>
                          <a:pt x="2701" y="1361"/>
                        </a:cubicBezTo>
                        <a:lnTo>
                          <a:pt x="2151" y="2315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12700" cap="flat">
                    <a:noFill/>
                    <a:prstDash val="solid"/>
                    <a:miter lim="800000"/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 dirty="0">
                      <a:solidFill>
                        <a:srgbClr val="1A3389"/>
                      </a:solidFill>
                      <a:latin typeface="思源黑体 CN Bold" panose="020B0800000000000000" pitchFamily="34" charset="-122"/>
                      <a:ea typeface="思源黑体 CN Bold" panose="020B0800000000000000" pitchFamily="34" charset="-122"/>
                      <a:sym typeface="华文琥珀" panose="02010800040101010101" pitchFamily="2" charset="-122"/>
                    </a:endParaRPr>
                  </a:p>
                </p:txBody>
              </p:sp>
            </p:grpSp>
            <p:sp>
              <p:nvSpPr>
                <p:cNvPr id="23" name="Freeform 5">
                  <a:extLst>
                    <a:ext uri="{FF2B5EF4-FFF2-40B4-BE49-F238E27FC236}">
                      <a16:creationId xmlns:a16="http://schemas.microsoft.com/office/drawing/2014/main" id="{55F523E3-8E65-4F99-BA38-290538D93D93}"/>
                    </a:ext>
                  </a:extLst>
                </p:cNvPr>
                <p:cNvSpPr/>
                <p:nvPr/>
              </p:nvSpPr>
              <p:spPr bwMode="auto">
                <a:xfrm rot="1855731">
                  <a:off x="5470180" y="1383052"/>
                  <a:ext cx="576760" cy="520015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noFill/>
                <a:ln w="9525" cap="flat">
                  <a:solidFill>
                    <a:srgbClr val="1A3389"/>
                  </a:solidFill>
                  <a:prstDash val="sysDash"/>
                  <a:miter lim="800000"/>
                </a:ln>
                <a:effectLst/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1A3389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  <a:sym typeface="华文琥珀" panose="02010800040101010101" pitchFamily="2" charset="-122"/>
                  </a:endParaRPr>
                </a:p>
              </p:txBody>
            </p:sp>
          </p:grpSp>
          <p:sp>
            <p:nvSpPr>
              <p:cNvPr id="17" name="TextBox 7">
                <a:extLst>
                  <a:ext uri="{FF2B5EF4-FFF2-40B4-BE49-F238E27FC236}">
                    <a16:creationId xmlns:a16="http://schemas.microsoft.com/office/drawing/2014/main" id="{B5252F7A-BB02-4B6A-B98E-1DDA3067E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72003" y="1487562"/>
                <a:ext cx="576064" cy="3334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 algn="ctr"/>
                <a:r>
                  <a:rPr lang="en-US" altLang="zh-CN" sz="2500" dirty="0">
                    <a:solidFill>
                      <a:srgbClr val="1A3389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  <a:sym typeface="华文琥珀" panose="02010800040101010101" pitchFamily="2" charset="-122"/>
                  </a:rPr>
                  <a:t>04</a:t>
                </a:r>
                <a:endParaRPr lang="zh-CN" altLang="en-US" sz="2500" dirty="0">
                  <a:solidFill>
                    <a:srgbClr val="1A3389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华文琥珀" panose="02010800040101010101" pitchFamily="2" charset="-122"/>
                </a:endParaRPr>
              </a:p>
            </p:txBody>
          </p:sp>
        </p:grp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7D470450-0A51-4689-BA06-2DCE3602E8BC}"/>
                </a:ext>
              </a:extLst>
            </p:cNvPr>
            <p:cNvCxnSpPr>
              <a:cxnSpLocks/>
            </p:cNvCxnSpPr>
            <p:nvPr/>
          </p:nvCxnSpPr>
          <p:spPr>
            <a:xfrm>
              <a:off x="1590196" y="944305"/>
              <a:ext cx="9851445" cy="0"/>
            </a:xfrm>
            <a:prstGeom prst="line">
              <a:avLst/>
            </a:prstGeom>
            <a:ln w="28575">
              <a:solidFill>
                <a:srgbClr val="1A3389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A44F5A13-A209-4DE6-8AE1-E6D82AFB7D28}"/>
              </a:ext>
            </a:extLst>
          </p:cNvPr>
          <p:cNvSpPr txBox="1"/>
          <p:nvPr/>
        </p:nvSpPr>
        <p:spPr>
          <a:xfrm>
            <a:off x="8264959" y="425711"/>
            <a:ext cx="38521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1A3389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华文琥珀" panose="02010800040101010101" pitchFamily="2" charset="-122"/>
              </a:rPr>
              <a:t>双流中学实验学校</a:t>
            </a:r>
            <a:endParaRPr lang="zh-CN" altLang="en-US" sz="2500" b="1" dirty="0">
              <a:solidFill>
                <a:srgbClr val="1A3389"/>
              </a:solidFill>
              <a:latin typeface="华文琥珀" panose="02010800040101010101" pitchFamily="2" charset="-122"/>
              <a:ea typeface="微软雅黑" panose="020B0503020204020204" pitchFamily="34" charset="-122"/>
              <a:cs typeface="Arial" panose="020B0604020202020204" pitchFamily="34" charset="0"/>
              <a:sym typeface="华文琥珀" panose="02010800040101010101" pitchFamily="2" charset="-122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9E2531B5-CE5D-4F50-A3B9-1B97D9196F78}"/>
              </a:ext>
            </a:extLst>
          </p:cNvPr>
          <p:cNvSpPr/>
          <p:nvPr/>
        </p:nvSpPr>
        <p:spPr>
          <a:xfrm>
            <a:off x="645369" y="1198949"/>
            <a:ext cx="1184866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+mj-ea"/>
                <a:ea typeface="+mj-ea"/>
                <a:cs typeface="Times New Roman" panose="02020603050405020304" pitchFamily="18" charset="0"/>
              </a:rPr>
              <a:t>（</a:t>
            </a:r>
            <a:r>
              <a:rPr lang="en-US" altLang="zh-CN" sz="2800" dirty="0">
                <a:latin typeface="+mj-ea"/>
                <a:ea typeface="+mj-ea"/>
                <a:cs typeface="Times New Roman" panose="02020603050405020304" pitchFamily="18" charset="0"/>
              </a:rPr>
              <a:t>2</a:t>
            </a:r>
            <a:r>
              <a:rPr lang="zh-CN" altLang="en-US" sz="2800" dirty="0">
                <a:latin typeface="+mj-ea"/>
                <a:ea typeface="+mj-ea"/>
                <a:cs typeface="Times New Roman" panose="02020603050405020304" pitchFamily="18" charset="0"/>
              </a:rPr>
              <a:t>）</a:t>
            </a:r>
            <a:r>
              <a:rPr lang="zh-CN" altLang="zh-CN" sz="2800" dirty="0">
                <a:latin typeface="+mj-ea"/>
                <a:ea typeface="+mj-ea"/>
                <a:cs typeface="Times New Roman" panose="02020603050405020304" pitchFamily="18" charset="0"/>
              </a:rPr>
              <a:t>满足“</a:t>
            </a:r>
            <a:r>
              <a:rPr lang="zh-CN" altLang="zh-CN" sz="2800" dirty="0">
                <a:latin typeface="+mn-ea"/>
              </a:rPr>
              <a:t>两角及其夹边分别相等</a:t>
            </a:r>
            <a:r>
              <a:rPr lang="zh-CN" altLang="zh-CN" sz="2800" dirty="0">
                <a:latin typeface="+mj-ea"/>
                <a:ea typeface="+mj-ea"/>
                <a:cs typeface="Times New Roman" panose="02020603050405020304" pitchFamily="18" charset="0"/>
              </a:rPr>
              <a:t>”，</a:t>
            </a:r>
            <a:r>
              <a:rPr lang="zh-CN" altLang="zh-CN" sz="2800" dirty="0"/>
              <a:t>一定能画出与原三角形全等</a:t>
            </a:r>
            <a:endParaRPr lang="en-US" altLang="zh-CN" sz="2800" dirty="0"/>
          </a:p>
          <a:p>
            <a:r>
              <a:rPr lang="zh-CN" altLang="zh-CN" sz="2800" dirty="0"/>
              <a:t>的三角形吗？</a:t>
            </a:r>
            <a:endParaRPr lang="en-US" altLang="zh-CN" sz="2800" dirty="0"/>
          </a:p>
          <a:p>
            <a:endParaRPr lang="zh-CN" altLang="en-US" sz="2800" dirty="0">
              <a:latin typeface="+mj-ea"/>
              <a:ea typeface="+mj-ea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F47DA438-B85B-4A9C-B366-D1FFF2627A9B}"/>
              </a:ext>
            </a:extLst>
          </p:cNvPr>
          <p:cNvSpPr/>
          <p:nvPr/>
        </p:nvSpPr>
        <p:spPr>
          <a:xfrm>
            <a:off x="822139" y="1963357"/>
            <a:ext cx="885089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endParaRPr lang="zh-CN" altLang="zh-CN" sz="2800" kern="100" dirty="0">
              <a:latin typeface="+mn-ea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zh-CN" altLang="en-US" sz="2800" kern="100" dirty="0">
                <a:solidFill>
                  <a:srgbClr val="1A3389"/>
                </a:solidFill>
                <a:latin typeface="+mn-ea"/>
                <a:cs typeface="Times New Roman" panose="02020603050405020304" pitchFamily="18" charset="0"/>
              </a:rPr>
              <a:t>活动：</a:t>
            </a:r>
            <a:r>
              <a:rPr lang="zh-CN" altLang="zh-CN" sz="2800" kern="100" dirty="0">
                <a:solidFill>
                  <a:srgbClr val="1A3389"/>
                </a:solidFill>
                <a:latin typeface="+mn-ea"/>
                <a:cs typeface="Times New Roman" panose="02020603050405020304" pitchFamily="18" charset="0"/>
              </a:rPr>
              <a:t>①请分小组完成你的验证；</a:t>
            </a:r>
          </a:p>
          <a:p>
            <a:pPr algn="just">
              <a:spcAft>
                <a:spcPts val="0"/>
              </a:spcAft>
            </a:pPr>
            <a:r>
              <a:rPr lang="en-US" altLang="zh-CN" sz="2800" kern="100" dirty="0">
                <a:solidFill>
                  <a:srgbClr val="1A3389"/>
                </a:solidFill>
                <a:latin typeface="+mn-ea"/>
                <a:cs typeface="Times New Roman" panose="02020603050405020304" pitchFamily="18" charset="0"/>
              </a:rPr>
              <a:t> </a:t>
            </a:r>
            <a:endParaRPr lang="zh-CN" altLang="zh-CN" sz="2800" kern="100" dirty="0">
              <a:solidFill>
                <a:srgbClr val="1A3389"/>
              </a:solidFill>
              <a:latin typeface="+mn-ea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2800" kern="100" dirty="0">
                <a:solidFill>
                  <a:srgbClr val="1A3389"/>
                </a:solidFill>
                <a:latin typeface="+mn-ea"/>
                <a:cs typeface="Times New Roman" panose="02020603050405020304" pitchFamily="18" charset="0"/>
              </a:rPr>
              <a:t>          </a:t>
            </a:r>
            <a:r>
              <a:rPr lang="zh-CN" altLang="zh-CN" sz="2800" kern="100" dirty="0">
                <a:solidFill>
                  <a:srgbClr val="1A3389"/>
                </a:solidFill>
                <a:latin typeface="+mn-ea"/>
                <a:cs typeface="Times New Roman" panose="02020603050405020304" pitchFamily="18" charset="0"/>
              </a:rPr>
              <a:t>②请小组代表展示你们的验证结果，并说明画法</a:t>
            </a:r>
            <a:r>
              <a:rPr lang="en-US" altLang="zh-CN" sz="2800" kern="100" dirty="0">
                <a:solidFill>
                  <a:srgbClr val="1A3389"/>
                </a:solidFill>
                <a:latin typeface="+mn-ea"/>
                <a:cs typeface="Times New Roman" panose="02020603050405020304" pitchFamily="18" charset="0"/>
              </a:rPr>
              <a:t>   </a:t>
            </a:r>
          </a:p>
          <a:p>
            <a:pPr algn="just">
              <a:spcAft>
                <a:spcPts val="0"/>
              </a:spcAft>
            </a:pPr>
            <a:r>
              <a:rPr lang="en-US" altLang="zh-CN" sz="2800" kern="100" dirty="0">
                <a:solidFill>
                  <a:srgbClr val="1A3389"/>
                </a:solidFill>
                <a:latin typeface="+mn-ea"/>
                <a:cs typeface="Times New Roman" panose="02020603050405020304" pitchFamily="18" charset="0"/>
              </a:rPr>
              <a:t>             </a:t>
            </a:r>
            <a:r>
              <a:rPr lang="zh-CN" altLang="zh-CN" sz="2800" kern="100" dirty="0">
                <a:solidFill>
                  <a:srgbClr val="1A3389"/>
                </a:solidFill>
                <a:latin typeface="+mn-ea"/>
                <a:cs typeface="Times New Roman" panose="02020603050405020304" pitchFamily="18" charset="0"/>
              </a:rPr>
              <a:t>以及你们是如何验证的</a:t>
            </a:r>
            <a:r>
              <a:rPr lang="en-US" altLang="zh-CN" sz="2800" kern="100" dirty="0">
                <a:solidFill>
                  <a:srgbClr val="1A3389"/>
                </a:solidFill>
                <a:latin typeface="+mn-ea"/>
                <a:cs typeface="Times New Roman" panose="02020603050405020304" pitchFamily="18" charset="0"/>
              </a:rPr>
              <a:t>;</a:t>
            </a:r>
            <a:endParaRPr lang="zh-CN" altLang="zh-CN" sz="2800" kern="100" dirty="0">
              <a:solidFill>
                <a:srgbClr val="1A3389"/>
              </a:solidFill>
              <a:latin typeface="+mn-ea"/>
              <a:cs typeface="Times New Roman" panose="02020603050405020304" pitchFamily="18" charset="0"/>
            </a:endParaRPr>
          </a:p>
        </p:txBody>
      </p:sp>
      <p:pic>
        <p:nvPicPr>
          <p:cNvPr id="21" name="图片 1">
            <a:extLst>
              <a:ext uri="{FF2B5EF4-FFF2-40B4-BE49-F238E27FC236}">
                <a16:creationId xmlns:a16="http://schemas.microsoft.com/office/drawing/2014/main" id="{4402D61F-1F1D-4C67-9F38-DC41272C41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2752" y="3025911"/>
            <a:ext cx="4094213" cy="3023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36714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3000">
        <p159:morph option="byObject"/>
      </p:transition>
    </mc:Choice>
    <mc:Fallback xmlns="">
      <p:transition spd="slow" advClick="0" advTm="300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2C8287B0-5679-454C-8CF1-7AF7C7DE0A50}"/>
              </a:ext>
            </a:extLst>
          </p:cNvPr>
          <p:cNvGrpSpPr/>
          <p:nvPr/>
        </p:nvGrpSpPr>
        <p:grpSpPr>
          <a:xfrm>
            <a:off x="699832" y="167720"/>
            <a:ext cx="10749338" cy="769441"/>
            <a:chOff x="692303" y="174864"/>
            <a:chExt cx="10749338" cy="769441"/>
          </a:xfrm>
        </p:grpSpPr>
        <p:sp>
          <p:nvSpPr>
            <p:cNvPr id="13" name="PA_文本框 5">
              <a:extLst>
                <a:ext uri="{FF2B5EF4-FFF2-40B4-BE49-F238E27FC236}">
                  <a16:creationId xmlns:a16="http://schemas.microsoft.com/office/drawing/2014/main" id="{25CF415E-4C07-4236-AAD5-51AF00E03AD0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1622603" y="174864"/>
              <a:ext cx="2448106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b="1" dirty="0">
                  <a:solidFill>
                    <a:srgbClr val="1A3389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华文琥珀" panose="02010800040101010101" pitchFamily="2" charset="-122"/>
                </a:rPr>
                <a:t>验证猜想</a:t>
              </a:r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76C09DF8-F8F9-40D3-9B43-9F7455889794}"/>
                </a:ext>
              </a:extLst>
            </p:cNvPr>
            <p:cNvGrpSpPr/>
            <p:nvPr/>
          </p:nvGrpSpPr>
          <p:grpSpPr>
            <a:xfrm>
              <a:off x="692303" y="239819"/>
              <a:ext cx="773641" cy="697525"/>
              <a:chOff x="5424755" y="1340768"/>
              <a:chExt cx="670560" cy="604586"/>
            </a:xfrm>
          </p:grpSpPr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EFB38366-EF05-4A2D-B2AD-33F26CF371C6}"/>
                  </a:ext>
                </a:extLst>
              </p:cNvPr>
              <p:cNvGrpSpPr/>
              <p:nvPr/>
            </p:nvGrpSpPr>
            <p:grpSpPr>
              <a:xfrm>
                <a:off x="5424755" y="1340768"/>
                <a:ext cx="670560" cy="604586"/>
                <a:chOff x="5424755" y="1340768"/>
                <a:chExt cx="670560" cy="604586"/>
              </a:xfrm>
            </p:grpSpPr>
            <p:grpSp>
              <p:nvGrpSpPr>
                <p:cNvPr id="18" name="组合 17">
                  <a:extLst>
                    <a:ext uri="{FF2B5EF4-FFF2-40B4-BE49-F238E27FC236}">
                      <a16:creationId xmlns:a16="http://schemas.microsoft.com/office/drawing/2014/main" id="{FCE1EE32-5791-4216-AB2B-2EB8A04A352B}"/>
                    </a:ext>
                  </a:extLst>
                </p:cNvPr>
                <p:cNvGrpSpPr/>
                <p:nvPr/>
              </p:nvGrpSpPr>
              <p:grpSpPr>
                <a:xfrm>
                  <a:off x="5424755" y="1340768"/>
                  <a:ext cx="670560" cy="604586"/>
                  <a:chOff x="3720691" y="2824413"/>
                  <a:chExt cx="1341120" cy="1209172"/>
                </a:xfrm>
              </p:grpSpPr>
              <p:sp>
                <p:nvSpPr>
                  <p:cNvPr id="30" name="Freeform 5">
                    <a:extLst>
                      <a:ext uri="{FF2B5EF4-FFF2-40B4-BE49-F238E27FC236}">
                        <a16:creationId xmlns:a16="http://schemas.microsoft.com/office/drawing/2014/main" id="{5163A43F-E077-4E48-8CF1-FC9230BED28D}"/>
                      </a:ext>
                    </a:extLst>
                  </p:cNvPr>
                  <p:cNvSpPr/>
                  <p:nvPr/>
                </p:nvSpPr>
                <p:spPr bwMode="auto">
                  <a:xfrm rot="1855731">
                    <a:off x="3720691" y="2824413"/>
                    <a:ext cx="1341120" cy="1209172"/>
                  </a:xfrm>
                  <a:custGeom>
                    <a:avLst/>
                    <a:gdLst>
                      <a:gd name="T0" fmla="*/ 2151 w 2740"/>
                      <a:gd name="T1" fmla="*/ 2315 h 2446"/>
                      <a:gd name="T2" fmla="*/ 2055 w 2740"/>
                      <a:gd name="T3" fmla="*/ 2410 h 2446"/>
                      <a:gd name="T4" fmla="*/ 1918 w 2740"/>
                      <a:gd name="T5" fmla="*/ 2445 h 2446"/>
                      <a:gd name="T6" fmla="*/ 816 w 2740"/>
                      <a:gd name="T7" fmla="*/ 2445 h 2446"/>
                      <a:gd name="T8" fmla="*/ 685 w 2740"/>
                      <a:gd name="T9" fmla="*/ 2410 h 2446"/>
                      <a:gd name="T10" fmla="*/ 589 w 2740"/>
                      <a:gd name="T11" fmla="*/ 2314 h 2446"/>
                      <a:gd name="T12" fmla="*/ 36 w 2740"/>
                      <a:gd name="T13" fmla="*/ 1356 h 2446"/>
                      <a:gd name="T14" fmla="*/ 0 w 2740"/>
                      <a:gd name="T15" fmla="*/ 1223 h 2446"/>
                      <a:gd name="T16" fmla="*/ 36 w 2740"/>
                      <a:gd name="T17" fmla="*/ 1089 h 2446"/>
                      <a:gd name="T18" fmla="*/ 587 w 2740"/>
                      <a:gd name="T19" fmla="*/ 135 h 2446"/>
                      <a:gd name="T20" fmla="*/ 685 w 2740"/>
                      <a:gd name="T21" fmla="*/ 37 h 2446"/>
                      <a:gd name="T22" fmla="*/ 810 w 2740"/>
                      <a:gd name="T23" fmla="*/ 1 h 2446"/>
                      <a:gd name="T24" fmla="*/ 1916 w 2740"/>
                      <a:gd name="T25" fmla="*/ 1 h 2446"/>
                      <a:gd name="T26" fmla="*/ 2055 w 2740"/>
                      <a:gd name="T27" fmla="*/ 37 h 2446"/>
                      <a:gd name="T28" fmla="*/ 2151 w 2740"/>
                      <a:gd name="T29" fmla="*/ 132 h 2446"/>
                      <a:gd name="T30" fmla="*/ 2702 w 2740"/>
                      <a:gd name="T31" fmla="*/ 1086 h 2446"/>
                      <a:gd name="T32" fmla="*/ 2740 w 2740"/>
                      <a:gd name="T33" fmla="*/ 1223 h 2446"/>
                      <a:gd name="T34" fmla="*/ 2701 w 2740"/>
                      <a:gd name="T35" fmla="*/ 1361 h 2446"/>
                      <a:gd name="T36" fmla="*/ 2151 w 2740"/>
                      <a:gd name="T37" fmla="*/ 2315 h 24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2740" h="2446">
                        <a:moveTo>
                          <a:pt x="2151" y="2315"/>
                        </a:moveTo>
                        <a:cubicBezTo>
                          <a:pt x="2128" y="2353"/>
                          <a:pt x="2096" y="2386"/>
                          <a:pt x="2055" y="2410"/>
                        </a:cubicBezTo>
                        <a:cubicBezTo>
                          <a:pt x="2012" y="2435"/>
                          <a:pt x="1965" y="2446"/>
                          <a:pt x="1918" y="2445"/>
                        </a:cubicBezTo>
                        <a:lnTo>
                          <a:pt x="816" y="2445"/>
                        </a:lnTo>
                        <a:cubicBezTo>
                          <a:pt x="772" y="2445"/>
                          <a:pt x="726" y="2434"/>
                          <a:pt x="685" y="2410"/>
                        </a:cubicBezTo>
                        <a:cubicBezTo>
                          <a:pt x="644" y="2386"/>
                          <a:pt x="611" y="2353"/>
                          <a:pt x="589" y="2314"/>
                        </a:cubicBezTo>
                        <a:lnTo>
                          <a:pt x="36" y="1356"/>
                        </a:lnTo>
                        <a:cubicBezTo>
                          <a:pt x="13" y="1317"/>
                          <a:pt x="0" y="1272"/>
                          <a:pt x="0" y="1223"/>
                        </a:cubicBezTo>
                        <a:cubicBezTo>
                          <a:pt x="0" y="1174"/>
                          <a:pt x="13" y="1129"/>
                          <a:pt x="36" y="1089"/>
                        </a:cubicBezTo>
                        <a:lnTo>
                          <a:pt x="587" y="135"/>
                        </a:lnTo>
                        <a:cubicBezTo>
                          <a:pt x="610" y="96"/>
                          <a:pt x="643" y="61"/>
                          <a:pt x="685" y="37"/>
                        </a:cubicBezTo>
                        <a:cubicBezTo>
                          <a:pt x="724" y="14"/>
                          <a:pt x="767" y="2"/>
                          <a:pt x="810" y="1"/>
                        </a:cubicBezTo>
                        <a:lnTo>
                          <a:pt x="1916" y="1"/>
                        </a:lnTo>
                        <a:cubicBezTo>
                          <a:pt x="1963" y="0"/>
                          <a:pt x="2011" y="11"/>
                          <a:pt x="2055" y="37"/>
                        </a:cubicBezTo>
                        <a:cubicBezTo>
                          <a:pt x="2096" y="60"/>
                          <a:pt x="2129" y="93"/>
                          <a:pt x="2151" y="132"/>
                        </a:cubicBezTo>
                        <a:lnTo>
                          <a:pt x="2702" y="1086"/>
                        </a:lnTo>
                        <a:cubicBezTo>
                          <a:pt x="2726" y="1126"/>
                          <a:pt x="2740" y="1173"/>
                          <a:pt x="2740" y="1223"/>
                        </a:cubicBezTo>
                        <a:cubicBezTo>
                          <a:pt x="2740" y="1274"/>
                          <a:pt x="2726" y="1321"/>
                          <a:pt x="2701" y="1361"/>
                        </a:cubicBezTo>
                        <a:lnTo>
                          <a:pt x="2151" y="2315"/>
                        </a:lnTo>
                        <a:close/>
                      </a:path>
                    </a:pathLst>
                  </a:custGeom>
                  <a:solidFill>
                    <a:srgbClr val="1A3389"/>
                  </a:solidFill>
                  <a:ln w="952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400">
                      <a:solidFill>
                        <a:srgbClr val="1A3389"/>
                      </a:solidFill>
                      <a:latin typeface="思源黑体 CN Bold" panose="020B0800000000000000" pitchFamily="34" charset="-122"/>
                      <a:ea typeface="思源黑体 CN Bold" panose="020B0800000000000000" pitchFamily="34" charset="-122"/>
                      <a:sym typeface="华文琥珀" panose="02010800040101010101" pitchFamily="2" charset="-122"/>
                    </a:endParaRPr>
                  </a:p>
                </p:txBody>
              </p:sp>
              <p:sp>
                <p:nvSpPr>
                  <p:cNvPr id="31" name="Freeform 5">
                    <a:extLst>
                      <a:ext uri="{FF2B5EF4-FFF2-40B4-BE49-F238E27FC236}">
                        <a16:creationId xmlns:a16="http://schemas.microsoft.com/office/drawing/2014/main" id="{FC1F2B1D-1B5B-4E95-8A74-774C6B4162B1}"/>
                      </a:ext>
                    </a:extLst>
                  </p:cNvPr>
                  <p:cNvSpPr/>
                  <p:nvPr/>
                </p:nvSpPr>
                <p:spPr bwMode="auto">
                  <a:xfrm rot="1855731">
                    <a:off x="3764584" y="2863366"/>
                    <a:ext cx="1264630" cy="1140207"/>
                  </a:xfrm>
                  <a:custGeom>
                    <a:avLst/>
                    <a:gdLst>
                      <a:gd name="T0" fmla="*/ 2151 w 2740"/>
                      <a:gd name="T1" fmla="*/ 2315 h 2446"/>
                      <a:gd name="T2" fmla="*/ 2055 w 2740"/>
                      <a:gd name="T3" fmla="*/ 2410 h 2446"/>
                      <a:gd name="T4" fmla="*/ 1918 w 2740"/>
                      <a:gd name="T5" fmla="*/ 2445 h 2446"/>
                      <a:gd name="T6" fmla="*/ 816 w 2740"/>
                      <a:gd name="T7" fmla="*/ 2445 h 2446"/>
                      <a:gd name="T8" fmla="*/ 685 w 2740"/>
                      <a:gd name="T9" fmla="*/ 2410 h 2446"/>
                      <a:gd name="T10" fmla="*/ 589 w 2740"/>
                      <a:gd name="T11" fmla="*/ 2314 h 2446"/>
                      <a:gd name="T12" fmla="*/ 36 w 2740"/>
                      <a:gd name="T13" fmla="*/ 1356 h 2446"/>
                      <a:gd name="T14" fmla="*/ 0 w 2740"/>
                      <a:gd name="T15" fmla="*/ 1223 h 2446"/>
                      <a:gd name="T16" fmla="*/ 36 w 2740"/>
                      <a:gd name="T17" fmla="*/ 1089 h 2446"/>
                      <a:gd name="T18" fmla="*/ 587 w 2740"/>
                      <a:gd name="T19" fmla="*/ 135 h 2446"/>
                      <a:gd name="T20" fmla="*/ 685 w 2740"/>
                      <a:gd name="T21" fmla="*/ 37 h 2446"/>
                      <a:gd name="T22" fmla="*/ 810 w 2740"/>
                      <a:gd name="T23" fmla="*/ 1 h 2446"/>
                      <a:gd name="T24" fmla="*/ 1916 w 2740"/>
                      <a:gd name="T25" fmla="*/ 1 h 2446"/>
                      <a:gd name="T26" fmla="*/ 2055 w 2740"/>
                      <a:gd name="T27" fmla="*/ 37 h 2446"/>
                      <a:gd name="T28" fmla="*/ 2151 w 2740"/>
                      <a:gd name="T29" fmla="*/ 132 h 2446"/>
                      <a:gd name="T30" fmla="*/ 2702 w 2740"/>
                      <a:gd name="T31" fmla="*/ 1086 h 2446"/>
                      <a:gd name="T32" fmla="*/ 2740 w 2740"/>
                      <a:gd name="T33" fmla="*/ 1223 h 2446"/>
                      <a:gd name="T34" fmla="*/ 2701 w 2740"/>
                      <a:gd name="T35" fmla="*/ 1361 h 2446"/>
                      <a:gd name="T36" fmla="*/ 2151 w 2740"/>
                      <a:gd name="T37" fmla="*/ 2315 h 24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2740" h="2446">
                        <a:moveTo>
                          <a:pt x="2151" y="2315"/>
                        </a:moveTo>
                        <a:cubicBezTo>
                          <a:pt x="2128" y="2353"/>
                          <a:pt x="2096" y="2386"/>
                          <a:pt x="2055" y="2410"/>
                        </a:cubicBezTo>
                        <a:cubicBezTo>
                          <a:pt x="2012" y="2435"/>
                          <a:pt x="1965" y="2446"/>
                          <a:pt x="1918" y="2445"/>
                        </a:cubicBezTo>
                        <a:lnTo>
                          <a:pt x="816" y="2445"/>
                        </a:lnTo>
                        <a:cubicBezTo>
                          <a:pt x="772" y="2445"/>
                          <a:pt x="726" y="2434"/>
                          <a:pt x="685" y="2410"/>
                        </a:cubicBezTo>
                        <a:cubicBezTo>
                          <a:pt x="644" y="2386"/>
                          <a:pt x="611" y="2353"/>
                          <a:pt x="589" y="2314"/>
                        </a:cubicBezTo>
                        <a:lnTo>
                          <a:pt x="36" y="1356"/>
                        </a:lnTo>
                        <a:cubicBezTo>
                          <a:pt x="13" y="1317"/>
                          <a:pt x="0" y="1272"/>
                          <a:pt x="0" y="1223"/>
                        </a:cubicBezTo>
                        <a:cubicBezTo>
                          <a:pt x="0" y="1174"/>
                          <a:pt x="13" y="1129"/>
                          <a:pt x="36" y="1089"/>
                        </a:cubicBezTo>
                        <a:lnTo>
                          <a:pt x="587" y="135"/>
                        </a:lnTo>
                        <a:cubicBezTo>
                          <a:pt x="610" y="96"/>
                          <a:pt x="643" y="61"/>
                          <a:pt x="685" y="37"/>
                        </a:cubicBezTo>
                        <a:cubicBezTo>
                          <a:pt x="724" y="14"/>
                          <a:pt x="767" y="2"/>
                          <a:pt x="810" y="1"/>
                        </a:cubicBezTo>
                        <a:lnTo>
                          <a:pt x="1916" y="1"/>
                        </a:lnTo>
                        <a:cubicBezTo>
                          <a:pt x="1963" y="0"/>
                          <a:pt x="2011" y="11"/>
                          <a:pt x="2055" y="37"/>
                        </a:cubicBezTo>
                        <a:cubicBezTo>
                          <a:pt x="2096" y="60"/>
                          <a:pt x="2129" y="93"/>
                          <a:pt x="2151" y="132"/>
                        </a:cubicBezTo>
                        <a:lnTo>
                          <a:pt x="2702" y="1086"/>
                        </a:lnTo>
                        <a:cubicBezTo>
                          <a:pt x="2726" y="1126"/>
                          <a:pt x="2740" y="1173"/>
                          <a:pt x="2740" y="1223"/>
                        </a:cubicBezTo>
                        <a:cubicBezTo>
                          <a:pt x="2740" y="1274"/>
                          <a:pt x="2726" y="1321"/>
                          <a:pt x="2701" y="1361"/>
                        </a:cubicBezTo>
                        <a:lnTo>
                          <a:pt x="2151" y="2315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12700" cap="flat">
                    <a:noFill/>
                    <a:prstDash val="solid"/>
                    <a:miter lim="800000"/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 dirty="0">
                      <a:solidFill>
                        <a:srgbClr val="1A3389"/>
                      </a:solidFill>
                      <a:latin typeface="思源黑体 CN Bold" panose="020B0800000000000000" pitchFamily="34" charset="-122"/>
                      <a:ea typeface="思源黑体 CN Bold" panose="020B0800000000000000" pitchFamily="34" charset="-122"/>
                      <a:sym typeface="华文琥珀" panose="02010800040101010101" pitchFamily="2" charset="-122"/>
                    </a:endParaRPr>
                  </a:p>
                </p:txBody>
              </p:sp>
            </p:grpSp>
            <p:sp>
              <p:nvSpPr>
                <p:cNvPr id="23" name="Freeform 5">
                  <a:extLst>
                    <a:ext uri="{FF2B5EF4-FFF2-40B4-BE49-F238E27FC236}">
                      <a16:creationId xmlns:a16="http://schemas.microsoft.com/office/drawing/2014/main" id="{55F523E3-8E65-4F99-BA38-290538D93D93}"/>
                    </a:ext>
                  </a:extLst>
                </p:cNvPr>
                <p:cNvSpPr/>
                <p:nvPr/>
              </p:nvSpPr>
              <p:spPr bwMode="auto">
                <a:xfrm rot="1855731">
                  <a:off x="5470180" y="1383052"/>
                  <a:ext cx="576760" cy="520015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noFill/>
                <a:ln w="9525" cap="flat">
                  <a:solidFill>
                    <a:srgbClr val="1A3389"/>
                  </a:solidFill>
                  <a:prstDash val="sysDash"/>
                  <a:miter lim="800000"/>
                </a:ln>
                <a:effectLst/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1A3389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  <a:sym typeface="华文琥珀" panose="02010800040101010101" pitchFamily="2" charset="-122"/>
                  </a:endParaRPr>
                </a:p>
              </p:txBody>
            </p:sp>
          </p:grpSp>
          <p:sp>
            <p:nvSpPr>
              <p:cNvPr id="17" name="TextBox 7">
                <a:extLst>
                  <a:ext uri="{FF2B5EF4-FFF2-40B4-BE49-F238E27FC236}">
                    <a16:creationId xmlns:a16="http://schemas.microsoft.com/office/drawing/2014/main" id="{B5252F7A-BB02-4B6A-B98E-1DDA3067E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72003" y="1487562"/>
                <a:ext cx="576064" cy="3334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 algn="ctr"/>
                <a:r>
                  <a:rPr lang="en-US" altLang="zh-CN" sz="2500" dirty="0">
                    <a:solidFill>
                      <a:srgbClr val="1A3389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  <a:sym typeface="华文琥珀" panose="02010800040101010101" pitchFamily="2" charset="-122"/>
                  </a:rPr>
                  <a:t>04</a:t>
                </a:r>
                <a:endParaRPr lang="zh-CN" altLang="en-US" sz="2500" dirty="0">
                  <a:solidFill>
                    <a:srgbClr val="1A3389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华文琥珀" panose="02010800040101010101" pitchFamily="2" charset="-122"/>
                </a:endParaRPr>
              </a:p>
            </p:txBody>
          </p:sp>
        </p:grp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7D470450-0A51-4689-BA06-2DCE3602E8BC}"/>
                </a:ext>
              </a:extLst>
            </p:cNvPr>
            <p:cNvCxnSpPr>
              <a:cxnSpLocks/>
            </p:cNvCxnSpPr>
            <p:nvPr/>
          </p:nvCxnSpPr>
          <p:spPr>
            <a:xfrm>
              <a:off x="1590196" y="944305"/>
              <a:ext cx="9851445" cy="0"/>
            </a:xfrm>
            <a:prstGeom prst="line">
              <a:avLst/>
            </a:prstGeom>
            <a:ln w="28575">
              <a:solidFill>
                <a:srgbClr val="1A3389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A44F5A13-A209-4DE6-8AE1-E6D82AFB7D28}"/>
              </a:ext>
            </a:extLst>
          </p:cNvPr>
          <p:cNvSpPr txBox="1"/>
          <p:nvPr/>
        </p:nvSpPr>
        <p:spPr>
          <a:xfrm>
            <a:off x="8264959" y="425711"/>
            <a:ext cx="38521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1A3389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华文琥珀" panose="02010800040101010101" pitchFamily="2" charset="-122"/>
              </a:rPr>
              <a:t>双流中学实验学校</a:t>
            </a:r>
            <a:endParaRPr lang="zh-CN" altLang="en-US" sz="2500" b="1" dirty="0">
              <a:solidFill>
                <a:srgbClr val="1A3389"/>
              </a:solidFill>
              <a:latin typeface="华文琥珀" panose="02010800040101010101" pitchFamily="2" charset="-122"/>
              <a:ea typeface="微软雅黑" panose="020B0503020204020204" pitchFamily="34" charset="-122"/>
              <a:cs typeface="Arial" panose="020B0604020202020204" pitchFamily="34" charset="0"/>
              <a:sym typeface="华文琥珀" panose="02010800040101010101" pitchFamily="2" charset="-122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D7BEDF46-3241-4229-9685-29090BADE416}"/>
              </a:ext>
            </a:extLst>
          </p:cNvPr>
          <p:cNvSpPr/>
          <p:nvPr/>
        </p:nvSpPr>
        <p:spPr>
          <a:xfrm>
            <a:off x="983192" y="1340252"/>
            <a:ext cx="1089686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+mj-ea"/>
                <a:ea typeface="+mj-ea"/>
                <a:cs typeface="Times New Roman" panose="02020603050405020304" pitchFamily="18" charset="0"/>
              </a:rPr>
              <a:t>（</a:t>
            </a:r>
            <a:r>
              <a:rPr lang="en-US" altLang="zh-CN" sz="2800" dirty="0">
                <a:latin typeface="+mj-ea"/>
                <a:ea typeface="+mj-ea"/>
                <a:cs typeface="Times New Roman" panose="02020603050405020304" pitchFamily="18" charset="0"/>
              </a:rPr>
              <a:t>3</a:t>
            </a:r>
            <a:r>
              <a:rPr lang="zh-CN" altLang="en-US" sz="2800" dirty="0">
                <a:latin typeface="+mj-ea"/>
                <a:ea typeface="+mj-ea"/>
                <a:cs typeface="Times New Roman" panose="02020603050405020304" pitchFamily="18" charset="0"/>
              </a:rPr>
              <a:t>）</a:t>
            </a:r>
            <a:r>
              <a:rPr lang="zh-CN" altLang="zh-CN" sz="2800" dirty="0">
                <a:latin typeface="+mj-ea"/>
                <a:ea typeface="+mj-ea"/>
                <a:cs typeface="Times New Roman" panose="02020603050405020304" pitchFamily="18" charset="0"/>
              </a:rPr>
              <a:t>满足“</a:t>
            </a:r>
            <a:r>
              <a:rPr lang="zh-CN" altLang="zh-CN" sz="2800" dirty="0">
                <a:latin typeface="+mn-ea"/>
              </a:rPr>
              <a:t>两角及其</a:t>
            </a:r>
            <a:r>
              <a:rPr lang="zh-CN" altLang="en-US" sz="2800" dirty="0">
                <a:latin typeface="+mn-ea"/>
              </a:rPr>
              <a:t>中一角的对边</a:t>
            </a:r>
            <a:r>
              <a:rPr lang="zh-CN" altLang="zh-CN" sz="2800" dirty="0">
                <a:latin typeface="+mn-ea"/>
              </a:rPr>
              <a:t>分别相等</a:t>
            </a:r>
            <a:r>
              <a:rPr lang="zh-CN" altLang="zh-CN" sz="2800" dirty="0">
                <a:latin typeface="+mj-ea"/>
                <a:ea typeface="+mj-ea"/>
                <a:cs typeface="Times New Roman" panose="02020603050405020304" pitchFamily="18" charset="0"/>
              </a:rPr>
              <a:t>”，</a:t>
            </a:r>
            <a:r>
              <a:rPr lang="zh-CN" altLang="zh-CN" sz="2800" dirty="0"/>
              <a:t>一定能画出与原三角形全等的三角形吗？</a:t>
            </a:r>
            <a:endParaRPr lang="en-US" altLang="zh-CN" sz="2800" dirty="0"/>
          </a:p>
          <a:p>
            <a:endParaRPr lang="en-US" altLang="zh-CN" sz="2800" dirty="0">
              <a:latin typeface="+mj-ea"/>
              <a:ea typeface="+mj-ea"/>
              <a:cs typeface="Times New Roman" panose="02020603050405020304" pitchFamily="18" charset="0"/>
            </a:endParaRPr>
          </a:p>
          <a:p>
            <a:r>
              <a:rPr lang="zh-CN" altLang="en-US" sz="2800" dirty="0">
                <a:latin typeface="+mj-ea"/>
                <a:ea typeface="+mj-ea"/>
                <a:cs typeface="Times New Roman" panose="02020603050405020304" pitchFamily="18" charset="0"/>
              </a:rPr>
              <a:t>你是怎么验证的？</a:t>
            </a:r>
            <a:endParaRPr lang="zh-CN" altLang="en-US" sz="2800" dirty="0">
              <a:latin typeface="+mj-ea"/>
              <a:ea typeface="+mj-ea"/>
            </a:endParaRPr>
          </a:p>
        </p:txBody>
      </p:sp>
      <p:pic>
        <p:nvPicPr>
          <p:cNvPr id="20" name="图片 1">
            <a:extLst>
              <a:ext uri="{FF2B5EF4-FFF2-40B4-BE49-F238E27FC236}">
                <a16:creationId xmlns:a16="http://schemas.microsoft.com/office/drawing/2014/main" id="{596B24AA-E5BF-4404-8990-1DC45CCA5D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7277" y="2555023"/>
            <a:ext cx="4094213" cy="3023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12286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3000">
        <p159:morph option="byObject"/>
      </p:transition>
    </mc:Choice>
    <mc:Fallback xmlns="">
      <p:transition spd="slow" advClick="0" advTm="300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3395E6C7-2F37-491A-BBE4-94AE34057E19}"/>
              </a:ext>
            </a:extLst>
          </p:cNvPr>
          <p:cNvGrpSpPr/>
          <p:nvPr/>
        </p:nvGrpSpPr>
        <p:grpSpPr>
          <a:xfrm>
            <a:off x="699832" y="167720"/>
            <a:ext cx="10749338" cy="769441"/>
            <a:chOff x="692303" y="174864"/>
            <a:chExt cx="10749338" cy="769441"/>
          </a:xfrm>
        </p:grpSpPr>
        <p:sp>
          <p:nvSpPr>
            <p:cNvPr id="3" name="PA_文本框 5">
              <a:extLst>
                <a:ext uri="{FF2B5EF4-FFF2-40B4-BE49-F238E27FC236}">
                  <a16:creationId xmlns:a16="http://schemas.microsoft.com/office/drawing/2014/main" id="{F37C9AC4-B9C6-4DA4-A79C-5300B9BDBFD0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1622603" y="174864"/>
              <a:ext cx="2448106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b="1" dirty="0">
                  <a:solidFill>
                    <a:srgbClr val="1A3389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华文琥珀" panose="02010800040101010101" pitchFamily="2" charset="-122"/>
                </a:rPr>
                <a:t>验证猜想</a:t>
              </a: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CEA1C264-891D-47DF-8589-5A303F9B5356}"/>
                </a:ext>
              </a:extLst>
            </p:cNvPr>
            <p:cNvGrpSpPr/>
            <p:nvPr/>
          </p:nvGrpSpPr>
          <p:grpSpPr>
            <a:xfrm>
              <a:off x="692303" y="239819"/>
              <a:ext cx="773641" cy="697525"/>
              <a:chOff x="5424755" y="1340768"/>
              <a:chExt cx="670560" cy="604586"/>
            </a:xfrm>
          </p:grpSpPr>
          <p:grpSp>
            <p:nvGrpSpPr>
              <p:cNvPr id="6" name="组合 5">
                <a:extLst>
                  <a:ext uri="{FF2B5EF4-FFF2-40B4-BE49-F238E27FC236}">
                    <a16:creationId xmlns:a16="http://schemas.microsoft.com/office/drawing/2014/main" id="{48B3BFF9-6A5B-4A07-A5E8-609EEDD74ABE}"/>
                  </a:ext>
                </a:extLst>
              </p:cNvPr>
              <p:cNvGrpSpPr/>
              <p:nvPr/>
            </p:nvGrpSpPr>
            <p:grpSpPr>
              <a:xfrm>
                <a:off x="5424755" y="1340768"/>
                <a:ext cx="670560" cy="604586"/>
                <a:chOff x="5424755" y="1340768"/>
                <a:chExt cx="670560" cy="604586"/>
              </a:xfrm>
            </p:grpSpPr>
            <p:grpSp>
              <p:nvGrpSpPr>
                <p:cNvPr id="8" name="组合 7">
                  <a:extLst>
                    <a:ext uri="{FF2B5EF4-FFF2-40B4-BE49-F238E27FC236}">
                      <a16:creationId xmlns:a16="http://schemas.microsoft.com/office/drawing/2014/main" id="{7512D758-950F-4D99-8112-502122B47F34}"/>
                    </a:ext>
                  </a:extLst>
                </p:cNvPr>
                <p:cNvGrpSpPr/>
                <p:nvPr/>
              </p:nvGrpSpPr>
              <p:grpSpPr>
                <a:xfrm>
                  <a:off x="5424755" y="1340768"/>
                  <a:ext cx="670560" cy="604586"/>
                  <a:chOff x="3720691" y="2824413"/>
                  <a:chExt cx="1341120" cy="1209172"/>
                </a:xfrm>
              </p:grpSpPr>
              <p:sp>
                <p:nvSpPr>
                  <p:cNvPr id="10" name="Freeform 5">
                    <a:extLst>
                      <a:ext uri="{FF2B5EF4-FFF2-40B4-BE49-F238E27FC236}">
                        <a16:creationId xmlns:a16="http://schemas.microsoft.com/office/drawing/2014/main" id="{711CA571-1E80-41DB-A4C4-6DBCD3E7A537}"/>
                      </a:ext>
                    </a:extLst>
                  </p:cNvPr>
                  <p:cNvSpPr/>
                  <p:nvPr/>
                </p:nvSpPr>
                <p:spPr bwMode="auto">
                  <a:xfrm rot="1855731">
                    <a:off x="3720691" y="2824413"/>
                    <a:ext cx="1341120" cy="1209172"/>
                  </a:xfrm>
                  <a:custGeom>
                    <a:avLst/>
                    <a:gdLst>
                      <a:gd name="T0" fmla="*/ 2151 w 2740"/>
                      <a:gd name="T1" fmla="*/ 2315 h 2446"/>
                      <a:gd name="T2" fmla="*/ 2055 w 2740"/>
                      <a:gd name="T3" fmla="*/ 2410 h 2446"/>
                      <a:gd name="T4" fmla="*/ 1918 w 2740"/>
                      <a:gd name="T5" fmla="*/ 2445 h 2446"/>
                      <a:gd name="T6" fmla="*/ 816 w 2740"/>
                      <a:gd name="T7" fmla="*/ 2445 h 2446"/>
                      <a:gd name="T8" fmla="*/ 685 w 2740"/>
                      <a:gd name="T9" fmla="*/ 2410 h 2446"/>
                      <a:gd name="T10" fmla="*/ 589 w 2740"/>
                      <a:gd name="T11" fmla="*/ 2314 h 2446"/>
                      <a:gd name="T12" fmla="*/ 36 w 2740"/>
                      <a:gd name="T13" fmla="*/ 1356 h 2446"/>
                      <a:gd name="T14" fmla="*/ 0 w 2740"/>
                      <a:gd name="T15" fmla="*/ 1223 h 2446"/>
                      <a:gd name="T16" fmla="*/ 36 w 2740"/>
                      <a:gd name="T17" fmla="*/ 1089 h 2446"/>
                      <a:gd name="T18" fmla="*/ 587 w 2740"/>
                      <a:gd name="T19" fmla="*/ 135 h 2446"/>
                      <a:gd name="T20" fmla="*/ 685 w 2740"/>
                      <a:gd name="T21" fmla="*/ 37 h 2446"/>
                      <a:gd name="T22" fmla="*/ 810 w 2740"/>
                      <a:gd name="T23" fmla="*/ 1 h 2446"/>
                      <a:gd name="T24" fmla="*/ 1916 w 2740"/>
                      <a:gd name="T25" fmla="*/ 1 h 2446"/>
                      <a:gd name="T26" fmla="*/ 2055 w 2740"/>
                      <a:gd name="T27" fmla="*/ 37 h 2446"/>
                      <a:gd name="T28" fmla="*/ 2151 w 2740"/>
                      <a:gd name="T29" fmla="*/ 132 h 2446"/>
                      <a:gd name="T30" fmla="*/ 2702 w 2740"/>
                      <a:gd name="T31" fmla="*/ 1086 h 2446"/>
                      <a:gd name="T32" fmla="*/ 2740 w 2740"/>
                      <a:gd name="T33" fmla="*/ 1223 h 2446"/>
                      <a:gd name="T34" fmla="*/ 2701 w 2740"/>
                      <a:gd name="T35" fmla="*/ 1361 h 2446"/>
                      <a:gd name="T36" fmla="*/ 2151 w 2740"/>
                      <a:gd name="T37" fmla="*/ 2315 h 24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2740" h="2446">
                        <a:moveTo>
                          <a:pt x="2151" y="2315"/>
                        </a:moveTo>
                        <a:cubicBezTo>
                          <a:pt x="2128" y="2353"/>
                          <a:pt x="2096" y="2386"/>
                          <a:pt x="2055" y="2410"/>
                        </a:cubicBezTo>
                        <a:cubicBezTo>
                          <a:pt x="2012" y="2435"/>
                          <a:pt x="1965" y="2446"/>
                          <a:pt x="1918" y="2445"/>
                        </a:cubicBezTo>
                        <a:lnTo>
                          <a:pt x="816" y="2445"/>
                        </a:lnTo>
                        <a:cubicBezTo>
                          <a:pt x="772" y="2445"/>
                          <a:pt x="726" y="2434"/>
                          <a:pt x="685" y="2410"/>
                        </a:cubicBezTo>
                        <a:cubicBezTo>
                          <a:pt x="644" y="2386"/>
                          <a:pt x="611" y="2353"/>
                          <a:pt x="589" y="2314"/>
                        </a:cubicBezTo>
                        <a:lnTo>
                          <a:pt x="36" y="1356"/>
                        </a:lnTo>
                        <a:cubicBezTo>
                          <a:pt x="13" y="1317"/>
                          <a:pt x="0" y="1272"/>
                          <a:pt x="0" y="1223"/>
                        </a:cubicBezTo>
                        <a:cubicBezTo>
                          <a:pt x="0" y="1174"/>
                          <a:pt x="13" y="1129"/>
                          <a:pt x="36" y="1089"/>
                        </a:cubicBezTo>
                        <a:lnTo>
                          <a:pt x="587" y="135"/>
                        </a:lnTo>
                        <a:cubicBezTo>
                          <a:pt x="610" y="96"/>
                          <a:pt x="643" y="61"/>
                          <a:pt x="685" y="37"/>
                        </a:cubicBezTo>
                        <a:cubicBezTo>
                          <a:pt x="724" y="14"/>
                          <a:pt x="767" y="2"/>
                          <a:pt x="810" y="1"/>
                        </a:cubicBezTo>
                        <a:lnTo>
                          <a:pt x="1916" y="1"/>
                        </a:lnTo>
                        <a:cubicBezTo>
                          <a:pt x="1963" y="0"/>
                          <a:pt x="2011" y="11"/>
                          <a:pt x="2055" y="37"/>
                        </a:cubicBezTo>
                        <a:cubicBezTo>
                          <a:pt x="2096" y="60"/>
                          <a:pt x="2129" y="93"/>
                          <a:pt x="2151" y="132"/>
                        </a:cubicBezTo>
                        <a:lnTo>
                          <a:pt x="2702" y="1086"/>
                        </a:lnTo>
                        <a:cubicBezTo>
                          <a:pt x="2726" y="1126"/>
                          <a:pt x="2740" y="1173"/>
                          <a:pt x="2740" y="1223"/>
                        </a:cubicBezTo>
                        <a:cubicBezTo>
                          <a:pt x="2740" y="1274"/>
                          <a:pt x="2726" y="1321"/>
                          <a:pt x="2701" y="1361"/>
                        </a:cubicBezTo>
                        <a:lnTo>
                          <a:pt x="2151" y="2315"/>
                        </a:lnTo>
                        <a:close/>
                      </a:path>
                    </a:pathLst>
                  </a:custGeom>
                  <a:solidFill>
                    <a:srgbClr val="1A3389"/>
                  </a:solidFill>
                  <a:ln w="952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400">
                      <a:solidFill>
                        <a:srgbClr val="1A3389"/>
                      </a:solidFill>
                      <a:latin typeface="思源黑体 CN Bold" panose="020B0800000000000000" pitchFamily="34" charset="-122"/>
                      <a:ea typeface="思源黑体 CN Bold" panose="020B0800000000000000" pitchFamily="34" charset="-122"/>
                      <a:sym typeface="华文琥珀" panose="02010800040101010101" pitchFamily="2" charset="-122"/>
                    </a:endParaRPr>
                  </a:p>
                </p:txBody>
              </p:sp>
              <p:sp>
                <p:nvSpPr>
                  <p:cNvPr id="11" name="Freeform 5">
                    <a:extLst>
                      <a:ext uri="{FF2B5EF4-FFF2-40B4-BE49-F238E27FC236}">
                        <a16:creationId xmlns:a16="http://schemas.microsoft.com/office/drawing/2014/main" id="{0CCE5505-B6BF-4071-B196-3CA99CD8288A}"/>
                      </a:ext>
                    </a:extLst>
                  </p:cNvPr>
                  <p:cNvSpPr/>
                  <p:nvPr/>
                </p:nvSpPr>
                <p:spPr bwMode="auto">
                  <a:xfrm rot="1855731">
                    <a:off x="3764584" y="2863366"/>
                    <a:ext cx="1264630" cy="1140207"/>
                  </a:xfrm>
                  <a:custGeom>
                    <a:avLst/>
                    <a:gdLst>
                      <a:gd name="T0" fmla="*/ 2151 w 2740"/>
                      <a:gd name="T1" fmla="*/ 2315 h 2446"/>
                      <a:gd name="T2" fmla="*/ 2055 w 2740"/>
                      <a:gd name="T3" fmla="*/ 2410 h 2446"/>
                      <a:gd name="T4" fmla="*/ 1918 w 2740"/>
                      <a:gd name="T5" fmla="*/ 2445 h 2446"/>
                      <a:gd name="T6" fmla="*/ 816 w 2740"/>
                      <a:gd name="T7" fmla="*/ 2445 h 2446"/>
                      <a:gd name="T8" fmla="*/ 685 w 2740"/>
                      <a:gd name="T9" fmla="*/ 2410 h 2446"/>
                      <a:gd name="T10" fmla="*/ 589 w 2740"/>
                      <a:gd name="T11" fmla="*/ 2314 h 2446"/>
                      <a:gd name="T12" fmla="*/ 36 w 2740"/>
                      <a:gd name="T13" fmla="*/ 1356 h 2446"/>
                      <a:gd name="T14" fmla="*/ 0 w 2740"/>
                      <a:gd name="T15" fmla="*/ 1223 h 2446"/>
                      <a:gd name="T16" fmla="*/ 36 w 2740"/>
                      <a:gd name="T17" fmla="*/ 1089 h 2446"/>
                      <a:gd name="T18" fmla="*/ 587 w 2740"/>
                      <a:gd name="T19" fmla="*/ 135 h 2446"/>
                      <a:gd name="T20" fmla="*/ 685 w 2740"/>
                      <a:gd name="T21" fmla="*/ 37 h 2446"/>
                      <a:gd name="T22" fmla="*/ 810 w 2740"/>
                      <a:gd name="T23" fmla="*/ 1 h 2446"/>
                      <a:gd name="T24" fmla="*/ 1916 w 2740"/>
                      <a:gd name="T25" fmla="*/ 1 h 2446"/>
                      <a:gd name="T26" fmla="*/ 2055 w 2740"/>
                      <a:gd name="T27" fmla="*/ 37 h 2446"/>
                      <a:gd name="T28" fmla="*/ 2151 w 2740"/>
                      <a:gd name="T29" fmla="*/ 132 h 2446"/>
                      <a:gd name="T30" fmla="*/ 2702 w 2740"/>
                      <a:gd name="T31" fmla="*/ 1086 h 2446"/>
                      <a:gd name="T32" fmla="*/ 2740 w 2740"/>
                      <a:gd name="T33" fmla="*/ 1223 h 2446"/>
                      <a:gd name="T34" fmla="*/ 2701 w 2740"/>
                      <a:gd name="T35" fmla="*/ 1361 h 2446"/>
                      <a:gd name="T36" fmla="*/ 2151 w 2740"/>
                      <a:gd name="T37" fmla="*/ 2315 h 24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2740" h="2446">
                        <a:moveTo>
                          <a:pt x="2151" y="2315"/>
                        </a:moveTo>
                        <a:cubicBezTo>
                          <a:pt x="2128" y="2353"/>
                          <a:pt x="2096" y="2386"/>
                          <a:pt x="2055" y="2410"/>
                        </a:cubicBezTo>
                        <a:cubicBezTo>
                          <a:pt x="2012" y="2435"/>
                          <a:pt x="1965" y="2446"/>
                          <a:pt x="1918" y="2445"/>
                        </a:cubicBezTo>
                        <a:lnTo>
                          <a:pt x="816" y="2445"/>
                        </a:lnTo>
                        <a:cubicBezTo>
                          <a:pt x="772" y="2445"/>
                          <a:pt x="726" y="2434"/>
                          <a:pt x="685" y="2410"/>
                        </a:cubicBezTo>
                        <a:cubicBezTo>
                          <a:pt x="644" y="2386"/>
                          <a:pt x="611" y="2353"/>
                          <a:pt x="589" y="2314"/>
                        </a:cubicBezTo>
                        <a:lnTo>
                          <a:pt x="36" y="1356"/>
                        </a:lnTo>
                        <a:cubicBezTo>
                          <a:pt x="13" y="1317"/>
                          <a:pt x="0" y="1272"/>
                          <a:pt x="0" y="1223"/>
                        </a:cubicBezTo>
                        <a:cubicBezTo>
                          <a:pt x="0" y="1174"/>
                          <a:pt x="13" y="1129"/>
                          <a:pt x="36" y="1089"/>
                        </a:cubicBezTo>
                        <a:lnTo>
                          <a:pt x="587" y="135"/>
                        </a:lnTo>
                        <a:cubicBezTo>
                          <a:pt x="610" y="96"/>
                          <a:pt x="643" y="61"/>
                          <a:pt x="685" y="37"/>
                        </a:cubicBezTo>
                        <a:cubicBezTo>
                          <a:pt x="724" y="14"/>
                          <a:pt x="767" y="2"/>
                          <a:pt x="810" y="1"/>
                        </a:cubicBezTo>
                        <a:lnTo>
                          <a:pt x="1916" y="1"/>
                        </a:lnTo>
                        <a:cubicBezTo>
                          <a:pt x="1963" y="0"/>
                          <a:pt x="2011" y="11"/>
                          <a:pt x="2055" y="37"/>
                        </a:cubicBezTo>
                        <a:cubicBezTo>
                          <a:pt x="2096" y="60"/>
                          <a:pt x="2129" y="93"/>
                          <a:pt x="2151" y="132"/>
                        </a:cubicBezTo>
                        <a:lnTo>
                          <a:pt x="2702" y="1086"/>
                        </a:lnTo>
                        <a:cubicBezTo>
                          <a:pt x="2726" y="1126"/>
                          <a:pt x="2740" y="1173"/>
                          <a:pt x="2740" y="1223"/>
                        </a:cubicBezTo>
                        <a:cubicBezTo>
                          <a:pt x="2740" y="1274"/>
                          <a:pt x="2726" y="1321"/>
                          <a:pt x="2701" y="1361"/>
                        </a:cubicBezTo>
                        <a:lnTo>
                          <a:pt x="2151" y="2315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12700" cap="flat">
                    <a:noFill/>
                    <a:prstDash val="solid"/>
                    <a:miter lim="800000"/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 dirty="0">
                      <a:solidFill>
                        <a:srgbClr val="1A3389"/>
                      </a:solidFill>
                      <a:latin typeface="思源黑体 CN Bold" panose="020B0800000000000000" pitchFamily="34" charset="-122"/>
                      <a:ea typeface="思源黑体 CN Bold" panose="020B0800000000000000" pitchFamily="34" charset="-122"/>
                      <a:sym typeface="华文琥珀" panose="02010800040101010101" pitchFamily="2" charset="-122"/>
                    </a:endParaRPr>
                  </a:p>
                </p:txBody>
              </p:sp>
            </p:grpSp>
            <p:sp>
              <p:nvSpPr>
                <p:cNvPr id="9" name="Freeform 5">
                  <a:extLst>
                    <a:ext uri="{FF2B5EF4-FFF2-40B4-BE49-F238E27FC236}">
                      <a16:creationId xmlns:a16="http://schemas.microsoft.com/office/drawing/2014/main" id="{6B908C5A-6B8B-48B8-94B3-97E07AE9892D}"/>
                    </a:ext>
                  </a:extLst>
                </p:cNvPr>
                <p:cNvSpPr/>
                <p:nvPr/>
              </p:nvSpPr>
              <p:spPr bwMode="auto">
                <a:xfrm rot="1855731">
                  <a:off x="5470180" y="1383052"/>
                  <a:ext cx="576760" cy="520015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noFill/>
                <a:ln w="9525" cap="flat">
                  <a:solidFill>
                    <a:srgbClr val="1A3389"/>
                  </a:solidFill>
                  <a:prstDash val="sysDash"/>
                  <a:miter lim="800000"/>
                </a:ln>
                <a:effectLst/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1A3389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  <a:sym typeface="华文琥珀" panose="02010800040101010101" pitchFamily="2" charset="-122"/>
                  </a:endParaRPr>
                </a:p>
              </p:txBody>
            </p:sp>
          </p:grpSp>
          <p:sp>
            <p:nvSpPr>
              <p:cNvPr id="7" name="TextBox 7">
                <a:extLst>
                  <a:ext uri="{FF2B5EF4-FFF2-40B4-BE49-F238E27FC236}">
                    <a16:creationId xmlns:a16="http://schemas.microsoft.com/office/drawing/2014/main" id="{156B1522-A96D-4D6B-B387-18ADE7458A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72003" y="1487562"/>
                <a:ext cx="576064" cy="3334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 algn="ctr"/>
                <a:r>
                  <a:rPr lang="en-US" altLang="zh-CN" sz="2500" dirty="0">
                    <a:solidFill>
                      <a:srgbClr val="1A3389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  <a:sym typeface="华文琥珀" panose="02010800040101010101" pitchFamily="2" charset="-122"/>
                  </a:rPr>
                  <a:t>04</a:t>
                </a:r>
                <a:endParaRPr lang="zh-CN" altLang="en-US" sz="2500" dirty="0">
                  <a:solidFill>
                    <a:srgbClr val="1A3389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华文琥珀" panose="02010800040101010101" pitchFamily="2" charset="-122"/>
                </a:endParaRPr>
              </a:p>
            </p:txBody>
          </p:sp>
        </p:grp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161F11AE-CAE0-4A1C-A829-C5D77DAF6B71}"/>
                </a:ext>
              </a:extLst>
            </p:cNvPr>
            <p:cNvCxnSpPr>
              <a:cxnSpLocks/>
            </p:cNvCxnSpPr>
            <p:nvPr/>
          </p:nvCxnSpPr>
          <p:spPr>
            <a:xfrm>
              <a:off x="1590196" y="944305"/>
              <a:ext cx="9851445" cy="0"/>
            </a:xfrm>
            <a:prstGeom prst="line">
              <a:avLst/>
            </a:prstGeom>
            <a:ln w="28575">
              <a:solidFill>
                <a:srgbClr val="1A3389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7EDAE60C-8711-4C5F-BCF6-EF098C245777}"/>
              </a:ext>
            </a:extLst>
          </p:cNvPr>
          <p:cNvSpPr txBox="1"/>
          <p:nvPr/>
        </p:nvSpPr>
        <p:spPr>
          <a:xfrm>
            <a:off x="8264959" y="425711"/>
            <a:ext cx="38521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1A3389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华文琥珀" panose="02010800040101010101" pitchFamily="2" charset="-122"/>
              </a:rPr>
              <a:t>双流中学实验学校</a:t>
            </a:r>
            <a:endParaRPr lang="zh-CN" altLang="en-US" sz="2500" b="1" dirty="0">
              <a:solidFill>
                <a:srgbClr val="1A3389"/>
              </a:solidFill>
              <a:latin typeface="华文琥珀" panose="02010800040101010101" pitchFamily="2" charset="-122"/>
              <a:ea typeface="微软雅黑" panose="020B0503020204020204" pitchFamily="34" charset="-122"/>
              <a:cs typeface="Arial" panose="020B0604020202020204" pitchFamily="34" charset="0"/>
              <a:sym typeface="华文琥珀" panose="02010800040101010101" pitchFamily="2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DEDEE270-86ED-4838-8659-C8FC8D7F3148}"/>
              </a:ext>
            </a:extLst>
          </p:cNvPr>
          <p:cNvSpPr/>
          <p:nvPr/>
        </p:nvSpPr>
        <p:spPr>
          <a:xfrm>
            <a:off x="1524533" y="1354539"/>
            <a:ext cx="1089686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j-ea"/>
                <a:ea typeface="+mj-ea"/>
                <a:cs typeface="Times New Roman" panose="02020603050405020304" pitchFamily="18" charset="0"/>
              </a:rPr>
              <a:t>4.</a:t>
            </a:r>
            <a:r>
              <a:rPr lang="zh-CN" altLang="zh-CN" sz="2800" dirty="0">
                <a:latin typeface="+mj-ea"/>
                <a:ea typeface="+mj-ea"/>
                <a:cs typeface="Times New Roman" panose="02020603050405020304" pitchFamily="18" charset="0"/>
              </a:rPr>
              <a:t>满足“</a:t>
            </a:r>
            <a:r>
              <a:rPr lang="zh-CN" altLang="zh-CN" sz="2800" dirty="0">
                <a:latin typeface="+mj-ea"/>
                <a:cs typeface="Times New Roman" panose="02020603050405020304" pitchFamily="18" charset="0"/>
              </a:rPr>
              <a:t>两</a:t>
            </a:r>
            <a:r>
              <a:rPr lang="zh-CN" altLang="en-US" sz="2800" dirty="0">
                <a:latin typeface="+mj-ea"/>
                <a:cs typeface="Times New Roman" panose="02020603050405020304" pitchFamily="18" charset="0"/>
              </a:rPr>
              <a:t>边</a:t>
            </a:r>
            <a:r>
              <a:rPr lang="zh-CN" altLang="zh-CN" sz="2800" dirty="0">
                <a:latin typeface="+mj-ea"/>
                <a:cs typeface="Times New Roman" panose="02020603050405020304" pitchFamily="18" charset="0"/>
              </a:rPr>
              <a:t>一</a:t>
            </a:r>
            <a:r>
              <a:rPr lang="zh-CN" altLang="en-US" sz="2800" dirty="0">
                <a:latin typeface="+mj-ea"/>
                <a:cs typeface="Times New Roman" panose="02020603050405020304" pitchFamily="18" charset="0"/>
              </a:rPr>
              <a:t>角</a:t>
            </a:r>
            <a:r>
              <a:rPr lang="zh-CN" altLang="zh-CN" sz="2800" dirty="0">
                <a:latin typeface="+mj-ea"/>
                <a:cs typeface="Times New Roman" panose="02020603050405020304" pitchFamily="18" charset="0"/>
              </a:rPr>
              <a:t>分别相等</a:t>
            </a:r>
            <a:r>
              <a:rPr lang="zh-CN" altLang="zh-CN" sz="2800" dirty="0">
                <a:latin typeface="+mj-ea"/>
                <a:ea typeface="+mj-ea"/>
                <a:cs typeface="Times New Roman" panose="02020603050405020304" pitchFamily="18" charset="0"/>
              </a:rPr>
              <a:t>”，两个三角形一定全等吗？</a:t>
            </a:r>
            <a:endParaRPr lang="en-US" altLang="zh-CN" sz="2800" dirty="0">
              <a:latin typeface="+mj-ea"/>
              <a:ea typeface="+mj-ea"/>
              <a:cs typeface="Times New Roman" panose="02020603050405020304" pitchFamily="18" charset="0"/>
            </a:endParaRPr>
          </a:p>
          <a:p>
            <a:endParaRPr lang="en-US" altLang="zh-CN" sz="2800" dirty="0">
              <a:latin typeface="+mj-ea"/>
              <a:ea typeface="+mj-ea"/>
              <a:cs typeface="Times New Roman" panose="02020603050405020304" pitchFamily="18" charset="0"/>
            </a:endParaRPr>
          </a:p>
          <a:p>
            <a:r>
              <a:rPr lang="zh-CN" altLang="en-US" sz="2800" dirty="0">
                <a:latin typeface="+mj-ea"/>
                <a:ea typeface="+mj-ea"/>
                <a:cs typeface="Times New Roman" panose="02020603050405020304" pitchFamily="18" charset="0"/>
              </a:rPr>
              <a:t>请在课后完成验证</a:t>
            </a:r>
            <a:r>
              <a:rPr lang="en-US" altLang="zh-CN" sz="2800" dirty="0">
                <a:latin typeface="+mj-ea"/>
                <a:ea typeface="+mj-ea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14" name="图片 1">
            <a:extLst>
              <a:ext uri="{FF2B5EF4-FFF2-40B4-BE49-F238E27FC236}">
                <a16:creationId xmlns:a16="http://schemas.microsoft.com/office/drawing/2014/main" id="{863F5CE6-8FD1-4384-B63C-5E0699B6D2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7078" y="2739534"/>
            <a:ext cx="4094213" cy="3023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25133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3000">
        <p159:morph option="byObject"/>
      </p:transition>
    </mc:Choice>
    <mc:Fallback xmlns="">
      <p:transition spd="slow" advClick="0" advTm="300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2C8287B0-5679-454C-8CF1-7AF7C7DE0A50}"/>
              </a:ext>
            </a:extLst>
          </p:cNvPr>
          <p:cNvGrpSpPr/>
          <p:nvPr/>
        </p:nvGrpSpPr>
        <p:grpSpPr>
          <a:xfrm>
            <a:off x="699832" y="167720"/>
            <a:ext cx="10749338" cy="769441"/>
            <a:chOff x="692303" y="174864"/>
            <a:chExt cx="10749338" cy="769441"/>
          </a:xfrm>
        </p:grpSpPr>
        <p:sp>
          <p:nvSpPr>
            <p:cNvPr id="13" name="PA_文本框 5">
              <a:extLst>
                <a:ext uri="{FF2B5EF4-FFF2-40B4-BE49-F238E27FC236}">
                  <a16:creationId xmlns:a16="http://schemas.microsoft.com/office/drawing/2014/main" id="{25CF415E-4C07-4236-AAD5-51AF00E03AD0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1622603" y="174864"/>
              <a:ext cx="2448106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b="1" dirty="0">
                  <a:solidFill>
                    <a:srgbClr val="1A3389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华文琥珀" panose="02010800040101010101" pitchFamily="2" charset="-122"/>
                </a:rPr>
                <a:t>形成结论</a:t>
              </a:r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76C09DF8-F8F9-40D3-9B43-9F7455889794}"/>
                </a:ext>
              </a:extLst>
            </p:cNvPr>
            <p:cNvGrpSpPr/>
            <p:nvPr/>
          </p:nvGrpSpPr>
          <p:grpSpPr>
            <a:xfrm>
              <a:off x="692303" y="239819"/>
              <a:ext cx="773641" cy="697525"/>
              <a:chOff x="5424755" y="1340768"/>
              <a:chExt cx="670560" cy="604586"/>
            </a:xfrm>
          </p:grpSpPr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EFB38366-EF05-4A2D-B2AD-33F26CF371C6}"/>
                  </a:ext>
                </a:extLst>
              </p:cNvPr>
              <p:cNvGrpSpPr/>
              <p:nvPr/>
            </p:nvGrpSpPr>
            <p:grpSpPr>
              <a:xfrm>
                <a:off x="5424755" y="1340768"/>
                <a:ext cx="670560" cy="604586"/>
                <a:chOff x="5424755" y="1340768"/>
                <a:chExt cx="670560" cy="604586"/>
              </a:xfrm>
            </p:grpSpPr>
            <p:grpSp>
              <p:nvGrpSpPr>
                <p:cNvPr id="18" name="组合 17">
                  <a:extLst>
                    <a:ext uri="{FF2B5EF4-FFF2-40B4-BE49-F238E27FC236}">
                      <a16:creationId xmlns:a16="http://schemas.microsoft.com/office/drawing/2014/main" id="{FCE1EE32-5791-4216-AB2B-2EB8A04A352B}"/>
                    </a:ext>
                  </a:extLst>
                </p:cNvPr>
                <p:cNvGrpSpPr/>
                <p:nvPr/>
              </p:nvGrpSpPr>
              <p:grpSpPr>
                <a:xfrm>
                  <a:off x="5424755" y="1340768"/>
                  <a:ext cx="670560" cy="604586"/>
                  <a:chOff x="3720691" y="2824413"/>
                  <a:chExt cx="1341120" cy="1209172"/>
                </a:xfrm>
              </p:grpSpPr>
              <p:sp>
                <p:nvSpPr>
                  <p:cNvPr id="30" name="Freeform 5">
                    <a:extLst>
                      <a:ext uri="{FF2B5EF4-FFF2-40B4-BE49-F238E27FC236}">
                        <a16:creationId xmlns:a16="http://schemas.microsoft.com/office/drawing/2014/main" id="{5163A43F-E077-4E48-8CF1-FC9230BED28D}"/>
                      </a:ext>
                    </a:extLst>
                  </p:cNvPr>
                  <p:cNvSpPr/>
                  <p:nvPr/>
                </p:nvSpPr>
                <p:spPr bwMode="auto">
                  <a:xfrm rot="1855731">
                    <a:off x="3720691" y="2824413"/>
                    <a:ext cx="1341120" cy="1209172"/>
                  </a:xfrm>
                  <a:custGeom>
                    <a:avLst/>
                    <a:gdLst>
                      <a:gd name="T0" fmla="*/ 2151 w 2740"/>
                      <a:gd name="T1" fmla="*/ 2315 h 2446"/>
                      <a:gd name="T2" fmla="*/ 2055 w 2740"/>
                      <a:gd name="T3" fmla="*/ 2410 h 2446"/>
                      <a:gd name="T4" fmla="*/ 1918 w 2740"/>
                      <a:gd name="T5" fmla="*/ 2445 h 2446"/>
                      <a:gd name="T6" fmla="*/ 816 w 2740"/>
                      <a:gd name="T7" fmla="*/ 2445 h 2446"/>
                      <a:gd name="T8" fmla="*/ 685 w 2740"/>
                      <a:gd name="T9" fmla="*/ 2410 h 2446"/>
                      <a:gd name="T10" fmla="*/ 589 w 2740"/>
                      <a:gd name="T11" fmla="*/ 2314 h 2446"/>
                      <a:gd name="T12" fmla="*/ 36 w 2740"/>
                      <a:gd name="T13" fmla="*/ 1356 h 2446"/>
                      <a:gd name="T14" fmla="*/ 0 w 2740"/>
                      <a:gd name="T15" fmla="*/ 1223 h 2446"/>
                      <a:gd name="T16" fmla="*/ 36 w 2740"/>
                      <a:gd name="T17" fmla="*/ 1089 h 2446"/>
                      <a:gd name="T18" fmla="*/ 587 w 2740"/>
                      <a:gd name="T19" fmla="*/ 135 h 2446"/>
                      <a:gd name="T20" fmla="*/ 685 w 2740"/>
                      <a:gd name="T21" fmla="*/ 37 h 2446"/>
                      <a:gd name="T22" fmla="*/ 810 w 2740"/>
                      <a:gd name="T23" fmla="*/ 1 h 2446"/>
                      <a:gd name="T24" fmla="*/ 1916 w 2740"/>
                      <a:gd name="T25" fmla="*/ 1 h 2446"/>
                      <a:gd name="T26" fmla="*/ 2055 w 2740"/>
                      <a:gd name="T27" fmla="*/ 37 h 2446"/>
                      <a:gd name="T28" fmla="*/ 2151 w 2740"/>
                      <a:gd name="T29" fmla="*/ 132 h 2446"/>
                      <a:gd name="T30" fmla="*/ 2702 w 2740"/>
                      <a:gd name="T31" fmla="*/ 1086 h 2446"/>
                      <a:gd name="T32" fmla="*/ 2740 w 2740"/>
                      <a:gd name="T33" fmla="*/ 1223 h 2446"/>
                      <a:gd name="T34" fmla="*/ 2701 w 2740"/>
                      <a:gd name="T35" fmla="*/ 1361 h 2446"/>
                      <a:gd name="T36" fmla="*/ 2151 w 2740"/>
                      <a:gd name="T37" fmla="*/ 2315 h 24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2740" h="2446">
                        <a:moveTo>
                          <a:pt x="2151" y="2315"/>
                        </a:moveTo>
                        <a:cubicBezTo>
                          <a:pt x="2128" y="2353"/>
                          <a:pt x="2096" y="2386"/>
                          <a:pt x="2055" y="2410"/>
                        </a:cubicBezTo>
                        <a:cubicBezTo>
                          <a:pt x="2012" y="2435"/>
                          <a:pt x="1965" y="2446"/>
                          <a:pt x="1918" y="2445"/>
                        </a:cubicBezTo>
                        <a:lnTo>
                          <a:pt x="816" y="2445"/>
                        </a:lnTo>
                        <a:cubicBezTo>
                          <a:pt x="772" y="2445"/>
                          <a:pt x="726" y="2434"/>
                          <a:pt x="685" y="2410"/>
                        </a:cubicBezTo>
                        <a:cubicBezTo>
                          <a:pt x="644" y="2386"/>
                          <a:pt x="611" y="2353"/>
                          <a:pt x="589" y="2314"/>
                        </a:cubicBezTo>
                        <a:lnTo>
                          <a:pt x="36" y="1356"/>
                        </a:lnTo>
                        <a:cubicBezTo>
                          <a:pt x="13" y="1317"/>
                          <a:pt x="0" y="1272"/>
                          <a:pt x="0" y="1223"/>
                        </a:cubicBezTo>
                        <a:cubicBezTo>
                          <a:pt x="0" y="1174"/>
                          <a:pt x="13" y="1129"/>
                          <a:pt x="36" y="1089"/>
                        </a:cubicBezTo>
                        <a:lnTo>
                          <a:pt x="587" y="135"/>
                        </a:lnTo>
                        <a:cubicBezTo>
                          <a:pt x="610" y="96"/>
                          <a:pt x="643" y="61"/>
                          <a:pt x="685" y="37"/>
                        </a:cubicBezTo>
                        <a:cubicBezTo>
                          <a:pt x="724" y="14"/>
                          <a:pt x="767" y="2"/>
                          <a:pt x="810" y="1"/>
                        </a:cubicBezTo>
                        <a:lnTo>
                          <a:pt x="1916" y="1"/>
                        </a:lnTo>
                        <a:cubicBezTo>
                          <a:pt x="1963" y="0"/>
                          <a:pt x="2011" y="11"/>
                          <a:pt x="2055" y="37"/>
                        </a:cubicBezTo>
                        <a:cubicBezTo>
                          <a:pt x="2096" y="60"/>
                          <a:pt x="2129" y="93"/>
                          <a:pt x="2151" y="132"/>
                        </a:cubicBezTo>
                        <a:lnTo>
                          <a:pt x="2702" y="1086"/>
                        </a:lnTo>
                        <a:cubicBezTo>
                          <a:pt x="2726" y="1126"/>
                          <a:pt x="2740" y="1173"/>
                          <a:pt x="2740" y="1223"/>
                        </a:cubicBezTo>
                        <a:cubicBezTo>
                          <a:pt x="2740" y="1274"/>
                          <a:pt x="2726" y="1321"/>
                          <a:pt x="2701" y="1361"/>
                        </a:cubicBezTo>
                        <a:lnTo>
                          <a:pt x="2151" y="2315"/>
                        </a:lnTo>
                        <a:close/>
                      </a:path>
                    </a:pathLst>
                  </a:custGeom>
                  <a:solidFill>
                    <a:srgbClr val="1A3389"/>
                  </a:solidFill>
                  <a:ln w="952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400">
                      <a:solidFill>
                        <a:srgbClr val="1A3389"/>
                      </a:solidFill>
                      <a:latin typeface="思源黑体 CN Bold" panose="020B0800000000000000" pitchFamily="34" charset="-122"/>
                      <a:ea typeface="思源黑体 CN Bold" panose="020B0800000000000000" pitchFamily="34" charset="-122"/>
                      <a:sym typeface="华文琥珀" panose="02010800040101010101" pitchFamily="2" charset="-122"/>
                    </a:endParaRPr>
                  </a:p>
                </p:txBody>
              </p:sp>
              <p:sp>
                <p:nvSpPr>
                  <p:cNvPr id="31" name="Freeform 5">
                    <a:extLst>
                      <a:ext uri="{FF2B5EF4-FFF2-40B4-BE49-F238E27FC236}">
                        <a16:creationId xmlns:a16="http://schemas.microsoft.com/office/drawing/2014/main" id="{FC1F2B1D-1B5B-4E95-8A74-774C6B4162B1}"/>
                      </a:ext>
                    </a:extLst>
                  </p:cNvPr>
                  <p:cNvSpPr/>
                  <p:nvPr/>
                </p:nvSpPr>
                <p:spPr bwMode="auto">
                  <a:xfrm rot="1855731">
                    <a:off x="3764584" y="2863366"/>
                    <a:ext cx="1264630" cy="1140207"/>
                  </a:xfrm>
                  <a:custGeom>
                    <a:avLst/>
                    <a:gdLst>
                      <a:gd name="T0" fmla="*/ 2151 w 2740"/>
                      <a:gd name="T1" fmla="*/ 2315 h 2446"/>
                      <a:gd name="T2" fmla="*/ 2055 w 2740"/>
                      <a:gd name="T3" fmla="*/ 2410 h 2446"/>
                      <a:gd name="T4" fmla="*/ 1918 w 2740"/>
                      <a:gd name="T5" fmla="*/ 2445 h 2446"/>
                      <a:gd name="T6" fmla="*/ 816 w 2740"/>
                      <a:gd name="T7" fmla="*/ 2445 h 2446"/>
                      <a:gd name="T8" fmla="*/ 685 w 2740"/>
                      <a:gd name="T9" fmla="*/ 2410 h 2446"/>
                      <a:gd name="T10" fmla="*/ 589 w 2740"/>
                      <a:gd name="T11" fmla="*/ 2314 h 2446"/>
                      <a:gd name="T12" fmla="*/ 36 w 2740"/>
                      <a:gd name="T13" fmla="*/ 1356 h 2446"/>
                      <a:gd name="T14" fmla="*/ 0 w 2740"/>
                      <a:gd name="T15" fmla="*/ 1223 h 2446"/>
                      <a:gd name="T16" fmla="*/ 36 w 2740"/>
                      <a:gd name="T17" fmla="*/ 1089 h 2446"/>
                      <a:gd name="T18" fmla="*/ 587 w 2740"/>
                      <a:gd name="T19" fmla="*/ 135 h 2446"/>
                      <a:gd name="T20" fmla="*/ 685 w 2740"/>
                      <a:gd name="T21" fmla="*/ 37 h 2446"/>
                      <a:gd name="T22" fmla="*/ 810 w 2740"/>
                      <a:gd name="T23" fmla="*/ 1 h 2446"/>
                      <a:gd name="T24" fmla="*/ 1916 w 2740"/>
                      <a:gd name="T25" fmla="*/ 1 h 2446"/>
                      <a:gd name="T26" fmla="*/ 2055 w 2740"/>
                      <a:gd name="T27" fmla="*/ 37 h 2446"/>
                      <a:gd name="T28" fmla="*/ 2151 w 2740"/>
                      <a:gd name="T29" fmla="*/ 132 h 2446"/>
                      <a:gd name="T30" fmla="*/ 2702 w 2740"/>
                      <a:gd name="T31" fmla="*/ 1086 h 2446"/>
                      <a:gd name="T32" fmla="*/ 2740 w 2740"/>
                      <a:gd name="T33" fmla="*/ 1223 h 2446"/>
                      <a:gd name="T34" fmla="*/ 2701 w 2740"/>
                      <a:gd name="T35" fmla="*/ 1361 h 2446"/>
                      <a:gd name="T36" fmla="*/ 2151 w 2740"/>
                      <a:gd name="T37" fmla="*/ 2315 h 24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2740" h="2446">
                        <a:moveTo>
                          <a:pt x="2151" y="2315"/>
                        </a:moveTo>
                        <a:cubicBezTo>
                          <a:pt x="2128" y="2353"/>
                          <a:pt x="2096" y="2386"/>
                          <a:pt x="2055" y="2410"/>
                        </a:cubicBezTo>
                        <a:cubicBezTo>
                          <a:pt x="2012" y="2435"/>
                          <a:pt x="1965" y="2446"/>
                          <a:pt x="1918" y="2445"/>
                        </a:cubicBezTo>
                        <a:lnTo>
                          <a:pt x="816" y="2445"/>
                        </a:lnTo>
                        <a:cubicBezTo>
                          <a:pt x="772" y="2445"/>
                          <a:pt x="726" y="2434"/>
                          <a:pt x="685" y="2410"/>
                        </a:cubicBezTo>
                        <a:cubicBezTo>
                          <a:pt x="644" y="2386"/>
                          <a:pt x="611" y="2353"/>
                          <a:pt x="589" y="2314"/>
                        </a:cubicBezTo>
                        <a:lnTo>
                          <a:pt x="36" y="1356"/>
                        </a:lnTo>
                        <a:cubicBezTo>
                          <a:pt x="13" y="1317"/>
                          <a:pt x="0" y="1272"/>
                          <a:pt x="0" y="1223"/>
                        </a:cubicBezTo>
                        <a:cubicBezTo>
                          <a:pt x="0" y="1174"/>
                          <a:pt x="13" y="1129"/>
                          <a:pt x="36" y="1089"/>
                        </a:cubicBezTo>
                        <a:lnTo>
                          <a:pt x="587" y="135"/>
                        </a:lnTo>
                        <a:cubicBezTo>
                          <a:pt x="610" y="96"/>
                          <a:pt x="643" y="61"/>
                          <a:pt x="685" y="37"/>
                        </a:cubicBezTo>
                        <a:cubicBezTo>
                          <a:pt x="724" y="14"/>
                          <a:pt x="767" y="2"/>
                          <a:pt x="810" y="1"/>
                        </a:cubicBezTo>
                        <a:lnTo>
                          <a:pt x="1916" y="1"/>
                        </a:lnTo>
                        <a:cubicBezTo>
                          <a:pt x="1963" y="0"/>
                          <a:pt x="2011" y="11"/>
                          <a:pt x="2055" y="37"/>
                        </a:cubicBezTo>
                        <a:cubicBezTo>
                          <a:pt x="2096" y="60"/>
                          <a:pt x="2129" y="93"/>
                          <a:pt x="2151" y="132"/>
                        </a:cubicBezTo>
                        <a:lnTo>
                          <a:pt x="2702" y="1086"/>
                        </a:lnTo>
                        <a:cubicBezTo>
                          <a:pt x="2726" y="1126"/>
                          <a:pt x="2740" y="1173"/>
                          <a:pt x="2740" y="1223"/>
                        </a:cubicBezTo>
                        <a:cubicBezTo>
                          <a:pt x="2740" y="1274"/>
                          <a:pt x="2726" y="1321"/>
                          <a:pt x="2701" y="1361"/>
                        </a:cubicBezTo>
                        <a:lnTo>
                          <a:pt x="2151" y="2315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12700" cap="flat">
                    <a:noFill/>
                    <a:prstDash val="solid"/>
                    <a:miter lim="800000"/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 dirty="0">
                      <a:solidFill>
                        <a:srgbClr val="1A3389"/>
                      </a:solidFill>
                      <a:latin typeface="思源黑体 CN Bold" panose="020B0800000000000000" pitchFamily="34" charset="-122"/>
                      <a:ea typeface="思源黑体 CN Bold" panose="020B0800000000000000" pitchFamily="34" charset="-122"/>
                      <a:sym typeface="华文琥珀" panose="02010800040101010101" pitchFamily="2" charset="-122"/>
                    </a:endParaRPr>
                  </a:p>
                </p:txBody>
              </p:sp>
            </p:grpSp>
            <p:sp>
              <p:nvSpPr>
                <p:cNvPr id="23" name="Freeform 5">
                  <a:extLst>
                    <a:ext uri="{FF2B5EF4-FFF2-40B4-BE49-F238E27FC236}">
                      <a16:creationId xmlns:a16="http://schemas.microsoft.com/office/drawing/2014/main" id="{55F523E3-8E65-4F99-BA38-290538D93D93}"/>
                    </a:ext>
                  </a:extLst>
                </p:cNvPr>
                <p:cNvSpPr/>
                <p:nvPr/>
              </p:nvSpPr>
              <p:spPr bwMode="auto">
                <a:xfrm rot="1855731">
                  <a:off x="5470180" y="1383052"/>
                  <a:ext cx="576760" cy="520015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noFill/>
                <a:ln w="9525" cap="flat">
                  <a:solidFill>
                    <a:srgbClr val="1A3389"/>
                  </a:solidFill>
                  <a:prstDash val="sysDash"/>
                  <a:miter lim="800000"/>
                </a:ln>
                <a:effectLst/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1A3389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  <a:sym typeface="华文琥珀" panose="02010800040101010101" pitchFamily="2" charset="-122"/>
                  </a:endParaRPr>
                </a:p>
              </p:txBody>
            </p:sp>
          </p:grpSp>
          <p:sp>
            <p:nvSpPr>
              <p:cNvPr id="17" name="TextBox 7">
                <a:extLst>
                  <a:ext uri="{FF2B5EF4-FFF2-40B4-BE49-F238E27FC236}">
                    <a16:creationId xmlns:a16="http://schemas.microsoft.com/office/drawing/2014/main" id="{B5252F7A-BB02-4B6A-B98E-1DDA3067E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72003" y="1487562"/>
                <a:ext cx="576064" cy="3334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 algn="ctr"/>
                <a:r>
                  <a:rPr lang="en-US" altLang="zh-CN" sz="2500" dirty="0">
                    <a:solidFill>
                      <a:srgbClr val="1A3389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  <a:sym typeface="华文琥珀" panose="02010800040101010101" pitchFamily="2" charset="-122"/>
                  </a:rPr>
                  <a:t>04</a:t>
                </a:r>
                <a:endParaRPr lang="zh-CN" altLang="en-US" sz="2500" dirty="0">
                  <a:solidFill>
                    <a:srgbClr val="1A3389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华文琥珀" panose="02010800040101010101" pitchFamily="2" charset="-122"/>
                </a:endParaRPr>
              </a:p>
            </p:txBody>
          </p:sp>
        </p:grp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7D470450-0A51-4689-BA06-2DCE3602E8BC}"/>
                </a:ext>
              </a:extLst>
            </p:cNvPr>
            <p:cNvCxnSpPr>
              <a:cxnSpLocks/>
            </p:cNvCxnSpPr>
            <p:nvPr/>
          </p:nvCxnSpPr>
          <p:spPr>
            <a:xfrm>
              <a:off x="1590196" y="944305"/>
              <a:ext cx="9851445" cy="0"/>
            </a:xfrm>
            <a:prstGeom prst="line">
              <a:avLst/>
            </a:prstGeom>
            <a:ln w="28575">
              <a:solidFill>
                <a:srgbClr val="1A3389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A44F5A13-A209-4DE6-8AE1-E6D82AFB7D28}"/>
              </a:ext>
            </a:extLst>
          </p:cNvPr>
          <p:cNvSpPr txBox="1"/>
          <p:nvPr/>
        </p:nvSpPr>
        <p:spPr>
          <a:xfrm>
            <a:off x="8264959" y="425711"/>
            <a:ext cx="38521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1A3389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华文琥珀" panose="02010800040101010101" pitchFamily="2" charset="-122"/>
              </a:rPr>
              <a:t>双流中学实验学校</a:t>
            </a:r>
            <a:endParaRPr lang="zh-CN" altLang="en-US" sz="2500" b="1" dirty="0">
              <a:solidFill>
                <a:srgbClr val="1A3389"/>
              </a:solidFill>
              <a:latin typeface="华文琥珀" panose="02010800040101010101" pitchFamily="2" charset="-122"/>
              <a:ea typeface="微软雅黑" panose="020B0503020204020204" pitchFamily="34" charset="-122"/>
              <a:cs typeface="Arial" panose="020B0604020202020204" pitchFamily="34" charset="0"/>
              <a:sym typeface="华文琥珀" panose="02010800040101010101" pitchFamily="2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72D102C-1BFA-454F-B320-DA2D8C98119B}"/>
              </a:ext>
            </a:extLst>
          </p:cNvPr>
          <p:cNvSpPr/>
          <p:nvPr/>
        </p:nvSpPr>
        <p:spPr>
          <a:xfrm>
            <a:off x="1507331" y="4708554"/>
            <a:ext cx="978693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2800" kern="100" dirty="0">
                <a:latin typeface="+mn-ea"/>
                <a:cs typeface="Times New Roman" panose="02020603050405020304" pitchFamily="18" charset="0"/>
              </a:rPr>
              <a:t>2.</a:t>
            </a:r>
            <a:r>
              <a:rPr lang="zh-CN" altLang="zh-CN" sz="2800" dirty="0">
                <a:latin typeface="+mj-ea"/>
                <a:ea typeface="+mj-ea"/>
              </a:rPr>
              <a:t>我们需不需要继续讨论满足</a:t>
            </a:r>
            <a:r>
              <a:rPr lang="en-US" altLang="zh-CN" sz="2800" dirty="0">
                <a:latin typeface="+mj-ea"/>
                <a:ea typeface="+mj-ea"/>
              </a:rPr>
              <a:t>4</a:t>
            </a:r>
            <a:r>
              <a:rPr lang="zh-CN" altLang="zh-CN" sz="2800" dirty="0">
                <a:latin typeface="+mj-ea"/>
                <a:ea typeface="+mj-ea"/>
              </a:rPr>
              <a:t>个条件的三角形一定全等</a:t>
            </a:r>
            <a:r>
              <a:rPr lang="zh-CN" altLang="en-US" sz="2800" dirty="0">
                <a:latin typeface="+mj-ea"/>
                <a:ea typeface="+mj-ea"/>
              </a:rPr>
              <a:t>吗</a:t>
            </a:r>
            <a:r>
              <a:rPr lang="en-US" altLang="zh-CN" sz="2800" dirty="0">
                <a:latin typeface="+mj-ea"/>
                <a:ea typeface="+mj-ea"/>
              </a:rPr>
              <a:t>?</a:t>
            </a:r>
          </a:p>
          <a:p>
            <a:pPr algn="just">
              <a:spcAft>
                <a:spcPts val="0"/>
              </a:spcAft>
            </a:pPr>
            <a:r>
              <a:rPr lang="zh-CN" altLang="zh-CN" sz="2800" dirty="0">
                <a:latin typeface="+mj-ea"/>
                <a:ea typeface="+mj-ea"/>
              </a:rPr>
              <a:t>为什么？</a:t>
            </a:r>
            <a:endParaRPr lang="en-US" altLang="zh-CN" sz="2800" kern="100" dirty="0"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05258183-D09F-4BDF-BDE6-073CF164BC3E}"/>
              </a:ext>
            </a:extLst>
          </p:cNvPr>
          <p:cNvSpPr/>
          <p:nvPr/>
        </p:nvSpPr>
        <p:spPr>
          <a:xfrm>
            <a:off x="1524533" y="2521059"/>
            <a:ext cx="743902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C30F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kern="100" dirty="0">
                <a:solidFill>
                  <a:srgbClr val="C30F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三边分别相等的三角形全等。</a:t>
            </a:r>
          </a:p>
          <a:p>
            <a:pPr lvl="0" algn="just"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C30F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kern="100" dirty="0">
                <a:solidFill>
                  <a:srgbClr val="C30F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两角及其夹边分别相等的三角形全等；</a:t>
            </a:r>
            <a:endParaRPr lang="zh-CN" altLang="en-US" sz="2800" b="1" kern="100" dirty="0">
              <a:solidFill>
                <a:srgbClr val="C30F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lvl="0" algn="just"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C30F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 kern="100" dirty="0">
                <a:solidFill>
                  <a:srgbClr val="C30F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两角及其中一角的对边分别相等的三角形全等 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9A080C84-1CFE-446D-BC6B-AF378E7C7DCD}"/>
              </a:ext>
            </a:extLst>
          </p:cNvPr>
          <p:cNvSpPr/>
          <p:nvPr/>
        </p:nvSpPr>
        <p:spPr>
          <a:xfrm>
            <a:off x="1507332" y="1381948"/>
            <a:ext cx="896064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2800" kern="100" dirty="0">
                <a:latin typeface="+mn-ea"/>
                <a:cs typeface="Times New Roman" panose="02020603050405020304" pitchFamily="18" charset="0"/>
              </a:rPr>
              <a:t>1.</a:t>
            </a:r>
            <a:r>
              <a:rPr lang="zh-CN" altLang="zh-CN" sz="2800" kern="100" dirty="0">
                <a:latin typeface="+mn-ea"/>
                <a:cs typeface="Times New Roman" panose="02020603050405020304" pitchFamily="18" charset="0"/>
              </a:rPr>
              <a:t>我们从少到多进行讨论，发现要保证两个三角形全等至少需要几个条件？</a:t>
            </a:r>
            <a:endParaRPr lang="en-US" altLang="zh-CN" sz="2800" kern="100" dirty="0">
              <a:latin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74342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3000">
        <p159:morph option="byObject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>
            <a:extLst>
              <a:ext uri="{FF2B5EF4-FFF2-40B4-BE49-F238E27FC236}">
                <a16:creationId xmlns:a16="http://schemas.microsoft.com/office/drawing/2014/main" id="{337A0C9F-DA96-4FF0-813A-801B45DF86A9}"/>
              </a:ext>
            </a:extLst>
          </p:cNvPr>
          <p:cNvGrpSpPr/>
          <p:nvPr/>
        </p:nvGrpSpPr>
        <p:grpSpPr>
          <a:xfrm>
            <a:off x="692303" y="239819"/>
            <a:ext cx="10792336" cy="704486"/>
            <a:chOff x="692303" y="239819"/>
            <a:chExt cx="10792336" cy="704486"/>
          </a:xfrm>
        </p:grpSpPr>
        <p:sp>
          <p:nvSpPr>
            <p:cNvPr id="10" name="PA_文本框 5">
              <a:extLst>
                <a:ext uri="{FF2B5EF4-FFF2-40B4-BE49-F238E27FC236}">
                  <a16:creationId xmlns:a16="http://schemas.microsoft.com/office/drawing/2014/main" id="{56D32866-3ACC-4BF7-B619-C89288080251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1601792" y="332801"/>
              <a:ext cx="1723549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b="1" dirty="0">
                  <a:solidFill>
                    <a:srgbClr val="595959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华文琥珀" panose="02010800040101010101" pitchFamily="2" charset="-122"/>
                </a:rPr>
                <a:t>小节体会</a:t>
              </a:r>
            </a:p>
          </p:txBody>
        </p: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412F9D0B-26BC-4C68-B64E-3128DE4506E9}"/>
                </a:ext>
              </a:extLst>
            </p:cNvPr>
            <p:cNvGrpSpPr/>
            <p:nvPr/>
          </p:nvGrpSpPr>
          <p:grpSpPr>
            <a:xfrm>
              <a:off x="692303" y="239819"/>
              <a:ext cx="773641" cy="697525"/>
              <a:chOff x="5424755" y="1340768"/>
              <a:chExt cx="670560" cy="604586"/>
            </a:xfrm>
          </p:grpSpPr>
          <p:grpSp>
            <p:nvGrpSpPr>
              <p:cNvPr id="50" name="组合 49">
                <a:extLst>
                  <a:ext uri="{FF2B5EF4-FFF2-40B4-BE49-F238E27FC236}">
                    <a16:creationId xmlns:a16="http://schemas.microsoft.com/office/drawing/2014/main" id="{1DE07FFD-98C1-4393-B93D-2833761D3D52}"/>
                  </a:ext>
                </a:extLst>
              </p:cNvPr>
              <p:cNvGrpSpPr/>
              <p:nvPr/>
            </p:nvGrpSpPr>
            <p:grpSpPr>
              <a:xfrm>
                <a:off x="5424755" y="1340768"/>
                <a:ext cx="670560" cy="604586"/>
                <a:chOff x="5424755" y="1340768"/>
                <a:chExt cx="670560" cy="604586"/>
              </a:xfrm>
            </p:grpSpPr>
            <p:grpSp>
              <p:nvGrpSpPr>
                <p:cNvPr id="56" name="组合 55">
                  <a:extLst>
                    <a:ext uri="{FF2B5EF4-FFF2-40B4-BE49-F238E27FC236}">
                      <a16:creationId xmlns:a16="http://schemas.microsoft.com/office/drawing/2014/main" id="{62EF8526-F33C-4855-88D8-F4C3BE14DE08}"/>
                    </a:ext>
                  </a:extLst>
                </p:cNvPr>
                <p:cNvGrpSpPr/>
                <p:nvPr/>
              </p:nvGrpSpPr>
              <p:grpSpPr>
                <a:xfrm>
                  <a:off x="5424755" y="1340768"/>
                  <a:ext cx="670560" cy="604586"/>
                  <a:chOff x="3720691" y="2824413"/>
                  <a:chExt cx="1341120" cy="1209172"/>
                </a:xfrm>
              </p:grpSpPr>
              <p:sp>
                <p:nvSpPr>
                  <p:cNvPr id="59" name="Freeform 5">
                    <a:extLst>
                      <a:ext uri="{FF2B5EF4-FFF2-40B4-BE49-F238E27FC236}">
                        <a16:creationId xmlns:a16="http://schemas.microsoft.com/office/drawing/2014/main" id="{08F9E87D-3D11-4A41-B12D-7D0A1EB0158C}"/>
                      </a:ext>
                    </a:extLst>
                  </p:cNvPr>
                  <p:cNvSpPr/>
                  <p:nvPr/>
                </p:nvSpPr>
                <p:spPr bwMode="auto">
                  <a:xfrm rot="1855731">
                    <a:off x="3720691" y="2824413"/>
                    <a:ext cx="1341120" cy="1209172"/>
                  </a:xfrm>
                  <a:custGeom>
                    <a:avLst/>
                    <a:gdLst>
                      <a:gd name="T0" fmla="*/ 2151 w 2740"/>
                      <a:gd name="T1" fmla="*/ 2315 h 2446"/>
                      <a:gd name="T2" fmla="*/ 2055 w 2740"/>
                      <a:gd name="T3" fmla="*/ 2410 h 2446"/>
                      <a:gd name="T4" fmla="*/ 1918 w 2740"/>
                      <a:gd name="T5" fmla="*/ 2445 h 2446"/>
                      <a:gd name="T6" fmla="*/ 816 w 2740"/>
                      <a:gd name="T7" fmla="*/ 2445 h 2446"/>
                      <a:gd name="T8" fmla="*/ 685 w 2740"/>
                      <a:gd name="T9" fmla="*/ 2410 h 2446"/>
                      <a:gd name="T10" fmla="*/ 589 w 2740"/>
                      <a:gd name="T11" fmla="*/ 2314 h 2446"/>
                      <a:gd name="T12" fmla="*/ 36 w 2740"/>
                      <a:gd name="T13" fmla="*/ 1356 h 2446"/>
                      <a:gd name="T14" fmla="*/ 0 w 2740"/>
                      <a:gd name="T15" fmla="*/ 1223 h 2446"/>
                      <a:gd name="T16" fmla="*/ 36 w 2740"/>
                      <a:gd name="T17" fmla="*/ 1089 h 2446"/>
                      <a:gd name="T18" fmla="*/ 587 w 2740"/>
                      <a:gd name="T19" fmla="*/ 135 h 2446"/>
                      <a:gd name="T20" fmla="*/ 685 w 2740"/>
                      <a:gd name="T21" fmla="*/ 37 h 2446"/>
                      <a:gd name="T22" fmla="*/ 810 w 2740"/>
                      <a:gd name="T23" fmla="*/ 1 h 2446"/>
                      <a:gd name="T24" fmla="*/ 1916 w 2740"/>
                      <a:gd name="T25" fmla="*/ 1 h 2446"/>
                      <a:gd name="T26" fmla="*/ 2055 w 2740"/>
                      <a:gd name="T27" fmla="*/ 37 h 2446"/>
                      <a:gd name="T28" fmla="*/ 2151 w 2740"/>
                      <a:gd name="T29" fmla="*/ 132 h 2446"/>
                      <a:gd name="T30" fmla="*/ 2702 w 2740"/>
                      <a:gd name="T31" fmla="*/ 1086 h 2446"/>
                      <a:gd name="T32" fmla="*/ 2740 w 2740"/>
                      <a:gd name="T33" fmla="*/ 1223 h 2446"/>
                      <a:gd name="T34" fmla="*/ 2701 w 2740"/>
                      <a:gd name="T35" fmla="*/ 1361 h 2446"/>
                      <a:gd name="T36" fmla="*/ 2151 w 2740"/>
                      <a:gd name="T37" fmla="*/ 2315 h 24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2740" h="2446">
                        <a:moveTo>
                          <a:pt x="2151" y="2315"/>
                        </a:moveTo>
                        <a:cubicBezTo>
                          <a:pt x="2128" y="2353"/>
                          <a:pt x="2096" y="2386"/>
                          <a:pt x="2055" y="2410"/>
                        </a:cubicBezTo>
                        <a:cubicBezTo>
                          <a:pt x="2012" y="2435"/>
                          <a:pt x="1965" y="2446"/>
                          <a:pt x="1918" y="2445"/>
                        </a:cubicBezTo>
                        <a:lnTo>
                          <a:pt x="816" y="2445"/>
                        </a:lnTo>
                        <a:cubicBezTo>
                          <a:pt x="772" y="2445"/>
                          <a:pt x="726" y="2434"/>
                          <a:pt x="685" y="2410"/>
                        </a:cubicBezTo>
                        <a:cubicBezTo>
                          <a:pt x="644" y="2386"/>
                          <a:pt x="611" y="2353"/>
                          <a:pt x="589" y="2314"/>
                        </a:cubicBezTo>
                        <a:lnTo>
                          <a:pt x="36" y="1356"/>
                        </a:lnTo>
                        <a:cubicBezTo>
                          <a:pt x="13" y="1317"/>
                          <a:pt x="0" y="1272"/>
                          <a:pt x="0" y="1223"/>
                        </a:cubicBezTo>
                        <a:cubicBezTo>
                          <a:pt x="0" y="1174"/>
                          <a:pt x="13" y="1129"/>
                          <a:pt x="36" y="1089"/>
                        </a:cubicBezTo>
                        <a:lnTo>
                          <a:pt x="587" y="135"/>
                        </a:lnTo>
                        <a:cubicBezTo>
                          <a:pt x="610" y="96"/>
                          <a:pt x="643" y="61"/>
                          <a:pt x="685" y="37"/>
                        </a:cubicBezTo>
                        <a:cubicBezTo>
                          <a:pt x="724" y="14"/>
                          <a:pt x="767" y="2"/>
                          <a:pt x="810" y="1"/>
                        </a:cubicBezTo>
                        <a:lnTo>
                          <a:pt x="1916" y="1"/>
                        </a:lnTo>
                        <a:cubicBezTo>
                          <a:pt x="1963" y="0"/>
                          <a:pt x="2011" y="11"/>
                          <a:pt x="2055" y="37"/>
                        </a:cubicBezTo>
                        <a:cubicBezTo>
                          <a:pt x="2096" y="60"/>
                          <a:pt x="2129" y="93"/>
                          <a:pt x="2151" y="132"/>
                        </a:cubicBezTo>
                        <a:lnTo>
                          <a:pt x="2702" y="1086"/>
                        </a:lnTo>
                        <a:cubicBezTo>
                          <a:pt x="2726" y="1126"/>
                          <a:pt x="2740" y="1173"/>
                          <a:pt x="2740" y="1223"/>
                        </a:cubicBezTo>
                        <a:cubicBezTo>
                          <a:pt x="2740" y="1274"/>
                          <a:pt x="2726" y="1321"/>
                          <a:pt x="2701" y="1361"/>
                        </a:cubicBezTo>
                        <a:lnTo>
                          <a:pt x="2151" y="2315"/>
                        </a:lnTo>
                        <a:close/>
                      </a:path>
                    </a:pathLst>
                  </a:custGeom>
                  <a:solidFill>
                    <a:srgbClr val="1A3389"/>
                  </a:solidFill>
                  <a:ln w="952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400">
                      <a:solidFill>
                        <a:srgbClr val="1A3389"/>
                      </a:solidFill>
                      <a:latin typeface="思源黑体 CN Bold" panose="020B0800000000000000" pitchFamily="34" charset="-122"/>
                      <a:ea typeface="思源黑体 CN Bold" panose="020B0800000000000000" pitchFamily="34" charset="-122"/>
                      <a:sym typeface="华文琥珀" panose="02010800040101010101" pitchFamily="2" charset="-122"/>
                    </a:endParaRPr>
                  </a:p>
                </p:txBody>
              </p:sp>
              <p:sp>
                <p:nvSpPr>
                  <p:cNvPr id="60" name="Freeform 5">
                    <a:extLst>
                      <a:ext uri="{FF2B5EF4-FFF2-40B4-BE49-F238E27FC236}">
                        <a16:creationId xmlns:a16="http://schemas.microsoft.com/office/drawing/2014/main" id="{98F48327-A684-4519-97B0-D2D17BBFB239}"/>
                      </a:ext>
                    </a:extLst>
                  </p:cNvPr>
                  <p:cNvSpPr/>
                  <p:nvPr/>
                </p:nvSpPr>
                <p:spPr bwMode="auto">
                  <a:xfrm rot="1855731">
                    <a:off x="3764581" y="2863367"/>
                    <a:ext cx="1264630" cy="1140208"/>
                  </a:xfrm>
                  <a:custGeom>
                    <a:avLst/>
                    <a:gdLst>
                      <a:gd name="T0" fmla="*/ 2151 w 2740"/>
                      <a:gd name="T1" fmla="*/ 2315 h 2446"/>
                      <a:gd name="T2" fmla="*/ 2055 w 2740"/>
                      <a:gd name="T3" fmla="*/ 2410 h 2446"/>
                      <a:gd name="T4" fmla="*/ 1918 w 2740"/>
                      <a:gd name="T5" fmla="*/ 2445 h 2446"/>
                      <a:gd name="T6" fmla="*/ 816 w 2740"/>
                      <a:gd name="T7" fmla="*/ 2445 h 2446"/>
                      <a:gd name="T8" fmla="*/ 685 w 2740"/>
                      <a:gd name="T9" fmla="*/ 2410 h 2446"/>
                      <a:gd name="T10" fmla="*/ 589 w 2740"/>
                      <a:gd name="T11" fmla="*/ 2314 h 2446"/>
                      <a:gd name="T12" fmla="*/ 36 w 2740"/>
                      <a:gd name="T13" fmla="*/ 1356 h 2446"/>
                      <a:gd name="T14" fmla="*/ 0 w 2740"/>
                      <a:gd name="T15" fmla="*/ 1223 h 2446"/>
                      <a:gd name="T16" fmla="*/ 36 w 2740"/>
                      <a:gd name="T17" fmla="*/ 1089 h 2446"/>
                      <a:gd name="T18" fmla="*/ 587 w 2740"/>
                      <a:gd name="T19" fmla="*/ 135 h 2446"/>
                      <a:gd name="T20" fmla="*/ 685 w 2740"/>
                      <a:gd name="T21" fmla="*/ 37 h 2446"/>
                      <a:gd name="T22" fmla="*/ 810 w 2740"/>
                      <a:gd name="T23" fmla="*/ 1 h 2446"/>
                      <a:gd name="T24" fmla="*/ 1916 w 2740"/>
                      <a:gd name="T25" fmla="*/ 1 h 2446"/>
                      <a:gd name="T26" fmla="*/ 2055 w 2740"/>
                      <a:gd name="T27" fmla="*/ 37 h 2446"/>
                      <a:gd name="T28" fmla="*/ 2151 w 2740"/>
                      <a:gd name="T29" fmla="*/ 132 h 2446"/>
                      <a:gd name="T30" fmla="*/ 2702 w 2740"/>
                      <a:gd name="T31" fmla="*/ 1086 h 2446"/>
                      <a:gd name="T32" fmla="*/ 2740 w 2740"/>
                      <a:gd name="T33" fmla="*/ 1223 h 2446"/>
                      <a:gd name="T34" fmla="*/ 2701 w 2740"/>
                      <a:gd name="T35" fmla="*/ 1361 h 2446"/>
                      <a:gd name="T36" fmla="*/ 2151 w 2740"/>
                      <a:gd name="T37" fmla="*/ 2315 h 24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2740" h="2446">
                        <a:moveTo>
                          <a:pt x="2151" y="2315"/>
                        </a:moveTo>
                        <a:cubicBezTo>
                          <a:pt x="2128" y="2353"/>
                          <a:pt x="2096" y="2386"/>
                          <a:pt x="2055" y="2410"/>
                        </a:cubicBezTo>
                        <a:cubicBezTo>
                          <a:pt x="2012" y="2435"/>
                          <a:pt x="1965" y="2446"/>
                          <a:pt x="1918" y="2445"/>
                        </a:cubicBezTo>
                        <a:lnTo>
                          <a:pt x="816" y="2445"/>
                        </a:lnTo>
                        <a:cubicBezTo>
                          <a:pt x="772" y="2445"/>
                          <a:pt x="726" y="2434"/>
                          <a:pt x="685" y="2410"/>
                        </a:cubicBezTo>
                        <a:cubicBezTo>
                          <a:pt x="644" y="2386"/>
                          <a:pt x="611" y="2353"/>
                          <a:pt x="589" y="2314"/>
                        </a:cubicBezTo>
                        <a:lnTo>
                          <a:pt x="36" y="1356"/>
                        </a:lnTo>
                        <a:cubicBezTo>
                          <a:pt x="13" y="1317"/>
                          <a:pt x="0" y="1272"/>
                          <a:pt x="0" y="1223"/>
                        </a:cubicBezTo>
                        <a:cubicBezTo>
                          <a:pt x="0" y="1174"/>
                          <a:pt x="13" y="1129"/>
                          <a:pt x="36" y="1089"/>
                        </a:cubicBezTo>
                        <a:lnTo>
                          <a:pt x="587" y="135"/>
                        </a:lnTo>
                        <a:cubicBezTo>
                          <a:pt x="610" y="96"/>
                          <a:pt x="643" y="61"/>
                          <a:pt x="685" y="37"/>
                        </a:cubicBezTo>
                        <a:cubicBezTo>
                          <a:pt x="724" y="14"/>
                          <a:pt x="767" y="2"/>
                          <a:pt x="810" y="1"/>
                        </a:cubicBezTo>
                        <a:lnTo>
                          <a:pt x="1916" y="1"/>
                        </a:lnTo>
                        <a:cubicBezTo>
                          <a:pt x="1963" y="0"/>
                          <a:pt x="2011" y="11"/>
                          <a:pt x="2055" y="37"/>
                        </a:cubicBezTo>
                        <a:cubicBezTo>
                          <a:pt x="2096" y="60"/>
                          <a:pt x="2129" y="93"/>
                          <a:pt x="2151" y="132"/>
                        </a:cubicBezTo>
                        <a:lnTo>
                          <a:pt x="2702" y="1086"/>
                        </a:lnTo>
                        <a:cubicBezTo>
                          <a:pt x="2726" y="1126"/>
                          <a:pt x="2740" y="1173"/>
                          <a:pt x="2740" y="1223"/>
                        </a:cubicBezTo>
                        <a:cubicBezTo>
                          <a:pt x="2740" y="1274"/>
                          <a:pt x="2726" y="1321"/>
                          <a:pt x="2701" y="1361"/>
                        </a:cubicBezTo>
                        <a:lnTo>
                          <a:pt x="2151" y="2315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12700" cap="flat">
                    <a:noFill/>
                    <a:prstDash val="solid"/>
                    <a:miter lim="800000"/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 dirty="0">
                      <a:solidFill>
                        <a:srgbClr val="1A3389"/>
                      </a:solidFill>
                      <a:latin typeface="思源黑体 CN Bold" panose="020B0800000000000000" pitchFamily="34" charset="-122"/>
                      <a:ea typeface="思源黑体 CN Bold" panose="020B0800000000000000" pitchFamily="34" charset="-122"/>
                      <a:sym typeface="华文琥珀" panose="02010800040101010101" pitchFamily="2" charset="-122"/>
                    </a:endParaRPr>
                  </a:p>
                </p:txBody>
              </p:sp>
            </p:grpSp>
            <p:sp>
              <p:nvSpPr>
                <p:cNvPr id="57" name="Freeform 5">
                  <a:extLst>
                    <a:ext uri="{FF2B5EF4-FFF2-40B4-BE49-F238E27FC236}">
                      <a16:creationId xmlns:a16="http://schemas.microsoft.com/office/drawing/2014/main" id="{9C1D7108-53EA-42E4-ABC6-7E15B91AC301}"/>
                    </a:ext>
                  </a:extLst>
                </p:cNvPr>
                <p:cNvSpPr/>
                <p:nvPr/>
              </p:nvSpPr>
              <p:spPr bwMode="auto">
                <a:xfrm rot="1855731">
                  <a:off x="5470180" y="1383052"/>
                  <a:ext cx="576760" cy="520015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noFill/>
                <a:ln w="9525" cap="flat">
                  <a:solidFill>
                    <a:srgbClr val="1A3389"/>
                  </a:solidFill>
                  <a:prstDash val="sysDash"/>
                  <a:miter lim="800000"/>
                </a:ln>
                <a:effectLst/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1A3389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  <a:sym typeface="华文琥珀" panose="02010800040101010101" pitchFamily="2" charset="-122"/>
                  </a:endParaRPr>
                </a:p>
              </p:txBody>
            </p:sp>
          </p:grpSp>
          <p:sp>
            <p:nvSpPr>
              <p:cNvPr id="55" name="TextBox 7">
                <a:extLst>
                  <a:ext uri="{FF2B5EF4-FFF2-40B4-BE49-F238E27FC236}">
                    <a16:creationId xmlns:a16="http://schemas.microsoft.com/office/drawing/2014/main" id="{C0F235AD-DCC1-4956-BBAF-992C069374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72003" y="1487562"/>
                <a:ext cx="576064" cy="3334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 algn="ctr"/>
                <a:r>
                  <a:rPr lang="en-US" altLang="zh-CN" sz="2500" dirty="0">
                    <a:solidFill>
                      <a:srgbClr val="1A3389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  <a:sym typeface="华文琥珀" panose="02010800040101010101" pitchFamily="2" charset="-122"/>
                  </a:rPr>
                  <a:t>05</a:t>
                </a:r>
                <a:endParaRPr lang="zh-CN" altLang="en-US" sz="2500" dirty="0">
                  <a:solidFill>
                    <a:srgbClr val="1A3389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华文琥珀" panose="02010800040101010101" pitchFamily="2" charset="-122"/>
                </a:endParaRPr>
              </a:p>
            </p:txBody>
          </p:sp>
        </p:grp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C6483B21-BAFF-48F3-9BF6-9B27C374FE4B}"/>
                </a:ext>
              </a:extLst>
            </p:cNvPr>
            <p:cNvCxnSpPr>
              <a:cxnSpLocks/>
            </p:cNvCxnSpPr>
            <p:nvPr/>
          </p:nvCxnSpPr>
          <p:spPr>
            <a:xfrm>
              <a:off x="1590196" y="944305"/>
              <a:ext cx="9851445" cy="0"/>
            </a:xfrm>
            <a:prstGeom prst="line">
              <a:avLst/>
            </a:prstGeom>
            <a:ln w="28575">
              <a:solidFill>
                <a:srgbClr val="1A3389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57F8A993-797C-44A1-97E0-B0F6AB0B4D93}"/>
                </a:ext>
              </a:extLst>
            </p:cNvPr>
            <p:cNvSpPr txBox="1"/>
            <p:nvPr/>
          </p:nvSpPr>
          <p:spPr>
            <a:xfrm>
              <a:off x="11112421" y="445559"/>
              <a:ext cx="372218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500" dirty="0">
                  <a:solidFill>
                    <a:srgbClr val="1A3389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华文琥珀" panose="02010800040101010101" pitchFamily="2" charset="-122"/>
                </a:rPr>
                <a:t>4</a:t>
              </a:r>
              <a:endParaRPr lang="zh-CN" altLang="en-US" sz="2500" dirty="0">
                <a:solidFill>
                  <a:srgbClr val="1A3389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华文琥珀" panose="02010800040101010101" pitchFamily="2" charset="-122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712D310D-D3DF-4939-8C01-92B962A4C607}"/>
              </a:ext>
            </a:extLst>
          </p:cNvPr>
          <p:cNvGrpSpPr/>
          <p:nvPr/>
        </p:nvGrpSpPr>
        <p:grpSpPr>
          <a:xfrm>
            <a:off x="1999792" y="4734090"/>
            <a:ext cx="1152128" cy="1038774"/>
            <a:chOff x="5424755" y="1340768"/>
            <a:chExt cx="670560" cy="604586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F6EBA1F2-E2C8-40DF-AD28-B5844136A83C}"/>
                </a:ext>
              </a:extLst>
            </p:cNvPr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23" name="组合 22">
                <a:extLst>
                  <a:ext uri="{FF2B5EF4-FFF2-40B4-BE49-F238E27FC236}">
                    <a16:creationId xmlns:a16="http://schemas.microsoft.com/office/drawing/2014/main" id="{B908E86D-172A-485A-A1D8-77156E921606}"/>
                  </a:ext>
                </a:extLst>
              </p:cNvPr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25" name="Freeform 5">
                  <a:extLst>
                    <a:ext uri="{FF2B5EF4-FFF2-40B4-BE49-F238E27FC236}">
                      <a16:creationId xmlns:a16="http://schemas.microsoft.com/office/drawing/2014/main" id="{6C4CDBC3-0A9E-436A-AA57-066356EB66BF}"/>
                    </a:ext>
                  </a:extLst>
                </p:cNvPr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solidFill>
                  <a:srgbClr val="1A3389"/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rgbClr val="1A3389"/>
                    </a:solidFill>
                    <a:latin typeface="华文琥珀" panose="02010800040101010101" pitchFamily="2" charset="-122"/>
                    <a:ea typeface="微软雅黑" panose="020B0503020204020204" pitchFamily="34" charset="-122"/>
                    <a:sym typeface="华文琥珀" panose="02010800040101010101" pitchFamily="2" charset="-122"/>
                  </a:endParaRPr>
                </a:p>
              </p:txBody>
            </p:sp>
            <p:sp>
              <p:nvSpPr>
                <p:cNvPr id="26" name="Freeform 5">
                  <a:extLst>
                    <a:ext uri="{FF2B5EF4-FFF2-40B4-BE49-F238E27FC236}">
                      <a16:creationId xmlns:a16="http://schemas.microsoft.com/office/drawing/2014/main" id="{CC52B0CE-08BC-4A39-9A62-0019FAC23C76}"/>
                    </a:ext>
                  </a:extLst>
                </p:cNvPr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dirty="0">
                    <a:solidFill>
                      <a:srgbClr val="1A3389"/>
                    </a:solidFill>
                    <a:latin typeface="华文琥珀" panose="02010800040101010101" pitchFamily="2" charset="-122"/>
                    <a:ea typeface="微软雅黑" panose="020B0503020204020204" pitchFamily="34" charset="-122"/>
                    <a:sym typeface="华文琥珀" panose="02010800040101010101" pitchFamily="2" charset="-122"/>
                  </a:endParaRPr>
                </a:p>
              </p:txBody>
            </p:sp>
          </p:grpSp>
          <p:sp>
            <p:nvSpPr>
              <p:cNvPr id="24" name="Freeform 5">
                <a:extLst>
                  <a:ext uri="{FF2B5EF4-FFF2-40B4-BE49-F238E27FC236}">
                    <a16:creationId xmlns:a16="http://schemas.microsoft.com/office/drawing/2014/main" id="{75F465BF-E9AA-4942-9ED7-5E56DE1A7067}"/>
                  </a:ext>
                </a:extLst>
              </p:cNvPr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1A3389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1A3389"/>
                  </a:solidFill>
                  <a:latin typeface="华文琥珀" panose="02010800040101010101" pitchFamily="2" charset="-122"/>
                  <a:ea typeface="微软雅黑" panose="020B0503020204020204" pitchFamily="34" charset="-122"/>
                  <a:sym typeface="华文琥珀" panose="02010800040101010101" pitchFamily="2" charset="-122"/>
                </a:endParaRPr>
              </a:p>
            </p:txBody>
          </p:sp>
        </p:grpSp>
        <p:sp>
          <p:nvSpPr>
            <p:cNvPr id="22" name="TextBox 7">
              <a:extLst>
                <a:ext uri="{FF2B5EF4-FFF2-40B4-BE49-F238E27FC236}">
                  <a16:creationId xmlns:a16="http://schemas.microsoft.com/office/drawing/2014/main" id="{46729798-88AD-4CB3-889F-E71B84A0E7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3556" y="1525302"/>
              <a:ext cx="576064" cy="250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1A3389"/>
                  </a:solidFill>
                  <a:latin typeface="华文琥珀" panose="02010800040101010101" pitchFamily="2" charset="-122"/>
                  <a:ea typeface="微软雅黑" panose="020B0503020204020204" pitchFamily="34" charset="-122"/>
                  <a:sym typeface="华文琥珀" panose="02010800040101010101" pitchFamily="2" charset="-122"/>
                </a:rPr>
                <a:t>03</a:t>
              </a:r>
              <a:endParaRPr lang="zh-CN" altLang="en-US" sz="2800" dirty="0">
                <a:solidFill>
                  <a:srgbClr val="1A3389"/>
                </a:solidFill>
                <a:latin typeface="华文琥珀" panose="02010800040101010101" pitchFamily="2" charset="-122"/>
                <a:ea typeface="微软雅黑" panose="020B0503020204020204" pitchFamily="34" charset="-122"/>
                <a:sym typeface="华文琥珀" panose="02010800040101010101" pitchFamily="2" charset="-122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D0D15F62-6BA2-4ED4-9E0A-C301DC5C9805}"/>
              </a:ext>
            </a:extLst>
          </p:cNvPr>
          <p:cNvGrpSpPr/>
          <p:nvPr/>
        </p:nvGrpSpPr>
        <p:grpSpPr>
          <a:xfrm>
            <a:off x="2014306" y="3155795"/>
            <a:ext cx="1152128" cy="1038774"/>
            <a:chOff x="5424755" y="1340768"/>
            <a:chExt cx="670560" cy="604586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9AE59327-62FE-4060-BA02-69F5C3B678EC}"/>
                </a:ext>
              </a:extLst>
            </p:cNvPr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33" name="组合 32">
                <a:extLst>
                  <a:ext uri="{FF2B5EF4-FFF2-40B4-BE49-F238E27FC236}">
                    <a16:creationId xmlns:a16="http://schemas.microsoft.com/office/drawing/2014/main" id="{328E08D5-F3EC-4127-BA16-C4C6AA44A983}"/>
                  </a:ext>
                </a:extLst>
              </p:cNvPr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35" name="Freeform 5">
                  <a:extLst>
                    <a:ext uri="{FF2B5EF4-FFF2-40B4-BE49-F238E27FC236}">
                      <a16:creationId xmlns:a16="http://schemas.microsoft.com/office/drawing/2014/main" id="{976B943B-19E4-40FB-ADAC-E194BEBD2E1B}"/>
                    </a:ext>
                  </a:extLst>
                </p:cNvPr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solidFill>
                  <a:srgbClr val="1A3389"/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rgbClr val="1A3389"/>
                    </a:solidFill>
                    <a:latin typeface="华文琥珀" panose="02010800040101010101" pitchFamily="2" charset="-122"/>
                    <a:ea typeface="微软雅黑" panose="020B0503020204020204" pitchFamily="34" charset="-122"/>
                    <a:sym typeface="华文琥珀" panose="02010800040101010101" pitchFamily="2" charset="-122"/>
                  </a:endParaRPr>
                </a:p>
              </p:txBody>
            </p:sp>
            <p:sp>
              <p:nvSpPr>
                <p:cNvPr id="36" name="Freeform 5">
                  <a:extLst>
                    <a:ext uri="{FF2B5EF4-FFF2-40B4-BE49-F238E27FC236}">
                      <a16:creationId xmlns:a16="http://schemas.microsoft.com/office/drawing/2014/main" id="{906205D7-822F-4BC6-9058-053A963642FD}"/>
                    </a:ext>
                  </a:extLst>
                </p:cNvPr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1A3389"/>
                    </a:solidFill>
                    <a:latin typeface="华文琥珀" panose="02010800040101010101" pitchFamily="2" charset="-122"/>
                    <a:ea typeface="微软雅黑" panose="020B0503020204020204" pitchFamily="34" charset="-122"/>
                    <a:sym typeface="华文琥珀" panose="02010800040101010101" pitchFamily="2" charset="-122"/>
                  </a:endParaRPr>
                </a:p>
              </p:txBody>
            </p:sp>
          </p:grpSp>
          <p:sp>
            <p:nvSpPr>
              <p:cNvPr id="34" name="Freeform 5">
                <a:extLst>
                  <a:ext uri="{FF2B5EF4-FFF2-40B4-BE49-F238E27FC236}">
                    <a16:creationId xmlns:a16="http://schemas.microsoft.com/office/drawing/2014/main" id="{A894BE75-7601-48AE-B0E0-19B17FED8E42}"/>
                  </a:ext>
                </a:extLst>
              </p:cNvPr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1A3389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1A3389"/>
                  </a:solidFill>
                  <a:latin typeface="华文琥珀" panose="02010800040101010101" pitchFamily="2" charset="-122"/>
                  <a:ea typeface="微软雅黑" panose="020B0503020204020204" pitchFamily="34" charset="-122"/>
                  <a:sym typeface="华文琥珀" panose="02010800040101010101" pitchFamily="2" charset="-122"/>
                </a:endParaRPr>
              </a:p>
            </p:txBody>
          </p:sp>
        </p:grpSp>
        <p:sp>
          <p:nvSpPr>
            <p:cNvPr id="30" name="TextBox 7">
              <a:extLst>
                <a:ext uri="{FF2B5EF4-FFF2-40B4-BE49-F238E27FC236}">
                  <a16:creationId xmlns:a16="http://schemas.microsoft.com/office/drawing/2014/main" id="{0317C211-074D-4E37-BDDC-5BC24D1494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3556" y="1516854"/>
              <a:ext cx="576064" cy="250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1A3389"/>
                  </a:solidFill>
                  <a:latin typeface="华文琥珀" panose="02010800040101010101" pitchFamily="2" charset="-122"/>
                  <a:ea typeface="微软雅黑" panose="020B0503020204020204" pitchFamily="34" charset="-122"/>
                  <a:sym typeface="华文琥珀" panose="02010800040101010101" pitchFamily="2" charset="-122"/>
                </a:rPr>
                <a:t>02</a:t>
              </a:r>
              <a:endParaRPr lang="zh-CN" altLang="en-US" sz="2800" dirty="0">
                <a:solidFill>
                  <a:srgbClr val="1A3389"/>
                </a:solidFill>
                <a:latin typeface="华文琥珀" panose="02010800040101010101" pitchFamily="2" charset="-122"/>
                <a:ea typeface="微软雅黑" panose="020B0503020204020204" pitchFamily="34" charset="-122"/>
                <a:sym typeface="华文琥珀" panose="02010800040101010101" pitchFamily="2" charset="-122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00DC9507-89AD-4749-8D86-1DA89F69D504}"/>
              </a:ext>
            </a:extLst>
          </p:cNvPr>
          <p:cNvGrpSpPr/>
          <p:nvPr/>
        </p:nvGrpSpPr>
        <p:grpSpPr>
          <a:xfrm>
            <a:off x="2028819" y="1640517"/>
            <a:ext cx="1152128" cy="1038774"/>
            <a:chOff x="5424755" y="1340768"/>
            <a:chExt cx="670560" cy="604586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CAA7FD9A-0CFF-476F-B77F-C6F5535FE2CA}"/>
                </a:ext>
              </a:extLst>
            </p:cNvPr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40" name="组合 39">
                <a:extLst>
                  <a:ext uri="{FF2B5EF4-FFF2-40B4-BE49-F238E27FC236}">
                    <a16:creationId xmlns:a16="http://schemas.microsoft.com/office/drawing/2014/main" id="{C7992AEE-D188-4B58-BAF2-7BDC4046B39B}"/>
                  </a:ext>
                </a:extLst>
              </p:cNvPr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42" name="Freeform 5">
                  <a:extLst>
                    <a:ext uri="{FF2B5EF4-FFF2-40B4-BE49-F238E27FC236}">
                      <a16:creationId xmlns:a16="http://schemas.microsoft.com/office/drawing/2014/main" id="{57E0879E-0E11-4F5D-99A6-54368F685888}"/>
                    </a:ext>
                  </a:extLst>
                </p:cNvPr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solidFill>
                  <a:srgbClr val="1A3389"/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rgbClr val="1A3389"/>
                    </a:solidFill>
                    <a:latin typeface="华文琥珀" panose="02010800040101010101" pitchFamily="2" charset="-122"/>
                    <a:ea typeface="微软雅黑" panose="020B0503020204020204" pitchFamily="34" charset="-122"/>
                    <a:sym typeface="华文琥珀" panose="02010800040101010101" pitchFamily="2" charset="-122"/>
                  </a:endParaRPr>
                </a:p>
              </p:txBody>
            </p:sp>
            <p:sp>
              <p:nvSpPr>
                <p:cNvPr id="43" name="Freeform 5">
                  <a:extLst>
                    <a:ext uri="{FF2B5EF4-FFF2-40B4-BE49-F238E27FC236}">
                      <a16:creationId xmlns:a16="http://schemas.microsoft.com/office/drawing/2014/main" id="{51974A46-937D-45BF-96A5-B4C28545A468}"/>
                    </a:ext>
                  </a:extLst>
                </p:cNvPr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dirty="0">
                    <a:solidFill>
                      <a:srgbClr val="1A3389"/>
                    </a:solidFill>
                    <a:latin typeface="华文琥珀" panose="02010800040101010101" pitchFamily="2" charset="-122"/>
                    <a:ea typeface="微软雅黑" panose="020B0503020204020204" pitchFamily="34" charset="-122"/>
                    <a:sym typeface="华文琥珀" panose="02010800040101010101" pitchFamily="2" charset="-122"/>
                  </a:endParaRPr>
                </a:p>
              </p:txBody>
            </p:sp>
          </p:grpSp>
          <p:sp>
            <p:nvSpPr>
              <p:cNvPr id="41" name="Freeform 5">
                <a:extLst>
                  <a:ext uri="{FF2B5EF4-FFF2-40B4-BE49-F238E27FC236}">
                    <a16:creationId xmlns:a16="http://schemas.microsoft.com/office/drawing/2014/main" id="{9B0EECE1-0B80-4A34-9118-DE697A0EF926}"/>
                  </a:ext>
                </a:extLst>
              </p:cNvPr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1A3389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1A3389"/>
                  </a:solidFill>
                  <a:latin typeface="华文琥珀" panose="02010800040101010101" pitchFamily="2" charset="-122"/>
                  <a:ea typeface="微软雅黑" panose="020B0503020204020204" pitchFamily="34" charset="-122"/>
                  <a:sym typeface="华文琥珀" panose="02010800040101010101" pitchFamily="2" charset="-122"/>
                </a:endParaRPr>
              </a:p>
            </p:txBody>
          </p:sp>
        </p:grpSp>
        <p:sp>
          <p:nvSpPr>
            <p:cNvPr id="39" name="TextBox 7">
              <a:extLst>
                <a:ext uri="{FF2B5EF4-FFF2-40B4-BE49-F238E27FC236}">
                  <a16:creationId xmlns:a16="http://schemas.microsoft.com/office/drawing/2014/main" id="{ADD64870-722F-40E3-AEDF-E95A26233D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72003" y="1525302"/>
              <a:ext cx="576064" cy="250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1A3389"/>
                  </a:solidFill>
                  <a:latin typeface="华文琥珀" panose="02010800040101010101" pitchFamily="2" charset="-122"/>
                  <a:ea typeface="微软雅黑" panose="020B0503020204020204" pitchFamily="34" charset="-122"/>
                  <a:sym typeface="华文琥珀" panose="02010800040101010101" pitchFamily="2" charset="-122"/>
                </a:rPr>
                <a:t>01</a:t>
              </a:r>
              <a:endParaRPr lang="zh-CN" altLang="en-US" sz="2800" dirty="0">
                <a:solidFill>
                  <a:srgbClr val="1A3389"/>
                </a:solidFill>
                <a:latin typeface="华文琥珀" panose="02010800040101010101" pitchFamily="2" charset="-122"/>
                <a:ea typeface="微软雅黑" panose="020B0503020204020204" pitchFamily="34" charset="-122"/>
                <a:sym typeface="华文琥珀" panose="02010800040101010101" pitchFamily="2" charset="-122"/>
              </a:endParaRPr>
            </a:p>
          </p:txBody>
        </p:sp>
      </p:grpSp>
      <p:sp>
        <p:nvSpPr>
          <p:cNvPr id="45" name="文本框 44">
            <a:extLst>
              <a:ext uri="{FF2B5EF4-FFF2-40B4-BE49-F238E27FC236}">
                <a16:creationId xmlns:a16="http://schemas.microsoft.com/office/drawing/2014/main" id="{E5BCD622-753D-4586-995D-9B41C223DACC}"/>
              </a:ext>
            </a:extLst>
          </p:cNvPr>
          <p:cNvSpPr txBox="1"/>
          <p:nvPr/>
        </p:nvSpPr>
        <p:spPr>
          <a:xfrm>
            <a:off x="3284807" y="3489115"/>
            <a:ext cx="44935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dirty="0"/>
              <a:t>思想方法上你有什么收获？</a:t>
            </a:r>
            <a:endParaRPr lang="zh-CN" altLang="en-US" sz="2800" dirty="0">
              <a:solidFill>
                <a:schemeClr val="bg2">
                  <a:lumMod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华文琥珀" panose="02010800040101010101" pitchFamily="2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AB1D23B1-2A61-4C1B-B6BF-0EADFB1FAF4A}"/>
              </a:ext>
            </a:extLst>
          </p:cNvPr>
          <p:cNvSpPr txBox="1"/>
          <p:nvPr/>
        </p:nvSpPr>
        <p:spPr>
          <a:xfrm>
            <a:off x="3365986" y="1957575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dirty="0"/>
              <a:t>知识上你有什么收获？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8E354C4F-2413-4A2D-8744-4CFA278D14B4}"/>
              </a:ext>
            </a:extLst>
          </p:cNvPr>
          <p:cNvSpPr txBox="1"/>
          <p:nvPr/>
        </p:nvSpPr>
        <p:spPr>
          <a:xfrm>
            <a:off x="3325341" y="5081925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dirty="0"/>
              <a:t>你还有什么疑问？</a:t>
            </a:r>
            <a:endParaRPr lang="zh-CN" altLang="en-US" sz="2800" dirty="0">
              <a:solidFill>
                <a:schemeClr val="bg2">
                  <a:lumMod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315704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3000">
        <p159:morph option="byObject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8" grpId="0"/>
      <p:bldP spid="5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A77FC4C4-0C1D-4DE4-9695-64B531CE3BC0}"/>
              </a:ext>
            </a:extLst>
          </p:cNvPr>
          <p:cNvGrpSpPr/>
          <p:nvPr/>
        </p:nvGrpSpPr>
        <p:grpSpPr>
          <a:xfrm>
            <a:off x="692303" y="239819"/>
            <a:ext cx="10792336" cy="704486"/>
            <a:chOff x="692303" y="239819"/>
            <a:chExt cx="10792336" cy="704486"/>
          </a:xfrm>
        </p:grpSpPr>
        <p:sp>
          <p:nvSpPr>
            <p:cNvPr id="3" name="PA_文本框 5">
              <a:extLst>
                <a:ext uri="{FF2B5EF4-FFF2-40B4-BE49-F238E27FC236}">
                  <a16:creationId xmlns:a16="http://schemas.microsoft.com/office/drawing/2014/main" id="{28A8606C-D99A-4EC6-A277-F72C6C55C68D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1601792" y="332801"/>
              <a:ext cx="1723549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b="1" dirty="0">
                  <a:solidFill>
                    <a:srgbClr val="595959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华文琥珀" panose="02010800040101010101" pitchFamily="2" charset="-122"/>
                </a:rPr>
                <a:t>小节体会</a:t>
              </a: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EB66D779-5FDA-4BA0-B74D-A9B8C0D13E91}"/>
                </a:ext>
              </a:extLst>
            </p:cNvPr>
            <p:cNvGrpSpPr/>
            <p:nvPr/>
          </p:nvGrpSpPr>
          <p:grpSpPr>
            <a:xfrm>
              <a:off x="692303" y="239819"/>
              <a:ext cx="773641" cy="697525"/>
              <a:chOff x="5424755" y="1340768"/>
              <a:chExt cx="670560" cy="604586"/>
            </a:xfrm>
          </p:grpSpPr>
          <p:grpSp>
            <p:nvGrpSpPr>
              <p:cNvPr id="7" name="组合 6">
                <a:extLst>
                  <a:ext uri="{FF2B5EF4-FFF2-40B4-BE49-F238E27FC236}">
                    <a16:creationId xmlns:a16="http://schemas.microsoft.com/office/drawing/2014/main" id="{FE09EA53-1E15-47E0-8AD7-F40C42455B88}"/>
                  </a:ext>
                </a:extLst>
              </p:cNvPr>
              <p:cNvGrpSpPr/>
              <p:nvPr/>
            </p:nvGrpSpPr>
            <p:grpSpPr>
              <a:xfrm>
                <a:off x="5424755" y="1340768"/>
                <a:ext cx="670560" cy="604586"/>
                <a:chOff x="5424755" y="1340768"/>
                <a:chExt cx="670560" cy="604586"/>
              </a:xfrm>
            </p:grpSpPr>
            <p:grpSp>
              <p:nvGrpSpPr>
                <p:cNvPr id="9" name="组合 8">
                  <a:extLst>
                    <a:ext uri="{FF2B5EF4-FFF2-40B4-BE49-F238E27FC236}">
                      <a16:creationId xmlns:a16="http://schemas.microsoft.com/office/drawing/2014/main" id="{8AB79AA6-3EF5-4BDF-BF27-8B868F85206F}"/>
                    </a:ext>
                  </a:extLst>
                </p:cNvPr>
                <p:cNvGrpSpPr/>
                <p:nvPr/>
              </p:nvGrpSpPr>
              <p:grpSpPr>
                <a:xfrm>
                  <a:off x="5424755" y="1340768"/>
                  <a:ext cx="670560" cy="604586"/>
                  <a:chOff x="3720691" y="2824413"/>
                  <a:chExt cx="1341120" cy="1209172"/>
                </a:xfrm>
              </p:grpSpPr>
              <p:sp>
                <p:nvSpPr>
                  <p:cNvPr id="11" name="Freeform 5">
                    <a:extLst>
                      <a:ext uri="{FF2B5EF4-FFF2-40B4-BE49-F238E27FC236}">
                        <a16:creationId xmlns:a16="http://schemas.microsoft.com/office/drawing/2014/main" id="{35280801-6797-4B1C-84E3-3729FE436A3E}"/>
                      </a:ext>
                    </a:extLst>
                  </p:cNvPr>
                  <p:cNvSpPr/>
                  <p:nvPr/>
                </p:nvSpPr>
                <p:spPr bwMode="auto">
                  <a:xfrm rot="1855731">
                    <a:off x="3720691" y="2824413"/>
                    <a:ext cx="1341120" cy="1209172"/>
                  </a:xfrm>
                  <a:custGeom>
                    <a:avLst/>
                    <a:gdLst>
                      <a:gd name="T0" fmla="*/ 2151 w 2740"/>
                      <a:gd name="T1" fmla="*/ 2315 h 2446"/>
                      <a:gd name="T2" fmla="*/ 2055 w 2740"/>
                      <a:gd name="T3" fmla="*/ 2410 h 2446"/>
                      <a:gd name="T4" fmla="*/ 1918 w 2740"/>
                      <a:gd name="T5" fmla="*/ 2445 h 2446"/>
                      <a:gd name="T6" fmla="*/ 816 w 2740"/>
                      <a:gd name="T7" fmla="*/ 2445 h 2446"/>
                      <a:gd name="T8" fmla="*/ 685 w 2740"/>
                      <a:gd name="T9" fmla="*/ 2410 h 2446"/>
                      <a:gd name="T10" fmla="*/ 589 w 2740"/>
                      <a:gd name="T11" fmla="*/ 2314 h 2446"/>
                      <a:gd name="T12" fmla="*/ 36 w 2740"/>
                      <a:gd name="T13" fmla="*/ 1356 h 2446"/>
                      <a:gd name="T14" fmla="*/ 0 w 2740"/>
                      <a:gd name="T15" fmla="*/ 1223 h 2446"/>
                      <a:gd name="T16" fmla="*/ 36 w 2740"/>
                      <a:gd name="T17" fmla="*/ 1089 h 2446"/>
                      <a:gd name="T18" fmla="*/ 587 w 2740"/>
                      <a:gd name="T19" fmla="*/ 135 h 2446"/>
                      <a:gd name="T20" fmla="*/ 685 w 2740"/>
                      <a:gd name="T21" fmla="*/ 37 h 2446"/>
                      <a:gd name="T22" fmla="*/ 810 w 2740"/>
                      <a:gd name="T23" fmla="*/ 1 h 2446"/>
                      <a:gd name="T24" fmla="*/ 1916 w 2740"/>
                      <a:gd name="T25" fmla="*/ 1 h 2446"/>
                      <a:gd name="T26" fmla="*/ 2055 w 2740"/>
                      <a:gd name="T27" fmla="*/ 37 h 2446"/>
                      <a:gd name="T28" fmla="*/ 2151 w 2740"/>
                      <a:gd name="T29" fmla="*/ 132 h 2446"/>
                      <a:gd name="T30" fmla="*/ 2702 w 2740"/>
                      <a:gd name="T31" fmla="*/ 1086 h 2446"/>
                      <a:gd name="T32" fmla="*/ 2740 w 2740"/>
                      <a:gd name="T33" fmla="*/ 1223 h 2446"/>
                      <a:gd name="T34" fmla="*/ 2701 w 2740"/>
                      <a:gd name="T35" fmla="*/ 1361 h 2446"/>
                      <a:gd name="T36" fmla="*/ 2151 w 2740"/>
                      <a:gd name="T37" fmla="*/ 2315 h 24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2740" h="2446">
                        <a:moveTo>
                          <a:pt x="2151" y="2315"/>
                        </a:moveTo>
                        <a:cubicBezTo>
                          <a:pt x="2128" y="2353"/>
                          <a:pt x="2096" y="2386"/>
                          <a:pt x="2055" y="2410"/>
                        </a:cubicBezTo>
                        <a:cubicBezTo>
                          <a:pt x="2012" y="2435"/>
                          <a:pt x="1965" y="2446"/>
                          <a:pt x="1918" y="2445"/>
                        </a:cubicBezTo>
                        <a:lnTo>
                          <a:pt x="816" y="2445"/>
                        </a:lnTo>
                        <a:cubicBezTo>
                          <a:pt x="772" y="2445"/>
                          <a:pt x="726" y="2434"/>
                          <a:pt x="685" y="2410"/>
                        </a:cubicBezTo>
                        <a:cubicBezTo>
                          <a:pt x="644" y="2386"/>
                          <a:pt x="611" y="2353"/>
                          <a:pt x="589" y="2314"/>
                        </a:cubicBezTo>
                        <a:lnTo>
                          <a:pt x="36" y="1356"/>
                        </a:lnTo>
                        <a:cubicBezTo>
                          <a:pt x="13" y="1317"/>
                          <a:pt x="0" y="1272"/>
                          <a:pt x="0" y="1223"/>
                        </a:cubicBezTo>
                        <a:cubicBezTo>
                          <a:pt x="0" y="1174"/>
                          <a:pt x="13" y="1129"/>
                          <a:pt x="36" y="1089"/>
                        </a:cubicBezTo>
                        <a:lnTo>
                          <a:pt x="587" y="135"/>
                        </a:lnTo>
                        <a:cubicBezTo>
                          <a:pt x="610" y="96"/>
                          <a:pt x="643" y="61"/>
                          <a:pt x="685" y="37"/>
                        </a:cubicBezTo>
                        <a:cubicBezTo>
                          <a:pt x="724" y="14"/>
                          <a:pt x="767" y="2"/>
                          <a:pt x="810" y="1"/>
                        </a:cubicBezTo>
                        <a:lnTo>
                          <a:pt x="1916" y="1"/>
                        </a:lnTo>
                        <a:cubicBezTo>
                          <a:pt x="1963" y="0"/>
                          <a:pt x="2011" y="11"/>
                          <a:pt x="2055" y="37"/>
                        </a:cubicBezTo>
                        <a:cubicBezTo>
                          <a:pt x="2096" y="60"/>
                          <a:pt x="2129" y="93"/>
                          <a:pt x="2151" y="132"/>
                        </a:cubicBezTo>
                        <a:lnTo>
                          <a:pt x="2702" y="1086"/>
                        </a:lnTo>
                        <a:cubicBezTo>
                          <a:pt x="2726" y="1126"/>
                          <a:pt x="2740" y="1173"/>
                          <a:pt x="2740" y="1223"/>
                        </a:cubicBezTo>
                        <a:cubicBezTo>
                          <a:pt x="2740" y="1274"/>
                          <a:pt x="2726" y="1321"/>
                          <a:pt x="2701" y="1361"/>
                        </a:cubicBezTo>
                        <a:lnTo>
                          <a:pt x="2151" y="2315"/>
                        </a:lnTo>
                        <a:close/>
                      </a:path>
                    </a:pathLst>
                  </a:custGeom>
                  <a:solidFill>
                    <a:srgbClr val="1A3389"/>
                  </a:solidFill>
                  <a:ln w="952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400">
                      <a:solidFill>
                        <a:srgbClr val="1A3389"/>
                      </a:solidFill>
                      <a:latin typeface="思源黑体 CN Bold" panose="020B0800000000000000" pitchFamily="34" charset="-122"/>
                      <a:ea typeface="思源黑体 CN Bold" panose="020B0800000000000000" pitchFamily="34" charset="-122"/>
                      <a:sym typeface="华文琥珀" panose="02010800040101010101" pitchFamily="2" charset="-122"/>
                    </a:endParaRPr>
                  </a:p>
                </p:txBody>
              </p:sp>
              <p:sp>
                <p:nvSpPr>
                  <p:cNvPr id="12" name="Freeform 5">
                    <a:extLst>
                      <a:ext uri="{FF2B5EF4-FFF2-40B4-BE49-F238E27FC236}">
                        <a16:creationId xmlns:a16="http://schemas.microsoft.com/office/drawing/2014/main" id="{0028FB0A-042D-4279-8ED4-7B868ADD4E3B}"/>
                      </a:ext>
                    </a:extLst>
                  </p:cNvPr>
                  <p:cNvSpPr/>
                  <p:nvPr/>
                </p:nvSpPr>
                <p:spPr bwMode="auto">
                  <a:xfrm rot="1855731">
                    <a:off x="3764581" y="2863367"/>
                    <a:ext cx="1264630" cy="1140208"/>
                  </a:xfrm>
                  <a:custGeom>
                    <a:avLst/>
                    <a:gdLst>
                      <a:gd name="T0" fmla="*/ 2151 w 2740"/>
                      <a:gd name="T1" fmla="*/ 2315 h 2446"/>
                      <a:gd name="T2" fmla="*/ 2055 w 2740"/>
                      <a:gd name="T3" fmla="*/ 2410 h 2446"/>
                      <a:gd name="T4" fmla="*/ 1918 w 2740"/>
                      <a:gd name="T5" fmla="*/ 2445 h 2446"/>
                      <a:gd name="T6" fmla="*/ 816 w 2740"/>
                      <a:gd name="T7" fmla="*/ 2445 h 2446"/>
                      <a:gd name="T8" fmla="*/ 685 w 2740"/>
                      <a:gd name="T9" fmla="*/ 2410 h 2446"/>
                      <a:gd name="T10" fmla="*/ 589 w 2740"/>
                      <a:gd name="T11" fmla="*/ 2314 h 2446"/>
                      <a:gd name="T12" fmla="*/ 36 w 2740"/>
                      <a:gd name="T13" fmla="*/ 1356 h 2446"/>
                      <a:gd name="T14" fmla="*/ 0 w 2740"/>
                      <a:gd name="T15" fmla="*/ 1223 h 2446"/>
                      <a:gd name="T16" fmla="*/ 36 w 2740"/>
                      <a:gd name="T17" fmla="*/ 1089 h 2446"/>
                      <a:gd name="T18" fmla="*/ 587 w 2740"/>
                      <a:gd name="T19" fmla="*/ 135 h 2446"/>
                      <a:gd name="T20" fmla="*/ 685 w 2740"/>
                      <a:gd name="T21" fmla="*/ 37 h 2446"/>
                      <a:gd name="T22" fmla="*/ 810 w 2740"/>
                      <a:gd name="T23" fmla="*/ 1 h 2446"/>
                      <a:gd name="T24" fmla="*/ 1916 w 2740"/>
                      <a:gd name="T25" fmla="*/ 1 h 2446"/>
                      <a:gd name="T26" fmla="*/ 2055 w 2740"/>
                      <a:gd name="T27" fmla="*/ 37 h 2446"/>
                      <a:gd name="T28" fmla="*/ 2151 w 2740"/>
                      <a:gd name="T29" fmla="*/ 132 h 2446"/>
                      <a:gd name="T30" fmla="*/ 2702 w 2740"/>
                      <a:gd name="T31" fmla="*/ 1086 h 2446"/>
                      <a:gd name="T32" fmla="*/ 2740 w 2740"/>
                      <a:gd name="T33" fmla="*/ 1223 h 2446"/>
                      <a:gd name="T34" fmla="*/ 2701 w 2740"/>
                      <a:gd name="T35" fmla="*/ 1361 h 2446"/>
                      <a:gd name="T36" fmla="*/ 2151 w 2740"/>
                      <a:gd name="T37" fmla="*/ 2315 h 24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2740" h="2446">
                        <a:moveTo>
                          <a:pt x="2151" y="2315"/>
                        </a:moveTo>
                        <a:cubicBezTo>
                          <a:pt x="2128" y="2353"/>
                          <a:pt x="2096" y="2386"/>
                          <a:pt x="2055" y="2410"/>
                        </a:cubicBezTo>
                        <a:cubicBezTo>
                          <a:pt x="2012" y="2435"/>
                          <a:pt x="1965" y="2446"/>
                          <a:pt x="1918" y="2445"/>
                        </a:cubicBezTo>
                        <a:lnTo>
                          <a:pt x="816" y="2445"/>
                        </a:lnTo>
                        <a:cubicBezTo>
                          <a:pt x="772" y="2445"/>
                          <a:pt x="726" y="2434"/>
                          <a:pt x="685" y="2410"/>
                        </a:cubicBezTo>
                        <a:cubicBezTo>
                          <a:pt x="644" y="2386"/>
                          <a:pt x="611" y="2353"/>
                          <a:pt x="589" y="2314"/>
                        </a:cubicBezTo>
                        <a:lnTo>
                          <a:pt x="36" y="1356"/>
                        </a:lnTo>
                        <a:cubicBezTo>
                          <a:pt x="13" y="1317"/>
                          <a:pt x="0" y="1272"/>
                          <a:pt x="0" y="1223"/>
                        </a:cubicBezTo>
                        <a:cubicBezTo>
                          <a:pt x="0" y="1174"/>
                          <a:pt x="13" y="1129"/>
                          <a:pt x="36" y="1089"/>
                        </a:cubicBezTo>
                        <a:lnTo>
                          <a:pt x="587" y="135"/>
                        </a:lnTo>
                        <a:cubicBezTo>
                          <a:pt x="610" y="96"/>
                          <a:pt x="643" y="61"/>
                          <a:pt x="685" y="37"/>
                        </a:cubicBezTo>
                        <a:cubicBezTo>
                          <a:pt x="724" y="14"/>
                          <a:pt x="767" y="2"/>
                          <a:pt x="810" y="1"/>
                        </a:cubicBezTo>
                        <a:lnTo>
                          <a:pt x="1916" y="1"/>
                        </a:lnTo>
                        <a:cubicBezTo>
                          <a:pt x="1963" y="0"/>
                          <a:pt x="2011" y="11"/>
                          <a:pt x="2055" y="37"/>
                        </a:cubicBezTo>
                        <a:cubicBezTo>
                          <a:pt x="2096" y="60"/>
                          <a:pt x="2129" y="93"/>
                          <a:pt x="2151" y="132"/>
                        </a:cubicBezTo>
                        <a:lnTo>
                          <a:pt x="2702" y="1086"/>
                        </a:lnTo>
                        <a:cubicBezTo>
                          <a:pt x="2726" y="1126"/>
                          <a:pt x="2740" y="1173"/>
                          <a:pt x="2740" y="1223"/>
                        </a:cubicBezTo>
                        <a:cubicBezTo>
                          <a:pt x="2740" y="1274"/>
                          <a:pt x="2726" y="1321"/>
                          <a:pt x="2701" y="1361"/>
                        </a:cubicBezTo>
                        <a:lnTo>
                          <a:pt x="2151" y="2315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12700" cap="flat">
                    <a:noFill/>
                    <a:prstDash val="solid"/>
                    <a:miter lim="800000"/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 dirty="0">
                      <a:solidFill>
                        <a:srgbClr val="1A3389"/>
                      </a:solidFill>
                      <a:latin typeface="思源黑体 CN Bold" panose="020B0800000000000000" pitchFamily="34" charset="-122"/>
                      <a:ea typeface="思源黑体 CN Bold" panose="020B0800000000000000" pitchFamily="34" charset="-122"/>
                      <a:sym typeface="华文琥珀" panose="02010800040101010101" pitchFamily="2" charset="-122"/>
                    </a:endParaRPr>
                  </a:p>
                </p:txBody>
              </p:sp>
            </p:grpSp>
            <p:sp>
              <p:nvSpPr>
                <p:cNvPr id="10" name="Freeform 5">
                  <a:extLst>
                    <a:ext uri="{FF2B5EF4-FFF2-40B4-BE49-F238E27FC236}">
                      <a16:creationId xmlns:a16="http://schemas.microsoft.com/office/drawing/2014/main" id="{CA34C811-911D-410C-8FE2-56ABCB3C0804}"/>
                    </a:ext>
                  </a:extLst>
                </p:cNvPr>
                <p:cNvSpPr/>
                <p:nvPr/>
              </p:nvSpPr>
              <p:spPr bwMode="auto">
                <a:xfrm rot="1855731">
                  <a:off x="5470180" y="1383052"/>
                  <a:ext cx="576760" cy="520015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noFill/>
                <a:ln w="9525" cap="flat">
                  <a:solidFill>
                    <a:srgbClr val="1A3389"/>
                  </a:solidFill>
                  <a:prstDash val="sysDash"/>
                  <a:miter lim="800000"/>
                </a:ln>
                <a:effectLst/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1A3389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  <a:sym typeface="华文琥珀" panose="02010800040101010101" pitchFamily="2" charset="-122"/>
                  </a:endParaRPr>
                </a:p>
              </p:txBody>
            </p:sp>
          </p:grp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8BBCDC62-3CE2-42D5-9617-7244D5D23C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72003" y="1487562"/>
                <a:ext cx="576064" cy="3334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 algn="ctr"/>
                <a:r>
                  <a:rPr lang="en-US" altLang="zh-CN" sz="2500" dirty="0">
                    <a:solidFill>
                      <a:srgbClr val="1A3389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  <a:sym typeface="华文琥珀" panose="02010800040101010101" pitchFamily="2" charset="-122"/>
                  </a:rPr>
                  <a:t>05</a:t>
                </a:r>
                <a:endParaRPr lang="zh-CN" altLang="en-US" sz="2500" dirty="0">
                  <a:solidFill>
                    <a:srgbClr val="1A3389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华文琥珀" panose="02010800040101010101" pitchFamily="2" charset="-122"/>
                </a:endParaRPr>
              </a:p>
            </p:txBody>
          </p:sp>
        </p:grp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7BE1728B-41F1-4BFF-A8C7-AA246721E5C2}"/>
                </a:ext>
              </a:extLst>
            </p:cNvPr>
            <p:cNvCxnSpPr>
              <a:cxnSpLocks/>
            </p:cNvCxnSpPr>
            <p:nvPr/>
          </p:nvCxnSpPr>
          <p:spPr>
            <a:xfrm>
              <a:off x="1590196" y="944305"/>
              <a:ext cx="9851445" cy="0"/>
            </a:xfrm>
            <a:prstGeom prst="line">
              <a:avLst/>
            </a:prstGeom>
            <a:ln w="28575">
              <a:solidFill>
                <a:srgbClr val="1A3389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900D371A-56D6-4CD6-923A-B93F9194846F}"/>
                </a:ext>
              </a:extLst>
            </p:cNvPr>
            <p:cNvSpPr txBox="1"/>
            <p:nvPr/>
          </p:nvSpPr>
          <p:spPr>
            <a:xfrm>
              <a:off x="11112421" y="445559"/>
              <a:ext cx="372218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500" dirty="0">
                  <a:solidFill>
                    <a:srgbClr val="1A3389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华文琥珀" panose="02010800040101010101" pitchFamily="2" charset="-122"/>
                </a:rPr>
                <a:t>4</a:t>
              </a:r>
              <a:endParaRPr lang="zh-CN" altLang="en-US" sz="2500" dirty="0">
                <a:solidFill>
                  <a:srgbClr val="1A3389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华文琥珀" panose="02010800040101010101" pitchFamily="2" charset="-122"/>
              </a:endParaRP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0850FDAF-FBB0-421F-B3DC-8502019A2B27}"/>
              </a:ext>
            </a:extLst>
          </p:cNvPr>
          <p:cNvSpPr txBox="1"/>
          <p:nvPr/>
        </p:nvSpPr>
        <p:spPr>
          <a:xfrm>
            <a:off x="600456" y="3016972"/>
            <a:ext cx="32323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zh-CN" altLang="en-US" sz="3200" dirty="0"/>
              <a:t>感知问题</a:t>
            </a:r>
          </a:p>
        </p:txBody>
      </p:sp>
      <p:sp>
        <p:nvSpPr>
          <p:cNvPr id="14" name="箭头: 右 13">
            <a:extLst>
              <a:ext uri="{FF2B5EF4-FFF2-40B4-BE49-F238E27FC236}">
                <a16:creationId xmlns:a16="http://schemas.microsoft.com/office/drawing/2014/main" id="{E23E0780-F50D-4DF2-821C-0D58709DDB8E}"/>
              </a:ext>
            </a:extLst>
          </p:cNvPr>
          <p:cNvSpPr/>
          <p:nvPr/>
        </p:nvSpPr>
        <p:spPr>
          <a:xfrm>
            <a:off x="2826263" y="3083118"/>
            <a:ext cx="960904" cy="4109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C69C905-1EE4-4053-A012-D5C7311141D2}"/>
              </a:ext>
            </a:extLst>
          </p:cNvPr>
          <p:cNvSpPr txBox="1"/>
          <p:nvPr/>
        </p:nvSpPr>
        <p:spPr>
          <a:xfrm>
            <a:off x="3787167" y="2991093"/>
            <a:ext cx="25945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/>
              <a:t>猜想结果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CFD0458C-D967-4356-9EC8-5D0A2AF912EB}"/>
              </a:ext>
            </a:extLst>
          </p:cNvPr>
          <p:cNvSpPr txBox="1"/>
          <p:nvPr/>
        </p:nvSpPr>
        <p:spPr>
          <a:xfrm>
            <a:off x="6515918" y="2991091"/>
            <a:ext cx="2682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/>
              <a:t>验证猜想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C842C32-4350-4B3F-BB12-5A8140AA8989}"/>
              </a:ext>
            </a:extLst>
          </p:cNvPr>
          <p:cNvSpPr txBox="1"/>
          <p:nvPr/>
        </p:nvSpPr>
        <p:spPr>
          <a:xfrm>
            <a:off x="9250753" y="2991091"/>
            <a:ext cx="22832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/>
              <a:t>形成结论</a:t>
            </a:r>
          </a:p>
        </p:txBody>
      </p:sp>
      <p:sp>
        <p:nvSpPr>
          <p:cNvPr id="20" name="箭头: 右 19">
            <a:extLst>
              <a:ext uri="{FF2B5EF4-FFF2-40B4-BE49-F238E27FC236}">
                <a16:creationId xmlns:a16="http://schemas.microsoft.com/office/drawing/2014/main" id="{742CE2F3-9143-4DD5-A0DB-DFF322804E0E}"/>
              </a:ext>
            </a:extLst>
          </p:cNvPr>
          <p:cNvSpPr/>
          <p:nvPr/>
        </p:nvSpPr>
        <p:spPr>
          <a:xfrm>
            <a:off x="5555014" y="3083118"/>
            <a:ext cx="960904" cy="4109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箭头: 右 20">
            <a:extLst>
              <a:ext uri="{FF2B5EF4-FFF2-40B4-BE49-F238E27FC236}">
                <a16:creationId xmlns:a16="http://schemas.microsoft.com/office/drawing/2014/main" id="{F3CC9566-FFF1-4F6D-AB25-587A5993890B}"/>
              </a:ext>
            </a:extLst>
          </p:cNvPr>
          <p:cNvSpPr/>
          <p:nvPr/>
        </p:nvSpPr>
        <p:spPr>
          <a:xfrm>
            <a:off x="8289849" y="3078024"/>
            <a:ext cx="960904" cy="4109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E467D2B4-C315-43DA-B590-827DC39F1DEA}"/>
              </a:ext>
            </a:extLst>
          </p:cNvPr>
          <p:cNvSpPr txBox="1"/>
          <p:nvPr/>
        </p:nvSpPr>
        <p:spPr>
          <a:xfrm>
            <a:off x="2901881" y="2774799"/>
            <a:ext cx="9081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有序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2828A2AC-1F93-4233-B6A2-2D85658902D3}"/>
              </a:ext>
            </a:extLst>
          </p:cNvPr>
          <p:cNvSpPr txBox="1"/>
          <p:nvPr/>
        </p:nvSpPr>
        <p:spPr>
          <a:xfrm>
            <a:off x="5622262" y="2789972"/>
            <a:ext cx="9081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操作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D56112FF-84CC-47BD-9B53-381C31CE23D5}"/>
              </a:ext>
            </a:extLst>
          </p:cNvPr>
          <p:cNvSpPr txBox="1"/>
          <p:nvPr/>
        </p:nvSpPr>
        <p:spPr>
          <a:xfrm>
            <a:off x="8342644" y="2773544"/>
            <a:ext cx="9081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归纳</a:t>
            </a:r>
          </a:p>
        </p:txBody>
      </p:sp>
    </p:spTree>
    <p:extLst>
      <p:ext uri="{BB962C8B-B14F-4D97-AF65-F5344CB8AC3E}">
        <p14:creationId xmlns:p14="http://schemas.microsoft.com/office/powerpoint/2010/main" val="238220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14:switch dir="r"/>
      </p:transition>
    </mc:Choice>
    <mc:Fallback xmlns="">
      <p:transition spd="slow" advClick="0" advTm="300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A_图片 3" hidden="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3" y="0"/>
            <a:ext cx="12187733" cy="6858000"/>
          </a:xfrm>
          <a:prstGeom prst="rect">
            <a:avLst/>
          </a:prstGeom>
        </p:spPr>
      </p:pic>
      <p:sp>
        <p:nvSpPr>
          <p:cNvPr id="9" name="PA_圆角矩形 8" hidden="1"/>
          <p:cNvSpPr/>
          <p:nvPr>
            <p:custDataLst>
              <p:tags r:id="rId2"/>
            </p:custDataLst>
          </p:nvPr>
        </p:nvSpPr>
        <p:spPr>
          <a:xfrm>
            <a:off x="5638800" y="4648200"/>
            <a:ext cx="914400" cy="288000"/>
          </a:xfrm>
          <a:prstGeom prst="roundRect">
            <a:avLst>
              <a:gd name="adj" fmla="val 50000"/>
            </a:avLst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>
                <a:latin typeface="华文琥珀" panose="02010800040101010101" pitchFamily="2" charset="-122"/>
                <a:ea typeface="微软雅黑" panose="020B0503020204020204" pitchFamily="34" charset="-122"/>
                <a:sym typeface="华文琥珀" panose="02010800040101010101" pitchFamily="2" charset="-122"/>
              </a:rPr>
              <a:t>千库网</a:t>
            </a:r>
          </a:p>
        </p:txBody>
      </p:sp>
      <p:pic>
        <p:nvPicPr>
          <p:cNvPr id="17" name="PA_图片 16" hidden="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0" y="1"/>
            <a:ext cx="12175089" cy="6858000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08B2C7EE-4991-49AC-8976-714919FC003A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5599" y="747657"/>
            <a:ext cx="5205995" cy="5205995"/>
          </a:xfrm>
          <a:prstGeom prst="rect">
            <a:avLst/>
          </a:prstGeom>
          <a:effectLst>
            <a:outerShdw blurRad="1270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49" name="PA_文本框 7">
            <a:extLst>
              <a:ext uri="{FF2B5EF4-FFF2-40B4-BE49-F238E27FC236}">
                <a16:creationId xmlns:a16="http://schemas.microsoft.com/office/drawing/2014/main" id="{4611A86D-9DEA-46F2-A053-565F36AEF07E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296288" y="2565824"/>
            <a:ext cx="479971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zh-CN" sz="9600" spc="600" dirty="0">
                <a:solidFill>
                  <a:srgbClr val="E7E6E6">
                    <a:lumMod val="25000"/>
                  </a:srgbClr>
                </a:solidFill>
                <a:effectLst>
                  <a:innerShdw blurRad="127000" dist="50800" dir="16200000">
                    <a:prstClr val="black">
                      <a:alpha val="80000"/>
                    </a:prstClr>
                  </a:innerShdw>
                </a:effectLst>
                <a:latin typeface="华文琥珀" panose="02010800040101010101" pitchFamily="2" charset="-122"/>
                <a:sym typeface="华文琥珀" panose="02010800040101010101" pitchFamily="2" charset="-122"/>
              </a:rPr>
              <a:t>THANKS</a:t>
            </a:r>
          </a:p>
        </p:txBody>
      </p:sp>
    </p:spTree>
    <p:extLst>
      <p:ext uri="{BB962C8B-B14F-4D97-AF65-F5344CB8AC3E}">
        <p14:creationId xmlns:p14="http://schemas.microsoft.com/office/powerpoint/2010/main" val="15150010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3000">
        <p159:morph option="byObject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hidden="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6429"/>
          </a:xfrm>
          <a:prstGeom prst="rect">
            <a:avLst/>
          </a:prstGeom>
        </p:spPr>
      </p:pic>
      <p:pic>
        <p:nvPicPr>
          <p:cNvPr id="4" name="图片 3" hidden="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6514" cy="6858000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3B9B370B-4153-42A0-AE8D-FEDD01477596}"/>
              </a:ext>
            </a:extLst>
          </p:cNvPr>
          <p:cNvGrpSpPr/>
          <p:nvPr/>
        </p:nvGrpSpPr>
        <p:grpSpPr>
          <a:xfrm>
            <a:off x="692303" y="174864"/>
            <a:ext cx="11424761" cy="774067"/>
            <a:chOff x="692303" y="174864"/>
            <a:chExt cx="11424761" cy="774067"/>
          </a:xfrm>
        </p:grpSpPr>
        <p:sp>
          <p:nvSpPr>
            <p:cNvPr id="20" name="文本框 19"/>
            <p:cNvSpPr txBox="1"/>
            <p:nvPr/>
          </p:nvSpPr>
          <p:spPr>
            <a:xfrm>
              <a:off x="8264959" y="425711"/>
              <a:ext cx="385210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rgbClr val="1A3389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sym typeface="华文琥珀" panose="02010800040101010101" pitchFamily="2" charset="-122"/>
                </a:rPr>
                <a:t>双流中学实验学校</a:t>
              </a:r>
              <a:endParaRPr lang="zh-CN" altLang="en-US" sz="2500" b="1" dirty="0">
                <a:solidFill>
                  <a:srgbClr val="1A3389"/>
                </a:solidFill>
                <a:latin typeface="华文琥珀" panose="02010800040101010101" pitchFamily="2" charset="-122"/>
                <a:ea typeface="微软雅黑" panose="020B0503020204020204" pitchFamily="34" charset="-122"/>
                <a:cs typeface="Arial" panose="020B0604020202020204" pitchFamily="34" charset="0"/>
                <a:sym typeface="华文琥珀" panose="02010800040101010101" pitchFamily="2" charset="-122"/>
              </a:endParaRPr>
            </a:p>
          </p:txBody>
        </p:sp>
        <p:sp>
          <p:nvSpPr>
            <p:cNvPr id="120" name="PA_文本框 5">
              <a:extLst>
                <a:ext uri="{FF2B5EF4-FFF2-40B4-BE49-F238E27FC236}">
                  <a16:creationId xmlns:a16="http://schemas.microsoft.com/office/drawing/2014/main" id="{4CACB445-2E24-415F-82EF-1FB76A3C32BB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1564303" y="174864"/>
              <a:ext cx="3005951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zh-CN" sz="4400" b="1" dirty="0">
                  <a:solidFill>
                    <a:srgbClr val="1A3389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问题背景</a:t>
              </a:r>
              <a:r>
                <a:rPr lang="zh-CN" altLang="zh-CN" sz="4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：</a:t>
              </a:r>
            </a:p>
          </p:txBody>
        </p:sp>
        <p:grpSp>
          <p:nvGrpSpPr>
            <p:cNvPr id="121" name="组合 120">
              <a:extLst>
                <a:ext uri="{FF2B5EF4-FFF2-40B4-BE49-F238E27FC236}">
                  <a16:creationId xmlns:a16="http://schemas.microsoft.com/office/drawing/2014/main" id="{0FF06C55-336E-467C-9CEC-4127E07F8292}"/>
                </a:ext>
              </a:extLst>
            </p:cNvPr>
            <p:cNvGrpSpPr/>
            <p:nvPr/>
          </p:nvGrpSpPr>
          <p:grpSpPr>
            <a:xfrm>
              <a:off x="692303" y="239819"/>
              <a:ext cx="773641" cy="697525"/>
              <a:chOff x="5424755" y="1340768"/>
              <a:chExt cx="670560" cy="604586"/>
            </a:xfrm>
          </p:grpSpPr>
          <p:grpSp>
            <p:nvGrpSpPr>
              <p:cNvPr id="122" name="组合 121">
                <a:extLst>
                  <a:ext uri="{FF2B5EF4-FFF2-40B4-BE49-F238E27FC236}">
                    <a16:creationId xmlns:a16="http://schemas.microsoft.com/office/drawing/2014/main" id="{3BD3C63B-03AD-4C81-86A2-E7572C29A8CE}"/>
                  </a:ext>
                </a:extLst>
              </p:cNvPr>
              <p:cNvGrpSpPr/>
              <p:nvPr/>
            </p:nvGrpSpPr>
            <p:grpSpPr>
              <a:xfrm>
                <a:off x="5424755" y="1340768"/>
                <a:ext cx="670560" cy="604586"/>
                <a:chOff x="5424755" y="1340768"/>
                <a:chExt cx="670560" cy="604586"/>
              </a:xfrm>
            </p:grpSpPr>
            <p:grpSp>
              <p:nvGrpSpPr>
                <p:cNvPr id="124" name="组合 123">
                  <a:extLst>
                    <a:ext uri="{FF2B5EF4-FFF2-40B4-BE49-F238E27FC236}">
                      <a16:creationId xmlns:a16="http://schemas.microsoft.com/office/drawing/2014/main" id="{E6672872-A970-4242-BBFD-AAA349FE175B}"/>
                    </a:ext>
                  </a:extLst>
                </p:cNvPr>
                <p:cNvGrpSpPr/>
                <p:nvPr/>
              </p:nvGrpSpPr>
              <p:grpSpPr>
                <a:xfrm>
                  <a:off x="5424755" y="1340768"/>
                  <a:ext cx="670560" cy="604586"/>
                  <a:chOff x="3720691" y="2824413"/>
                  <a:chExt cx="1341120" cy="1209172"/>
                </a:xfrm>
              </p:grpSpPr>
              <p:sp>
                <p:nvSpPr>
                  <p:cNvPr id="126" name="Freeform 5">
                    <a:extLst>
                      <a:ext uri="{FF2B5EF4-FFF2-40B4-BE49-F238E27FC236}">
                        <a16:creationId xmlns:a16="http://schemas.microsoft.com/office/drawing/2014/main" id="{9D623A05-058E-42D2-89CB-5DCC22FB8D1C}"/>
                      </a:ext>
                    </a:extLst>
                  </p:cNvPr>
                  <p:cNvSpPr/>
                  <p:nvPr/>
                </p:nvSpPr>
                <p:spPr bwMode="auto">
                  <a:xfrm rot="1855731">
                    <a:off x="3720691" y="2824413"/>
                    <a:ext cx="1341120" cy="1209172"/>
                  </a:xfrm>
                  <a:custGeom>
                    <a:avLst/>
                    <a:gdLst>
                      <a:gd name="T0" fmla="*/ 2151 w 2740"/>
                      <a:gd name="T1" fmla="*/ 2315 h 2446"/>
                      <a:gd name="T2" fmla="*/ 2055 w 2740"/>
                      <a:gd name="T3" fmla="*/ 2410 h 2446"/>
                      <a:gd name="T4" fmla="*/ 1918 w 2740"/>
                      <a:gd name="T5" fmla="*/ 2445 h 2446"/>
                      <a:gd name="T6" fmla="*/ 816 w 2740"/>
                      <a:gd name="T7" fmla="*/ 2445 h 2446"/>
                      <a:gd name="T8" fmla="*/ 685 w 2740"/>
                      <a:gd name="T9" fmla="*/ 2410 h 2446"/>
                      <a:gd name="T10" fmla="*/ 589 w 2740"/>
                      <a:gd name="T11" fmla="*/ 2314 h 2446"/>
                      <a:gd name="T12" fmla="*/ 36 w 2740"/>
                      <a:gd name="T13" fmla="*/ 1356 h 2446"/>
                      <a:gd name="T14" fmla="*/ 0 w 2740"/>
                      <a:gd name="T15" fmla="*/ 1223 h 2446"/>
                      <a:gd name="T16" fmla="*/ 36 w 2740"/>
                      <a:gd name="T17" fmla="*/ 1089 h 2446"/>
                      <a:gd name="T18" fmla="*/ 587 w 2740"/>
                      <a:gd name="T19" fmla="*/ 135 h 2446"/>
                      <a:gd name="T20" fmla="*/ 685 w 2740"/>
                      <a:gd name="T21" fmla="*/ 37 h 2446"/>
                      <a:gd name="T22" fmla="*/ 810 w 2740"/>
                      <a:gd name="T23" fmla="*/ 1 h 2446"/>
                      <a:gd name="T24" fmla="*/ 1916 w 2740"/>
                      <a:gd name="T25" fmla="*/ 1 h 2446"/>
                      <a:gd name="T26" fmla="*/ 2055 w 2740"/>
                      <a:gd name="T27" fmla="*/ 37 h 2446"/>
                      <a:gd name="T28" fmla="*/ 2151 w 2740"/>
                      <a:gd name="T29" fmla="*/ 132 h 2446"/>
                      <a:gd name="T30" fmla="*/ 2702 w 2740"/>
                      <a:gd name="T31" fmla="*/ 1086 h 2446"/>
                      <a:gd name="T32" fmla="*/ 2740 w 2740"/>
                      <a:gd name="T33" fmla="*/ 1223 h 2446"/>
                      <a:gd name="T34" fmla="*/ 2701 w 2740"/>
                      <a:gd name="T35" fmla="*/ 1361 h 2446"/>
                      <a:gd name="T36" fmla="*/ 2151 w 2740"/>
                      <a:gd name="T37" fmla="*/ 2315 h 24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2740" h="2446">
                        <a:moveTo>
                          <a:pt x="2151" y="2315"/>
                        </a:moveTo>
                        <a:cubicBezTo>
                          <a:pt x="2128" y="2353"/>
                          <a:pt x="2096" y="2386"/>
                          <a:pt x="2055" y="2410"/>
                        </a:cubicBezTo>
                        <a:cubicBezTo>
                          <a:pt x="2012" y="2435"/>
                          <a:pt x="1965" y="2446"/>
                          <a:pt x="1918" y="2445"/>
                        </a:cubicBezTo>
                        <a:lnTo>
                          <a:pt x="816" y="2445"/>
                        </a:lnTo>
                        <a:cubicBezTo>
                          <a:pt x="772" y="2445"/>
                          <a:pt x="726" y="2434"/>
                          <a:pt x="685" y="2410"/>
                        </a:cubicBezTo>
                        <a:cubicBezTo>
                          <a:pt x="644" y="2386"/>
                          <a:pt x="611" y="2353"/>
                          <a:pt x="589" y="2314"/>
                        </a:cubicBezTo>
                        <a:lnTo>
                          <a:pt x="36" y="1356"/>
                        </a:lnTo>
                        <a:cubicBezTo>
                          <a:pt x="13" y="1317"/>
                          <a:pt x="0" y="1272"/>
                          <a:pt x="0" y="1223"/>
                        </a:cubicBezTo>
                        <a:cubicBezTo>
                          <a:pt x="0" y="1174"/>
                          <a:pt x="13" y="1129"/>
                          <a:pt x="36" y="1089"/>
                        </a:cubicBezTo>
                        <a:lnTo>
                          <a:pt x="587" y="135"/>
                        </a:lnTo>
                        <a:cubicBezTo>
                          <a:pt x="610" y="96"/>
                          <a:pt x="643" y="61"/>
                          <a:pt x="685" y="37"/>
                        </a:cubicBezTo>
                        <a:cubicBezTo>
                          <a:pt x="724" y="14"/>
                          <a:pt x="767" y="2"/>
                          <a:pt x="810" y="1"/>
                        </a:cubicBezTo>
                        <a:lnTo>
                          <a:pt x="1916" y="1"/>
                        </a:lnTo>
                        <a:cubicBezTo>
                          <a:pt x="1963" y="0"/>
                          <a:pt x="2011" y="11"/>
                          <a:pt x="2055" y="37"/>
                        </a:cubicBezTo>
                        <a:cubicBezTo>
                          <a:pt x="2096" y="60"/>
                          <a:pt x="2129" y="93"/>
                          <a:pt x="2151" y="132"/>
                        </a:cubicBezTo>
                        <a:lnTo>
                          <a:pt x="2702" y="1086"/>
                        </a:lnTo>
                        <a:cubicBezTo>
                          <a:pt x="2726" y="1126"/>
                          <a:pt x="2740" y="1173"/>
                          <a:pt x="2740" y="1223"/>
                        </a:cubicBezTo>
                        <a:cubicBezTo>
                          <a:pt x="2740" y="1274"/>
                          <a:pt x="2726" y="1321"/>
                          <a:pt x="2701" y="1361"/>
                        </a:cubicBezTo>
                        <a:lnTo>
                          <a:pt x="2151" y="2315"/>
                        </a:lnTo>
                        <a:close/>
                      </a:path>
                    </a:pathLst>
                  </a:custGeom>
                  <a:solidFill>
                    <a:srgbClr val="1A3389"/>
                  </a:solidFill>
                  <a:ln w="952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400">
                      <a:solidFill>
                        <a:srgbClr val="1A3389"/>
                      </a:solidFill>
                      <a:latin typeface="华文琥珀" panose="02010800040101010101" pitchFamily="2" charset="-122"/>
                      <a:ea typeface="微软雅黑" panose="020B0503020204020204" pitchFamily="34" charset="-122"/>
                      <a:sym typeface="华文琥珀" panose="02010800040101010101" pitchFamily="2" charset="-122"/>
                    </a:endParaRPr>
                  </a:p>
                </p:txBody>
              </p:sp>
              <p:sp>
                <p:nvSpPr>
                  <p:cNvPr id="127" name="Freeform 5">
                    <a:extLst>
                      <a:ext uri="{FF2B5EF4-FFF2-40B4-BE49-F238E27FC236}">
                        <a16:creationId xmlns:a16="http://schemas.microsoft.com/office/drawing/2014/main" id="{F8662965-7451-4212-AB8F-D3087951F6A5}"/>
                      </a:ext>
                    </a:extLst>
                  </p:cNvPr>
                  <p:cNvSpPr/>
                  <p:nvPr/>
                </p:nvSpPr>
                <p:spPr bwMode="auto">
                  <a:xfrm rot="1855731">
                    <a:off x="3764581" y="2863367"/>
                    <a:ext cx="1264630" cy="1140208"/>
                  </a:xfrm>
                  <a:custGeom>
                    <a:avLst/>
                    <a:gdLst>
                      <a:gd name="T0" fmla="*/ 2151 w 2740"/>
                      <a:gd name="T1" fmla="*/ 2315 h 2446"/>
                      <a:gd name="T2" fmla="*/ 2055 w 2740"/>
                      <a:gd name="T3" fmla="*/ 2410 h 2446"/>
                      <a:gd name="T4" fmla="*/ 1918 w 2740"/>
                      <a:gd name="T5" fmla="*/ 2445 h 2446"/>
                      <a:gd name="T6" fmla="*/ 816 w 2740"/>
                      <a:gd name="T7" fmla="*/ 2445 h 2446"/>
                      <a:gd name="T8" fmla="*/ 685 w 2740"/>
                      <a:gd name="T9" fmla="*/ 2410 h 2446"/>
                      <a:gd name="T10" fmla="*/ 589 w 2740"/>
                      <a:gd name="T11" fmla="*/ 2314 h 2446"/>
                      <a:gd name="T12" fmla="*/ 36 w 2740"/>
                      <a:gd name="T13" fmla="*/ 1356 h 2446"/>
                      <a:gd name="T14" fmla="*/ 0 w 2740"/>
                      <a:gd name="T15" fmla="*/ 1223 h 2446"/>
                      <a:gd name="T16" fmla="*/ 36 w 2740"/>
                      <a:gd name="T17" fmla="*/ 1089 h 2446"/>
                      <a:gd name="T18" fmla="*/ 587 w 2740"/>
                      <a:gd name="T19" fmla="*/ 135 h 2446"/>
                      <a:gd name="T20" fmla="*/ 685 w 2740"/>
                      <a:gd name="T21" fmla="*/ 37 h 2446"/>
                      <a:gd name="T22" fmla="*/ 810 w 2740"/>
                      <a:gd name="T23" fmla="*/ 1 h 2446"/>
                      <a:gd name="T24" fmla="*/ 1916 w 2740"/>
                      <a:gd name="T25" fmla="*/ 1 h 2446"/>
                      <a:gd name="T26" fmla="*/ 2055 w 2740"/>
                      <a:gd name="T27" fmla="*/ 37 h 2446"/>
                      <a:gd name="T28" fmla="*/ 2151 w 2740"/>
                      <a:gd name="T29" fmla="*/ 132 h 2446"/>
                      <a:gd name="T30" fmla="*/ 2702 w 2740"/>
                      <a:gd name="T31" fmla="*/ 1086 h 2446"/>
                      <a:gd name="T32" fmla="*/ 2740 w 2740"/>
                      <a:gd name="T33" fmla="*/ 1223 h 2446"/>
                      <a:gd name="T34" fmla="*/ 2701 w 2740"/>
                      <a:gd name="T35" fmla="*/ 1361 h 2446"/>
                      <a:gd name="T36" fmla="*/ 2151 w 2740"/>
                      <a:gd name="T37" fmla="*/ 2315 h 24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2740" h="2446">
                        <a:moveTo>
                          <a:pt x="2151" y="2315"/>
                        </a:moveTo>
                        <a:cubicBezTo>
                          <a:pt x="2128" y="2353"/>
                          <a:pt x="2096" y="2386"/>
                          <a:pt x="2055" y="2410"/>
                        </a:cubicBezTo>
                        <a:cubicBezTo>
                          <a:pt x="2012" y="2435"/>
                          <a:pt x="1965" y="2446"/>
                          <a:pt x="1918" y="2445"/>
                        </a:cubicBezTo>
                        <a:lnTo>
                          <a:pt x="816" y="2445"/>
                        </a:lnTo>
                        <a:cubicBezTo>
                          <a:pt x="772" y="2445"/>
                          <a:pt x="726" y="2434"/>
                          <a:pt x="685" y="2410"/>
                        </a:cubicBezTo>
                        <a:cubicBezTo>
                          <a:pt x="644" y="2386"/>
                          <a:pt x="611" y="2353"/>
                          <a:pt x="589" y="2314"/>
                        </a:cubicBezTo>
                        <a:lnTo>
                          <a:pt x="36" y="1356"/>
                        </a:lnTo>
                        <a:cubicBezTo>
                          <a:pt x="13" y="1317"/>
                          <a:pt x="0" y="1272"/>
                          <a:pt x="0" y="1223"/>
                        </a:cubicBezTo>
                        <a:cubicBezTo>
                          <a:pt x="0" y="1174"/>
                          <a:pt x="13" y="1129"/>
                          <a:pt x="36" y="1089"/>
                        </a:cubicBezTo>
                        <a:lnTo>
                          <a:pt x="587" y="135"/>
                        </a:lnTo>
                        <a:cubicBezTo>
                          <a:pt x="610" y="96"/>
                          <a:pt x="643" y="61"/>
                          <a:pt x="685" y="37"/>
                        </a:cubicBezTo>
                        <a:cubicBezTo>
                          <a:pt x="724" y="14"/>
                          <a:pt x="767" y="2"/>
                          <a:pt x="810" y="1"/>
                        </a:cubicBezTo>
                        <a:lnTo>
                          <a:pt x="1916" y="1"/>
                        </a:lnTo>
                        <a:cubicBezTo>
                          <a:pt x="1963" y="0"/>
                          <a:pt x="2011" y="11"/>
                          <a:pt x="2055" y="37"/>
                        </a:cubicBezTo>
                        <a:cubicBezTo>
                          <a:pt x="2096" y="60"/>
                          <a:pt x="2129" y="93"/>
                          <a:pt x="2151" y="132"/>
                        </a:cubicBezTo>
                        <a:lnTo>
                          <a:pt x="2702" y="1086"/>
                        </a:lnTo>
                        <a:cubicBezTo>
                          <a:pt x="2726" y="1126"/>
                          <a:pt x="2740" y="1173"/>
                          <a:pt x="2740" y="1223"/>
                        </a:cubicBezTo>
                        <a:cubicBezTo>
                          <a:pt x="2740" y="1274"/>
                          <a:pt x="2726" y="1321"/>
                          <a:pt x="2701" y="1361"/>
                        </a:cubicBezTo>
                        <a:lnTo>
                          <a:pt x="2151" y="2315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12700" cap="flat">
                    <a:noFill/>
                    <a:prstDash val="solid"/>
                    <a:miter lim="800000"/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 dirty="0">
                      <a:solidFill>
                        <a:srgbClr val="1A3389"/>
                      </a:solidFill>
                      <a:latin typeface="华文琥珀" panose="02010800040101010101" pitchFamily="2" charset="-122"/>
                      <a:ea typeface="微软雅黑" panose="020B0503020204020204" pitchFamily="34" charset="-122"/>
                      <a:sym typeface="华文琥珀" panose="02010800040101010101" pitchFamily="2" charset="-122"/>
                    </a:endParaRPr>
                  </a:p>
                </p:txBody>
              </p:sp>
            </p:grpSp>
            <p:sp>
              <p:nvSpPr>
                <p:cNvPr id="125" name="Freeform 5">
                  <a:extLst>
                    <a:ext uri="{FF2B5EF4-FFF2-40B4-BE49-F238E27FC236}">
                      <a16:creationId xmlns:a16="http://schemas.microsoft.com/office/drawing/2014/main" id="{7A95B9C1-E8DB-487B-9570-6C6CCCE5093D}"/>
                    </a:ext>
                  </a:extLst>
                </p:cNvPr>
                <p:cNvSpPr/>
                <p:nvPr/>
              </p:nvSpPr>
              <p:spPr bwMode="auto">
                <a:xfrm rot="1855731">
                  <a:off x="5470180" y="1383052"/>
                  <a:ext cx="576760" cy="520015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noFill/>
                <a:ln w="9525" cap="flat">
                  <a:solidFill>
                    <a:srgbClr val="1A3389"/>
                  </a:solidFill>
                  <a:prstDash val="sysDash"/>
                  <a:miter lim="800000"/>
                </a:ln>
                <a:effectLst/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1A3389"/>
                    </a:solidFill>
                    <a:latin typeface="华文琥珀" panose="02010800040101010101" pitchFamily="2" charset="-122"/>
                    <a:ea typeface="微软雅黑" panose="020B0503020204020204" pitchFamily="34" charset="-122"/>
                    <a:sym typeface="华文琥珀" panose="02010800040101010101" pitchFamily="2" charset="-122"/>
                  </a:endParaRPr>
                </a:p>
              </p:txBody>
            </p:sp>
          </p:grpSp>
          <p:sp>
            <p:nvSpPr>
              <p:cNvPr id="123" name="TextBox 7">
                <a:extLst>
                  <a:ext uri="{FF2B5EF4-FFF2-40B4-BE49-F238E27FC236}">
                    <a16:creationId xmlns:a16="http://schemas.microsoft.com/office/drawing/2014/main" id="{8FD1DA37-837E-46C5-8B33-B598C47DA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72003" y="1487562"/>
                <a:ext cx="576064" cy="3334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 algn="ctr"/>
                <a:endParaRPr lang="zh-CN" altLang="en-US" sz="2500" dirty="0">
                  <a:solidFill>
                    <a:srgbClr val="1A3389"/>
                  </a:solidFill>
                  <a:latin typeface="华文琥珀" panose="02010800040101010101" pitchFamily="2" charset="-122"/>
                  <a:ea typeface="微软雅黑" panose="020B0503020204020204" pitchFamily="34" charset="-122"/>
                  <a:sym typeface="华文琥珀" panose="02010800040101010101" pitchFamily="2" charset="-122"/>
                </a:endParaRPr>
              </a:p>
            </p:txBody>
          </p:sp>
        </p:grpSp>
        <p:cxnSp>
          <p:nvCxnSpPr>
            <p:cNvPr id="128" name="直接连接符 127">
              <a:extLst>
                <a:ext uri="{FF2B5EF4-FFF2-40B4-BE49-F238E27FC236}">
                  <a16:creationId xmlns:a16="http://schemas.microsoft.com/office/drawing/2014/main" id="{FFDE5C5C-86E0-49B4-B533-65A2C3060117}"/>
                </a:ext>
              </a:extLst>
            </p:cNvPr>
            <p:cNvCxnSpPr>
              <a:cxnSpLocks/>
            </p:cNvCxnSpPr>
            <p:nvPr/>
          </p:nvCxnSpPr>
          <p:spPr>
            <a:xfrm>
              <a:off x="1590196" y="944305"/>
              <a:ext cx="9851445" cy="0"/>
            </a:xfrm>
            <a:prstGeom prst="line">
              <a:avLst/>
            </a:prstGeom>
            <a:ln w="28575">
              <a:solidFill>
                <a:srgbClr val="1A3389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3" name="Freeform 366">
              <a:extLst>
                <a:ext uri="{FF2B5EF4-FFF2-40B4-BE49-F238E27FC236}">
                  <a16:creationId xmlns:a16="http://schemas.microsoft.com/office/drawing/2014/main" id="{E8EE54EA-5133-4B5E-869F-EDF9594C81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4675" y="411954"/>
              <a:ext cx="350142" cy="350142"/>
            </a:xfrm>
            <a:custGeom>
              <a:avLst/>
              <a:gdLst>
                <a:gd name="T0" fmla="*/ 162 w 169"/>
                <a:gd name="T1" fmla="*/ 37 h 169"/>
                <a:gd name="T2" fmla="*/ 114 w 169"/>
                <a:gd name="T3" fmla="*/ 0 h 169"/>
                <a:gd name="T4" fmla="*/ 114 w 169"/>
                <a:gd name="T5" fmla="*/ 0 h 169"/>
                <a:gd name="T6" fmla="*/ 2 w 169"/>
                <a:gd name="T7" fmla="*/ 101 h 169"/>
                <a:gd name="T8" fmla="*/ 2 w 169"/>
                <a:gd name="T9" fmla="*/ 101 h 169"/>
                <a:gd name="T10" fmla="*/ 2 w 169"/>
                <a:gd name="T11" fmla="*/ 101 h 169"/>
                <a:gd name="T12" fmla="*/ 2 w 169"/>
                <a:gd name="T13" fmla="*/ 101 h 169"/>
                <a:gd name="T14" fmla="*/ 2 w 169"/>
                <a:gd name="T15" fmla="*/ 101 h 169"/>
                <a:gd name="T16" fmla="*/ 2 w 169"/>
                <a:gd name="T17" fmla="*/ 102 h 169"/>
                <a:gd name="T18" fmla="*/ 1 w 169"/>
                <a:gd name="T19" fmla="*/ 102 h 169"/>
                <a:gd name="T20" fmla="*/ 1 w 169"/>
                <a:gd name="T21" fmla="*/ 102 h 169"/>
                <a:gd name="T22" fmla="*/ 1 w 169"/>
                <a:gd name="T23" fmla="*/ 102 h 169"/>
                <a:gd name="T24" fmla="*/ 1 w 169"/>
                <a:gd name="T25" fmla="*/ 102 h 169"/>
                <a:gd name="T26" fmla="*/ 1 w 169"/>
                <a:gd name="T27" fmla="*/ 103 h 169"/>
                <a:gd name="T28" fmla="*/ 1 w 169"/>
                <a:gd name="T29" fmla="*/ 103 h 169"/>
                <a:gd name="T30" fmla="*/ 1 w 169"/>
                <a:gd name="T31" fmla="*/ 103 h 169"/>
                <a:gd name="T32" fmla="*/ 1 w 169"/>
                <a:gd name="T33" fmla="*/ 103 h 169"/>
                <a:gd name="T34" fmla="*/ 1 w 169"/>
                <a:gd name="T35" fmla="*/ 104 h 169"/>
                <a:gd name="T36" fmla="*/ 1 w 169"/>
                <a:gd name="T37" fmla="*/ 104 h 169"/>
                <a:gd name="T38" fmla="*/ 0 w 169"/>
                <a:gd name="T39" fmla="*/ 104 h 169"/>
                <a:gd name="T40" fmla="*/ 0 w 169"/>
                <a:gd name="T41" fmla="*/ 105 h 169"/>
                <a:gd name="T42" fmla="*/ 0 w 169"/>
                <a:gd name="T43" fmla="*/ 105 h 169"/>
                <a:gd name="T44" fmla="*/ 0 w 169"/>
                <a:gd name="T45" fmla="*/ 105 h 169"/>
                <a:gd name="T46" fmla="*/ 0 w 169"/>
                <a:gd name="T47" fmla="*/ 105 h 169"/>
                <a:gd name="T48" fmla="*/ 7 w 169"/>
                <a:gd name="T49" fmla="*/ 169 h 169"/>
                <a:gd name="T50" fmla="*/ 64 w 169"/>
                <a:gd name="T51" fmla="*/ 169 h 169"/>
                <a:gd name="T52" fmla="*/ 65 w 169"/>
                <a:gd name="T53" fmla="*/ 169 h 169"/>
                <a:gd name="T54" fmla="*/ 65 w 169"/>
                <a:gd name="T55" fmla="*/ 169 h 169"/>
                <a:gd name="T56" fmla="*/ 65 w 169"/>
                <a:gd name="T57" fmla="*/ 169 h 169"/>
                <a:gd name="T58" fmla="*/ 66 w 169"/>
                <a:gd name="T59" fmla="*/ 169 h 169"/>
                <a:gd name="T60" fmla="*/ 66 w 169"/>
                <a:gd name="T61" fmla="*/ 169 h 169"/>
                <a:gd name="T62" fmla="*/ 67 w 169"/>
                <a:gd name="T63" fmla="*/ 169 h 169"/>
                <a:gd name="T64" fmla="*/ 67 w 169"/>
                <a:gd name="T65" fmla="*/ 168 h 169"/>
                <a:gd name="T66" fmla="*/ 67 w 169"/>
                <a:gd name="T67" fmla="*/ 168 h 169"/>
                <a:gd name="T68" fmla="*/ 68 w 169"/>
                <a:gd name="T69" fmla="*/ 168 h 169"/>
                <a:gd name="T70" fmla="*/ 68 w 169"/>
                <a:gd name="T71" fmla="*/ 168 h 169"/>
                <a:gd name="T72" fmla="*/ 68 w 169"/>
                <a:gd name="T73" fmla="*/ 167 h 169"/>
                <a:gd name="T74" fmla="*/ 69 w 169"/>
                <a:gd name="T75" fmla="*/ 167 h 169"/>
                <a:gd name="T76" fmla="*/ 169 w 169"/>
                <a:gd name="T77" fmla="*/ 56 h 169"/>
                <a:gd name="T78" fmla="*/ 84 w 169"/>
                <a:gd name="T79" fmla="*/ 39 h 169"/>
                <a:gd name="T80" fmla="*/ 92 w 169"/>
                <a:gd name="T81" fmla="*/ 48 h 169"/>
                <a:gd name="T82" fmla="*/ 17 w 169"/>
                <a:gd name="T83" fmla="*/ 106 h 169"/>
                <a:gd name="T84" fmla="*/ 14 w 169"/>
                <a:gd name="T85" fmla="*/ 155 h 169"/>
                <a:gd name="T86" fmla="*/ 14 w 169"/>
                <a:gd name="T87" fmla="*/ 123 h 169"/>
                <a:gd name="T88" fmla="*/ 14 w 169"/>
                <a:gd name="T89" fmla="*/ 155 h 169"/>
                <a:gd name="T90" fmla="*/ 32 w 169"/>
                <a:gd name="T91" fmla="*/ 120 h 169"/>
                <a:gd name="T92" fmla="*/ 116 w 169"/>
                <a:gd name="T93" fmla="*/ 71 h 169"/>
                <a:gd name="T94" fmla="*/ 32 w 169"/>
                <a:gd name="T95" fmla="*/ 120 h 169"/>
                <a:gd name="T96" fmla="*/ 64 w 169"/>
                <a:gd name="T97" fmla="*/ 152 h 169"/>
                <a:gd name="T98" fmla="*/ 122 w 169"/>
                <a:gd name="T99" fmla="*/ 77 h 169"/>
                <a:gd name="T100" fmla="*/ 64 w 169"/>
                <a:gd name="T101" fmla="*/ 152 h 169"/>
                <a:gd name="T102" fmla="*/ 155 w 169"/>
                <a:gd name="T103" fmla="*/ 56 h 169"/>
                <a:gd name="T104" fmla="*/ 152 w 169"/>
                <a:gd name="T105" fmla="*/ 64 h 169"/>
                <a:gd name="T106" fmla="*/ 94 w 169"/>
                <a:gd name="T107" fmla="*/ 29 h 169"/>
                <a:gd name="T108" fmla="*/ 105 w 169"/>
                <a:gd name="T109" fmla="*/ 18 h 169"/>
                <a:gd name="T110" fmla="*/ 114 w 169"/>
                <a:gd name="T111" fmla="*/ 14 h 169"/>
                <a:gd name="T112" fmla="*/ 152 w 169"/>
                <a:gd name="T113" fmla="*/ 47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9" h="169">
                  <a:moveTo>
                    <a:pt x="169" y="56"/>
                  </a:moveTo>
                  <a:cubicBezTo>
                    <a:pt x="169" y="49"/>
                    <a:pt x="167" y="42"/>
                    <a:pt x="162" y="37"/>
                  </a:cubicBezTo>
                  <a:cubicBezTo>
                    <a:pt x="132" y="8"/>
                    <a:pt x="132" y="8"/>
                    <a:pt x="132" y="8"/>
                  </a:cubicBezTo>
                  <a:cubicBezTo>
                    <a:pt x="127" y="3"/>
                    <a:pt x="121" y="0"/>
                    <a:pt x="114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07" y="0"/>
                    <a:pt x="100" y="3"/>
                    <a:pt x="95" y="8"/>
                  </a:cubicBezTo>
                  <a:cubicBezTo>
                    <a:pt x="2" y="101"/>
                    <a:pt x="2" y="101"/>
                    <a:pt x="2" y="101"/>
                  </a:cubicBezTo>
                  <a:cubicBezTo>
                    <a:pt x="2" y="101"/>
                    <a:pt x="2" y="101"/>
                    <a:pt x="2" y="101"/>
                  </a:cubicBezTo>
                  <a:cubicBezTo>
                    <a:pt x="2" y="101"/>
                    <a:pt x="2" y="101"/>
                    <a:pt x="2" y="101"/>
                  </a:cubicBezTo>
                  <a:cubicBezTo>
                    <a:pt x="2" y="101"/>
                    <a:pt x="2" y="101"/>
                    <a:pt x="2" y="101"/>
                  </a:cubicBezTo>
                  <a:cubicBezTo>
                    <a:pt x="2" y="101"/>
                    <a:pt x="2" y="101"/>
                    <a:pt x="2" y="101"/>
                  </a:cubicBezTo>
                  <a:cubicBezTo>
                    <a:pt x="2" y="101"/>
                    <a:pt x="2" y="101"/>
                    <a:pt x="2" y="101"/>
                  </a:cubicBezTo>
                  <a:cubicBezTo>
                    <a:pt x="2" y="101"/>
                    <a:pt x="2" y="101"/>
                    <a:pt x="2" y="101"/>
                  </a:cubicBezTo>
                  <a:cubicBezTo>
                    <a:pt x="2" y="101"/>
                    <a:pt x="2" y="101"/>
                    <a:pt x="2" y="101"/>
                  </a:cubicBezTo>
                  <a:cubicBezTo>
                    <a:pt x="2" y="101"/>
                    <a:pt x="2" y="101"/>
                    <a:pt x="2" y="101"/>
                  </a:cubicBezTo>
                  <a:cubicBezTo>
                    <a:pt x="2" y="101"/>
                    <a:pt x="2" y="101"/>
                    <a:pt x="2" y="101"/>
                  </a:cubicBezTo>
                  <a:cubicBezTo>
                    <a:pt x="2" y="102"/>
                    <a:pt x="2" y="102"/>
                    <a:pt x="2" y="102"/>
                  </a:cubicBezTo>
                  <a:cubicBezTo>
                    <a:pt x="2" y="102"/>
                    <a:pt x="2" y="102"/>
                    <a:pt x="2" y="102"/>
                  </a:cubicBezTo>
                  <a:cubicBezTo>
                    <a:pt x="1" y="102"/>
                    <a:pt x="1" y="102"/>
                    <a:pt x="1" y="102"/>
                  </a:cubicBezTo>
                  <a:cubicBezTo>
                    <a:pt x="1" y="102"/>
                    <a:pt x="1" y="102"/>
                    <a:pt x="1" y="102"/>
                  </a:cubicBezTo>
                  <a:cubicBezTo>
                    <a:pt x="1" y="102"/>
                    <a:pt x="1" y="102"/>
                    <a:pt x="1" y="102"/>
                  </a:cubicBezTo>
                  <a:cubicBezTo>
                    <a:pt x="1" y="102"/>
                    <a:pt x="1" y="102"/>
                    <a:pt x="1" y="102"/>
                  </a:cubicBezTo>
                  <a:cubicBezTo>
                    <a:pt x="1" y="102"/>
                    <a:pt x="1" y="102"/>
                    <a:pt x="1" y="102"/>
                  </a:cubicBezTo>
                  <a:cubicBezTo>
                    <a:pt x="1" y="102"/>
                    <a:pt x="1" y="102"/>
                    <a:pt x="1" y="102"/>
                  </a:cubicBezTo>
                  <a:cubicBezTo>
                    <a:pt x="1" y="102"/>
                    <a:pt x="1" y="102"/>
                    <a:pt x="1" y="102"/>
                  </a:cubicBezTo>
                  <a:cubicBezTo>
                    <a:pt x="1" y="102"/>
                    <a:pt x="1" y="102"/>
                    <a:pt x="1" y="102"/>
                  </a:cubicBezTo>
                  <a:cubicBezTo>
                    <a:pt x="1" y="103"/>
                    <a:pt x="1" y="103"/>
                    <a:pt x="1" y="103"/>
                  </a:cubicBezTo>
                  <a:cubicBezTo>
                    <a:pt x="1" y="103"/>
                    <a:pt x="1" y="103"/>
                    <a:pt x="1" y="103"/>
                  </a:cubicBezTo>
                  <a:cubicBezTo>
                    <a:pt x="1" y="103"/>
                    <a:pt x="1" y="103"/>
                    <a:pt x="1" y="103"/>
                  </a:cubicBezTo>
                  <a:cubicBezTo>
                    <a:pt x="1" y="103"/>
                    <a:pt x="1" y="103"/>
                    <a:pt x="1" y="103"/>
                  </a:cubicBezTo>
                  <a:cubicBezTo>
                    <a:pt x="1" y="103"/>
                    <a:pt x="1" y="103"/>
                    <a:pt x="1" y="103"/>
                  </a:cubicBezTo>
                  <a:cubicBezTo>
                    <a:pt x="1" y="103"/>
                    <a:pt x="1" y="103"/>
                    <a:pt x="1" y="103"/>
                  </a:cubicBezTo>
                  <a:cubicBezTo>
                    <a:pt x="1" y="103"/>
                    <a:pt x="1" y="103"/>
                    <a:pt x="1" y="103"/>
                  </a:cubicBezTo>
                  <a:cubicBezTo>
                    <a:pt x="1" y="103"/>
                    <a:pt x="1" y="103"/>
                    <a:pt x="1" y="103"/>
                  </a:cubicBezTo>
                  <a:cubicBezTo>
                    <a:pt x="1" y="104"/>
                    <a:pt x="1" y="104"/>
                    <a:pt x="1" y="104"/>
                  </a:cubicBezTo>
                  <a:cubicBezTo>
                    <a:pt x="1" y="104"/>
                    <a:pt x="1" y="104"/>
                    <a:pt x="1" y="104"/>
                  </a:cubicBezTo>
                  <a:cubicBezTo>
                    <a:pt x="1" y="104"/>
                    <a:pt x="1" y="104"/>
                    <a:pt x="1" y="104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6"/>
                    <a:pt x="4" y="169"/>
                    <a:pt x="7" y="169"/>
                  </a:cubicBezTo>
                  <a:cubicBezTo>
                    <a:pt x="64" y="169"/>
                    <a:pt x="64" y="169"/>
                    <a:pt x="64" y="169"/>
                  </a:cubicBezTo>
                  <a:cubicBezTo>
                    <a:pt x="64" y="169"/>
                    <a:pt x="64" y="169"/>
                    <a:pt x="64" y="169"/>
                  </a:cubicBezTo>
                  <a:cubicBezTo>
                    <a:pt x="64" y="169"/>
                    <a:pt x="64" y="169"/>
                    <a:pt x="64" y="169"/>
                  </a:cubicBezTo>
                  <a:cubicBezTo>
                    <a:pt x="65" y="169"/>
                    <a:pt x="65" y="169"/>
                    <a:pt x="65" y="169"/>
                  </a:cubicBezTo>
                  <a:cubicBezTo>
                    <a:pt x="65" y="169"/>
                    <a:pt x="65" y="169"/>
                    <a:pt x="65" y="169"/>
                  </a:cubicBezTo>
                  <a:cubicBezTo>
                    <a:pt x="65" y="169"/>
                    <a:pt x="65" y="169"/>
                    <a:pt x="65" y="169"/>
                  </a:cubicBezTo>
                  <a:cubicBezTo>
                    <a:pt x="65" y="169"/>
                    <a:pt x="65" y="169"/>
                    <a:pt x="65" y="169"/>
                  </a:cubicBezTo>
                  <a:cubicBezTo>
                    <a:pt x="65" y="169"/>
                    <a:pt x="65" y="169"/>
                    <a:pt x="65" y="169"/>
                  </a:cubicBezTo>
                  <a:cubicBezTo>
                    <a:pt x="65" y="169"/>
                    <a:pt x="65" y="169"/>
                    <a:pt x="65" y="169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169"/>
                    <a:pt x="67" y="169"/>
                    <a:pt x="67" y="169"/>
                  </a:cubicBezTo>
                  <a:cubicBezTo>
                    <a:pt x="67" y="169"/>
                    <a:pt x="67" y="169"/>
                    <a:pt x="67" y="169"/>
                  </a:cubicBezTo>
                  <a:cubicBezTo>
                    <a:pt x="67" y="168"/>
                    <a:pt x="67" y="168"/>
                    <a:pt x="67" y="168"/>
                  </a:cubicBezTo>
                  <a:cubicBezTo>
                    <a:pt x="67" y="168"/>
                    <a:pt x="67" y="168"/>
                    <a:pt x="67" y="168"/>
                  </a:cubicBezTo>
                  <a:cubicBezTo>
                    <a:pt x="67" y="168"/>
                    <a:pt x="67" y="168"/>
                    <a:pt x="67" y="168"/>
                  </a:cubicBezTo>
                  <a:cubicBezTo>
                    <a:pt x="67" y="168"/>
                    <a:pt x="67" y="168"/>
                    <a:pt x="67" y="168"/>
                  </a:cubicBezTo>
                  <a:cubicBezTo>
                    <a:pt x="68" y="168"/>
                    <a:pt x="68" y="168"/>
                    <a:pt x="68" y="168"/>
                  </a:cubicBezTo>
                  <a:cubicBezTo>
                    <a:pt x="68" y="168"/>
                    <a:pt x="68" y="168"/>
                    <a:pt x="68" y="168"/>
                  </a:cubicBezTo>
                  <a:cubicBezTo>
                    <a:pt x="68" y="168"/>
                    <a:pt x="68" y="168"/>
                    <a:pt x="68" y="168"/>
                  </a:cubicBezTo>
                  <a:cubicBezTo>
                    <a:pt x="68" y="168"/>
                    <a:pt x="68" y="168"/>
                    <a:pt x="68" y="168"/>
                  </a:cubicBezTo>
                  <a:cubicBezTo>
                    <a:pt x="68" y="168"/>
                    <a:pt x="68" y="168"/>
                    <a:pt x="68" y="168"/>
                  </a:cubicBezTo>
                  <a:cubicBezTo>
                    <a:pt x="68" y="167"/>
                    <a:pt x="68" y="167"/>
                    <a:pt x="68" y="167"/>
                  </a:cubicBezTo>
                  <a:cubicBezTo>
                    <a:pt x="68" y="167"/>
                    <a:pt x="68" y="167"/>
                    <a:pt x="68" y="167"/>
                  </a:cubicBezTo>
                  <a:cubicBezTo>
                    <a:pt x="69" y="167"/>
                    <a:pt x="69" y="167"/>
                    <a:pt x="69" y="167"/>
                  </a:cubicBezTo>
                  <a:cubicBezTo>
                    <a:pt x="162" y="74"/>
                    <a:pt x="162" y="74"/>
                    <a:pt x="162" y="74"/>
                  </a:cubicBezTo>
                  <a:cubicBezTo>
                    <a:pt x="167" y="69"/>
                    <a:pt x="169" y="62"/>
                    <a:pt x="169" y="56"/>
                  </a:cubicBezTo>
                  <a:cubicBezTo>
                    <a:pt x="169" y="56"/>
                    <a:pt x="169" y="56"/>
                    <a:pt x="169" y="56"/>
                  </a:cubicBezTo>
                  <a:close/>
                  <a:moveTo>
                    <a:pt x="84" y="39"/>
                  </a:moveTo>
                  <a:cubicBezTo>
                    <a:pt x="84" y="39"/>
                    <a:pt x="84" y="39"/>
                    <a:pt x="84" y="39"/>
                  </a:cubicBezTo>
                  <a:cubicBezTo>
                    <a:pt x="92" y="48"/>
                    <a:pt x="92" y="48"/>
                    <a:pt x="92" y="48"/>
                  </a:cubicBezTo>
                  <a:cubicBezTo>
                    <a:pt x="26" y="114"/>
                    <a:pt x="26" y="114"/>
                    <a:pt x="26" y="114"/>
                  </a:cubicBezTo>
                  <a:cubicBezTo>
                    <a:pt x="17" y="106"/>
                    <a:pt x="17" y="106"/>
                    <a:pt x="17" y="106"/>
                  </a:cubicBezTo>
                  <a:cubicBezTo>
                    <a:pt x="84" y="39"/>
                    <a:pt x="84" y="39"/>
                    <a:pt x="84" y="39"/>
                  </a:cubicBezTo>
                  <a:close/>
                  <a:moveTo>
                    <a:pt x="14" y="155"/>
                  </a:moveTo>
                  <a:cubicBezTo>
                    <a:pt x="14" y="155"/>
                    <a:pt x="14" y="155"/>
                    <a:pt x="14" y="155"/>
                  </a:cubicBezTo>
                  <a:cubicBezTo>
                    <a:pt x="14" y="123"/>
                    <a:pt x="14" y="123"/>
                    <a:pt x="14" y="123"/>
                  </a:cubicBezTo>
                  <a:cubicBezTo>
                    <a:pt x="47" y="155"/>
                    <a:pt x="47" y="155"/>
                    <a:pt x="47" y="155"/>
                  </a:cubicBezTo>
                  <a:cubicBezTo>
                    <a:pt x="14" y="155"/>
                    <a:pt x="14" y="155"/>
                    <a:pt x="14" y="155"/>
                  </a:cubicBezTo>
                  <a:close/>
                  <a:moveTo>
                    <a:pt x="32" y="120"/>
                  </a:moveTo>
                  <a:cubicBezTo>
                    <a:pt x="32" y="120"/>
                    <a:pt x="32" y="120"/>
                    <a:pt x="32" y="120"/>
                  </a:cubicBezTo>
                  <a:cubicBezTo>
                    <a:pt x="98" y="54"/>
                    <a:pt x="98" y="54"/>
                    <a:pt x="98" y="54"/>
                  </a:cubicBezTo>
                  <a:cubicBezTo>
                    <a:pt x="116" y="71"/>
                    <a:pt x="116" y="71"/>
                    <a:pt x="116" y="71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32" y="120"/>
                    <a:pt x="32" y="120"/>
                    <a:pt x="32" y="120"/>
                  </a:cubicBezTo>
                  <a:close/>
                  <a:moveTo>
                    <a:pt x="64" y="152"/>
                  </a:moveTo>
                  <a:cubicBezTo>
                    <a:pt x="64" y="152"/>
                    <a:pt x="64" y="152"/>
                    <a:pt x="64" y="152"/>
                  </a:cubicBezTo>
                  <a:cubicBezTo>
                    <a:pt x="55" y="144"/>
                    <a:pt x="55" y="144"/>
                    <a:pt x="55" y="144"/>
                  </a:cubicBezTo>
                  <a:cubicBezTo>
                    <a:pt x="122" y="77"/>
                    <a:pt x="122" y="77"/>
                    <a:pt x="122" y="77"/>
                  </a:cubicBezTo>
                  <a:cubicBezTo>
                    <a:pt x="130" y="86"/>
                    <a:pt x="130" y="86"/>
                    <a:pt x="130" y="86"/>
                  </a:cubicBezTo>
                  <a:cubicBezTo>
                    <a:pt x="64" y="152"/>
                    <a:pt x="64" y="152"/>
                    <a:pt x="64" y="152"/>
                  </a:cubicBezTo>
                  <a:close/>
                  <a:moveTo>
                    <a:pt x="155" y="56"/>
                  </a:moveTo>
                  <a:cubicBezTo>
                    <a:pt x="155" y="56"/>
                    <a:pt x="155" y="56"/>
                    <a:pt x="155" y="56"/>
                  </a:cubicBezTo>
                  <a:cubicBezTo>
                    <a:pt x="155" y="56"/>
                    <a:pt x="155" y="56"/>
                    <a:pt x="155" y="56"/>
                  </a:cubicBezTo>
                  <a:cubicBezTo>
                    <a:pt x="155" y="59"/>
                    <a:pt x="154" y="62"/>
                    <a:pt x="152" y="64"/>
                  </a:cubicBezTo>
                  <a:cubicBezTo>
                    <a:pt x="140" y="76"/>
                    <a:pt x="140" y="76"/>
                    <a:pt x="140" y="76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105" y="18"/>
                    <a:pt x="105" y="18"/>
                    <a:pt x="105" y="18"/>
                  </a:cubicBezTo>
                  <a:cubicBezTo>
                    <a:pt x="108" y="15"/>
                    <a:pt x="111" y="14"/>
                    <a:pt x="114" y="14"/>
                  </a:cubicBezTo>
                  <a:cubicBezTo>
                    <a:pt x="114" y="14"/>
                    <a:pt x="114" y="14"/>
                    <a:pt x="114" y="14"/>
                  </a:cubicBezTo>
                  <a:cubicBezTo>
                    <a:pt x="117" y="14"/>
                    <a:pt x="120" y="15"/>
                    <a:pt x="122" y="18"/>
                  </a:cubicBezTo>
                  <a:cubicBezTo>
                    <a:pt x="152" y="47"/>
                    <a:pt x="152" y="47"/>
                    <a:pt x="152" y="47"/>
                  </a:cubicBezTo>
                  <a:cubicBezTo>
                    <a:pt x="154" y="50"/>
                    <a:pt x="155" y="53"/>
                    <a:pt x="155" y="56"/>
                  </a:cubicBezTo>
                  <a:close/>
                </a:path>
              </a:pathLst>
            </a:custGeom>
            <a:solidFill>
              <a:srgbClr val="1A3389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琥珀" panose="02010800040101010101" pitchFamily="2" charset="-122"/>
                <a:ea typeface="微软雅黑" panose="020B0503020204020204" pitchFamily="34" charset="-122"/>
                <a:sym typeface="华文琥珀" panose="02010800040101010101" pitchFamily="2" charset="-122"/>
              </a:endParaRPr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6FB5FD0D-B625-4A90-A75A-1E0B47F2C1F9}"/>
              </a:ext>
            </a:extLst>
          </p:cNvPr>
          <p:cNvSpPr/>
          <p:nvPr/>
        </p:nvSpPr>
        <p:spPr>
          <a:xfrm>
            <a:off x="1507867" y="1269423"/>
            <a:ext cx="938734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/>
              <a:t>每个人的手上都有一块老师准备的三角形模板，你能</a:t>
            </a:r>
            <a:r>
              <a:rPr lang="zh-CN" altLang="en-US" sz="3200" dirty="0"/>
              <a:t>以最快的速度</a:t>
            </a:r>
            <a:r>
              <a:rPr lang="zh-CN" altLang="zh-CN" sz="3200" dirty="0"/>
              <a:t>地</a:t>
            </a:r>
            <a:r>
              <a:rPr lang="zh-CN" altLang="en-US" sz="3200" dirty="0"/>
              <a:t>画出</a:t>
            </a:r>
            <a:r>
              <a:rPr lang="zh-CN" altLang="zh-CN" sz="3200" dirty="0"/>
              <a:t>一个与</a:t>
            </a:r>
            <a:r>
              <a:rPr lang="zh-CN" altLang="en-US" sz="3200" dirty="0"/>
              <a:t>它</a:t>
            </a:r>
            <a:r>
              <a:rPr lang="zh-CN" altLang="zh-CN" sz="3200" dirty="0"/>
              <a:t>全等的三角形吗？</a:t>
            </a:r>
            <a:endParaRPr lang="zh-CN" altLang="en-US" sz="3200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B3DB392-4809-4BEA-AEA0-78076D51886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70102" y="3108442"/>
            <a:ext cx="2754555" cy="2303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770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id="{BA16A484-0940-4A2C-9A29-93E43871D673}"/>
              </a:ext>
            </a:extLst>
          </p:cNvPr>
          <p:cNvGrpSpPr/>
          <p:nvPr/>
        </p:nvGrpSpPr>
        <p:grpSpPr>
          <a:xfrm>
            <a:off x="699832" y="167720"/>
            <a:ext cx="10749338" cy="769441"/>
            <a:chOff x="692303" y="174864"/>
            <a:chExt cx="10749338" cy="769441"/>
          </a:xfrm>
        </p:grpSpPr>
        <p:sp>
          <p:nvSpPr>
            <p:cNvPr id="20" name="PA_文本框 5">
              <a:extLst>
                <a:ext uri="{FF2B5EF4-FFF2-40B4-BE49-F238E27FC236}">
                  <a16:creationId xmlns:a16="http://schemas.microsoft.com/office/drawing/2014/main" id="{114C8874-E8C6-4751-A070-59E2AE7AA813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1622603" y="174864"/>
              <a:ext cx="301396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b="1" dirty="0">
                  <a:solidFill>
                    <a:srgbClr val="1A3389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华文琥珀" panose="02010800040101010101" pitchFamily="2" charset="-122"/>
                </a:rPr>
                <a:t>问题探究：</a:t>
              </a:r>
            </a:p>
          </p:txBody>
        </p: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EC780C6B-5CE5-479B-90C2-71F8B4273977}"/>
                </a:ext>
              </a:extLst>
            </p:cNvPr>
            <p:cNvGrpSpPr/>
            <p:nvPr/>
          </p:nvGrpSpPr>
          <p:grpSpPr>
            <a:xfrm>
              <a:off x="692303" y="239819"/>
              <a:ext cx="773641" cy="697525"/>
              <a:chOff x="5424755" y="1340768"/>
              <a:chExt cx="670560" cy="604586"/>
            </a:xfrm>
          </p:grpSpPr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EA769093-0267-4E8B-BFD8-A0C90A29A19A}"/>
                  </a:ext>
                </a:extLst>
              </p:cNvPr>
              <p:cNvGrpSpPr/>
              <p:nvPr/>
            </p:nvGrpSpPr>
            <p:grpSpPr>
              <a:xfrm>
                <a:off x="5424755" y="1340768"/>
                <a:ext cx="670560" cy="604586"/>
                <a:chOff x="5424755" y="1340768"/>
                <a:chExt cx="670560" cy="604586"/>
              </a:xfrm>
            </p:grpSpPr>
            <p:grpSp>
              <p:nvGrpSpPr>
                <p:cNvPr id="26" name="组合 25">
                  <a:extLst>
                    <a:ext uri="{FF2B5EF4-FFF2-40B4-BE49-F238E27FC236}">
                      <a16:creationId xmlns:a16="http://schemas.microsoft.com/office/drawing/2014/main" id="{F50D5CD7-2537-4F29-B1B7-C3F0CC01133C}"/>
                    </a:ext>
                  </a:extLst>
                </p:cNvPr>
                <p:cNvGrpSpPr/>
                <p:nvPr/>
              </p:nvGrpSpPr>
              <p:grpSpPr>
                <a:xfrm>
                  <a:off x="5424755" y="1340768"/>
                  <a:ext cx="670560" cy="604586"/>
                  <a:chOff x="3720691" y="2824413"/>
                  <a:chExt cx="1341120" cy="1209172"/>
                </a:xfrm>
              </p:grpSpPr>
              <p:sp>
                <p:nvSpPr>
                  <p:cNvPr id="28" name="Freeform 5">
                    <a:extLst>
                      <a:ext uri="{FF2B5EF4-FFF2-40B4-BE49-F238E27FC236}">
                        <a16:creationId xmlns:a16="http://schemas.microsoft.com/office/drawing/2014/main" id="{BD16C277-7EB6-48B5-A2DA-53426E54DBD6}"/>
                      </a:ext>
                    </a:extLst>
                  </p:cNvPr>
                  <p:cNvSpPr/>
                  <p:nvPr/>
                </p:nvSpPr>
                <p:spPr bwMode="auto">
                  <a:xfrm rot="1855731">
                    <a:off x="3720691" y="2824413"/>
                    <a:ext cx="1341120" cy="1209172"/>
                  </a:xfrm>
                  <a:custGeom>
                    <a:avLst/>
                    <a:gdLst>
                      <a:gd name="T0" fmla="*/ 2151 w 2740"/>
                      <a:gd name="T1" fmla="*/ 2315 h 2446"/>
                      <a:gd name="T2" fmla="*/ 2055 w 2740"/>
                      <a:gd name="T3" fmla="*/ 2410 h 2446"/>
                      <a:gd name="T4" fmla="*/ 1918 w 2740"/>
                      <a:gd name="T5" fmla="*/ 2445 h 2446"/>
                      <a:gd name="T6" fmla="*/ 816 w 2740"/>
                      <a:gd name="T7" fmla="*/ 2445 h 2446"/>
                      <a:gd name="T8" fmla="*/ 685 w 2740"/>
                      <a:gd name="T9" fmla="*/ 2410 h 2446"/>
                      <a:gd name="T10" fmla="*/ 589 w 2740"/>
                      <a:gd name="T11" fmla="*/ 2314 h 2446"/>
                      <a:gd name="T12" fmla="*/ 36 w 2740"/>
                      <a:gd name="T13" fmla="*/ 1356 h 2446"/>
                      <a:gd name="T14" fmla="*/ 0 w 2740"/>
                      <a:gd name="T15" fmla="*/ 1223 h 2446"/>
                      <a:gd name="T16" fmla="*/ 36 w 2740"/>
                      <a:gd name="T17" fmla="*/ 1089 h 2446"/>
                      <a:gd name="T18" fmla="*/ 587 w 2740"/>
                      <a:gd name="T19" fmla="*/ 135 h 2446"/>
                      <a:gd name="T20" fmla="*/ 685 w 2740"/>
                      <a:gd name="T21" fmla="*/ 37 h 2446"/>
                      <a:gd name="T22" fmla="*/ 810 w 2740"/>
                      <a:gd name="T23" fmla="*/ 1 h 2446"/>
                      <a:gd name="T24" fmla="*/ 1916 w 2740"/>
                      <a:gd name="T25" fmla="*/ 1 h 2446"/>
                      <a:gd name="T26" fmla="*/ 2055 w 2740"/>
                      <a:gd name="T27" fmla="*/ 37 h 2446"/>
                      <a:gd name="T28" fmla="*/ 2151 w 2740"/>
                      <a:gd name="T29" fmla="*/ 132 h 2446"/>
                      <a:gd name="T30" fmla="*/ 2702 w 2740"/>
                      <a:gd name="T31" fmla="*/ 1086 h 2446"/>
                      <a:gd name="T32" fmla="*/ 2740 w 2740"/>
                      <a:gd name="T33" fmla="*/ 1223 h 2446"/>
                      <a:gd name="T34" fmla="*/ 2701 w 2740"/>
                      <a:gd name="T35" fmla="*/ 1361 h 2446"/>
                      <a:gd name="T36" fmla="*/ 2151 w 2740"/>
                      <a:gd name="T37" fmla="*/ 2315 h 24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2740" h="2446">
                        <a:moveTo>
                          <a:pt x="2151" y="2315"/>
                        </a:moveTo>
                        <a:cubicBezTo>
                          <a:pt x="2128" y="2353"/>
                          <a:pt x="2096" y="2386"/>
                          <a:pt x="2055" y="2410"/>
                        </a:cubicBezTo>
                        <a:cubicBezTo>
                          <a:pt x="2012" y="2435"/>
                          <a:pt x="1965" y="2446"/>
                          <a:pt x="1918" y="2445"/>
                        </a:cubicBezTo>
                        <a:lnTo>
                          <a:pt x="816" y="2445"/>
                        </a:lnTo>
                        <a:cubicBezTo>
                          <a:pt x="772" y="2445"/>
                          <a:pt x="726" y="2434"/>
                          <a:pt x="685" y="2410"/>
                        </a:cubicBezTo>
                        <a:cubicBezTo>
                          <a:pt x="644" y="2386"/>
                          <a:pt x="611" y="2353"/>
                          <a:pt x="589" y="2314"/>
                        </a:cubicBezTo>
                        <a:lnTo>
                          <a:pt x="36" y="1356"/>
                        </a:lnTo>
                        <a:cubicBezTo>
                          <a:pt x="13" y="1317"/>
                          <a:pt x="0" y="1272"/>
                          <a:pt x="0" y="1223"/>
                        </a:cubicBezTo>
                        <a:cubicBezTo>
                          <a:pt x="0" y="1174"/>
                          <a:pt x="13" y="1129"/>
                          <a:pt x="36" y="1089"/>
                        </a:cubicBezTo>
                        <a:lnTo>
                          <a:pt x="587" y="135"/>
                        </a:lnTo>
                        <a:cubicBezTo>
                          <a:pt x="610" y="96"/>
                          <a:pt x="643" y="61"/>
                          <a:pt x="685" y="37"/>
                        </a:cubicBezTo>
                        <a:cubicBezTo>
                          <a:pt x="724" y="14"/>
                          <a:pt x="767" y="2"/>
                          <a:pt x="810" y="1"/>
                        </a:cubicBezTo>
                        <a:lnTo>
                          <a:pt x="1916" y="1"/>
                        </a:lnTo>
                        <a:cubicBezTo>
                          <a:pt x="1963" y="0"/>
                          <a:pt x="2011" y="11"/>
                          <a:pt x="2055" y="37"/>
                        </a:cubicBezTo>
                        <a:cubicBezTo>
                          <a:pt x="2096" y="60"/>
                          <a:pt x="2129" y="93"/>
                          <a:pt x="2151" y="132"/>
                        </a:cubicBezTo>
                        <a:lnTo>
                          <a:pt x="2702" y="1086"/>
                        </a:lnTo>
                        <a:cubicBezTo>
                          <a:pt x="2726" y="1126"/>
                          <a:pt x="2740" y="1173"/>
                          <a:pt x="2740" y="1223"/>
                        </a:cubicBezTo>
                        <a:cubicBezTo>
                          <a:pt x="2740" y="1274"/>
                          <a:pt x="2726" y="1321"/>
                          <a:pt x="2701" y="1361"/>
                        </a:cubicBezTo>
                        <a:lnTo>
                          <a:pt x="2151" y="2315"/>
                        </a:lnTo>
                        <a:close/>
                      </a:path>
                    </a:pathLst>
                  </a:custGeom>
                  <a:solidFill>
                    <a:srgbClr val="1A3389"/>
                  </a:solidFill>
                  <a:ln w="952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400">
                      <a:solidFill>
                        <a:srgbClr val="1A3389"/>
                      </a:solidFill>
                      <a:latin typeface="思源黑体 CN Bold" panose="020B0800000000000000" pitchFamily="34" charset="-122"/>
                      <a:ea typeface="思源黑体 CN Bold" panose="020B0800000000000000" pitchFamily="34" charset="-122"/>
                      <a:sym typeface="华文琥珀" panose="02010800040101010101" pitchFamily="2" charset="-122"/>
                    </a:endParaRPr>
                  </a:p>
                </p:txBody>
              </p:sp>
              <p:sp>
                <p:nvSpPr>
                  <p:cNvPr id="29" name="Freeform 5">
                    <a:extLst>
                      <a:ext uri="{FF2B5EF4-FFF2-40B4-BE49-F238E27FC236}">
                        <a16:creationId xmlns:a16="http://schemas.microsoft.com/office/drawing/2014/main" id="{DDD0E564-CFDC-4D9C-BB43-660B7B26A795}"/>
                      </a:ext>
                    </a:extLst>
                  </p:cNvPr>
                  <p:cNvSpPr/>
                  <p:nvPr/>
                </p:nvSpPr>
                <p:spPr bwMode="auto">
                  <a:xfrm rot="1855731">
                    <a:off x="3764584" y="2863366"/>
                    <a:ext cx="1264630" cy="1140207"/>
                  </a:xfrm>
                  <a:custGeom>
                    <a:avLst/>
                    <a:gdLst>
                      <a:gd name="T0" fmla="*/ 2151 w 2740"/>
                      <a:gd name="T1" fmla="*/ 2315 h 2446"/>
                      <a:gd name="T2" fmla="*/ 2055 w 2740"/>
                      <a:gd name="T3" fmla="*/ 2410 h 2446"/>
                      <a:gd name="T4" fmla="*/ 1918 w 2740"/>
                      <a:gd name="T5" fmla="*/ 2445 h 2446"/>
                      <a:gd name="T6" fmla="*/ 816 w 2740"/>
                      <a:gd name="T7" fmla="*/ 2445 h 2446"/>
                      <a:gd name="T8" fmla="*/ 685 w 2740"/>
                      <a:gd name="T9" fmla="*/ 2410 h 2446"/>
                      <a:gd name="T10" fmla="*/ 589 w 2740"/>
                      <a:gd name="T11" fmla="*/ 2314 h 2446"/>
                      <a:gd name="T12" fmla="*/ 36 w 2740"/>
                      <a:gd name="T13" fmla="*/ 1356 h 2446"/>
                      <a:gd name="T14" fmla="*/ 0 w 2740"/>
                      <a:gd name="T15" fmla="*/ 1223 h 2446"/>
                      <a:gd name="T16" fmla="*/ 36 w 2740"/>
                      <a:gd name="T17" fmla="*/ 1089 h 2446"/>
                      <a:gd name="T18" fmla="*/ 587 w 2740"/>
                      <a:gd name="T19" fmla="*/ 135 h 2446"/>
                      <a:gd name="T20" fmla="*/ 685 w 2740"/>
                      <a:gd name="T21" fmla="*/ 37 h 2446"/>
                      <a:gd name="T22" fmla="*/ 810 w 2740"/>
                      <a:gd name="T23" fmla="*/ 1 h 2446"/>
                      <a:gd name="T24" fmla="*/ 1916 w 2740"/>
                      <a:gd name="T25" fmla="*/ 1 h 2446"/>
                      <a:gd name="T26" fmla="*/ 2055 w 2740"/>
                      <a:gd name="T27" fmla="*/ 37 h 2446"/>
                      <a:gd name="T28" fmla="*/ 2151 w 2740"/>
                      <a:gd name="T29" fmla="*/ 132 h 2446"/>
                      <a:gd name="T30" fmla="*/ 2702 w 2740"/>
                      <a:gd name="T31" fmla="*/ 1086 h 2446"/>
                      <a:gd name="T32" fmla="*/ 2740 w 2740"/>
                      <a:gd name="T33" fmla="*/ 1223 h 2446"/>
                      <a:gd name="T34" fmla="*/ 2701 w 2740"/>
                      <a:gd name="T35" fmla="*/ 1361 h 2446"/>
                      <a:gd name="T36" fmla="*/ 2151 w 2740"/>
                      <a:gd name="T37" fmla="*/ 2315 h 24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2740" h="2446">
                        <a:moveTo>
                          <a:pt x="2151" y="2315"/>
                        </a:moveTo>
                        <a:cubicBezTo>
                          <a:pt x="2128" y="2353"/>
                          <a:pt x="2096" y="2386"/>
                          <a:pt x="2055" y="2410"/>
                        </a:cubicBezTo>
                        <a:cubicBezTo>
                          <a:pt x="2012" y="2435"/>
                          <a:pt x="1965" y="2446"/>
                          <a:pt x="1918" y="2445"/>
                        </a:cubicBezTo>
                        <a:lnTo>
                          <a:pt x="816" y="2445"/>
                        </a:lnTo>
                        <a:cubicBezTo>
                          <a:pt x="772" y="2445"/>
                          <a:pt x="726" y="2434"/>
                          <a:pt x="685" y="2410"/>
                        </a:cubicBezTo>
                        <a:cubicBezTo>
                          <a:pt x="644" y="2386"/>
                          <a:pt x="611" y="2353"/>
                          <a:pt x="589" y="2314"/>
                        </a:cubicBezTo>
                        <a:lnTo>
                          <a:pt x="36" y="1356"/>
                        </a:lnTo>
                        <a:cubicBezTo>
                          <a:pt x="13" y="1317"/>
                          <a:pt x="0" y="1272"/>
                          <a:pt x="0" y="1223"/>
                        </a:cubicBezTo>
                        <a:cubicBezTo>
                          <a:pt x="0" y="1174"/>
                          <a:pt x="13" y="1129"/>
                          <a:pt x="36" y="1089"/>
                        </a:cubicBezTo>
                        <a:lnTo>
                          <a:pt x="587" y="135"/>
                        </a:lnTo>
                        <a:cubicBezTo>
                          <a:pt x="610" y="96"/>
                          <a:pt x="643" y="61"/>
                          <a:pt x="685" y="37"/>
                        </a:cubicBezTo>
                        <a:cubicBezTo>
                          <a:pt x="724" y="14"/>
                          <a:pt x="767" y="2"/>
                          <a:pt x="810" y="1"/>
                        </a:cubicBezTo>
                        <a:lnTo>
                          <a:pt x="1916" y="1"/>
                        </a:lnTo>
                        <a:cubicBezTo>
                          <a:pt x="1963" y="0"/>
                          <a:pt x="2011" y="11"/>
                          <a:pt x="2055" y="37"/>
                        </a:cubicBezTo>
                        <a:cubicBezTo>
                          <a:pt x="2096" y="60"/>
                          <a:pt x="2129" y="93"/>
                          <a:pt x="2151" y="132"/>
                        </a:cubicBezTo>
                        <a:lnTo>
                          <a:pt x="2702" y="1086"/>
                        </a:lnTo>
                        <a:cubicBezTo>
                          <a:pt x="2726" y="1126"/>
                          <a:pt x="2740" y="1173"/>
                          <a:pt x="2740" y="1223"/>
                        </a:cubicBezTo>
                        <a:cubicBezTo>
                          <a:pt x="2740" y="1274"/>
                          <a:pt x="2726" y="1321"/>
                          <a:pt x="2701" y="1361"/>
                        </a:cubicBezTo>
                        <a:lnTo>
                          <a:pt x="2151" y="2315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12700" cap="flat">
                    <a:noFill/>
                    <a:prstDash val="solid"/>
                    <a:miter lim="800000"/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 dirty="0">
                      <a:solidFill>
                        <a:srgbClr val="1A3389"/>
                      </a:solidFill>
                      <a:latin typeface="思源黑体 CN Bold" panose="020B0800000000000000" pitchFamily="34" charset="-122"/>
                      <a:ea typeface="思源黑体 CN Bold" panose="020B0800000000000000" pitchFamily="34" charset="-122"/>
                      <a:sym typeface="华文琥珀" panose="02010800040101010101" pitchFamily="2" charset="-122"/>
                    </a:endParaRPr>
                  </a:p>
                </p:txBody>
              </p:sp>
            </p:grpSp>
            <p:sp>
              <p:nvSpPr>
                <p:cNvPr id="27" name="Freeform 5">
                  <a:extLst>
                    <a:ext uri="{FF2B5EF4-FFF2-40B4-BE49-F238E27FC236}">
                      <a16:creationId xmlns:a16="http://schemas.microsoft.com/office/drawing/2014/main" id="{6A53AC88-8DD4-4217-B46C-F8B383E46184}"/>
                    </a:ext>
                  </a:extLst>
                </p:cNvPr>
                <p:cNvSpPr/>
                <p:nvPr/>
              </p:nvSpPr>
              <p:spPr bwMode="auto">
                <a:xfrm rot="1855731">
                  <a:off x="5470180" y="1383052"/>
                  <a:ext cx="576760" cy="520015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noFill/>
                <a:ln w="9525" cap="flat">
                  <a:solidFill>
                    <a:srgbClr val="1A3389"/>
                  </a:solidFill>
                  <a:prstDash val="sysDash"/>
                  <a:miter lim="800000"/>
                </a:ln>
                <a:effectLst/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1A3389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  <a:sym typeface="华文琥珀" panose="02010800040101010101" pitchFamily="2" charset="-122"/>
                  </a:endParaRPr>
                </a:p>
              </p:txBody>
            </p:sp>
          </p:grpSp>
          <p:sp>
            <p:nvSpPr>
              <p:cNvPr id="25" name="TextBox 7">
                <a:extLst>
                  <a:ext uri="{FF2B5EF4-FFF2-40B4-BE49-F238E27FC236}">
                    <a16:creationId xmlns:a16="http://schemas.microsoft.com/office/drawing/2014/main" id="{3B12A0A2-1435-4301-AD5A-F94750F9EB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72003" y="1487562"/>
                <a:ext cx="576064" cy="3334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 algn="ctr"/>
                <a:r>
                  <a:rPr lang="en-US" altLang="zh-CN" sz="2500" dirty="0">
                    <a:solidFill>
                      <a:srgbClr val="1A3389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  <a:sym typeface="华文琥珀" panose="02010800040101010101" pitchFamily="2" charset="-122"/>
                  </a:rPr>
                  <a:t>01</a:t>
                </a:r>
                <a:endParaRPr lang="zh-CN" altLang="en-US" sz="2500" dirty="0">
                  <a:solidFill>
                    <a:srgbClr val="1A3389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华文琥珀" panose="02010800040101010101" pitchFamily="2" charset="-122"/>
                </a:endParaRPr>
              </a:p>
            </p:txBody>
          </p:sp>
        </p:grp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7AB49E72-DDAC-4D24-B699-DF9D6BCBC799}"/>
                </a:ext>
              </a:extLst>
            </p:cNvPr>
            <p:cNvCxnSpPr>
              <a:cxnSpLocks/>
            </p:cNvCxnSpPr>
            <p:nvPr/>
          </p:nvCxnSpPr>
          <p:spPr>
            <a:xfrm>
              <a:off x="1590196" y="944305"/>
              <a:ext cx="9851445" cy="0"/>
            </a:xfrm>
            <a:prstGeom prst="line">
              <a:avLst/>
            </a:prstGeom>
            <a:ln w="28575">
              <a:solidFill>
                <a:srgbClr val="1A3389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Rectangle 2">
            <a:extLst>
              <a:ext uri="{FF2B5EF4-FFF2-40B4-BE49-F238E27FC236}">
                <a16:creationId xmlns:a16="http://schemas.microsoft.com/office/drawing/2014/main" id="{D13F0776-972F-42BF-9815-63782B9226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20750" y="2890301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049" name="图片 1">
            <a:extLst>
              <a:ext uri="{FF2B5EF4-FFF2-40B4-BE49-F238E27FC236}">
                <a16:creationId xmlns:a16="http://schemas.microsoft.com/office/drawing/2014/main" id="{E99B54E6-DE6F-4409-A77B-FF983D3AA6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3752" y="1790872"/>
            <a:ext cx="4094213" cy="3023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Rectangle 3">
            <a:extLst>
              <a:ext uri="{FF2B5EF4-FFF2-40B4-BE49-F238E27FC236}">
                <a16:creationId xmlns:a16="http://schemas.microsoft.com/office/drawing/2014/main" id="{6C4BD41B-49FD-48AC-8A73-EBE3F005DE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4384" y="1166215"/>
            <a:ext cx="10924786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200" i="0" u="none" strike="noStrike" cap="none" normalizeH="0" baseline="0" dirty="0">
                <a:ln>
                  <a:noFill/>
                </a:ln>
                <a:solidFill>
                  <a:srgbClr val="1A3389"/>
                </a:solidFill>
                <a:effectLst/>
                <a:latin typeface="+mn-ea"/>
                <a:cs typeface="Times New Roman" panose="02020603050405020304" pitchFamily="18" charset="0"/>
              </a:rPr>
              <a:t>（</a:t>
            </a:r>
            <a:r>
              <a:rPr kumimoji="0" lang="en-US" altLang="zh-CN" sz="3200" i="0" u="none" strike="noStrike" cap="none" normalizeH="0" baseline="0" dirty="0">
                <a:ln>
                  <a:noFill/>
                </a:ln>
                <a:solidFill>
                  <a:srgbClr val="1A3389"/>
                </a:solidFill>
                <a:effectLst/>
                <a:latin typeface="+mn-ea"/>
                <a:cs typeface="Times New Roman" panose="02020603050405020304" pitchFamily="18" charset="0"/>
              </a:rPr>
              <a:t>1</a:t>
            </a:r>
            <a:r>
              <a:rPr kumimoji="0" lang="zh-CN" altLang="en-US" sz="3200" i="0" u="none" strike="noStrike" cap="none" normalizeH="0" baseline="0" dirty="0">
                <a:ln>
                  <a:noFill/>
                </a:ln>
                <a:solidFill>
                  <a:srgbClr val="1A3389"/>
                </a:solidFill>
                <a:effectLst/>
                <a:latin typeface="+mn-ea"/>
                <a:cs typeface="Times New Roman" panose="02020603050405020304" pitchFamily="18" charset="0"/>
              </a:rPr>
              <a:t>）</a:t>
            </a:r>
            <a:r>
              <a:rPr kumimoji="0" lang="zh-CN" altLang="zh-CN" sz="3200" i="0" u="none" strike="noStrike" cap="none" normalizeH="0" baseline="0" dirty="0">
                <a:ln>
                  <a:noFill/>
                </a:ln>
                <a:solidFill>
                  <a:srgbClr val="1A3389"/>
                </a:solidFill>
                <a:effectLst/>
                <a:latin typeface="+mn-ea"/>
                <a:cs typeface="Times New Roman" panose="02020603050405020304" pitchFamily="18" charset="0"/>
              </a:rPr>
              <a:t>如果</a:t>
            </a:r>
            <a:r>
              <a:rPr kumimoji="0" lang="zh-CN" altLang="en-US" sz="3200" i="0" u="none" strike="noStrike" cap="none" normalizeH="0" baseline="0" dirty="0">
                <a:ln>
                  <a:noFill/>
                </a:ln>
                <a:solidFill>
                  <a:srgbClr val="1A3389"/>
                </a:solidFill>
                <a:effectLst/>
                <a:latin typeface="+mn-ea"/>
                <a:cs typeface="Times New Roman" panose="02020603050405020304" pitchFamily="18" charset="0"/>
              </a:rPr>
              <a:t>收掉</a:t>
            </a:r>
            <a:r>
              <a:rPr kumimoji="0" lang="zh-CN" altLang="zh-CN" sz="3200" i="0" u="none" strike="noStrike" cap="none" normalizeH="0" baseline="0" dirty="0">
                <a:ln>
                  <a:noFill/>
                </a:ln>
                <a:solidFill>
                  <a:srgbClr val="1A3389"/>
                </a:solidFill>
                <a:effectLst/>
                <a:latin typeface="+mn-ea"/>
                <a:cs typeface="Times New Roman" panose="02020603050405020304" pitchFamily="18" charset="0"/>
              </a:rPr>
              <a:t>你手中的三角形模板，告诉你它的</a:t>
            </a:r>
            <a:r>
              <a:rPr kumimoji="0" lang="en-US" altLang="zh-CN" sz="3200" i="0" u="none" strike="noStrike" cap="none" normalizeH="0" baseline="0" dirty="0">
                <a:ln>
                  <a:noFill/>
                </a:ln>
                <a:solidFill>
                  <a:srgbClr val="1A3389"/>
                </a:solidFill>
                <a:effectLst/>
                <a:latin typeface="+mn-ea"/>
                <a:cs typeface="Times New Roman" panose="02020603050405020304" pitchFamily="18" charset="0"/>
              </a:rPr>
              <a:t>6</a:t>
            </a:r>
            <a:r>
              <a:rPr kumimoji="0" lang="zh-CN" altLang="en-US" sz="3200" i="0" u="none" strike="noStrike" cap="none" normalizeH="0" baseline="0" dirty="0">
                <a:ln>
                  <a:noFill/>
                </a:ln>
                <a:solidFill>
                  <a:srgbClr val="1A3389"/>
                </a:solidFill>
                <a:effectLst/>
                <a:latin typeface="+mn-ea"/>
                <a:cs typeface="Times New Roman" panose="02020603050405020304" pitchFamily="18" charset="0"/>
              </a:rPr>
              <a:t>个条件，</a:t>
            </a:r>
            <a:endParaRPr kumimoji="0" lang="en-US" altLang="zh-CN" sz="3200" i="0" u="none" strike="noStrike" cap="none" normalizeH="0" baseline="0" dirty="0">
              <a:ln>
                <a:noFill/>
              </a:ln>
              <a:solidFill>
                <a:srgbClr val="1A3389"/>
              </a:solidFill>
              <a:effectLst/>
              <a:latin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200" i="0" u="none" strike="noStrike" cap="none" normalizeH="0" baseline="0" dirty="0">
                <a:ln>
                  <a:noFill/>
                </a:ln>
                <a:solidFill>
                  <a:srgbClr val="1A3389"/>
                </a:solidFill>
                <a:effectLst/>
                <a:latin typeface="+mn-ea"/>
                <a:cs typeface="Times New Roman" panose="02020603050405020304" pitchFamily="18" charset="0"/>
              </a:rPr>
              <a:t>你能画出与它全等的三角形吗？</a:t>
            </a:r>
            <a:endParaRPr kumimoji="0" lang="zh-CN" altLang="en-US" sz="3200" i="0" u="none" strike="noStrike" cap="none" normalizeH="0" baseline="0" dirty="0">
              <a:ln>
                <a:noFill/>
              </a:ln>
              <a:solidFill>
                <a:srgbClr val="1A3389"/>
              </a:solidFill>
              <a:effectLst/>
              <a:latin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32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</a:endParaRPr>
          </a:p>
        </p:txBody>
      </p:sp>
      <p:sp>
        <p:nvSpPr>
          <p:cNvPr id="2048" name="矩形 2047">
            <a:extLst>
              <a:ext uri="{FF2B5EF4-FFF2-40B4-BE49-F238E27FC236}">
                <a16:creationId xmlns:a16="http://schemas.microsoft.com/office/drawing/2014/main" id="{4F926E57-7133-474E-8D01-A0190659D30D}"/>
              </a:ext>
            </a:extLst>
          </p:cNvPr>
          <p:cNvSpPr/>
          <p:nvPr/>
        </p:nvSpPr>
        <p:spPr>
          <a:xfrm>
            <a:off x="524384" y="4940854"/>
            <a:ext cx="102499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3200" kern="100" dirty="0">
                <a:solidFill>
                  <a:srgbClr val="1A3389"/>
                </a:solidFill>
                <a:latin typeface="+mj-ea"/>
                <a:ea typeface="+mj-ea"/>
                <a:cs typeface="Times New Roman" panose="02020603050405020304" pitchFamily="18" charset="0"/>
              </a:rPr>
              <a:t>（</a:t>
            </a:r>
            <a:r>
              <a:rPr lang="en-US" altLang="zh-CN" sz="3200" kern="100" dirty="0">
                <a:solidFill>
                  <a:srgbClr val="1A3389"/>
                </a:solidFill>
                <a:latin typeface="+mj-ea"/>
                <a:ea typeface="+mj-ea"/>
                <a:cs typeface="Times New Roman" panose="02020603050405020304" pitchFamily="18" charset="0"/>
              </a:rPr>
              <a:t>2</a:t>
            </a:r>
            <a:r>
              <a:rPr lang="zh-CN" altLang="en-US" sz="3200" kern="100" dirty="0">
                <a:solidFill>
                  <a:srgbClr val="1A3389"/>
                </a:solidFill>
                <a:latin typeface="+mj-ea"/>
                <a:ea typeface="+mj-ea"/>
                <a:cs typeface="Times New Roman" panose="02020603050405020304" pitchFamily="18" charset="0"/>
              </a:rPr>
              <a:t>）</a:t>
            </a:r>
            <a:r>
              <a:rPr lang="zh-CN" altLang="zh-CN" sz="3200" kern="100" dirty="0">
                <a:solidFill>
                  <a:srgbClr val="1A3389"/>
                </a:solidFill>
                <a:latin typeface="+mj-ea"/>
                <a:ea typeface="+mj-ea"/>
                <a:cs typeface="Times New Roman" panose="02020603050405020304" pitchFamily="18" charset="0"/>
              </a:rPr>
              <a:t>如果让你从中</a:t>
            </a:r>
            <a:r>
              <a:rPr lang="zh-CN" altLang="zh-CN" sz="3200" u="sng" kern="100" dirty="0">
                <a:solidFill>
                  <a:srgbClr val="1A3389"/>
                </a:solidFill>
                <a:latin typeface="+mj-ea"/>
                <a:ea typeface="+mj-ea"/>
                <a:cs typeface="Times New Roman" panose="02020603050405020304" pitchFamily="18" charset="0"/>
              </a:rPr>
              <a:t>选择一些条件</a:t>
            </a:r>
            <a:r>
              <a:rPr lang="zh-CN" altLang="zh-CN" sz="3200" kern="100" dirty="0">
                <a:solidFill>
                  <a:srgbClr val="1A3389"/>
                </a:solidFill>
                <a:latin typeface="+mj-ea"/>
                <a:ea typeface="+mj-ea"/>
                <a:cs typeface="Times New Roman" panose="02020603050405020304" pitchFamily="18" charset="0"/>
              </a:rPr>
              <a:t>来画，你会怎么选择？</a:t>
            </a:r>
          </a:p>
        </p:txBody>
      </p:sp>
      <p:sp>
        <p:nvSpPr>
          <p:cNvPr id="2050" name="对话气泡: 圆角矩形 2049">
            <a:extLst>
              <a:ext uri="{FF2B5EF4-FFF2-40B4-BE49-F238E27FC236}">
                <a16:creationId xmlns:a16="http://schemas.microsoft.com/office/drawing/2014/main" id="{DC72373D-ADDB-4B12-A1E7-981689BBDC80}"/>
              </a:ext>
            </a:extLst>
          </p:cNvPr>
          <p:cNvSpPr/>
          <p:nvPr/>
        </p:nvSpPr>
        <p:spPr>
          <a:xfrm>
            <a:off x="524384" y="2822666"/>
            <a:ext cx="6879431" cy="1569660"/>
          </a:xfrm>
          <a:prstGeom prst="wedgeRoundRectCallout">
            <a:avLst>
              <a:gd name="adj1" fmla="val -23533"/>
              <a:gd name="adj2" fmla="val 91627"/>
              <a:gd name="adj3" fmla="val 16667"/>
            </a:avLst>
          </a:prstGeom>
          <a:solidFill>
            <a:srgbClr val="F1F3F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明确目的：</a:t>
            </a: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优化全等的条件</a:t>
            </a:r>
            <a:endParaRPr lang="en-US" altLang="zh-CN" sz="32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en-US" altLang="zh-CN" sz="32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分析问题的策略：</a:t>
            </a: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有序分类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B5B95170-E9BD-4A47-A138-938422C4AC79}"/>
              </a:ext>
            </a:extLst>
          </p:cNvPr>
          <p:cNvSpPr txBox="1"/>
          <p:nvPr/>
        </p:nvSpPr>
        <p:spPr>
          <a:xfrm>
            <a:off x="8264959" y="425711"/>
            <a:ext cx="38521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1A3389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华文琥珀" panose="02010800040101010101" pitchFamily="2" charset="-122"/>
              </a:rPr>
              <a:t>双流中学实验学校</a:t>
            </a:r>
            <a:endParaRPr lang="zh-CN" altLang="en-US" sz="2500" b="1" dirty="0">
              <a:solidFill>
                <a:srgbClr val="1A3389"/>
              </a:solidFill>
              <a:latin typeface="华文琥珀" panose="02010800040101010101" pitchFamily="2" charset="-122"/>
              <a:ea typeface="微软雅黑" panose="020B0503020204020204" pitchFamily="34" charset="-122"/>
              <a:cs typeface="Arial" panose="020B0604020202020204" pitchFamily="34" charset="0"/>
              <a:sym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51441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3000">
        <p159:morph option="byObject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" grpId="0"/>
      <p:bldP spid="205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id="{BA16A484-0940-4A2C-9A29-93E43871D673}"/>
              </a:ext>
            </a:extLst>
          </p:cNvPr>
          <p:cNvGrpSpPr/>
          <p:nvPr/>
        </p:nvGrpSpPr>
        <p:grpSpPr>
          <a:xfrm>
            <a:off x="699832" y="167720"/>
            <a:ext cx="10749338" cy="769441"/>
            <a:chOff x="692303" y="174864"/>
            <a:chExt cx="10749338" cy="769441"/>
          </a:xfrm>
        </p:grpSpPr>
        <p:sp>
          <p:nvSpPr>
            <p:cNvPr id="20" name="PA_文本框 5">
              <a:extLst>
                <a:ext uri="{FF2B5EF4-FFF2-40B4-BE49-F238E27FC236}">
                  <a16:creationId xmlns:a16="http://schemas.microsoft.com/office/drawing/2014/main" id="{114C8874-E8C6-4751-A070-59E2AE7AA813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1622603" y="174864"/>
              <a:ext cx="301396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b="1" dirty="0">
                  <a:solidFill>
                    <a:srgbClr val="1A3389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华文琥珀" panose="02010800040101010101" pitchFamily="2" charset="-122"/>
                </a:rPr>
                <a:t>有序分类：</a:t>
              </a:r>
            </a:p>
          </p:txBody>
        </p: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EC780C6B-5CE5-479B-90C2-71F8B4273977}"/>
                </a:ext>
              </a:extLst>
            </p:cNvPr>
            <p:cNvGrpSpPr/>
            <p:nvPr/>
          </p:nvGrpSpPr>
          <p:grpSpPr>
            <a:xfrm>
              <a:off x="692303" y="239819"/>
              <a:ext cx="773641" cy="697525"/>
              <a:chOff x="5424755" y="1340768"/>
              <a:chExt cx="670560" cy="604586"/>
            </a:xfrm>
          </p:grpSpPr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EA769093-0267-4E8B-BFD8-A0C90A29A19A}"/>
                  </a:ext>
                </a:extLst>
              </p:cNvPr>
              <p:cNvGrpSpPr/>
              <p:nvPr/>
            </p:nvGrpSpPr>
            <p:grpSpPr>
              <a:xfrm>
                <a:off x="5424755" y="1340768"/>
                <a:ext cx="670560" cy="604586"/>
                <a:chOff x="5424755" y="1340768"/>
                <a:chExt cx="670560" cy="604586"/>
              </a:xfrm>
            </p:grpSpPr>
            <p:grpSp>
              <p:nvGrpSpPr>
                <p:cNvPr id="26" name="组合 25">
                  <a:extLst>
                    <a:ext uri="{FF2B5EF4-FFF2-40B4-BE49-F238E27FC236}">
                      <a16:creationId xmlns:a16="http://schemas.microsoft.com/office/drawing/2014/main" id="{F50D5CD7-2537-4F29-B1B7-C3F0CC01133C}"/>
                    </a:ext>
                  </a:extLst>
                </p:cNvPr>
                <p:cNvGrpSpPr/>
                <p:nvPr/>
              </p:nvGrpSpPr>
              <p:grpSpPr>
                <a:xfrm>
                  <a:off x="5424755" y="1340768"/>
                  <a:ext cx="670560" cy="604586"/>
                  <a:chOff x="3720691" y="2824413"/>
                  <a:chExt cx="1341120" cy="1209172"/>
                </a:xfrm>
              </p:grpSpPr>
              <p:sp>
                <p:nvSpPr>
                  <p:cNvPr id="28" name="Freeform 5">
                    <a:extLst>
                      <a:ext uri="{FF2B5EF4-FFF2-40B4-BE49-F238E27FC236}">
                        <a16:creationId xmlns:a16="http://schemas.microsoft.com/office/drawing/2014/main" id="{BD16C277-7EB6-48B5-A2DA-53426E54DBD6}"/>
                      </a:ext>
                    </a:extLst>
                  </p:cNvPr>
                  <p:cNvSpPr/>
                  <p:nvPr/>
                </p:nvSpPr>
                <p:spPr bwMode="auto">
                  <a:xfrm rot="1855731">
                    <a:off x="3720691" y="2824413"/>
                    <a:ext cx="1341120" cy="1209172"/>
                  </a:xfrm>
                  <a:custGeom>
                    <a:avLst/>
                    <a:gdLst>
                      <a:gd name="T0" fmla="*/ 2151 w 2740"/>
                      <a:gd name="T1" fmla="*/ 2315 h 2446"/>
                      <a:gd name="T2" fmla="*/ 2055 w 2740"/>
                      <a:gd name="T3" fmla="*/ 2410 h 2446"/>
                      <a:gd name="T4" fmla="*/ 1918 w 2740"/>
                      <a:gd name="T5" fmla="*/ 2445 h 2446"/>
                      <a:gd name="T6" fmla="*/ 816 w 2740"/>
                      <a:gd name="T7" fmla="*/ 2445 h 2446"/>
                      <a:gd name="T8" fmla="*/ 685 w 2740"/>
                      <a:gd name="T9" fmla="*/ 2410 h 2446"/>
                      <a:gd name="T10" fmla="*/ 589 w 2740"/>
                      <a:gd name="T11" fmla="*/ 2314 h 2446"/>
                      <a:gd name="T12" fmla="*/ 36 w 2740"/>
                      <a:gd name="T13" fmla="*/ 1356 h 2446"/>
                      <a:gd name="T14" fmla="*/ 0 w 2740"/>
                      <a:gd name="T15" fmla="*/ 1223 h 2446"/>
                      <a:gd name="T16" fmla="*/ 36 w 2740"/>
                      <a:gd name="T17" fmla="*/ 1089 h 2446"/>
                      <a:gd name="T18" fmla="*/ 587 w 2740"/>
                      <a:gd name="T19" fmla="*/ 135 h 2446"/>
                      <a:gd name="T20" fmla="*/ 685 w 2740"/>
                      <a:gd name="T21" fmla="*/ 37 h 2446"/>
                      <a:gd name="T22" fmla="*/ 810 w 2740"/>
                      <a:gd name="T23" fmla="*/ 1 h 2446"/>
                      <a:gd name="T24" fmla="*/ 1916 w 2740"/>
                      <a:gd name="T25" fmla="*/ 1 h 2446"/>
                      <a:gd name="T26" fmla="*/ 2055 w 2740"/>
                      <a:gd name="T27" fmla="*/ 37 h 2446"/>
                      <a:gd name="T28" fmla="*/ 2151 w 2740"/>
                      <a:gd name="T29" fmla="*/ 132 h 2446"/>
                      <a:gd name="T30" fmla="*/ 2702 w 2740"/>
                      <a:gd name="T31" fmla="*/ 1086 h 2446"/>
                      <a:gd name="T32" fmla="*/ 2740 w 2740"/>
                      <a:gd name="T33" fmla="*/ 1223 h 2446"/>
                      <a:gd name="T34" fmla="*/ 2701 w 2740"/>
                      <a:gd name="T35" fmla="*/ 1361 h 2446"/>
                      <a:gd name="T36" fmla="*/ 2151 w 2740"/>
                      <a:gd name="T37" fmla="*/ 2315 h 24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2740" h="2446">
                        <a:moveTo>
                          <a:pt x="2151" y="2315"/>
                        </a:moveTo>
                        <a:cubicBezTo>
                          <a:pt x="2128" y="2353"/>
                          <a:pt x="2096" y="2386"/>
                          <a:pt x="2055" y="2410"/>
                        </a:cubicBezTo>
                        <a:cubicBezTo>
                          <a:pt x="2012" y="2435"/>
                          <a:pt x="1965" y="2446"/>
                          <a:pt x="1918" y="2445"/>
                        </a:cubicBezTo>
                        <a:lnTo>
                          <a:pt x="816" y="2445"/>
                        </a:lnTo>
                        <a:cubicBezTo>
                          <a:pt x="772" y="2445"/>
                          <a:pt x="726" y="2434"/>
                          <a:pt x="685" y="2410"/>
                        </a:cubicBezTo>
                        <a:cubicBezTo>
                          <a:pt x="644" y="2386"/>
                          <a:pt x="611" y="2353"/>
                          <a:pt x="589" y="2314"/>
                        </a:cubicBezTo>
                        <a:lnTo>
                          <a:pt x="36" y="1356"/>
                        </a:lnTo>
                        <a:cubicBezTo>
                          <a:pt x="13" y="1317"/>
                          <a:pt x="0" y="1272"/>
                          <a:pt x="0" y="1223"/>
                        </a:cubicBezTo>
                        <a:cubicBezTo>
                          <a:pt x="0" y="1174"/>
                          <a:pt x="13" y="1129"/>
                          <a:pt x="36" y="1089"/>
                        </a:cubicBezTo>
                        <a:lnTo>
                          <a:pt x="587" y="135"/>
                        </a:lnTo>
                        <a:cubicBezTo>
                          <a:pt x="610" y="96"/>
                          <a:pt x="643" y="61"/>
                          <a:pt x="685" y="37"/>
                        </a:cubicBezTo>
                        <a:cubicBezTo>
                          <a:pt x="724" y="14"/>
                          <a:pt x="767" y="2"/>
                          <a:pt x="810" y="1"/>
                        </a:cubicBezTo>
                        <a:lnTo>
                          <a:pt x="1916" y="1"/>
                        </a:lnTo>
                        <a:cubicBezTo>
                          <a:pt x="1963" y="0"/>
                          <a:pt x="2011" y="11"/>
                          <a:pt x="2055" y="37"/>
                        </a:cubicBezTo>
                        <a:cubicBezTo>
                          <a:pt x="2096" y="60"/>
                          <a:pt x="2129" y="93"/>
                          <a:pt x="2151" y="132"/>
                        </a:cubicBezTo>
                        <a:lnTo>
                          <a:pt x="2702" y="1086"/>
                        </a:lnTo>
                        <a:cubicBezTo>
                          <a:pt x="2726" y="1126"/>
                          <a:pt x="2740" y="1173"/>
                          <a:pt x="2740" y="1223"/>
                        </a:cubicBezTo>
                        <a:cubicBezTo>
                          <a:pt x="2740" y="1274"/>
                          <a:pt x="2726" y="1321"/>
                          <a:pt x="2701" y="1361"/>
                        </a:cubicBezTo>
                        <a:lnTo>
                          <a:pt x="2151" y="2315"/>
                        </a:lnTo>
                        <a:close/>
                      </a:path>
                    </a:pathLst>
                  </a:custGeom>
                  <a:solidFill>
                    <a:srgbClr val="1A3389"/>
                  </a:solidFill>
                  <a:ln w="952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400">
                      <a:solidFill>
                        <a:srgbClr val="1A3389"/>
                      </a:solidFill>
                      <a:latin typeface="思源黑体 CN Bold" panose="020B0800000000000000" pitchFamily="34" charset="-122"/>
                      <a:ea typeface="思源黑体 CN Bold" panose="020B0800000000000000" pitchFamily="34" charset="-122"/>
                      <a:sym typeface="华文琥珀" panose="02010800040101010101" pitchFamily="2" charset="-122"/>
                    </a:endParaRPr>
                  </a:p>
                </p:txBody>
              </p:sp>
              <p:sp>
                <p:nvSpPr>
                  <p:cNvPr id="29" name="Freeform 5">
                    <a:extLst>
                      <a:ext uri="{FF2B5EF4-FFF2-40B4-BE49-F238E27FC236}">
                        <a16:creationId xmlns:a16="http://schemas.microsoft.com/office/drawing/2014/main" id="{DDD0E564-CFDC-4D9C-BB43-660B7B26A795}"/>
                      </a:ext>
                    </a:extLst>
                  </p:cNvPr>
                  <p:cNvSpPr/>
                  <p:nvPr/>
                </p:nvSpPr>
                <p:spPr bwMode="auto">
                  <a:xfrm rot="1855731">
                    <a:off x="3764584" y="2863366"/>
                    <a:ext cx="1264630" cy="1140207"/>
                  </a:xfrm>
                  <a:custGeom>
                    <a:avLst/>
                    <a:gdLst>
                      <a:gd name="T0" fmla="*/ 2151 w 2740"/>
                      <a:gd name="T1" fmla="*/ 2315 h 2446"/>
                      <a:gd name="T2" fmla="*/ 2055 w 2740"/>
                      <a:gd name="T3" fmla="*/ 2410 h 2446"/>
                      <a:gd name="T4" fmla="*/ 1918 w 2740"/>
                      <a:gd name="T5" fmla="*/ 2445 h 2446"/>
                      <a:gd name="T6" fmla="*/ 816 w 2740"/>
                      <a:gd name="T7" fmla="*/ 2445 h 2446"/>
                      <a:gd name="T8" fmla="*/ 685 w 2740"/>
                      <a:gd name="T9" fmla="*/ 2410 h 2446"/>
                      <a:gd name="T10" fmla="*/ 589 w 2740"/>
                      <a:gd name="T11" fmla="*/ 2314 h 2446"/>
                      <a:gd name="T12" fmla="*/ 36 w 2740"/>
                      <a:gd name="T13" fmla="*/ 1356 h 2446"/>
                      <a:gd name="T14" fmla="*/ 0 w 2740"/>
                      <a:gd name="T15" fmla="*/ 1223 h 2446"/>
                      <a:gd name="T16" fmla="*/ 36 w 2740"/>
                      <a:gd name="T17" fmla="*/ 1089 h 2446"/>
                      <a:gd name="T18" fmla="*/ 587 w 2740"/>
                      <a:gd name="T19" fmla="*/ 135 h 2446"/>
                      <a:gd name="T20" fmla="*/ 685 w 2740"/>
                      <a:gd name="T21" fmla="*/ 37 h 2446"/>
                      <a:gd name="T22" fmla="*/ 810 w 2740"/>
                      <a:gd name="T23" fmla="*/ 1 h 2446"/>
                      <a:gd name="T24" fmla="*/ 1916 w 2740"/>
                      <a:gd name="T25" fmla="*/ 1 h 2446"/>
                      <a:gd name="T26" fmla="*/ 2055 w 2740"/>
                      <a:gd name="T27" fmla="*/ 37 h 2446"/>
                      <a:gd name="T28" fmla="*/ 2151 w 2740"/>
                      <a:gd name="T29" fmla="*/ 132 h 2446"/>
                      <a:gd name="T30" fmla="*/ 2702 w 2740"/>
                      <a:gd name="T31" fmla="*/ 1086 h 2446"/>
                      <a:gd name="T32" fmla="*/ 2740 w 2740"/>
                      <a:gd name="T33" fmla="*/ 1223 h 2446"/>
                      <a:gd name="T34" fmla="*/ 2701 w 2740"/>
                      <a:gd name="T35" fmla="*/ 1361 h 2446"/>
                      <a:gd name="T36" fmla="*/ 2151 w 2740"/>
                      <a:gd name="T37" fmla="*/ 2315 h 24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2740" h="2446">
                        <a:moveTo>
                          <a:pt x="2151" y="2315"/>
                        </a:moveTo>
                        <a:cubicBezTo>
                          <a:pt x="2128" y="2353"/>
                          <a:pt x="2096" y="2386"/>
                          <a:pt x="2055" y="2410"/>
                        </a:cubicBezTo>
                        <a:cubicBezTo>
                          <a:pt x="2012" y="2435"/>
                          <a:pt x="1965" y="2446"/>
                          <a:pt x="1918" y="2445"/>
                        </a:cubicBezTo>
                        <a:lnTo>
                          <a:pt x="816" y="2445"/>
                        </a:lnTo>
                        <a:cubicBezTo>
                          <a:pt x="772" y="2445"/>
                          <a:pt x="726" y="2434"/>
                          <a:pt x="685" y="2410"/>
                        </a:cubicBezTo>
                        <a:cubicBezTo>
                          <a:pt x="644" y="2386"/>
                          <a:pt x="611" y="2353"/>
                          <a:pt x="589" y="2314"/>
                        </a:cubicBezTo>
                        <a:lnTo>
                          <a:pt x="36" y="1356"/>
                        </a:lnTo>
                        <a:cubicBezTo>
                          <a:pt x="13" y="1317"/>
                          <a:pt x="0" y="1272"/>
                          <a:pt x="0" y="1223"/>
                        </a:cubicBezTo>
                        <a:cubicBezTo>
                          <a:pt x="0" y="1174"/>
                          <a:pt x="13" y="1129"/>
                          <a:pt x="36" y="1089"/>
                        </a:cubicBezTo>
                        <a:lnTo>
                          <a:pt x="587" y="135"/>
                        </a:lnTo>
                        <a:cubicBezTo>
                          <a:pt x="610" y="96"/>
                          <a:pt x="643" y="61"/>
                          <a:pt x="685" y="37"/>
                        </a:cubicBezTo>
                        <a:cubicBezTo>
                          <a:pt x="724" y="14"/>
                          <a:pt x="767" y="2"/>
                          <a:pt x="810" y="1"/>
                        </a:cubicBezTo>
                        <a:lnTo>
                          <a:pt x="1916" y="1"/>
                        </a:lnTo>
                        <a:cubicBezTo>
                          <a:pt x="1963" y="0"/>
                          <a:pt x="2011" y="11"/>
                          <a:pt x="2055" y="37"/>
                        </a:cubicBezTo>
                        <a:cubicBezTo>
                          <a:pt x="2096" y="60"/>
                          <a:pt x="2129" y="93"/>
                          <a:pt x="2151" y="132"/>
                        </a:cubicBezTo>
                        <a:lnTo>
                          <a:pt x="2702" y="1086"/>
                        </a:lnTo>
                        <a:cubicBezTo>
                          <a:pt x="2726" y="1126"/>
                          <a:pt x="2740" y="1173"/>
                          <a:pt x="2740" y="1223"/>
                        </a:cubicBezTo>
                        <a:cubicBezTo>
                          <a:pt x="2740" y="1274"/>
                          <a:pt x="2726" y="1321"/>
                          <a:pt x="2701" y="1361"/>
                        </a:cubicBezTo>
                        <a:lnTo>
                          <a:pt x="2151" y="2315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12700" cap="flat">
                    <a:noFill/>
                    <a:prstDash val="solid"/>
                    <a:miter lim="800000"/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 dirty="0">
                      <a:solidFill>
                        <a:srgbClr val="1A3389"/>
                      </a:solidFill>
                      <a:latin typeface="思源黑体 CN Bold" panose="020B0800000000000000" pitchFamily="34" charset="-122"/>
                      <a:ea typeface="思源黑体 CN Bold" panose="020B0800000000000000" pitchFamily="34" charset="-122"/>
                      <a:sym typeface="华文琥珀" panose="02010800040101010101" pitchFamily="2" charset="-122"/>
                    </a:endParaRPr>
                  </a:p>
                </p:txBody>
              </p:sp>
            </p:grpSp>
            <p:sp>
              <p:nvSpPr>
                <p:cNvPr id="27" name="Freeform 5">
                  <a:extLst>
                    <a:ext uri="{FF2B5EF4-FFF2-40B4-BE49-F238E27FC236}">
                      <a16:creationId xmlns:a16="http://schemas.microsoft.com/office/drawing/2014/main" id="{6A53AC88-8DD4-4217-B46C-F8B383E46184}"/>
                    </a:ext>
                  </a:extLst>
                </p:cNvPr>
                <p:cNvSpPr/>
                <p:nvPr/>
              </p:nvSpPr>
              <p:spPr bwMode="auto">
                <a:xfrm rot="1855731">
                  <a:off x="5470180" y="1383052"/>
                  <a:ext cx="576760" cy="520015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noFill/>
                <a:ln w="9525" cap="flat">
                  <a:solidFill>
                    <a:srgbClr val="1A3389"/>
                  </a:solidFill>
                  <a:prstDash val="sysDash"/>
                  <a:miter lim="800000"/>
                </a:ln>
                <a:effectLst/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1A3389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  <a:sym typeface="华文琥珀" panose="02010800040101010101" pitchFamily="2" charset="-122"/>
                  </a:endParaRPr>
                </a:p>
              </p:txBody>
            </p:sp>
          </p:grpSp>
          <p:sp>
            <p:nvSpPr>
              <p:cNvPr id="25" name="TextBox 7">
                <a:extLst>
                  <a:ext uri="{FF2B5EF4-FFF2-40B4-BE49-F238E27FC236}">
                    <a16:creationId xmlns:a16="http://schemas.microsoft.com/office/drawing/2014/main" id="{3B12A0A2-1435-4301-AD5A-F94750F9EB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72003" y="1487562"/>
                <a:ext cx="576064" cy="3334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 algn="ctr"/>
                <a:r>
                  <a:rPr lang="en-US" altLang="zh-CN" sz="2500" dirty="0">
                    <a:solidFill>
                      <a:srgbClr val="1A3389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  <a:sym typeface="华文琥珀" panose="02010800040101010101" pitchFamily="2" charset="-122"/>
                  </a:rPr>
                  <a:t>02</a:t>
                </a:r>
                <a:endParaRPr lang="zh-CN" altLang="en-US" sz="2500" dirty="0">
                  <a:solidFill>
                    <a:srgbClr val="1A3389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华文琥珀" panose="02010800040101010101" pitchFamily="2" charset="-122"/>
                </a:endParaRPr>
              </a:p>
            </p:txBody>
          </p:sp>
        </p:grp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7AB49E72-DDAC-4D24-B699-DF9D6BCBC799}"/>
                </a:ext>
              </a:extLst>
            </p:cNvPr>
            <p:cNvCxnSpPr>
              <a:cxnSpLocks/>
            </p:cNvCxnSpPr>
            <p:nvPr/>
          </p:nvCxnSpPr>
          <p:spPr>
            <a:xfrm>
              <a:off x="1590196" y="944305"/>
              <a:ext cx="9851445" cy="0"/>
            </a:xfrm>
            <a:prstGeom prst="line">
              <a:avLst/>
            </a:prstGeom>
            <a:ln w="28575">
              <a:solidFill>
                <a:srgbClr val="1A3389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81AD4539-D2FD-4933-B27E-298CEDED62CA}"/>
              </a:ext>
            </a:extLst>
          </p:cNvPr>
          <p:cNvSpPr txBox="1"/>
          <p:nvPr/>
        </p:nvSpPr>
        <p:spPr>
          <a:xfrm>
            <a:off x="8264959" y="425711"/>
            <a:ext cx="38521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1A3389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华文琥珀" panose="02010800040101010101" pitchFamily="2" charset="-122"/>
              </a:rPr>
              <a:t>双流中学实验学校</a:t>
            </a:r>
            <a:endParaRPr lang="zh-CN" altLang="en-US" sz="2500" b="1" dirty="0">
              <a:solidFill>
                <a:srgbClr val="1A3389"/>
              </a:solidFill>
              <a:latin typeface="华文琥珀" panose="02010800040101010101" pitchFamily="2" charset="-122"/>
              <a:ea typeface="微软雅黑" panose="020B0503020204020204" pitchFamily="34" charset="-122"/>
              <a:cs typeface="Arial" panose="020B0604020202020204" pitchFamily="34" charset="0"/>
              <a:sym typeface="华文琥珀" panose="02010800040101010101" pitchFamily="2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F048EA9-A4A7-4B51-A2E3-944B1AEEB26B}"/>
              </a:ext>
            </a:extLst>
          </p:cNvPr>
          <p:cNvSpPr txBox="1"/>
          <p:nvPr/>
        </p:nvSpPr>
        <p:spPr>
          <a:xfrm>
            <a:off x="1264095" y="3187927"/>
            <a:ext cx="25625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/>
              <a:t>6</a:t>
            </a:r>
            <a:r>
              <a:rPr lang="zh-CN" altLang="en-US" sz="3200" dirty="0"/>
              <a:t>个条件</a:t>
            </a:r>
          </a:p>
        </p:txBody>
      </p:sp>
      <p:sp>
        <p:nvSpPr>
          <p:cNvPr id="3" name="箭头: 右 2">
            <a:extLst>
              <a:ext uri="{FF2B5EF4-FFF2-40B4-BE49-F238E27FC236}">
                <a16:creationId xmlns:a16="http://schemas.microsoft.com/office/drawing/2014/main" id="{CA969B82-8BAA-4DD5-8AEC-BFF618DB1AA0}"/>
              </a:ext>
            </a:extLst>
          </p:cNvPr>
          <p:cNvSpPr/>
          <p:nvPr/>
        </p:nvSpPr>
        <p:spPr>
          <a:xfrm>
            <a:off x="3027607" y="3264583"/>
            <a:ext cx="1281572" cy="431462"/>
          </a:xfrm>
          <a:prstGeom prst="rightArrow">
            <a:avLst/>
          </a:prstGeom>
          <a:solidFill>
            <a:srgbClr val="1A338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BE6F570-B268-4460-9493-56054FCDC29F}"/>
              </a:ext>
            </a:extLst>
          </p:cNvPr>
          <p:cNvSpPr txBox="1"/>
          <p:nvPr/>
        </p:nvSpPr>
        <p:spPr>
          <a:xfrm>
            <a:off x="3148225" y="2957093"/>
            <a:ext cx="10403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筛选</a:t>
            </a:r>
          </a:p>
        </p:txBody>
      </p:sp>
      <p:sp>
        <p:nvSpPr>
          <p:cNvPr id="6" name="左大括号 5">
            <a:extLst>
              <a:ext uri="{FF2B5EF4-FFF2-40B4-BE49-F238E27FC236}">
                <a16:creationId xmlns:a16="http://schemas.microsoft.com/office/drawing/2014/main" id="{F8B787A6-CC49-4427-AA80-6B56F24E71C0}"/>
              </a:ext>
            </a:extLst>
          </p:cNvPr>
          <p:cNvSpPr/>
          <p:nvPr/>
        </p:nvSpPr>
        <p:spPr>
          <a:xfrm>
            <a:off x="4429797" y="1388699"/>
            <a:ext cx="591507" cy="4183229"/>
          </a:xfrm>
          <a:prstGeom prst="leftBrace">
            <a:avLst/>
          </a:prstGeom>
          <a:ln w="34925">
            <a:solidFill>
              <a:schemeClr val="tx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1B5099F4-4BFA-437D-A467-F28179A07525}"/>
              </a:ext>
            </a:extLst>
          </p:cNvPr>
          <p:cNvSpPr txBox="1"/>
          <p:nvPr/>
        </p:nvSpPr>
        <p:spPr>
          <a:xfrm>
            <a:off x="5021304" y="1328350"/>
            <a:ext cx="25625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/>
              <a:t>一个条件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21736137-375F-4372-A8F4-458EF43EFD3E}"/>
              </a:ext>
            </a:extLst>
          </p:cNvPr>
          <p:cNvSpPr txBox="1"/>
          <p:nvPr/>
        </p:nvSpPr>
        <p:spPr>
          <a:xfrm>
            <a:off x="5021304" y="2210997"/>
            <a:ext cx="25625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/>
              <a:t>两个条件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3A7074F2-20F2-490D-BBE3-EFCD9934C733}"/>
              </a:ext>
            </a:extLst>
          </p:cNvPr>
          <p:cNvSpPr txBox="1"/>
          <p:nvPr/>
        </p:nvSpPr>
        <p:spPr>
          <a:xfrm>
            <a:off x="4992945" y="3174048"/>
            <a:ext cx="25625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/>
              <a:t>三个条件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F0265BD0-D7CC-4E08-B700-040619AD82F3}"/>
              </a:ext>
            </a:extLst>
          </p:cNvPr>
          <p:cNvSpPr txBox="1"/>
          <p:nvPr/>
        </p:nvSpPr>
        <p:spPr>
          <a:xfrm>
            <a:off x="4992945" y="4137099"/>
            <a:ext cx="25625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/>
              <a:t>四个条件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D8F23A1D-0BFB-4A42-ABF6-15832E0476CD}"/>
              </a:ext>
            </a:extLst>
          </p:cNvPr>
          <p:cNvSpPr txBox="1"/>
          <p:nvPr/>
        </p:nvSpPr>
        <p:spPr>
          <a:xfrm>
            <a:off x="4992945" y="5135388"/>
            <a:ext cx="25625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/>
              <a:t>五个条件</a:t>
            </a:r>
          </a:p>
        </p:txBody>
      </p:sp>
    </p:spTree>
    <p:extLst>
      <p:ext uri="{BB962C8B-B14F-4D97-AF65-F5344CB8AC3E}">
        <p14:creationId xmlns:p14="http://schemas.microsoft.com/office/powerpoint/2010/main" val="23318630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3000">
        <p159:morph option="byObject"/>
      </p:transition>
    </mc:Choice>
    <mc:Fallback xmlns="">
      <p:transition spd="slow" advClick="0" advTm="3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id="{BA16A484-0940-4A2C-9A29-93E43871D673}"/>
              </a:ext>
            </a:extLst>
          </p:cNvPr>
          <p:cNvGrpSpPr/>
          <p:nvPr/>
        </p:nvGrpSpPr>
        <p:grpSpPr>
          <a:xfrm>
            <a:off x="699832" y="167720"/>
            <a:ext cx="10749338" cy="769441"/>
            <a:chOff x="692303" y="174864"/>
            <a:chExt cx="10749338" cy="769441"/>
          </a:xfrm>
        </p:grpSpPr>
        <p:sp>
          <p:nvSpPr>
            <p:cNvPr id="20" name="PA_文本框 5">
              <a:extLst>
                <a:ext uri="{FF2B5EF4-FFF2-40B4-BE49-F238E27FC236}">
                  <a16:creationId xmlns:a16="http://schemas.microsoft.com/office/drawing/2014/main" id="{114C8874-E8C6-4751-A070-59E2AE7AA813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1622603" y="174864"/>
              <a:ext cx="2448106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b="1" dirty="0">
                  <a:solidFill>
                    <a:srgbClr val="1A3389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华文琥珀" panose="02010800040101010101" pitchFamily="2" charset="-122"/>
                </a:rPr>
                <a:t>验证猜想</a:t>
              </a:r>
            </a:p>
          </p:txBody>
        </p: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EC780C6B-5CE5-479B-90C2-71F8B4273977}"/>
                </a:ext>
              </a:extLst>
            </p:cNvPr>
            <p:cNvGrpSpPr/>
            <p:nvPr/>
          </p:nvGrpSpPr>
          <p:grpSpPr>
            <a:xfrm>
              <a:off x="692303" y="239819"/>
              <a:ext cx="773641" cy="697525"/>
              <a:chOff x="5424755" y="1340768"/>
              <a:chExt cx="670560" cy="604586"/>
            </a:xfrm>
          </p:grpSpPr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EA769093-0267-4E8B-BFD8-A0C90A29A19A}"/>
                  </a:ext>
                </a:extLst>
              </p:cNvPr>
              <p:cNvGrpSpPr/>
              <p:nvPr/>
            </p:nvGrpSpPr>
            <p:grpSpPr>
              <a:xfrm>
                <a:off x="5424755" y="1340768"/>
                <a:ext cx="670560" cy="604586"/>
                <a:chOff x="5424755" y="1340768"/>
                <a:chExt cx="670560" cy="604586"/>
              </a:xfrm>
            </p:grpSpPr>
            <p:grpSp>
              <p:nvGrpSpPr>
                <p:cNvPr id="26" name="组合 25">
                  <a:extLst>
                    <a:ext uri="{FF2B5EF4-FFF2-40B4-BE49-F238E27FC236}">
                      <a16:creationId xmlns:a16="http://schemas.microsoft.com/office/drawing/2014/main" id="{F50D5CD7-2537-4F29-B1B7-C3F0CC01133C}"/>
                    </a:ext>
                  </a:extLst>
                </p:cNvPr>
                <p:cNvGrpSpPr/>
                <p:nvPr/>
              </p:nvGrpSpPr>
              <p:grpSpPr>
                <a:xfrm>
                  <a:off x="5424755" y="1340768"/>
                  <a:ext cx="670560" cy="604586"/>
                  <a:chOff x="3720691" y="2824413"/>
                  <a:chExt cx="1341120" cy="1209172"/>
                </a:xfrm>
              </p:grpSpPr>
              <p:sp>
                <p:nvSpPr>
                  <p:cNvPr id="28" name="Freeform 5">
                    <a:extLst>
                      <a:ext uri="{FF2B5EF4-FFF2-40B4-BE49-F238E27FC236}">
                        <a16:creationId xmlns:a16="http://schemas.microsoft.com/office/drawing/2014/main" id="{BD16C277-7EB6-48B5-A2DA-53426E54DBD6}"/>
                      </a:ext>
                    </a:extLst>
                  </p:cNvPr>
                  <p:cNvSpPr/>
                  <p:nvPr/>
                </p:nvSpPr>
                <p:spPr bwMode="auto">
                  <a:xfrm rot="1855731">
                    <a:off x="3720691" y="2824413"/>
                    <a:ext cx="1341120" cy="1209172"/>
                  </a:xfrm>
                  <a:custGeom>
                    <a:avLst/>
                    <a:gdLst>
                      <a:gd name="T0" fmla="*/ 2151 w 2740"/>
                      <a:gd name="T1" fmla="*/ 2315 h 2446"/>
                      <a:gd name="T2" fmla="*/ 2055 w 2740"/>
                      <a:gd name="T3" fmla="*/ 2410 h 2446"/>
                      <a:gd name="T4" fmla="*/ 1918 w 2740"/>
                      <a:gd name="T5" fmla="*/ 2445 h 2446"/>
                      <a:gd name="T6" fmla="*/ 816 w 2740"/>
                      <a:gd name="T7" fmla="*/ 2445 h 2446"/>
                      <a:gd name="T8" fmla="*/ 685 w 2740"/>
                      <a:gd name="T9" fmla="*/ 2410 h 2446"/>
                      <a:gd name="T10" fmla="*/ 589 w 2740"/>
                      <a:gd name="T11" fmla="*/ 2314 h 2446"/>
                      <a:gd name="T12" fmla="*/ 36 w 2740"/>
                      <a:gd name="T13" fmla="*/ 1356 h 2446"/>
                      <a:gd name="T14" fmla="*/ 0 w 2740"/>
                      <a:gd name="T15" fmla="*/ 1223 h 2446"/>
                      <a:gd name="T16" fmla="*/ 36 w 2740"/>
                      <a:gd name="T17" fmla="*/ 1089 h 2446"/>
                      <a:gd name="T18" fmla="*/ 587 w 2740"/>
                      <a:gd name="T19" fmla="*/ 135 h 2446"/>
                      <a:gd name="T20" fmla="*/ 685 w 2740"/>
                      <a:gd name="T21" fmla="*/ 37 h 2446"/>
                      <a:gd name="T22" fmla="*/ 810 w 2740"/>
                      <a:gd name="T23" fmla="*/ 1 h 2446"/>
                      <a:gd name="T24" fmla="*/ 1916 w 2740"/>
                      <a:gd name="T25" fmla="*/ 1 h 2446"/>
                      <a:gd name="T26" fmla="*/ 2055 w 2740"/>
                      <a:gd name="T27" fmla="*/ 37 h 2446"/>
                      <a:gd name="T28" fmla="*/ 2151 w 2740"/>
                      <a:gd name="T29" fmla="*/ 132 h 2446"/>
                      <a:gd name="T30" fmla="*/ 2702 w 2740"/>
                      <a:gd name="T31" fmla="*/ 1086 h 2446"/>
                      <a:gd name="T32" fmla="*/ 2740 w 2740"/>
                      <a:gd name="T33" fmla="*/ 1223 h 2446"/>
                      <a:gd name="T34" fmla="*/ 2701 w 2740"/>
                      <a:gd name="T35" fmla="*/ 1361 h 2446"/>
                      <a:gd name="T36" fmla="*/ 2151 w 2740"/>
                      <a:gd name="T37" fmla="*/ 2315 h 24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2740" h="2446">
                        <a:moveTo>
                          <a:pt x="2151" y="2315"/>
                        </a:moveTo>
                        <a:cubicBezTo>
                          <a:pt x="2128" y="2353"/>
                          <a:pt x="2096" y="2386"/>
                          <a:pt x="2055" y="2410"/>
                        </a:cubicBezTo>
                        <a:cubicBezTo>
                          <a:pt x="2012" y="2435"/>
                          <a:pt x="1965" y="2446"/>
                          <a:pt x="1918" y="2445"/>
                        </a:cubicBezTo>
                        <a:lnTo>
                          <a:pt x="816" y="2445"/>
                        </a:lnTo>
                        <a:cubicBezTo>
                          <a:pt x="772" y="2445"/>
                          <a:pt x="726" y="2434"/>
                          <a:pt x="685" y="2410"/>
                        </a:cubicBezTo>
                        <a:cubicBezTo>
                          <a:pt x="644" y="2386"/>
                          <a:pt x="611" y="2353"/>
                          <a:pt x="589" y="2314"/>
                        </a:cubicBezTo>
                        <a:lnTo>
                          <a:pt x="36" y="1356"/>
                        </a:lnTo>
                        <a:cubicBezTo>
                          <a:pt x="13" y="1317"/>
                          <a:pt x="0" y="1272"/>
                          <a:pt x="0" y="1223"/>
                        </a:cubicBezTo>
                        <a:cubicBezTo>
                          <a:pt x="0" y="1174"/>
                          <a:pt x="13" y="1129"/>
                          <a:pt x="36" y="1089"/>
                        </a:cubicBezTo>
                        <a:lnTo>
                          <a:pt x="587" y="135"/>
                        </a:lnTo>
                        <a:cubicBezTo>
                          <a:pt x="610" y="96"/>
                          <a:pt x="643" y="61"/>
                          <a:pt x="685" y="37"/>
                        </a:cubicBezTo>
                        <a:cubicBezTo>
                          <a:pt x="724" y="14"/>
                          <a:pt x="767" y="2"/>
                          <a:pt x="810" y="1"/>
                        </a:cubicBezTo>
                        <a:lnTo>
                          <a:pt x="1916" y="1"/>
                        </a:lnTo>
                        <a:cubicBezTo>
                          <a:pt x="1963" y="0"/>
                          <a:pt x="2011" y="11"/>
                          <a:pt x="2055" y="37"/>
                        </a:cubicBezTo>
                        <a:cubicBezTo>
                          <a:pt x="2096" y="60"/>
                          <a:pt x="2129" y="93"/>
                          <a:pt x="2151" y="132"/>
                        </a:cubicBezTo>
                        <a:lnTo>
                          <a:pt x="2702" y="1086"/>
                        </a:lnTo>
                        <a:cubicBezTo>
                          <a:pt x="2726" y="1126"/>
                          <a:pt x="2740" y="1173"/>
                          <a:pt x="2740" y="1223"/>
                        </a:cubicBezTo>
                        <a:cubicBezTo>
                          <a:pt x="2740" y="1274"/>
                          <a:pt x="2726" y="1321"/>
                          <a:pt x="2701" y="1361"/>
                        </a:cubicBezTo>
                        <a:lnTo>
                          <a:pt x="2151" y="2315"/>
                        </a:lnTo>
                        <a:close/>
                      </a:path>
                    </a:pathLst>
                  </a:custGeom>
                  <a:solidFill>
                    <a:srgbClr val="1A3389"/>
                  </a:solidFill>
                  <a:ln w="952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400">
                      <a:solidFill>
                        <a:srgbClr val="1A3389"/>
                      </a:solidFill>
                      <a:latin typeface="思源黑体 CN Bold" panose="020B0800000000000000" pitchFamily="34" charset="-122"/>
                      <a:ea typeface="思源黑体 CN Bold" panose="020B0800000000000000" pitchFamily="34" charset="-122"/>
                      <a:sym typeface="华文琥珀" panose="02010800040101010101" pitchFamily="2" charset="-122"/>
                    </a:endParaRPr>
                  </a:p>
                </p:txBody>
              </p:sp>
              <p:sp>
                <p:nvSpPr>
                  <p:cNvPr id="29" name="Freeform 5">
                    <a:extLst>
                      <a:ext uri="{FF2B5EF4-FFF2-40B4-BE49-F238E27FC236}">
                        <a16:creationId xmlns:a16="http://schemas.microsoft.com/office/drawing/2014/main" id="{DDD0E564-CFDC-4D9C-BB43-660B7B26A795}"/>
                      </a:ext>
                    </a:extLst>
                  </p:cNvPr>
                  <p:cNvSpPr/>
                  <p:nvPr/>
                </p:nvSpPr>
                <p:spPr bwMode="auto">
                  <a:xfrm rot="1855731">
                    <a:off x="3764584" y="2863366"/>
                    <a:ext cx="1264630" cy="1140207"/>
                  </a:xfrm>
                  <a:custGeom>
                    <a:avLst/>
                    <a:gdLst>
                      <a:gd name="T0" fmla="*/ 2151 w 2740"/>
                      <a:gd name="T1" fmla="*/ 2315 h 2446"/>
                      <a:gd name="T2" fmla="*/ 2055 w 2740"/>
                      <a:gd name="T3" fmla="*/ 2410 h 2446"/>
                      <a:gd name="T4" fmla="*/ 1918 w 2740"/>
                      <a:gd name="T5" fmla="*/ 2445 h 2446"/>
                      <a:gd name="T6" fmla="*/ 816 w 2740"/>
                      <a:gd name="T7" fmla="*/ 2445 h 2446"/>
                      <a:gd name="T8" fmla="*/ 685 w 2740"/>
                      <a:gd name="T9" fmla="*/ 2410 h 2446"/>
                      <a:gd name="T10" fmla="*/ 589 w 2740"/>
                      <a:gd name="T11" fmla="*/ 2314 h 2446"/>
                      <a:gd name="T12" fmla="*/ 36 w 2740"/>
                      <a:gd name="T13" fmla="*/ 1356 h 2446"/>
                      <a:gd name="T14" fmla="*/ 0 w 2740"/>
                      <a:gd name="T15" fmla="*/ 1223 h 2446"/>
                      <a:gd name="T16" fmla="*/ 36 w 2740"/>
                      <a:gd name="T17" fmla="*/ 1089 h 2446"/>
                      <a:gd name="T18" fmla="*/ 587 w 2740"/>
                      <a:gd name="T19" fmla="*/ 135 h 2446"/>
                      <a:gd name="T20" fmla="*/ 685 w 2740"/>
                      <a:gd name="T21" fmla="*/ 37 h 2446"/>
                      <a:gd name="T22" fmla="*/ 810 w 2740"/>
                      <a:gd name="T23" fmla="*/ 1 h 2446"/>
                      <a:gd name="T24" fmla="*/ 1916 w 2740"/>
                      <a:gd name="T25" fmla="*/ 1 h 2446"/>
                      <a:gd name="T26" fmla="*/ 2055 w 2740"/>
                      <a:gd name="T27" fmla="*/ 37 h 2446"/>
                      <a:gd name="T28" fmla="*/ 2151 w 2740"/>
                      <a:gd name="T29" fmla="*/ 132 h 2446"/>
                      <a:gd name="T30" fmla="*/ 2702 w 2740"/>
                      <a:gd name="T31" fmla="*/ 1086 h 2446"/>
                      <a:gd name="T32" fmla="*/ 2740 w 2740"/>
                      <a:gd name="T33" fmla="*/ 1223 h 2446"/>
                      <a:gd name="T34" fmla="*/ 2701 w 2740"/>
                      <a:gd name="T35" fmla="*/ 1361 h 2446"/>
                      <a:gd name="T36" fmla="*/ 2151 w 2740"/>
                      <a:gd name="T37" fmla="*/ 2315 h 24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2740" h="2446">
                        <a:moveTo>
                          <a:pt x="2151" y="2315"/>
                        </a:moveTo>
                        <a:cubicBezTo>
                          <a:pt x="2128" y="2353"/>
                          <a:pt x="2096" y="2386"/>
                          <a:pt x="2055" y="2410"/>
                        </a:cubicBezTo>
                        <a:cubicBezTo>
                          <a:pt x="2012" y="2435"/>
                          <a:pt x="1965" y="2446"/>
                          <a:pt x="1918" y="2445"/>
                        </a:cubicBezTo>
                        <a:lnTo>
                          <a:pt x="816" y="2445"/>
                        </a:lnTo>
                        <a:cubicBezTo>
                          <a:pt x="772" y="2445"/>
                          <a:pt x="726" y="2434"/>
                          <a:pt x="685" y="2410"/>
                        </a:cubicBezTo>
                        <a:cubicBezTo>
                          <a:pt x="644" y="2386"/>
                          <a:pt x="611" y="2353"/>
                          <a:pt x="589" y="2314"/>
                        </a:cubicBezTo>
                        <a:lnTo>
                          <a:pt x="36" y="1356"/>
                        </a:lnTo>
                        <a:cubicBezTo>
                          <a:pt x="13" y="1317"/>
                          <a:pt x="0" y="1272"/>
                          <a:pt x="0" y="1223"/>
                        </a:cubicBezTo>
                        <a:cubicBezTo>
                          <a:pt x="0" y="1174"/>
                          <a:pt x="13" y="1129"/>
                          <a:pt x="36" y="1089"/>
                        </a:cubicBezTo>
                        <a:lnTo>
                          <a:pt x="587" y="135"/>
                        </a:lnTo>
                        <a:cubicBezTo>
                          <a:pt x="610" y="96"/>
                          <a:pt x="643" y="61"/>
                          <a:pt x="685" y="37"/>
                        </a:cubicBezTo>
                        <a:cubicBezTo>
                          <a:pt x="724" y="14"/>
                          <a:pt x="767" y="2"/>
                          <a:pt x="810" y="1"/>
                        </a:cubicBezTo>
                        <a:lnTo>
                          <a:pt x="1916" y="1"/>
                        </a:lnTo>
                        <a:cubicBezTo>
                          <a:pt x="1963" y="0"/>
                          <a:pt x="2011" y="11"/>
                          <a:pt x="2055" y="37"/>
                        </a:cubicBezTo>
                        <a:cubicBezTo>
                          <a:pt x="2096" y="60"/>
                          <a:pt x="2129" y="93"/>
                          <a:pt x="2151" y="132"/>
                        </a:cubicBezTo>
                        <a:lnTo>
                          <a:pt x="2702" y="1086"/>
                        </a:lnTo>
                        <a:cubicBezTo>
                          <a:pt x="2726" y="1126"/>
                          <a:pt x="2740" y="1173"/>
                          <a:pt x="2740" y="1223"/>
                        </a:cubicBezTo>
                        <a:cubicBezTo>
                          <a:pt x="2740" y="1274"/>
                          <a:pt x="2726" y="1321"/>
                          <a:pt x="2701" y="1361"/>
                        </a:cubicBezTo>
                        <a:lnTo>
                          <a:pt x="2151" y="2315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12700" cap="flat">
                    <a:noFill/>
                    <a:prstDash val="solid"/>
                    <a:miter lim="800000"/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 dirty="0">
                      <a:solidFill>
                        <a:srgbClr val="1A3389"/>
                      </a:solidFill>
                      <a:latin typeface="思源黑体 CN Bold" panose="020B0800000000000000" pitchFamily="34" charset="-122"/>
                      <a:ea typeface="思源黑体 CN Bold" panose="020B0800000000000000" pitchFamily="34" charset="-122"/>
                      <a:sym typeface="华文琥珀" panose="02010800040101010101" pitchFamily="2" charset="-122"/>
                    </a:endParaRPr>
                  </a:p>
                </p:txBody>
              </p:sp>
            </p:grpSp>
            <p:sp>
              <p:nvSpPr>
                <p:cNvPr id="27" name="Freeform 5">
                  <a:extLst>
                    <a:ext uri="{FF2B5EF4-FFF2-40B4-BE49-F238E27FC236}">
                      <a16:creationId xmlns:a16="http://schemas.microsoft.com/office/drawing/2014/main" id="{6A53AC88-8DD4-4217-B46C-F8B383E46184}"/>
                    </a:ext>
                  </a:extLst>
                </p:cNvPr>
                <p:cNvSpPr/>
                <p:nvPr/>
              </p:nvSpPr>
              <p:spPr bwMode="auto">
                <a:xfrm rot="1855731">
                  <a:off x="5470180" y="1383052"/>
                  <a:ext cx="576760" cy="520015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noFill/>
                <a:ln w="9525" cap="flat">
                  <a:solidFill>
                    <a:srgbClr val="1A3389"/>
                  </a:solidFill>
                  <a:prstDash val="sysDash"/>
                  <a:miter lim="800000"/>
                </a:ln>
                <a:effectLst/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1A3389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  <a:sym typeface="华文琥珀" panose="02010800040101010101" pitchFamily="2" charset="-122"/>
                  </a:endParaRPr>
                </a:p>
              </p:txBody>
            </p:sp>
          </p:grpSp>
          <p:sp>
            <p:nvSpPr>
              <p:cNvPr id="25" name="TextBox 7">
                <a:extLst>
                  <a:ext uri="{FF2B5EF4-FFF2-40B4-BE49-F238E27FC236}">
                    <a16:creationId xmlns:a16="http://schemas.microsoft.com/office/drawing/2014/main" id="{3B12A0A2-1435-4301-AD5A-F94750F9EB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72003" y="1487562"/>
                <a:ext cx="576064" cy="3334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 algn="ctr"/>
                <a:r>
                  <a:rPr lang="en-US" altLang="zh-CN" sz="2500" dirty="0">
                    <a:solidFill>
                      <a:srgbClr val="1A3389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  <a:sym typeface="华文琥珀" panose="02010800040101010101" pitchFamily="2" charset="-122"/>
                  </a:rPr>
                  <a:t>03</a:t>
                </a:r>
                <a:endParaRPr lang="zh-CN" altLang="en-US" sz="2500" dirty="0">
                  <a:solidFill>
                    <a:srgbClr val="1A3389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华文琥珀" panose="02010800040101010101" pitchFamily="2" charset="-122"/>
                </a:endParaRPr>
              </a:p>
            </p:txBody>
          </p:sp>
        </p:grp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7AB49E72-DDAC-4D24-B699-DF9D6BCBC799}"/>
                </a:ext>
              </a:extLst>
            </p:cNvPr>
            <p:cNvCxnSpPr>
              <a:cxnSpLocks/>
            </p:cNvCxnSpPr>
            <p:nvPr/>
          </p:nvCxnSpPr>
          <p:spPr>
            <a:xfrm>
              <a:off x="1590196" y="944305"/>
              <a:ext cx="9851445" cy="0"/>
            </a:xfrm>
            <a:prstGeom prst="line">
              <a:avLst/>
            </a:prstGeom>
            <a:ln w="28575">
              <a:solidFill>
                <a:srgbClr val="1A3389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036AC0F5-8493-4B52-B4C2-4AABBBC7B5E8}"/>
              </a:ext>
            </a:extLst>
          </p:cNvPr>
          <p:cNvSpPr txBox="1"/>
          <p:nvPr/>
        </p:nvSpPr>
        <p:spPr>
          <a:xfrm>
            <a:off x="8264959" y="425711"/>
            <a:ext cx="38521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1A3389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华文琥珀" panose="02010800040101010101" pitchFamily="2" charset="-122"/>
              </a:rPr>
              <a:t>双流中学实验学校</a:t>
            </a:r>
            <a:endParaRPr lang="zh-CN" altLang="en-US" sz="2500" b="1" dirty="0">
              <a:solidFill>
                <a:srgbClr val="1A3389"/>
              </a:solidFill>
              <a:latin typeface="华文琥珀" panose="02010800040101010101" pitchFamily="2" charset="-122"/>
              <a:ea typeface="微软雅黑" panose="020B0503020204020204" pitchFamily="34" charset="-122"/>
              <a:cs typeface="Arial" panose="020B0604020202020204" pitchFamily="34" charset="0"/>
              <a:sym typeface="华文琥珀" panose="02010800040101010101" pitchFamily="2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B0CEEF64-E52C-4F18-B772-DCFE24F4E7CD}"/>
              </a:ext>
            </a:extLst>
          </p:cNvPr>
          <p:cNvSpPr txBox="1"/>
          <p:nvPr/>
        </p:nvSpPr>
        <p:spPr>
          <a:xfrm>
            <a:off x="1491683" y="1050014"/>
            <a:ext cx="974818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dirty="0"/>
              <a:t>满足“</a:t>
            </a:r>
            <a:r>
              <a:rPr lang="en-US" altLang="zh-CN" sz="2800" dirty="0"/>
              <a:t>1</a:t>
            </a:r>
            <a:r>
              <a:rPr lang="zh-CN" altLang="zh-CN" sz="2800" dirty="0"/>
              <a:t>个条件”</a:t>
            </a:r>
            <a:r>
              <a:rPr lang="zh-CN" altLang="en-US" sz="2800" dirty="0"/>
              <a:t>，</a:t>
            </a:r>
            <a:r>
              <a:rPr lang="zh-CN" altLang="zh-CN" sz="2800" dirty="0"/>
              <a:t>一定能画出与原三角形全等的三角形吗？</a:t>
            </a:r>
            <a:endParaRPr lang="en-US" altLang="zh-CN" sz="2800" dirty="0"/>
          </a:p>
          <a:p>
            <a:r>
              <a:rPr lang="zh-CN" altLang="zh-CN" sz="2800" dirty="0"/>
              <a:t>你是怎么验证的？</a:t>
            </a: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E14C3271-A178-4E3E-803D-93965393909E}"/>
              </a:ext>
            </a:extLst>
          </p:cNvPr>
          <p:cNvGrpSpPr/>
          <p:nvPr/>
        </p:nvGrpSpPr>
        <p:grpSpPr>
          <a:xfrm>
            <a:off x="1942620" y="5807986"/>
            <a:ext cx="792888" cy="778186"/>
            <a:chOff x="5206450" y="4345506"/>
            <a:chExt cx="792888" cy="778186"/>
          </a:xfrm>
        </p:grpSpPr>
        <p:sp>
          <p:nvSpPr>
            <p:cNvPr id="38" name="等腰三角形 14">
              <a:extLst>
                <a:ext uri="{FF2B5EF4-FFF2-40B4-BE49-F238E27FC236}">
                  <a16:creationId xmlns:a16="http://schemas.microsoft.com/office/drawing/2014/main" id="{EAC5522C-EA73-4EAE-8C28-FF3AEFCDA319}"/>
                </a:ext>
              </a:extLst>
            </p:cNvPr>
            <p:cNvSpPr/>
            <p:nvPr/>
          </p:nvSpPr>
          <p:spPr>
            <a:xfrm>
              <a:off x="5206450" y="4345506"/>
              <a:ext cx="792888" cy="778186"/>
            </a:xfrm>
            <a:prstGeom prst="ellipse">
              <a:avLst/>
            </a:prstGeom>
            <a:gradFill flip="none" rotWithShape="0">
              <a:gsLst>
                <a:gs pos="99000">
                  <a:schemeClr val="bg1">
                    <a:lumMod val="95000"/>
                  </a:schemeClr>
                </a:gs>
                <a:gs pos="1000">
                  <a:schemeClr val="bg1"/>
                </a:gs>
              </a:gsLst>
              <a:lin ang="13500000" scaled="1"/>
              <a:tileRect/>
            </a:gradFill>
            <a:ln>
              <a:gradFill>
                <a:gsLst>
                  <a:gs pos="1000">
                    <a:schemeClr val="bg1"/>
                  </a:gs>
                  <a:gs pos="99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127000" dist="127000" dir="36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华文琥珀" panose="02010800040101010101" pitchFamily="2" charset="-122"/>
                <a:ea typeface="微软雅黑" panose="020B0503020204020204" pitchFamily="34" charset="-122"/>
                <a:sym typeface="华文琥珀" panose="02010800040101010101" pitchFamily="2" charset="-122"/>
              </a:endParaRPr>
            </a:p>
          </p:txBody>
        </p:sp>
        <p:grpSp>
          <p:nvGrpSpPr>
            <p:cNvPr id="39" name="Group 68">
              <a:extLst>
                <a:ext uri="{FF2B5EF4-FFF2-40B4-BE49-F238E27FC236}">
                  <a16:creationId xmlns:a16="http://schemas.microsoft.com/office/drawing/2014/main" id="{2FBB8049-3F28-4F9F-8F8C-109BEC8644F0}"/>
                </a:ext>
              </a:extLst>
            </p:cNvPr>
            <p:cNvGrpSpPr/>
            <p:nvPr/>
          </p:nvGrpSpPr>
          <p:grpSpPr>
            <a:xfrm>
              <a:off x="5465147" y="4534442"/>
              <a:ext cx="275495" cy="400314"/>
              <a:chOff x="-1587" y="-1587"/>
              <a:chExt cx="4211637" cy="6119812"/>
            </a:xfrm>
            <a:solidFill>
              <a:srgbClr val="C30F00"/>
            </a:solidFill>
          </p:grpSpPr>
          <p:sp>
            <p:nvSpPr>
              <p:cNvPr id="40" name="Freeform 39">
                <a:extLst>
                  <a:ext uri="{FF2B5EF4-FFF2-40B4-BE49-F238E27FC236}">
                    <a16:creationId xmlns:a16="http://schemas.microsoft.com/office/drawing/2014/main" id="{C722D536-0DFA-4768-8411-A8D3F36C8DA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587" y="-1587"/>
                <a:ext cx="4211637" cy="6119812"/>
              </a:xfrm>
              <a:custGeom>
                <a:avLst/>
                <a:gdLst>
                  <a:gd name="T0" fmla="*/ 560 w 1120"/>
                  <a:gd name="T1" fmla="*/ 0 h 1629"/>
                  <a:gd name="T2" fmla="*/ 0 w 1120"/>
                  <a:gd name="T3" fmla="*/ 560 h 1629"/>
                  <a:gd name="T4" fmla="*/ 256 w 1120"/>
                  <a:gd name="T5" fmla="*/ 1174 h 1629"/>
                  <a:gd name="T6" fmla="*/ 560 w 1120"/>
                  <a:gd name="T7" fmla="*/ 1629 h 1629"/>
                  <a:gd name="T8" fmla="*/ 864 w 1120"/>
                  <a:gd name="T9" fmla="*/ 1175 h 1629"/>
                  <a:gd name="T10" fmla="*/ 1120 w 1120"/>
                  <a:gd name="T11" fmla="*/ 560 h 1629"/>
                  <a:gd name="T12" fmla="*/ 560 w 1120"/>
                  <a:gd name="T13" fmla="*/ 0 h 1629"/>
                  <a:gd name="T14" fmla="*/ 692 w 1120"/>
                  <a:gd name="T15" fmla="*/ 1383 h 1629"/>
                  <a:gd name="T16" fmla="*/ 440 w 1120"/>
                  <a:gd name="T17" fmla="*/ 1415 h 1629"/>
                  <a:gd name="T18" fmla="*/ 409 w 1120"/>
                  <a:gd name="T19" fmla="*/ 1319 h 1629"/>
                  <a:gd name="T20" fmla="*/ 409 w 1120"/>
                  <a:gd name="T21" fmla="*/ 1317 h 1629"/>
                  <a:gd name="T22" fmla="*/ 724 w 1120"/>
                  <a:gd name="T23" fmla="*/ 1278 h 1629"/>
                  <a:gd name="T24" fmla="*/ 710 w 1120"/>
                  <a:gd name="T25" fmla="*/ 1323 h 1629"/>
                  <a:gd name="T26" fmla="*/ 692 w 1120"/>
                  <a:gd name="T27" fmla="*/ 1383 h 1629"/>
                  <a:gd name="T28" fmla="*/ 394 w 1120"/>
                  <a:gd name="T29" fmla="*/ 1268 h 1629"/>
                  <a:gd name="T30" fmla="*/ 363 w 1120"/>
                  <a:gd name="T31" fmla="*/ 1171 h 1629"/>
                  <a:gd name="T32" fmla="*/ 758 w 1120"/>
                  <a:gd name="T33" fmla="*/ 1171 h 1629"/>
                  <a:gd name="T34" fmla="*/ 740 w 1120"/>
                  <a:gd name="T35" fmla="*/ 1225 h 1629"/>
                  <a:gd name="T36" fmla="*/ 394 w 1120"/>
                  <a:gd name="T37" fmla="*/ 1268 h 1629"/>
                  <a:gd name="T38" fmla="*/ 560 w 1120"/>
                  <a:gd name="T39" fmla="*/ 1527 h 1629"/>
                  <a:gd name="T40" fmla="*/ 458 w 1120"/>
                  <a:gd name="T41" fmla="*/ 1464 h 1629"/>
                  <a:gd name="T42" fmla="*/ 674 w 1120"/>
                  <a:gd name="T43" fmla="*/ 1437 h 1629"/>
                  <a:gd name="T44" fmla="*/ 560 w 1120"/>
                  <a:gd name="T45" fmla="*/ 1527 h 1629"/>
                  <a:gd name="T46" fmla="*/ 798 w 1120"/>
                  <a:gd name="T47" fmla="*/ 1069 h 1629"/>
                  <a:gd name="T48" fmla="*/ 323 w 1120"/>
                  <a:gd name="T49" fmla="*/ 1069 h 1629"/>
                  <a:gd name="T50" fmla="*/ 237 w 1120"/>
                  <a:gd name="T51" fmla="*/ 905 h 1629"/>
                  <a:gd name="T52" fmla="*/ 102 w 1120"/>
                  <a:gd name="T53" fmla="*/ 560 h 1629"/>
                  <a:gd name="T54" fmla="*/ 560 w 1120"/>
                  <a:gd name="T55" fmla="*/ 102 h 1629"/>
                  <a:gd name="T56" fmla="*/ 1018 w 1120"/>
                  <a:gd name="T57" fmla="*/ 560 h 1629"/>
                  <a:gd name="T58" fmla="*/ 883 w 1120"/>
                  <a:gd name="T59" fmla="*/ 906 h 1629"/>
                  <a:gd name="T60" fmla="*/ 798 w 1120"/>
                  <a:gd name="T61" fmla="*/ 1069 h 16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120" h="1629">
                    <a:moveTo>
                      <a:pt x="560" y="0"/>
                    </a:moveTo>
                    <a:cubicBezTo>
                      <a:pt x="251" y="0"/>
                      <a:pt x="0" y="251"/>
                      <a:pt x="0" y="560"/>
                    </a:cubicBezTo>
                    <a:cubicBezTo>
                      <a:pt x="0" y="765"/>
                      <a:pt x="188" y="983"/>
                      <a:pt x="256" y="1174"/>
                    </a:cubicBezTo>
                    <a:cubicBezTo>
                      <a:pt x="358" y="1459"/>
                      <a:pt x="347" y="1629"/>
                      <a:pt x="560" y="1629"/>
                    </a:cubicBezTo>
                    <a:cubicBezTo>
                      <a:pt x="776" y="1629"/>
                      <a:pt x="762" y="1459"/>
                      <a:pt x="864" y="1175"/>
                    </a:cubicBezTo>
                    <a:cubicBezTo>
                      <a:pt x="932" y="983"/>
                      <a:pt x="1120" y="764"/>
                      <a:pt x="1120" y="560"/>
                    </a:cubicBezTo>
                    <a:cubicBezTo>
                      <a:pt x="1120" y="251"/>
                      <a:pt x="869" y="0"/>
                      <a:pt x="560" y="0"/>
                    </a:cubicBezTo>
                    <a:close/>
                    <a:moveTo>
                      <a:pt x="692" y="1383"/>
                    </a:moveTo>
                    <a:cubicBezTo>
                      <a:pt x="440" y="1415"/>
                      <a:pt x="440" y="1415"/>
                      <a:pt x="440" y="1415"/>
                    </a:cubicBezTo>
                    <a:cubicBezTo>
                      <a:pt x="431" y="1389"/>
                      <a:pt x="421" y="1358"/>
                      <a:pt x="409" y="1319"/>
                    </a:cubicBezTo>
                    <a:cubicBezTo>
                      <a:pt x="409" y="1318"/>
                      <a:pt x="409" y="1318"/>
                      <a:pt x="409" y="1317"/>
                    </a:cubicBezTo>
                    <a:cubicBezTo>
                      <a:pt x="724" y="1278"/>
                      <a:pt x="724" y="1278"/>
                      <a:pt x="724" y="1278"/>
                    </a:cubicBezTo>
                    <a:cubicBezTo>
                      <a:pt x="719" y="1293"/>
                      <a:pt x="714" y="1309"/>
                      <a:pt x="710" y="1323"/>
                    </a:cubicBezTo>
                    <a:cubicBezTo>
                      <a:pt x="704" y="1346"/>
                      <a:pt x="698" y="1365"/>
                      <a:pt x="692" y="1383"/>
                    </a:cubicBezTo>
                    <a:close/>
                    <a:moveTo>
                      <a:pt x="394" y="1268"/>
                    </a:moveTo>
                    <a:cubicBezTo>
                      <a:pt x="385" y="1237"/>
                      <a:pt x="374" y="1205"/>
                      <a:pt x="363" y="1171"/>
                    </a:cubicBezTo>
                    <a:cubicBezTo>
                      <a:pt x="758" y="1171"/>
                      <a:pt x="758" y="1171"/>
                      <a:pt x="758" y="1171"/>
                    </a:cubicBezTo>
                    <a:cubicBezTo>
                      <a:pt x="752" y="1189"/>
                      <a:pt x="745" y="1208"/>
                      <a:pt x="740" y="1225"/>
                    </a:cubicBezTo>
                    <a:lnTo>
                      <a:pt x="394" y="1268"/>
                    </a:lnTo>
                    <a:close/>
                    <a:moveTo>
                      <a:pt x="560" y="1527"/>
                    </a:moveTo>
                    <a:cubicBezTo>
                      <a:pt x="508" y="1527"/>
                      <a:pt x="485" y="1521"/>
                      <a:pt x="458" y="1464"/>
                    </a:cubicBezTo>
                    <a:cubicBezTo>
                      <a:pt x="674" y="1437"/>
                      <a:pt x="674" y="1437"/>
                      <a:pt x="674" y="1437"/>
                    </a:cubicBezTo>
                    <a:cubicBezTo>
                      <a:pt x="643" y="1521"/>
                      <a:pt x="620" y="1527"/>
                      <a:pt x="560" y="1527"/>
                    </a:cubicBezTo>
                    <a:close/>
                    <a:moveTo>
                      <a:pt x="798" y="1069"/>
                    </a:moveTo>
                    <a:cubicBezTo>
                      <a:pt x="323" y="1069"/>
                      <a:pt x="323" y="1069"/>
                      <a:pt x="323" y="1069"/>
                    </a:cubicBezTo>
                    <a:cubicBezTo>
                      <a:pt x="297" y="1014"/>
                      <a:pt x="267" y="959"/>
                      <a:pt x="237" y="905"/>
                    </a:cubicBezTo>
                    <a:cubicBezTo>
                      <a:pt x="170" y="786"/>
                      <a:pt x="102" y="664"/>
                      <a:pt x="102" y="560"/>
                    </a:cubicBezTo>
                    <a:cubicBezTo>
                      <a:pt x="102" y="307"/>
                      <a:pt x="307" y="102"/>
                      <a:pt x="560" y="102"/>
                    </a:cubicBezTo>
                    <a:cubicBezTo>
                      <a:pt x="813" y="102"/>
                      <a:pt x="1018" y="307"/>
                      <a:pt x="1018" y="560"/>
                    </a:cubicBezTo>
                    <a:cubicBezTo>
                      <a:pt x="1018" y="663"/>
                      <a:pt x="949" y="786"/>
                      <a:pt x="883" y="906"/>
                    </a:cubicBezTo>
                    <a:cubicBezTo>
                      <a:pt x="853" y="960"/>
                      <a:pt x="823" y="1014"/>
                      <a:pt x="798" y="1069"/>
                    </a:cubicBezTo>
                    <a:close/>
                  </a:path>
                </a:pathLst>
              </a:custGeom>
              <a:solidFill>
                <a:srgbClr val="1A3389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华文琥珀" panose="02010800040101010101" pitchFamily="2" charset="-122"/>
                  <a:ea typeface="微软雅黑" panose="020B0503020204020204" pitchFamily="34" charset="-122"/>
                  <a:sym typeface="华文琥珀" panose="02010800040101010101" pitchFamily="2" charset="-122"/>
                </a:endParaRPr>
              </a:p>
            </p:txBody>
          </p:sp>
          <p:sp>
            <p:nvSpPr>
              <p:cNvPr id="41" name="Freeform 40">
                <a:extLst>
                  <a:ext uri="{FF2B5EF4-FFF2-40B4-BE49-F238E27FC236}">
                    <a16:creationId xmlns:a16="http://schemas.microsoft.com/office/drawing/2014/main" id="{46252213-614D-41D3-ADB2-C014586EF0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7263" y="955675"/>
                <a:ext cx="1239837" cy="1239837"/>
              </a:xfrm>
              <a:custGeom>
                <a:avLst/>
                <a:gdLst>
                  <a:gd name="T0" fmla="*/ 305 w 330"/>
                  <a:gd name="T1" fmla="*/ 0 h 330"/>
                  <a:gd name="T2" fmla="*/ 0 w 330"/>
                  <a:gd name="T3" fmla="*/ 305 h 330"/>
                  <a:gd name="T4" fmla="*/ 25 w 330"/>
                  <a:gd name="T5" fmla="*/ 330 h 330"/>
                  <a:gd name="T6" fmla="*/ 50 w 330"/>
                  <a:gd name="T7" fmla="*/ 305 h 330"/>
                  <a:gd name="T8" fmla="*/ 305 w 330"/>
                  <a:gd name="T9" fmla="*/ 50 h 330"/>
                  <a:gd name="T10" fmla="*/ 330 w 330"/>
                  <a:gd name="T11" fmla="*/ 25 h 330"/>
                  <a:gd name="T12" fmla="*/ 305 w 330"/>
                  <a:gd name="T13" fmla="*/ 0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0" h="330">
                    <a:moveTo>
                      <a:pt x="305" y="0"/>
                    </a:moveTo>
                    <a:cubicBezTo>
                      <a:pt x="137" y="0"/>
                      <a:pt x="0" y="137"/>
                      <a:pt x="0" y="305"/>
                    </a:cubicBezTo>
                    <a:cubicBezTo>
                      <a:pt x="0" y="319"/>
                      <a:pt x="11" y="330"/>
                      <a:pt x="25" y="330"/>
                    </a:cubicBezTo>
                    <a:cubicBezTo>
                      <a:pt x="39" y="330"/>
                      <a:pt x="50" y="319"/>
                      <a:pt x="50" y="305"/>
                    </a:cubicBezTo>
                    <a:cubicBezTo>
                      <a:pt x="50" y="165"/>
                      <a:pt x="165" y="50"/>
                      <a:pt x="305" y="50"/>
                    </a:cubicBezTo>
                    <a:cubicBezTo>
                      <a:pt x="319" y="50"/>
                      <a:pt x="330" y="39"/>
                      <a:pt x="330" y="25"/>
                    </a:cubicBezTo>
                    <a:cubicBezTo>
                      <a:pt x="330" y="11"/>
                      <a:pt x="319" y="0"/>
                      <a:pt x="30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华文琥珀" panose="02010800040101010101" pitchFamily="2" charset="-122"/>
                  <a:ea typeface="微软雅黑" panose="020B0503020204020204" pitchFamily="34" charset="-122"/>
                  <a:sym typeface="华文琥珀" panose="02010800040101010101" pitchFamily="2" charset="-122"/>
                </a:endParaRPr>
              </a:p>
            </p:txBody>
          </p:sp>
        </p:grpSp>
      </p:grpSp>
      <p:sp>
        <p:nvSpPr>
          <p:cNvPr id="42" name="对话气泡: 圆角矩形 41">
            <a:extLst>
              <a:ext uri="{FF2B5EF4-FFF2-40B4-BE49-F238E27FC236}">
                <a16:creationId xmlns:a16="http://schemas.microsoft.com/office/drawing/2014/main" id="{372B539F-6757-4312-B3EB-95D03680F383}"/>
              </a:ext>
            </a:extLst>
          </p:cNvPr>
          <p:cNvSpPr/>
          <p:nvPr/>
        </p:nvSpPr>
        <p:spPr>
          <a:xfrm>
            <a:off x="2798229" y="4921445"/>
            <a:ext cx="8520847" cy="1204495"/>
          </a:xfrm>
          <a:prstGeom prst="wedgeRoundRectCallout">
            <a:avLst>
              <a:gd name="adj1" fmla="val -51813"/>
              <a:gd name="adj2" fmla="val 81015"/>
              <a:gd name="adj3" fmla="val 16667"/>
            </a:avLst>
          </a:prstGeom>
          <a:solidFill>
            <a:srgbClr val="F1F3F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rgbClr val="C30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solidFill>
                  <a:srgbClr val="C30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验证方法：通过“操作”</a:t>
            </a:r>
            <a:r>
              <a:rPr lang="en-US" altLang="zh-CN" sz="2800" b="1" dirty="0">
                <a:solidFill>
                  <a:srgbClr val="C30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>
                <a:solidFill>
                  <a:srgbClr val="C30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画图，发现反例</a:t>
            </a:r>
            <a:endParaRPr lang="en-US" altLang="zh-CN" sz="2800" b="1" dirty="0">
              <a:solidFill>
                <a:srgbClr val="C30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en-US" altLang="zh-CN" sz="2800" b="1" dirty="0">
                <a:solidFill>
                  <a:srgbClr val="C30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solidFill>
                  <a:srgbClr val="C30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结论：满足“</a:t>
            </a:r>
            <a:r>
              <a:rPr lang="en-US" altLang="zh-CN" sz="2800" b="1" dirty="0">
                <a:solidFill>
                  <a:srgbClr val="C30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800" b="1" dirty="0">
                <a:solidFill>
                  <a:srgbClr val="C30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个条件</a:t>
            </a:r>
            <a:r>
              <a:rPr lang="zh-CN" altLang="en-US" sz="2800" b="1" dirty="0">
                <a:solidFill>
                  <a:srgbClr val="C30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”的</a:t>
            </a:r>
            <a:r>
              <a:rPr lang="zh-CN" altLang="zh-CN" sz="2800" b="1" dirty="0">
                <a:solidFill>
                  <a:srgbClr val="C30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三角形</a:t>
            </a:r>
            <a:r>
              <a:rPr lang="zh-CN" altLang="en-US" sz="2800" b="1" u="sng" dirty="0">
                <a:solidFill>
                  <a:srgbClr val="C30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不一定</a:t>
            </a:r>
            <a:r>
              <a:rPr lang="zh-CN" altLang="en-US" sz="2800" b="1" dirty="0">
                <a:solidFill>
                  <a:srgbClr val="C30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全等</a:t>
            </a:r>
          </a:p>
        </p:txBody>
      </p:sp>
      <p:pic>
        <p:nvPicPr>
          <p:cNvPr id="30" name="图片 1">
            <a:extLst>
              <a:ext uri="{FF2B5EF4-FFF2-40B4-BE49-F238E27FC236}">
                <a16:creationId xmlns:a16="http://schemas.microsoft.com/office/drawing/2014/main" id="{F41F3E75-6866-4F47-8FC4-6A3D85E099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3779" y="1690835"/>
            <a:ext cx="4094213" cy="3023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1" name="Group 5">
            <a:extLst>
              <a:ext uri="{FF2B5EF4-FFF2-40B4-BE49-F238E27FC236}">
                <a16:creationId xmlns:a16="http://schemas.microsoft.com/office/drawing/2014/main" id="{1D27096D-69FA-4F09-8999-4682307C5AFA}"/>
              </a:ext>
            </a:extLst>
          </p:cNvPr>
          <p:cNvGrpSpPr/>
          <p:nvPr/>
        </p:nvGrpSpPr>
        <p:grpSpPr>
          <a:xfrm>
            <a:off x="1656295" y="2454809"/>
            <a:ext cx="2017713" cy="1943100"/>
            <a:chOff x="3606" y="935"/>
            <a:chExt cx="1452" cy="1316"/>
          </a:xfrm>
        </p:grpSpPr>
        <p:grpSp>
          <p:nvGrpSpPr>
            <p:cNvPr id="32" name="Group 6">
              <a:extLst>
                <a:ext uri="{FF2B5EF4-FFF2-40B4-BE49-F238E27FC236}">
                  <a16:creationId xmlns:a16="http://schemas.microsoft.com/office/drawing/2014/main" id="{8D75148A-0475-4DE8-927B-1418E900D65A}"/>
                </a:ext>
              </a:extLst>
            </p:cNvPr>
            <p:cNvGrpSpPr/>
            <p:nvPr/>
          </p:nvGrpSpPr>
          <p:grpSpPr>
            <a:xfrm>
              <a:off x="3606" y="935"/>
              <a:ext cx="1452" cy="1315"/>
              <a:chOff x="2018" y="890"/>
              <a:chExt cx="1452" cy="1315"/>
            </a:xfrm>
          </p:grpSpPr>
          <p:sp>
            <p:nvSpPr>
              <p:cNvPr id="34" name="Line 7">
                <a:extLst>
                  <a:ext uri="{FF2B5EF4-FFF2-40B4-BE49-F238E27FC236}">
                    <a16:creationId xmlns:a16="http://schemas.microsoft.com/office/drawing/2014/main" id="{1E05CBE6-D706-4B23-B78B-7D5E27ED80FD}"/>
                  </a:ext>
                </a:extLst>
              </p:cNvPr>
              <p:cNvSpPr/>
              <p:nvPr/>
            </p:nvSpPr>
            <p:spPr>
              <a:xfrm flipV="1">
                <a:off x="3470" y="890"/>
                <a:ext cx="0" cy="1315"/>
              </a:xfrm>
              <a:prstGeom prst="line">
                <a:avLst/>
              </a:prstGeom>
              <a:ln w="38100" cap="flat" cmpd="sng">
                <a:solidFill>
                  <a:srgbClr val="1A3389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5" name="Line 8">
                <a:extLst>
                  <a:ext uri="{FF2B5EF4-FFF2-40B4-BE49-F238E27FC236}">
                    <a16:creationId xmlns:a16="http://schemas.microsoft.com/office/drawing/2014/main" id="{B9CAE127-28CF-4594-8F3B-7193F60A627E}"/>
                  </a:ext>
                </a:extLst>
              </p:cNvPr>
              <p:cNvSpPr/>
              <p:nvPr/>
            </p:nvSpPr>
            <p:spPr>
              <a:xfrm flipH="1">
                <a:off x="2018" y="890"/>
                <a:ext cx="1452" cy="1315"/>
              </a:xfrm>
              <a:prstGeom prst="line">
                <a:avLst/>
              </a:prstGeom>
              <a:ln w="38100" cap="flat" cmpd="sng">
                <a:solidFill>
                  <a:srgbClr val="1A3389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33" name="Line 9">
              <a:extLst>
                <a:ext uri="{FF2B5EF4-FFF2-40B4-BE49-F238E27FC236}">
                  <a16:creationId xmlns:a16="http://schemas.microsoft.com/office/drawing/2014/main" id="{D5FC1659-9B86-4D85-B3E9-109578A7282F}"/>
                </a:ext>
              </a:extLst>
            </p:cNvPr>
            <p:cNvSpPr/>
            <p:nvPr/>
          </p:nvSpPr>
          <p:spPr>
            <a:xfrm>
              <a:off x="3606" y="2251"/>
              <a:ext cx="1451" cy="0"/>
            </a:xfrm>
            <a:prstGeom prst="line">
              <a:avLst/>
            </a:prstGeom>
            <a:ln w="57150" cap="flat" cmpd="sng">
              <a:solidFill>
                <a:srgbClr val="1A3389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36" name="Group 10">
            <a:extLst>
              <a:ext uri="{FF2B5EF4-FFF2-40B4-BE49-F238E27FC236}">
                <a16:creationId xmlns:a16="http://schemas.microsoft.com/office/drawing/2014/main" id="{C7E550F3-847C-4CCE-AC17-DCFB1B896715}"/>
              </a:ext>
            </a:extLst>
          </p:cNvPr>
          <p:cNvGrpSpPr/>
          <p:nvPr/>
        </p:nvGrpSpPr>
        <p:grpSpPr>
          <a:xfrm>
            <a:off x="1616608" y="3318409"/>
            <a:ext cx="2449512" cy="1079500"/>
            <a:chOff x="3833" y="1253"/>
            <a:chExt cx="1723" cy="952"/>
          </a:xfrm>
        </p:grpSpPr>
        <p:sp>
          <p:nvSpPr>
            <p:cNvPr id="43" name="Line 11">
              <a:extLst>
                <a:ext uri="{FF2B5EF4-FFF2-40B4-BE49-F238E27FC236}">
                  <a16:creationId xmlns:a16="http://schemas.microsoft.com/office/drawing/2014/main" id="{2262FA26-8C9A-4FE0-A279-1BC29BB32E58}"/>
                </a:ext>
              </a:extLst>
            </p:cNvPr>
            <p:cNvSpPr/>
            <p:nvPr/>
          </p:nvSpPr>
          <p:spPr>
            <a:xfrm>
              <a:off x="3833" y="2205"/>
              <a:ext cx="1452" cy="0"/>
            </a:xfrm>
            <a:prstGeom prst="line">
              <a:avLst/>
            </a:prstGeom>
            <a:ln w="38100" cap="flat" cmpd="sng">
              <a:solidFill>
                <a:srgbClr val="1A3389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4" name="Line 12">
              <a:extLst>
                <a:ext uri="{FF2B5EF4-FFF2-40B4-BE49-F238E27FC236}">
                  <a16:creationId xmlns:a16="http://schemas.microsoft.com/office/drawing/2014/main" id="{518E8753-1782-43C0-A29F-066857BB355C}"/>
                </a:ext>
              </a:extLst>
            </p:cNvPr>
            <p:cNvSpPr/>
            <p:nvPr/>
          </p:nvSpPr>
          <p:spPr>
            <a:xfrm flipV="1">
              <a:off x="3833" y="1253"/>
              <a:ext cx="1723" cy="952"/>
            </a:xfrm>
            <a:prstGeom prst="line">
              <a:avLst/>
            </a:prstGeom>
            <a:ln w="38100" cap="flat" cmpd="sng">
              <a:solidFill>
                <a:srgbClr val="1A3389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5" name="Line 13">
              <a:extLst>
                <a:ext uri="{FF2B5EF4-FFF2-40B4-BE49-F238E27FC236}">
                  <a16:creationId xmlns:a16="http://schemas.microsoft.com/office/drawing/2014/main" id="{120E19B1-0CC9-4767-96E7-CE9884D653CA}"/>
                </a:ext>
              </a:extLst>
            </p:cNvPr>
            <p:cNvSpPr/>
            <p:nvPr/>
          </p:nvSpPr>
          <p:spPr>
            <a:xfrm flipH="1">
              <a:off x="5284" y="1253"/>
              <a:ext cx="272" cy="952"/>
            </a:xfrm>
            <a:prstGeom prst="line">
              <a:avLst/>
            </a:prstGeom>
            <a:ln w="38100" cap="flat" cmpd="sng">
              <a:solidFill>
                <a:srgbClr val="1A3389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46" name="Group 14">
            <a:extLst>
              <a:ext uri="{FF2B5EF4-FFF2-40B4-BE49-F238E27FC236}">
                <a16:creationId xmlns:a16="http://schemas.microsoft.com/office/drawing/2014/main" id="{8E71AE90-4218-4380-AF19-59377DA18F08}"/>
              </a:ext>
            </a:extLst>
          </p:cNvPr>
          <p:cNvGrpSpPr/>
          <p:nvPr/>
        </p:nvGrpSpPr>
        <p:grpSpPr>
          <a:xfrm>
            <a:off x="1667408" y="2813584"/>
            <a:ext cx="2017712" cy="1584325"/>
            <a:chOff x="249" y="1253"/>
            <a:chExt cx="1452" cy="952"/>
          </a:xfrm>
        </p:grpSpPr>
        <p:sp>
          <p:nvSpPr>
            <p:cNvPr id="47" name="Line 15">
              <a:extLst>
                <a:ext uri="{FF2B5EF4-FFF2-40B4-BE49-F238E27FC236}">
                  <a16:creationId xmlns:a16="http://schemas.microsoft.com/office/drawing/2014/main" id="{94A66DE6-8580-4265-A1CB-927F744471B3}"/>
                </a:ext>
              </a:extLst>
            </p:cNvPr>
            <p:cNvSpPr/>
            <p:nvPr/>
          </p:nvSpPr>
          <p:spPr>
            <a:xfrm>
              <a:off x="249" y="2205"/>
              <a:ext cx="1452" cy="0"/>
            </a:xfrm>
            <a:prstGeom prst="line">
              <a:avLst/>
            </a:prstGeom>
            <a:ln w="38100" cap="flat" cmpd="sng">
              <a:solidFill>
                <a:srgbClr val="1A3389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8" name="Line 16">
              <a:extLst>
                <a:ext uri="{FF2B5EF4-FFF2-40B4-BE49-F238E27FC236}">
                  <a16:creationId xmlns:a16="http://schemas.microsoft.com/office/drawing/2014/main" id="{7B932CA6-3C41-4EDF-9E87-B18D421E95A0}"/>
                </a:ext>
              </a:extLst>
            </p:cNvPr>
            <p:cNvSpPr/>
            <p:nvPr/>
          </p:nvSpPr>
          <p:spPr>
            <a:xfrm flipV="1">
              <a:off x="249" y="1253"/>
              <a:ext cx="771" cy="952"/>
            </a:xfrm>
            <a:prstGeom prst="line">
              <a:avLst/>
            </a:prstGeom>
            <a:ln w="38100" cap="flat" cmpd="sng">
              <a:solidFill>
                <a:srgbClr val="1A3389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9" name="Line 17">
              <a:extLst>
                <a:ext uri="{FF2B5EF4-FFF2-40B4-BE49-F238E27FC236}">
                  <a16:creationId xmlns:a16="http://schemas.microsoft.com/office/drawing/2014/main" id="{D4BD6633-5231-466F-9DE4-6B279C030B02}"/>
                </a:ext>
              </a:extLst>
            </p:cNvPr>
            <p:cNvSpPr/>
            <p:nvPr/>
          </p:nvSpPr>
          <p:spPr>
            <a:xfrm>
              <a:off x="1020" y="1253"/>
              <a:ext cx="681" cy="952"/>
            </a:xfrm>
            <a:prstGeom prst="line">
              <a:avLst/>
            </a:prstGeom>
            <a:ln w="38100" cap="flat" cmpd="sng">
              <a:solidFill>
                <a:srgbClr val="1A3389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50" name="Line 34">
            <a:extLst>
              <a:ext uri="{FF2B5EF4-FFF2-40B4-BE49-F238E27FC236}">
                <a16:creationId xmlns:a16="http://schemas.microsoft.com/office/drawing/2014/main" id="{0ED13FB4-E175-41B8-8A84-CB22145B47EF}"/>
              </a:ext>
            </a:extLst>
          </p:cNvPr>
          <p:cNvSpPr/>
          <p:nvPr/>
        </p:nvSpPr>
        <p:spPr>
          <a:xfrm>
            <a:off x="1627720" y="4402671"/>
            <a:ext cx="2017713" cy="0"/>
          </a:xfrm>
          <a:prstGeom prst="line">
            <a:avLst/>
          </a:prstGeom>
          <a:ln w="38100" cap="flat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CA14F89B-7AA5-4056-97F1-CA1C759D03C1}"/>
              </a:ext>
            </a:extLst>
          </p:cNvPr>
          <p:cNvSpPr txBox="1"/>
          <p:nvPr/>
        </p:nvSpPr>
        <p:spPr>
          <a:xfrm>
            <a:off x="1524533" y="2166591"/>
            <a:ext cx="21209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(1)</a:t>
            </a:r>
            <a:r>
              <a:rPr lang="zh-CN" altLang="en-US" dirty="0"/>
              <a:t>一边分别相等</a:t>
            </a:r>
          </a:p>
        </p:txBody>
      </p:sp>
      <p:grpSp>
        <p:nvGrpSpPr>
          <p:cNvPr id="52" name="Group 20">
            <a:extLst>
              <a:ext uri="{FF2B5EF4-FFF2-40B4-BE49-F238E27FC236}">
                <a16:creationId xmlns:a16="http://schemas.microsoft.com/office/drawing/2014/main" id="{9EF78584-CF8B-4157-A607-68DBFAC588A6}"/>
              </a:ext>
            </a:extLst>
          </p:cNvPr>
          <p:cNvGrpSpPr/>
          <p:nvPr/>
        </p:nvGrpSpPr>
        <p:grpSpPr>
          <a:xfrm>
            <a:off x="4712549" y="2993320"/>
            <a:ext cx="2520950" cy="1296988"/>
            <a:chOff x="2064" y="3067"/>
            <a:chExt cx="1316" cy="726"/>
          </a:xfrm>
        </p:grpSpPr>
        <p:sp>
          <p:nvSpPr>
            <p:cNvPr id="53" name="Line 21">
              <a:extLst>
                <a:ext uri="{FF2B5EF4-FFF2-40B4-BE49-F238E27FC236}">
                  <a16:creationId xmlns:a16="http://schemas.microsoft.com/office/drawing/2014/main" id="{46D1B709-BEFA-435A-A0A9-8C22ECB98ACB}"/>
                </a:ext>
              </a:extLst>
            </p:cNvPr>
            <p:cNvSpPr/>
            <p:nvPr/>
          </p:nvSpPr>
          <p:spPr>
            <a:xfrm flipH="1">
              <a:off x="2064" y="3067"/>
              <a:ext cx="1316" cy="726"/>
            </a:xfrm>
            <a:prstGeom prst="line">
              <a:avLst/>
            </a:prstGeom>
            <a:ln w="38100" cap="flat" cmpd="sng">
              <a:solidFill>
                <a:srgbClr val="1A3389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4" name="Line 22">
              <a:extLst>
                <a:ext uri="{FF2B5EF4-FFF2-40B4-BE49-F238E27FC236}">
                  <a16:creationId xmlns:a16="http://schemas.microsoft.com/office/drawing/2014/main" id="{46FD4D5C-EA16-4360-B06D-45CAFD9D5877}"/>
                </a:ext>
              </a:extLst>
            </p:cNvPr>
            <p:cNvSpPr/>
            <p:nvPr/>
          </p:nvSpPr>
          <p:spPr>
            <a:xfrm>
              <a:off x="2064" y="3793"/>
              <a:ext cx="1315" cy="0"/>
            </a:xfrm>
            <a:prstGeom prst="line">
              <a:avLst/>
            </a:prstGeom>
            <a:ln w="38100" cap="flat" cmpd="sng">
              <a:solidFill>
                <a:srgbClr val="1A3389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55" name="Line 23">
            <a:extLst>
              <a:ext uri="{FF2B5EF4-FFF2-40B4-BE49-F238E27FC236}">
                <a16:creationId xmlns:a16="http://schemas.microsoft.com/office/drawing/2014/main" id="{2C1AF9D4-A1AB-4345-8C9D-8B27FFAED41A}"/>
              </a:ext>
            </a:extLst>
          </p:cNvPr>
          <p:cNvSpPr/>
          <p:nvPr/>
        </p:nvSpPr>
        <p:spPr>
          <a:xfrm>
            <a:off x="7211274" y="2995225"/>
            <a:ext cx="0" cy="1296988"/>
          </a:xfrm>
          <a:prstGeom prst="line">
            <a:avLst/>
          </a:prstGeom>
          <a:ln w="38100" cap="flat" cmpd="sng">
            <a:solidFill>
              <a:srgbClr val="1A3389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56" name="Group 24">
            <a:extLst>
              <a:ext uri="{FF2B5EF4-FFF2-40B4-BE49-F238E27FC236}">
                <a16:creationId xmlns:a16="http://schemas.microsoft.com/office/drawing/2014/main" id="{AF44E654-C5FE-4C61-A0D4-E1FE8D4627A9}"/>
              </a:ext>
            </a:extLst>
          </p:cNvPr>
          <p:cNvGrpSpPr/>
          <p:nvPr/>
        </p:nvGrpSpPr>
        <p:grpSpPr>
          <a:xfrm>
            <a:off x="4712549" y="3212713"/>
            <a:ext cx="2016125" cy="1079500"/>
            <a:chOff x="2064" y="3158"/>
            <a:chExt cx="1134" cy="635"/>
          </a:xfrm>
        </p:grpSpPr>
        <p:sp>
          <p:nvSpPr>
            <p:cNvPr id="57" name="Line 25">
              <a:extLst>
                <a:ext uri="{FF2B5EF4-FFF2-40B4-BE49-F238E27FC236}">
                  <a16:creationId xmlns:a16="http://schemas.microsoft.com/office/drawing/2014/main" id="{5059452A-874B-4AB8-8B95-81A30407F09D}"/>
                </a:ext>
              </a:extLst>
            </p:cNvPr>
            <p:cNvSpPr/>
            <p:nvPr/>
          </p:nvSpPr>
          <p:spPr>
            <a:xfrm flipH="1">
              <a:off x="2064" y="3167"/>
              <a:ext cx="1134" cy="626"/>
            </a:xfrm>
            <a:prstGeom prst="line">
              <a:avLst/>
            </a:prstGeom>
            <a:ln w="38100" cap="flat" cmpd="sng">
              <a:solidFill>
                <a:srgbClr val="1A3389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8" name="Line 26">
              <a:extLst>
                <a:ext uri="{FF2B5EF4-FFF2-40B4-BE49-F238E27FC236}">
                  <a16:creationId xmlns:a16="http://schemas.microsoft.com/office/drawing/2014/main" id="{A64C6B6A-EB7D-4B1F-BD9B-8E5EC796F46F}"/>
                </a:ext>
              </a:extLst>
            </p:cNvPr>
            <p:cNvSpPr/>
            <p:nvPr/>
          </p:nvSpPr>
          <p:spPr>
            <a:xfrm>
              <a:off x="2064" y="3793"/>
              <a:ext cx="725" cy="0"/>
            </a:xfrm>
            <a:prstGeom prst="line">
              <a:avLst/>
            </a:prstGeom>
            <a:ln w="38100" cap="flat" cmpd="sng">
              <a:solidFill>
                <a:srgbClr val="1A3389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9" name="Line 27">
              <a:extLst>
                <a:ext uri="{FF2B5EF4-FFF2-40B4-BE49-F238E27FC236}">
                  <a16:creationId xmlns:a16="http://schemas.microsoft.com/office/drawing/2014/main" id="{0CC18710-6043-406C-B8FD-7D573CBB26A4}"/>
                </a:ext>
              </a:extLst>
            </p:cNvPr>
            <p:cNvSpPr/>
            <p:nvPr/>
          </p:nvSpPr>
          <p:spPr>
            <a:xfrm flipH="1">
              <a:off x="2789" y="3158"/>
              <a:ext cx="409" cy="635"/>
            </a:xfrm>
            <a:prstGeom prst="line">
              <a:avLst/>
            </a:prstGeom>
            <a:ln w="38100" cap="flat" cmpd="sng">
              <a:solidFill>
                <a:srgbClr val="1A3389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60" name="Group 28">
            <a:extLst>
              <a:ext uri="{FF2B5EF4-FFF2-40B4-BE49-F238E27FC236}">
                <a16:creationId xmlns:a16="http://schemas.microsoft.com/office/drawing/2014/main" id="{9AC268DB-AF69-4027-8B22-F5BB0259B45A}"/>
              </a:ext>
            </a:extLst>
          </p:cNvPr>
          <p:cNvGrpSpPr/>
          <p:nvPr/>
        </p:nvGrpSpPr>
        <p:grpSpPr>
          <a:xfrm>
            <a:off x="4712549" y="3642925"/>
            <a:ext cx="1943100" cy="647700"/>
            <a:chOff x="839" y="3385"/>
            <a:chExt cx="1122" cy="408"/>
          </a:xfrm>
        </p:grpSpPr>
        <p:sp>
          <p:nvSpPr>
            <p:cNvPr id="61" name="Line 29">
              <a:extLst>
                <a:ext uri="{FF2B5EF4-FFF2-40B4-BE49-F238E27FC236}">
                  <a16:creationId xmlns:a16="http://schemas.microsoft.com/office/drawing/2014/main" id="{C0CAB8DE-9101-4088-9B5B-9F662E7B1CE4}"/>
                </a:ext>
              </a:extLst>
            </p:cNvPr>
            <p:cNvSpPr/>
            <p:nvPr/>
          </p:nvSpPr>
          <p:spPr>
            <a:xfrm flipH="1">
              <a:off x="839" y="3385"/>
              <a:ext cx="726" cy="408"/>
            </a:xfrm>
            <a:prstGeom prst="line">
              <a:avLst/>
            </a:prstGeom>
            <a:ln w="38100" cap="flat" cmpd="sng">
              <a:solidFill>
                <a:srgbClr val="1A3389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2" name="Line 30">
              <a:extLst>
                <a:ext uri="{FF2B5EF4-FFF2-40B4-BE49-F238E27FC236}">
                  <a16:creationId xmlns:a16="http://schemas.microsoft.com/office/drawing/2014/main" id="{68B1C0C7-F692-4B9D-B27B-91FC6A780774}"/>
                </a:ext>
              </a:extLst>
            </p:cNvPr>
            <p:cNvSpPr/>
            <p:nvPr/>
          </p:nvSpPr>
          <p:spPr>
            <a:xfrm>
              <a:off x="872" y="3793"/>
              <a:ext cx="1089" cy="0"/>
            </a:xfrm>
            <a:prstGeom prst="line">
              <a:avLst/>
            </a:prstGeom>
            <a:ln w="38100" cap="flat" cmpd="sng">
              <a:solidFill>
                <a:srgbClr val="1A3389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3" name="Line 31">
              <a:extLst>
                <a:ext uri="{FF2B5EF4-FFF2-40B4-BE49-F238E27FC236}">
                  <a16:creationId xmlns:a16="http://schemas.microsoft.com/office/drawing/2014/main" id="{15998AF2-ADBC-4B33-B002-0ADB31014144}"/>
                </a:ext>
              </a:extLst>
            </p:cNvPr>
            <p:cNvSpPr/>
            <p:nvPr/>
          </p:nvSpPr>
          <p:spPr>
            <a:xfrm>
              <a:off x="1565" y="3385"/>
              <a:ext cx="396" cy="408"/>
            </a:xfrm>
            <a:prstGeom prst="line">
              <a:avLst/>
            </a:prstGeom>
            <a:ln w="38100" cap="flat" cmpd="sng">
              <a:solidFill>
                <a:srgbClr val="1A3389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64" name="文本框 63">
            <a:extLst>
              <a:ext uri="{FF2B5EF4-FFF2-40B4-BE49-F238E27FC236}">
                <a16:creationId xmlns:a16="http://schemas.microsoft.com/office/drawing/2014/main" id="{8C3C8DCC-D396-4492-8F4C-3D8F71ACB53D}"/>
              </a:ext>
            </a:extLst>
          </p:cNvPr>
          <p:cNvSpPr txBox="1"/>
          <p:nvPr/>
        </p:nvSpPr>
        <p:spPr>
          <a:xfrm>
            <a:off x="4809087" y="2202416"/>
            <a:ext cx="21209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(2)</a:t>
            </a:r>
            <a:r>
              <a:rPr lang="zh-CN" altLang="en-US"/>
              <a:t>一角分别相等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507C443-B637-42F3-93ED-3EECD25D4489}"/>
              </a:ext>
            </a:extLst>
          </p:cNvPr>
          <p:cNvSpPr txBox="1"/>
          <p:nvPr/>
        </p:nvSpPr>
        <p:spPr>
          <a:xfrm>
            <a:off x="2239459" y="4517246"/>
            <a:ext cx="792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6cm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id="{1837E65F-24D9-404F-812A-152E5466D253}"/>
                  </a:ext>
                </a:extLst>
              </p:cNvPr>
              <p:cNvSpPr/>
              <p:nvPr/>
            </p:nvSpPr>
            <p:spPr>
              <a:xfrm>
                <a:off x="4893445" y="3966775"/>
                <a:ext cx="782048" cy="37555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zh-CN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zh-CN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40</m:t>
                          </m:r>
                        </m:e>
                        <m:sup>
                          <m:r>
                            <a:rPr lang="en-US" altLang="zh-CN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°</m:t>
                          </m:r>
                        </m:sup>
                      </m:sSup>
                    </m:oMath>
                  </m:oMathPara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id="{1837E65F-24D9-404F-812A-152E5466D25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93445" y="3966775"/>
                <a:ext cx="782048" cy="37555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43130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3000">
        <p159:morph option="byObject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51" grpId="0"/>
      <p:bldP spid="64" grpId="0"/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id="{BA16A484-0940-4A2C-9A29-93E43871D673}"/>
              </a:ext>
            </a:extLst>
          </p:cNvPr>
          <p:cNvGrpSpPr/>
          <p:nvPr/>
        </p:nvGrpSpPr>
        <p:grpSpPr>
          <a:xfrm>
            <a:off x="699832" y="167720"/>
            <a:ext cx="10749338" cy="769441"/>
            <a:chOff x="692303" y="174864"/>
            <a:chExt cx="10749338" cy="769441"/>
          </a:xfrm>
        </p:grpSpPr>
        <p:sp>
          <p:nvSpPr>
            <p:cNvPr id="20" name="PA_文本框 5">
              <a:extLst>
                <a:ext uri="{FF2B5EF4-FFF2-40B4-BE49-F238E27FC236}">
                  <a16:creationId xmlns:a16="http://schemas.microsoft.com/office/drawing/2014/main" id="{114C8874-E8C6-4751-A070-59E2AE7AA813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1622603" y="174864"/>
              <a:ext cx="2448106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b="1" dirty="0">
                  <a:solidFill>
                    <a:srgbClr val="1A3389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华文琥珀" panose="02010800040101010101" pitchFamily="2" charset="-122"/>
                </a:rPr>
                <a:t>验证猜想</a:t>
              </a:r>
            </a:p>
          </p:txBody>
        </p: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EC780C6B-5CE5-479B-90C2-71F8B4273977}"/>
                </a:ext>
              </a:extLst>
            </p:cNvPr>
            <p:cNvGrpSpPr/>
            <p:nvPr/>
          </p:nvGrpSpPr>
          <p:grpSpPr>
            <a:xfrm>
              <a:off x="692303" y="239819"/>
              <a:ext cx="773641" cy="697525"/>
              <a:chOff x="5424755" y="1340768"/>
              <a:chExt cx="670560" cy="604586"/>
            </a:xfrm>
          </p:grpSpPr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EA769093-0267-4E8B-BFD8-A0C90A29A19A}"/>
                  </a:ext>
                </a:extLst>
              </p:cNvPr>
              <p:cNvGrpSpPr/>
              <p:nvPr/>
            </p:nvGrpSpPr>
            <p:grpSpPr>
              <a:xfrm>
                <a:off x="5424755" y="1340768"/>
                <a:ext cx="670560" cy="604586"/>
                <a:chOff x="5424755" y="1340768"/>
                <a:chExt cx="670560" cy="604586"/>
              </a:xfrm>
            </p:grpSpPr>
            <p:grpSp>
              <p:nvGrpSpPr>
                <p:cNvPr id="26" name="组合 25">
                  <a:extLst>
                    <a:ext uri="{FF2B5EF4-FFF2-40B4-BE49-F238E27FC236}">
                      <a16:creationId xmlns:a16="http://schemas.microsoft.com/office/drawing/2014/main" id="{F50D5CD7-2537-4F29-B1B7-C3F0CC01133C}"/>
                    </a:ext>
                  </a:extLst>
                </p:cNvPr>
                <p:cNvGrpSpPr/>
                <p:nvPr/>
              </p:nvGrpSpPr>
              <p:grpSpPr>
                <a:xfrm>
                  <a:off x="5424755" y="1340768"/>
                  <a:ext cx="670560" cy="604586"/>
                  <a:chOff x="3720691" y="2824413"/>
                  <a:chExt cx="1341120" cy="1209172"/>
                </a:xfrm>
              </p:grpSpPr>
              <p:sp>
                <p:nvSpPr>
                  <p:cNvPr id="28" name="Freeform 5">
                    <a:extLst>
                      <a:ext uri="{FF2B5EF4-FFF2-40B4-BE49-F238E27FC236}">
                        <a16:creationId xmlns:a16="http://schemas.microsoft.com/office/drawing/2014/main" id="{BD16C277-7EB6-48B5-A2DA-53426E54DBD6}"/>
                      </a:ext>
                    </a:extLst>
                  </p:cNvPr>
                  <p:cNvSpPr/>
                  <p:nvPr/>
                </p:nvSpPr>
                <p:spPr bwMode="auto">
                  <a:xfrm rot="1855731">
                    <a:off x="3720691" y="2824413"/>
                    <a:ext cx="1341120" cy="1209172"/>
                  </a:xfrm>
                  <a:custGeom>
                    <a:avLst/>
                    <a:gdLst>
                      <a:gd name="T0" fmla="*/ 2151 w 2740"/>
                      <a:gd name="T1" fmla="*/ 2315 h 2446"/>
                      <a:gd name="T2" fmla="*/ 2055 w 2740"/>
                      <a:gd name="T3" fmla="*/ 2410 h 2446"/>
                      <a:gd name="T4" fmla="*/ 1918 w 2740"/>
                      <a:gd name="T5" fmla="*/ 2445 h 2446"/>
                      <a:gd name="T6" fmla="*/ 816 w 2740"/>
                      <a:gd name="T7" fmla="*/ 2445 h 2446"/>
                      <a:gd name="T8" fmla="*/ 685 w 2740"/>
                      <a:gd name="T9" fmla="*/ 2410 h 2446"/>
                      <a:gd name="T10" fmla="*/ 589 w 2740"/>
                      <a:gd name="T11" fmla="*/ 2314 h 2446"/>
                      <a:gd name="T12" fmla="*/ 36 w 2740"/>
                      <a:gd name="T13" fmla="*/ 1356 h 2446"/>
                      <a:gd name="T14" fmla="*/ 0 w 2740"/>
                      <a:gd name="T15" fmla="*/ 1223 h 2446"/>
                      <a:gd name="T16" fmla="*/ 36 w 2740"/>
                      <a:gd name="T17" fmla="*/ 1089 h 2446"/>
                      <a:gd name="T18" fmla="*/ 587 w 2740"/>
                      <a:gd name="T19" fmla="*/ 135 h 2446"/>
                      <a:gd name="T20" fmla="*/ 685 w 2740"/>
                      <a:gd name="T21" fmla="*/ 37 h 2446"/>
                      <a:gd name="T22" fmla="*/ 810 w 2740"/>
                      <a:gd name="T23" fmla="*/ 1 h 2446"/>
                      <a:gd name="T24" fmla="*/ 1916 w 2740"/>
                      <a:gd name="T25" fmla="*/ 1 h 2446"/>
                      <a:gd name="T26" fmla="*/ 2055 w 2740"/>
                      <a:gd name="T27" fmla="*/ 37 h 2446"/>
                      <a:gd name="T28" fmla="*/ 2151 w 2740"/>
                      <a:gd name="T29" fmla="*/ 132 h 2446"/>
                      <a:gd name="T30" fmla="*/ 2702 w 2740"/>
                      <a:gd name="T31" fmla="*/ 1086 h 2446"/>
                      <a:gd name="T32" fmla="*/ 2740 w 2740"/>
                      <a:gd name="T33" fmla="*/ 1223 h 2446"/>
                      <a:gd name="T34" fmla="*/ 2701 w 2740"/>
                      <a:gd name="T35" fmla="*/ 1361 h 2446"/>
                      <a:gd name="T36" fmla="*/ 2151 w 2740"/>
                      <a:gd name="T37" fmla="*/ 2315 h 24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2740" h="2446">
                        <a:moveTo>
                          <a:pt x="2151" y="2315"/>
                        </a:moveTo>
                        <a:cubicBezTo>
                          <a:pt x="2128" y="2353"/>
                          <a:pt x="2096" y="2386"/>
                          <a:pt x="2055" y="2410"/>
                        </a:cubicBezTo>
                        <a:cubicBezTo>
                          <a:pt x="2012" y="2435"/>
                          <a:pt x="1965" y="2446"/>
                          <a:pt x="1918" y="2445"/>
                        </a:cubicBezTo>
                        <a:lnTo>
                          <a:pt x="816" y="2445"/>
                        </a:lnTo>
                        <a:cubicBezTo>
                          <a:pt x="772" y="2445"/>
                          <a:pt x="726" y="2434"/>
                          <a:pt x="685" y="2410"/>
                        </a:cubicBezTo>
                        <a:cubicBezTo>
                          <a:pt x="644" y="2386"/>
                          <a:pt x="611" y="2353"/>
                          <a:pt x="589" y="2314"/>
                        </a:cubicBezTo>
                        <a:lnTo>
                          <a:pt x="36" y="1356"/>
                        </a:lnTo>
                        <a:cubicBezTo>
                          <a:pt x="13" y="1317"/>
                          <a:pt x="0" y="1272"/>
                          <a:pt x="0" y="1223"/>
                        </a:cubicBezTo>
                        <a:cubicBezTo>
                          <a:pt x="0" y="1174"/>
                          <a:pt x="13" y="1129"/>
                          <a:pt x="36" y="1089"/>
                        </a:cubicBezTo>
                        <a:lnTo>
                          <a:pt x="587" y="135"/>
                        </a:lnTo>
                        <a:cubicBezTo>
                          <a:pt x="610" y="96"/>
                          <a:pt x="643" y="61"/>
                          <a:pt x="685" y="37"/>
                        </a:cubicBezTo>
                        <a:cubicBezTo>
                          <a:pt x="724" y="14"/>
                          <a:pt x="767" y="2"/>
                          <a:pt x="810" y="1"/>
                        </a:cubicBezTo>
                        <a:lnTo>
                          <a:pt x="1916" y="1"/>
                        </a:lnTo>
                        <a:cubicBezTo>
                          <a:pt x="1963" y="0"/>
                          <a:pt x="2011" y="11"/>
                          <a:pt x="2055" y="37"/>
                        </a:cubicBezTo>
                        <a:cubicBezTo>
                          <a:pt x="2096" y="60"/>
                          <a:pt x="2129" y="93"/>
                          <a:pt x="2151" y="132"/>
                        </a:cubicBezTo>
                        <a:lnTo>
                          <a:pt x="2702" y="1086"/>
                        </a:lnTo>
                        <a:cubicBezTo>
                          <a:pt x="2726" y="1126"/>
                          <a:pt x="2740" y="1173"/>
                          <a:pt x="2740" y="1223"/>
                        </a:cubicBezTo>
                        <a:cubicBezTo>
                          <a:pt x="2740" y="1274"/>
                          <a:pt x="2726" y="1321"/>
                          <a:pt x="2701" y="1361"/>
                        </a:cubicBezTo>
                        <a:lnTo>
                          <a:pt x="2151" y="2315"/>
                        </a:lnTo>
                        <a:close/>
                      </a:path>
                    </a:pathLst>
                  </a:custGeom>
                  <a:solidFill>
                    <a:srgbClr val="1A3389"/>
                  </a:solidFill>
                  <a:ln w="952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400">
                      <a:solidFill>
                        <a:srgbClr val="1A3389"/>
                      </a:solidFill>
                      <a:latin typeface="思源黑体 CN Bold" panose="020B0800000000000000" pitchFamily="34" charset="-122"/>
                      <a:ea typeface="思源黑体 CN Bold" panose="020B0800000000000000" pitchFamily="34" charset="-122"/>
                      <a:sym typeface="华文琥珀" panose="02010800040101010101" pitchFamily="2" charset="-122"/>
                    </a:endParaRPr>
                  </a:p>
                </p:txBody>
              </p:sp>
              <p:sp>
                <p:nvSpPr>
                  <p:cNvPr id="29" name="Freeform 5">
                    <a:extLst>
                      <a:ext uri="{FF2B5EF4-FFF2-40B4-BE49-F238E27FC236}">
                        <a16:creationId xmlns:a16="http://schemas.microsoft.com/office/drawing/2014/main" id="{DDD0E564-CFDC-4D9C-BB43-660B7B26A795}"/>
                      </a:ext>
                    </a:extLst>
                  </p:cNvPr>
                  <p:cNvSpPr/>
                  <p:nvPr/>
                </p:nvSpPr>
                <p:spPr bwMode="auto">
                  <a:xfrm rot="1855731">
                    <a:off x="3764584" y="2863366"/>
                    <a:ext cx="1264630" cy="1140207"/>
                  </a:xfrm>
                  <a:custGeom>
                    <a:avLst/>
                    <a:gdLst>
                      <a:gd name="T0" fmla="*/ 2151 w 2740"/>
                      <a:gd name="T1" fmla="*/ 2315 h 2446"/>
                      <a:gd name="T2" fmla="*/ 2055 w 2740"/>
                      <a:gd name="T3" fmla="*/ 2410 h 2446"/>
                      <a:gd name="T4" fmla="*/ 1918 w 2740"/>
                      <a:gd name="T5" fmla="*/ 2445 h 2446"/>
                      <a:gd name="T6" fmla="*/ 816 w 2740"/>
                      <a:gd name="T7" fmla="*/ 2445 h 2446"/>
                      <a:gd name="T8" fmla="*/ 685 w 2740"/>
                      <a:gd name="T9" fmla="*/ 2410 h 2446"/>
                      <a:gd name="T10" fmla="*/ 589 w 2740"/>
                      <a:gd name="T11" fmla="*/ 2314 h 2446"/>
                      <a:gd name="T12" fmla="*/ 36 w 2740"/>
                      <a:gd name="T13" fmla="*/ 1356 h 2446"/>
                      <a:gd name="T14" fmla="*/ 0 w 2740"/>
                      <a:gd name="T15" fmla="*/ 1223 h 2446"/>
                      <a:gd name="T16" fmla="*/ 36 w 2740"/>
                      <a:gd name="T17" fmla="*/ 1089 h 2446"/>
                      <a:gd name="T18" fmla="*/ 587 w 2740"/>
                      <a:gd name="T19" fmla="*/ 135 h 2446"/>
                      <a:gd name="T20" fmla="*/ 685 w 2740"/>
                      <a:gd name="T21" fmla="*/ 37 h 2446"/>
                      <a:gd name="T22" fmla="*/ 810 w 2740"/>
                      <a:gd name="T23" fmla="*/ 1 h 2446"/>
                      <a:gd name="T24" fmla="*/ 1916 w 2740"/>
                      <a:gd name="T25" fmla="*/ 1 h 2446"/>
                      <a:gd name="T26" fmla="*/ 2055 w 2740"/>
                      <a:gd name="T27" fmla="*/ 37 h 2446"/>
                      <a:gd name="T28" fmla="*/ 2151 w 2740"/>
                      <a:gd name="T29" fmla="*/ 132 h 2446"/>
                      <a:gd name="T30" fmla="*/ 2702 w 2740"/>
                      <a:gd name="T31" fmla="*/ 1086 h 2446"/>
                      <a:gd name="T32" fmla="*/ 2740 w 2740"/>
                      <a:gd name="T33" fmla="*/ 1223 h 2446"/>
                      <a:gd name="T34" fmla="*/ 2701 w 2740"/>
                      <a:gd name="T35" fmla="*/ 1361 h 2446"/>
                      <a:gd name="T36" fmla="*/ 2151 w 2740"/>
                      <a:gd name="T37" fmla="*/ 2315 h 24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2740" h="2446">
                        <a:moveTo>
                          <a:pt x="2151" y="2315"/>
                        </a:moveTo>
                        <a:cubicBezTo>
                          <a:pt x="2128" y="2353"/>
                          <a:pt x="2096" y="2386"/>
                          <a:pt x="2055" y="2410"/>
                        </a:cubicBezTo>
                        <a:cubicBezTo>
                          <a:pt x="2012" y="2435"/>
                          <a:pt x="1965" y="2446"/>
                          <a:pt x="1918" y="2445"/>
                        </a:cubicBezTo>
                        <a:lnTo>
                          <a:pt x="816" y="2445"/>
                        </a:lnTo>
                        <a:cubicBezTo>
                          <a:pt x="772" y="2445"/>
                          <a:pt x="726" y="2434"/>
                          <a:pt x="685" y="2410"/>
                        </a:cubicBezTo>
                        <a:cubicBezTo>
                          <a:pt x="644" y="2386"/>
                          <a:pt x="611" y="2353"/>
                          <a:pt x="589" y="2314"/>
                        </a:cubicBezTo>
                        <a:lnTo>
                          <a:pt x="36" y="1356"/>
                        </a:lnTo>
                        <a:cubicBezTo>
                          <a:pt x="13" y="1317"/>
                          <a:pt x="0" y="1272"/>
                          <a:pt x="0" y="1223"/>
                        </a:cubicBezTo>
                        <a:cubicBezTo>
                          <a:pt x="0" y="1174"/>
                          <a:pt x="13" y="1129"/>
                          <a:pt x="36" y="1089"/>
                        </a:cubicBezTo>
                        <a:lnTo>
                          <a:pt x="587" y="135"/>
                        </a:lnTo>
                        <a:cubicBezTo>
                          <a:pt x="610" y="96"/>
                          <a:pt x="643" y="61"/>
                          <a:pt x="685" y="37"/>
                        </a:cubicBezTo>
                        <a:cubicBezTo>
                          <a:pt x="724" y="14"/>
                          <a:pt x="767" y="2"/>
                          <a:pt x="810" y="1"/>
                        </a:cubicBezTo>
                        <a:lnTo>
                          <a:pt x="1916" y="1"/>
                        </a:lnTo>
                        <a:cubicBezTo>
                          <a:pt x="1963" y="0"/>
                          <a:pt x="2011" y="11"/>
                          <a:pt x="2055" y="37"/>
                        </a:cubicBezTo>
                        <a:cubicBezTo>
                          <a:pt x="2096" y="60"/>
                          <a:pt x="2129" y="93"/>
                          <a:pt x="2151" y="132"/>
                        </a:cubicBezTo>
                        <a:lnTo>
                          <a:pt x="2702" y="1086"/>
                        </a:lnTo>
                        <a:cubicBezTo>
                          <a:pt x="2726" y="1126"/>
                          <a:pt x="2740" y="1173"/>
                          <a:pt x="2740" y="1223"/>
                        </a:cubicBezTo>
                        <a:cubicBezTo>
                          <a:pt x="2740" y="1274"/>
                          <a:pt x="2726" y="1321"/>
                          <a:pt x="2701" y="1361"/>
                        </a:cubicBezTo>
                        <a:lnTo>
                          <a:pt x="2151" y="2315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12700" cap="flat">
                    <a:noFill/>
                    <a:prstDash val="solid"/>
                    <a:miter lim="800000"/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 dirty="0">
                      <a:solidFill>
                        <a:srgbClr val="1A3389"/>
                      </a:solidFill>
                      <a:latin typeface="思源黑体 CN Bold" panose="020B0800000000000000" pitchFamily="34" charset="-122"/>
                      <a:ea typeface="思源黑体 CN Bold" panose="020B0800000000000000" pitchFamily="34" charset="-122"/>
                      <a:sym typeface="华文琥珀" panose="02010800040101010101" pitchFamily="2" charset="-122"/>
                    </a:endParaRPr>
                  </a:p>
                </p:txBody>
              </p:sp>
            </p:grpSp>
            <p:sp>
              <p:nvSpPr>
                <p:cNvPr id="27" name="Freeform 5">
                  <a:extLst>
                    <a:ext uri="{FF2B5EF4-FFF2-40B4-BE49-F238E27FC236}">
                      <a16:creationId xmlns:a16="http://schemas.microsoft.com/office/drawing/2014/main" id="{6A53AC88-8DD4-4217-B46C-F8B383E46184}"/>
                    </a:ext>
                  </a:extLst>
                </p:cNvPr>
                <p:cNvSpPr/>
                <p:nvPr/>
              </p:nvSpPr>
              <p:spPr bwMode="auto">
                <a:xfrm rot="1855731">
                  <a:off x="5470180" y="1383052"/>
                  <a:ext cx="576760" cy="520015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noFill/>
                <a:ln w="9525" cap="flat">
                  <a:solidFill>
                    <a:srgbClr val="1A3389"/>
                  </a:solidFill>
                  <a:prstDash val="sysDash"/>
                  <a:miter lim="800000"/>
                </a:ln>
                <a:effectLst/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1A3389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  <a:sym typeface="华文琥珀" panose="02010800040101010101" pitchFamily="2" charset="-122"/>
                  </a:endParaRPr>
                </a:p>
              </p:txBody>
            </p:sp>
          </p:grpSp>
          <p:sp>
            <p:nvSpPr>
              <p:cNvPr id="25" name="TextBox 7">
                <a:extLst>
                  <a:ext uri="{FF2B5EF4-FFF2-40B4-BE49-F238E27FC236}">
                    <a16:creationId xmlns:a16="http://schemas.microsoft.com/office/drawing/2014/main" id="{3B12A0A2-1435-4301-AD5A-F94750F9EB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72003" y="1487562"/>
                <a:ext cx="576064" cy="3334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 algn="ctr"/>
                <a:r>
                  <a:rPr lang="en-US" altLang="zh-CN" sz="2500" dirty="0">
                    <a:solidFill>
                      <a:srgbClr val="1A3389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  <a:sym typeface="华文琥珀" panose="02010800040101010101" pitchFamily="2" charset="-122"/>
                  </a:rPr>
                  <a:t>03</a:t>
                </a:r>
                <a:endParaRPr lang="zh-CN" altLang="en-US" sz="2500" dirty="0">
                  <a:solidFill>
                    <a:srgbClr val="1A3389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华文琥珀" panose="02010800040101010101" pitchFamily="2" charset="-122"/>
                </a:endParaRPr>
              </a:p>
            </p:txBody>
          </p:sp>
        </p:grp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7AB49E72-DDAC-4D24-B699-DF9D6BCBC799}"/>
                </a:ext>
              </a:extLst>
            </p:cNvPr>
            <p:cNvCxnSpPr>
              <a:cxnSpLocks/>
            </p:cNvCxnSpPr>
            <p:nvPr/>
          </p:nvCxnSpPr>
          <p:spPr>
            <a:xfrm>
              <a:off x="1590196" y="944305"/>
              <a:ext cx="9851445" cy="0"/>
            </a:xfrm>
            <a:prstGeom prst="line">
              <a:avLst/>
            </a:prstGeom>
            <a:ln w="28575">
              <a:solidFill>
                <a:srgbClr val="1A3389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92163D43-4AB3-494C-AA10-F1BFEA04BDA9}"/>
              </a:ext>
            </a:extLst>
          </p:cNvPr>
          <p:cNvSpPr txBox="1"/>
          <p:nvPr/>
        </p:nvSpPr>
        <p:spPr>
          <a:xfrm>
            <a:off x="8264959" y="425711"/>
            <a:ext cx="38521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1A3389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华文琥珀" panose="02010800040101010101" pitchFamily="2" charset="-122"/>
              </a:rPr>
              <a:t>双流中学实验学校</a:t>
            </a:r>
            <a:endParaRPr lang="zh-CN" altLang="en-US" sz="2500" b="1" dirty="0">
              <a:solidFill>
                <a:srgbClr val="1A3389"/>
              </a:solidFill>
              <a:latin typeface="华文琥珀" panose="02010800040101010101" pitchFamily="2" charset="-122"/>
              <a:ea typeface="微软雅黑" panose="020B0503020204020204" pitchFamily="34" charset="-122"/>
              <a:cs typeface="Arial" panose="020B0604020202020204" pitchFamily="34" charset="0"/>
              <a:sym typeface="华文琥珀" panose="02010800040101010101" pitchFamily="2" charset="-122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A03698D6-FAA1-4D70-9172-7FC157EB7C19}"/>
              </a:ext>
            </a:extLst>
          </p:cNvPr>
          <p:cNvGrpSpPr/>
          <p:nvPr/>
        </p:nvGrpSpPr>
        <p:grpSpPr>
          <a:xfrm>
            <a:off x="754343" y="5164465"/>
            <a:ext cx="792888" cy="778186"/>
            <a:chOff x="5206450" y="4345506"/>
            <a:chExt cx="792888" cy="778186"/>
          </a:xfrm>
        </p:grpSpPr>
        <p:sp>
          <p:nvSpPr>
            <p:cNvPr id="14" name="等腰三角形 14">
              <a:extLst>
                <a:ext uri="{FF2B5EF4-FFF2-40B4-BE49-F238E27FC236}">
                  <a16:creationId xmlns:a16="http://schemas.microsoft.com/office/drawing/2014/main" id="{BE6DEA9B-E2BA-4EE6-8270-5B98406E59E4}"/>
                </a:ext>
              </a:extLst>
            </p:cNvPr>
            <p:cNvSpPr/>
            <p:nvPr/>
          </p:nvSpPr>
          <p:spPr>
            <a:xfrm>
              <a:off x="5206450" y="4345506"/>
              <a:ext cx="792888" cy="778186"/>
            </a:xfrm>
            <a:prstGeom prst="ellipse">
              <a:avLst/>
            </a:prstGeom>
            <a:gradFill flip="none" rotWithShape="0">
              <a:gsLst>
                <a:gs pos="99000">
                  <a:schemeClr val="bg1">
                    <a:lumMod val="95000"/>
                  </a:schemeClr>
                </a:gs>
                <a:gs pos="1000">
                  <a:schemeClr val="bg1"/>
                </a:gs>
              </a:gsLst>
              <a:lin ang="13500000" scaled="1"/>
              <a:tileRect/>
            </a:gradFill>
            <a:ln>
              <a:gradFill>
                <a:gsLst>
                  <a:gs pos="1000">
                    <a:schemeClr val="bg1"/>
                  </a:gs>
                  <a:gs pos="99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127000" dist="127000" dir="36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华文琥珀" panose="02010800040101010101" pitchFamily="2" charset="-122"/>
                <a:ea typeface="微软雅黑" panose="020B0503020204020204" pitchFamily="34" charset="-122"/>
                <a:sym typeface="华文琥珀" panose="02010800040101010101" pitchFamily="2" charset="-122"/>
              </a:endParaRPr>
            </a:p>
          </p:txBody>
        </p:sp>
        <p:grpSp>
          <p:nvGrpSpPr>
            <p:cNvPr id="15" name="Group 68">
              <a:extLst>
                <a:ext uri="{FF2B5EF4-FFF2-40B4-BE49-F238E27FC236}">
                  <a16:creationId xmlns:a16="http://schemas.microsoft.com/office/drawing/2014/main" id="{75767AA1-24DB-476A-8826-7925420EBFA5}"/>
                </a:ext>
              </a:extLst>
            </p:cNvPr>
            <p:cNvGrpSpPr/>
            <p:nvPr/>
          </p:nvGrpSpPr>
          <p:grpSpPr>
            <a:xfrm>
              <a:off x="5465147" y="4534442"/>
              <a:ext cx="275495" cy="400314"/>
              <a:chOff x="-1587" y="-1587"/>
              <a:chExt cx="4211637" cy="6119812"/>
            </a:xfrm>
            <a:solidFill>
              <a:srgbClr val="C30F00"/>
            </a:solidFill>
          </p:grpSpPr>
          <p:sp>
            <p:nvSpPr>
              <p:cNvPr id="16" name="Freeform 39">
                <a:extLst>
                  <a:ext uri="{FF2B5EF4-FFF2-40B4-BE49-F238E27FC236}">
                    <a16:creationId xmlns:a16="http://schemas.microsoft.com/office/drawing/2014/main" id="{740A636C-FB3D-4570-B843-BCE1D14A9CC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587" y="-1587"/>
                <a:ext cx="4211637" cy="6119812"/>
              </a:xfrm>
              <a:custGeom>
                <a:avLst/>
                <a:gdLst>
                  <a:gd name="T0" fmla="*/ 560 w 1120"/>
                  <a:gd name="T1" fmla="*/ 0 h 1629"/>
                  <a:gd name="T2" fmla="*/ 0 w 1120"/>
                  <a:gd name="T3" fmla="*/ 560 h 1629"/>
                  <a:gd name="T4" fmla="*/ 256 w 1120"/>
                  <a:gd name="T5" fmla="*/ 1174 h 1629"/>
                  <a:gd name="T6" fmla="*/ 560 w 1120"/>
                  <a:gd name="T7" fmla="*/ 1629 h 1629"/>
                  <a:gd name="T8" fmla="*/ 864 w 1120"/>
                  <a:gd name="T9" fmla="*/ 1175 h 1629"/>
                  <a:gd name="T10" fmla="*/ 1120 w 1120"/>
                  <a:gd name="T11" fmla="*/ 560 h 1629"/>
                  <a:gd name="T12" fmla="*/ 560 w 1120"/>
                  <a:gd name="T13" fmla="*/ 0 h 1629"/>
                  <a:gd name="T14" fmla="*/ 692 w 1120"/>
                  <a:gd name="T15" fmla="*/ 1383 h 1629"/>
                  <a:gd name="T16" fmla="*/ 440 w 1120"/>
                  <a:gd name="T17" fmla="*/ 1415 h 1629"/>
                  <a:gd name="T18" fmla="*/ 409 w 1120"/>
                  <a:gd name="T19" fmla="*/ 1319 h 1629"/>
                  <a:gd name="T20" fmla="*/ 409 w 1120"/>
                  <a:gd name="T21" fmla="*/ 1317 h 1629"/>
                  <a:gd name="T22" fmla="*/ 724 w 1120"/>
                  <a:gd name="T23" fmla="*/ 1278 h 1629"/>
                  <a:gd name="T24" fmla="*/ 710 w 1120"/>
                  <a:gd name="T25" fmla="*/ 1323 h 1629"/>
                  <a:gd name="T26" fmla="*/ 692 w 1120"/>
                  <a:gd name="T27" fmla="*/ 1383 h 1629"/>
                  <a:gd name="T28" fmla="*/ 394 w 1120"/>
                  <a:gd name="T29" fmla="*/ 1268 h 1629"/>
                  <a:gd name="T30" fmla="*/ 363 w 1120"/>
                  <a:gd name="T31" fmla="*/ 1171 h 1629"/>
                  <a:gd name="T32" fmla="*/ 758 w 1120"/>
                  <a:gd name="T33" fmla="*/ 1171 h 1629"/>
                  <a:gd name="T34" fmla="*/ 740 w 1120"/>
                  <a:gd name="T35" fmla="*/ 1225 h 1629"/>
                  <a:gd name="T36" fmla="*/ 394 w 1120"/>
                  <a:gd name="T37" fmla="*/ 1268 h 1629"/>
                  <a:gd name="T38" fmla="*/ 560 w 1120"/>
                  <a:gd name="T39" fmla="*/ 1527 h 1629"/>
                  <a:gd name="T40" fmla="*/ 458 w 1120"/>
                  <a:gd name="T41" fmla="*/ 1464 h 1629"/>
                  <a:gd name="T42" fmla="*/ 674 w 1120"/>
                  <a:gd name="T43" fmla="*/ 1437 h 1629"/>
                  <a:gd name="T44" fmla="*/ 560 w 1120"/>
                  <a:gd name="T45" fmla="*/ 1527 h 1629"/>
                  <a:gd name="T46" fmla="*/ 798 w 1120"/>
                  <a:gd name="T47" fmla="*/ 1069 h 1629"/>
                  <a:gd name="T48" fmla="*/ 323 w 1120"/>
                  <a:gd name="T49" fmla="*/ 1069 h 1629"/>
                  <a:gd name="T50" fmla="*/ 237 w 1120"/>
                  <a:gd name="T51" fmla="*/ 905 h 1629"/>
                  <a:gd name="T52" fmla="*/ 102 w 1120"/>
                  <a:gd name="T53" fmla="*/ 560 h 1629"/>
                  <a:gd name="T54" fmla="*/ 560 w 1120"/>
                  <a:gd name="T55" fmla="*/ 102 h 1629"/>
                  <a:gd name="T56" fmla="*/ 1018 w 1120"/>
                  <a:gd name="T57" fmla="*/ 560 h 1629"/>
                  <a:gd name="T58" fmla="*/ 883 w 1120"/>
                  <a:gd name="T59" fmla="*/ 906 h 1629"/>
                  <a:gd name="T60" fmla="*/ 798 w 1120"/>
                  <a:gd name="T61" fmla="*/ 1069 h 16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120" h="1629">
                    <a:moveTo>
                      <a:pt x="560" y="0"/>
                    </a:moveTo>
                    <a:cubicBezTo>
                      <a:pt x="251" y="0"/>
                      <a:pt x="0" y="251"/>
                      <a:pt x="0" y="560"/>
                    </a:cubicBezTo>
                    <a:cubicBezTo>
                      <a:pt x="0" y="765"/>
                      <a:pt x="188" y="983"/>
                      <a:pt x="256" y="1174"/>
                    </a:cubicBezTo>
                    <a:cubicBezTo>
                      <a:pt x="358" y="1459"/>
                      <a:pt x="347" y="1629"/>
                      <a:pt x="560" y="1629"/>
                    </a:cubicBezTo>
                    <a:cubicBezTo>
                      <a:pt x="776" y="1629"/>
                      <a:pt x="762" y="1459"/>
                      <a:pt x="864" y="1175"/>
                    </a:cubicBezTo>
                    <a:cubicBezTo>
                      <a:pt x="932" y="983"/>
                      <a:pt x="1120" y="764"/>
                      <a:pt x="1120" y="560"/>
                    </a:cubicBezTo>
                    <a:cubicBezTo>
                      <a:pt x="1120" y="251"/>
                      <a:pt x="869" y="0"/>
                      <a:pt x="560" y="0"/>
                    </a:cubicBezTo>
                    <a:close/>
                    <a:moveTo>
                      <a:pt x="692" y="1383"/>
                    </a:moveTo>
                    <a:cubicBezTo>
                      <a:pt x="440" y="1415"/>
                      <a:pt x="440" y="1415"/>
                      <a:pt x="440" y="1415"/>
                    </a:cubicBezTo>
                    <a:cubicBezTo>
                      <a:pt x="431" y="1389"/>
                      <a:pt x="421" y="1358"/>
                      <a:pt x="409" y="1319"/>
                    </a:cubicBezTo>
                    <a:cubicBezTo>
                      <a:pt x="409" y="1318"/>
                      <a:pt x="409" y="1318"/>
                      <a:pt x="409" y="1317"/>
                    </a:cubicBezTo>
                    <a:cubicBezTo>
                      <a:pt x="724" y="1278"/>
                      <a:pt x="724" y="1278"/>
                      <a:pt x="724" y="1278"/>
                    </a:cubicBezTo>
                    <a:cubicBezTo>
                      <a:pt x="719" y="1293"/>
                      <a:pt x="714" y="1309"/>
                      <a:pt x="710" y="1323"/>
                    </a:cubicBezTo>
                    <a:cubicBezTo>
                      <a:pt x="704" y="1346"/>
                      <a:pt x="698" y="1365"/>
                      <a:pt x="692" y="1383"/>
                    </a:cubicBezTo>
                    <a:close/>
                    <a:moveTo>
                      <a:pt x="394" y="1268"/>
                    </a:moveTo>
                    <a:cubicBezTo>
                      <a:pt x="385" y="1237"/>
                      <a:pt x="374" y="1205"/>
                      <a:pt x="363" y="1171"/>
                    </a:cubicBezTo>
                    <a:cubicBezTo>
                      <a:pt x="758" y="1171"/>
                      <a:pt x="758" y="1171"/>
                      <a:pt x="758" y="1171"/>
                    </a:cubicBezTo>
                    <a:cubicBezTo>
                      <a:pt x="752" y="1189"/>
                      <a:pt x="745" y="1208"/>
                      <a:pt x="740" y="1225"/>
                    </a:cubicBezTo>
                    <a:lnTo>
                      <a:pt x="394" y="1268"/>
                    </a:lnTo>
                    <a:close/>
                    <a:moveTo>
                      <a:pt x="560" y="1527"/>
                    </a:moveTo>
                    <a:cubicBezTo>
                      <a:pt x="508" y="1527"/>
                      <a:pt x="485" y="1521"/>
                      <a:pt x="458" y="1464"/>
                    </a:cubicBezTo>
                    <a:cubicBezTo>
                      <a:pt x="674" y="1437"/>
                      <a:pt x="674" y="1437"/>
                      <a:pt x="674" y="1437"/>
                    </a:cubicBezTo>
                    <a:cubicBezTo>
                      <a:pt x="643" y="1521"/>
                      <a:pt x="620" y="1527"/>
                      <a:pt x="560" y="1527"/>
                    </a:cubicBezTo>
                    <a:close/>
                    <a:moveTo>
                      <a:pt x="798" y="1069"/>
                    </a:moveTo>
                    <a:cubicBezTo>
                      <a:pt x="323" y="1069"/>
                      <a:pt x="323" y="1069"/>
                      <a:pt x="323" y="1069"/>
                    </a:cubicBezTo>
                    <a:cubicBezTo>
                      <a:pt x="297" y="1014"/>
                      <a:pt x="267" y="959"/>
                      <a:pt x="237" y="905"/>
                    </a:cubicBezTo>
                    <a:cubicBezTo>
                      <a:pt x="170" y="786"/>
                      <a:pt x="102" y="664"/>
                      <a:pt x="102" y="560"/>
                    </a:cubicBezTo>
                    <a:cubicBezTo>
                      <a:pt x="102" y="307"/>
                      <a:pt x="307" y="102"/>
                      <a:pt x="560" y="102"/>
                    </a:cubicBezTo>
                    <a:cubicBezTo>
                      <a:pt x="813" y="102"/>
                      <a:pt x="1018" y="307"/>
                      <a:pt x="1018" y="560"/>
                    </a:cubicBezTo>
                    <a:cubicBezTo>
                      <a:pt x="1018" y="663"/>
                      <a:pt x="949" y="786"/>
                      <a:pt x="883" y="906"/>
                    </a:cubicBezTo>
                    <a:cubicBezTo>
                      <a:pt x="853" y="960"/>
                      <a:pt x="823" y="1014"/>
                      <a:pt x="798" y="1069"/>
                    </a:cubicBezTo>
                    <a:close/>
                  </a:path>
                </a:pathLst>
              </a:custGeom>
              <a:solidFill>
                <a:srgbClr val="1A3389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华文琥珀" panose="02010800040101010101" pitchFamily="2" charset="-122"/>
                  <a:ea typeface="微软雅黑" panose="020B0503020204020204" pitchFamily="34" charset="-122"/>
                  <a:sym typeface="华文琥珀" panose="02010800040101010101" pitchFamily="2" charset="-122"/>
                </a:endParaRPr>
              </a:p>
            </p:txBody>
          </p:sp>
          <p:sp>
            <p:nvSpPr>
              <p:cNvPr id="17" name="Freeform 40">
                <a:extLst>
                  <a:ext uri="{FF2B5EF4-FFF2-40B4-BE49-F238E27FC236}">
                    <a16:creationId xmlns:a16="http://schemas.microsoft.com/office/drawing/2014/main" id="{CA050B49-C7F0-4818-BFB5-119C1B200E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7263" y="955675"/>
                <a:ext cx="1239837" cy="1239837"/>
              </a:xfrm>
              <a:custGeom>
                <a:avLst/>
                <a:gdLst>
                  <a:gd name="T0" fmla="*/ 305 w 330"/>
                  <a:gd name="T1" fmla="*/ 0 h 330"/>
                  <a:gd name="T2" fmla="*/ 0 w 330"/>
                  <a:gd name="T3" fmla="*/ 305 h 330"/>
                  <a:gd name="T4" fmla="*/ 25 w 330"/>
                  <a:gd name="T5" fmla="*/ 330 h 330"/>
                  <a:gd name="T6" fmla="*/ 50 w 330"/>
                  <a:gd name="T7" fmla="*/ 305 h 330"/>
                  <a:gd name="T8" fmla="*/ 305 w 330"/>
                  <a:gd name="T9" fmla="*/ 50 h 330"/>
                  <a:gd name="T10" fmla="*/ 330 w 330"/>
                  <a:gd name="T11" fmla="*/ 25 h 330"/>
                  <a:gd name="T12" fmla="*/ 305 w 330"/>
                  <a:gd name="T13" fmla="*/ 0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0" h="330">
                    <a:moveTo>
                      <a:pt x="305" y="0"/>
                    </a:moveTo>
                    <a:cubicBezTo>
                      <a:pt x="137" y="0"/>
                      <a:pt x="0" y="137"/>
                      <a:pt x="0" y="305"/>
                    </a:cubicBezTo>
                    <a:cubicBezTo>
                      <a:pt x="0" y="319"/>
                      <a:pt x="11" y="330"/>
                      <a:pt x="25" y="330"/>
                    </a:cubicBezTo>
                    <a:cubicBezTo>
                      <a:pt x="39" y="330"/>
                      <a:pt x="50" y="319"/>
                      <a:pt x="50" y="305"/>
                    </a:cubicBezTo>
                    <a:cubicBezTo>
                      <a:pt x="50" y="165"/>
                      <a:pt x="165" y="50"/>
                      <a:pt x="305" y="50"/>
                    </a:cubicBezTo>
                    <a:cubicBezTo>
                      <a:pt x="319" y="50"/>
                      <a:pt x="330" y="39"/>
                      <a:pt x="330" y="25"/>
                    </a:cubicBezTo>
                    <a:cubicBezTo>
                      <a:pt x="330" y="11"/>
                      <a:pt x="319" y="0"/>
                      <a:pt x="30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华文琥珀" panose="02010800040101010101" pitchFamily="2" charset="-122"/>
                  <a:ea typeface="微软雅黑" panose="020B0503020204020204" pitchFamily="34" charset="-122"/>
                  <a:sym typeface="华文琥珀" panose="02010800040101010101" pitchFamily="2" charset="-122"/>
                </a:endParaRPr>
              </a:p>
            </p:txBody>
          </p:sp>
        </p:grp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1804D8EF-A401-4C04-9056-55550B00877F}"/>
              </a:ext>
            </a:extLst>
          </p:cNvPr>
          <p:cNvSpPr txBox="1"/>
          <p:nvPr/>
        </p:nvSpPr>
        <p:spPr>
          <a:xfrm>
            <a:off x="1819256" y="1460381"/>
            <a:ext cx="974818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dirty="0"/>
              <a:t>满足“</a:t>
            </a:r>
            <a:r>
              <a:rPr lang="en-US" altLang="zh-CN" sz="2800" dirty="0"/>
              <a:t>2</a:t>
            </a:r>
            <a:r>
              <a:rPr lang="zh-CN" altLang="zh-CN" sz="2800" dirty="0"/>
              <a:t>个条件”</a:t>
            </a:r>
            <a:r>
              <a:rPr lang="zh-CN" altLang="en-US" sz="2800" dirty="0"/>
              <a:t>，</a:t>
            </a:r>
            <a:r>
              <a:rPr lang="zh-CN" altLang="zh-CN" sz="2800" dirty="0"/>
              <a:t>一定能画出与原三角形全等的三角形吗？</a:t>
            </a:r>
            <a:endParaRPr lang="en-US" altLang="zh-CN" sz="2800" dirty="0"/>
          </a:p>
          <a:p>
            <a:endParaRPr lang="en-US" altLang="zh-CN" sz="2800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5ACA64B-DCBC-4A3E-93B5-CCC4BE6DD66B}"/>
              </a:ext>
            </a:extLst>
          </p:cNvPr>
          <p:cNvSpPr txBox="1"/>
          <p:nvPr/>
        </p:nvSpPr>
        <p:spPr>
          <a:xfrm>
            <a:off x="1571834" y="2016209"/>
            <a:ext cx="58076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（</a:t>
            </a:r>
            <a:r>
              <a:rPr lang="en-US" altLang="zh-CN" sz="2400" dirty="0"/>
              <a:t>1</a:t>
            </a:r>
            <a:r>
              <a:rPr lang="zh-CN" altLang="en-US" sz="2400" dirty="0"/>
              <a:t>）满足“</a:t>
            </a:r>
            <a:r>
              <a:rPr lang="en-US" altLang="zh-CN" sz="2400" dirty="0"/>
              <a:t>2</a:t>
            </a:r>
            <a:r>
              <a:rPr lang="zh-CN" altLang="en-US" sz="2400" dirty="0"/>
              <a:t>个条件”有哪些情况呢？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6D8039D5-671D-406A-AFDB-F9F3C7251CB3}"/>
              </a:ext>
            </a:extLst>
          </p:cNvPr>
          <p:cNvSpPr txBox="1"/>
          <p:nvPr/>
        </p:nvSpPr>
        <p:spPr>
          <a:xfrm>
            <a:off x="1556937" y="2540491"/>
            <a:ext cx="48577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（</a:t>
            </a:r>
            <a:r>
              <a:rPr lang="en-US" altLang="zh-CN" sz="2400" dirty="0"/>
              <a:t>2</a:t>
            </a:r>
            <a:r>
              <a:rPr lang="zh-CN" altLang="en-US" sz="2400" dirty="0"/>
              <a:t>）你是怎么验证的？</a:t>
            </a:r>
          </a:p>
        </p:txBody>
      </p:sp>
      <p:pic>
        <p:nvPicPr>
          <p:cNvPr id="31" name="图片 1">
            <a:extLst>
              <a:ext uri="{FF2B5EF4-FFF2-40B4-BE49-F238E27FC236}">
                <a16:creationId xmlns:a16="http://schemas.microsoft.com/office/drawing/2014/main" id="{2E0CFE43-AF30-45BD-ADE2-1659D41A60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8191" y="1706603"/>
            <a:ext cx="4094213" cy="3023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对话气泡: 圆角矩形 31">
            <a:extLst>
              <a:ext uri="{FF2B5EF4-FFF2-40B4-BE49-F238E27FC236}">
                <a16:creationId xmlns:a16="http://schemas.microsoft.com/office/drawing/2014/main" id="{F27E2EB1-F88E-4901-94C5-D7FD367BCC8A}"/>
              </a:ext>
            </a:extLst>
          </p:cNvPr>
          <p:cNvSpPr/>
          <p:nvPr/>
        </p:nvSpPr>
        <p:spPr>
          <a:xfrm>
            <a:off x="1805928" y="4604204"/>
            <a:ext cx="8520847" cy="1204495"/>
          </a:xfrm>
          <a:prstGeom prst="wedgeRoundRectCallout">
            <a:avLst>
              <a:gd name="adj1" fmla="val -51813"/>
              <a:gd name="adj2" fmla="val 81015"/>
              <a:gd name="adj3" fmla="val 16667"/>
            </a:avLst>
          </a:prstGeom>
          <a:solidFill>
            <a:srgbClr val="F1F3F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rgbClr val="C30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solidFill>
                  <a:srgbClr val="C30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验证方法：通过“操作”</a:t>
            </a:r>
            <a:r>
              <a:rPr lang="en-US" altLang="zh-CN" sz="2800" b="1" dirty="0">
                <a:solidFill>
                  <a:srgbClr val="C30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>
                <a:solidFill>
                  <a:srgbClr val="C30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画图，发现反例</a:t>
            </a:r>
            <a:endParaRPr lang="en-US" altLang="zh-CN" sz="2800" b="1" dirty="0">
              <a:solidFill>
                <a:srgbClr val="C30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en-US" altLang="zh-CN" sz="2800" b="1" dirty="0">
                <a:solidFill>
                  <a:srgbClr val="C30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solidFill>
                  <a:srgbClr val="C30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结论：满足“</a:t>
            </a:r>
            <a:r>
              <a:rPr lang="en-US" altLang="zh-CN" sz="2800" b="1" dirty="0">
                <a:solidFill>
                  <a:srgbClr val="C30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800" b="1" dirty="0">
                <a:solidFill>
                  <a:srgbClr val="C30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个条件</a:t>
            </a:r>
            <a:r>
              <a:rPr lang="zh-CN" altLang="en-US" sz="2800" b="1" dirty="0">
                <a:solidFill>
                  <a:srgbClr val="C30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”的</a:t>
            </a:r>
            <a:r>
              <a:rPr lang="zh-CN" altLang="zh-CN" sz="2800" b="1" dirty="0">
                <a:solidFill>
                  <a:srgbClr val="C30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三角形</a:t>
            </a:r>
            <a:r>
              <a:rPr lang="zh-CN" altLang="en-US" sz="2800" b="1" u="sng" dirty="0">
                <a:solidFill>
                  <a:srgbClr val="C30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不一定</a:t>
            </a:r>
            <a:r>
              <a:rPr lang="zh-CN" altLang="en-US" sz="2800" b="1" dirty="0">
                <a:solidFill>
                  <a:srgbClr val="C30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全等</a:t>
            </a:r>
          </a:p>
        </p:txBody>
      </p:sp>
    </p:spTree>
    <p:extLst>
      <p:ext uri="{BB962C8B-B14F-4D97-AF65-F5344CB8AC3E}">
        <p14:creationId xmlns:p14="http://schemas.microsoft.com/office/powerpoint/2010/main" val="28147175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3000">
        <p159:morph option="byObject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id="{BA16A484-0940-4A2C-9A29-93E43871D673}"/>
              </a:ext>
            </a:extLst>
          </p:cNvPr>
          <p:cNvGrpSpPr/>
          <p:nvPr/>
        </p:nvGrpSpPr>
        <p:grpSpPr>
          <a:xfrm>
            <a:off x="699832" y="167720"/>
            <a:ext cx="10749338" cy="769441"/>
            <a:chOff x="692303" y="174864"/>
            <a:chExt cx="10749338" cy="769441"/>
          </a:xfrm>
        </p:grpSpPr>
        <p:sp>
          <p:nvSpPr>
            <p:cNvPr id="20" name="PA_文本框 5">
              <a:extLst>
                <a:ext uri="{FF2B5EF4-FFF2-40B4-BE49-F238E27FC236}">
                  <a16:creationId xmlns:a16="http://schemas.microsoft.com/office/drawing/2014/main" id="{114C8874-E8C6-4751-A070-59E2AE7AA813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1622603" y="174864"/>
              <a:ext cx="2448106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b="1" dirty="0">
                  <a:solidFill>
                    <a:srgbClr val="1A3389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华文琥珀" panose="02010800040101010101" pitchFamily="2" charset="-122"/>
                </a:rPr>
                <a:t>验证猜想</a:t>
              </a:r>
            </a:p>
          </p:txBody>
        </p: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EC780C6B-5CE5-479B-90C2-71F8B4273977}"/>
                </a:ext>
              </a:extLst>
            </p:cNvPr>
            <p:cNvGrpSpPr/>
            <p:nvPr/>
          </p:nvGrpSpPr>
          <p:grpSpPr>
            <a:xfrm>
              <a:off x="692303" y="239819"/>
              <a:ext cx="773641" cy="697525"/>
              <a:chOff x="5424755" y="1340768"/>
              <a:chExt cx="670560" cy="604586"/>
            </a:xfrm>
          </p:grpSpPr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EA769093-0267-4E8B-BFD8-A0C90A29A19A}"/>
                  </a:ext>
                </a:extLst>
              </p:cNvPr>
              <p:cNvGrpSpPr/>
              <p:nvPr/>
            </p:nvGrpSpPr>
            <p:grpSpPr>
              <a:xfrm>
                <a:off x="5424755" y="1340768"/>
                <a:ext cx="670560" cy="604586"/>
                <a:chOff x="5424755" y="1340768"/>
                <a:chExt cx="670560" cy="604586"/>
              </a:xfrm>
            </p:grpSpPr>
            <p:grpSp>
              <p:nvGrpSpPr>
                <p:cNvPr id="26" name="组合 25">
                  <a:extLst>
                    <a:ext uri="{FF2B5EF4-FFF2-40B4-BE49-F238E27FC236}">
                      <a16:creationId xmlns:a16="http://schemas.microsoft.com/office/drawing/2014/main" id="{F50D5CD7-2537-4F29-B1B7-C3F0CC01133C}"/>
                    </a:ext>
                  </a:extLst>
                </p:cNvPr>
                <p:cNvGrpSpPr/>
                <p:nvPr/>
              </p:nvGrpSpPr>
              <p:grpSpPr>
                <a:xfrm>
                  <a:off x="5424755" y="1340768"/>
                  <a:ext cx="670560" cy="604586"/>
                  <a:chOff x="3720691" y="2824413"/>
                  <a:chExt cx="1341120" cy="1209172"/>
                </a:xfrm>
              </p:grpSpPr>
              <p:sp>
                <p:nvSpPr>
                  <p:cNvPr id="28" name="Freeform 5">
                    <a:extLst>
                      <a:ext uri="{FF2B5EF4-FFF2-40B4-BE49-F238E27FC236}">
                        <a16:creationId xmlns:a16="http://schemas.microsoft.com/office/drawing/2014/main" id="{BD16C277-7EB6-48B5-A2DA-53426E54DBD6}"/>
                      </a:ext>
                    </a:extLst>
                  </p:cNvPr>
                  <p:cNvSpPr/>
                  <p:nvPr/>
                </p:nvSpPr>
                <p:spPr bwMode="auto">
                  <a:xfrm rot="1855731">
                    <a:off x="3720691" y="2824413"/>
                    <a:ext cx="1341120" cy="1209172"/>
                  </a:xfrm>
                  <a:custGeom>
                    <a:avLst/>
                    <a:gdLst>
                      <a:gd name="T0" fmla="*/ 2151 w 2740"/>
                      <a:gd name="T1" fmla="*/ 2315 h 2446"/>
                      <a:gd name="T2" fmla="*/ 2055 w 2740"/>
                      <a:gd name="T3" fmla="*/ 2410 h 2446"/>
                      <a:gd name="T4" fmla="*/ 1918 w 2740"/>
                      <a:gd name="T5" fmla="*/ 2445 h 2446"/>
                      <a:gd name="T6" fmla="*/ 816 w 2740"/>
                      <a:gd name="T7" fmla="*/ 2445 h 2446"/>
                      <a:gd name="T8" fmla="*/ 685 w 2740"/>
                      <a:gd name="T9" fmla="*/ 2410 h 2446"/>
                      <a:gd name="T10" fmla="*/ 589 w 2740"/>
                      <a:gd name="T11" fmla="*/ 2314 h 2446"/>
                      <a:gd name="T12" fmla="*/ 36 w 2740"/>
                      <a:gd name="T13" fmla="*/ 1356 h 2446"/>
                      <a:gd name="T14" fmla="*/ 0 w 2740"/>
                      <a:gd name="T15" fmla="*/ 1223 h 2446"/>
                      <a:gd name="T16" fmla="*/ 36 w 2740"/>
                      <a:gd name="T17" fmla="*/ 1089 h 2446"/>
                      <a:gd name="T18" fmla="*/ 587 w 2740"/>
                      <a:gd name="T19" fmla="*/ 135 h 2446"/>
                      <a:gd name="T20" fmla="*/ 685 w 2740"/>
                      <a:gd name="T21" fmla="*/ 37 h 2446"/>
                      <a:gd name="T22" fmla="*/ 810 w 2740"/>
                      <a:gd name="T23" fmla="*/ 1 h 2446"/>
                      <a:gd name="T24" fmla="*/ 1916 w 2740"/>
                      <a:gd name="T25" fmla="*/ 1 h 2446"/>
                      <a:gd name="T26" fmla="*/ 2055 w 2740"/>
                      <a:gd name="T27" fmla="*/ 37 h 2446"/>
                      <a:gd name="T28" fmla="*/ 2151 w 2740"/>
                      <a:gd name="T29" fmla="*/ 132 h 2446"/>
                      <a:gd name="T30" fmla="*/ 2702 w 2740"/>
                      <a:gd name="T31" fmla="*/ 1086 h 2446"/>
                      <a:gd name="T32" fmla="*/ 2740 w 2740"/>
                      <a:gd name="T33" fmla="*/ 1223 h 2446"/>
                      <a:gd name="T34" fmla="*/ 2701 w 2740"/>
                      <a:gd name="T35" fmla="*/ 1361 h 2446"/>
                      <a:gd name="T36" fmla="*/ 2151 w 2740"/>
                      <a:gd name="T37" fmla="*/ 2315 h 24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2740" h="2446">
                        <a:moveTo>
                          <a:pt x="2151" y="2315"/>
                        </a:moveTo>
                        <a:cubicBezTo>
                          <a:pt x="2128" y="2353"/>
                          <a:pt x="2096" y="2386"/>
                          <a:pt x="2055" y="2410"/>
                        </a:cubicBezTo>
                        <a:cubicBezTo>
                          <a:pt x="2012" y="2435"/>
                          <a:pt x="1965" y="2446"/>
                          <a:pt x="1918" y="2445"/>
                        </a:cubicBezTo>
                        <a:lnTo>
                          <a:pt x="816" y="2445"/>
                        </a:lnTo>
                        <a:cubicBezTo>
                          <a:pt x="772" y="2445"/>
                          <a:pt x="726" y="2434"/>
                          <a:pt x="685" y="2410"/>
                        </a:cubicBezTo>
                        <a:cubicBezTo>
                          <a:pt x="644" y="2386"/>
                          <a:pt x="611" y="2353"/>
                          <a:pt x="589" y="2314"/>
                        </a:cubicBezTo>
                        <a:lnTo>
                          <a:pt x="36" y="1356"/>
                        </a:lnTo>
                        <a:cubicBezTo>
                          <a:pt x="13" y="1317"/>
                          <a:pt x="0" y="1272"/>
                          <a:pt x="0" y="1223"/>
                        </a:cubicBezTo>
                        <a:cubicBezTo>
                          <a:pt x="0" y="1174"/>
                          <a:pt x="13" y="1129"/>
                          <a:pt x="36" y="1089"/>
                        </a:cubicBezTo>
                        <a:lnTo>
                          <a:pt x="587" y="135"/>
                        </a:lnTo>
                        <a:cubicBezTo>
                          <a:pt x="610" y="96"/>
                          <a:pt x="643" y="61"/>
                          <a:pt x="685" y="37"/>
                        </a:cubicBezTo>
                        <a:cubicBezTo>
                          <a:pt x="724" y="14"/>
                          <a:pt x="767" y="2"/>
                          <a:pt x="810" y="1"/>
                        </a:cubicBezTo>
                        <a:lnTo>
                          <a:pt x="1916" y="1"/>
                        </a:lnTo>
                        <a:cubicBezTo>
                          <a:pt x="1963" y="0"/>
                          <a:pt x="2011" y="11"/>
                          <a:pt x="2055" y="37"/>
                        </a:cubicBezTo>
                        <a:cubicBezTo>
                          <a:pt x="2096" y="60"/>
                          <a:pt x="2129" y="93"/>
                          <a:pt x="2151" y="132"/>
                        </a:cubicBezTo>
                        <a:lnTo>
                          <a:pt x="2702" y="1086"/>
                        </a:lnTo>
                        <a:cubicBezTo>
                          <a:pt x="2726" y="1126"/>
                          <a:pt x="2740" y="1173"/>
                          <a:pt x="2740" y="1223"/>
                        </a:cubicBezTo>
                        <a:cubicBezTo>
                          <a:pt x="2740" y="1274"/>
                          <a:pt x="2726" y="1321"/>
                          <a:pt x="2701" y="1361"/>
                        </a:cubicBezTo>
                        <a:lnTo>
                          <a:pt x="2151" y="2315"/>
                        </a:lnTo>
                        <a:close/>
                      </a:path>
                    </a:pathLst>
                  </a:custGeom>
                  <a:solidFill>
                    <a:srgbClr val="1A3389"/>
                  </a:solidFill>
                  <a:ln w="952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400">
                      <a:solidFill>
                        <a:srgbClr val="1A3389"/>
                      </a:solidFill>
                      <a:latin typeface="思源黑体 CN Bold" panose="020B0800000000000000" pitchFamily="34" charset="-122"/>
                      <a:ea typeface="思源黑体 CN Bold" panose="020B0800000000000000" pitchFamily="34" charset="-122"/>
                      <a:sym typeface="华文琥珀" panose="02010800040101010101" pitchFamily="2" charset="-122"/>
                    </a:endParaRPr>
                  </a:p>
                </p:txBody>
              </p:sp>
              <p:sp>
                <p:nvSpPr>
                  <p:cNvPr id="29" name="Freeform 5">
                    <a:extLst>
                      <a:ext uri="{FF2B5EF4-FFF2-40B4-BE49-F238E27FC236}">
                        <a16:creationId xmlns:a16="http://schemas.microsoft.com/office/drawing/2014/main" id="{DDD0E564-CFDC-4D9C-BB43-660B7B26A795}"/>
                      </a:ext>
                    </a:extLst>
                  </p:cNvPr>
                  <p:cNvSpPr/>
                  <p:nvPr/>
                </p:nvSpPr>
                <p:spPr bwMode="auto">
                  <a:xfrm rot="1855731">
                    <a:off x="3764584" y="2863366"/>
                    <a:ext cx="1264630" cy="1140207"/>
                  </a:xfrm>
                  <a:custGeom>
                    <a:avLst/>
                    <a:gdLst>
                      <a:gd name="T0" fmla="*/ 2151 w 2740"/>
                      <a:gd name="T1" fmla="*/ 2315 h 2446"/>
                      <a:gd name="T2" fmla="*/ 2055 w 2740"/>
                      <a:gd name="T3" fmla="*/ 2410 h 2446"/>
                      <a:gd name="T4" fmla="*/ 1918 w 2740"/>
                      <a:gd name="T5" fmla="*/ 2445 h 2446"/>
                      <a:gd name="T6" fmla="*/ 816 w 2740"/>
                      <a:gd name="T7" fmla="*/ 2445 h 2446"/>
                      <a:gd name="T8" fmla="*/ 685 w 2740"/>
                      <a:gd name="T9" fmla="*/ 2410 h 2446"/>
                      <a:gd name="T10" fmla="*/ 589 w 2740"/>
                      <a:gd name="T11" fmla="*/ 2314 h 2446"/>
                      <a:gd name="T12" fmla="*/ 36 w 2740"/>
                      <a:gd name="T13" fmla="*/ 1356 h 2446"/>
                      <a:gd name="T14" fmla="*/ 0 w 2740"/>
                      <a:gd name="T15" fmla="*/ 1223 h 2446"/>
                      <a:gd name="T16" fmla="*/ 36 w 2740"/>
                      <a:gd name="T17" fmla="*/ 1089 h 2446"/>
                      <a:gd name="T18" fmla="*/ 587 w 2740"/>
                      <a:gd name="T19" fmla="*/ 135 h 2446"/>
                      <a:gd name="T20" fmla="*/ 685 w 2740"/>
                      <a:gd name="T21" fmla="*/ 37 h 2446"/>
                      <a:gd name="T22" fmla="*/ 810 w 2740"/>
                      <a:gd name="T23" fmla="*/ 1 h 2446"/>
                      <a:gd name="T24" fmla="*/ 1916 w 2740"/>
                      <a:gd name="T25" fmla="*/ 1 h 2446"/>
                      <a:gd name="T26" fmla="*/ 2055 w 2740"/>
                      <a:gd name="T27" fmla="*/ 37 h 2446"/>
                      <a:gd name="T28" fmla="*/ 2151 w 2740"/>
                      <a:gd name="T29" fmla="*/ 132 h 2446"/>
                      <a:gd name="T30" fmla="*/ 2702 w 2740"/>
                      <a:gd name="T31" fmla="*/ 1086 h 2446"/>
                      <a:gd name="T32" fmla="*/ 2740 w 2740"/>
                      <a:gd name="T33" fmla="*/ 1223 h 2446"/>
                      <a:gd name="T34" fmla="*/ 2701 w 2740"/>
                      <a:gd name="T35" fmla="*/ 1361 h 2446"/>
                      <a:gd name="T36" fmla="*/ 2151 w 2740"/>
                      <a:gd name="T37" fmla="*/ 2315 h 24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2740" h="2446">
                        <a:moveTo>
                          <a:pt x="2151" y="2315"/>
                        </a:moveTo>
                        <a:cubicBezTo>
                          <a:pt x="2128" y="2353"/>
                          <a:pt x="2096" y="2386"/>
                          <a:pt x="2055" y="2410"/>
                        </a:cubicBezTo>
                        <a:cubicBezTo>
                          <a:pt x="2012" y="2435"/>
                          <a:pt x="1965" y="2446"/>
                          <a:pt x="1918" y="2445"/>
                        </a:cubicBezTo>
                        <a:lnTo>
                          <a:pt x="816" y="2445"/>
                        </a:lnTo>
                        <a:cubicBezTo>
                          <a:pt x="772" y="2445"/>
                          <a:pt x="726" y="2434"/>
                          <a:pt x="685" y="2410"/>
                        </a:cubicBezTo>
                        <a:cubicBezTo>
                          <a:pt x="644" y="2386"/>
                          <a:pt x="611" y="2353"/>
                          <a:pt x="589" y="2314"/>
                        </a:cubicBezTo>
                        <a:lnTo>
                          <a:pt x="36" y="1356"/>
                        </a:lnTo>
                        <a:cubicBezTo>
                          <a:pt x="13" y="1317"/>
                          <a:pt x="0" y="1272"/>
                          <a:pt x="0" y="1223"/>
                        </a:cubicBezTo>
                        <a:cubicBezTo>
                          <a:pt x="0" y="1174"/>
                          <a:pt x="13" y="1129"/>
                          <a:pt x="36" y="1089"/>
                        </a:cubicBezTo>
                        <a:lnTo>
                          <a:pt x="587" y="135"/>
                        </a:lnTo>
                        <a:cubicBezTo>
                          <a:pt x="610" y="96"/>
                          <a:pt x="643" y="61"/>
                          <a:pt x="685" y="37"/>
                        </a:cubicBezTo>
                        <a:cubicBezTo>
                          <a:pt x="724" y="14"/>
                          <a:pt x="767" y="2"/>
                          <a:pt x="810" y="1"/>
                        </a:cubicBezTo>
                        <a:lnTo>
                          <a:pt x="1916" y="1"/>
                        </a:lnTo>
                        <a:cubicBezTo>
                          <a:pt x="1963" y="0"/>
                          <a:pt x="2011" y="11"/>
                          <a:pt x="2055" y="37"/>
                        </a:cubicBezTo>
                        <a:cubicBezTo>
                          <a:pt x="2096" y="60"/>
                          <a:pt x="2129" y="93"/>
                          <a:pt x="2151" y="132"/>
                        </a:cubicBezTo>
                        <a:lnTo>
                          <a:pt x="2702" y="1086"/>
                        </a:lnTo>
                        <a:cubicBezTo>
                          <a:pt x="2726" y="1126"/>
                          <a:pt x="2740" y="1173"/>
                          <a:pt x="2740" y="1223"/>
                        </a:cubicBezTo>
                        <a:cubicBezTo>
                          <a:pt x="2740" y="1274"/>
                          <a:pt x="2726" y="1321"/>
                          <a:pt x="2701" y="1361"/>
                        </a:cubicBezTo>
                        <a:lnTo>
                          <a:pt x="2151" y="2315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12700" cap="flat">
                    <a:noFill/>
                    <a:prstDash val="solid"/>
                    <a:miter lim="800000"/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 dirty="0">
                      <a:solidFill>
                        <a:srgbClr val="1A3389"/>
                      </a:solidFill>
                      <a:latin typeface="思源黑体 CN Bold" panose="020B0800000000000000" pitchFamily="34" charset="-122"/>
                      <a:ea typeface="思源黑体 CN Bold" panose="020B0800000000000000" pitchFamily="34" charset="-122"/>
                      <a:sym typeface="华文琥珀" panose="02010800040101010101" pitchFamily="2" charset="-122"/>
                    </a:endParaRPr>
                  </a:p>
                </p:txBody>
              </p:sp>
            </p:grpSp>
            <p:sp>
              <p:nvSpPr>
                <p:cNvPr id="27" name="Freeform 5">
                  <a:extLst>
                    <a:ext uri="{FF2B5EF4-FFF2-40B4-BE49-F238E27FC236}">
                      <a16:creationId xmlns:a16="http://schemas.microsoft.com/office/drawing/2014/main" id="{6A53AC88-8DD4-4217-B46C-F8B383E46184}"/>
                    </a:ext>
                  </a:extLst>
                </p:cNvPr>
                <p:cNvSpPr/>
                <p:nvPr/>
              </p:nvSpPr>
              <p:spPr bwMode="auto">
                <a:xfrm rot="1855731">
                  <a:off x="5470180" y="1383052"/>
                  <a:ext cx="576760" cy="520015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noFill/>
                <a:ln w="9525" cap="flat">
                  <a:solidFill>
                    <a:srgbClr val="1A3389"/>
                  </a:solidFill>
                  <a:prstDash val="sysDash"/>
                  <a:miter lim="800000"/>
                </a:ln>
                <a:effectLst/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1A3389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  <a:sym typeface="华文琥珀" panose="02010800040101010101" pitchFamily="2" charset="-122"/>
                  </a:endParaRPr>
                </a:p>
              </p:txBody>
            </p:sp>
          </p:grpSp>
          <p:sp>
            <p:nvSpPr>
              <p:cNvPr id="25" name="TextBox 7">
                <a:extLst>
                  <a:ext uri="{FF2B5EF4-FFF2-40B4-BE49-F238E27FC236}">
                    <a16:creationId xmlns:a16="http://schemas.microsoft.com/office/drawing/2014/main" id="{3B12A0A2-1435-4301-AD5A-F94750F9EB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72003" y="1487562"/>
                <a:ext cx="576064" cy="3334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 algn="ctr"/>
                <a:r>
                  <a:rPr lang="en-US" altLang="zh-CN" sz="2500" dirty="0">
                    <a:solidFill>
                      <a:srgbClr val="1A3389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  <a:sym typeface="华文琥珀" panose="02010800040101010101" pitchFamily="2" charset="-122"/>
                  </a:rPr>
                  <a:t>04</a:t>
                </a:r>
                <a:endParaRPr lang="zh-CN" altLang="en-US" sz="2500" dirty="0">
                  <a:solidFill>
                    <a:srgbClr val="1A3389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华文琥珀" panose="02010800040101010101" pitchFamily="2" charset="-122"/>
                </a:endParaRPr>
              </a:p>
            </p:txBody>
          </p:sp>
        </p:grp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7AB49E72-DDAC-4D24-B699-DF9D6BCBC799}"/>
                </a:ext>
              </a:extLst>
            </p:cNvPr>
            <p:cNvCxnSpPr>
              <a:cxnSpLocks/>
            </p:cNvCxnSpPr>
            <p:nvPr/>
          </p:nvCxnSpPr>
          <p:spPr>
            <a:xfrm>
              <a:off x="1590196" y="944305"/>
              <a:ext cx="9851445" cy="0"/>
            </a:xfrm>
            <a:prstGeom prst="line">
              <a:avLst/>
            </a:prstGeom>
            <a:ln w="28575">
              <a:solidFill>
                <a:srgbClr val="1A3389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159E2506-3C66-4413-BC53-C2C2B6CAE72D}"/>
              </a:ext>
            </a:extLst>
          </p:cNvPr>
          <p:cNvSpPr txBox="1"/>
          <p:nvPr/>
        </p:nvSpPr>
        <p:spPr>
          <a:xfrm>
            <a:off x="8264959" y="425711"/>
            <a:ext cx="38521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1A3389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华文琥珀" panose="02010800040101010101" pitchFamily="2" charset="-122"/>
              </a:rPr>
              <a:t>双流中学实验学校</a:t>
            </a:r>
            <a:endParaRPr lang="zh-CN" altLang="en-US" sz="2500" b="1" dirty="0">
              <a:solidFill>
                <a:srgbClr val="1A3389"/>
              </a:solidFill>
              <a:latin typeface="华文琥珀" panose="02010800040101010101" pitchFamily="2" charset="-122"/>
              <a:ea typeface="微软雅黑" panose="020B0503020204020204" pitchFamily="34" charset="-122"/>
              <a:cs typeface="Arial" panose="020B0604020202020204" pitchFamily="34" charset="0"/>
              <a:sym typeface="华文琥珀" panose="02010800040101010101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716AF67B-E0F5-478E-8BA0-AEAC8A87AA79}"/>
              </a:ext>
            </a:extLst>
          </p:cNvPr>
          <p:cNvSpPr txBox="1"/>
          <p:nvPr/>
        </p:nvSpPr>
        <p:spPr>
          <a:xfrm>
            <a:off x="1790681" y="1388944"/>
            <a:ext cx="974818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dirty="0"/>
              <a:t>满足“</a:t>
            </a:r>
            <a:r>
              <a:rPr lang="en-US" altLang="zh-CN" sz="2800" dirty="0"/>
              <a:t>3</a:t>
            </a:r>
            <a:r>
              <a:rPr lang="zh-CN" altLang="zh-CN" sz="2800" dirty="0"/>
              <a:t>个条件”</a:t>
            </a:r>
            <a:r>
              <a:rPr lang="zh-CN" altLang="en-US" sz="2800" dirty="0"/>
              <a:t>，</a:t>
            </a:r>
            <a:r>
              <a:rPr lang="zh-CN" altLang="zh-CN" sz="2800" dirty="0"/>
              <a:t>一定能画出与原三角形全等的三角形吗？</a:t>
            </a:r>
            <a:endParaRPr lang="en-US" altLang="zh-CN" sz="2800" dirty="0"/>
          </a:p>
          <a:p>
            <a:endParaRPr lang="en-US" altLang="zh-CN" sz="2800" dirty="0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9809471-898A-444F-9562-1F1B63F90FF6}"/>
              </a:ext>
            </a:extLst>
          </p:cNvPr>
          <p:cNvSpPr txBox="1"/>
          <p:nvPr/>
        </p:nvSpPr>
        <p:spPr>
          <a:xfrm>
            <a:off x="1571833" y="2016209"/>
            <a:ext cx="62362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/>
              <a:t>1.</a:t>
            </a:r>
            <a:r>
              <a:rPr lang="zh-CN" altLang="en-US" sz="2400" dirty="0"/>
              <a:t>满足“</a:t>
            </a:r>
            <a:r>
              <a:rPr lang="en-US" altLang="zh-CN" sz="2400" dirty="0"/>
              <a:t>3</a:t>
            </a:r>
            <a:r>
              <a:rPr lang="zh-CN" altLang="en-US" sz="2400" dirty="0"/>
              <a:t>个条件”有哪些情况呢？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3768C0C-BCF0-4094-8E8B-6E697A60AFF9}"/>
              </a:ext>
            </a:extLst>
          </p:cNvPr>
          <p:cNvSpPr txBox="1"/>
          <p:nvPr/>
        </p:nvSpPr>
        <p:spPr>
          <a:xfrm>
            <a:off x="2493168" y="2629829"/>
            <a:ext cx="5250656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1A338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①</a:t>
            </a:r>
            <a:r>
              <a:rPr lang="zh-CN" altLang="zh-CN" sz="2800" dirty="0">
                <a:solidFill>
                  <a:srgbClr val="1A3389"/>
                </a:solidFill>
              </a:rPr>
              <a:t>三个角分别相等</a:t>
            </a:r>
            <a:endParaRPr lang="en-US" altLang="zh-CN" sz="2800" dirty="0">
              <a:solidFill>
                <a:srgbClr val="1A3389"/>
              </a:solidFill>
            </a:endParaRPr>
          </a:p>
          <a:p>
            <a:endParaRPr lang="en-US" altLang="zh-CN" sz="2800" dirty="0">
              <a:solidFill>
                <a:srgbClr val="1A3389"/>
              </a:solidFill>
            </a:endParaRPr>
          </a:p>
          <a:p>
            <a:r>
              <a:rPr lang="zh-CN" altLang="en-US" sz="2800" dirty="0">
                <a:solidFill>
                  <a:srgbClr val="1A338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②</a:t>
            </a:r>
            <a:r>
              <a:rPr lang="zh-CN" altLang="zh-CN" sz="2800" dirty="0">
                <a:solidFill>
                  <a:srgbClr val="1A3389"/>
                </a:solidFill>
              </a:rPr>
              <a:t>三</a:t>
            </a:r>
            <a:r>
              <a:rPr lang="zh-CN" altLang="en-US" sz="2800" dirty="0">
                <a:solidFill>
                  <a:srgbClr val="1A3389"/>
                </a:solidFill>
              </a:rPr>
              <a:t>条</a:t>
            </a:r>
            <a:r>
              <a:rPr lang="zh-CN" altLang="zh-CN" sz="2800" dirty="0">
                <a:solidFill>
                  <a:srgbClr val="1A3389"/>
                </a:solidFill>
              </a:rPr>
              <a:t>边分别相等</a:t>
            </a:r>
            <a:endParaRPr lang="en-US" altLang="zh-CN" sz="2800" dirty="0">
              <a:solidFill>
                <a:srgbClr val="1A3389"/>
              </a:solidFill>
            </a:endParaRPr>
          </a:p>
          <a:p>
            <a:endParaRPr lang="en-US" altLang="zh-CN" sz="2800" dirty="0">
              <a:solidFill>
                <a:srgbClr val="1A3389"/>
              </a:solidFill>
            </a:endParaRPr>
          </a:p>
          <a:p>
            <a:r>
              <a:rPr lang="zh-CN" altLang="en-US" sz="2800" dirty="0">
                <a:solidFill>
                  <a:srgbClr val="1A338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③</a:t>
            </a:r>
            <a:r>
              <a:rPr lang="zh-CN" altLang="zh-CN" sz="2800" dirty="0">
                <a:solidFill>
                  <a:srgbClr val="1A3389"/>
                </a:solidFill>
              </a:rPr>
              <a:t>两角一边分别相等</a:t>
            </a:r>
            <a:endParaRPr lang="en-US" altLang="zh-CN" sz="2800" dirty="0">
              <a:solidFill>
                <a:srgbClr val="1A3389"/>
              </a:solidFill>
            </a:endParaRPr>
          </a:p>
          <a:p>
            <a:endParaRPr lang="en-US" altLang="zh-CN" sz="2800" dirty="0">
              <a:solidFill>
                <a:srgbClr val="1A3389"/>
              </a:solidFill>
            </a:endParaRPr>
          </a:p>
          <a:p>
            <a:r>
              <a:rPr lang="zh-CN" altLang="en-US" sz="2800" dirty="0">
                <a:solidFill>
                  <a:srgbClr val="1A3389"/>
                </a:solidFill>
              </a:rPr>
              <a:t>④</a:t>
            </a:r>
            <a:r>
              <a:rPr lang="zh-CN" altLang="zh-CN" sz="2800" dirty="0">
                <a:solidFill>
                  <a:srgbClr val="1A3389"/>
                </a:solidFill>
              </a:rPr>
              <a:t>两边一角分别相等</a:t>
            </a:r>
            <a:endParaRPr lang="zh-CN" altLang="en-US" sz="2800" dirty="0">
              <a:solidFill>
                <a:srgbClr val="1A3389"/>
              </a:solidFill>
            </a:endParaRPr>
          </a:p>
        </p:txBody>
      </p:sp>
      <p:pic>
        <p:nvPicPr>
          <p:cNvPr id="16" name="图片 1">
            <a:extLst>
              <a:ext uri="{FF2B5EF4-FFF2-40B4-BE49-F238E27FC236}">
                <a16:creationId xmlns:a16="http://schemas.microsoft.com/office/drawing/2014/main" id="{AA866EB6-B9B1-437F-A46E-5D01AB5233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4194" y="2581919"/>
            <a:ext cx="4094213" cy="3023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0673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3000">
        <p159:morph option="byObject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2C8287B0-5679-454C-8CF1-7AF7C7DE0A50}"/>
              </a:ext>
            </a:extLst>
          </p:cNvPr>
          <p:cNvGrpSpPr/>
          <p:nvPr/>
        </p:nvGrpSpPr>
        <p:grpSpPr>
          <a:xfrm>
            <a:off x="699832" y="167720"/>
            <a:ext cx="10749338" cy="769441"/>
            <a:chOff x="692303" y="174864"/>
            <a:chExt cx="10749338" cy="769441"/>
          </a:xfrm>
        </p:grpSpPr>
        <p:sp>
          <p:nvSpPr>
            <p:cNvPr id="13" name="PA_文本框 5">
              <a:extLst>
                <a:ext uri="{FF2B5EF4-FFF2-40B4-BE49-F238E27FC236}">
                  <a16:creationId xmlns:a16="http://schemas.microsoft.com/office/drawing/2014/main" id="{25CF415E-4C07-4236-AAD5-51AF00E03AD0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1622603" y="174864"/>
              <a:ext cx="2448106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b="1" dirty="0">
                  <a:solidFill>
                    <a:srgbClr val="1A3389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华文琥珀" panose="02010800040101010101" pitchFamily="2" charset="-122"/>
                </a:rPr>
                <a:t>验证猜想</a:t>
              </a:r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76C09DF8-F8F9-40D3-9B43-9F7455889794}"/>
                </a:ext>
              </a:extLst>
            </p:cNvPr>
            <p:cNvGrpSpPr/>
            <p:nvPr/>
          </p:nvGrpSpPr>
          <p:grpSpPr>
            <a:xfrm>
              <a:off x="692303" y="239819"/>
              <a:ext cx="773641" cy="697525"/>
              <a:chOff x="5424755" y="1340768"/>
              <a:chExt cx="670560" cy="604586"/>
            </a:xfrm>
          </p:grpSpPr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EFB38366-EF05-4A2D-B2AD-33F26CF371C6}"/>
                  </a:ext>
                </a:extLst>
              </p:cNvPr>
              <p:cNvGrpSpPr/>
              <p:nvPr/>
            </p:nvGrpSpPr>
            <p:grpSpPr>
              <a:xfrm>
                <a:off x="5424755" y="1340768"/>
                <a:ext cx="670560" cy="604586"/>
                <a:chOff x="5424755" y="1340768"/>
                <a:chExt cx="670560" cy="604586"/>
              </a:xfrm>
            </p:grpSpPr>
            <p:grpSp>
              <p:nvGrpSpPr>
                <p:cNvPr id="18" name="组合 17">
                  <a:extLst>
                    <a:ext uri="{FF2B5EF4-FFF2-40B4-BE49-F238E27FC236}">
                      <a16:creationId xmlns:a16="http://schemas.microsoft.com/office/drawing/2014/main" id="{FCE1EE32-5791-4216-AB2B-2EB8A04A352B}"/>
                    </a:ext>
                  </a:extLst>
                </p:cNvPr>
                <p:cNvGrpSpPr/>
                <p:nvPr/>
              </p:nvGrpSpPr>
              <p:grpSpPr>
                <a:xfrm>
                  <a:off x="5424755" y="1340768"/>
                  <a:ext cx="670560" cy="604586"/>
                  <a:chOff x="3720691" y="2824413"/>
                  <a:chExt cx="1341120" cy="1209172"/>
                </a:xfrm>
              </p:grpSpPr>
              <p:sp>
                <p:nvSpPr>
                  <p:cNvPr id="30" name="Freeform 5">
                    <a:extLst>
                      <a:ext uri="{FF2B5EF4-FFF2-40B4-BE49-F238E27FC236}">
                        <a16:creationId xmlns:a16="http://schemas.microsoft.com/office/drawing/2014/main" id="{5163A43F-E077-4E48-8CF1-FC9230BED28D}"/>
                      </a:ext>
                    </a:extLst>
                  </p:cNvPr>
                  <p:cNvSpPr/>
                  <p:nvPr/>
                </p:nvSpPr>
                <p:spPr bwMode="auto">
                  <a:xfrm rot="1855731">
                    <a:off x="3720691" y="2824413"/>
                    <a:ext cx="1341120" cy="1209172"/>
                  </a:xfrm>
                  <a:custGeom>
                    <a:avLst/>
                    <a:gdLst>
                      <a:gd name="T0" fmla="*/ 2151 w 2740"/>
                      <a:gd name="T1" fmla="*/ 2315 h 2446"/>
                      <a:gd name="T2" fmla="*/ 2055 w 2740"/>
                      <a:gd name="T3" fmla="*/ 2410 h 2446"/>
                      <a:gd name="T4" fmla="*/ 1918 w 2740"/>
                      <a:gd name="T5" fmla="*/ 2445 h 2446"/>
                      <a:gd name="T6" fmla="*/ 816 w 2740"/>
                      <a:gd name="T7" fmla="*/ 2445 h 2446"/>
                      <a:gd name="T8" fmla="*/ 685 w 2740"/>
                      <a:gd name="T9" fmla="*/ 2410 h 2446"/>
                      <a:gd name="T10" fmla="*/ 589 w 2740"/>
                      <a:gd name="T11" fmla="*/ 2314 h 2446"/>
                      <a:gd name="T12" fmla="*/ 36 w 2740"/>
                      <a:gd name="T13" fmla="*/ 1356 h 2446"/>
                      <a:gd name="T14" fmla="*/ 0 w 2740"/>
                      <a:gd name="T15" fmla="*/ 1223 h 2446"/>
                      <a:gd name="T16" fmla="*/ 36 w 2740"/>
                      <a:gd name="T17" fmla="*/ 1089 h 2446"/>
                      <a:gd name="T18" fmla="*/ 587 w 2740"/>
                      <a:gd name="T19" fmla="*/ 135 h 2446"/>
                      <a:gd name="T20" fmla="*/ 685 w 2740"/>
                      <a:gd name="T21" fmla="*/ 37 h 2446"/>
                      <a:gd name="T22" fmla="*/ 810 w 2740"/>
                      <a:gd name="T23" fmla="*/ 1 h 2446"/>
                      <a:gd name="T24" fmla="*/ 1916 w 2740"/>
                      <a:gd name="T25" fmla="*/ 1 h 2446"/>
                      <a:gd name="T26" fmla="*/ 2055 w 2740"/>
                      <a:gd name="T27" fmla="*/ 37 h 2446"/>
                      <a:gd name="T28" fmla="*/ 2151 w 2740"/>
                      <a:gd name="T29" fmla="*/ 132 h 2446"/>
                      <a:gd name="T30" fmla="*/ 2702 w 2740"/>
                      <a:gd name="T31" fmla="*/ 1086 h 2446"/>
                      <a:gd name="T32" fmla="*/ 2740 w 2740"/>
                      <a:gd name="T33" fmla="*/ 1223 h 2446"/>
                      <a:gd name="T34" fmla="*/ 2701 w 2740"/>
                      <a:gd name="T35" fmla="*/ 1361 h 2446"/>
                      <a:gd name="T36" fmla="*/ 2151 w 2740"/>
                      <a:gd name="T37" fmla="*/ 2315 h 24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2740" h="2446">
                        <a:moveTo>
                          <a:pt x="2151" y="2315"/>
                        </a:moveTo>
                        <a:cubicBezTo>
                          <a:pt x="2128" y="2353"/>
                          <a:pt x="2096" y="2386"/>
                          <a:pt x="2055" y="2410"/>
                        </a:cubicBezTo>
                        <a:cubicBezTo>
                          <a:pt x="2012" y="2435"/>
                          <a:pt x="1965" y="2446"/>
                          <a:pt x="1918" y="2445"/>
                        </a:cubicBezTo>
                        <a:lnTo>
                          <a:pt x="816" y="2445"/>
                        </a:lnTo>
                        <a:cubicBezTo>
                          <a:pt x="772" y="2445"/>
                          <a:pt x="726" y="2434"/>
                          <a:pt x="685" y="2410"/>
                        </a:cubicBezTo>
                        <a:cubicBezTo>
                          <a:pt x="644" y="2386"/>
                          <a:pt x="611" y="2353"/>
                          <a:pt x="589" y="2314"/>
                        </a:cubicBezTo>
                        <a:lnTo>
                          <a:pt x="36" y="1356"/>
                        </a:lnTo>
                        <a:cubicBezTo>
                          <a:pt x="13" y="1317"/>
                          <a:pt x="0" y="1272"/>
                          <a:pt x="0" y="1223"/>
                        </a:cubicBezTo>
                        <a:cubicBezTo>
                          <a:pt x="0" y="1174"/>
                          <a:pt x="13" y="1129"/>
                          <a:pt x="36" y="1089"/>
                        </a:cubicBezTo>
                        <a:lnTo>
                          <a:pt x="587" y="135"/>
                        </a:lnTo>
                        <a:cubicBezTo>
                          <a:pt x="610" y="96"/>
                          <a:pt x="643" y="61"/>
                          <a:pt x="685" y="37"/>
                        </a:cubicBezTo>
                        <a:cubicBezTo>
                          <a:pt x="724" y="14"/>
                          <a:pt x="767" y="2"/>
                          <a:pt x="810" y="1"/>
                        </a:cubicBezTo>
                        <a:lnTo>
                          <a:pt x="1916" y="1"/>
                        </a:lnTo>
                        <a:cubicBezTo>
                          <a:pt x="1963" y="0"/>
                          <a:pt x="2011" y="11"/>
                          <a:pt x="2055" y="37"/>
                        </a:cubicBezTo>
                        <a:cubicBezTo>
                          <a:pt x="2096" y="60"/>
                          <a:pt x="2129" y="93"/>
                          <a:pt x="2151" y="132"/>
                        </a:cubicBezTo>
                        <a:lnTo>
                          <a:pt x="2702" y="1086"/>
                        </a:lnTo>
                        <a:cubicBezTo>
                          <a:pt x="2726" y="1126"/>
                          <a:pt x="2740" y="1173"/>
                          <a:pt x="2740" y="1223"/>
                        </a:cubicBezTo>
                        <a:cubicBezTo>
                          <a:pt x="2740" y="1274"/>
                          <a:pt x="2726" y="1321"/>
                          <a:pt x="2701" y="1361"/>
                        </a:cubicBezTo>
                        <a:lnTo>
                          <a:pt x="2151" y="2315"/>
                        </a:lnTo>
                        <a:close/>
                      </a:path>
                    </a:pathLst>
                  </a:custGeom>
                  <a:solidFill>
                    <a:srgbClr val="1A3389"/>
                  </a:solidFill>
                  <a:ln w="952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400">
                      <a:solidFill>
                        <a:srgbClr val="1A3389"/>
                      </a:solidFill>
                      <a:latin typeface="思源黑体 CN Bold" panose="020B0800000000000000" pitchFamily="34" charset="-122"/>
                      <a:ea typeface="思源黑体 CN Bold" panose="020B0800000000000000" pitchFamily="34" charset="-122"/>
                      <a:sym typeface="华文琥珀" panose="02010800040101010101" pitchFamily="2" charset="-122"/>
                    </a:endParaRPr>
                  </a:p>
                </p:txBody>
              </p:sp>
              <p:sp>
                <p:nvSpPr>
                  <p:cNvPr id="31" name="Freeform 5">
                    <a:extLst>
                      <a:ext uri="{FF2B5EF4-FFF2-40B4-BE49-F238E27FC236}">
                        <a16:creationId xmlns:a16="http://schemas.microsoft.com/office/drawing/2014/main" id="{FC1F2B1D-1B5B-4E95-8A74-774C6B4162B1}"/>
                      </a:ext>
                    </a:extLst>
                  </p:cNvPr>
                  <p:cNvSpPr/>
                  <p:nvPr/>
                </p:nvSpPr>
                <p:spPr bwMode="auto">
                  <a:xfrm rot="1855731">
                    <a:off x="3764584" y="2863366"/>
                    <a:ext cx="1264630" cy="1140207"/>
                  </a:xfrm>
                  <a:custGeom>
                    <a:avLst/>
                    <a:gdLst>
                      <a:gd name="T0" fmla="*/ 2151 w 2740"/>
                      <a:gd name="T1" fmla="*/ 2315 h 2446"/>
                      <a:gd name="T2" fmla="*/ 2055 w 2740"/>
                      <a:gd name="T3" fmla="*/ 2410 h 2446"/>
                      <a:gd name="T4" fmla="*/ 1918 w 2740"/>
                      <a:gd name="T5" fmla="*/ 2445 h 2446"/>
                      <a:gd name="T6" fmla="*/ 816 w 2740"/>
                      <a:gd name="T7" fmla="*/ 2445 h 2446"/>
                      <a:gd name="T8" fmla="*/ 685 w 2740"/>
                      <a:gd name="T9" fmla="*/ 2410 h 2446"/>
                      <a:gd name="T10" fmla="*/ 589 w 2740"/>
                      <a:gd name="T11" fmla="*/ 2314 h 2446"/>
                      <a:gd name="T12" fmla="*/ 36 w 2740"/>
                      <a:gd name="T13" fmla="*/ 1356 h 2446"/>
                      <a:gd name="T14" fmla="*/ 0 w 2740"/>
                      <a:gd name="T15" fmla="*/ 1223 h 2446"/>
                      <a:gd name="T16" fmla="*/ 36 w 2740"/>
                      <a:gd name="T17" fmla="*/ 1089 h 2446"/>
                      <a:gd name="T18" fmla="*/ 587 w 2740"/>
                      <a:gd name="T19" fmla="*/ 135 h 2446"/>
                      <a:gd name="T20" fmla="*/ 685 w 2740"/>
                      <a:gd name="T21" fmla="*/ 37 h 2446"/>
                      <a:gd name="T22" fmla="*/ 810 w 2740"/>
                      <a:gd name="T23" fmla="*/ 1 h 2446"/>
                      <a:gd name="T24" fmla="*/ 1916 w 2740"/>
                      <a:gd name="T25" fmla="*/ 1 h 2446"/>
                      <a:gd name="T26" fmla="*/ 2055 w 2740"/>
                      <a:gd name="T27" fmla="*/ 37 h 2446"/>
                      <a:gd name="T28" fmla="*/ 2151 w 2740"/>
                      <a:gd name="T29" fmla="*/ 132 h 2446"/>
                      <a:gd name="T30" fmla="*/ 2702 w 2740"/>
                      <a:gd name="T31" fmla="*/ 1086 h 2446"/>
                      <a:gd name="T32" fmla="*/ 2740 w 2740"/>
                      <a:gd name="T33" fmla="*/ 1223 h 2446"/>
                      <a:gd name="T34" fmla="*/ 2701 w 2740"/>
                      <a:gd name="T35" fmla="*/ 1361 h 2446"/>
                      <a:gd name="T36" fmla="*/ 2151 w 2740"/>
                      <a:gd name="T37" fmla="*/ 2315 h 24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2740" h="2446">
                        <a:moveTo>
                          <a:pt x="2151" y="2315"/>
                        </a:moveTo>
                        <a:cubicBezTo>
                          <a:pt x="2128" y="2353"/>
                          <a:pt x="2096" y="2386"/>
                          <a:pt x="2055" y="2410"/>
                        </a:cubicBezTo>
                        <a:cubicBezTo>
                          <a:pt x="2012" y="2435"/>
                          <a:pt x="1965" y="2446"/>
                          <a:pt x="1918" y="2445"/>
                        </a:cubicBezTo>
                        <a:lnTo>
                          <a:pt x="816" y="2445"/>
                        </a:lnTo>
                        <a:cubicBezTo>
                          <a:pt x="772" y="2445"/>
                          <a:pt x="726" y="2434"/>
                          <a:pt x="685" y="2410"/>
                        </a:cubicBezTo>
                        <a:cubicBezTo>
                          <a:pt x="644" y="2386"/>
                          <a:pt x="611" y="2353"/>
                          <a:pt x="589" y="2314"/>
                        </a:cubicBezTo>
                        <a:lnTo>
                          <a:pt x="36" y="1356"/>
                        </a:lnTo>
                        <a:cubicBezTo>
                          <a:pt x="13" y="1317"/>
                          <a:pt x="0" y="1272"/>
                          <a:pt x="0" y="1223"/>
                        </a:cubicBezTo>
                        <a:cubicBezTo>
                          <a:pt x="0" y="1174"/>
                          <a:pt x="13" y="1129"/>
                          <a:pt x="36" y="1089"/>
                        </a:cubicBezTo>
                        <a:lnTo>
                          <a:pt x="587" y="135"/>
                        </a:lnTo>
                        <a:cubicBezTo>
                          <a:pt x="610" y="96"/>
                          <a:pt x="643" y="61"/>
                          <a:pt x="685" y="37"/>
                        </a:cubicBezTo>
                        <a:cubicBezTo>
                          <a:pt x="724" y="14"/>
                          <a:pt x="767" y="2"/>
                          <a:pt x="810" y="1"/>
                        </a:cubicBezTo>
                        <a:lnTo>
                          <a:pt x="1916" y="1"/>
                        </a:lnTo>
                        <a:cubicBezTo>
                          <a:pt x="1963" y="0"/>
                          <a:pt x="2011" y="11"/>
                          <a:pt x="2055" y="37"/>
                        </a:cubicBezTo>
                        <a:cubicBezTo>
                          <a:pt x="2096" y="60"/>
                          <a:pt x="2129" y="93"/>
                          <a:pt x="2151" y="132"/>
                        </a:cubicBezTo>
                        <a:lnTo>
                          <a:pt x="2702" y="1086"/>
                        </a:lnTo>
                        <a:cubicBezTo>
                          <a:pt x="2726" y="1126"/>
                          <a:pt x="2740" y="1173"/>
                          <a:pt x="2740" y="1223"/>
                        </a:cubicBezTo>
                        <a:cubicBezTo>
                          <a:pt x="2740" y="1274"/>
                          <a:pt x="2726" y="1321"/>
                          <a:pt x="2701" y="1361"/>
                        </a:cubicBezTo>
                        <a:lnTo>
                          <a:pt x="2151" y="2315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12700" cap="flat">
                    <a:noFill/>
                    <a:prstDash val="solid"/>
                    <a:miter lim="800000"/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 dirty="0">
                      <a:solidFill>
                        <a:srgbClr val="1A3389"/>
                      </a:solidFill>
                      <a:latin typeface="思源黑体 CN Bold" panose="020B0800000000000000" pitchFamily="34" charset="-122"/>
                      <a:ea typeface="思源黑体 CN Bold" panose="020B0800000000000000" pitchFamily="34" charset="-122"/>
                      <a:sym typeface="华文琥珀" panose="02010800040101010101" pitchFamily="2" charset="-122"/>
                    </a:endParaRPr>
                  </a:p>
                </p:txBody>
              </p:sp>
            </p:grpSp>
            <p:sp>
              <p:nvSpPr>
                <p:cNvPr id="23" name="Freeform 5">
                  <a:extLst>
                    <a:ext uri="{FF2B5EF4-FFF2-40B4-BE49-F238E27FC236}">
                      <a16:creationId xmlns:a16="http://schemas.microsoft.com/office/drawing/2014/main" id="{55F523E3-8E65-4F99-BA38-290538D93D93}"/>
                    </a:ext>
                  </a:extLst>
                </p:cNvPr>
                <p:cNvSpPr/>
                <p:nvPr/>
              </p:nvSpPr>
              <p:spPr bwMode="auto">
                <a:xfrm rot="1855731">
                  <a:off x="5470180" y="1383052"/>
                  <a:ext cx="576760" cy="520015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noFill/>
                <a:ln w="9525" cap="flat">
                  <a:solidFill>
                    <a:srgbClr val="1A3389"/>
                  </a:solidFill>
                  <a:prstDash val="sysDash"/>
                  <a:miter lim="800000"/>
                </a:ln>
                <a:effectLst/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1A3389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  <a:sym typeface="华文琥珀" panose="02010800040101010101" pitchFamily="2" charset="-122"/>
                  </a:endParaRPr>
                </a:p>
              </p:txBody>
            </p:sp>
          </p:grpSp>
          <p:sp>
            <p:nvSpPr>
              <p:cNvPr id="17" name="TextBox 7">
                <a:extLst>
                  <a:ext uri="{FF2B5EF4-FFF2-40B4-BE49-F238E27FC236}">
                    <a16:creationId xmlns:a16="http://schemas.microsoft.com/office/drawing/2014/main" id="{B5252F7A-BB02-4B6A-B98E-1DDA3067E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72003" y="1487562"/>
                <a:ext cx="576064" cy="3334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 algn="ctr"/>
                <a:r>
                  <a:rPr lang="en-US" altLang="zh-CN" sz="2500" dirty="0">
                    <a:solidFill>
                      <a:srgbClr val="1A3389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  <a:sym typeface="华文琥珀" panose="02010800040101010101" pitchFamily="2" charset="-122"/>
                  </a:rPr>
                  <a:t>04</a:t>
                </a:r>
                <a:endParaRPr lang="zh-CN" altLang="en-US" sz="2500" dirty="0">
                  <a:solidFill>
                    <a:srgbClr val="1A3389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华文琥珀" panose="02010800040101010101" pitchFamily="2" charset="-122"/>
                </a:endParaRPr>
              </a:p>
            </p:txBody>
          </p:sp>
        </p:grp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7D470450-0A51-4689-BA06-2DCE3602E8BC}"/>
                </a:ext>
              </a:extLst>
            </p:cNvPr>
            <p:cNvCxnSpPr>
              <a:cxnSpLocks/>
            </p:cNvCxnSpPr>
            <p:nvPr/>
          </p:nvCxnSpPr>
          <p:spPr>
            <a:xfrm>
              <a:off x="1590196" y="944305"/>
              <a:ext cx="9851445" cy="0"/>
            </a:xfrm>
            <a:prstGeom prst="line">
              <a:avLst/>
            </a:prstGeom>
            <a:ln w="28575">
              <a:solidFill>
                <a:srgbClr val="1A3389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A44F5A13-A209-4DE6-8AE1-E6D82AFB7D28}"/>
              </a:ext>
            </a:extLst>
          </p:cNvPr>
          <p:cNvSpPr txBox="1"/>
          <p:nvPr/>
        </p:nvSpPr>
        <p:spPr>
          <a:xfrm>
            <a:off x="8264959" y="425711"/>
            <a:ext cx="38521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1A3389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华文琥珀" panose="02010800040101010101" pitchFamily="2" charset="-122"/>
              </a:rPr>
              <a:t>双流中学实验学校</a:t>
            </a:r>
            <a:endParaRPr lang="zh-CN" altLang="en-US" sz="2500" b="1" dirty="0">
              <a:solidFill>
                <a:srgbClr val="1A3389"/>
              </a:solidFill>
              <a:latin typeface="华文琥珀" panose="02010800040101010101" pitchFamily="2" charset="-122"/>
              <a:ea typeface="微软雅黑" panose="020B0503020204020204" pitchFamily="34" charset="-122"/>
              <a:cs typeface="Arial" panose="020B0604020202020204" pitchFamily="34" charset="0"/>
              <a:sym typeface="华文琥珀" panose="02010800040101010101" pitchFamily="2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15F4A117-8189-435D-A7C2-03BB012A05CF}"/>
              </a:ext>
            </a:extLst>
          </p:cNvPr>
          <p:cNvSpPr/>
          <p:nvPr/>
        </p:nvSpPr>
        <p:spPr>
          <a:xfrm>
            <a:off x="829150" y="1270079"/>
            <a:ext cx="1136285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kern="100" dirty="0">
                <a:latin typeface="+mn-ea"/>
                <a:cs typeface="Times New Roman" panose="02020603050405020304" pitchFamily="18" charset="0"/>
              </a:rPr>
              <a:t>2.</a:t>
            </a:r>
            <a:r>
              <a:rPr lang="zh-CN" altLang="zh-CN" sz="2800" kern="100" dirty="0">
                <a:latin typeface="+mn-ea"/>
                <a:cs typeface="Times New Roman" panose="02020603050405020304" pitchFamily="18" charset="0"/>
              </a:rPr>
              <a:t>满足“三条边分别相等”，</a:t>
            </a:r>
            <a:r>
              <a:rPr lang="zh-CN" altLang="zh-CN" sz="2800" dirty="0"/>
              <a:t>一定能画出与原三角形全等的三角形吗？</a:t>
            </a:r>
            <a:endParaRPr lang="en-US" altLang="zh-CN" sz="2800" dirty="0"/>
          </a:p>
          <a:p>
            <a:pPr algn="just">
              <a:spcAft>
                <a:spcPts val="0"/>
              </a:spcAft>
            </a:pPr>
            <a:endParaRPr lang="zh-CN" altLang="zh-CN" sz="2800" kern="100" dirty="0"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0BC71702-07A7-4F0C-B821-262922AE27D0}"/>
              </a:ext>
            </a:extLst>
          </p:cNvPr>
          <p:cNvSpPr/>
          <p:nvPr/>
        </p:nvSpPr>
        <p:spPr>
          <a:xfrm>
            <a:off x="1146307" y="1747132"/>
            <a:ext cx="885089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endParaRPr lang="zh-CN" altLang="zh-CN" sz="2800" kern="100" dirty="0">
              <a:latin typeface="+mn-ea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zh-CN" altLang="en-US" sz="2800" kern="100" dirty="0">
                <a:solidFill>
                  <a:srgbClr val="1A3389"/>
                </a:solidFill>
                <a:latin typeface="+mn-ea"/>
                <a:cs typeface="Times New Roman" panose="02020603050405020304" pitchFamily="18" charset="0"/>
              </a:rPr>
              <a:t>活动：</a:t>
            </a:r>
            <a:r>
              <a:rPr lang="zh-CN" altLang="zh-CN" sz="2800" kern="100" dirty="0">
                <a:solidFill>
                  <a:srgbClr val="1A3389"/>
                </a:solidFill>
                <a:latin typeface="+mn-ea"/>
                <a:cs typeface="Times New Roman" panose="02020603050405020304" pitchFamily="18" charset="0"/>
              </a:rPr>
              <a:t>①请分小组完成你的验证；</a:t>
            </a:r>
          </a:p>
          <a:p>
            <a:pPr algn="just">
              <a:spcAft>
                <a:spcPts val="0"/>
              </a:spcAft>
            </a:pPr>
            <a:r>
              <a:rPr lang="en-US" altLang="zh-CN" sz="2800" kern="100" dirty="0">
                <a:solidFill>
                  <a:srgbClr val="1A3389"/>
                </a:solidFill>
                <a:latin typeface="+mn-ea"/>
                <a:cs typeface="Times New Roman" panose="02020603050405020304" pitchFamily="18" charset="0"/>
              </a:rPr>
              <a:t> </a:t>
            </a:r>
            <a:endParaRPr lang="zh-CN" altLang="zh-CN" sz="2800" kern="100" dirty="0">
              <a:solidFill>
                <a:srgbClr val="1A3389"/>
              </a:solidFill>
              <a:latin typeface="+mn-ea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2800" kern="100" dirty="0">
                <a:solidFill>
                  <a:srgbClr val="1A3389"/>
                </a:solidFill>
                <a:latin typeface="+mn-ea"/>
                <a:cs typeface="Times New Roman" panose="02020603050405020304" pitchFamily="18" charset="0"/>
              </a:rPr>
              <a:t>          </a:t>
            </a:r>
            <a:r>
              <a:rPr lang="zh-CN" altLang="zh-CN" sz="2800" kern="100" dirty="0">
                <a:solidFill>
                  <a:srgbClr val="1A3389"/>
                </a:solidFill>
                <a:latin typeface="+mn-ea"/>
                <a:cs typeface="Times New Roman" panose="02020603050405020304" pitchFamily="18" charset="0"/>
              </a:rPr>
              <a:t>②请小组代表展示你们的验证结果，并说明画法</a:t>
            </a:r>
            <a:r>
              <a:rPr lang="en-US" altLang="zh-CN" sz="2800" kern="100" dirty="0">
                <a:solidFill>
                  <a:srgbClr val="1A3389"/>
                </a:solidFill>
                <a:latin typeface="+mn-ea"/>
                <a:cs typeface="Times New Roman" panose="02020603050405020304" pitchFamily="18" charset="0"/>
              </a:rPr>
              <a:t>   </a:t>
            </a:r>
          </a:p>
          <a:p>
            <a:pPr algn="just">
              <a:spcAft>
                <a:spcPts val="0"/>
              </a:spcAft>
            </a:pPr>
            <a:r>
              <a:rPr lang="en-US" altLang="zh-CN" sz="2800" kern="100" dirty="0">
                <a:solidFill>
                  <a:srgbClr val="1A3389"/>
                </a:solidFill>
                <a:latin typeface="+mn-ea"/>
                <a:cs typeface="Times New Roman" panose="02020603050405020304" pitchFamily="18" charset="0"/>
              </a:rPr>
              <a:t>             </a:t>
            </a:r>
            <a:r>
              <a:rPr lang="zh-CN" altLang="zh-CN" sz="2800" kern="100" dirty="0">
                <a:solidFill>
                  <a:srgbClr val="1A3389"/>
                </a:solidFill>
                <a:latin typeface="+mn-ea"/>
                <a:cs typeface="Times New Roman" panose="02020603050405020304" pitchFamily="18" charset="0"/>
              </a:rPr>
              <a:t>以及你们是如何验证的</a:t>
            </a:r>
            <a:r>
              <a:rPr lang="en-US" altLang="zh-CN" sz="2800" kern="100" dirty="0">
                <a:solidFill>
                  <a:srgbClr val="1A3389"/>
                </a:solidFill>
                <a:latin typeface="+mn-ea"/>
                <a:cs typeface="Times New Roman" panose="02020603050405020304" pitchFamily="18" charset="0"/>
              </a:rPr>
              <a:t>;</a:t>
            </a:r>
            <a:endParaRPr lang="zh-CN" altLang="zh-CN" sz="2800" kern="100" dirty="0">
              <a:solidFill>
                <a:srgbClr val="1A3389"/>
              </a:solidFill>
              <a:latin typeface="+mn-ea"/>
              <a:cs typeface="Times New Roman" panose="02020603050405020304" pitchFamily="18" charset="0"/>
            </a:endParaRPr>
          </a:p>
        </p:txBody>
      </p:sp>
      <p:pic>
        <p:nvPicPr>
          <p:cNvPr id="19" name="图片 1">
            <a:extLst>
              <a:ext uri="{FF2B5EF4-FFF2-40B4-BE49-F238E27FC236}">
                <a16:creationId xmlns:a16="http://schemas.microsoft.com/office/drawing/2014/main" id="{FC55D10C-62FE-47AA-8913-76874893D8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0097" y="3075190"/>
            <a:ext cx="4094213" cy="3023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04041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3000">
        <p159:morph option="byObject"/>
      </p:transition>
    </mc:Choice>
    <mc:Fallback xmlns="">
      <p:transition spd="slow" advClick="0" advTm="300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2C8287B0-5679-454C-8CF1-7AF7C7DE0A50}"/>
              </a:ext>
            </a:extLst>
          </p:cNvPr>
          <p:cNvGrpSpPr/>
          <p:nvPr/>
        </p:nvGrpSpPr>
        <p:grpSpPr>
          <a:xfrm>
            <a:off x="699832" y="167720"/>
            <a:ext cx="10749338" cy="769441"/>
            <a:chOff x="692303" y="174864"/>
            <a:chExt cx="10749338" cy="769441"/>
          </a:xfrm>
        </p:grpSpPr>
        <p:sp>
          <p:nvSpPr>
            <p:cNvPr id="13" name="PA_文本框 5">
              <a:extLst>
                <a:ext uri="{FF2B5EF4-FFF2-40B4-BE49-F238E27FC236}">
                  <a16:creationId xmlns:a16="http://schemas.microsoft.com/office/drawing/2014/main" id="{25CF415E-4C07-4236-AAD5-51AF00E03AD0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1622603" y="174864"/>
              <a:ext cx="2448106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b="1" dirty="0">
                  <a:solidFill>
                    <a:srgbClr val="1A3389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华文琥珀" panose="02010800040101010101" pitchFamily="2" charset="-122"/>
                </a:rPr>
                <a:t>验证猜想</a:t>
              </a:r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76C09DF8-F8F9-40D3-9B43-9F7455889794}"/>
                </a:ext>
              </a:extLst>
            </p:cNvPr>
            <p:cNvGrpSpPr/>
            <p:nvPr/>
          </p:nvGrpSpPr>
          <p:grpSpPr>
            <a:xfrm>
              <a:off x="692303" y="239819"/>
              <a:ext cx="773641" cy="697525"/>
              <a:chOff x="5424755" y="1340768"/>
              <a:chExt cx="670560" cy="604586"/>
            </a:xfrm>
          </p:grpSpPr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EFB38366-EF05-4A2D-B2AD-33F26CF371C6}"/>
                  </a:ext>
                </a:extLst>
              </p:cNvPr>
              <p:cNvGrpSpPr/>
              <p:nvPr/>
            </p:nvGrpSpPr>
            <p:grpSpPr>
              <a:xfrm>
                <a:off x="5424755" y="1340768"/>
                <a:ext cx="670560" cy="604586"/>
                <a:chOff x="5424755" y="1340768"/>
                <a:chExt cx="670560" cy="604586"/>
              </a:xfrm>
            </p:grpSpPr>
            <p:grpSp>
              <p:nvGrpSpPr>
                <p:cNvPr id="18" name="组合 17">
                  <a:extLst>
                    <a:ext uri="{FF2B5EF4-FFF2-40B4-BE49-F238E27FC236}">
                      <a16:creationId xmlns:a16="http://schemas.microsoft.com/office/drawing/2014/main" id="{FCE1EE32-5791-4216-AB2B-2EB8A04A352B}"/>
                    </a:ext>
                  </a:extLst>
                </p:cNvPr>
                <p:cNvGrpSpPr/>
                <p:nvPr/>
              </p:nvGrpSpPr>
              <p:grpSpPr>
                <a:xfrm>
                  <a:off x="5424755" y="1340768"/>
                  <a:ext cx="670560" cy="604586"/>
                  <a:chOff x="3720691" y="2824413"/>
                  <a:chExt cx="1341120" cy="1209172"/>
                </a:xfrm>
              </p:grpSpPr>
              <p:sp>
                <p:nvSpPr>
                  <p:cNvPr id="30" name="Freeform 5">
                    <a:extLst>
                      <a:ext uri="{FF2B5EF4-FFF2-40B4-BE49-F238E27FC236}">
                        <a16:creationId xmlns:a16="http://schemas.microsoft.com/office/drawing/2014/main" id="{5163A43F-E077-4E48-8CF1-FC9230BED28D}"/>
                      </a:ext>
                    </a:extLst>
                  </p:cNvPr>
                  <p:cNvSpPr/>
                  <p:nvPr/>
                </p:nvSpPr>
                <p:spPr bwMode="auto">
                  <a:xfrm rot="1855731">
                    <a:off x="3720691" y="2824413"/>
                    <a:ext cx="1341120" cy="1209172"/>
                  </a:xfrm>
                  <a:custGeom>
                    <a:avLst/>
                    <a:gdLst>
                      <a:gd name="T0" fmla="*/ 2151 w 2740"/>
                      <a:gd name="T1" fmla="*/ 2315 h 2446"/>
                      <a:gd name="T2" fmla="*/ 2055 w 2740"/>
                      <a:gd name="T3" fmla="*/ 2410 h 2446"/>
                      <a:gd name="T4" fmla="*/ 1918 w 2740"/>
                      <a:gd name="T5" fmla="*/ 2445 h 2446"/>
                      <a:gd name="T6" fmla="*/ 816 w 2740"/>
                      <a:gd name="T7" fmla="*/ 2445 h 2446"/>
                      <a:gd name="T8" fmla="*/ 685 w 2740"/>
                      <a:gd name="T9" fmla="*/ 2410 h 2446"/>
                      <a:gd name="T10" fmla="*/ 589 w 2740"/>
                      <a:gd name="T11" fmla="*/ 2314 h 2446"/>
                      <a:gd name="T12" fmla="*/ 36 w 2740"/>
                      <a:gd name="T13" fmla="*/ 1356 h 2446"/>
                      <a:gd name="T14" fmla="*/ 0 w 2740"/>
                      <a:gd name="T15" fmla="*/ 1223 h 2446"/>
                      <a:gd name="T16" fmla="*/ 36 w 2740"/>
                      <a:gd name="T17" fmla="*/ 1089 h 2446"/>
                      <a:gd name="T18" fmla="*/ 587 w 2740"/>
                      <a:gd name="T19" fmla="*/ 135 h 2446"/>
                      <a:gd name="T20" fmla="*/ 685 w 2740"/>
                      <a:gd name="T21" fmla="*/ 37 h 2446"/>
                      <a:gd name="T22" fmla="*/ 810 w 2740"/>
                      <a:gd name="T23" fmla="*/ 1 h 2446"/>
                      <a:gd name="T24" fmla="*/ 1916 w 2740"/>
                      <a:gd name="T25" fmla="*/ 1 h 2446"/>
                      <a:gd name="T26" fmla="*/ 2055 w 2740"/>
                      <a:gd name="T27" fmla="*/ 37 h 2446"/>
                      <a:gd name="T28" fmla="*/ 2151 w 2740"/>
                      <a:gd name="T29" fmla="*/ 132 h 2446"/>
                      <a:gd name="T30" fmla="*/ 2702 w 2740"/>
                      <a:gd name="T31" fmla="*/ 1086 h 2446"/>
                      <a:gd name="T32" fmla="*/ 2740 w 2740"/>
                      <a:gd name="T33" fmla="*/ 1223 h 2446"/>
                      <a:gd name="T34" fmla="*/ 2701 w 2740"/>
                      <a:gd name="T35" fmla="*/ 1361 h 2446"/>
                      <a:gd name="T36" fmla="*/ 2151 w 2740"/>
                      <a:gd name="T37" fmla="*/ 2315 h 24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2740" h="2446">
                        <a:moveTo>
                          <a:pt x="2151" y="2315"/>
                        </a:moveTo>
                        <a:cubicBezTo>
                          <a:pt x="2128" y="2353"/>
                          <a:pt x="2096" y="2386"/>
                          <a:pt x="2055" y="2410"/>
                        </a:cubicBezTo>
                        <a:cubicBezTo>
                          <a:pt x="2012" y="2435"/>
                          <a:pt x="1965" y="2446"/>
                          <a:pt x="1918" y="2445"/>
                        </a:cubicBezTo>
                        <a:lnTo>
                          <a:pt x="816" y="2445"/>
                        </a:lnTo>
                        <a:cubicBezTo>
                          <a:pt x="772" y="2445"/>
                          <a:pt x="726" y="2434"/>
                          <a:pt x="685" y="2410"/>
                        </a:cubicBezTo>
                        <a:cubicBezTo>
                          <a:pt x="644" y="2386"/>
                          <a:pt x="611" y="2353"/>
                          <a:pt x="589" y="2314"/>
                        </a:cubicBezTo>
                        <a:lnTo>
                          <a:pt x="36" y="1356"/>
                        </a:lnTo>
                        <a:cubicBezTo>
                          <a:pt x="13" y="1317"/>
                          <a:pt x="0" y="1272"/>
                          <a:pt x="0" y="1223"/>
                        </a:cubicBezTo>
                        <a:cubicBezTo>
                          <a:pt x="0" y="1174"/>
                          <a:pt x="13" y="1129"/>
                          <a:pt x="36" y="1089"/>
                        </a:cubicBezTo>
                        <a:lnTo>
                          <a:pt x="587" y="135"/>
                        </a:lnTo>
                        <a:cubicBezTo>
                          <a:pt x="610" y="96"/>
                          <a:pt x="643" y="61"/>
                          <a:pt x="685" y="37"/>
                        </a:cubicBezTo>
                        <a:cubicBezTo>
                          <a:pt x="724" y="14"/>
                          <a:pt x="767" y="2"/>
                          <a:pt x="810" y="1"/>
                        </a:cubicBezTo>
                        <a:lnTo>
                          <a:pt x="1916" y="1"/>
                        </a:lnTo>
                        <a:cubicBezTo>
                          <a:pt x="1963" y="0"/>
                          <a:pt x="2011" y="11"/>
                          <a:pt x="2055" y="37"/>
                        </a:cubicBezTo>
                        <a:cubicBezTo>
                          <a:pt x="2096" y="60"/>
                          <a:pt x="2129" y="93"/>
                          <a:pt x="2151" y="132"/>
                        </a:cubicBezTo>
                        <a:lnTo>
                          <a:pt x="2702" y="1086"/>
                        </a:lnTo>
                        <a:cubicBezTo>
                          <a:pt x="2726" y="1126"/>
                          <a:pt x="2740" y="1173"/>
                          <a:pt x="2740" y="1223"/>
                        </a:cubicBezTo>
                        <a:cubicBezTo>
                          <a:pt x="2740" y="1274"/>
                          <a:pt x="2726" y="1321"/>
                          <a:pt x="2701" y="1361"/>
                        </a:cubicBezTo>
                        <a:lnTo>
                          <a:pt x="2151" y="2315"/>
                        </a:lnTo>
                        <a:close/>
                      </a:path>
                    </a:pathLst>
                  </a:custGeom>
                  <a:solidFill>
                    <a:srgbClr val="1A3389"/>
                  </a:solidFill>
                  <a:ln w="952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400">
                      <a:solidFill>
                        <a:srgbClr val="1A3389"/>
                      </a:solidFill>
                      <a:latin typeface="思源黑体 CN Bold" panose="020B0800000000000000" pitchFamily="34" charset="-122"/>
                      <a:ea typeface="思源黑体 CN Bold" panose="020B0800000000000000" pitchFamily="34" charset="-122"/>
                      <a:sym typeface="华文琥珀" panose="02010800040101010101" pitchFamily="2" charset="-122"/>
                    </a:endParaRPr>
                  </a:p>
                </p:txBody>
              </p:sp>
              <p:sp>
                <p:nvSpPr>
                  <p:cNvPr id="31" name="Freeform 5">
                    <a:extLst>
                      <a:ext uri="{FF2B5EF4-FFF2-40B4-BE49-F238E27FC236}">
                        <a16:creationId xmlns:a16="http://schemas.microsoft.com/office/drawing/2014/main" id="{FC1F2B1D-1B5B-4E95-8A74-774C6B4162B1}"/>
                      </a:ext>
                    </a:extLst>
                  </p:cNvPr>
                  <p:cNvSpPr/>
                  <p:nvPr/>
                </p:nvSpPr>
                <p:spPr bwMode="auto">
                  <a:xfrm rot="1855731">
                    <a:off x="3764584" y="2863366"/>
                    <a:ext cx="1264630" cy="1140207"/>
                  </a:xfrm>
                  <a:custGeom>
                    <a:avLst/>
                    <a:gdLst>
                      <a:gd name="T0" fmla="*/ 2151 w 2740"/>
                      <a:gd name="T1" fmla="*/ 2315 h 2446"/>
                      <a:gd name="T2" fmla="*/ 2055 w 2740"/>
                      <a:gd name="T3" fmla="*/ 2410 h 2446"/>
                      <a:gd name="T4" fmla="*/ 1918 w 2740"/>
                      <a:gd name="T5" fmla="*/ 2445 h 2446"/>
                      <a:gd name="T6" fmla="*/ 816 w 2740"/>
                      <a:gd name="T7" fmla="*/ 2445 h 2446"/>
                      <a:gd name="T8" fmla="*/ 685 w 2740"/>
                      <a:gd name="T9" fmla="*/ 2410 h 2446"/>
                      <a:gd name="T10" fmla="*/ 589 w 2740"/>
                      <a:gd name="T11" fmla="*/ 2314 h 2446"/>
                      <a:gd name="T12" fmla="*/ 36 w 2740"/>
                      <a:gd name="T13" fmla="*/ 1356 h 2446"/>
                      <a:gd name="T14" fmla="*/ 0 w 2740"/>
                      <a:gd name="T15" fmla="*/ 1223 h 2446"/>
                      <a:gd name="T16" fmla="*/ 36 w 2740"/>
                      <a:gd name="T17" fmla="*/ 1089 h 2446"/>
                      <a:gd name="T18" fmla="*/ 587 w 2740"/>
                      <a:gd name="T19" fmla="*/ 135 h 2446"/>
                      <a:gd name="T20" fmla="*/ 685 w 2740"/>
                      <a:gd name="T21" fmla="*/ 37 h 2446"/>
                      <a:gd name="T22" fmla="*/ 810 w 2740"/>
                      <a:gd name="T23" fmla="*/ 1 h 2446"/>
                      <a:gd name="T24" fmla="*/ 1916 w 2740"/>
                      <a:gd name="T25" fmla="*/ 1 h 2446"/>
                      <a:gd name="T26" fmla="*/ 2055 w 2740"/>
                      <a:gd name="T27" fmla="*/ 37 h 2446"/>
                      <a:gd name="T28" fmla="*/ 2151 w 2740"/>
                      <a:gd name="T29" fmla="*/ 132 h 2446"/>
                      <a:gd name="T30" fmla="*/ 2702 w 2740"/>
                      <a:gd name="T31" fmla="*/ 1086 h 2446"/>
                      <a:gd name="T32" fmla="*/ 2740 w 2740"/>
                      <a:gd name="T33" fmla="*/ 1223 h 2446"/>
                      <a:gd name="T34" fmla="*/ 2701 w 2740"/>
                      <a:gd name="T35" fmla="*/ 1361 h 2446"/>
                      <a:gd name="T36" fmla="*/ 2151 w 2740"/>
                      <a:gd name="T37" fmla="*/ 2315 h 24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2740" h="2446">
                        <a:moveTo>
                          <a:pt x="2151" y="2315"/>
                        </a:moveTo>
                        <a:cubicBezTo>
                          <a:pt x="2128" y="2353"/>
                          <a:pt x="2096" y="2386"/>
                          <a:pt x="2055" y="2410"/>
                        </a:cubicBezTo>
                        <a:cubicBezTo>
                          <a:pt x="2012" y="2435"/>
                          <a:pt x="1965" y="2446"/>
                          <a:pt x="1918" y="2445"/>
                        </a:cubicBezTo>
                        <a:lnTo>
                          <a:pt x="816" y="2445"/>
                        </a:lnTo>
                        <a:cubicBezTo>
                          <a:pt x="772" y="2445"/>
                          <a:pt x="726" y="2434"/>
                          <a:pt x="685" y="2410"/>
                        </a:cubicBezTo>
                        <a:cubicBezTo>
                          <a:pt x="644" y="2386"/>
                          <a:pt x="611" y="2353"/>
                          <a:pt x="589" y="2314"/>
                        </a:cubicBezTo>
                        <a:lnTo>
                          <a:pt x="36" y="1356"/>
                        </a:lnTo>
                        <a:cubicBezTo>
                          <a:pt x="13" y="1317"/>
                          <a:pt x="0" y="1272"/>
                          <a:pt x="0" y="1223"/>
                        </a:cubicBezTo>
                        <a:cubicBezTo>
                          <a:pt x="0" y="1174"/>
                          <a:pt x="13" y="1129"/>
                          <a:pt x="36" y="1089"/>
                        </a:cubicBezTo>
                        <a:lnTo>
                          <a:pt x="587" y="135"/>
                        </a:lnTo>
                        <a:cubicBezTo>
                          <a:pt x="610" y="96"/>
                          <a:pt x="643" y="61"/>
                          <a:pt x="685" y="37"/>
                        </a:cubicBezTo>
                        <a:cubicBezTo>
                          <a:pt x="724" y="14"/>
                          <a:pt x="767" y="2"/>
                          <a:pt x="810" y="1"/>
                        </a:cubicBezTo>
                        <a:lnTo>
                          <a:pt x="1916" y="1"/>
                        </a:lnTo>
                        <a:cubicBezTo>
                          <a:pt x="1963" y="0"/>
                          <a:pt x="2011" y="11"/>
                          <a:pt x="2055" y="37"/>
                        </a:cubicBezTo>
                        <a:cubicBezTo>
                          <a:pt x="2096" y="60"/>
                          <a:pt x="2129" y="93"/>
                          <a:pt x="2151" y="132"/>
                        </a:cubicBezTo>
                        <a:lnTo>
                          <a:pt x="2702" y="1086"/>
                        </a:lnTo>
                        <a:cubicBezTo>
                          <a:pt x="2726" y="1126"/>
                          <a:pt x="2740" y="1173"/>
                          <a:pt x="2740" y="1223"/>
                        </a:cubicBezTo>
                        <a:cubicBezTo>
                          <a:pt x="2740" y="1274"/>
                          <a:pt x="2726" y="1321"/>
                          <a:pt x="2701" y="1361"/>
                        </a:cubicBezTo>
                        <a:lnTo>
                          <a:pt x="2151" y="2315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12700" cap="flat">
                    <a:noFill/>
                    <a:prstDash val="solid"/>
                    <a:miter lim="800000"/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 dirty="0">
                      <a:solidFill>
                        <a:srgbClr val="1A3389"/>
                      </a:solidFill>
                      <a:latin typeface="思源黑体 CN Bold" panose="020B0800000000000000" pitchFamily="34" charset="-122"/>
                      <a:ea typeface="思源黑体 CN Bold" panose="020B0800000000000000" pitchFamily="34" charset="-122"/>
                      <a:sym typeface="华文琥珀" panose="02010800040101010101" pitchFamily="2" charset="-122"/>
                    </a:endParaRPr>
                  </a:p>
                </p:txBody>
              </p:sp>
            </p:grpSp>
            <p:sp>
              <p:nvSpPr>
                <p:cNvPr id="23" name="Freeform 5">
                  <a:extLst>
                    <a:ext uri="{FF2B5EF4-FFF2-40B4-BE49-F238E27FC236}">
                      <a16:creationId xmlns:a16="http://schemas.microsoft.com/office/drawing/2014/main" id="{55F523E3-8E65-4F99-BA38-290538D93D93}"/>
                    </a:ext>
                  </a:extLst>
                </p:cNvPr>
                <p:cNvSpPr/>
                <p:nvPr/>
              </p:nvSpPr>
              <p:spPr bwMode="auto">
                <a:xfrm rot="1855731">
                  <a:off x="5470180" y="1383052"/>
                  <a:ext cx="576760" cy="520015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noFill/>
                <a:ln w="9525" cap="flat">
                  <a:solidFill>
                    <a:srgbClr val="1A3389"/>
                  </a:solidFill>
                  <a:prstDash val="sysDash"/>
                  <a:miter lim="800000"/>
                </a:ln>
                <a:effectLst/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1A3389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  <a:sym typeface="华文琥珀" panose="02010800040101010101" pitchFamily="2" charset="-122"/>
                  </a:endParaRPr>
                </a:p>
              </p:txBody>
            </p:sp>
          </p:grpSp>
          <p:sp>
            <p:nvSpPr>
              <p:cNvPr id="17" name="TextBox 7">
                <a:extLst>
                  <a:ext uri="{FF2B5EF4-FFF2-40B4-BE49-F238E27FC236}">
                    <a16:creationId xmlns:a16="http://schemas.microsoft.com/office/drawing/2014/main" id="{B5252F7A-BB02-4B6A-B98E-1DDA3067E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72003" y="1487562"/>
                <a:ext cx="576064" cy="3334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 algn="ctr"/>
                <a:r>
                  <a:rPr lang="en-US" altLang="zh-CN" sz="2500" dirty="0">
                    <a:solidFill>
                      <a:srgbClr val="1A3389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  <a:sym typeface="华文琥珀" panose="02010800040101010101" pitchFamily="2" charset="-122"/>
                  </a:rPr>
                  <a:t>04</a:t>
                </a:r>
                <a:endParaRPr lang="zh-CN" altLang="en-US" sz="2500" dirty="0">
                  <a:solidFill>
                    <a:srgbClr val="1A3389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华文琥珀" panose="02010800040101010101" pitchFamily="2" charset="-122"/>
                </a:endParaRPr>
              </a:p>
            </p:txBody>
          </p:sp>
        </p:grp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7D470450-0A51-4689-BA06-2DCE3602E8BC}"/>
                </a:ext>
              </a:extLst>
            </p:cNvPr>
            <p:cNvCxnSpPr>
              <a:cxnSpLocks/>
            </p:cNvCxnSpPr>
            <p:nvPr/>
          </p:nvCxnSpPr>
          <p:spPr>
            <a:xfrm>
              <a:off x="1590196" y="944305"/>
              <a:ext cx="9851445" cy="0"/>
            </a:xfrm>
            <a:prstGeom prst="line">
              <a:avLst/>
            </a:prstGeom>
            <a:ln w="28575">
              <a:solidFill>
                <a:srgbClr val="1A3389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A44F5A13-A209-4DE6-8AE1-E6D82AFB7D28}"/>
              </a:ext>
            </a:extLst>
          </p:cNvPr>
          <p:cNvSpPr txBox="1"/>
          <p:nvPr/>
        </p:nvSpPr>
        <p:spPr>
          <a:xfrm>
            <a:off x="8264959" y="425711"/>
            <a:ext cx="38521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1A3389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华文琥珀" panose="02010800040101010101" pitchFamily="2" charset="-122"/>
              </a:rPr>
              <a:t>双流中学实验学校</a:t>
            </a:r>
            <a:endParaRPr lang="zh-CN" altLang="en-US" sz="2500" b="1" dirty="0">
              <a:solidFill>
                <a:srgbClr val="1A3389"/>
              </a:solidFill>
              <a:latin typeface="华文琥珀" panose="02010800040101010101" pitchFamily="2" charset="-122"/>
              <a:ea typeface="微软雅黑" panose="020B0503020204020204" pitchFamily="34" charset="-122"/>
              <a:cs typeface="Arial" panose="020B0604020202020204" pitchFamily="34" charset="0"/>
              <a:sym typeface="华文琥珀" panose="02010800040101010101" pitchFamily="2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A1A43CD-2CE1-4CC2-8CAE-B36BE40B5C84}"/>
              </a:ext>
            </a:extLst>
          </p:cNvPr>
          <p:cNvSpPr/>
          <p:nvPr/>
        </p:nvSpPr>
        <p:spPr>
          <a:xfrm>
            <a:off x="431837" y="1208355"/>
            <a:ext cx="11612474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+mj-ea"/>
                <a:ea typeface="+mj-ea"/>
                <a:cs typeface="Times New Roman" panose="02020603050405020304" pitchFamily="18" charset="0"/>
              </a:rPr>
              <a:t>3.</a:t>
            </a:r>
            <a:r>
              <a:rPr lang="zh-CN" altLang="zh-CN" sz="2800" dirty="0">
                <a:latin typeface="+mj-ea"/>
                <a:ea typeface="+mj-ea"/>
                <a:cs typeface="Times New Roman" panose="02020603050405020304" pitchFamily="18" charset="0"/>
              </a:rPr>
              <a:t>满足“两角一边分别相等”，</a:t>
            </a:r>
            <a:r>
              <a:rPr lang="zh-CN" altLang="zh-CN" sz="2800" dirty="0"/>
              <a:t>一定能画出与原三角形全等的三角形吗？</a:t>
            </a:r>
            <a:endParaRPr lang="en-US" altLang="zh-CN" sz="2800" dirty="0"/>
          </a:p>
          <a:p>
            <a:endParaRPr lang="zh-CN" altLang="en-US" sz="2800" dirty="0">
              <a:latin typeface="+mj-ea"/>
              <a:ea typeface="+mj-ea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B875B6A0-2C56-46C4-AFCF-A70065B944CE}"/>
              </a:ext>
            </a:extLst>
          </p:cNvPr>
          <p:cNvSpPr/>
          <p:nvPr/>
        </p:nvSpPr>
        <p:spPr>
          <a:xfrm>
            <a:off x="1316337" y="2163463"/>
            <a:ext cx="68435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/>
              <a:t>（</a:t>
            </a:r>
            <a:r>
              <a:rPr lang="en-US" altLang="zh-CN" sz="2400" dirty="0"/>
              <a:t>1</a:t>
            </a:r>
            <a:r>
              <a:rPr lang="zh-CN" altLang="en-US" sz="2400" dirty="0"/>
              <a:t>）满足“</a:t>
            </a:r>
            <a:r>
              <a:rPr lang="zh-CN" altLang="zh-CN" sz="2400" dirty="0">
                <a:latin typeface="+mj-ea"/>
                <a:cs typeface="Times New Roman" panose="02020603050405020304" pitchFamily="18" charset="0"/>
              </a:rPr>
              <a:t>两角一边分别相等</a:t>
            </a:r>
            <a:r>
              <a:rPr lang="zh-CN" altLang="en-US" sz="2400" dirty="0"/>
              <a:t>”有哪些情况呢？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94579F5E-99F3-407D-A765-88633F5BC0AB}"/>
              </a:ext>
            </a:extLst>
          </p:cNvPr>
          <p:cNvSpPr txBox="1"/>
          <p:nvPr/>
        </p:nvSpPr>
        <p:spPr>
          <a:xfrm>
            <a:off x="2051838" y="2786992"/>
            <a:ext cx="753665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按照位置特点分为：</a:t>
            </a:r>
            <a:endParaRPr lang="en-US" altLang="zh-CN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altLang="zh-CN" sz="3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zh-CN" altLang="en-US" sz="2800" dirty="0">
                <a:solidFill>
                  <a:srgbClr val="1A3389"/>
                </a:solidFill>
                <a:latin typeface="+mn-ea"/>
                <a:cs typeface="Calibri" panose="020F0502020204030204" pitchFamily="34" charset="0"/>
              </a:rPr>
              <a:t>①</a:t>
            </a:r>
            <a:r>
              <a:rPr lang="zh-CN" altLang="zh-CN" sz="2800" dirty="0">
                <a:solidFill>
                  <a:srgbClr val="1A3389"/>
                </a:solidFill>
                <a:latin typeface="+mn-ea"/>
              </a:rPr>
              <a:t>两角及其夹边分别相等</a:t>
            </a:r>
            <a:endParaRPr lang="en-US" altLang="zh-CN" sz="2800" dirty="0">
              <a:solidFill>
                <a:srgbClr val="1A3389"/>
              </a:solidFill>
              <a:latin typeface="+mn-ea"/>
            </a:endParaRPr>
          </a:p>
          <a:p>
            <a:endParaRPr lang="en-US" altLang="zh-CN" sz="2800" dirty="0">
              <a:solidFill>
                <a:srgbClr val="1A3389"/>
              </a:solidFill>
              <a:latin typeface="+mn-ea"/>
            </a:endParaRPr>
          </a:p>
          <a:p>
            <a:r>
              <a:rPr lang="zh-CN" altLang="en-US" sz="2800" dirty="0">
                <a:solidFill>
                  <a:srgbClr val="1A3389"/>
                </a:solidFill>
                <a:latin typeface="+mn-ea"/>
                <a:cs typeface="Calibri" panose="020F0502020204030204" pitchFamily="34" charset="0"/>
              </a:rPr>
              <a:t>②</a:t>
            </a:r>
            <a:r>
              <a:rPr lang="zh-CN" altLang="zh-CN" sz="2800" dirty="0">
                <a:solidFill>
                  <a:srgbClr val="1A3389"/>
                </a:solidFill>
                <a:latin typeface="+mn-ea"/>
              </a:rPr>
              <a:t>两角及其中一角的对边分别向等</a:t>
            </a:r>
            <a:endParaRPr lang="zh-CN" altLang="en-US" sz="2800" dirty="0">
              <a:solidFill>
                <a:srgbClr val="1A3389"/>
              </a:solidFill>
              <a:latin typeface="+mn-ea"/>
            </a:endParaRPr>
          </a:p>
        </p:txBody>
      </p:sp>
      <p:pic>
        <p:nvPicPr>
          <p:cNvPr id="20" name="图片 1">
            <a:extLst>
              <a:ext uri="{FF2B5EF4-FFF2-40B4-BE49-F238E27FC236}">
                <a16:creationId xmlns:a16="http://schemas.microsoft.com/office/drawing/2014/main" id="{3E21C621-0C88-453C-AA29-3DD528CFB2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0098" y="2784991"/>
            <a:ext cx="4094213" cy="3023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68927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3000">
        <p159:morph option="byObject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09CA49DA-DC7A-4628-A697-583EB6D19732"/>
  <p:tag name="ISPRING_SCORM_RATE_SLIDES" val="1"/>
  <p:tag name="ISPRINGONLINEFOLDERID" val="0"/>
  <p:tag name="ISPRINGONLINEFOLDERPATH" val="內容清單"/>
  <p:tag name="ISPRINGCLOUDFOLDERID" val="0"/>
  <p:tag name="ISPRINGCLOUDFOLDERPATH" val="函式庫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蓝色微粒体低多边形述职报告PPT背景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">
  <a:themeElements>
    <a:clrScheme name="自定义 48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42200"/>
      </a:accent1>
      <a:accent2>
        <a:srgbClr val="F14A00"/>
      </a:accent2>
      <a:accent3>
        <a:srgbClr val="A9DFF3"/>
      </a:accent3>
      <a:accent4>
        <a:srgbClr val="F16800"/>
      </a:accent4>
      <a:accent5>
        <a:srgbClr val="E41100"/>
      </a:accent5>
      <a:accent6>
        <a:srgbClr val="FFB500"/>
      </a:accent6>
      <a:hlink>
        <a:srgbClr val="0563C1"/>
      </a:hlink>
      <a:folHlink>
        <a:srgbClr val="954F72"/>
      </a:folHlink>
    </a:clrScheme>
    <a:fontScheme name="视点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4008</TotalTime>
  <Words>750</Words>
  <Application>Microsoft Office PowerPoint</Application>
  <PresentationFormat>宽屏</PresentationFormat>
  <Paragraphs>130</Paragraphs>
  <Slides>16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华文琥珀</vt:lpstr>
      <vt:lpstr>楷体</vt:lpstr>
      <vt:lpstr>思源黑体 CN Bold</vt:lpstr>
      <vt:lpstr>思源黑体 CN Light</vt:lpstr>
      <vt:lpstr>微软雅黑</vt:lpstr>
      <vt:lpstr>Arial</vt:lpstr>
      <vt:lpstr>Calibri</vt:lpstr>
      <vt:lpstr>Cambria Math</vt:lpstr>
      <vt:lpstr>Verdana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蓝色微粒体低多边形述职报告PPT背景</dc:title>
  <dc:creator>@老油条PPT</dc:creator>
  <cp:lastModifiedBy>然离言悦 澹</cp:lastModifiedBy>
  <cp:revision>466</cp:revision>
  <dcterms:created xsi:type="dcterms:W3CDTF">2016-12-27T11:22:31Z</dcterms:created>
  <dcterms:modified xsi:type="dcterms:W3CDTF">2019-05-13T02:18:40Z</dcterms:modified>
</cp:coreProperties>
</file>