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1.xml" ContentType="application/vnd.openxmlformats-officedocument.presentationml.tag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2" r:id="rId2"/>
  </p:sldMasterIdLst>
  <p:notesMasterIdLst>
    <p:notesMasterId r:id="rId97"/>
  </p:notesMasterIdLst>
  <p:handoutMasterIdLst>
    <p:handoutMasterId r:id="rId98"/>
  </p:handoutMasterIdLst>
  <p:sldIdLst>
    <p:sldId id="467" r:id="rId3"/>
    <p:sldId id="460" r:id="rId4"/>
    <p:sldId id="461" r:id="rId5"/>
    <p:sldId id="570" r:id="rId6"/>
    <p:sldId id="3384" r:id="rId7"/>
    <p:sldId id="3175" r:id="rId8"/>
    <p:sldId id="3176" r:id="rId9"/>
    <p:sldId id="3177" r:id="rId10"/>
    <p:sldId id="3246" r:id="rId11"/>
    <p:sldId id="3247" r:id="rId12"/>
    <p:sldId id="3248" r:id="rId13"/>
    <p:sldId id="3231" r:id="rId14"/>
    <p:sldId id="3233" r:id="rId15"/>
    <p:sldId id="462" r:id="rId16"/>
    <p:sldId id="3386" r:id="rId17"/>
    <p:sldId id="3249" r:id="rId18"/>
    <p:sldId id="3387" r:id="rId19"/>
    <p:sldId id="3165" r:id="rId20"/>
    <p:sldId id="463" r:id="rId21"/>
    <p:sldId id="269" r:id="rId22"/>
    <p:sldId id="259" r:id="rId23"/>
    <p:sldId id="287" r:id="rId24"/>
    <p:sldId id="288" r:id="rId25"/>
    <p:sldId id="289" r:id="rId26"/>
    <p:sldId id="294" r:id="rId27"/>
    <p:sldId id="546" r:id="rId28"/>
    <p:sldId id="3365" r:id="rId29"/>
    <p:sldId id="290" r:id="rId30"/>
    <p:sldId id="3259" r:id="rId31"/>
    <p:sldId id="549" r:id="rId32"/>
    <p:sldId id="464" r:id="rId33"/>
    <p:sldId id="304" r:id="rId34"/>
    <p:sldId id="3383" r:id="rId35"/>
    <p:sldId id="554" r:id="rId36"/>
    <p:sldId id="556" r:id="rId37"/>
    <p:sldId id="553" r:id="rId38"/>
    <p:sldId id="558" r:id="rId39"/>
    <p:sldId id="559" r:id="rId40"/>
    <p:sldId id="560" r:id="rId41"/>
    <p:sldId id="562" r:id="rId42"/>
    <p:sldId id="564" r:id="rId43"/>
    <p:sldId id="3263" r:id="rId44"/>
    <p:sldId id="3261" r:id="rId45"/>
    <p:sldId id="3264" r:id="rId46"/>
    <p:sldId id="3265" r:id="rId47"/>
    <p:sldId id="3268" r:id="rId48"/>
    <p:sldId id="3382" r:id="rId49"/>
    <p:sldId id="3278" r:id="rId50"/>
    <p:sldId id="3272" r:id="rId51"/>
    <p:sldId id="3273" r:id="rId52"/>
    <p:sldId id="3277" r:id="rId53"/>
    <p:sldId id="468" r:id="rId54"/>
    <p:sldId id="527" r:id="rId55"/>
    <p:sldId id="292" r:id="rId56"/>
    <p:sldId id="325" r:id="rId57"/>
    <p:sldId id="528" r:id="rId58"/>
    <p:sldId id="529" r:id="rId59"/>
    <p:sldId id="530" r:id="rId60"/>
    <p:sldId id="531" r:id="rId61"/>
    <p:sldId id="413" r:id="rId62"/>
    <p:sldId id="534" r:id="rId63"/>
    <p:sldId id="3379" r:id="rId64"/>
    <p:sldId id="3380" r:id="rId65"/>
    <p:sldId id="3239" r:id="rId66"/>
    <p:sldId id="3250" r:id="rId67"/>
    <p:sldId id="3251" r:id="rId68"/>
    <p:sldId id="3253" r:id="rId69"/>
    <p:sldId id="256" r:id="rId70"/>
    <p:sldId id="3254" r:id="rId71"/>
    <p:sldId id="3255" r:id="rId72"/>
    <p:sldId id="3256" r:id="rId73"/>
    <p:sldId id="257" r:id="rId74"/>
    <p:sldId id="3258" r:id="rId75"/>
    <p:sldId id="541" r:id="rId76"/>
    <p:sldId id="469" r:id="rId77"/>
    <p:sldId id="474" r:id="rId78"/>
    <p:sldId id="377" r:id="rId79"/>
    <p:sldId id="3366" r:id="rId80"/>
    <p:sldId id="482" r:id="rId81"/>
    <p:sldId id="3367" r:id="rId82"/>
    <p:sldId id="3368" r:id="rId83"/>
    <p:sldId id="3369" r:id="rId84"/>
    <p:sldId id="3370" r:id="rId85"/>
    <p:sldId id="3371" r:id="rId86"/>
    <p:sldId id="3372" r:id="rId87"/>
    <p:sldId id="3373" r:id="rId88"/>
    <p:sldId id="3374" r:id="rId89"/>
    <p:sldId id="3262" r:id="rId90"/>
    <p:sldId id="3375" r:id="rId91"/>
    <p:sldId id="3376" r:id="rId92"/>
    <p:sldId id="3377" r:id="rId93"/>
    <p:sldId id="3378" r:id="rId94"/>
    <p:sldId id="3271" r:id="rId95"/>
    <p:sldId id="466" r:id="rId96"/>
  </p:sldIdLst>
  <p:sldSz cx="9144000" cy="5143500" type="screen16x9"/>
  <p:notesSz cx="6858000" cy="9144000"/>
  <p:defaultTextStyle>
    <a:defPPr>
      <a:defRPr lang="en-US"/>
    </a:defPPr>
    <a:lvl1pPr marL="0" algn="l" defTabSz="456565" rtl="0" eaLnBrk="1" latinLnBrk="0" hangingPunct="1">
      <a:defRPr sz="1800" kern="1200">
        <a:solidFill>
          <a:schemeClr val="tx1"/>
        </a:solidFill>
        <a:latin typeface="+mn-lt"/>
        <a:ea typeface="+mn-ea"/>
        <a:cs typeface="+mn-cs"/>
      </a:defRPr>
    </a:lvl1pPr>
    <a:lvl2pPr marL="457200" algn="l" defTabSz="456565" rtl="0" eaLnBrk="1" latinLnBrk="0" hangingPunct="1">
      <a:defRPr sz="1800" kern="1200">
        <a:solidFill>
          <a:schemeClr val="tx1"/>
        </a:solidFill>
        <a:latin typeface="+mn-lt"/>
        <a:ea typeface="+mn-ea"/>
        <a:cs typeface="+mn-cs"/>
      </a:defRPr>
    </a:lvl2pPr>
    <a:lvl3pPr marL="914400" algn="l" defTabSz="456565" rtl="0" eaLnBrk="1" latinLnBrk="0" hangingPunct="1">
      <a:defRPr sz="1800" kern="1200">
        <a:solidFill>
          <a:schemeClr val="tx1"/>
        </a:solidFill>
        <a:latin typeface="+mn-lt"/>
        <a:ea typeface="+mn-ea"/>
        <a:cs typeface="+mn-cs"/>
      </a:defRPr>
    </a:lvl3pPr>
    <a:lvl4pPr marL="1371600" algn="l" defTabSz="456565" rtl="0" eaLnBrk="1" latinLnBrk="0" hangingPunct="1">
      <a:defRPr sz="1800" kern="1200">
        <a:solidFill>
          <a:schemeClr val="tx1"/>
        </a:solidFill>
        <a:latin typeface="+mn-lt"/>
        <a:ea typeface="+mn-ea"/>
        <a:cs typeface="+mn-cs"/>
      </a:defRPr>
    </a:lvl4pPr>
    <a:lvl5pPr marL="1828165" algn="l" defTabSz="456565" rtl="0" eaLnBrk="1" latinLnBrk="0" hangingPunct="1">
      <a:defRPr sz="1800" kern="1200">
        <a:solidFill>
          <a:schemeClr val="tx1"/>
        </a:solidFill>
        <a:latin typeface="+mn-lt"/>
        <a:ea typeface="+mn-ea"/>
        <a:cs typeface="+mn-cs"/>
      </a:defRPr>
    </a:lvl5pPr>
    <a:lvl6pPr marL="2285365" algn="l" defTabSz="456565" rtl="0" eaLnBrk="1" latinLnBrk="0" hangingPunct="1">
      <a:defRPr sz="1800" kern="1200">
        <a:solidFill>
          <a:schemeClr val="tx1"/>
        </a:solidFill>
        <a:latin typeface="+mn-lt"/>
        <a:ea typeface="+mn-ea"/>
        <a:cs typeface="+mn-cs"/>
      </a:defRPr>
    </a:lvl6pPr>
    <a:lvl7pPr marL="2742565" algn="l" defTabSz="456565" rtl="0" eaLnBrk="1" latinLnBrk="0" hangingPunct="1">
      <a:defRPr sz="1800" kern="1200">
        <a:solidFill>
          <a:schemeClr val="tx1"/>
        </a:solidFill>
        <a:latin typeface="+mn-lt"/>
        <a:ea typeface="+mn-ea"/>
        <a:cs typeface="+mn-cs"/>
      </a:defRPr>
    </a:lvl7pPr>
    <a:lvl8pPr marL="3199765" algn="l" defTabSz="456565" rtl="0" eaLnBrk="1" latinLnBrk="0" hangingPunct="1">
      <a:defRPr sz="1800" kern="1200">
        <a:solidFill>
          <a:schemeClr val="tx1"/>
        </a:solidFill>
        <a:latin typeface="+mn-lt"/>
        <a:ea typeface="+mn-ea"/>
        <a:cs typeface="+mn-cs"/>
      </a:defRPr>
    </a:lvl8pPr>
    <a:lvl9pPr marL="3656965" algn="l" defTabSz="4565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3">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ng" initials="t" lastIdx="4" clrIdx="0">
    <p:extLst>
      <p:ext uri="{19B8F6BF-5375-455C-9EA6-DF929625EA0E}">
        <p15:presenceInfo xmlns:p15="http://schemas.microsoft.com/office/powerpoint/2012/main" userId="t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CEC4"/>
    <a:srgbClr val="FBBCB7"/>
    <a:srgbClr val="F3EAE7"/>
    <a:srgbClr val="F9FBDF"/>
    <a:srgbClr val="F8F9E1"/>
    <a:srgbClr val="EF6464"/>
    <a:srgbClr val="4B72AB"/>
    <a:srgbClr val="466B9F"/>
    <a:srgbClr val="CCEC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41" autoAdjust="0"/>
    <p:restoredTop sz="94280" autoAdjust="0"/>
  </p:normalViewPr>
  <p:slideViewPr>
    <p:cSldViewPr snapToGrid="0" snapToObjects="1" showGuides="1">
      <p:cViewPr varScale="1">
        <p:scale>
          <a:sx n="94" d="100"/>
          <a:sy n="94" d="100"/>
        </p:scale>
        <p:origin x="84" y="108"/>
      </p:cViewPr>
      <p:guideLst>
        <p:guide orient="horz" pos="1643"/>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snapToObjects="1" showGuides="1">
      <p:cViewPr varScale="1">
        <p:scale>
          <a:sx n="83" d="100"/>
          <a:sy n="83" d="100"/>
        </p:scale>
        <p:origin x="-218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文化课</c:v>
                </c:pt>
              </c:strCache>
            </c:strRef>
          </c:tx>
          <c:spPr>
            <a:solidFill>
              <a:schemeClr val="accent1"/>
            </a:solidFill>
            <a:ln>
              <a:noFill/>
            </a:ln>
            <a:effectLst/>
          </c:spPr>
          <c:invertIfNegative val="0"/>
          <c:cat>
            <c:strRef>
              <c:f>Sheet1!$A$2:$A$4</c:f>
              <c:strCache>
                <c:ptCount val="3"/>
                <c:pt idx="0">
                  <c:v>高一</c:v>
                </c:pt>
                <c:pt idx="1">
                  <c:v>高二</c:v>
                </c:pt>
                <c:pt idx="2">
                  <c:v>高三</c:v>
                </c:pt>
              </c:strCache>
            </c:strRef>
          </c:cat>
          <c:val>
            <c:numRef>
              <c:f>Sheet1!$B$2:$B$4</c:f>
              <c:numCache>
                <c:formatCode>General</c:formatCode>
                <c:ptCount val="3"/>
                <c:pt idx="0">
                  <c:v>80</c:v>
                </c:pt>
                <c:pt idx="1">
                  <c:v>70</c:v>
                </c:pt>
                <c:pt idx="2">
                  <c:v>50</c:v>
                </c:pt>
              </c:numCache>
            </c:numRef>
          </c:val>
          <c:extLst>
            <c:ext xmlns:c16="http://schemas.microsoft.com/office/drawing/2014/chart" uri="{C3380CC4-5D6E-409C-BE32-E72D297353CC}">
              <c16:uniqueId val="{00000000-8804-4297-BED6-20C0C67EBBA8}"/>
            </c:ext>
          </c:extLst>
        </c:ser>
        <c:ser>
          <c:idx val="1"/>
          <c:order val="1"/>
          <c:tx>
            <c:strRef>
              <c:f>Sheet1!$C$1</c:f>
              <c:strCache>
                <c:ptCount val="1"/>
                <c:pt idx="0">
                  <c:v>专业课</c:v>
                </c:pt>
              </c:strCache>
            </c:strRef>
          </c:tx>
          <c:spPr>
            <a:solidFill>
              <a:schemeClr val="accent2"/>
            </a:solidFill>
            <a:ln>
              <a:noFill/>
            </a:ln>
            <a:effectLst/>
          </c:spPr>
          <c:invertIfNegative val="0"/>
          <c:cat>
            <c:strRef>
              <c:f>Sheet1!$A$2:$A$4</c:f>
              <c:strCache>
                <c:ptCount val="3"/>
                <c:pt idx="0">
                  <c:v>高一</c:v>
                </c:pt>
                <c:pt idx="1">
                  <c:v>高二</c:v>
                </c:pt>
                <c:pt idx="2">
                  <c:v>高三</c:v>
                </c:pt>
              </c:strCache>
            </c:strRef>
          </c:cat>
          <c:val>
            <c:numRef>
              <c:f>Sheet1!$C$2:$C$4</c:f>
              <c:numCache>
                <c:formatCode>General</c:formatCode>
                <c:ptCount val="3"/>
                <c:pt idx="0">
                  <c:v>20</c:v>
                </c:pt>
                <c:pt idx="1">
                  <c:v>30</c:v>
                </c:pt>
                <c:pt idx="2">
                  <c:v>50</c:v>
                </c:pt>
              </c:numCache>
            </c:numRef>
          </c:val>
          <c:extLst>
            <c:ext xmlns:c16="http://schemas.microsoft.com/office/drawing/2014/chart" uri="{C3380CC4-5D6E-409C-BE32-E72D297353CC}">
              <c16:uniqueId val="{00000001-8804-4297-BED6-20C0C67EBBA8}"/>
            </c:ext>
          </c:extLst>
        </c:ser>
        <c:dLbls>
          <c:showLegendKey val="0"/>
          <c:showVal val="0"/>
          <c:showCatName val="0"/>
          <c:showSerName val="0"/>
          <c:showPercent val="0"/>
          <c:showBubbleSize val="0"/>
        </c:dLbls>
        <c:gapWidth val="219"/>
        <c:overlap val="-27"/>
        <c:axId val="117851505"/>
        <c:axId val="78555796"/>
      </c:barChart>
      <c:catAx>
        <c:axId val="117851505"/>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8555796"/>
        <c:crosses val="autoZero"/>
        <c:auto val="1"/>
        <c:lblAlgn val="ctr"/>
        <c:lblOffset val="100"/>
        <c:noMultiLvlLbl val="0"/>
      </c:catAx>
      <c:valAx>
        <c:axId val="785557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785150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高一</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52C-4A26-9C4D-C6FC8C9B012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52C-4A26-9C4D-C6FC8C9B0120}"/>
              </c:ext>
            </c:extLst>
          </c:dPt>
          <c:cat>
            <c:strRef>
              <c:f>Sheet1!$A$2:$A$3</c:f>
              <c:strCache>
                <c:ptCount val="2"/>
                <c:pt idx="0">
                  <c:v>文化课</c:v>
                </c:pt>
                <c:pt idx="1">
                  <c:v>专业课</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952C-4A26-9C4D-C6FC8C9B0120}"/>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高二</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794-4E03-B30B-1F4083F83D2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794-4E03-B30B-1F4083F83D22}"/>
              </c:ext>
            </c:extLst>
          </c:dPt>
          <c:cat>
            <c:strRef>
              <c:f>Sheet1!$A$2:$A$3</c:f>
              <c:strCache>
                <c:ptCount val="2"/>
                <c:pt idx="0">
                  <c:v>文化课</c:v>
                </c:pt>
                <c:pt idx="1">
                  <c:v>专业课</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F794-4E03-B30B-1F4083F83D2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高三</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BBD-4B9A-A94F-4902A59999F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BBD-4B9A-A94F-4902A59999F2}"/>
              </c:ext>
            </c:extLst>
          </c:dPt>
          <c:cat>
            <c:strRef>
              <c:f>Sheet1!$A$2:$A$3</c:f>
              <c:strCache>
                <c:ptCount val="2"/>
                <c:pt idx="0">
                  <c:v>文化课</c:v>
                </c:pt>
                <c:pt idx="1">
                  <c:v>专业课</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6BBD-4B9A-A94F-4902A59999F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文化课</c:v>
                </c:pt>
              </c:strCache>
            </c:strRef>
          </c:tx>
          <c:spPr>
            <a:solidFill>
              <a:schemeClr val="accent1"/>
            </a:solidFill>
            <a:ln>
              <a:noFill/>
            </a:ln>
            <a:effectLst/>
          </c:spPr>
          <c:invertIfNegative val="0"/>
          <c:cat>
            <c:strRef>
              <c:f>Sheet1!$A$2:$A$4</c:f>
              <c:strCache>
                <c:ptCount val="3"/>
                <c:pt idx="0">
                  <c:v>高三</c:v>
                </c:pt>
                <c:pt idx="1">
                  <c:v>高二</c:v>
                </c:pt>
                <c:pt idx="2">
                  <c:v>高一</c:v>
                </c:pt>
              </c:strCache>
            </c:strRef>
          </c:cat>
          <c:val>
            <c:numRef>
              <c:f>Sheet1!$B$2:$B$4</c:f>
              <c:numCache>
                <c:formatCode>General</c:formatCode>
                <c:ptCount val="3"/>
                <c:pt idx="0">
                  <c:v>60</c:v>
                </c:pt>
                <c:pt idx="1">
                  <c:v>80</c:v>
                </c:pt>
                <c:pt idx="2">
                  <c:v>90</c:v>
                </c:pt>
              </c:numCache>
            </c:numRef>
          </c:val>
          <c:extLst>
            <c:ext xmlns:c16="http://schemas.microsoft.com/office/drawing/2014/chart" uri="{C3380CC4-5D6E-409C-BE32-E72D297353CC}">
              <c16:uniqueId val="{00000000-DEDC-4D51-9A0B-E46F785C9B90}"/>
            </c:ext>
          </c:extLst>
        </c:ser>
        <c:ser>
          <c:idx val="1"/>
          <c:order val="1"/>
          <c:tx>
            <c:strRef>
              <c:f>Sheet1!$C$1</c:f>
              <c:strCache>
                <c:ptCount val="1"/>
                <c:pt idx="0">
                  <c:v>专业课</c:v>
                </c:pt>
              </c:strCache>
            </c:strRef>
          </c:tx>
          <c:spPr>
            <a:solidFill>
              <a:schemeClr val="accent2"/>
            </a:solidFill>
            <a:ln>
              <a:noFill/>
            </a:ln>
            <a:effectLst/>
          </c:spPr>
          <c:invertIfNegative val="0"/>
          <c:cat>
            <c:strRef>
              <c:f>Sheet1!$A$2:$A$4</c:f>
              <c:strCache>
                <c:ptCount val="3"/>
                <c:pt idx="0">
                  <c:v>高三</c:v>
                </c:pt>
                <c:pt idx="1">
                  <c:v>高二</c:v>
                </c:pt>
                <c:pt idx="2">
                  <c:v>高一</c:v>
                </c:pt>
              </c:strCache>
            </c:strRef>
          </c:cat>
          <c:val>
            <c:numRef>
              <c:f>Sheet1!$C$2:$C$4</c:f>
              <c:numCache>
                <c:formatCode>General</c:formatCode>
                <c:ptCount val="3"/>
                <c:pt idx="0">
                  <c:v>40</c:v>
                </c:pt>
                <c:pt idx="1">
                  <c:v>20</c:v>
                </c:pt>
                <c:pt idx="2">
                  <c:v>10</c:v>
                </c:pt>
              </c:numCache>
            </c:numRef>
          </c:val>
          <c:extLst>
            <c:ext xmlns:c16="http://schemas.microsoft.com/office/drawing/2014/chart" uri="{C3380CC4-5D6E-409C-BE32-E72D297353CC}">
              <c16:uniqueId val="{00000001-DEDC-4D51-9A0B-E46F785C9B90}"/>
            </c:ext>
          </c:extLst>
        </c:ser>
        <c:dLbls>
          <c:showLegendKey val="0"/>
          <c:showVal val="0"/>
          <c:showCatName val="0"/>
          <c:showSerName val="0"/>
          <c:showPercent val="0"/>
          <c:showBubbleSize val="0"/>
        </c:dLbls>
        <c:gapWidth val="182"/>
        <c:axId val="630621588"/>
        <c:axId val="368891891"/>
      </c:barChart>
      <c:catAx>
        <c:axId val="630621588"/>
        <c:scaling>
          <c:orientation val="minMax"/>
        </c:scaling>
        <c:delete val="0"/>
        <c:axPos val="l"/>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crossAx val="368891891"/>
        <c:crosses val="autoZero"/>
        <c:auto val="1"/>
        <c:lblAlgn val="ctr"/>
        <c:lblOffset val="100"/>
        <c:noMultiLvlLbl val="0"/>
      </c:catAx>
      <c:valAx>
        <c:axId val="36889189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crossAx val="630621588"/>
        <c:crosses val="autoZero"/>
        <c:crossBetween val="between"/>
      </c:valAx>
      <c:spPr>
        <a:noFill/>
        <a:ln>
          <a:noFill/>
        </a:ln>
        <a:effectLst/>
      </c:spPr>
    </c:plotArea>
    <c:legend>
      <c:legendPos val="b"/>
      <c:overlay val="0"/>
      <c:spPr>
        <a:noFill/>
        <a:ln>
          <a:noFill/>
        </a:ln>
        <a:effectLst/>
      </c:spPr>
      <c:txPr>
        <a:bodyPr rot="0" spcFirstLastPara="0" vertOverflow="ellipsis"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011BD6-DB27-A74C-9100-279B8E32419E}" type="datetimeFigureOut">
              <a:rPr lang="en-US" smtClean="0"/>
              <a:t>10/18/2019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FF25C3-6711-BF46-882A-8250256EF617}" type="slidenum">
              <a:rPr lang="en-US" smtClean="0"/>
              <a:t>‹#›</a:t>
            </a:fld>
            <a:endParaRPr lang="en-US"/>
          </a:p>
        </p:txBody>
      </p:sp>
    </p:spTree>
    <p:extLst>
      <p:ext uri="{BB962C8B-B14F-4D97-AF65-F5344CB8AC3E}">
        <p14:creationId xmlns:p14="http://schemas.microsoft.com/office/powerpoint/2010/main" val="37099022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4B17E2-2755-9941-B853-5FE1C67C8A02}" type="datetimeFigureOut">
              <a:rPr lang="en-US" smtClean="0"/>
              <a:t>10/18/2019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E75EAB-D79A-F24A-8D61-5DE49DD34104}" type="slidenum">
              <a:rPr lang="en-US" smtClean="0"/>
              <a:t>‹#›</a:t>
            </a:fld>
            <a:endParaRPr lang="en-US"/>
          </a:p>
        </p:txBody>
      </p:sp>
    </p:spTree>
    <p:extLst>
      <p:ext uri="{BB962C8B-B14F-4D97-AF65-F5344CB8AC3E}">
        <p14:creationId xmlns:p14="http://schemas.microsoft.com/office/powerpoint/2010/main" val="3949808971"/>
      </p:ext>
    </p:extLst>
  </p:cSld>
  <p:clrMap bg1="lt1" tx1="dk1" bg2="lt2" tx2="dk2" accent1="accent1" accent2="accent2" accent3="accent3" accent4="accent4" accent5="accent5" accent6="accent6" hlink="hlink" folHlink="folHlink"/>
  <p:hf hdr="0" ftr="0" dt="0"/>
  <p:notesStyle>
    <a:lvl1pPr marL="0" algn="l" defTabSz="456565" rtl="0" eaLnBrk="1" latinLnBrk="0" hangingPunct="1">
      <a:defRPr sz="1200" kern="1200">
        <a:solidFill>
          <a:schemeClr val="tx1"/>
        </a:solidFill>
        <a:latin typeface="+mn-lt"/>
        <a:ea typeface="+mn-ea"/>
        <a:cs typeface="+mn-cs"/>
      </a:defRPr>
    </a:lvl1pPr>
    <a:lvl2pPr marL="457200" algn="l" defTabSz="456565" rtl="0" eaLnBrk="1" latinLnBrk="0" hangingPunct="1">
      <a:defRPr sz="1200" kern="1200">
        <a:solidFill>
          <a:schemeClr val="tx1"/>
        </a:solidFill>
        <a:latin typeface="+mn-lt"/>
        <a:ea typeface="+mn-ea"/>
        <a:cs typeface="+mn-cs"/>
      </a:defRPr>
    </a:lvl2pPr>
    <a:lvl3pPr marL="914400" algn="l" defTabSz="456565" rtl="0" eaLnBrk="1" latinLnBrk="0" hangingPunct="1">
      <a:defRPr sz="1200" kern="1200">
        <a:solidFill>
          <a:schemeClr val="tx1"/>
        </a:solidFill>
        <a:latin typeface="+mn-lt"/>
        <a:ea typeface="+mn-ea"/>
        <a:cs typeface="+mn-cs"/>
      </a:defRPr>
    </a:lvl3pPr>
    <a:lvl4pPr marL="1371600" algn="l" defTabSz="456565" rtl="0" eaLnBrk="1" latinLnBrk="0" hangingPunct="1">
      <a:defRPr sz="1200" kern="1200">
        <a:solidFill>
          <a:schemeClr val="tx1"/>
        </a:solidFill>
        <a:latin typeface="+mn-lt"/>
        <a:ea typeface="+mn-ea"/>
        <a:cs typeface="+mn-cs"/>
      </a:defRPr>
    </a:lvl4pPr>
    <a:lvl5pPr marL="1828165" algn="l" defTabSz="456565" rtl="0" eaLnBrk="1" latinLnBrk="0" hangingPunct="1">
      <a:defRPr sz="1200" kern="1200">
        <a:solidFill>
          <a:schemeClr val="tx1"/>
        </a:solidFill>
        <a:latin typeface="+mn-lt"/>
        <a:ea typeface="+mn-ea"/>
        <a:cs typeface="+mn-cs"/>
      </a:defRPr>
    </a:lvl5pPr>
    <a:lvl6pPr marL="2285365" algn="l" defTabSz="456565" rtl="0" eaLnBrk="1" latinLnBrk="0" hangingPunct="1">
      <a:defRPr sz="1200" kern="1200">
        <a:solidFill>
          <a:schemeClr val="tx1"/>
        </a:solidFill>
        <a:latin typeface="+mn-lt"/>
        <a:ea typeface="+mn-ea"/>
        <a:cs typeface="+mn-cs"/>
      </a:defRPr>
    </a:lvl6pPr>
    <a:lvl7pPr marL="2742565" algn="l" defTabSz="456565" rtl="0" eaLnBrk="1" latinLnBrk="0" hangingPunct="1">
      <a:defRPr sz="1200" kern="1200">
        <a:solidFill>
          <a:schemeClr val="tx1"/>
        </a:solidFill>
        <a:latin typeface="+mn-lt"/>
        <a:ea typeface="+mn-ea"/>
        <a:cs typeface="+mn-cs"/>
      </a:defRPr>
    </a:lvl7pPr>
    <a:lvl8pPr marL="3199765" algn="l" defTabSz="456565" rtl="0" eaLnBrk="1" latinLnBrk="0" hangingPunct="1">
      <a:defRPr sz="1200" kern="1200">
        <a:solidFill>
          <a:schemeClr val="tx1"/>
        </a:solidFill>
        <a:latin typeface="+mn-lt"/>
        <a:ea typeface="+mn-ea"/>
        <a:cs typeface="+mn-cs"/>
      </a:defRPr>
    </a:lvl8pPr>
    <a:lvl9pPr marL="3656965" algn="l" defTabSz="4565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pPr/>
              <a:t>6</a:t>
            </a:fld>
            <a:endParaRPr lang="zh-CN" altLang="en-US"/>
          </a:p>
        </p:txBody>
      </p:sp>
    </p:spTree>
    <p:extLst>
      <p:ext uri="{BB962C8B-B14F-4D97-AF65-F5344CB8AC3E}">
        <p14:creationId xmlns:p14="http://schemas.microsoft.com/office/powerpoint/2010/main" val="137100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a:extLst>
              <a:ext uri="{FF2B5EF4-FFF2-40B4-BE49-F238E27FC236}">
                <a16:creationId xmlns:a16="http://schemas.microsoft.com/office/drawing/2014/main" id="{0387710F-F9C2-4351-9BFE-57C718640E6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备注占位符 2">
            <a:extLst>
              <a:ext uri="{FF2B5EF4-FFF2-40B4-BE49-F238E27FC236}">
                <a16:creationId xmlns:a16="http://schemas.microsoft.com/office/drawing/2014/main" id="{F477D993-9688-43F3-9E70-678B8F2D7E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3604" name="灯片编号占位符 3">
            <a:extLst>
              <a:ext uri="{FF2B5EF4-FFF2-40B4-BE49-F238E27FC236}">
                <a16:creationId xmlns:a16="http://schemas.microsoft.com/office/drawing/2014/main" id="{ED1DE8E0-0CFD-44C1-A830-E29B8D2C90FB}"/>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F241B5E-4CB4-417A-B707-9F8F5DB21BD0}" type="slidenum">
              <a:rPr lang="zh-CN" altLang="en-US">
                <a:latin typeface="Calibri" panose="020F0502020204030204" pitchFamily="34" charset="0"/>
              </a:rPr>
              <a:pPr eaLnBrk="1" hangingPunct="1"/>
              <a:t>46</a:t>
            </a:fld>
            <a:endParaRPr lang="zh-CN"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a:extLst>
              <a:ext uri="{FF2B5EF4-FFF2-40B4-BE49-F238E27FC236}">
                <a16:creationId xmlns:a16="http://schemas.microsoft.com/office/drawing/2014/main" id="{AA822440-4E27-4E4B-8DBE-CC6400D18A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备注占位符 2">
            <a:extLst>
              <a:ext uri="{FF2B5EF4-FFF2-40B4-BE49-F238E27FC236}">
                <a16:creationId xmlns:a16="http://schemas.microsoft.com/office/drawing/2014/main" id="{715E6D38-A70D-477C-B4F3-9F233E94E4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4628" name="灯片编号占位符 3">
            <a:extLst>
              <a:ext uri="{FF2B5EF4-FFF2-40B4-BE49-F238E27FC236}">
                <a16:creationId xmlns:a16="http://schemas.microsoft.com/office/drawing/2014/main" id="{EFCFE9EB-DD47-47CE-8A07-126011531C3C}"/>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CC738F7-405C-4EEF-8FD5-CF746FB921F8}" type="slidenum">
              <a:rPr lang="zh-CN" altLang="en-US">
                <a:latin typeface="Calibri" panose="020F0502020204030204" pitchFamily="34" charset="0"/>
              </a:rPr>
              <a:pPr eaLnBrk="1" hangingPunct="1"/>
              <a:t>47</a:t>
            </a:fld>
            <a:endParaRPr lang="zh-CN"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a:extLst>
              <a:ext uri="{FF2B5EF4-FFF2-40B4-BE49-F238E27FC236}">
                <a16:creationId xmlns:a16="http://schemas.microsoft.com/office/drawing/2014/main" id="{789FFA08-F739-4593-91FE-9D0184C95D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备注占位符 2">
            <a:extLst>
              <a:ext uri="{FF2B5EF4-FFF2-40B4-BE49-F238E27FC236}">
                <a16:creationId xmlns:a16="http://schemas.microsoft.com/office/drawing/2014/main" id="{4E9FF624-C169-4E01-887B-97DAF1DBC3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400" eaLnBrk="1" hangingPunct="1">
              <a:spcBef>
                <a:spcPct val="0"/>
              </a:spcBef>
            </a:pPr>
            <a:r>
              <a:rPr lang="zh-CN" altLang="en-US"/>
              <a:t>公众号：陈西设计之家。微信搜索即可。更多免费原创</a:t>
            </a:r>
            <a:r>
              <a:rPr lang="en-US" altLang="zh-CN"/>
              <a:t>PPT</a:t>
            </a:r>
            <a:r>
              <a:rPr lang="zh-CN" altLang="en-US"/>
              <a:t>模板以及教程设计作品源文件可以在公众号内无条件获取。</a:t>
            </a:r>
          </a:p>
          <a:p>
            <a:pPr defTabSz="914400" eaLnBrk="1" hangingPunct="1">
              <a:spcBef>
                <a:spcPct val="0"/>
              </a:spcBef>
            </a:pPr>
            <a:endParaRPr lang="zh-CN" altLang="en-US"/>
          </a:p>
        </p:txBody>
      </p:sp>
      <p:sp>
        <p:nvSpPr>
          <p:cNvPr id="155652" name="灯片编号占位符 3">
            <a:extLst>
              <a:ext uri="{FF2B5EF4-FFF2-40B4-BE49-F238E27FC236}">
                <a16:creationId xmlns:a16="http://schemas.microsoft.com/office/drawing/2014/main" id="{0FAAF8E2-FDD9-408C-BC7D-2C9CE32AA1DB}"/>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CD6D735-E697-42CD-AA74-5DEE7B9C7B22}" type="slidenum">
              <a:rPr lang="zh-CN" altLang="en-US">
                <a:latin typeface="Calibri" panose="020F0502020204030204" pitchFamily="34" charset="0"/>
              </a:rPr>
              <a:pPr eaLnBrk="1" hangingPunct="1"/>
              <a:t>48</a:t>
            </a:fld>
            <a:endParaRPr lang="zh-CN"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a:extLst>
              <a:ext uri="{FF2B5EF4-FFF2-40B4-BE49-F238E27FC236}">
                <a16:creationId xmlns:a16="http://schemas.microsoft.com/office/drawing/2014/main" id="{627E0B61-BD3A-48C1-BD3F-8519F199B09D}"/>
              </a:ext>
            </a:extLst>
          </p:cNvPr>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备注占位符 2">
            <a:extLst>
              <a:ext uri="{FF2B5EF4-FFF2-40B4-BE49-F238E27FC236}">
                <a16:creationId xmlns:a16="http://schemas.microsoft.com/office/drawing/2014/main" id="{BEFE3976-CC9E-42A8-8D2B-0B63DF36DDD4}"/>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7700" name="灯片编号占位符 3">
            <a:extLst>
              <a:ext uri="{FF2B5EF4-FFF2-40B4-BE49-F238E27FC236}">
                <a16:creationId xmlns:a16="http://schemas.microsoft.com/office/drawing/2014/main" id="{3D14AB43-AEF1-4AFF-AE1B-8B85011B10D6}"/>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2FEFA07-9740-4CEC-8C0C-69A46EBB473A}" type="slidenum">
              <a:rPr lang="zh-CN" altLang="en-US">
                <a:latin typeface="Calibri" panose="020F0502020204030204" pitchFamily="34" charset="0"/>
              </a:rPr>
              <a:pPr eaLnBrk="1" hangingPunct="1"/>
              <a:t>49</a:t>
            </a:fld>
            <a:endParaRPr lang="zh-CN"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a:extLst>
              <a:ext uri="{FF2B5EF4-FFF2-40B4-BE49-F238E27FC236}">
                <a16:creationId xmlns:a16="http://schemas.microsoft.com/office/drawing/2014/main" id="{16258E25-5D75-4613-82EE-44162EA87B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备注占位符 2">
            <a:extLst>
              <a:ext uri="{FF2B5EF4-FFF2-40B4-BE49-F238E27FC236}">
                <a16:creationId xmlns:a16="http://schemas.microsoft.com/office/drawing/2014/main" id="{05A646AC-A312-4CD9-AB8B-987D7CF281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8724" name="灯片编号占位符 3">
            <a:extLst>
              <a:ext uri="{FF2B5EF4-FFF2-40B4-BE49-F238E27FC236}">
                <a16:creationId xmlns:a16="http://schemas.microsoft.com/office/drawing/2014/main" id="{C0BD7F2D-F0C0-4DCB-8738-1A0A46B141E9}"/>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D93D129-6498-4C4E-B09A-8249C967D4CE}" type="slidenum">
              <a:rPr lang="zh-CN" altLang="en-US">
                <a:latin typeface="Calibri" panose="020F0502020204030204" pitchFamily="34" charset="0"/>
              </a:rPr>
              <a:pPr eaLnBrk="1" hangingPunct="1"/>
              <a:t>50</a:t>
            </a:fld>
            <a:endParaRPr lang="zh-CN"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幻灯片图像占位符 1">
            <a:extLst>
              <a:ext uri="{FF2B5EF4-FFF2-40B4-BE49-F238E27FC236}">
                <a16:creationId xmlns:a16="http://schemas.microsoft.com/office/drawing/2014/main" id="{B2FE8BB3-AEEA-4CF7-A61C-B1EF0501EB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备注占位符 2">
            <a:extLst>
              <a:ext uri="{FF2B5EF4-FFF2-40B4-BE49-F238E27FC236}">
                <a16:creationId xmlns:a16="http://schemas.microsoft.com/office/drawing/2014/main" id="{01BC6127-949B-4C81-AC56-A88D32EB5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60772" name="灯片编号占位符 3">
            <a:extLst>
              <a:ext uri="{FF2B5EF4-FFF2-40B4-BE49-F238E27FC236}">
                <a16:creationId xmlns:a16="http://schemas.microsoft.com/office/drawing/2014/main" id="{C98AB4A3-690E-4565-AF0D-2B50A11AF7E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5E7704B-3861-4F1F-A403-A933E64A1BFC}" type="slidenum">
              <a:rPr lang="zh-CN" altLang="en-US">
                <a:latin typeface="Calibri" panose="020F0502020204030204" pitchFamily="34" charset="0"/>
              </a:rPr>
              <a:pPr eaLnBrk="1" hangingPunct="1"/>
              <a:t>51</a:t>
            </a:fld>
            <a:endParaRPr lang="zh-CN"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54</a:t>
            </a:fld>
            <a:endParaRPr lang="zh-CN" altLang="en-US"/>
          </a:p>
        </p:txBody>
      </p:sp>
    </p:spTree>
    <p:extLst>
      <p:ext uri="{BB962C8B-B14F-4D97-AF65-F5344CB8AC3E}">
        <p14:creationId xmlns:p14="http://schemas.microsoft.com/office/powerpoint/2010/main" val="1411106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55</a:t>
            </a:fld>
            <a:endParaRPr lang="zh-CN" altLang="en-US"/>
          </a:p>
        </p:txBody>
      </p:sp>
    </p:spTree>
    <p:extLst>
      <p:ext uri="{BB962C8B-B14F-4D97-AF65-F5344CB8AC3E}">
        <p14:creationId xmlns:p14="http://schemas.microsoft.com/office/powerpoint/2010/main" val="4166539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60</a:t>
            </a:fld>
            <a:endParaRPr lang="en-US"/>
          </a:p>
        </p:txBody>
      </p:sp>
    </p:spTree>
    <p:extLst>
      <p:ext uri="{BB962C8B-B14F-4D97-AF65-F5344CB8AC3E}">
        <p14:creationId xmlns:p14="http://schemas.microsoft.com/office/powerpoint/2010/main" val="2103774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pPr/>
              <a:t>82</a:t>
            </a:fld>
            <a:endParaRPr lang="en-US"/>
          </a:p>
        </p:txBody>
      </p:sp>
    </p:spTree>
    <p:extLst>
      <p:ext uri="{BB962C8B-B14F-4D97-AF65-F5344CB8AC3E}">
        <p14:creationId xmlns:p14="http://schemas.microsoft.com/office/powerpoint/2010/main" val="1266192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793140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幻灯片图像占位符 1"/>
          <p:cNvSpPr>
            <a:spLocks noGrp="1" noRot="1" noChangeAspect="1" noChangeArrowheads="1" noTextEdit="1"/>
          </p:cNvSpPr>
          <p:nvPr>
            <p:ph type="sldImg" idx="4294967295"/>
          </p:nvPr>
        </p:nvSpPr>
        <p:spPr/>
      </p:sp>
      <p:sp>
        <p:nvSpPr>
          <p:cNvPr id="147458" name="备注占位符 2"/>
          <p:cNvSpPr>
            <a:spLocks noGrp="1" noChangeArrowheads="1"/>
          </p:cNvSpPr>
          <p:nvPr>
            <p:ph type="body" idx="4294967295"/>
          </p:nvPr>
        </p:nvSpPr>
        <p:spPr/>
        <p:txBody>
          <a:bodyPr>
            <a:prstTxWarp prst="textNoShape">
              <a:avLst/>
            </a:prstTxWarp>
          </a:bodyPr>
          <a:lstStyle/>
          <a:p>
            <a:endParaRPr lang="zh-CN" altLang="en-US"/>
          </a:p>
        </p:txBody>
      </p:sp>
      <p:sp>
        <p:nvSpPr>
          <p:cNvPr id="147459" name="灯片编号占位符 3"/>
          <p:cNvSpPr>
            <a:spLocks noGrp="1" noChangeArrowheads="1"/>
          </p:cNvSpPr>
          <p:nvPr>
            <p:ph type="sldNum" sz="quarter" idx="5"/>
          </p:nvPr>
        </p:nvSpPr>
        <p:spPr bwMode="auto">
          <a:noFill/>
          <a:ln>
            <a:miter lim="800000"/>
            <a:headEnd/>
            <a:tailEnd/>
          </a:ln>
        </p:spPr>
        <p:txBody>
          <a:bodyPr/>
          <a:lstStyle/>
          <a:p>
            <a:fld id="{82DF1383-24D6-43A6-A565-667D1459EE69}" type="slidenum">
              <a:rPr lang="zh-CN" altLang="en-US">
                <a:solidFill>
                  <a:schemeClr val="tx1"/>
                </a:solidFill>
              </a:rPr>
              <a:pPr/>
              <a:t>87</a:t>
            </a:fld>
            <a:endParaRPr lang="zh-CN" altLang="en-US">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pPr/>
              <a:t>89</a:t>
            </a:fld>
            <a:endParaRPr lang="en-US"/>
          </a:p>
        </p:txBody>
      </p:sp>
    </p:spTree>
    <p:extLst>
      <p:ext uri="{BB962C8B-B14F-4D97-AF65-F5344CB8AC3E}">
        <p14:creationId xmlns:p14="http://schemas.microsoft.com/office/powerpoint/2010/main" val="741033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a:extLst>
              <a:ext uri="{FF2B5EF4-FFF2-40B4-BE49-F238E27FC236}">
                <a16:creationId xmlns:a16="http://schemas.microsoft.com/office/drawing/2014/main" id="{6E723181-F090-4E9C-9D16-BE3FF62782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备注占位符 2">
            <a:extLst>
              <a:ext uri="{FF2B5EF4-FFF2-40B4-BE49-F238E27FC236}">
                <a16:creationId xmlns:a16="http://schemas.microsoft.com/office/drawing/2014/main" id="{5BDDA0FD-53B8-4A3A-B7C5-C6FDF8AFCC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1556" name="灯片编号占位符 3">
            <a:extLst>
              <a:ext uri="{FF2B5EF4-FFF2-40B4-BE49-F238E27FC236}">
                <a16:creationId xmlns:a16="http://schemas.microsoft.com/office/drawing/2014/main" id="{C50747FF-05CC-4689-B3E7-549A87BD18A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86A167B-687F-40A0-AB0F-C4A24D16E8BF}" type="slidenum">
              <a:rPr lang="zh-CN" altLang="en-US">
                <a:latin typeface="Calibri" panose="020F0502020204030204" pitchFamily="34" charset="0"/>
              </a:rPr>
              <a:pPr eaLnBrk="1" hangingPunct="1"/>
              <a:t>93</a:t>
            </a:fld>
            <a:endParaRPr lang="zh-CN"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94</a:t>
            </a:fld>
            <a:endParaRPr lang="en-US"/>
          </a:p>
        </p:txBody>
      </p:sp>
    </p:spTree>
    <p:extLst>
      <p:ext uri="{BB962C8B-B14F-4D97-AF65-F5344CB8AC3E}">
        <p14:creationId xmlns:p14="http://schemas.microsoft.com/office/powerpoint/2010/main" val="3983692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624538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a:p>
        </p:txBody>
      </p:sp>
      <p:sp>
        <p:nvSpPr>
          <p:cNvPr id="48131" name="灯片编号占位符 3"/>
          <p:cNvSpPr>
            <a:spLocks noGrp="1" noChangeArrowheads="1"/>
          </p:cNvSpPr>
          <p:nvPr>
            <p:ph type="sldNum" sz="quarter" idx="5"/>
          </p:nvPr>
        </p:nvSpPr>
        <p:spPr bwMode="auto">
          <a:noFill/>
          <a:ln>
            <a:miter lim="800000"/>
          </a:ln>
        </p:spPr>
        <p:txBody>
          <a:bodyPr/>
          <a:lstStyle/>
          <a:p>
            <a:fld id="{661FC0DC-DA9C-4958-A3C1-0143CCC74ADC}" type="slidenum">
              <a:rPr lang="zh-CN" altLang="en-US"/>
              <a:t>21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a:p>
        </p:txBody>
      </p:sp>
      <p:sp>
        <p:nvSpPr>
          <p:cNvPr id="48131" name="灯片编号占位符 3"/>
          <p:cNvSpPr>
            <a:spLocks noGrp="1" noChangeArrowheads="1"/>
          </p:cNvSpPr>
          <p:nvPr>
            <p:ph type="sldNum" sz="quarter" idx="5"/>
          </p:nvPr>
        </p:nvSpPr>
        <p:spPr bwMode="auto">
          <a:noFill/>
          <a:ln>
            <a:miter lim="800000"/>
          </a:ln>
        </p:spPr>
        <p:txBody>
          <a:bodyPr/>
          <a:lstStyle/>
          <a:p>
            <a:fld id="{661FC0DC-DA9C-4958-A3C1-0143CCC74ADC}" type="slidenum">
              <a:rPr lang="zh-CN" altLang="en-US"/>
              <a:t>26</a:t>
            </a:fld>
            <a:endParaRPr lang="zh-CN" altLang="en-US"/>
          </a:p>
        </p:txBody>
      </p:sp>
    </p:spTree>
    <p:extLst>
      <p:ext uri="{BB962C8B-B14F-4D97-AF65-F5344CB8AC3E}">
        <p14:creationId xmlns:p14="http://schemas.microsoft.com/office/powerpoint/2010/main" val="4196862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27</a:t>
            </a:fld>
            <a:endParaRPr lang="zh-CN" altLang="en-US"/>
          </a:p>
        </p:txBody>
      </p:sp>
    </p:spTree>
    <p:extLst>
      <p:ext uri="{BB962C8B-B14F-4D97-AF65-F5344CB8AC3E}">
        <p14:creationId xmlns:p14="http://schemas.microsoft.com/office/powerpoint/2010/main" val="4096355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32</a:t>
            </a:fld>
            <a:endParaRPr lang="zh-CN" altLang="en-US"/>
          </a:p>
        </p:txBody>
      </p:sp>
    </p:spTree>
    <p:extLst>
      <p:ext uri="{BB962C8B-B14F-4D97-AF65-F5344CB8AC3E}">
        <p14:creationId xmlns:p14="http://schemas.microsoft.com/office/powerpoint/2010/main" val="2701887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33</a:t>
            </a:fld>
            <a:endParaRPr lang="zh-CN" altLang="en-US"/>
          </a:p>
        </p:txBody>
      </p:sp>
    </p:spTree>
    <p:extLst>
      <p:ext uri="{BB962C8B-B14F-4D97-AF65-F5344CB8AC3E}">
        <p14:creationId xmlns:p14="http://schemas.microsoft.com/office/powerpoint/2010/main" val="2892684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a:extLst>
              <a:ext uri="{FF2B5EF4-FFF2-40B4-BE49-F238E27FC236}">
                <a16:creationId xmlns:a16="http://schemas.microsoft.com/office/drawing/2014/main" id="{74B81918-141C-4D1B-8C70-25AB36149F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备注占位符 2">
            <a:extLst>
              <a:ext uri="{FF2B5EF4-FFF2-40B4-BE49-F238E27FC236}">
                <a16:creationId xmlns:a16="http://schemas.microsoft.com/office/drawing/2014/main" id="{6C636D13-DD40-420A-A859-B4D2C780396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52580" name="灯片编号占位符 3">
            <a:extLst>
              <a:ext uri="{FF2B5EF4-FFF2-40B4-BE49-F238E27FC236}">
                <a16:creationId xmlns:a16="http://schemas.microsoft.com/office/drawing/2014/main" id="{A8F7CE85-DCA5-4FBC-AE5E-197F459E1D3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B77ADA5-F9A4-4B80-B896-687D0C92E598}" type="slidenum">
              <a:rPr lang="zh-CN" altLang="en-US">
                <a:latin typeface="Calibri" panose="020F0502020204030204" pitchFamily="34" charset="0"/>
              </a:rPr>
              <a:pPr eaLnBrk="1" hangingPunct="1"/>
              <a:t>45</a:t>
            </a:fld>
            <a:endParaRPr lang="zh-CN"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9144000" cy="5143500"/>
          </a:xfrm>
        </p:spPr>
        <p:txBody>
          <a:bodyPr>
            <a:normAutofit/>
          </a:bodyPr>
          <a:lstStyle>
            <a:lvl1pPr marL="0" indent="0">
              <a:buNone/>
              <a:defRPr sz="1200">
                <a:solidFill>
                  <a:schemeClr val="bg2"/>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8" name="Rectangle 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9" name="Isosceles Triangle 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14" name="Picture Placeholder 13"/>
          <p:cNvSpPr>
            <a:spLocks noGrp="1"/>
          </p:cNvSpPr>
          <p:nvPr>
            <p:ph type="pic" sz="quarter" idx="10"/>
          </p:nvPr>
        </p:nvSpPr>
        <p:spPr>
          <a:xfrm>
            <a:off x="1048269" y="1027120"/>
            <a:ext cx="1738058" cy="1736470"/>
          </a:xfrm>
          <a:ln>
            <a:noFill/>
          </a:ln>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28" name="Picture Placeholder 13"/>
          <p:cNvSpPr>
            <a:spLocks noGrp="1"/>
          </p:cNvSpPr>
          <p:nvPr>
            <p:ph type="pic" sz="quarter" idx="14"/>
          </p:nvPr>
        </p:nvSpPr>
        <p:spPr>
          <a:xfrm>
            <a:off x="4566717" y="1027120"/>
            <a:ext cx="1738058" cy="1736470"/>
          </a:xfrm>
          <a:ln>
            <a:noFill/>
          </a:ln>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30" name="Picture Placeholder 13"/>
          <p:cNvSpPr>
            <a:spLocks noGrp="1"/>
          </p:cNvSpPr>
          <p:nvPr>
            <p:ph type="pic" sz="quarter" idx="15"/>
          </p:nvPr>
        </p:nvSpPr>
        <p:spPr>
          <a:xfrm>
            <a:off x="1048269" y="2837671"/>
            <a:ext cx="1738058" cy="1736470"/>
          </a:xfrm>
          <a:ln>
            <a:noFill/>
          </a:ln>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33" name="Picture Placeholder 13"/>
          <p:cNvSpPr>
            <a:spLocks noGrp="1"/>
          </p:cNvSpPr>
          <p:nvPr>
            <p:ph type="pic" sz="quarter" idx="16"/>
          </p:nvPr>
        </p:nvSpPr>
        <p:spPr>
          <a:xfrm>
            <a:off x="4566717" y="2837671"/>
            <a:ext cx="1738058" cy="1736470"/>
          </a:xfrm>
          <a:ln>
            <a:noFill/>
          </a:ln>
          <a:effectLst/>
        </p:spPr>
        <p:txBody>
          <a:bodyPr>
            <a:normAutofit/>
          </a:bodyPr>
          <a:lstStyle>
            <a:lvl1pPr marL="0" indent="0">
              <a:buNone/>
              <a:defRPr sz="1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8" name="Rectangle 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9" name="Isosceles Triangle 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14" name="Picture Placeholder 13"/>
          <p:cNvSpPr>
            <a:spLocks noGrp="1"/>
          </p:cNvSpPr>
          <p:nvPr>
            <p:ph type="pic" sz="quarter" idx="10"/>
          </p:nvPr>
        </p:nvSpPr>
        <p:spPr>
          <a:xfrm>
            <a:off x="1048269" y="1027119"/>
            <a:ext cx="1738058" cy="3525856"/>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5" name="Picture Placeholder 13"/>
          <p:cNvSpPr>
            <a:spLocks noGrp="1"/>
          </p:cNvSpPr>
          <p:nvPr>
            <p:ph type="pic" sz="quarter" idx="11"/>
          </p:nvPr>
        </p:nvSpPr>
        <p:spPr>
          <a:xfrm>
            <a:off x="2839242" y="1027120"/>
            <a:ext cx="351844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7" name="Picture Placeholder 13"/>
          <p:cNvSpPr>
            <a:spLocks noGrp="1"/>
          </p:cNvSpPr>
          <p:nvPr>
            <p:ph type="pic" sz="quarter" idx="13"/>
          </p:nvPr>
        </p:nvSpPr>
        <p:spPr>
          <a:xfrm>
            <a:off x="6410605" y="1034817"/>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9" name="Picture Placeholder 13"/>
          <p:cNvSpPr>
            <a:spLocks noGrp="1"/>
          </p:cNvSpPr>
          <p:nvPr>
            <p:ph type="pic" sz="quarter" idx="15"/>
          </p:nvPr>
        </p:nvSpPr>
        <p:spPr>
          <a:xfrm>
            <a:off x="2839242" y="281650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20" name="Picture Placeholder 13"/>
          <p:cNvSpPr>
            <a:spLocks noGrp="1"/>
          </p:cNvSpPr>
          <p:nvPr>
            <p:ph type="pic" sz="quarter" idx="16"/>
          </p:nvPr>
        </p:nvSpPr>
        <p:spPr>
          <a:xfrm>
            <a:off x="4619632" y="281650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21" name="Picture Placeholder 13"/>
          <p:cNvSpPr>
            <a:spLocks noGrp="1"/>
          </p:cNvSpPr>
          <p:nvPr>
            <p:ph type="pic" sz="quarter" idx="17"/>
          </p:nvPr>
        </p:nvSpPr>
        <p:spPr>
          <a:xfrm>
            <a:off x="6410605" y="281650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8" name="Rectangle 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9" name="Isosceles Triangle 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15" name="Picture Placeholder 13"/>
          <p:cNvSpPr>
            <a:spLocks noGrp="1"/>
          </p:cNvSpPr>
          <p:nvPr>
            <p:ph type="pic" sz="quarter" idx="11"/>
          </p:nvPr>
        </p:nvSpPr>
        <p:spPr>
          <a:xfrm>
            <a:off x="2839242" y="1027120"/>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7" name="Picture Placeholder 13"/>
          <p:cNvSpPr>
            <a:spLocks noGrp="1"/>
          </p:cNvSpPr>
          <p:nvPr>
            <p:ph type="pic" sz="quarter" idx="13"/>
          </p:nvPr>
        </p:nvSpPr>
        <p:spPr>
          <a:xfrm>
            <a:off x="4627288" y="1034817"/>
            <a:ext cx="3521375" cy="3518158"/>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3" name="Picture Placeholder 13"/>
          <p:cNvSpPr>
            <a:spLocks noGrp="1"/>
          </p:cNvSpPr>
          <p:nvPr>
            <p:ph type="pic" sz="quarter" idx="16"/>
          </p:nvPr>
        </p:nvSpPr>
        <p:spPr>
          <a:xfrm>
            <a:off x="1048269" y="2816505"/>
            <a:ext cx="1738058" cy="1736471"/>
          </a:xfrm>
          <a:effectLst/>
        </p:spPr>
        <p:txBody>
          <a:bodyPr>
            <a:normAutofit/>
          </a:bodyPr>
          <a:lstStyle>
            <a:lvl1pPr marL="0" indent="0">
              <a:buNone/>
              <a:defRPr sz="1600">
                <a:ln>
                  <a:noFill/>
                </a:ln>
                <a:solidFill>
                  <a:schemeClr val="bg1">
                    <a:lumMod val="85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5" name="Rectangle 4"/>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5"/>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9" name="Picture Placeholder 13"/>
          <p:cNvSpPr>
            <a:spLocks noGrp="1"/>
          </p:cNvSpPr>
          <p:nvPr>
            <p:ph type="pic" sz="quarter" idx="11"/>
          </p:nvPr>
        </p:nvSpPr>
        <p:spPr>
          <a:xfrm>
            <a:off x="2839242" y="1027119"/>
            <a:ext cx="3518448" cy="3525855"/>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0" name="Picture Placeholder 13"/>
          <p:cNvSpPr>
            <a:spLocks noGrp="1"/>
          </p:cNvSpPr>
          <p:nvPr>
            <p:ph type="pic" sz="quarter" idx="13"/>
          </p:nvPr>
        </p:nvSpPr>
        <p:spPr>
          <a:xfrm>
            <a:off x="6410605" y="1034817"/>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3" name="Picture Placeholder 13"/>
          <p:cNvSpPr>
            <a:spLocks noGrp="1"/>
          </p:cNvSpPr>
          <p:nvPr>
            <p:ph type="pic" sz="quarter" idx="17"/>
          </p:nvPr>
        </p:nvSpPr>
        <p:spPr>
          <a:xfrm>
            <a:off x="6410605" y="281650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14" name="Picture Placeholder 13"/>
          <p:cNvSpPr>
            <a:spLocks noGrp="1"/>
          </p:cNvSpPr>
          <p:nvPr>
            <p:ph type="pic" sz="quarter" idx="18"/>
          </p:nvPr>
        </p:nvSpPr>
        <p:spPr>
          <a:xfrm>
            <a:off x="1049087" y="1034817"/>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15" name="Picture Placeholder 13"/>
          <p:cNvSpPr>
            <a:spLocks noGrp="1"/>
          </p:cNvSpPr>
          <p:nvPr>
            <p:ph type="pic" sz="quarter" idx="19"/>
          </p:nvPr>
        </p:nvSpPr>
        <p:spPr>
          <a:xfrm>
            <a:off x="1049087" y="281650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 Desig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732564" y="940967"/>
            <a:ext cx="1682048" cy="3580423"/>
          </a:xfrm>
          <a:prstGeom prst="rect">
            <a:avLst/>
          </a:prstGeom>
        </p:spPr>
      </p:pic>
      <p:sp>
        <p:nvSpPr>
          <p:cNvPr id="10" name="Picture Placeholder 9"/>
          <p:cNvSpPr>
            <a:spLocks noGrp="1"/>
          </p:cNvSpPr>
          <p:nvPr>
            <p:ph type="pic" sz="quarter" idx="10"/>
          </p:nvPr>
        </p:nvSpPr>
        <p:spPr>
          <a:xfrm>
            <a:off x="3885079" y="1471613"/>
            <a:ext cx="1403350" cy="2517775"/>
          </a:xfrm>
        </p:spPr>
        <p:txBody>
          <a:bodyPr>
            <a:normAutofit/>
          </a:bodyPr>
          <a:lstStyle>
            <a:lvl1pPr marL="0" indent="0">
              <a:buNone/>
              <a:defRPr sz="1050">
                <a:solidFill>
                  <a:schemeClr val="tx1">
                    <a:lumMod val="50000"/>
                    <a:lumOff val="50000"/>
                  </a:schemeClr>
                </a:solidFill>
              </a:defRPr>
            </a:lvl1pPr>
          </a:lstStyle>
          <a:p>
            <a:endParaRPr lang="en-US"/>
          </a:p>
        </p:txBody>
      </p:sp>
      <p:grpSp>
        <p:nvGrpSpPr>
          <p:cNvPr id="11" name="Group 10"/>
          <p:cNvGrpSpPr/>
          <p:nvPr userDrawn="1"/>
        </p:nvGrpSpPr>
        <p:grpSpPr>
          <a:xfrm>
            <a:off x="0" y="5108665"/>
            <a:ext cx="9144000" cy="71120"/>
            <a:chOff x="0" y="3474720"/>
            <a:chExt cx="10261600" cy="71120"/>
          </a:xfrm>
        </p:grpSpPr>
        <p:sp>
          <p:nvSpPr>
            <p:cNvPr id="12" name="Rectangle 11"/>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 name="Rectangle 16"/>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8" name="Isosceles Triangle 17"/>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9"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948876"/>
            <a:ext cx="9144000" cy="2540000"/>
          </a:xfrm>
        </p:spPr>
        <p:txBody>
          <a:bodyPr>
            <a:normAutofit/>
          </a:bodyPr>
          <a:lstStyle>
            <a:lvl1pPr marL="0" indent="0">
              <a:buNone/>
              <a:defRPr sz="1600">
                <a:solidFill>
                  <a:schemeClr val="bg1">
                    <a:lumMod val="65000"/>
                  </a:schemeClr>
                </a:solidFill>
              </a:defRPr>
            </a:lvl1pPr>
          </a:lstStyle>
          <a:p>
            <a:endParaRPr lang="en-US"/>
          </a:p>
        </p:txBody>
      </p:sp>
      <p:sp>
        <p:nvSpPr>
          <p:cNvPr id="16" name="Rectangle 15"/>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7" name="Isosceles Triangle 16"/>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8"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e Service Sample">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17" name="Picture Placeholder 16"/>
          <p:cNvSpPr>
            <a:spLocks noGrp="1"/>
          </p:cNvSpPr>
          <p:nvPr>
            <p:ph type="pic" sz="quarter" idx="10"/>
          </p:nvPr>
        </p:nvSpPr>
        <p:spPr>
          <a:xfrm>
            <a:off x="3584575" y="3340756"/>
            <a:ext cx="1270000" cy="1270000"/>
          </a:xfrm>
        </p:spPr>
        <p:txBody>
          <a:bodyPr>
            <a:normAutofit/>
          </a:bodyPr>
          <a:lstStyle>
            <a:lvl1pPr marL="0" indent="0">
              <a:buNone/>
              <a:defRPr sz="900"/>
            </a:lvl1pPr>
          </a:lstStyle>
          <a:p>
            <a:endParaRPr lang="en-US"/>
          </a:p>
        </p:txBody>
      </p:sp>
      <p:sp>
        <p:nvSpPr>
          <p:cNvPr id="18" name="Picture Placeholder 16"/>
          <p:cNvSpPr>
            <a:spLocks noGrp="1"/>
          </p:cNvSpPr>
          <p:nvPr>
            <p:ph type="pic" sz="quarter" idx="11"/>
          </p:nvPr>
        </p:nvSpPr>
        <p:spPr>
          <a:xfrm>
            <a:off x="4967111" y="3340756"/>
            <a:ext cx="1270000" cy="1270000"/>
          </a:xfrm>
        </p:spPr>
        <p:txBody>
          <a:bodyPr>
            <a:normAutofit/>
          </a:bodyPr>
          <a:lstStyle>
            <a:lvl1pPr marL="0" indent="0">
              <a:buNone/>
              <a:defRPr sz="900"/>
            </a:lvl1pPr>
          </a:lstStyle>
          <a:p>
            <a:endParaRPr lang="en-US"/>
          </a:p>
        </p:txBody>
      </p:sp>
      <p:sp>
        <p:nvSpPr>
          <p:cNvPr id="19" name="Picture Placeholder 16"/>
          <p:cNvSpPr>
            <a:spLocks noGrp="1"/>
          </p:cNvSpPr>
          <p:nvPr>
            <p:ph type="pic" sz="quarter" idx="12"/>
          </p:nvPr>
        </p:nvSpPr>
        <p:spPr>
          <a:xfrm>
            <a:off x="6343529" y="3340756"/>
            <a:ext cx="2010250" cy="1270000"/>
          </a:xfrm>
        </p:spPr>
        <p:txBody>
          <a:bodyPr>
            <a:normAutofit/>
          </a:bodyPr>
          <a:lstStyle>
            <a:lvl1pPr marL="0" indent="0">
              <a:buNone/>
              <a:defRPr sz="9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 Design 01">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pic>
        <p:nvPicPr>
          <p:cNvPr id="21" name="Picture 20"/>
          <p:cNvPicPr>
            <a:picLocks noChangeAspect="1"/>
          </p:cNvPicPr>
          <p:nvPr/>
        </p:nvPicPr>
        <p:blipFill>
          <a:blip r:embed="rId2" cstate="print"/>
          <a:stretch>
            <a:fillRect/>
          </a:stretch>
        </p:blipFill>
        <p:spPr>
          <a:xfrm>
            <a:off x="2461698" y="1317251"/>
            <a:ext cx="1297373" cy="2761601"/>
          </a:xfrm>
          <a:prstGeom prst="rect">
            <a:avLst/>
          </a:prstGeom>
        </p:spPr>
      </p:pic>
      <p:pic>
        <p:nvPicPr>
          <p:cNvPr id="16" name="Picture 15"/>
          <p:cNvPicPr>
            <a:picLocks noChangeAspect="1"/>
          </p:cNvPicPr>
          <p:nvPr/>
        </p:nvPicPr>
        <p:blipFill>
          <a:blip r:embed="rId2" cstate="print"/>
          <a:stretch>
            <a:fillRect/>
          </a:stretch>
        </p:blipFill>
        <p:spPr>
          <a:xfrm>
            <a:off x="475934" y="1317251"/>
            <a:ext cx="1297373" cy="2761601"/>
          </a:xfrm>
          <a:prstGeom prst="rect">
            <a:avLst/>
          </a:prstGeom>
        </p:spPr>
      </p:pic>
      <p:sp>
        <p:nvSpPr>
          <p:cNvPr id="23" name="Picture Placeholder 16"/>
          <p:cNvSpPr>
            <a:spLocks noGrp="1"/>
          </p:cNvSpPr>
          <p:nvPr userDrawn="1">
            <p:ph type="pic" sz="quarter" idx="13"/>
          </p:nvPr>
        </p:nvSpPr>
        <p:spPr>
          <a:xfrm>
            <a:off x="2946729" y="1727401"/>
            <a:ext cx="708653" cy="1929141"/>
          </a:xfrm>
        </p:spPr>
        <p:txBody>
          <a:bodyPr>
            <a:normAutofit/>
          </a:bodyPr>
          <a:lstStyle>
            <a:lvl1pPr marL="0" indent="0">
              <a:buNone/>
              <a:defRPr sz="500"/>
            </a:lvl1pPr>
          </a:lstStyle>
          <a:p>
            <a:endParaRPr lang="en-US"/>
          </a:p>
        </p:txBody>
      </p:sp>
      <p:sp>
        <p:nvSpPr>
          <p:cNvPr id="24" name="Picture Placeholder 16"/>
          <p:cNvSpPr>
            <a:spLocks noGrp="1"/>
          </p:cNvSpPr>
          <p:nvPr userDrawn="1">
            <p:ph type="pic" sz="quarter" idx="14"/>
          </p:nvPr>
        </p:nvSpPr>
        <p:spPr>
          <a:xfrm>
            <a:off x="592666" y="1722109"/>
            <a:ext cx="672015" cy="1929141"/>
          </a:xfrm>
        </p:spPr>
        <p:txBody>
          <a:bodyPr>
            <a:normAutofit/>
          </a:bodyPr>
          <a:lstStyle>
            <a:lvl1pPr marL="0" indent="0">
              <a:buNone/>
              <a:defRPr sz="500"/>
            </a:lvl1pPr>
          </a:lstStyle>
          <a:p>
            <a:endParaRPr lang="en-US"/>
          </a:p>
        </p:txBody>
      </p:sp>
      <p:sp>
        <p:nvSpPr>
          <p:cNvPr id="25" name="Picture Placeholder 16"/>
          <p:cNvSpPr>
            <a:spLocks noGrp="1"/>
          </p:cNvSpPr>
          <p:nvPr>
            <p:ph type="pic" sz="quarter" idx="10"/>
          </p:nvPr>
        </p:nvSpPr>
        <p:spPr>
          <a:xfrm>
            <a:off x="1408442" y="1510442"/>
            <a:ext cx="1417308" cy="2527100"/>
          </a:xfrm>
        </p:spPr>
        <p:txBody>
          <a:bodyPr>
            <a:normAutofit/>
          </a:bodyPr>
          <a:lstStyle>
            <a:lvl1pPr marL="0" indent="0">
              <a:buNone/>
              <a:defRPr sz="500"/>
            </a:lvl1pPr>
          </a:lstStyle>
          <a:p>
            <a:endParaRPr lang="en-US"/>
          </a:p>
        </p:txBody>
      </p:sp>
      <p:pic>
        <p:nvPicPr>
          <p:cNvPr id="14" name="Picture 13"/>
          <p:cNvPicPr>
            <a:picLocks noChangeAspect="1"/>
          </p:cNvPicPr>
          <p:nvPr userDrawn="1"/>
        </p:nvPicPr>
        <p:blipFill>
          <a:blip r:embed="rId2"/>
          <a:stretch>
            <a:fillRect/>
          </a:stretch>
        </p:blipFill>
        <p:spPr>
          <a:xfrm>
            <a:off x="1264681" y="981756"/>
            <a:ext cx="1682048" cy="3580423"/>
          </a:xfrm>
          <a:prstGeom prst="rect">
            <a:avLst/>
          </a:prstGeom>
        </p:spPr>
      </p:pic>
      <p:grpSp>
        <p:nvGrpSpPr>
          <p:cNvPr id="26" name="Group 25"/>
          <p:cNvGrpSpPr/>
          <p:nvPr userDrawn="1"/>
        </p:nvGrpSpPr>
        <p:grpSpPr>
          <a:xfrm>
            <a:off x="0" y="5108665"/>
            <a:ext cx="9144000" cy="71120"/>
            <a:chOff x="0" y="3474720"/>
            <a:chExt cx="10261600" cy="71120"/>
          </a:xfrm>
        </p:grpSpPr>
        <p:sp>
          <p:nvSpPr>
            <p:cNvPr id="27"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 Design 02">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pic>
        <p:nvPicPr>
          <p:cNvPr id="22" name="Picture 21"/>
          <p:cNvPicPr>
            <a:picLocks noChangeAspect="1"/>
          </p:cNvPicPr>
          <p:nvPr userDrawn="1"/>
        </p:nvPicPr>
        <p:blipFill>
          <a:blip r:embed="rId2" cstate="print"/>
          <a:stretch>
            <a:fillRect/>
          </a:stretch>
        </p:blipFill>
        <p:spPr>
          <a:xfrm>
            <a:off x="1443909" y="871380"/>
            <a:ext cx="1274865" cy="2713689"/>
          </a:xfrm>
          <a:prstGeom prst="rect">
            <a:avLst/>
          </a:prstGeom>
        </p:spPr>
      </p:pic>
      <p:sp>
        <p:nvSpPr>
          <p:cNvPr id="26" name="Picture Placeholder 9"/>
          <p:cNvSpPr>
            <a:spLocks noGrp="1"/>
          </p:cNvSpPr>
          <p:nvPr>
            <p:ph type="pic" sz="quarter" idx="10"/>
          </p:nvPr>
        </p:nvSpPr>
        <p:spPr>
          <a:xfrm>
            <a:off x="1560136" y="1275026"/>
            <a:ext cx="1063633" cy="1908283"/>
          </a:xfrm>
        </p:spPr>
        <p:txBody>
          <a:bodyPr>
            <a:normAutofit/>
          </a:bodyPr>
          <a:lstStyle>
            <a:lvl1pPr marL="0" indent="0">
              <a:buNone/>
              <a:defRPr sz="800">
                <a:solidFill>
                  <a:schemeClr val="tx1">
                    <a:lumMod val="50000"/>
                    <a:lumOff val="50000"/>
                  </a:schemeClr>
                </a:solidFill>
              </a:defRPr>
            </a:lvl1pPr>
          </a:lstStyle>
          <a:p>
            <a:endParaRPr lang="en-US"/>
          </a:p>
        </p:txBody>
      </p:sp>
      <p:pic>
        <p:nvPicPr>
          <p:cNvPr id="29" name="Picture 28"/>
          <p:cNvPicPr>
            <a:picLocks noChangeAspect="1"/>
          </p:cNvPicPr>
          <p:nvPr userDrawn="1"/>
        </p:nvPicPr>
        <p:blipFill>
          <a:blip r:embed="rId2" cstate="print"/>
          <a:stretch>
            <a:fillRect/>
          </a:stretch>
        </p:blipFill>
        <p:spPr>
          <a:xfrm>
            <a:off x="3907931" y="871380"/>
            <a:ext cx="1274865" cy="2713689"/>
          </a:xfrm>
          <a:prstGeom prst="rect">
            <a:avLst/>
          </a:prstGeom>
        </p:spPr>
      </p:pic>
      <p:sp>
        <p:nvSpPr>
          <p:cNvPr id="30" name="Picture Placeholder 9"/>
          <p:cNvSpPr>
            <a:spLocks noGrp="1"/>
          </p:cNvSpPr>
          <p:nvPr>
            <p:ph type="pic" sz="quarter" idx="11"/>
          </p:nvPr>
        </p:nvSpPr>
        <p:spPr>
          <a:xfrm>
            <a:off x="4024158" y="1275026"/>
            <a:ext cx="1063633" cy="1908283"/>
          </a:xfrm>
        </p:spPr>
        <p:txBody>
          <a:bodyPr>
            <a:normAutofit/>
          </a:bodyPr>
          <a:lstStyle>
            <a:lvl1pPr marL="0" indent="0">
              <a:buNone/>
              <a:defRPr sz="800">
                <a:solidFill>
                  <a:schemeClr val="tx1">
                    <a:lumMod val="50000"/>
                    <a:lumOff val="50000"/>
                  </a:schemeClr>
                </a:solidFill>
              </a:defRPr>
            </a:lvl1pPr>
          </a:lstStyle>
          <a:p>
            <a:endParaRPr lang="en-US"/>
          </a:p>
        </p:txBody>
      </p:sp>
      <p:pic>
        <p:nvPicPr>
          <p:cNvPr id="33" name="Picture 32"/>
          <p:cNvPicPr>
            <a:picLocks noChangeAspect="1"/>
          </p:cNvPicPr>
          <p:nvPr userDrawn="1"/>
        </p:nvPicPr>
        <p:blipFill>
          <a:blip r:embed="rId2" cstate="print"/>
          <a:stretch>
            <a:fillRect/>
          </a:stretch>
        </p:blipFill>
        <p:spPr>
          <a:xfrm>
            <a:off x="6405610" y="871380"/>
            <a:ext cx="1274865" cy="2713689"/>
          </a:xfrm>
          <a:prstGeom prst="rect">
            <a:avLst/>
          </a:prstGeom>
        </p:spPr>
      </p:pic>
      <p:sp>
        <p:nvSpPr>
          <p:cNvPr id="34" name="Picture Placeholder 9"/>
          <p:cNvSpPr>
            <a:spLocks noGrp="1"/>
          </p:cNvSpPr>
          <p:nvPr>
            <p:ph type="pic" sz="quarter" idx="12"/>
          </p:nvPr>
        </p:nvSpPr>
        <p:spPr>
          <a:xfrm>
            <a:off x="6521837" y="1275026"/>
            <a:ext cx="1063633" cy="1908283"/>
          </a:xfrm>
        </p:spPr>
        <p:txBody>
          <a:bodyPr>
            <a:normAutofit/>
          </a:bodyPr>
          <a:lstStyle>
            <a:lvl1pPr marL="0" indent="0">
              <a:buNone/>
              <a:defRPr sz="1050">
                <a:solidFill>
                  <a:schemeClr val="tx1">
                    <a:lumMod val="50000"/>
                    <a:lumOff val="50000"/>
                  </a:schemeClr>
                </a:solidFill>
              </a:defRPr>
            </a:lvl1pPr>
          </a:lstStyle>
          <a:p>
            <a:endParaRPr lang="en-US"/>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 Design 03">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7" name="Picture 16"/>
          <p:cNvPicPr>
            <a:picLocks noChangeAspect="1"/>
          </p:cNvPicPr>
          <p:nvPr userDrawn="1"/>
        </p:nvPicPr>
        <p:blipFill>
          <a:blip r:embed="rId2"/>
          <a:stretch>
            <a:fillRect/>
          </a:stretch>
        </p:blipFill>
        <p:spPr>
          <a:xfrm>
            <a:off x="6491842" y="837058"/>
            <a:ext cx="1735547" cy="3694302"/>
          </a:xfrm>
          <a:prstGeom prst="rect">
            <a:avLst/>
          </a:prstGeom>
        </p:spPr>
      </p:pic>
      <p:sp>
        <p:nvSpPr>
          <p:cNvPr id="18" name="Picture Placeholder 9"/>
          <p:cNvSpPr>
            <a:spLocks noGrp="1"/>
          </p:cNvSpPr>
          <p:nvPr>
            <p:ph type="pic" sz="quarter" idx="11"/>
          </p:nvPr>
        </p:nvSpPr>
        <p:spPr>
          <a:xfrm>
            <a:off x="6648242" y="1378239"/>
            <a:ext cx="1458746" cy="2618028"/>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with Bars">
    <p:spTree>
      <p:nvGrpSpPr>
        <p:cNvPr id="1" name=""/>
        <p:cNvGrpSpPr/>
        <p:nvPr/>
      </p:nvGrpSpPr>
      <p:grpSpPr>
        <a:xfrm>
          <a:off x="0" y="0"/>
          <a:ext cx="0" cy="0"/>
          <a:chOff x="0" y="0"/>
          <a:chExt cx="0" cy="0"/>
        </a:xfrm>
      </p:grpSpPr>
      <p:grpSp>
        <p:nvGrpSpPr>
          <p:cNvPr id="10" name="Group 9"/>
          <p:cNvGrpSpPr/>
          <p:nvPr userDrawn="1"/>
        </p:nvGrpSpPr>
        <p:grpSpPr>
          <a:xfrm>
            <a:off x="0" y="5108665"/>
            <a:ext cx="9144000" cy="71120"/>
            <a:chOff x="0" y="3474720"/>
            <a:chExt cx="10261600" cy="71120"/>
          </a:xfrm>
        </p:grpSpPr>
        <p:sp>
          <p:nvSpPr>
            <p:cNvPr id="13" name="Rectangle 12"/>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Rectangle 1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9" name="Isosceles Triangle 1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2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2" name="标题 1">
            <a:extLst>
              <a:ext uri="{FF2B5EF4-FFF2-40B4-BE49-F238E27FC236}">
                <a16:creationId xmlns:a16="http://schemas.microsoft.com/office/drawing/2014/main" id="{624CD7B3-160A-4018-911F-0A87A56DDACB}"/>
              </a:ext>
            </a:extLst>
          </p:cNvPr>
          <p:cNvSpPr>
            <a:spLocks noGrp="1"/>
          </p:cNvSpPr>
          <p:nvPr>
            <p:ph type="title"/>
          </p:nvPr>
        </p:nvSpPr>
        <p:spPr>
          <a:xfrm>
            <a:off x="457200" y="205979"/>
            <a:ext cx="7005484" cy="580602"/>
          </a:xfrm>
        </p:spPr>
        <p:txBody>
          <a:bodyPr/>
          <a:lstStyle/>
          <a:p>
            <a:r>
              <a:rPr lang="zh-CN" altLang="en-US" dirty="0"/>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 Design 04">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p:cNvPicPr>
            <a:picLocks noChangeAspect="1"/>
          </p:cNvPicPr>
          <p:nvPr userDrawn="1"/>
        </p:nvPicPr>
        <p:blipFill>
          <a:blip r:embed="rId2"/>
          <a:stretch>
            <a:fillRect/>
          </a:stretch>
        </p:blipFill>
        <p:spPr>
          <a:xfrm>
            <a:off x="3713932" y="837058"/>
            <a:ext cx="1735547" cy="3694302"/>
          </a:xfrm>
          <a:prstGeom prst="rect">
            <a:avLst/>
          </a:prstGeom>
        </p:spPr>
      </p:pic>
      <p:sp>
        <p:nvSpPr>
          <p:cNvPr id="14" name="Picture Placeholder 9"/>
          <p:cNvSpPr>
            <a:spLocks noGrp="1"/>
          </p:cNvSpPr>
          <p:nvPr>
            <p:ph type="pic" sz="quarter" idx="11"/>
          </p:nvPr>
        </p:nvSpPr>
        <p:spPr>
          <a:xfrm>
            <a:off x="3862663" y="1371663"/>
            <a:ext cx="1458746" cy="2618028"/>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 Design 05">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cstate="print"/>
          <a:stretch>
            <a:fillRect/>
          </a:stretch>
        </p:blipFill>
        <p:spPr>
          <a:xfrm>
            <a:off x="4915084" y="1412666"/>
            <a:ext cx="1202983" cy="2560681"/>
          </a:xfrm>
          <a:prstGeom prst="rect">
            <a:avLst/>
          </a:prstGeom>
        </p:spPr>
      </p:pic>
      <p:pic>
        <p:nvPicPr>
          <p:cNvPr id="37" name="Picture 36"/>
          <p:cNvPicPr>
            <a:picLocks noChangeAspect="1"/>
          </p:cNvPicPr>
          <p:nvPr userDrawn="1"/>
        </p:nvPicPr>
        <p:blipFill>
          <a:blip r:embed="rId2" cstate="print"/>
          <a:stretch>
            <a:fillRect/>
          </a:stretch>
        </p:blipFill>
        <p:spPr>
          <a:xfrm>
            <a:off x="2929320" y="1412666"/>
            <a:ext cx="1202983" cy="2560681"/>
          </a:xfrm>
          <a:prstGeom prst="rect">
            <a:avLst/>
          </a:prstGeom>
        </p:spPr>
      </p:pic>
      <p:pic>
        <p:nvPicPr>
          <p:cNvPr id="41" name="Picture 40"/>
          <p:cNvPicPr>
            <a:picLocks noChangeAspect="1"/>
          </p:cNvPicPr>
          <p:nvPr userDrawn="1"/>
        </p:nvPicPr>
        <p:blipFill>
          <a:blip r:embed="rId3" cstate="print"/>
          <a:stretch>
            <a:fillRect/>
          </a:stretch>
        </p:blipFill>
        <p:spPr>
          <a:xfrm>
            <a:off x="3718067" y="1136744"/>
            <a:ext cx="1559671" cy="3319930"/>
          </a:xfrm>
          <a:prstGeom prst="rect">
            <a:avLst/>
          </a:prstGeom>
        </p:spPr>
      </p:pic>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6" name="Group 25"/>
          <p:cNvGrpSpPr/>
          <p:nvPr userDrawn="1"/>
        </p:nvGrpSpPr>
        <p:grpSpPr>
          <a:xfrm>
            <a:off x="0" y="5108665"/>
            <a:ext cx="9144000" cy="71120"/>
            <a:chOff x="0" y="3474720"/>
            <a:chExt cx="10261600" cy="71120"/>
          </a:xfrm>
        </p:grpSpPr>
        <p:sp>
          <p:nvSpPr>
            <p:cNvPr id="27"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8" name="Picture Placeholder 16"/>
          <p:cNvSpPr>
            <a:spLocks noGrp="1"/>
          </p:cNvSpPr>
          <p:nvPr>
            <p:ph type="pic" sz="quarter" idx="13"/>
          </p:nvPr>
        </p:nvSpPr>
        <p:spPr>
          <a:xfrm>
            <a:off x="5277738" y="1795794"/>
            <a:ext cx="755076" cy="1788787"/>
          </a:xfrm>
        </p:spPr>
        <p:txBody>
          <a:bodyPr>
            <a:normAutofit/>
          </a:bodyPr>
          <a:lstStyle>
            <a:lvl1pPr marL="0" indent="0">
              <a:buNone/>
              <a:defRPr sz="500"/>
            </a:lvl1pPr>
          </a:lstStyle>
          <a:p>
            <a:endParaRPr lang="en-US"/>
          </a:p>
        </p:txBody>
      </p:sp>
      <p:sp>
        <p:nvSpPr>
          <p:cNvPr id="39" name="Picture Placeholder 16"/>
          <p:cNvSpPr>
            <a:spLocks noGrp="1"/>
          </p:cNvSpPr>
          <p:nvPr>
            <p:ph type="pic" sz="quarter" idx="14"/>
          </p:nvPr>
        </p:nvSpPr>
        <p:spPr>
          <a:xfrm>
            <a:off x="3035904" y="1795294"/>
            <a:ext cx="690303" cy="1788787"/>
          </a:xfrm>
        </p:spPr>
        <p:txBody>
          <a:bodyPr>
            <a:normAutofit/>
          </a:bodyPr>
          <a:lstStyle>
            <a:lvl1pPr marL="0" indent="0">
              <a:buNone/>
              <a:defRPr sz="500"/>
            </a:lvl1pPr>
          </a:lstStyle>
          <a:p>
            <a:endParaRPr lang="en-US"/>
          </a:p>
        </p:txBody>
      </p:sp>
      <p:sp>
        <p:nvSpPr>
          <p:cNvPr id="25" name="Picture Placeholder 16"/>
          <p:cNvSpPr>
            <a:spLocks noGrp="1"/>
          </p:cNvSpPr>
          <p:nvPr>
            <p:ph type="pic" sz="quarter" idx="10"/>
          </p:nvPr>
        </p:nvSpPr>
        <p:spPr>
          <a:xfrm>
            <a:off x="3860430" y="1637442"/>
            <a:ext cx="1310284" cy="2335905"/>
          </a:xfrm>
        </p:spPr>
        <p:txBody>
          <a:bodyPr>
            <a:normAutofit/>
          </a:bodyPr>
          <a:lstStyle>
            <a:lvl1pPr marL="0" indent="0">
              <a:buNone/>
              <a:defRPr sz="5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 Design 06">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6" name="Group 25"/>
          <p:cNvGrpSpPr/>
          <p:nvPr userDrawn="1"/>
        </p:nvGrpSpPr>
        <p:grpSpPr>
          <a:xfrm>
            <a:off x="0" y="5108665"/>
            <a:ext cx="9144000" cy="71120"/>
            <a:chOff x="0" y="3474720"/>
            <a:chExt cx="10261600" cy="71120"/>
          </a:xfrm>
        </p:grpSpPr>
        <p:sp>
          <p:nvSpPr>
            <p:cNvPr id="27"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7" name="Picture 16"/>
          <p:cNvPicPr>
            <a:picLocks noChangeAspect="1"/>
          </p:cNvPicPr>
          <p:nvPr userDrawn="1"/>
        </p:nvPicPr>
        <p:blipFill>
          <a:blip r:embed="rId2"/>
          <a:stretch>
            <a:fillRect/>
          </a:stretch>
        </p:blipFill>
        <p:spPr>
          <a:xfrm>
            <a:off x="2911112" y="1112969"/>
            <a:ext cx="1614432" cy="3436496"/>
          </a:xfrm>
          <a:prstGeom prst="rect">
            <a:avLst/>
          </a:prstGeom>
        </p:spPr>
      </p:pic>
      <p:pic>
        <p:nvPicPr>
          <p:cNvPr id="18" name="Picture 17"/>
          <p:cNvPicPr>
            <a:picLocks noChangeAspect="1"/>
          </p:cNvPicPr>
          <p:nvPr userDrawn="1"/>
        </p:nvPicPr>
        <p:blipFill>
          <a:blip r:embed="rId2"/>
          <a:stretch>
            <a:fillRect/>
          </a:stretch>
        </p:blipFill>
        <p:spPr>
          <a:xfrm>
            <a:off x="4566184" y="1112969"/>
            <a:ext cx="1614432" cy="3436496"/>
          </a:xfrm>
          <a:prstGeom prst="rect">
            <a:avLst/>
          </a:prstGeom>
        </p:spPr>
      </p:pic>
      <p:sp>
        <p:nvSpPr>
          <p:cNvPr id="19" name="Picture Placeholder 16"/>
          <p:cNvSpPr>
            <a:spLocks noGrp="1"/>
          </p:cNvSpPr>
          <p:nvPr>
            <p:ph type="pic" sz="quarter" idx="10"/>
          </p:nvPr>
        </p:nvSpPr>
        <p:spPr>
          <a:xfrm>
            <a:off x="3051330" y="1628370"/>
            <a:ext cx="1356004" cy="2418201"/>
          </a:xfrm>
        </p:spPr>
        <p:txBody>
          <a:bodyPr>
            <a:normAutofit/>
          </a:bodyPr>
          <a:lstStyle>
            <a:lvl1pPr marL="0" indent="0">
              <a:buNone/>
              <a:defRPr sz="500"/>
            </a:lvl1pPr>
          </a:lstStyle>
          <a:p>
            <a:endParaRPr lang="en-US"/>
          </a:p>
        </p:txBody>
      </p:sp>
      <p:sp>
        <p:nvSpPr>
          <p:cNvPr id="20" name="Picture Placeholder 16"/>
          <p:cNvSpPr>
            <a:spLocks noGrp="1"/>
          </p:cNvSpPr>
          <p:nvPr>
            <p:ph type="pic" sz="quarter" idx="11"/>
          </p:nvPr>
        </p:nvSpPr>
        <p:spPr>
          <a:xfrm>
            <a:off x="4709105" y="1628370"/>
            <a:ext cx="1356004" cy="2418201"/>
          </a:xfrm>
        </p:spPr>
        <p:txBody>
          <a:bodyPr>
            <a:normAutofit/>
          </a:bodyPr>
          <a:lstStyle>
            <a:lvl1pPr marL="0" indent="0">
              <a:buNone/>
              <a:defRPr sz="5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t 01">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6" name="Group 25"/>
          <p:cNvGrpSpPr/>
          <p:nvPr userDrawn="1"/>
        </p:nvGrpSpPr>
        <p:grpSpPr>
          <a:xfrm>
            <a:off x="0" y="5108665"/>
            <a:ext cx="9144000" cy="71120"/>
            <a:chOff x="0" y="3474720"/>
            <a:chExt cx="10261600" cy="71120"/>
          </a:xfrm>
        </p:grpSpPr>
        <p:sp>
          <p:nvSpPr>
            <p:cNvPr id="27"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descr="iPad Air White.png"/>
          <p:cNvPicPr>
            <a:picLocks noChangeAspect="1"/>
          </p:cNvPicPr>
          <p:nvPr userDrawn="1"/>
        </p:nvPicPr>
        <p:blipFill>
          <a:blip r:embed="rId2" cstate="print"/>
          <a:stretch>
            <a:fillRect/>
          </a:stretch>
        </p:blipFill>
        <p:spPr>
          <a:xfrm>
            <a:off x="443270" y="774425"/>
            <a:ext cx="2853659" cy="4084904"/>
          </a:xfrm>
          <a:prstGeom prst="rect">
            <a:avLst/>
          </a:prstGeom>
        </p:spPr>
      </p:pic>
      <p:sp>
        <p:nvSpPr>
          <p:cNvPr id="19" name="Picture Placeholder 16"/>
          <p:cNvSpPr>
            <a:spLocks noGrp="1"/>
          </p:cNvSpPr>
          <p:nvPr>
            <p:ph type="pic" sz="quarter" idx="10"/>
          </p:nvPr>
        </p:nvSpPr>
        <p:spPr>
          <a:xfrm>
            <a:off x="776961" y="1283013"/>
            <a:ext cx="2216490" cy="2974612"/>
          </a:xfrm>
        </p:spPr>
        <p:txBody>
          <a:bodyPr>
            <a:normAutofit/>
          </a:bodyPr>
          <a:lstStyle>
            <a:lvl1pPr marL="0" indent="0">
              <a:buNone/>
              <a:defRPr sz="5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t 02">
    <p:spTree>
      <p:nvGrpSpPr>
        <p:cNvPr id="1" name=""/>
        <p:cNvGrpSpPr/>
        <p:nvPr/>
      </p:nvGrpSpPr>
      <p:grpSpPr>
        <a:xfrm>
          <a:off x="0" y="0"/>
          <a:ext cx="0" cy="0"/>
          <a:chOff x="0" y="0"/>
          <a:chExt cx="0" cy="0"/>
        </a:xfrm>
      </p:grpSpPr>
      <p:pic>
        <p:nvPicPr>
          <p:cNvPr id="22" name="Picture 21" descr="iPad Air White wo Shadow.png"/>
          <p:cNvPicPr>
            <a:picLocks noChangeAspect="1"/>
          </p:cNvPicPr>
          <p:nvPr userDrawn="1"/>
        </p:nvPicPr>
        <p:blipFill>
          <a:blip r:embed="rId2" cstate="print"/>
          <a:stretch>
            <a:fillRect/>
          </a:stretch>
        </p:blipFill>
        <p:spPr>
          <a:xfrm rot="5400000">
            <a:off x="3058895" y="2173"/>
            <a:ext cx="2823583" cy="4171264"/>
          </a:xfrm>
          <a:prstGeom prst="rect">
            <a:avLst/>
          </a:prstGeom>
        </p:spPr>
      </p:pic>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6" name="Group 25"/>
          <p:cNvGrpSpPr/>
          <p:nvPr userDrawn="1"/>
        </p:nvGrpSpPr>
        <p:grpSpPr>
          <a:xfrm>
            <a:off x="0" y="5108665"/>
            <a:ext cx="9144000" cy="71120"/>
            <a:chOff x="0" y="3474720"/>
            <a:chExt cx="10261600" cy="71120"/>
          </a:xfrm>
        </p:grpSpPr>
        <p:sp>
          <p:nvSpPr>
            <p:cNvPr id="27"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6"/>
          <p:cNvSpPr>
            <a:spLocks noGrp="1"/>
          </p:cNvSpPr>
          <p:nvPr>
            <p:ph type="pic" sz="quarter" idx="12"/>
          </p:nvPr>
        </p:nvSpPr>
        <p:spPr>
          <a:xfrm>
            <a:off x="3111559" y="1040946"/>
            <a:ext cx="2834640" cy="2121408"/>
          </a:xfrm>
        </p:spPr>
        <p:txBody>
          <a:bodyPr>
            <a:normAutofit/>
          </a:bodyPr>
          <a:lstStyle>
            <a:lvl1pPr marL="0" indent="0">
              <a:buNone/>
              <a:defRPr sz="5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ptop 01">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14"/>
          <p:cNvGrpSpPr/>
          <p:nvPr userDrawn="1"/>
        </p:nvGrpSpPr>
        <p:grpSpPr>
          <a:xfrm>
            <a:off x="193040" y="1104242"/>
            <a:ext cx="4994398" cy="3886016"/>
            <a:chOff x="2084279" y="594889"/>
            <a:chExt cx="4994398" cy="3886016"/>
          </a:xfrm>
        </p:grpSpPr>
        <p:pic>
          <p:nvPicPr>
            <p:cNvPr id="16" name="Picture 15"/>
            <p:cNvPicPr>
              <a:picLocks noChangeAspect="1"/>
            </p:cNvPicPr>
            <p:nvPr/>
          </p:nvPicPr>
          <p:blipFill>
            <a:blip r:embed="rId2"/>
            <a:stretch>
              <a:fillRect/>
            </a:stretch>
          </p:blipFill>
          <p:spPr>
            <a:xfrm>
              <a:off x="2084279" y="594889"/>
              <a:ext cx="4994398" cy="3886016"/>
            </a:xfrm>
            <a:prstGeom prst="rect">
              <a:avLst/>
            </a:prstGeom>
          </p:spPr>
        </p:pic>
        <p:sp>
          <p:nvSpPr>
            <p:cNvPr id="17" name="Rectangle 16"/>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sp>
        <p:nvSpPr>
          <p:cNvPr id="14" name="Picture Placeholder 9"/>
          <p:cNvSpPr>
            <a:spLocks noGrp="1"/>
          </p:cNvSpPr>
          <p:nvPr>
            <p:ph type="pic" sz="quarter" idx="11"/>
          </p:nvPr>
        </p:nvSpPr>
        <p:spPr>
          <a:xfrm>
            <a:off x="1014707" y="1820734"/>
            <a:ext cx="3310128" cy="2076913"/>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sktop 01">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8" name="Picture 17" descr="iMac.png"/>
          <p:cNvPicPr>
            <a:picLocks noChangeAspect="1"/>
          </p:cNvPicPr>
          <p:nvPr userDrawn="1"/>
        </p:nvPicPr>
        <p:blipFill>
          <a:blip r:embed="rId2"/>
          <a:stretch>
            <a:fillRect/>
          </a:stretch>
        </p:blipFill>
        <p:spPr>
          <a:xfrm>
            <a:off x="4599287" y="784755"/>
            <a:ext cx="4431138" cy="3883762"/>
          </a:xfrm>
          <a:prstGeom prst="rect">
            <a:avLst/>
          </a:prstGeom>
        </p:spPr>
      </p:pic>
      <p:sp>
        <p:nvSpPr>
          <p:cNvPr id="14" name="Picture Placeholder 9"/>
          <p:cNvSpPr>
            <a:spLocks noGrp="1"/>
          </p:cNvSpPr>
          <p:nvPr>
            <p:ph type="pic" sz="quarter" idx="11"/>
          </p:nvPr>
        </p:nvSpPr>
        <p:spPr>
          <a:xfrm>
            <a:off x="5207003" y="1320800"/>
            <a:ext cx="3254597" cy="1868311"/>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sktop 02">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8" name="Picture 17" descr="iMac.png"/>
          <p:cNvPicPr>
            <a:picLocks noChangeAspect="1"/>
          </p:cNvPicPr>
          <p:nvPr userDrawn="1"/>
        </p:nvPicPr>
        <p:blipFill>
          <a:blip r:embed="rId2"/>
          <a:stretch>
            <a:fillRect/>
          </a:stretch>
        </p:blipFill>
        <p:spPr>
          <a:xfrm>
            <a:off x="312328" y="784755"/>
            <a:ext cx="4431138" cy="3883762"/>
          </a:xfrm>
          <a:prstGeom prst="rect">
            <a:avLst/>
          </a:prstGeom>
        </p:spPr>
      </p:pic>
      <p:sp>
        <p:nvSpPr>
          <p:cNvPr id="14" name="Picture Placeholder 9"/>
          <p:cNvSpPr>
            <a:spLocks noGrp="1"/>
          </p:cNvSpPr>
          <p:nvPr>
            <p:ph type="pic" sz="quarter" idx="11"/>
          </p:nvPr>
        </p:nvSpPr>
        <p:spPr>
          <a:xfrm>
            <a:off x="920044" y="1320800"/>
            <a:ext cx="3254597" cy="1868311"/>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ptop 02">
    <p:spTree>
      <p:nvGrpSpPr>
        <p:cNvPr id="1" name=""/>
        <p:cNvGrpSpPr/>
        <p:nvPr/>
      </p:nvGrpSpPr>
      <p:grpSpPr>
        <a:xfrm>
          <a:off x="0" y="0"/>
          <a:ext cx="0" cy="0"/>
          <a:chOff x="0" y="0"/>
          <a:chExt cx="0" cy="0"/>
        </a:xfrm>
      </p:grpSpPr>
      <p:sp>
        <p:nvSpPr>
          <p:cNvPr id="10" name="Rectangle 9"/>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1" name="Isosceles Triangle 10"/>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2"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35" name="Group 34"/>
          <p:cNvGrpSpPr/>
          <p:nvPr userDrawn="1"/>
        </p:nvGrpSpPr>
        <p:grpSpPr>
          <a:xfrm>
            <a:off x="0" y="5108665"/>
            <a:ext cx="9144000" cy="71120"/>
            <a:chOff x="0" y="3474720"/>
            <a:chExt cx="10261600" cy="71120"/>
          </a:xfrm>
        </p:grpSpPr>
        <p:sp>
          <p:nvSpPr>
            <p:cNvPr id="36" name="Rectangle 3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1" name="Group 20"/>
          <p:cNvGrpSpPr/>
          <p:nvPr userDrawn="1"/>
        </p:nvGrpSpPr>
        <p:grpSpPr>
          <a:xfrm>
            <a:off x="2438937" y="656529"/>
            <a:ext cx="4278025" cy="3328624"/>
            <a:chOff x="2084279" y="594889"/>
            <a:chExt cx="4994398" cy="3886016"/>
          </a:xfrm>
        </p:grpSpPr>
        <p:pic>
          <p:nvPicPr>
            <p:cNvPr id="22" name="Picture 21"/>
            <p:cNvPicPr>
              <a:picLocks noChangeAspect="1"/>
            </p:cNvPicPr>
            <p:nvPr/>
          </p:nvPicPr>
          <p:blipFill>
            <a:blip r:embed="rId2" cstate="print"/>
            <a:stretch>
              <a:fillRect/>
            </a:stretch>
          </p:blipFill>
          <p:spPr>
            <a:xfrm>
              <a:off x="2084279" y="594889"/>
              <a:ext cx="4994398" cy="3886016"/>
            </a:xfrm>
            <a:prstGeom prst="rect">
              <a:avLst/>
            </a:prstGeom>
          </p:spPr>
        </p:pic>
        <p:sp>
          <p:nvSpPr>
            <p:cNvPr id="23" name="Rectangle 22"/>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sp>
        <p:nvSpPr>
          <p:cNvPr id="24" name="Picture Placeholder 9"/>
          <p:cNvSpPr>
            <a:spLocks noGrp="1"/>
          </p:cNvSpPr>
          <p:nvPr>
            <p:ph type="pic" sz="quarter" idx="11"/>
          </p:nvPr>
        </p:nvSpPr>
        <p:spPr>
          <a:xfrm>
            <a:off x="3138942" y="1270012"/>
            <a:ext cx="2853627" cy="1774355"/>
          </a:xfrm>
        </p:spPr>
        <p:txBody>
          <a:bodyPr>
            <a:normAutofit/>
          </a:bodyPr>
          <a:lstStyle>
            <a:lvl1pPr marL="0" indent="0">
              <a:buNone/>
              <a:defRPr sz="800">
                <a:solidFill>
                  <a:schemeClr val="tx1">
                    <a:lumMod val="50000"/>
                    <a:lumOff val="50000"/>
                  </a:schemeClr>
                </a:solidFill>
              </a:defRPr>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 without bars">
    <p:spTree>
      <p:nvGrpSpPr>
        <p:cNvPr id="1" name=""/>
        <p:cNvGrpSpPr/>
        <p:nvPr/>
      </p:nvGrpSpPr>
      <p:grpSpPr>
        <a:xfrm>
          <a:off x="0" y="0"/>
          <a:ext cx="0" cy="0"/>
          <a:chOff x="0" y="0"/>
          <a:chExt cx="0" cy="0"/>
        </a:xfrm>
      </p:grpSpPr>
      <p:sp>
        <p:nvSpPr>
          <p:cNvPr id="18" name="Rectangle 1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9" name="Isosceles Triangle 1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2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64EC4BD3-E56E-4A31-BA85-3ADD0AD7C35A}"/>
              </a:ext>
            </a:extLst>
          </p:cNvPr>
          <p:cNvSpPr/>
          <p:nvPr userDrawn="1"/>
        </p:nvSpPr>
        <p:spPr>
          <a:xfrm>
            <a:off x="0" y="4529"/>
            <a:ext cx="8990371" cy="540000"/>
          </a:xfrm>
          <a:prstGeom prst="roundRect">
            <a:avLst/>
          </a:prstGeom>
          <a:solidFill>
            <a:schemeClr val="accent6">
              <a:lumMod val="10000"/>
              <a:lumOff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FB3F45B0-F14F-4EF8-919C-97A72A6EEF3B}"/>
              </a:ext>
            </a:extLst>
          </p:cNvPr>
          <p:cNvPicPr>
            <a:picLocks noChangeAspect="1"/>
          </p:cNvPicPr>
          <p:nvPr userDrawn="1"/>
        </p:nvPicPr>
        <p:blipFill>
          <a:blip r:embed="rId2"/>
          <a:stretch>
            <a:fillRect/>
          </a:stretch>
        </p:blipFill>
        <p:spPr>
          <a:xfrm>
            <a:off x="8485239" y="0"/>
            <a:ext cx="658761" cy="540000"/>
          </a:xfrm>
          <a:prstGeom prst="rect">
            <a:avLst/>
          </a:prstGeom>
        </p:spPr>
      </p:pic>
    </p:spTree>
    <p:extLst>
      <p:ext uri="{BB962C8B-B14F-4D97-AF65-F5344CB8AC3E}">
        <p14:creationId xmlns:p14="http://schemas.microsoft.com/office/powerpoint/2010/main" val="2160658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Default - Thinking step">
    <p:spTree>
      <p:nvGrpSpPr>
        <p:cNvPr id="1" name=""/>
        <p:cNvGrpSpPr/>
        <p:nvPr/>
      </p:nvGrpSpPr>
      <p:grpSpPr>
        <a:xfrm>
          <a:off x="0" y="0"/>
          <a:ext cx="0" cy="0"/>
          <a:chOff x="0" y="0"/>
          <a:chExt cx="0" cy="0"/>
        </a:xfrm>
      </p:grpSpPr>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E6849EC-D59D-4321-85E3-DED940673F6E}"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7AE78-4DCD-4CD7-80AF-EC041AE23061}" type="slidenum">
              <a:rPr lang="zh-CN" altLang="en-US" smtClean="0"/>
              <a:t>‹#›</a:t>
            </a:fld>
            <a:endParaRPr lang="zh-CN" altLang="en-US"/>
          </a:p>
        </p:txBody>
      </p:sp>
    </p:spTree>
    <p:extLst>
      <p:ext uri="{BB962C8B-B14F-4D97-AF65-F5344CB8AC3E}">
        <p14:creationId xmlns:p14="http://schemas.microsoft.com/office/powerpoint/2010/main" val="1554765731"/>
      </p:ext>
    </p:extLst>
  </p:cSld>
  <p:clrMapOvr>
    <a:masterClrMapping/>
  </p:clrMapOvr>
  <p:transition spd="slow" advTm="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6849EC-D59D-4321-85E3-DED940673F6E}" type="datetimeFigureOut">
              <a:rPr lang="zh-CN" altLang="en-US" smtClean="0"/>
              <a:pPr/>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7AE78-4DCD-4CD7-80AF-EC041AE23061}" type="slidenum">
              <a:rPr lang="zh-CN" altLang="en-US" smtClean="0"/>
              <a:pPr/>
              <a:t>‹#›</a:t>
            </a:fld>
            <a:endParaRPr lang="zh-CN" altLang="en-US"/>
          </a:p>
        </p:txBody>
      </p:sp>
    </p:spTree>
    <p:extLst>
      <p:ext uri="{BB962C8B-B14F-4D97-AF65-F5344CB8AC3E}">
        <p14:creationId xmlns:p14="http://schemas.microsoft.com/office/powerpoint/2010/main" val="2998975745"/>
      </p:ext>
    </p:extLst>
  </p:cSld>
  <p:clrMapOvr>
    <a:masterClrMapping/>
  </p:clrMapOvr>
  <p:transition spd="slow" advTm="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2" y="1941211"/>
            <a:ext cx="8139178" cy="674375"/>
          </a:xfrm>
        </p:spPr>
        <p:txBody>
          <a:bodyPr lIns="101600" tIns="38100" rIns="25400" bIns="38100" anchor="t" anchorCtr="0">
            <a:noAutofit/>
          </a:bodyPr>
          <a:lstStyle>
            <a:lvl1pPr algn="ctr">
              <a:defRPr sz="4050" b="0" spc="45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15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2019/10/18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38884410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D9F04B9-1477-4C62-8B0D-81C2B643C47C}"/>
              </a:ext>
            </a:extLst>
          </p:cNvPr>
          <p:cNvSpPr>
            <a:spLocks noGrp="1"/>
          </p:cNvSpPr>
          <p:nvPr>
            <p:ph type="dt" sz="half" idx="10"/>
          </p:nvPr>
        </p:nvSpPr>
        <p:spPr/>
        <p:txBody>
          <a:bodyPr/>
          <a:lstStyle/>
          <a:p>
            <a:fld id="{F2651AAB-2854-4D81-AA52-202C50BA0632}" type="datetimeFigureOut">
              <a:rPr lang="zh-CN" altLang="en-US" smtClean="0"/>
              <a:t>2019/10/18</a:t>
            </a:fld>
            <a:endParaRPr lang="zh-CN" altLang="en-US"/>
          </a:p>
        </p:txBody>
      </p:sp>
      <p:sp>
        <p:nvSpPr>
          <p:cNvPr id="3" name="页脚占位符 2">
            <a:extLst>
              <a:ext uri="{FF2B5EF4-FFF2-40B4-BE49-F238E27FC236}">
                <a16:creationId xmlns:a16="http://schemas.microsoft.com/office/drawing/2014/main" id="{84B1A117-D0FE-45F2-9ECA-17F38FF642B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D57F5D9-D2C3-44BB-8741-BF19C9919142}"/>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8615328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2019/10/18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6B8A79D5-CB76-4491-BFBB-AF33ECD615CC}"/>
              </a:ext>
            </a:extLst>
          </p:cNvPr>
          <p:cNvSpPr txBox="1"/>
          <p:nvPr userDrawn="1"/>
        </p:nvSpPr>
        <p:spPr>
          <a:xfrm>
            <a:off x="265114" y="268206"/>
            <a:ext cx="856504" cy="284609"/>
          </a:xfrm>
          <a:prstGeom prst="rect">
            <a:avLst/>
          </a:prstGeom>
          <a:noFill/>
        </p:spPr>
        <p:txBody>
          <a:bodyPr wrap="none" lIns="68563" tIns="34281" rIns="68563" bIns="34281">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0D67ABB9-FED6-48E2-80F9-01ECB01363B9}"/>
              </a:ext>
            </a:extLst>
          </p:cNvPr>
          <p:cNvSpPr/>
          <p:nvPr userDrawn="1"/>
        </p:nvSpPr>
        <p:spPr>
          <a:xfrm>
            <a:off x="0" y="196220"/>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589">
              <a:defRPr/>
            </a:pPr>
            <a:endParaRPr lang="zh-CN" altLang="en-US" sz="1400" dirty="0">
              <a:solidFill>
                <a:srgbClr val="E7E6E6">
                  <a:lumMod val="50000"/>
                </a:srgb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1876602"/>
      </p:ext>
    </p:extLst>
  </p:cSld>
  <p:clrMapOvr>
    <a:masterClrMapping/>
  </p:clrMapOvr>
  <p:transition spd="med" advClick="0" advTm="0">
    <p:push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266" y="196220"/>
            <a:ext cx="2502641" cy="374259"/>
          </a:xfrm>
          <a:prstGeom prst="rect">
            <a:avLst/>
          </a:prstGeom>
          <a:noFill/>
        </p:spPr>
        <p:txBody>
          <a:bodyPr wrap="none" lIns="96404" tIns="48202" rIns="96404" bIns="48202" rtlCol="0">
            <a:spAutoFit/>
          </a:bodyPr>
          <a:lstStyle/>
          <a:p>
            <a:pPr defTabSz="963989"/>
            <a:r>
              <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266" y="488861"/>
            <a:ext cx="1939187" cy="281955"/>
          </a:xfrm>
          <a:prstGeom prst="rect">
            <a:avLst/>
          </a:prstGeom>
          <a:noFill/>
        </p:spPr>
        <p:txBody>
          <a:bodyPr wrap="none" lIns="96404" tIns="48202" rIns="96404" bIns="48202" rtlCol="0">
            <a:spAutoFit/>
          </a:bodyPr>
          <a:lstStyle/>
          <a:p>
            <a:pPr defTabSz="963989"/>
            <a:r>
              <a:rPr lang="en-US" altLang="zh-CN" sz="1200" dirty="0">
                <a:solidFill>
                  <a:schemeClr val="tx1">
                    <a:lumMod val="50000"/>
                    <a:lumOff val="50000"/>
                  </a:schemeClr>
                </a:solidFill>
                <a:ea typeface="微软雅黑" panose="020B0503020204020204" pitchFamily="34" charset="-122"/>
                <a:cs typeface="+mn-ea"/>
                <a:sym typeface="+mn-lt"/>
              </a:rPr>
              <a:t>ADD RELATED TITLE WORDS</a:t>
            </a:r>
            <a:endParaRPr lang="zh-CN" altLang="en-US" sz="1200" dirty="0">
              <a:solidFill>
                <a:schemeClr val="tx1">
                  <a:lumMod val="50000"/>
                  <a:lumOff val="50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05238144"/>
      </p:ext>
    </p:extLst>
  </p:cSld>
  <p:clrMapOvr>
    <a:masterClrMapping/>
  </p:clrMapOvr>
  <p:transition spd="med" advClick="0" advTm="0">
    <p:push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14" y="268206"/>
            <a:ext cx="856504" cy="284609"/>
          </a:xfrm>
          <a:prstGeom prst="rect">
            <a:avLst/>
          </a:prstGeom>
          <a:noFill/>
        </p:spPr>
        <p:txBody>
          <a:bodyPr wrap="none" lIns="68563" tIns="34281" rIns="68563" bIns="34281">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20"/>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589">
              <a:defRPr/>
            </a:pPr>
            <a:endParaRPr lang="zh-CN" altLang="en-US" sz="1400" dirty="0">
              <a:solidFill>
                <a:srgbClr val="E7E6E6">
                  <a:lumMod val="50000"/>
                </a:srgbClr>
              </a:solidFill>
              <a:ea typeface="微软雅黑" panose="020B0503020204020204" pitchFamily="34" charset="-122"/>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2019/10/18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2237549118"/>
      </p:ext>
    </p:extLst>
  </p:cSld>
  <p:clrMapOvr>
    <a:masterClrMapping/>
  </p:clrMapOvr>
  <p:transition spd="med" advClick="0" advTm="0">
    <p:push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2019/10/18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14CA35A9-0357-460E-962B-B94A809590FE}"/>
              </a:ext>
            </a:extLst>
          </p:cNvPr>
          <p:cNvSpPr txBox="1"/>
          <p:nvPr userDrawn="1"/>
        </p:nvSpPr>
        <p:spPr>
          <a:xfrm>
            <a:off x="265114" y="268206"/>
            <a:ext cx="856504" cy="284609"/>
          </a:xfrm>
          <a:prstGeom prst="rect">
            <a:avLst/>
          </a:prstGeom>
          <a:noFill/>
        </p:spPr>
        <p:txBody>
          <a:bodyPr wrap="none" lIns="68563" tIns="34281" rIns="68563" bIns="34281">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CCF2D2CD-475B-47A4-8A4D-FDF7CA7E314F}"/>
              </a:ext>
            </a:extLst>
          </p:cNvPr>
          <p:cNvSpPr/>
          <p:nvPr userDrawn="1"/>
        </p:nvSpPr>
        <p:spPr>
          <a:xfrm>
            <a:off x="0" y="196220"/>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589">
              <a:defRPr/>
            </a:pPr>
            <a:endParaRPr lang="zh-CN" altLang="en-US" sz="1400" dirty="0">
              <a:solidFill>
                <a:srgbClr val="E7E6E6">
                  <a:lumMod val="50000"/>
                </a:srgb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653850708"/>
      </p:ext>
    </p:extLst>
  </p:cSld>
  <p:clrMapOvr>
    <a:masterClrMapping/>
  </p:clrMapOvr>
  <p:transition spd="med" advClick="0" advTm="0">
    <p:push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2019/10/18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02BCFBA8-9716-4E10-BDF2-87AEDF74943F}"/>
              </a:ext>
            </a:extLst>
          </p:cNvPr>
          <p:cNvSpPr txBox="1"/>
          <p:nvPr userDrawn="1"/>
        </p:nvSpPr>
        <p:spPr>
          <a:xfrm>
            <a:off x="265114" y="268206"/>
            <a:ext cx="856504" cy="284609"/>
          </a:xfrm>
          <a:prstGeom prst="rect">
            <a:avLst/>
          </a:prstGeom>
          <a:noFill/>
        </p:spPr>
        <p:txBody>
          <a:bodyPr wrap="none" lIns="68563" tIns="34281" rIns="68563" bIns="34281">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293E172D-6C2F-475F-9943-F4183A18BB63}"/>
              </a:ext>
            </a:extLst>
          </p:cNvPr>
          <p:cNvSpPr/>
          <p:nvPr userDrawn="1"/>
        </p:nvSpPr>
        <p:spPr>
          <a:xfrm>
            <a:off x="0" y="196220"/>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589">
              <a:defRPr/>
            </a:pPr>
            <a:endParaRPr lang="zh-CN" altLang="en-US" sz="1400" dirty="0">
              <a:solidFill>
                <a:srgbClr val="E7E6E6">
                  <a:lumMod val="50000"/>
                </a:srgb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483189872"/>
      </p:ext>
    </p:extLst>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ur Team">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35030" y="1376728"/>
            <a:ext cx="1645920" cy="1645920"/>
          </a:xfrm>
          <a:ln>
            <a:noFill/>
          </a:ln>
          <a:effectLst/>
        </p:spPr>
        <p:txBody>
          <a:bodyPr>
            <a:normAutofit/>
          </a:bodyPr>
          <a:lstStyle>
            <a:lvl1pPr marL="0" indent="0">
              <a:buFont typeface="Arial"/>
              <a:buNone/>
              <a:defRPr sz="1400">
                <a:solidFill>
                  <a:schemeClr val="bg1">
                    <a:lumMod val="85000"/>
                  </a:schemeClr>
                </a:solidFill>
              </a:defRPr>
            </a:lvl1pPr>
          </a:lstStyle>
          <a:p>
            <a:endParaRPr lang="en-US"/>
          </a:p>
        </p:txBody>
      </p:sp>
      <p:sp>
        <p:nvSpPr>
          <p:cNvPr id="8" name="Picture Placeholder 2"/>
          <p:cNvSpPr>
            <a:spLocks noGrp="1"/>
          </p:cNvSpPr>
          <p:nvPr>
            <p:ph type="pic" sz="quarter" idx="11"/>
          </p:nvPr>
        </p:nvSpPr>
        <p:spPr>
          <a:xfrm>
            <a:off x="2893728" y="1376728"/>
            <a:ext cx="1645920" cy="1645920"/>
          </a:xfrm>
          <a:ln>
            <a:noFill/>
          </a:ln>
          <a:effectLst/>
        </p:spPr>
        <p:txBody>
          <a:bodyPr>
            <a:normAutofit/>
          </a:bodyPr>
          <a:lstStyle>
            <a:lvl1pPr marL="0" indent="0">
              <a:buFont typeface="Arial"/>
              <a:buNone/>
              <a:defRPr sz="1400">
                <a:solidFill>
                  <a:schemeClr val="bg1">
                    <a:lumMod val="85000"/>
                  </a:schemeClr>
                </a:solidFill>
              </a:defRPr>
            </a:lvl1pPr>
          </a:lstStyle>
          <a:p>
            <a:endParaRPr lang="en-US"/>
          </a:p>
        </p:txBody>
      </p:sp>
      <p:sp>
        <p:nvSpPr>
          <p:cNvPr id="9" name="Picture Placeholder 2"/>
          <p:cNvSpPr>
            <a:spLocks noGrp="1"/>
          </p:cNvSpPr>
          <p:nvPr>
            <p:ph type="pic" sz="quarter" idx="12"/>
          </p:nvPr>
        </p:nvSpPr>
        <p:spPr>
          <a:xfrm>
            <a:off x="4631667" y="1376728"/>
            <a:ext cx="1645920" cy="1645920"/>
          </a:xfrm>
          <a:ln>
            <a:noFill/>
          </a:ln>
          <a:effectLst/>
        </p:spPr>
        <p:txBody>
          <a:bodyPr>
            <a:normAutofit/>
          </a:bodyPr>
          <a:lstStyle>
            <a:lvl1pPr marL="0" indent="0">
              <a:buFont typeface="Arial"/>
              <a:buNone/>
              <a:defRPr sz="1400">
                <a:solidFill>
                  <a:schemeClr val="bg1">
                    <a:lumMod val="85000"/>
                  </a:schemeClr>
                </a:solidFill>
              </a:defRPr>
            </a:lvl1pPr>
          </a:lstStyle>
          <a:p>
            <a:endParaRPr lang="en-US"/>
          </a:p>
        </p:txBody>
      </p:sp>
      <p:sp>
        <p:nvSpPr>
          <p:cNvPr id="10" name="Picture Placeholder 2"/>
          <p:cNvSpPr>
            <a:spLocks noGrp="1"/>
          </p:cNvSpPr>
          <p:nvPr>
            <p:ph type="pic" sz="quarter" idx="13"/>
          </p:nvPr>
        </p:nvSpPr>
        <p:spPr>
          <a:xfrm>
            <a:off x="6372913" y="1376728"/>
            <a:ext cx="1645920" cy="1645920"/>
          </a:xfrm>
          <a:ln>
            <a:noFill/>
          </a:ln>
          <a:effectLst/>
        </p:spPr>
        <p:txBody>
          <a:bodyPr>
            <a:normAutofit/>
          </a:bodyPr>
          <a:lstStyle>
            <a:lvl1pPr marL="0" indent="0">
              <a:buFont typeface="Arial"/>
              <a:buNone/>
              <a:defRPr sz="1400">
                <a:solidFill>
                  <a:schemeClr val="bg1">
                    <a:lumMod val="85000"/>
                  </a:schemeClr>
                </a:solidFill>
              </a:defRPr>
            </a:lvl1pPr>
          </a:lstStyle>
          <a:p>
            <a:endParaRPr lang="en-US"/>
          </a:p>
        </p:txBody>
      </p:sp>
      <p:sp>
        <p:nvSpPr>
          <p:cNvPr id="15" name="Rectangle 14"/>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6" name="Isosceles Triangle 15"/>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7"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2019/10/18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6B8A79D5-CB76-4491-BFBB-AF33ECD615CC}"/>
              </a:ext>
            </a:extLst>
          </p:cNvPr>
          <p:cNvSpPr txBox="1"/>
          <p:nvPr userDrawn="1"/>
        </p:nvSpPr>
        <p:spPr>
          <a:xfrm>
            <a:off x="265114" y="268206"/>
            <a:ext cx="856504" cy="284609"/>
          </a:xfrm>
          <a:prstGeom prst="rect">
            <a:avLst/>
          </a:prstGeom>
          <a:noFill/>
        </p:spPr>
        <p:txBody>
          <a:bodyPr wrap="none" lIns="68563" tIns="34281" rIns="68563" bIns="34281">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0D67ABB9-FED6-48E2-80F9-01ECB01363B9}"/>
              </a:ext>
            </a:extLst>
          </p:cNvPr>
          <p:cNvSpPr/>
          <p:nvPr userDrawn="1"/>
        </p:nvSpPr>
        <p:spPr>
          <a:xfrm>
            <a:off x="0" y="196220"/>
            <a:ext cx="160338" cy="417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3" tIns="34281" rIns="68563" bIns="34281" anchor="ctr"/>
          <a:lstStyle/>
          <a:p>
            <a:pPr algn="ctr" defTabSz="685589">
              <a:defRPr/>
            </a:pPr>
            <a:endParaRPr lang="zh-CN" altLang="en-US" sz="1400" dirty="0">
              <a:solidFill>
                <a:srgbClr val="E7E6E6">
                  <a:lumMod val="50000"/>
                </a:srgb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072942194"/>
      </p:ext>
    </p:extLst>
  </p:cSld>
  <p:clrMapOvr>
    <a:masterClrMapping/>
  </p:clrMapOvr>
  <p:transition spd="med" advClick="0" advTm="0">
    <p:push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4067676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2019/10/18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35416907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grpSp>
      <p:sp>
        <p:nvSpPr>
          <p:cNvPr id="6" name="文本框 12"/>
          <p:cNvSpPr txBox="1">
            <a:spLocks noChangeArrowheads="1"/>
          </p:cNvSpPr>
          <p:nvPr userDrawn="1"/>
        </p:nvSpPr>
        <p:spPr bwMode="auto">
          <a:xfrm>
            <a:off x="-1" y="370296"/>
            <a:ext cx="1796090"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51106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et 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54594" y="1376727"/>
            <a:ext cx="2287573" cy="2287573"/>
          </a:xfrm>
          <a:ln>
            <a:noFill/>
          </a:ln>
          <a:effectLst/>
        </p:spPr>
        <p:txBody>
          <a:bodyPr>
            <a:normAutofit/>
          </a:bodyPr>
          <a:lstStyle>
            <a:lvl1pPr marL="0" indent="0">
              <a:buFont typeface="Arial"/>
              <a:buNone/>
              <a:defRPr sz="1400">
                <a:solidFill>
                  <a:schemeClr val="bg1">
                    <a:lumMod val="85000"/>
                  </a:schemeClr>
                </a:solidFill>
              </a:defRPr>
            </a:lvl1pPr>
          </a:lstStyle>
          <a:p>
            <a:endParaRPr lang="en-US"/>
          </a:p>
        </p:txBody>
      </p:sp>
      <p:sp>
        <p:nvSpPr>
          <p:cNvPr id="15" name="Rectangle 14"/>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6" name="Isosceles Triangle 15"/>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7"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0" name="Group 19"/>
          <p:cNvGrpSpPr/>
          <p:nvPr userDrawn="1"/>
        </p:nvGrpSpPr>
        <p:grpSpPr>
          <a:xfrm>
            <a:off x="0" y="5108665"/>
            <a:ext cx="9144000" cy="71120"/>
            <a:chOff x="0" y="3474720"/>
            <a:chExt cx="10261600" cy="71120"/>
          </a:xfrm>
        </p:grpSpPr>
        <p:sp>
          <p:nvSpPr>
            <p:cNvPr id="21" name="Rectangle 20"/>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 y="0"/>
            <a:ext cx="4465638" cy="5143500"/>
          </a:xfrm>
          <a:ln>
            <a:noFill/>
          </a:ln>
        </p:spPr>
        <p:txBody>
          <a:bodyPr>
            <a:normAutofit/>
          </a:bodyPr>
          <a:lstStyle>
            <a:lvl1pPr marL="0" indent="0">
              <a:buNone/>
              <a:defRPr sz="1800">
                <a:solidFill>
                  <a:schemeClr val="bg1">
                    <a:lumMod val="75000"/>
                  </a:schemeClr>
                </a:solidFill>
              </a:defRPr>
            </a:lvl1pPr>
          </a:lstStyle>
          <a:p>
            <a:endParaRPr lang="en-US"/>
          </a:p>
        </p:txBody>
      </p:sp>
      <p:sp>
        <p:nvSpPr>
          <p:cNvPr id="5" name="Rectangle 4"/>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5"/>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9"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 y="883186"/>
            <a:ext cx="4575175" cy="2128837"/>
          </a:xfrm>
        </p:spPr>
        <p:txBody>
          <a:bodyPr>
            <a:normAutofit/>
          </a:bodyPr>
          <a:lstStyle>
            <a:lvl1pPr marL="0" indent="0">
              <a:buNone/>
              <a:defRPr sz="1600">
                <a:solidFill>
                  <a:schemeClr val="bg1">
                    <a:lumMod val="75000"/>
                  </a:schemeClr>
                </a:solidFill>
              </a:defRPr>
            </a:lvl1pPr>
          </a:lstStyle>
          <a:p>
            <a:endParaRPr lang="en-US"/>
          </a:p>
        </p:txBody>
      </p:sp>
      <p:sp>
        <p:nvSpPr>
          <p:cNvPr id="12" name="Rectangle 11"/>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13" name="Isosceles Triangle 12"/>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4"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15" name="Group 14"/>
          <p:cNvGrpSpPr/>
          <p:nvPr userDrawn="1"/>
        </p:nvGrpSpPr>
        <p:grpSpPr>
          <a:xfrm>
            <a:off x="0" y="5108665"/>
            <a:ext cx="9144000" cy="71120"/>
            <a:chOff x="0" y="3474720"/>
            <a:chExt cx="10261600" cy="71120"/>
          </a:xfrm>
        </p:grpSpPr>
        <p:sp>
          <p:nvSpPr>
            <p:cNvPr id="16" name="Rectangle 1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 Picture">
    <p:spTree>
      <p:nvGrpSpPr>
        <p:cNvPr id="1" name=""/>
        <p:cNvGrpSpPr/>
        <p:nvPr/>
      </p:nvGrpSpPr>
      <p:grpSpPr>
        <a:xfrm>
          <a:off x="0" y="0"/>
          <a:ext cx="0" cy="0"/>
          <a:chOff x="0" y="0"/>
          <a:chExt cx="0" cy="0"/>
        </a:xfrm>
      </p:grpSpPr>
      <p:sp>
        <p:nvSpPr>
          <p:cNvPr id="12" name="Picture Placeholder 8"/>
          <p:cNvSpPr>
            <a:spLocks noGrp="1"/>
          </p:cNvSpPr>
          <p:nvPr>
            <p:ph type="pic" sz="quarter" idx="10"/>
          </p:nvPr>
        </p:nvSpPr>
        <p:spPr>
          <a:xfrm>
            <a:off x="4668765" y="2310424"/>
            <a:ext cx="3935486" cy="2128837"/>
          </a:xfrm>
        </p:spPr>
        <p:txBody>
          <a:bodyPr>
            <a:normAutofit/>
          </a:bodyPr>
          <a:lstStyle>
            <a:lvl1pPr marL="0" indent="0">
              <a:buNone/>
              <a:defRPr sz="1600">
                <a:solidFill>
                  <a:schemeClr val="bg1">
                    <a:lumMod val="75000"/>
                  </a:schemeClr>
                </a:solidFill>
              </a:defRPr>
            </a:lvl1pPr>
          </a:lstStyle>
          <a:p>
            <a:endParaRPr lang="en-US"/>
          </a:p>
        </p:txBody>
      </p:sp>
      <p:sp>
        <p:nvSpPr>
          <p:cNvPr id="22" name="Rectangle 21"/>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2" name="Isosceles Triangle 1"/>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23"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0" name="Group 19"/>
          <p:cNvGrpSpPr/>
          <p:nvPr userDrawn="1"/>
        </p:nvGrpSpPr>
        <p:grpSpPr>
          <a:xfrm>
            <a:off x="0" y="5108665"/>
            <a:ext cx="9144000" cy="71120"/>
            <a:chOff x="0" y="3474720"/>
            <a:chExt cx="10261600" cy="71120"/>
          </a:xfrm>
        </p:grpSpPr>
        <p:sp>
          <p:nvSpPr>
            <p:cNvPr id="21" name="Rectangle 20"/>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ortfolio">
    <p:spTree>
      <p:nvGrpSpPr>
        <p:cNvPr id="1" name=""/>
        <p:cNvGrpSpPr/>
        <p:nvPr/>
      </p:nvGrpSpPr>
      <p:grpSpPr>
        <a:xfrm>
          <a:off x="0" y="0"/>
          <a:ext cx="0" cy="0"/>
          <a:chOff x="0" y="0"/>
          <a:chExt cx="0" cy="0"/>
        </a:xfrm>
      </p:grpSpPr>
      <p:sp>
        <p:nvSpPr>
          <p:cNvPr id="8" name="Rectangle 7"/>
          <p:cNvSpPr/>
          <p:nvPr userDrawn="1"/>
        </p:nvSpPr>
        <p:spPr>
          <a:xfrm>
            <a:off x="8580469" y="313926"/>
            <a:ext cx="285871" cy="1681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9" name="Isosceles Triangle 8"/>
          <p:cNvSpPr/>
          <p:nvPr userDrawn="1"/>
        </p:nvSpPr>
        <p:spPr>
          <a:xfrm rot="10610802">
            <a:off x="8583732" y="386091"/>
            <a:ext cx="286338" cy="153402"/>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10" name="Slide Number Placeholder 5"/>
          <p:cNvSpPr txBox="1"/>
          <p:nvPr userDrawn="1"/>
        </p:nvSpPr>
        <p:spPr>
          <a:xfrm>
            <a:off x="8593832" y="276948"/>
            <a:ext cx="263295" cy="273844"/>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14" name="Picture Placeholder 13"/>
          <p:cNvSpPr>
            <a:spLocks noGrp="1"/>
          </p:cNvSpPr>
          <p:nvPr>
            <p:ph type="pic" sz="quarter" idx="10"/>
          </p:nvPr>
        </p:nvSpPr>
        <p:spPr>
          <a:xfrm>
            <a:off x="1048269" y="1027120"/>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5" name="Picture Placeholder 13"/>
          <p:cNvSpPr>
            <a:spLocks noGrp="1"/>
          </p:cNvSpPr>
          <p:nvPr>
            <p:ph type="pic" sz="quarter" idx="11"/>
          </p:nvPr>
        </p:nvSpPr>
        <p:spPr>
          <a:xfrm>
            <a:off x="2839242" y="1027120"/>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6" name="Picture Placeholder 13"/>
          <p:cNvSpPr>
            <a:spLocks noGrp="1"/>
          </p:cNvSpPr>
          <p:nvPr>
            <p:ph type="pic" sz="quarter" idx="12"/>
          </p:nvPr>
        </p:nvSpPr>
        <p:spPr>
          <a:xfrm>
            <a:off x="4630215" y="1030996"/>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17" name="Picture Placeholder 13"/>
          <p:cNvSpPr>
            <a:spLocks noGrp="1"/>
          </p:cNvSpPr>
          <p:nvPr>
            <p:ph type="pic" sz="quarter" idx="13"/>
          </p:nvPr>
        </p:nvSpPr>
        <p:spPr>
          <a:xfrm>
            <a:off x="6421188" y="1034817"/>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8" name="Picture Placeholder 13"/>
          <p:cNvSpPr>
            <a:spLocks noGrp="1"/>
          </p:cNvSpPr>
          <p:nvPr>
            <p:ph type="pic" sz="quarter" idx="14"/>
          </p:nvPr>
        </p:nvSpPr>
        <p:spPr>
          <a:xfrm>
            <a:off x="1048269" y="2834785"/>
            <a:ext cx="1738058" cy="1736470"/>
          </a:xfrm>
          <a:effectLst/>
        </p:spPr>
        <p:txBody>
          <a:bodyPr>
            <a:normAutofit/>
          </a:bodyPr>
          <a:lstStyle>
            <a:lvl1pPr marL="0" indent="0">
              <a:buNone/>
              <a:defRPr sz="1600">
                <a:ln>
                  <a:noFill/>
                </a:ln>
                <a:solidFill>
                  <a:schemeClr val="bg1">
                    <a:lumMod val="85000"/>
                  </a:schemeClr>
                </a:solidFill>
              </a:defRPr>
            </a:lvl1pPr>
          </a:lstStyle>
          <a:p>
            <a:endParaRPr lang="en-US"/>
          </a:p>
        </p:txBody>
      </p:sp>
      <p:sp>
        <p:nvSpPr>
          <p:cNvPr id="19" name="Picture Placeholder 13"/>
          <p:cNvSpPr>
            <a:spLocks noGrp="1"/>
          </p:cNvSpPr>
          <p:nvPr>
            <p:ph type="pic" sz="quarter" idx="15"/>
          </p:nvPr>
        </p:nvSpPr>
        <p:spPr>
          <a:xfrm>
            <a:off x="2839242" y="2834785"/>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20" name="Picture Placeholder 13"/>
          <p:cNvSpPr>
            <a:spLocks noGrp="1"/>
          </p:cNvSpPr>
          <p:nvPr>
            <p:ph type="pic" sz="quarter" idx="16"/>
          </p:nvPr>
        </p:nvSpPr>
        <p:spPr>
          <a:xfrm>
            <a:off x="4630215" y="2827088"/>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
        <p:nvSpPr>
          <p:cNvPr id="21" name="Picture Placeholder 13"/>
          <p:cNvSpPr>
            <a:spLocks noGrp="1"/>
          </p:cNvSpPr>
          <p:nvPr>
            <p:ph type="pic" sz="quarter" idx="17"/>
          </p:nvPr>
        </p:nvSpPr>
        <p:spPr>
          <a:xfrm>
            <a:off x="6421188" y="2827088"/>
            <a:ext cx="1738058" cy="1736470"/>
          </a:xfrm>
          <a:effectLst/>
        </p:spPr>
        <p:txBody>
          <a:bodyPr>
            <a:normAutofit/>
          </a:bodyPr>
          <a:lstStyle>
            <a:lvl1pPr marL="0" indent="0">
              <a:buNone/>
              <a:defRPr sz="1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image" Target="../media/image11.jpg"/><Relationship Id="rId4" Type="http://schemas.openxmlformats.org/officeDocument/2006/relationships/slideLayout" Target="../slideLayouts/slideLayout39.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a:alphaModFix amt="23000"/>
            <a:lum/>
          </a:blip>
          <a:srcRect/>
          <a:stretch>
            <a:fillRect l="-36000" r="-3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0" tIns="45709" rIns="91420" bIns="45709"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20" tIns="45709" rIns="91420" bIns="4570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20" tIns="45709" rIns="91420" bIns="45709"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20" tIns="45709" rIns="91420" bIns="45709"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20" tIns="45709" rIns="91420" bIns="45709" rtlCol="0" anchor="ctr"/>
          <a:lstStyle>
            <a:lvl1pPr algn="r">
              <a:defRPr sz="1200">
                <a:solidFill>
                  <a:schemeClr val="tx1">
                    <a:tint val="75000"/>
                  </a:schemeClr>
                </a:solidFill>
              </a:defRPr>
            </a:lvl1pPr>
          </a:lstStyle>
          <a:p>
            <a:fld id="{314FFB07-917D-5348-AE2D-F9A4E0AD175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85"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82" r:id="rId32"/>
    <p:sldLayoutId id="2147483686" r:id="rId33"/>
    <p:sldLayoutId id="2147483688" r:id="rId34"/>
    <p:sldLayoutId id="2147483701" r:id="rId35"/>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hf hdr="0" ftr="0" dt="0"/>
  <p:txStyles>
    <p:titleStyle>
      <a:lvl1pPr algn="ctr" defTabSz="4565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599565"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6765"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3965"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165"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8365"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5565" indent="-228600" algn="l" defTabSz="45656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565" rtl="0" eaLnBrk="1" latinLnBrk="0" hangingPunct="1">
        <a:defRPr sz="1800" kern="1200">
          <a:solidFill>
            <a:schemeClr val="tx1"/>
          </a:solidFill>
          <a:latin typeface="+mn-lt"/>
          <a:ea typeface="+mn-ea"/>
          <a:cs typeface="+mn-cs"/>
        </a:defRPr>
      </a:lvl1pPr>
      <a:lvl2pPr marL="457200" algn="l" defTabSz="456565" rtl="0" eaLnBrk="1" latinLnBrk="0" hangingPunct="1">
        <a:defRPr sz="1800" kern="1200">
          <a:solidFill>
            <a:schemeClr val="tx1"/>
          </a:solidFill>
          <a:latin typeface="+mn-lt"/>
          <a:ea typeface="+mn-ea"/>
          <a:cs typeface="+mn-cs"/>
        </a:defRPr>
      </a:lvl2pPr>
      <a:lvl3pPr marL="914400" algn="l" defTabSz="456565" rtl="0" eaLnBrk="1" latinLnBrk="0" hangingPunct="1">
        <a:defRPr sz="1800" kern="1200">
          <a:solidFill>
            <a:schemeClr val="tx1"/>
          </a:solidFill>
          <a:latin typeface="+mn-lt"/>
          <a:ea typeface="+mn-ea"/>
          <a:cs typeface="+mn-cs"/>
        </a:defRPr>
      </a:lvl3pPr>
      <a:lvl4pPr marL="1371600" algn="l" defTabSz="456565" rtl="0" eaLnBrk="1" latinLnBrk="0" hangingPunct="1">
        <a:defRPr sz="1800" kern="1200">
          <a:solidFill>
            <a:schemeClr val="tx1"/>
          </a:solidFill>
          <a:latin typeface="+mn-lt"/>
          <a:ea typeface="+mn-ea"/>
          <a:cs typeface="+mn-cs"/>
        </a:defRPr>
      </a:lvl4pPr>
      <a:lvl5pPr marL="1828165" algn="l" defTabSz="456565" rtl="0" eaLnBrk="1" latinLnBrk="0" hangingPunct="1">
        <a:defRPr sz="1800" kern="1200">
          <a:solidFill>
            <a:schemeClr val="tx1"/>
          </a:solidFill>
          <a:latin typeface="+mn-lt"/>
          <a:ea typeface="+mn-ea"/>
          <a:cs typeface="+mn-cs"/>
        </a:defRPr>
      </a:lvl5pPr>
      <a:lvl6pPr marL="2285365" algn="l" defTabSz="456565" rtl="0" eaLnBrk="1" latinLnBrk="0" hangingPunct="1">
        <a:defRPr sz="1800" kern="1200">
          <a:solidFill>
            <a:schemeClr val="tx1"/>
          </a:solidFill>
          <a:latin typeface="+mn-lt"/>
          <a:ea typeface="+mn-ea"/>
          <a:cs typeface="+mn-cs"/>
        </a:defRPr>
      </a:lvl6pPr>
      <a:lvl7pPr marL="2742565" algn="l" defTabSz="456565" rtl="0" eaLnBrk="1" latinLnBrk="0" hangingPunct="1">
        <a:defRPr sz="1800" kern="1200">
          <a:solidFill>
            <a:schemeClr val="tx1"/>
          </a:solidFill>
          <a:latin typeface="+mn-lt"/>
          <a:ea typeface="+mn-ea"/>
          <a:cs typeface="+mn-cs"/>
        </a:defRPr>
      </a:lvl7pPr>
      <a:lvl8pPr marL="3199765" algn="l" defTabSz="456565" rtl="0" eaLnBrk="1" latinLnBrk="0" hangingPunct="1">
        <a:defRPr sz="1800" kern="1200">
          <a:solidFill>
            <a:schemeClr val="tx1"/>
          </a:solidFill>
          <a:latin typeface="+mn-lt"/>
          <a:ea typeface="+mn-ea"/>
          <a:cs typeface="+mn-cs"/>
        </a:defRPr>
      </a:lvl8pPr>
      <a:lvl9pPr marL="3656965" algn="l" defTabSz="4565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792" y="274336"/>
            <a:ext cx="7886417" cy="993476"/>
          </a:xfrm>
          <a:prstGeom prst="rect">
            <a:avLst/>
          </a:prstGeom>
        </p:spPr>
        <p:txBody>
          <a:bodyPr vert="horz" lIns="65032" tIns="32516" rIns="65032" bIns="32516"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792" y="1369418"/>
            <a:ext cx="7886417" cy="3263796"/>
          </a:xfrm>
          <a:prstGeom prst="rect">
            <a:avLst/>
          </a:prstGeom>
        </p:spPr>
        <p:txBody>
          <a:bodyPr vert="horz" lIns="65032" tIns="32516" rIns="65032" bIns="3251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792" y="4767560"/>
            <a:ext cx="2056836" cy="273206"/>
          </a:xfrm>
          <a:prstGeom prst="rect">
            <a:avLst/>
          </a:prstGeom>
        </p:spPr>
        <p:txBody>
          <a:bodyPr vert="horz" lIns="65032" tIns="32516" rIns="65032" bIns="32516" rtlCol="0" anchor="ctr"/>
          <a:lstStyle>
            <a:lvl1pPr algn="l">
              <a:defRPr sz="900">
                <a:solidFill>
                  <a:schemeClr val="tx1">
                    <a:tint val="75000"/>
                  </a:schemeClr>
                </a:solidFill>
                <a:ea typeface="微软雅黑" panose="020B0503020204020204" pitchFamily="34" charset="-122"/>
              </a:defRPr>
            </a:lvl1pPr>
          </a:lstStyle>
          <a:p>
            <a:fld id="{43A93E93-166D-47F5-9EF1-ACEABE24AEEA}" type="datetimeFigureOut">
              <a:rPr lang="zh-CN" altLang="en-US" smtClean="0"/>
              <a:pPr/>
              <a:t>2019/10/18</a:t>
            </a:fld>
            <a:endParaRPr lang="zh-CN" altLang="en-US" dirty="0"/>
          </a:p>
        </p:txBody>
      </p:sp>
      <p:sp>
        <p:nvSpPr>
          <p:cNvPr id="5" name="页脚占位符 4"/>
          <p:cNvSpPr>
            <a:spLocks noGrp="1"/>
          </p:cNvSpPr>
          <p:nvPr>
            <p:ph type="ftr" sz="quarter" idx="3"/>
          </p:nvPr>
        </p:nvSpPr>
        <p:spPr>
          <a:xfrm>
            <a:off x="3028810" y="4767560"/>
            <a:ext cx="3086382" cy="273206"/>
          </a:xfrm>
          <a:prstGeom prst="rect">
            <a:avLst/>
          </a:prstGeom>
        </p:spPr>
        <p:txBody>
          <a:bodyPr vert="horz" lIns="65032" tIns="32516" rIns="65032" bIns="32516" rtlCol="0" anchor="ctr"/>
          <a:lstStyle>
            <a:lvl1pPr algn="ctr">
              <a:defRPr sz="9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8375" y="4767560"/>
            <a:ext cx="2056836" cy="273206"/>
          </a:xfrm>
          <a:prstGeom prst="rect">
            <a:avLst/>
          </a:prstGeom>
        </p:spPr>
        <p:txBody>
          <a:bodyPr vert="horz" lIns="65032" tIns="32516" rIns="65032" bIns="32516" rtlCol="0" anchor="ctr"/>
          <a:lstStyle>
            <a:lvl1pPr algn="r">
              <a:defRPr sz="900">
                <a:solidFill>
                  <a:schemeClr val="tx1">
                    <a:tint val="75000"/>
                  </a:schemeClr>
                </a:solidFill>
                <a:ea typeface="微软雅黑" panose="020B0503020204020204" pitchFamily="34" charset="-122"/>
              </a:defRPr>
            </a:lvl1pPr>
          </a:lstStyle>
          <a:p>
            <a:fld id="{118D5ACA-62CA-46DB-AD6B-12EDD6D51A23}" type="slidenum">
              <a:rPr lang="zh-CN" altLang="en-US" smtClean="0"/>
              <a:pPr/>
              <a:t>‹#›</a:t>
            </a:fld>
            <a:endParaRPr lang="zh-CN" altLang="en-US" dirty="0"/>
          </a:p>
        </p:txBody>
      </p:sp>
      <p:pic>
        <p:nvPicPr>
          <p:cNvPr id="8" name="图片 7">
            <a:extLst>
              <a:ext uri="{FF2B5EF4-FFF2-40B4-BE49-F238E27FC236}">
                <a16:creationId xmlns:a16="http://schemas.microsoft.com/office/drawing/2014/main" id="{827EDA35-D5F8-480F-B464-69C6BD2172D4}"/>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3444" y="0"/>
            <a:ext cx="9137113" cy="5143500"/>
          </a:xfrm>
          <a:prstGeom prst="rect">
            <a:avLst/>
          </a:prstGeom>
        </p:spPr>
      </p:pic>
    </p:spTree>
    <p:extLst>
      <p:ext uri="{BB962C8B-B14F-4D97-AF65-F5344CB8AC3E}">
        <p14:creationId xmlns:p14="http://schemas.microsoft.com/office/powerpoint/2010/main" val="3382544885"/>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Lst>
  <p:transition spd="med" advClick="0" advTm="0">
    <p:push dir="r"/>
  </p:transition>
  <p:txStyles>
    <p:titleStyle>
      <a:lvl1pPr algn="l" defTabSz="650126" rtl="0" eaLnBrk="1" latinLnBrk="0" hangingPunct="1">
        <a:lnSpc>
          <a:spcPct val="90000"/>
        </a:lnSpc>
        <a:spcBef>
          <a:spcPct val="0"/>
        </a:spcBef>
        <a:buNone/>
        <a:defRPr sz="3099" kern="1200">
          <a:solidFill>
            <a:schemeClr val="tx1"/>
          </a:solidFill>
          <a:latin typeface="+mj-lt"/>
          <a:ea typeface="微软雅黑" panose="020B0503020204020204" pitchFamily="34" charset="-122"/>
          <a:cs typeface="+mj-cs"/>
        </a:defRPr>
      </a:lvl1pPr>
    </p:titleStyle>
    <p:bodyStyle>
      <a:lvl1pPr marL="162531" indent="-162531" algn="l" defTabSz="650126" rtl="0" eaLnBrk="1" latinLnBrk="0" hangingPunct="1">
        <a:lnSpc>
          <a:spcPct val="90000"/>
        </a:lnSpc>
        <a:spcBef>
          <a:spcPts val="711"/>
        </a:spcBef>
        <a:buFont typeface="Arial" panose="020B0604020202020204" pitchFamily="34" charset="0"/>
        <a:buChar char="•"/>
        <a:defRPr sz="1999" kern="1200">
          <a:solidFill>
            <a:schemeClr val="tx1"/>
          </a:solidFill>
          <a:latin typeface="+mn-lt"/>
          <a:ea typeface="微软雅黑" panose="020B0503020204020204" pitchFamily="34" charset="-122"/>
          <a:cs typeface="+mn-cs"/>
        </a:defRPr>
      </a:lvl1pPr>
      <a:lvl2pPr marL="487595" indent="-162531" algn="l" defTabSz="650126" rtl="0" eaLnBrk="1" latinLnBrk="0" hangingPunct="1">
        <a:lnSpc>
          <a:spcPct val="90000"/>
        </a:lnSpc>
        <a:spcBef>
          <a:spcPts val="356"/>
        </a:spcBef>
        <a:buFont typeface="Arial" panose="020B0604020202020204" pitchFamily="34" charset="0"/>
        <a:buChar char="•"/>
        <a:defRPr sz="1699" kern="1200">
          <a:solidFill>
            <a:schemeClr val="tx1"/>
          </a:solidFill>
          <a:latin typeface="+mn-lt"/>
          <a:ea typeface="微软雅黑" panose="020B0503020204020204" pitchFamily="34" charset="-122"/>
          <a:cs typeface="+mn-cs"/>
        </a:defRPr>
      </a:lvl2pPr>
      <a:lvl3pPr marL="812658" indent="-162531" algn="l" defTabSz="650126"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微软雅黑" panose="020B0503020204020204" pitchFamily="34" charset="-122"/>
          <a:cs typeface="+mn-cs"/>
        </a:defRPr>
      </a:lvl3pPr>
      <a:lvl4pPr marL="1137721"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4pPr>
      <a:lvl5pPr marL="1462784"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5pPr>
      <a:lvl6pPr marL="1787847"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2910"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7973"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036" indent="-162531" algn="l" defTabSz="650126"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126" rtl="0" eaLnBrk="1" latinLnBrk="0" hangingPunct="1">
        <a:defRPr sz="1300" kern="1200">
          <a:solidFill>
            <a:schemeClr val="tx1"/>
          </a:solidFill>
          <a:latin typeface="+mn-lt"/>
          <a:ea typeface="+mn-ea"/>
          <a:cs typeface="+mn-cs"/>
        </a:defRPr>
      </a:lvl1pPr>
      <a:lvl2pPr marL="325063" algn="l" defTabSz="650126" rtl="0" eaLnBrk="1" latinLnBrk="0" hangingPunct="1">
        <a:defRPr sz="1300" kern="1200">
          <a:solidFill>
            <a:schemeClr val="tx1"/>
          </a:solidFill>
          <a:latin typeface="+mn-lt"/>
          <a:ea typeface="+mn-ea"/>
          <a:cs typeface="+mn-cs"/>
        </a:defRPr>
      </a:lvl2pPr>
      <a:lvl3pPr marL="650126" algn="l" defTabSz="650126" rtl="0" eaLnBrk="1" latinLnBrk="0" hangingPunct="1">
        <a:defRPr sz="1300" kern="1200">
          <a:solidFill>
            <a:schemeClr val="tx1"/>
          </a:solidFill>
          <a:latin typeface="+mn-lt"/>
          <a:ea typeface="+mn-ea"/>
          <a:cs typeface="+mn-cs"/>
        </a:defRPr>
      </a:lvl3pPr>
      <a:lvl4pPr marL="975189" algn="l" defTabSz="650126" rtl="0" eaLnBrk="1" latinLnBrk="0" hangingPunct="1">
        <a:defRPr sz="1300" kern="1200">
          <a:solidFill>
            <a:schemeClr val="tx1"/>
          </a:solidFill>
          <a:latin typeface="+mn-lt"/>
          <a:ea typeface="+mn-ea"/>
          <a:cs typeface="+mn-cs"/>
        </a:defRPr>
      </a:lvl4pPr>
      <a:lvl5pPr marL="1300253" algn="l" defTabSz="650126" rtl="0" eaLnBrk="1" latinLnBrk="0" hangingPunct="1">
        <a:defRPr sz="1300" kern="1200">
          <a:solidFill>
            <a:schemeClr val="tx1"/>
          </a:solidFill>
          <a:latin typeface="+mn-lt"/>
          <a:ea typeface="+mn-ea"/>
          <a:cs typeface="+mn-cs"/>
        </a:defRPr>
      </a:lvl5pPr>
      <a:lvl6pPr marL="1625315" algn="l" defTabSz="650126" rtl="0" eaLnBrk="1" latinLnBrk="0" hangingPunct="1">
        <a:defRPr sz="1300" kern="1200">
          <a:solidFill>
            <a:schemeClr val="tx1"/>
          </a:solidFill>
          <a:latin typeface="+mn-lt"/>
          <a:ea typeface="+mn-ea"/>
          <a:cs typeface="+mn-cs"/>
        </a:defRPr>
      </a:lvl6pPr>
      <a:lvl7pPr marL="1950379" algn="l" defTabSz="650126" rtl="0" eaLnBrk="1" latinLnBrk="0" hangingPunct="1">
        <a:defRPr sz="1300" kern="1200">
          <a:solidFill>
            <a:schemeClr val="tx1"/>
          </a:solidFill>
          <a:latin typeface="+mn-lt"/>
          <a:ea typeface="+mn-ea"/>
          <a:cs typeface="+mn-cs"/>
        </a:defRPr>
      </a:lvl7pPr>
      <a:lvl8pPr marL="2275441" algn="l" defTabSz="650126" rtl="0" eaLnBrk="1" latinLnBrk="0" hangingPunct="1">
        <a:defRPr sz="1300" kern="1200">
          <a:solidFill>
            <a:schemeClr val="tx1"/>
          </a:solidFill>
          <a:latin typeface="+mn-lt"/>
          <a:ea typeface="+mn-ea"/>
          <a:cs typeface="+mn-cs"/>
        </a:defRPr>
      </a:lvl8pPr>
      <a:lvl9pPr marL="2600505" algn="l" defTabSz="650126"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32.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2.xml"/><Relationship Id="rId1" Type="http://schemas.openxmlformats.org/officeDocument/2006/relationships/tags" Target="../tags/tag9.xm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32.xml"/><Relationship Id="rId1" Type="http://schemas.openxmlformats.org/officeDocument/2006/relationships/tags" Target="../tags/tag10.xml"/><Relationship Id="rId6" Type="http://schemas.openxmlformats.org/officeDocument/2006/relationships/image" Target="../media/image2.jpg"/><Relationship Id="rId5" Type="http://schemas.openxmlformats.org/officeDocument/2006/relationships/chart" Target="../charts/chart4.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32.xml"/><Relationship Id="rId1" Type="http://schemas.openxmlformats.org/officeDocument/2006/relationships/tags" Target="../tags/tag11.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2.xml"/><Relationship Id="rId1" Type="http://schemas.openxmlformats.org/officeDocument/2006/relationships/tags" Target="../tags/tag12.xml"/><Relationship Id="rId5" Type="http://schemas.openxmlformats.org/officeDocument/2006/relationships/image" Target="../media/image2.jp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eg"/><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9.png"/><Relationship Id="rId5" Type="http://schemas.openxmlformats.org/officeDocument/2006/relationships/image" Target="../media/image2.jpg"/><Relationship Id="rId4"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2.jpg"/><Relationship Id="rId4"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2.jpg"/><Relationship Id="rId4"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33.xml"/><Relationship Id="rId5" Type="http://schemas.openxmlformats.org/officeDocument/2006/relationships/image" Target="../media/image2.jp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34.xml"/><Relationship Id="rId4" Type="http://schemas.openxmlformats.org/officeDocument/2006/relationships/image" Target="../media/image2.jp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5.png"/><Relationship Id="rId1" Type="http://schemas.openxmlformats.org/officeDocument/2006/relationships/slideLayout" Target="../slideLayouts/slideLayout32.xml"/><Relationship Id="rId4" Type="http://schemas.openxmlformats.org/officeDocument/2006/relationships/image" Target="../media/image48.jpeg"/></Relationships>
</file>

<file path=ppt/slides/_rels/slide7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5.png"/><Relationship Id="rId1" Type="http://schemas.openxmlformats.org/officeDocument/2006/relationships/slideLayout" Target="../slideLayouts/slideLayout32.xml"/><Relationship Id="rId5" Type="http://schemas.openxmlformats.org/officeDocument/2006/relationships/image" Target="../media/image51.jpeg"/><Relationship Id="rId4" Type="http://schemas.openxmlformats.org/officeDocument/2006/relationships/image" Target="../media/image50.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24.xml"/><Relationship Id="rId7" Type="http://schemas.openxmlformats.org/officeDocument/2006/relationships/slideLayout" Target="../slideLayouts/slideLayout30.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77.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52.png"/><Relationship Id="rId5" Type="http://schemas.openxmlformats.org/officeDocument/2006/relationships/slideLayout" Target="../slideLayouts/slideLayout2.xml"/><Relationship Id="rId4" Type="http://schemas.openxmlformats.org/officeDocument/2006/relationships/tags" Target="../tags/tag31.xml"/></Relationships>
</file>

<file path=ppt/slides/_rels/slide7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7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8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8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0.xml"/></Relationships>
</file>

<file path=ppt/slides/_rels/slide8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0.xml"/><Relationship Id="rId4" Type="http://schemas.openxmlformats.org/officeDocument/2006/relationships/image" Target="../media/image2.jpg"/></Relationships>
</file>

<file path=ppt/slides/_rels/slide8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4.xml"/><Relationship Id="rId1" Type="http://schemas.openxmlformats.org/officeDocument/2006/relationships/tags" Target="../tags/tag32.xml"/><Relationship Id="rId4" Type="http://schemas.openxmlformats.org/officeDocument/2006/relationships/image" Target="../media/image2.jpg"/></Relationships>
</file>

<file path=ppt/slides/_rels/slide8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4.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2.xml"/><Relationship Id="rId4" Type="http://schemas.openxmlformats.org/officeDocument/2006/relationships/image" Target="../media/image2.jpg"/></Relationships>
</file>

<file path=ppt/slides/_rels/slide9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6.jpeg"/><Relationship Id="rId5" Type="http://schemas.openxmlformats.org/officeDocument/2006/relationships/image" Target="../media/image37.jpeg"/><Relationship Id="rId4" Type="http://schemas.openxmlformats.org/officeDocument/2006/relationships/image" Target="../media/image56.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2.jpg"/>
          <p:cNvPicPr>
            <a:picLocks noChangeAspect="1"/>
          </p:cNvPicPr>
          <p:nvPr/>
        </p:nvPicPr>
        <p:blipFill>
          <a:blip r:embed="rId2"/>
          <a:stretch>
            <a:fillRect/>
          </a:stretch>
        </p:blipFill>
        <p:spPr>
          <a:xfrm>
            <a:off x="-7774" y="3907"/>
            <a:ext cx="9144000" cy="5139593"/>
          </a:xfrm>
          <a:prstGeom prst="rect">
            <a:avLst/>
          </a:prstGeom>
        </p:spPr>
      </p:pic>
      <p:sp>
        <p:nvSpPr>
          <p:cNvPr id="5" name="标题 4"/>
          <p:cNvSpPr>
            <a:spLocks noGrp="1"/>
          </p:cNvSpPr>
          <p:nvPr>
            <p:ph type="title"/>
          </p:nvPr>
        </p:nvSpPr>
        <p:spPr>
          <a:xfrm>
            <a:off x="2339752" y="2688778"/>
            <a:ext cx="6696744" cy="1021556"/>
          </a:xfrm>
        </p:spPr>
        <p:txBody>
          <a:bodyPr>
            <a:noAutofit/>
          </a:bodyPr>
          <a:lstStyle/>
          <a:p>
            <a:r>
              <a:rPr lang="en-US" altLang="zh-CN" sz="2800" dirty="0"/>
              <a:t>——《</a:t>
            </a:r>
            <a:r>
              <a:rPr lang="zh-CN" altLang="en-US" sz="2800" dirty="0"/>
              <a:t>走进社会主义市场经济</a:t>
            </a:r>
            <a:r>
              <a:rPr lang="en-US" altLang="zh-CN" sz="2800" dirty="0"/>
              <a:t>》</a:t>
            </a:r>
            <a:endParaRPr lang="zh-CN" altLang="en-US" sz="2800" dirty="0"/>
          </a:p>
        </p:txBody>
      </p:sp>
      <p:sp>
        <p:nvSpPr>
          <p:cNvPr id="6" name="文本占位符 5"/>
          <p:cNvSpPr>
            <a:spLocks noGrp="1"/>
          </p:cNvSpPr>
          <p:nvPr>
            <p:ph type="body" idx="1"/>
          </p:nvPr>
        </p:nvSpPr>
        <p:spPr>
          <a:xfrm>
            <a:off x="323528" y="1635646"/>
            <a:ext cx="7772400" cy="621084"/>
          </a:xfrm>
        </p:spPr>
        <p:txBody>
          <a:bodyPr>
            <a:normAutofit/>
          </a:bodyPr>
          <a:lstStyle/>
          <a:p>
            <a:r>
              <a:rPr lang="zh-CN" altLang="en-US" sz="3200" b="1" dirty="0">
                <a:solidFill>
                  <a:schemeClr val="bg1"/>
                </a:solidFill>
                <a:latin typeface="黑体" panose="02010609060101010101" pitchFamily="49" charset="-122"/>
                <a:ea typeface="黑体" panose="02010609060101010101" pitchFamily="49" charset="-122"/>
              </a:rPr>
              <a:t>双流艺体中学高三政治教研组课标解读</a:t>
            </a: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12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800" y="10631"/>
            <a:ext cx="856200" cy="612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1201480" y="1385"/>
            <a:ext cx="6028659" cy="612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zh-CN" sz="2400" b="1" dirty="0">
                <a:solidFill>
                  <a:schemeClr val="bg1"/>
                </a:solidFill>
                <a:latin typeface="黑体" panose="02010609060101010101" pitchFamily="49" charset="-122"/>
                <a:ea typeface="黑体" panose="02010609060101010101" pitchFamily="49" charset="-122"/>
                <a:cs typeface="Times New Roman" pitchFamily="18" charset="0"/>
              </a:rPr>
              <a:t>附录</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1  </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思想政治学科核心素养水平划分</a:t>
            </a:r>
            <a:endParaRPr lang="zh-CN" altLang="en-US" sz="1200" dirty="0">
              <a:solidFill>
                <a:schemeClr val="bg1"/>
              </a:solidFill>
              <a:latin typeface="黑体" panose="02010609060101010101" pitchFamily="49" charset="-122"/>
              <a:ea typeface="黑体" panose="02010609060101010101" pitchFamily="49" charset="-122"/>
              <a:cs typeface="宋体" pitchFamily="2" charset="-122"/>
            </a:endParaRPr>
          </a:p>
        </p:txBody>
      </p:sp>
      <p:graphicFrame>
        <p:nvGraphicFramePr>
          <p:cNvPr id="9" name="表格 8">
            <a:extLst>
              <a:ext uri="{FF2B5EF4-FFF2-40B4-BE49-F238E27FC236}">
                <a16:creationId xmlns:a16="http://schemas.microsoft.com/office/drawing/2014/main" id="{B3B21397-586C-45DA-945C-6EDC2F0433A3}"/>
              </a:ext>
            </a:extLst>
          </p:cNvPr>
          <p:cNvGraphicFramePr>
            <a:graphicFrameLocks noGrp="1"/>
          </p:cNvGraphicFramePr>
          <p:nvPr/>
        </p:nvGraphicFramePr>
        <p:xfrm>
          <a:off x="54000" y="758724"/>
          <a:ext cx="9036000" cy="4284000"/>
        </p:xfrm>
        <a:graphic>
          <a:graphicData uri="http://schemas.openxmlformats.org/drawingml/2006/table">
            <a:tbl>
              <a:tblPr/>
              <a:tblGrid>
                <a:gridCol w="913321">
                  <a:extLst>
                    <a:ext uri="{9D8B030D-6E8A-4147-A177-3AD203B41FA5}">
                      <a16:colId xmlns:a16="http://schemas.microsoft.com/office/drawing/2014/main" val="20000"/>
                    </a:ext>
                  </a:extLst>
                </a:gridCol>
                <a:gridCol w="8122679">
                  <a:extLst>
                    <a:ext uri="{9D8B030D-6E8A-4147-A177-3AD203B41FA5}">
                      <a16:colId xmlns:a16="http://schemas.microsoft.com/office/drawing/2014/main" val="20001"/>
                    </a:ext>
                  </a:extLst>
                </a:gridCol>
              </a:tblGrid>
              <a:tr h="243466">
                <a:tc>
                  <a:txBody>
                    <a:bodyPr/>
                    <a:lstStyle/>
                    <a:p>
                      <a:pPr algn="ctr">
                        <a:lnSpc>
                          <a:spcPct val="150000"/>
                        </a:lnSpc>
                        <a:spcAft>
                          <a:spcPts val="0"/>
                        </a:spcAft>
                      </a:pPr>
                      <a:endParaRPr lang="zh-CN" sz="1200" kern="100" dirty="0">
                        <a:latin typeface="Times New Roman"/>
                        <a:ea typeface="宋体"/>
                        <a:cs typeface="Times New Roman"/>
                      </a:endParaRP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100">
                          <a:latin typeface="Times New Roman"/>
                          <a:ea typeface="宋体"/>
                          <a:cs typeface="Times New Roman"/>
                        </a:rPr>
                        <a:t>素养</a:t>
                      </a:r>
                      <a:r>
                        <a:rPr lang="en-US" sz="1200" kern="100">
                          <a:latin typeface="Times New Roman"/>
                          <a:ea typeface="宋体"/>
                          <a:cs typeface="Times New Roman"/>
                        </a:rPr>
                        <a:t>3</a:t>
                      </a:r>
                      <a:r>
                        <a:rPr lang="zh-CN" sz="1200" kern="100">
                          <a:latin typeface="Times New Roman"/>
                          <a:ea typeface="宋体"/>
                          <a:cs typeface="Times New Roman"/>
                        </a:rPr>
                        <a:t>：法治意识</a:t>
                      </a: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2372">
                <a:tc>
                  <a:txBody>
                    <a:bodyPr/>
                    <a:lstStyle/>
                    <a:p>
                      <a:pPr algn="ctr">
                        <a:lnSpc>
                          <a:spcPct val="150000"/>
                        </a:lnSpc>
                        <a:spcAft>
                          <a:spcPts val="0"/>
                        </a:spcAft>
                      </a:pPr>
                      <a:r>
                        <a:rPr lang="zh-CN" sz="1200" kern="100" dirty="0">
                          <a:latin typeface="Times New Roman"/>
                          <a:ea typeface="宋体"/>
                          <a:cs typeface="Times New Roman"/>
                        </a:rPr>
                        <a:t>水平</a:t>
                      </a:r>
                      <a:r>
                        <a:rPr lang="en-US" sz="1200" kern="100" dirty="0">
                          <a:latin typeface="Times New Roman"/>
                          <a:ea typeface="宋体"/>
                          <a:cs typeface="Times New Roman"/>
                        </a:rPr>
                        <a:t>1</a:t>
                      </a:r>
                      <a:endParaRPr lang="zh-CN" sz="1200" kern="100" dirty="0">
                        <a:latin typeface="Times New Roman"/>
                        <a:ea typeface="宋体"/>
                        <a:cs typeface="Times New Roman"/>
                      </a:endParaRP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简单情境问题</a:t>
                      </a:r>
                      <a:r>
                        <a:rPr lang="zh-CN" sz="1200" kern="100" dirty="0">
                          <a:latin typeface="Times New Roman"/>
                          <a:ea typeface="宋体"/>
                          <a:cs typeface="Times New Roman"/>
                        </a:rPr>
                        <a:t>，</a:t>
                      </a:r>
                      <a:r>
                        <a:rPr lang="zh-CN" sz="1200" b="1" kern="100" dirty="0">
                          <a:latin typeface="Times New Roman"/>
                          <a:ea typeface="宋体"/>
                          <a:cs typeface="Times New Roman"/>
                        </a:rPr>
                        <a:t>讲述</a:t>
                      </a:r>
                      <a:r>
                        <a:rPr lang="zh-CN" sz="1200" kern="100" dirty="0">
                          <a:latin typeface="Times New Roman"/>
                          <a:ea typeface="宋体"/>
                          <a:cs typeface="Times New Roman"/>
                        </a:rPr>
                        <a:t>法治使社会更和谐的故事，</a:t>
                      </a:r>
                      <a:r>
                        <a:rPr lang="zh-CN" sz="1200" b="1" kern="100" dirty="0">
                          <a:latin typeface="Times New Roman"/>
                          <a:ea typeface="宋体"/>
                          <a:cs typeface="Times New Roman"/>
                        </a:rPr>
                        <a:t>表达</a:t>
                      </a:r>
                      <a:r>
                        <a:rPr lang="zh-CN" sz="1200" kern="100" dirty="0">
                          <a:latin typeface="Times New Roman"/>
                          <a:ea typeface="宋体"/>
                          <a:cs typeface="Times New Roman"/>
                        </a:rPr>
                        <a:t>法治是先进的国家治理方式；</a:t>
                      </a:r>
                      <a:r>
                        <a:rPr lang="zh-CN" sz="1200" b="1" kern="100" dirty="0">
                          <a:latin typeface="Times New Roman"/>
                          <a:ea typeface="宋体"/>
                          <a:cs typeface="Times New Roman"/>
                        </a:rPr>
                        <a:t>列举</a:t>
                      </a:r>
                      <a:r>
                        <a:rPr lang="zh-CN" sz="1200" kern="100" dirty="0">
                          <a:latin typeface="Times New Roman"/>
                          <a:ea typeface="宋体"/>
                          <a:cs typeface="Times New Roman"/>
                        </a:rPr>
                        <a:t>科学立法、严格执法、公正司法、全民守法的事例，</a:t>
                      </a:r>
                      <a:r>
                        <a:rPr lang="zh-CN" sz="1200" b="1" kern="100" dirty="0">
                          <a:latin typeface="Times New Roman"/>
                          <a:ea typeface="宋体"/>
                          <a:cs typeface="Times New Roman"/>
                        </a:rPr>
                        <a:t>描述</a:t>
                      </a:r>
                      <a:r>
                        <a:rPr lang="zh-CN" sz="1200" kern="100" dirty="0">
                          <a:latin typeface="Times New Roman"/>
                          <a:ea typeface="宋体"/>
                          <a:cs typeface="Times New Roman"/>
                        </a:rPr>
                        <a:t>社会主义法治国家的图景；采用生活中的实例，警示法律是不可逾越的红线；</a:t>
                      </a:r>
                      <a:r>
                        <a:rPr lang="zh-CN" sz="1200" b="1" kern="100" dirty="0">
                          <a:latin typeface="Times New Roman"/>
                          <a:ea typeface="宋体"/>
                          <a:cs typeface="Times New Roman"/>
                        </a:rPr>
                        <a:t>秉持</a:t>
                      </a:r>
                      <a:r>
                        <a:rPr lang="zh-CN" sz="1200" kern="100" dirty="0">
                          <a:latin typeface="Times New Roman"/>
                          <a:ea typeface="宋体"/>
                          <a:cs typeface="Times New Roman"/>
                        </a:rPr>
                        <a:t>自由、平等、公正、法治的</a:t>
                      </a:r>
                      <a:r>
                        <a:rPr lang="zh-CN" sz="1200" b="1" kern="100" dirty="0">
                          <a:latin typeface="Times New Roman"/>
                          <a:ea typeface="宋体"/>
                          <a:cs typeface="Times New Roman"/>
                        </a:rPr>
                        <a:t>价值取向</a:t>
                      </a:r>
                      <a:r>
                        <a:rPr lang="zh-CN" sz="1200" kern="100" dirty="0">
                          <a:latin typeface="Times New Roman"/>
                          <a:ea typeface="宋体"/>
                          <a:cs typeface="Times New Roman"/>
                        </a:rPr>
                        <a:t>，</a:t>
                      </a:r>
                      <a:r>
                        <a:rPr lang="zh-CN" sz="1200" b="1" kern="100" dirty="0">
                          <a:latin typeface="Times New Roman"/>
                          <a:ea typeface="宋体"/>
                          <a:cs typeface="Times New Roman"/>
                        </a:rPr>
                        <a:t>解释</a:t>
                      </a:r>
                      <a:r>
                        <a:rPr lang="zh-CN" sz="1200" kern="100" dirty="0">
                          <a:latin typeface="Times New Roman"/>
                          <a:ea typeface="宋体"/>
                          <a:cs typeface="Times New Roman"/>
                        </a:rPr>
                        <a:t>依法行使权利、依法履行义务的行为；</a:t>
                      </a:r>
                      <a:r>
                        <a:rPr lang="zh-CN" sz="1200" b="1" kern="100" dirty="0">
                          <a:latin typeface="Times New Roman"/>
                          <a:ea typeface="宋体"/>
                          <a:cs typeface="Times New Roman"/>
                        </a:rPr>
                        <a:t>引用</a:t>
                      </a:r>
                      <a:r>
                        <a:rPr lang="zh-CN" sz="1200" kern="100" dirty="0">
                          <a:latin typeface="Times New Roman"/>
                          <a:ea typeface="宋体"/>
                          <a:cs typeface="Times New Roman"/>
                        </a:rPr>
                        <a:t>自身的经验，</a:t>
                      </a:r>
                      <a:r>
                        <a:rPr lang="zh-CN" sz="1200" b="1" kern="100" dirty="0">
                          <a:latin typeface="Times New Roman"/>
                          <a:ea typeface="宋体"/>
                          <a:cs typeface="Times New Roman"/>
                        </a:rPr>
                        <a:t>表达</a:t>
                      </a:r>
                      <a:r>
                        <a:rPr lang="zh-CN" sz="1200" kern="100" dirty="0">
                          <a:latin typeface="Times New Roman"/>
                          <a:ea typeface="宋体"/>
                          <a:cs typeface="Times New Roman"/>
                        </a:rPr>
                        <a:t>法律的温情与威严。</a:t>
                      </a:r>
                    </a:p>
                  </a:txBody>
                  <a:tcPr marL="61113" marR="611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97895">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2</a:t>
                      </a:r>
                      <a:endParaRPr lang="zh-CN" sz="1200" kern="100">
                        <a:latin typeface="Times New Roman"/>
                        <a:ea typeface="宋体"/>
                        <a:cs typeface="Times New Roman"/>
                      </a:endParaRP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一般情境问题</a:t>
                      </a:r>
                      <a:r>
                        <a:rPr lang="zh-CN" sz="1200" kern="100" dirty="0">
                          <a:latin typeface="Times New Roman"/>
                          <a:ea typeface="宋体"/>
                          <a:cs typeface="Times New Roman"/>
                        </a:rPr>
                        <a:t>，着眼于人类文明演进的历程，</a:t>
                      </a:r>
                      <a:r>
                        <a:rPr lang="zh-CN" sz="1200" b="1" kern="100" dirty="0">
                          <a:latin typeface="Times New Roman"/>
                          <a:ea typeface="宋体"/>
                          <a:cs typeface="Times New Roman"/>
                        </a:rPr>
                        <a:t>说明</a:t>
                      </a:r>
                      <a:r>
                        <a:rPr lang="zh-CN" sz="1200" kern="100" dirty="0">
                          <a:latin typeface="Times New Roman"/>
                          <a:ea typeface="宋体"/>
                          <a:cs typeface="Times New Roman"/>
                        </a:rPr>
                        <a:t>法治是先进的国家治理方式；</a:t>
                      </a:r>
                      <a:r>
                        <a:rPr lang="zh-CN" sz="1200" b="1" kern="100" dirty="0">
                          <a:latin typeface="Times New Roman"/>
                          <a:ea typeface="宋体"/>
                          <a:cs typeface="Times New Roman"/>
                        </a:rPr>
                        <a:t>阐</a:t>
                      </a:r>
                      <a:r>
                        <a:rPr lang="zh-CN" sz="1200" kern="100" dirty="0">
                          <a:latin typeface="Times New Roman"/>
                          <a:ea typeface="宋体"/>
                          <a:cs typeface="Times New Roman"/>
                        </a:rPr>
                        <a:t>明宪法法律至上、法律面前人人平等的法治理念；</a:t>
                      </a:r>
                      <a:r>
                        <a:rPr lang="zh-CN" sz="1200" b="1" kern="100" dirty="0">
                          <a:latin typeface="Times New Roman"/>
                          <a:ea typeface="宋体"/>
                          <a:cs typeface="Times New Roman"/>
                        </a:rPr>
                        <a:t>剖析</a:t>
                      </a:r>
                      <a:r>
                        <a:rPr lang="zh-CN" sz="1200" kern="100" dirty="0">
                          <a:latin typeface="Times New Roman"/>
                          <a:ea typeface="宋体"/>
                          <a:cs typeface="Times New Roman"/>
                        </a:rPr>
                        <a:t>多个实例，</a:t>
                      </a:r>
                      <a:r>
                        <a:rPr lang="zh-CN" sz="1200" b="1" kern="100" dirty="0">
                          <a:latin typeface="Times New Roman"/>
                          <a:ea typeface="宋体"/>
                          <a:cs typeface="Times New Roman"/>
                        </a:rPr>
                        <a:t>阐释</a:t>
                      </a:r>
                      <a:r>
                        <a:rPr lang="zh-CN" sz="1200" kern="100" dirty="0">
                          <a:latin typeface="Times New Roman"/>
                          <a:ea typeface="宋体"/>
                          <a:cs typeface="Times New Roman"/>
                        </a:rPr>
                        <a:t>权利与义务相一致的道理；联系依法治理的实际，</a:t>
                      </a:r>
                      <a:r>
                        <a:rPr lang="zh-CN" sz="1200" b="1" kern="100" dirty="0">
                          <a:latin typeface="Times New Roman"/>
                          <a:ea typeface="宋体"/>
                          <a:cs typeface="Times New Roman"/>
                        </a:rPr>
                        <a:t>表达</a:t>
                      </a:r>
                      <a:r>
                        <a:rPr lang="zh-CN" sz="1200" kern="100" dirty="0">
                          <a:latin typeface="Times New Roman"/>
                          <a:ea typeface="宋体"/>
                          <a:cs typeface="Times New Roman"/>
                        </a:rPr>
                        <a:t>法治使生活更美好的感悟；</a:t>
                      </a:r>
                      <a:r>
                        <a:rPr lang="zh-CN" sz="1200" b="1" kern="100" dirty="0">
                          <a:latin typeface="Times New Roman"/>
                          <a:ea typeface="宋体"/>
                          <a:cs typeface="Times New Roman"/>
                        </a:rPr>
                        <a:t>比较</a:t>
                      </a:r>
                      <a:r>
                        <a:rPr lang="zh-CN" sz="1200" kern="100" dirty="0">
                          <a:latin typeface="Times New Roman"/>
                          <a:ea typeface="宋体"/>
                          <a:cs typeface="Times New Roman"/>
                        </a:rPr>
                        <a:t>不同的行为方式，</a:t>
                      </a:r>
                      <a:r>
                        <a:rPr lang="zh-CN" sz="1200" b="1" kern="100" dirty="0">
                          <a:latin typeface="Times New Roman"/>
                          <a:ea typeface="宋体"/>
                          <a:cs typeface="Times New Roman"/>
                        </a:rPr>
                        <a:t>证</a:t>
                      </a:r>
                      <a:r>
                        <a:rPr lang="zh-CN" sz="1200" kern="100" dirty="0">
                          <a:latin typeface="Times New Roman"/>
                          <a:ea typeface="宋体"/>
                          <a:cs typeface="Times New Roman"/>
                        </a:rPr>
                        <a:t>实依法办事、依法维权、依法解决纠纷的好处。</a:t>
                      </a:r>
                    </a:p>
                  </a:txBody>
                  <a:tcPr marL="61113" marR="611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97895">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3</a:t>
                      </a:r>
                      <a:endParaRPr lang="zh-CN" sz="1200" kern="100">
                        <a:latin typeface="Times New Roman"/>
                        <a:ea typeface="宋体"/>
                        <a:cs typeface="Times New Roman"/>
                      </a:endParaRP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复杂情境问题</a:t>
                      </a:r>
                      <a:r>
                        <a:rPr lang="zh-CN" sz="1200" kern="100" dirty="0">
                          <a:latin typeface="Times New Roman"/>
                          <a:ea typeface="宋体"/>
                          <a:cs typeface="Times New Roman"/>
                        </a:rPr>
                        <a:t>，</a:t>
                      </a:r>
                      <a:r>
                        <a:rPr lang="zh-CN" sz="1200" b="1" kern="100" dirty="0">
                          <a:latin typeface="Times New Roman"/>
                          <a:ea typeface="宋体"/>
                          <a:cs typeface="Times New Roman"/>
                        </a:rPr>
                        <a:t>列举</a:t>
                      </a:r>
                      <a:r>
                        <a:rPr lang="zh-CN" sz="1200" kern="100" dirty="0">
                          <a:latin typeface="Times New Roman"/>
                          <a:ea typeface="宋体"/>
                          <a:cs typeface="Times New Roman"/>
                        </a:rPr>
                        <a:t>现实生活中的多种</a:t>
                      </a:r>
                      <a:r>
                        <a:rPr lang="zh-CN" sz="1200" b="1" kern="100" dirty="0">
                          <a:latin typeface="Times New Roman"/>
                          <a:ea typeface="宋体"/>
                          <a:cs typeface="Times New Roman"/>
                        </a:rPr>
                        <a:t>实例</a:t>
                      </a:r>
                      <a:r>
                        <a:rPr lang="zh-CN" sz="1200" kern="100" dirty="0">
                          <a:latin typeface="Times New Roman"/>
                          <a:ea typeface="宋体"/>
                          <a:cs typeface="Times New Roman"/>
                        </a:rPr>
                        <a:t>，</a:t>
                      </a:r>
                      <a:r>
                        <a:rPr lang="zh-CN" sz="1200" b="1" kern="100" dirty="0">
                          <a:latin typeface="Times New Roman"/>
                          <a:ea typeface="宋体"/>
                          <a:cs typeface="Times New Roman"/>
                        </a:rPr>
                        <a:t>阐述</a:t>
                      </a:r>
                      <a:r>
                        <a:rPr lang="zh-CN" sz="1200" kern="100" dirty="0">
                          <a:latin typeface="Times New Roman"/>
                          <a:ea typeface="宋体"/>
                          <a:cs typeface="Times New Roman"/>
                        </a:rPr>
                        <a:t>依法治国，建设社会主义法治国家的基本方式；</a:t>
                      </a:r>
                      <a:r>
                        <a:rPr lang="zh-CN" sz="1200" b="1" kern="100" dirty="0">
                          <a:latin typeface="Times New Roman"/>
                          <a:ea typeface="宋体"/>
                          <a:cs typeface="Times New Roman"/>
                        </a:rPr>
                        <a:t>阐述</a:t>
                      </a:r>
                      <a:r>
                        <a:rPr lang="zh-CN" sz="1200" kern="100" dirty="0">
                          <a:latin typeface="Times New Roman"/>
                          <a:ea typeface="宋体"/>
                          <a:cs typeface="Times New Roman"/>
                        </a:rPr>
                        <a:t>宪法法律至上的道理、法律面前人人平等的意义；</a:t>
                      </a:r>
                      <a:r>
                        <a:rPr lang="zh-CN" sz="1200" b="1" kern="100" dirty="0">
                          <a:latin typeface="Times New Roman"/>
                          <a:ea typeface="宋体"/>
                          <a:cs typeface="Times New Roman"/>
                        </a:rPr>
                        <a:t>剖析</a:t>
                      </a:r>
                      <a:r>
                        <a:rPr lang="zh-CN" sz="1200" kern="100" dirty="0">
                          <a:latin typeface="Times New Roman"/>
                          <a:ea typeface="宋体"/>
                          <a:cs typeface="Times New Roman"/>
                        </a:rPr>
                        <a:t>公共参与活动中的不当行为，</a:t>
                      </a:r>
                      <a:r>
                        <a:rPr lang="zh-CN" sz="1200" b="1" kern="100" dirty="0">
                          <a:latin typeface="Times New Roman"/>
                          <a:ea typeface="宋体"/>
                          <a:cs typeface="Times New Roman"/>
                        </a:rPr>
                        <a:t>阐释</a:t>
                      </a:r>
                      <a:r>
                        <a:rPr lang="zh-CN" sz="1200" kern="100" dirty="0">
                          <a:latin typeface="Times New Roman"/>
                          <a:ea typeface="宋体"/>
                          <a:cs typeface="Times New Roman"/>
                        </a:rPr>
                        <a:t>行使权利、履行义务的正确方式；针对经济、政治、文化和社会生活中的错误行为，</a:t>
                      </a:r>
                      <a:r>
                        <a:rPr lang="zh-CN" sz="1200" b="1" kern="100" dirty="0">
                          <a:latin typeface="Times New Roman"/>
                          <a:ea typeface="宋体"/>
                          <a:cs typeface="Times New Roman"/>
                        </a:rPr>
                        <a:t>澄清</a:t>
                      </a:r>
                      <a:r>
                        <a:rPr lang="zh-CN" sz="1200" kern="100" dirty="0">
                          <a:latin typeface="Times New Roman"/>
                          <a:ea typeface="宋体"/>
                          <a:cs typeface="Times New Roman"/>
                        </a:rPr>
                        <a:t>法律规范与自由的关系、法治保障与生活品质的关系。</a:t>
                      </a:r>
                    </a:p>
                  </a:txBody>
                  <a:tcPr marL="61113" marR="611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2372">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4</a:t>
                      </a:r>
                      <a:endParaRPr lang="zh-CN" sz="1200" kern="100">
                        <a:latin typeface="Times New Roman"/>
                        <a:ea typeface="宋体"/>
                        <a:cs typeface="Times New Roman"/>
                      </a:endParaRPr>
                    </a:p>
                  </a:txBody>
                  <a:tcPr marL="61113" marR="611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具有挑战性的复杂情境问题</a:t>
                      </a:r>
                      <a:r>
                        <a:rPr lang="zh-CN" sz="1200" kern="100" dirty="0">
                          <a:latin typeface="Times New Roman"/>
                          <a:ea typeface="宋体"/>
                          <a:cs typeface="Times New Roman"/>
                        </a:rPr>
                        <a:t>，结合中国特色社会主义的实践，</a:t>
                      </a:r>
                      <a:r>
                        <a:rPr lang="zh-CN" sz="1200" b="1" kern="100" dirty="0">
                          <a:latin typeface="Times New Roman"/>
                          <a:ea typeface="宋体"/>
                          <a:cs typeface="Times New Roman"/>
                        </a:rPr>
                        <a:t>阐释</a:t>
                      </a:r>
                      <a:r>
                        <a:rPr lang="zh-CN" sz="1200" kern="100" dirty="0">
                          <a:latin typeface="Times New Roman"/>
                          <a:ea typeface="宋体"/>
                          <a:cs typeface="Times New Roman"/>
                        </a:rPr>
                        <a:t>全面依法治国对国家治理体系和治理能力现代化的意义；选用立法、执法、司法和守法的实例</a:t>
                      </a:r>
                      <a:r>
                        <a:rPr lang="zh-CN" sz="1200" b="1" kern="100" dirty="0">
                          <a:latin typeface="Times New Roman"/>
                          <a:ea typeface="宋体"/>
                          <a:cs typeface="Times New Roman"/>
                        </a:rPr>
                        <a:t>阐述</a:t>
                      </a:r>
                      <a:r>
                        <a:rPr lang="zh-CN" sz="1200" kern="100" dirty="0">
                          <a:latin typeface="Times New Roman"/>
                          <a:ea typeface="宋体"/>
                          <a:cs typeface="Times New Roman"/>
                        </a:rPr>
                        <a:t>法治思维的表现；结合法治国家、法治政府、法治社会一体建设的经验，</a:t>
                      </a:r>
                      <a:r>
                        <a:rPr lang="zh-CN" sz="1200" b="1" kern="100" dirty="0">
                          <a:latin typeface="Times New Roman"/>
                          <a:ea typeface="宋体"/>
                          <a:cs typeface="Times New Roman"/>
                        </a:rPr>
                        <a:t>阐明</a:t>
                      </a:r>
                      <a:r>
                        <a:rPr lang="zh-CN" sz="1200" kern="100" dirty="0">
                          <a:latin typeface="Times New Roman"/>
                          <a:ea typeface="宋体"/>
                          <a:cs typeface="Times New Roman"/>
                        </a:rPr>
                        <a:t>建设中国特色社会主义法治体系的总目标；以</a:t>
                      </a:r>
                      <a:r>
                        <a:rPr lang="zh-CN" sz="1200" b="1" kern="100" dirty="0">
                          <a:latin typeface="Times New Roman"/>
                          <a:ea typeface="宋体"/>
                          <a:cs typeface="Times New Roman"/>
                        </a:rPr>
                        <a:t>维护</a:t>
                      </a:r>
                      <a:r>
                        <a:rPr lang="zh-CN" sz="1200" kern="100" dirty="0">
                          <a:latin typeface="Times New Roman"/>
                          <a:ea typeface="宋体"/>
                          <a:cs typeface="Times New Roman"/>
                        </a:rPr>
                        <a:t>公平正义和法律尊严的自觉行动，</a:t>
                      </a:r>
                      <a:r>
                        <a:rPr lang="zh-CN" sz="1200" b="1" kern="100" dirty="0">
                          <a:latin typeface="Times New Roman"/>
                          <a:ea typeface="宋体"/>
                          <a:cs typeface="Times New Roman"/>
                        </a:rPr>
                        <a:t>投身于</a:t>
                      </a:r>
                      <a:r>
                        <a:rPr lang="zh-CN" sz="1200" kern="100" dirty="0">
                          <a:latin typeface="Times New Roman"/>
                          <a:ea typeface="宋体"/>
                          <a:cs typeface="Times New Roman"/>
                        </a:rPr>
                        <a:t>法治中国建设。</a:t>
                      </a:r>
                    </a:p>
                  </a:txBody>
                  <a:tcPr marL="61113" marR="611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60079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12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800" y="10631"/>
            <a:ext cx="856200" cy="612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1201480" y="1385"/>
            <a:ext cx="6028659" cy="612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zh-CN" sz="2400" b="1" dirty="0">
                <a:solidFill>
                  <a:schemeClr val="bg1"/>
                </a:solidFill>
                <a:latin typeface="黑体" panose="02010609060101010101" pitchFamily="49" charset="-122"/>
                <a:ea typeface="黑体" panose="02010609060101010101" pitchFamily="49" charset="-122"/>
                <a:cs typeface="Times New Roman" pitchFamily="18" charset="0"/>
              </a:rPr>
              <a:t>附录</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1  </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思想政治学科核心素养水平划分</a:t>
            </a:r>
            <a:endParaRPr lang="zh-CN" altLang="en-US" sz="1200" dirty="0">
              <a:solidFill>
                <a:schemeClr val="bg1"/>
              </a:solidFill>
              <a:latin typeface="黑体" panose="02010609060101010101" pitchFamily="49" charset="-122"/>
              <a:ea typeface="黑体" panose="02010609060101010101" pitchFamily="49" charset="-122"/>
              <a:cs typeface="宋体" pitchFamily="2" charset="-122"/>
            </a:endParaRPr>
          </a:p>
        </p:txBody>
      </p:sp>
      <p:graphicFrame>
        <p:nvGraphicFramePr>
          <p:cNvPr id="8" name="表格 7">
            <a:extLst>
              <a:ext uri="{FF2B5EF4-FFF2-40B4-BE49-F238E27FC236}">
                <a16:creationId xmlns:a16="http://schemas.microsoft.com/office/drawing/2014/main" id="{CA42BDF2-A4DB-4B17-9C59-BB2B7A8F190D}"/>
              </a:ext>
            </a:extLst>
          </p:cNvPr>
          <p:cNvGraphicFramePr>
            <a:graphicFrameLocks noGrp="1"/>
          </p:cNvGraphicFramePr>
          <p:nvPr/>
        </p:nvGraphicFramePr>
        <p:xfrm>
          <a:off x="54000" y="834703"/>
          <a:ext cx="9036000" cy="4284000"/>
        </p:xfrm>
        <a:graphic>
          <a:graphicData uri="http://schemas.openxmlformats.org/drawingml/2006/table">
            <a:tbl>
              <a:tblPr/>
              <a:tblGrid>
                <a:gridCol w="913322">
                  <a:extLst>
                    <a:ext uri="{9D8B030D-6E8A-4147-A177-3AD203B41FA5}">
                      <a16:colId xmlns:a16="http://schemas.microsoft.com/office/drawing/2014/main" val="20000"/>
                    </a:ext>
                  </a:extLst>
                </a:gridCol>
                <a:gridCol w="8122678">
                  <a:extLst>
                    <a:ext uri="{9D8B030D-6E8A-4147-A177-3AD203B41FA5}">
                      <a16:colId xmlns:a16="http://schemas.microsoft.com/office/drawing/2014/main" val="20001"/>
                    </a:ext>
                  </a:extLst>
                </a:gridCol>
              </a:tblGrid>
              <a:tr h="245434">
                <a:tc>
                  <a:txBody>
                    <a:bodyPr/>
                    <a:lstStyle/>
                    <a:p>
                      <a:pPr algn="ctr">
                        <a:lnSpc>
                          <a:spcPct val="150000"/>
                        </a:lnSpc>
                        <a:spcAft>
                          <a:spcPts val="0"/>
                        </a:spcAft>
                      </a:pPr>
                      <a:endParaRPr lang="zh-CN" sz="1200" kern="100" dirty="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100">
                          <a:latin typeface="Times New Roman"/>
                          <a:ea typeface="宋体"/>
                          <a:cs typeface="Times New Roman"/>
                        </a:rPr>
                        <a:t>素养</a:t>
                      </a:r>
                      <a:r>
                        <a:rPr lang="en-US" sz="1200" kern="100">
                          <a:latin typeface="Times New Roman"/>
                          <a:ea typeface="宋体"/>
                          <a:cs typeface="Times New Roman"/>
                        </a:rPr>
                        <a:t>4</a:t>
                      </a:r>
                      <a:r>
                        <a:rPr lang="zh-CN" sz="1200" kern="100">
                          <a:latin typeface="Times New Roman"/>
                          <a:ea typeface="宋体"/>
                          <a:cs typeface="Times New Roman"/>
                        </a:rPr>
                        <a:t>：公共参与</a:t>
                      </a: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97460">
                <a:tc>
                  <a:txBody>
                    <a:bodyPr/>
                    <a:lstStyle/>
                    <a:p>
                      <a:pPr algn="ctr">
                        <a:lnSpc>
                          <a:spcPct val="150000"/>
                        </a:lnSpc>
                        <a:spcAft>
                          <a:spcPts val="0"/>
                        </a:spcAft>
                      </a:pPr>
                      <a:r>
                        <a:rPr lang="zh-CN" sz="1200" kern="100" dirty="0">
                          <a:latin typeface="Times New Roman"/>
                          <a:ea typeface="宋体"/>
                          <a:cs typeface="Times New Roman"/>
                        </a:rPr>
                        <a:t>水平</a:t>
                      </a:r>
                      <a:r>
                        <a:rPr lang="en-US" sz="1200" kern="100" dirty="0">
                          <a:latin typeface="Times New Roman"/>
                          <a:ea typeface="宋体"/>
                          <a:cs typeface="Times New Roman"/>
                        </a:rPr>
                        <a:t>1</a:t>
                      </a:r>
                      <a:endParaRPr lang="zh-CN" sz="1200" kern="100" dirty="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简单情境问题</a:t>
                      </a:r>
                      <a:r>
                        <a:rPr lang="zh-CN" sz="1200" kern="100" dirty="0">
                          <a:latin typeface="Times New Roman"/>
                          <a:ea typeface="宋体"/>
                          <a:cs typeface="Times New Roman"/>
                        </a:rPr>
                        <a:t>，</a:t>
                      </a:r>
                      <a:r>
                        <a:rPr lang="zh-CN" sz="1200" b="1" kern="100" dirty="0">
                          <a:latin typeface="Times New Roman"/>
                          <a:ea typeface="宋体"/>
                          <a:cs typeface="Times New Roman"/>
                        </a:rPr>
                        <a:t>识别</a:t>
                      </a:r>
                      <a:r>
                        <a:rPr lang="zh-CN" sz="1200" kern="100" dirty="0">
                          <a:latin typeface="Times New Roman"/>
                          <a:ea typeface="宋体"/>
                          <a:cs typeface="Times New Roman"/>
                        </a:rPr>
                        <a:t>不同领城、不同层面的公共事务；运用实例</a:t>
                      </a:r>
                      <a:r>
                        <a:rPr lang="zh-CN" sz="1200" b="1" kern="100" dirty="0">
                          <a:latin typeface="Times New Roman"/>
                          <a:ea typeface="宋体"/>
                          <a:cs typeface="Times New Roman"/>
                        </a:rPr>
                        <a:t>说明</a:t>
                      </a:r>
                      <a:r>
                        <a:rPr lang="zh-CN" sz="1200" kern="100" dirty="0">
                          <a:latin typeface="Times New Roman"/>
                          <a:ea typeface="宋体"/>
                          <a:cs typeface="Times New Roman"/>
                        </a:rPr>
                        <a:t>通过民主协商解决问题的好处；</a:t>
                      </a:r>
                      <a:r>
                        <a:rPr lang="zh-CN" sz="1200" b="1" kern="100" dirty="0">
                          <a:latin typeface="Times New Roman"/>
                          <a:ea typeface="宋体"/>
                          <a:cs typeface="Times New Roman"/>
                        </a:rPr>
                        <a:t>描述</a:t>
                      </a:r>
                      <a:r>
                        <a:rPr lang="zh-CN" sz="1200" kern="100" dirty="0">
                          <a:latin typeface="Times New Roman"/>
                          <a:ea typeface="宋体"/>
                          <a:cs typeface="Times New Roman"/>
                        </a:rPr>
                        <a:t>自己所在社区公共事务管理的经验，表现村民自治或居民自治的方式；引用经过核实的报道，</a:t>
                      </a:r>
                      <a:r>
                        <a:rPr lang="zh-CN" sz="1200" b="1" kern="100" dirty="0">
                          <a:latin typeface="Times New Roman"/>
                          <a:ea typeface="宋体"/>
                          <a:cs typeface="Times New Roman"/>
                        </a:rPr>
                        <a:t>表达</a:t>
                      </a:r>
                      <a:r>
                        <a:rPr lang="zh-CN" sz="1200" kern="100" dirty="0">
                          <a:latin typeface="Times New Roman"/>
                          <a:ea typeface="宋体"/>
                          <a:cs typeface="Times New Roman"/>
                        </a:rPr>
                        <a:t>民主决策、民主管理、民主监督的好处；基于爱国、敬业、诚信、友善的价值准则，</a:t>
                      </a:r>
                      <a:r>
                        <a:rPr lang="zh-CN" sz="1200" b="1" kern="100" dirty="0">
                          <a:latin typeface="Times New Roman"/>
                          <a:ea typeface="宋体"/>
                          <a:cs typeface="Times New Roman"/>
                        </a:rPr>
                        <a:t>表达</a:t>
                      </a:r>
                      <a:r>
                        <a:rPr lang="zh-CN" sz="1200" kern="100" dirty="0">
                          <a:latin typeface="Times New Roman"/>
                          <a:ea typeface="宋体"/>
                          <a:cs typeface="Times New Roman"/>
                        </a:rPr>
                        <a:t>乐于参与公益活动的态度。</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823">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2</a:t>
                      </a:r>
                      <a:endParaRPr lang="zh-CN" sz="1200" kern="10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一般情境问题</a:t>
                      </a:r>
                      <a:r>
                        <a:rPr lang="zh-CN" sz="1200" kern="100" dirty="0">
                          <a:latin typeface="Times New Roman"/>
                          <a:ea typeface="宋体"/>
                          <a:cs typeface="Times New Roman"/>
                        </a:rPr>
                        <a:t>，</a:t>
                      </a:r>
                      <a:r>
                        <a:rPr lang="zh-CN" sz="1200" b="1" kern="100" dirty="0">
                          <a:latin typeface="Times New Roman"/>
                          <a:ea typeface="宋体"/>
                          <a:cs typeface="Times New Roman"/>
                        </a:rPr>
                        <a:t>举例说明</a:t>
                      </a:r>
                      <a:r>
                        <a:rPr lang="zh-CN" sz="1200" kern="100" dirty="0">
                          <a:latin typeface="Times New Roman"/>
                          <a:ea typeface="宋体"/>
                          <a:cs typeface="Times New Roman"/>
                        </a:rPr>
                        <a:t>公民与各领域、各层面公共机构的关系；针对受到关注的公共事务，</a:t>
                      </a:r>
                      <a:r>
                        <a:rPr lang="zh-CN" sz="1200" b="1" kern="100" dirty="0">
                          <a:latin typeface="Times New Roman"/>
                          <a:ea typeface="宋体"/>
                          <a:cs typeface="Times New Roman"/>
                        </a:rPr>
                        <a:t>说明</a:t>
                      </a:r>
                      <a:r>
                        <a:rPr lang="zh-CN" sz="1200" kern="100" dirty="0">
                          <a:latin typeface="Times New Roman"/>
                          <a:ea typeface="宋体"/>
                          <a:cs typeface="Times New Roman"/>
                        </a:rPr>
                        <a:t>政府所持有的观点；</a:t>
                      </a:r>
                      <a:r>
                        <a:rPr lang="zh-CN" sz="1200" b="1" kern="100" dirty="0">
                          <a:latin typeface="Times New Roman"/>
                          <a:ea typeface="宋体"/>
                          <a:cs typeface="Times New Roman"/>
                        </a:rPr>
                        <a:t>识别</a:t>
                      </a:r>
                      <a:r>
                        <a:rPr lang="zh-CN" sz="1200" kern="100" dirty="0">
                          <a:latin typeface="Times New Roman"/>
                          <a:ea typeface="宋体"/>
                          <a:cs typeface="Times New Roman"/>
                        </a:rPr>
                        <a:t>政府的职能和权力，</a:t>
                      </a:r>
                      <a:r>
                        <a:rPr lang="zh-CN" sz="1200" b="1" kern="100" dirty="0">
                          <a:latin typeface="Times New Roman"/>
                          <a:ea typeface="宋体"/>
                          <a:cs typeface="Times New Roman"/>
                        </a:rPr>
                        <a:t>解释</a:t>
                      </a:r>
                      <a:r>
                        <a:rPr lang="zh-CN" sz="1200" kern="100" dirty="0">
                          <a:latin typeface="Times New Roman"/>
                          <a:ea typeface="宋体"/>
                          <a:cs typeface="Times New Roman"/>
                        </a:rPr>
                        <a:t>社会治理的方式，</a:t>
                      </a:r>
                      <a:r>
                        <a:rPr lang="zh-CN" sz="1200" b="1" kern="100" dirty="0">
                          <a:latin typeface="Times New Roman"/>
                          <a:ea typeface="宋体"/>
                          <a:cs typeface="Times New Roman"/>
                        </a:rPr>
                        <a:t>阐述</a:t>
                      </a:r>
                      <a:r>
                        <a:rPr lang="zh-CN" sz="1200" kern="100" dirty="0">
                          <a:latin typeface="Times New Roman"/>
                          <a:ea typeface="宋体"/>
                          <a:cs typeface="Times New Roman"/>
                        </a:rPr>
                        <a:t>公民直接行使民主权利的意义；从国家治理和社会治理两个层面，</a:t>
                      </a:r>
                      <a:r>
                        <a:rPr lang="zh-CN" sz="1200" b="1" kern="100" dirty="0">
                          <a:latin typeface="Times New Roman"/>
                          <a:ea typeface="宋体"/>
                          <a:cs typeface="Times New Roman"/>
                        </a:rPr>
                        <a:t>说明</a:t>
                      </a:r>
                      <a:r>
                        <a:rPr lang="zh-CN" sz="1200" kern="100" dirty="0">
                          <a:latin typeface="Times New Roman"/>
                          <a:ea typeface="宋体"/>
                          <a:cs typeface="Times New Roman"/>
                        </a:rPr>
                        <a:t>协商民主的特点和优点；</a:t>
                      </a:r>
                      <a:r>
                        <a:rPr lang="zh-CN" sz="1200" b="1" kern="100" dirty="0">
                          <a:latin typeface="Times New Roman"/>
                          <a:ea typeface="宋体"/>
                          <a:cs typeface="Times New Roman"/>
                        </a:rPr>
                        <a:t>分享</a:t>
                      </a:r>
                      <a:r>
                        <a:rPr lang="zh-CN" sz="1200" kern="100" dirty="0">
                          <a:latin typeface="Times New Roman"/>
                          <a:ea typeface="宋体"/>
                          <a:cs typeface="Times New Roman"/>
                        </a:rPr>
                        <a:t>自己公共参与的经历，</a:t>
                      </a:r>
                      <a:r>
                        <a:rPr lang="zh-CN" sz="1200" b="1" kern="100" dirty="0">
                          <a:latin typeface="Times New Roman"/>
                          <a:ea typeface="宋体"/>
                          <a:cs typeface="Times New Roman"/>
                        </a:rPr>
                        <a:t>表达</a:t>
                      </a:r>
                      <a:r>
                        <a:rPr lang="zh-CN" sz="1200" kern="100" dirty="0">
                          <a:latin typeface="Times New Roman"/>
                          <a:ea typeface="宋体"/>
                          <a:cs typeface="Times New Roman"/>
                        </a:rPr>
                        <a:t>关注公共利益的感受，</a:t>
                      </a:r>
                      <a:r>
                        <a:rPr lang="zh-CN" sz="1200" b="1" kern="100" dirty="0">
                          <a:latin typeface="Times New Roman"/>
                          <a:ea typeface="宋体"/>
                          <a:cs typeface="Times New Roman"/>
                        </a:rPr>
                        <a:t>展示</a:t>
                      </a:r>
                      <a:r>
                        <a:rPr lang="zh-CN" sz="1200" kern="100" dirty="0">
                          <a:latin typeface="Times New Roman"/>
                          <a:ea typeface="宋体"/>
                          <a:cs typeface="Times New Roman"/>
                        </a:rPr>
                        <a:t>公共精神的美好。</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823">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3</a:t>
                      </a:r>
                      <a:endParaRPr lang="zh-CN" sz="1200" kern="10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复杂情境问</a:t>
                      </a:r>
                      <a:r>
                        <a:rPr lang="zh-CN" sz="1200" kern="100" dirty="0">
                          <a:latin typeface="Times New Roman"/>
                          <a:ea typeface="宋体"/>
                          <a:cs typeface="Times New Roman"/>
                        </a:rPr>
                        <a:t>题，</a:t>
                      </a:r>
                      <a:r>
                        <a:rPr lang="zh-CN" sz="1200" b="1" kern="100" dirty="0">
                          <a:latin typeface="Times New Roman"/>
                          <a:ea typeface="宋体"/>
                          <a:cs typeface="Times New Roman"/>
                        </a:rPr>
                        <a:t>剖析</a:t>
                      </a:r>
                      <a:r>
                        <a:rPr lang="zh-CN" sz="1200" kern="100" dirty="0">
                          <a:latin typeface="Times New Roman"/>
                          <a:ea typeface="宋体"/>
                          <a:cs typeface="Times New Roman"/>
                        </a:rPr>
                        <a:t>若干实例，</a:t>
                      </a:r>
                      <a:r>
                        <a:rPr lang="zh-CN" sz="1200" b="1" kern="100" dirty="0">
                          <a:latin typeface="Times New Roman"/>
                          <a:ea typeface="宋体"/>
                          <a:cs typeface="Times New Roman"/>
                        </a:rPr>
                        <a:t>阐释</a:t>
                      </a:r>
                      <a:r>
                        <a:rPr lang="zh-CN" sz="1200" kern="100" dirty="0">
                          <a:latin typeface="Times New Roman"/>
                          <a:ea typeface="宋体"/>
                          <a:cs typeface="Times New Roman"/>
                        </a:rPr>
                        <a:t>公民参与公共事务的意义和价值，</a:t>
                      </a:r>
                      <a:r>
                        <a:rPr lang="zh-CN" sz="1200" b="1" kern="100" dirty="0">
                          <a:latin typeface="Times New Roman"/>
                          <a:ea typeface="宋体"/>
                          <a:cs typeface="Times New Roman"/>
                        </a:rPr>
                        <a:t>解析</a:t>
                      </a:r>
                      <a:r>
                        <a:rPr lang="zh-CN" sz="1200" kern="100" dirty="0">
                          <a:latin typeface="Times New Roman"/>
                          <a:ea typeface="宋体"/>
                          <a:cs typeface="Times New Roman"/>
                        </a:rPr>
                        <a:t>公民参与国家立法、政府决策、社会治理、公共服务的途径和方式；针对公共利益与私人利益发生的矛盾，</a:t>
                      </a:r>
                      <a:r>
                        <a:rPr lang="zh-CN" sz="1200" b="1" kern="100" dirty="0">
                          <a:latin typeface="Times New Roman"/>
                          <a:ea typeface="宋体"/>
                          <a:cs typeface="Times New Roman"/>
                        </a:rPr>
                        <a:t>阐述</a:t>
                      </a:r>
                      <a:r>
                        <a:rPr lang="zh-CN" sz="1200" kern="100" dirty="0">
                          <a:latin typeface="Times New Roman"/>
                          <a:ea typeface="宋体"/>
                          <a:cs typeface="Times New Roman"/>
                        </a:rPr>
                        <a:t>协商民主的意义和价值；</a:t>
                      </a:r>
                      <a:r>
                        <a:rPr lang="zh-CN" sz="1200" b="1" kern="100" dirty="0">
                          <a:latin typeface="Times New Roman"/>
                          <a:ea typeface="宋体"/>
                          <a:cs typeface="Times New Roman"/>
                        </a:rPr>
                        <a:t>比较</a:t>
                      </a:r>
                      <a:r>
                        <a:rPr lang="zh-CN" sz="1200" kern="100" dirty="0">
                          <a:latin typeface="Times New Roman"/>
                          <a:ea typeface="宋体"/>
                          <a:cs typeface="Times New Roman"/>
                        </a:rPr>
                        <a:t>公民政治参与社会参与的角色行为，</a:t>
                      </a:r>
                      <a:r>
                        <a:rPr lang="zh-CN" sz="1200" b="1" kern="100" dirty="0">
                          <a:latin typeface="Times New Roman"/>
                          <a:ea typeface="宋体"/>
                          <a:cs typeface="Times New Roman"/>
                        </a:rPr>
                        <a:t>展现</a:t>
                      </a:r>
                      <a:r>
                        <a:rPr lang="zh-CN" sz="1200" kern="100" dirty="0">
                          <a:latin typeface="Times New Roman"/>
                          <a:ea typeface="宋体"/>
                          <a:cs typeface="Times New Roman"/>
                        </a:rPr>
                        <a:t>公共参与的理性行动能力；着眼于人民当家作主的意义，</a:t>
                      </a:r>
                      <a:r>
                        <a:rPr lang="zh-CN" sz="1200" b="1" kern="100" dirty="0">
                          <a:latin typeface="Times New Roman"/>
                          <a:ea typeface="宋体"/>
                          <a:cs typeface="Times New Roman"/>
                        </a:rPr>
                        <a:t>论述</a:t>
                      </a:r>
                      <a:r>
                        <a:rPr lang="zh-CN" sz="1200" kern="100" dirty="0">
                          <a:latin typeface="Times New Roman"/>
                          <a:ea typeface="宋体"/>
                          <a:cs typeface="Times New Roman"/>
                        </a:rPr>
                        <a:t>公共参与的责任担当精神。</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97460">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4</a:t>
                      </a:r>
                      <a:endParaRPr lang="zh-CN" sz="1200" kern="10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具有挑战性的复杂情境问</a:t>
                      </a:r>
                      <a:r>
                        <a:rPr lang="zh-CN" sz="1200" kern="100" dirty="0">
                          <a:latin typeface="Times New Roman"/>
                          <a:ea typeface="宋体"/>
                          <a:cs typeface="Times New Roman"/>
                        </a:rPr>
                        <a:t>题，</a:t>
                      </a:r>
                      <a:r>
                        <a:rPr lang="zh-CN" sz="1200" b="1" kern="100" dirty="0">
                          <a:latin typeface="Times New Roman"/>
                          <a:ea typeface="宋体"/>
                          <a:cs typeface="Times New Roman"/>
                        </a:rPr>
                        <a:t>回应</a:t>
                      </a:r>
                      <a:r>
                        <a:rPr lang="zh-CN" sz="1200" kern="100" dirty="0">
                          <a:latin typeface="Times New Roman"/>
                          <a:ea typeface="宋体"/>
                          <a:cs typeface="Times New Roman"/>
                        </a:rPr>
                        <a:t>各种指向公共机构的质疑，</a:t>
                      </a:r>
                      <a:r>
                        <a:rPr lang="zh-CN" sz="1200" b="1" kern="100" dirty="0">
                          <a:latin typeface="Times New Roman"/>
                          <a:ea typeface="宋体"/>
                          <a:cs typeface="Times New Roman"/>
                        </a:rPr>
                        <a:t>解释</a:t>
                      </a:r>
                      <a:r>
                        <a:rPr lang="zh-CN" sz="1200" kern="100" dirty="0">
                          <a:latin typeface="Times New Roman"/>
                          <a:ea typeface="宋体"/>
                          <a:cs typeface="Times New Roman"/>
                        </a:rPr>
                        <a:t>公民在公共参与过程中与各领域、各层面公共机构的相互作用，</a:t>
                      </a:r>
                      <a:r>
                        <a:rPr lang="zh-CN" sz="1200" b="1" kern="100" dirty="0">
                          <a:latin typeface="Times New Roman"/>
                          <a:ea typeface="宋体"/>
                          <a:cs typeface="Times New Roman"/>
                        </a:rPr>
                        <a:t>阐述</a:t>
                      </a:r>
                      <a:r>
                        <a:rPr lang="zh-CN" sz="1200" kern="100" dirty="0">
                          <a:latin typeface="Times New Roman"/>
                          <a:ea typeface="宋体"/>
                          <a:cs typeface="Times New Roman"/>
                        </a:rPr>
                        <a:t>公民有序参与的意义和价值；</a:t>
                      </a:r>
                      <a:r>
                        <a:rPr lang="zh-CN" sz="1200" b="1" kern="100" dirty="0">
                          <a:latin typeface="Times New Roman"/>
                          <a:ea typeface="宋体"/>
                          <a:cs typeface="Times New Roman"/>
                        </a:rPr>
                        <a:t>回应</a:t>
                      </a:r>
                      <a:r>
                        <a:rPr lang="zh-CN" sz="1200" kern="100" dirty="0">
                          <a:latin typeface="Times New Roman"/>
                          <a:ea typeface="宋体"/>
                          <a:cs typeface="Times New Roman"/>
                        </a:rPr>
                        <a:t>社会上各种冷漠的表现和议论，剖析导致冷漠的思想根源；</a:t>
                      </a:r>
                      <a:r>
                        <a:rPr lang="zh-CN" sz="1200" b="1" kern="100" dirty="0">
                          <a:latin typeface="Times New Roman"/>
                          <a:ea typeface="宋体"/>
                          <a:cs typeface="Times New Roman"/>
                        </a:rPr>
                        <a:t>回应</a:t>
                      </a:r>
                      <a:r>
                        <a:rPr lang="zh-CN" sz="1200" kern="100" dirty="0">
                          <a:latin typeface="Times New Roman"/>
                          <a:ea typeface="宋体"/>
                          <a:cs typeface="Times New Roman"/>
                        </a:rPr>
                        <a:t>不同群体之间的利益冲突，</a:t>
                      </a:r>
                      <a:r>
                        <a:rPr lang="zh-CN" sz="1200" b="1" kern="100" dirty="0">
                          <a:latin typeface="Times New Roman"/>
                          <a:ea typeface="宋体"/>
                          <a:cs typeface="Times New Roman"/>
                        </a:rPr>
                        <a:t>揭示</a:t>
                      </a:r>
                      <a:r>
                        <a:rPr lang="zh-CN" sz="1200" kern="100" dirty="0">
                          <a:latin typeface="Times New Roman"/>
                          <a:ea typeface="宋体"/>
                          <a:cs typeface="Times New Roman"/>
                        </a:rPr>
                        <a:t>其历史和现实根源，并</a:t>
                      </a:r>
                      <a:r>
                        <a:rPr lang="zh-CN" sz="1200" b="1" kern="100" dirty="0">
                          <a:latin typeface="Times New Roman"/>
                          <a:ea typeface="宋体"/>
                          <a:cs typeface="Times New Roman"/>
                        </a:rPr>
                        <a:t>提出</a:t>
                      </a:r>
                      <a:r>
                        <a:rPr lang="zh-CN" sz="1200" kern="100" dirty="0">
                          <a:latin typeface="Times New Roman"/>
                          <a:ea typeface="宋体"/>
                          <a:cs typeface="Times New Roman"/>
                        </a:rPr>
                        <a:t>管控冲突、解决矛盾的</a:t>
                      </a:r>
                      <a:r>
                        <a:rPr lang="zh-CN" sz="1200" b="1" kern="100" dirty="0">
                          <a:latin typeface="Times New Roman"/>
                          <a:ea typeface="宋体"/>
                          <a:cs typeface="Times New Roman"/>
                        </a:rPr>
                        <a:t>办法或方案</a:t>
                      </a:r>
                      <a:r>
                        <a:rPr lang="zh-CN" sz="1200" kern="100" dirty="0">
                          <a:latin typeface="Times New Roman"/>
                          <a:ea typeface="宋体"/>
                          <a:cs typeface="Times New Roman"/>
                        </a:rPr>
                        <a:t>。</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23429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16"/>
          <p:cNvSpPr/>
          <p:nvPr/>
        </p:nvSpPr>
        <p:spPr bwMode="auto">
          <a:xfrm rot="16579678">
            <a:off x="2020934" y="3559722"/>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3"/>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lstStyle/>
          <a:p>
            <a:endParaRPr lang="zh-CN" altLang="en-US" sz="1799">
              <a:solidFill>
                <a:prstClr val="black"/>
              </a:solidFill>
            </a:endParaRPr>
          </a:p>
        </p:txBody>
      </p:sp>
      <p:sp>
        <p:nvSpPr>
          <p:cNvPr id="35" name="Freeform 16"/>
          <p:cNvSpPr/>
          <p:nvPr/>
        </p:nvSpPr>
        <p:spPr bwMode="auto">
          <a:xfrm rot="16766273">
            <a:off x="413881" y="1167748"/>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4"/>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lstStyle/>
          <a:p>
            <a:endParaRPr lang="zh-CN" altLang="en-US" sz="1799">
              <a:solidFill>
                <a:prstClr val="black"/>
              </a:solidFill>
            </a:endParaRPr>
          </a:p>
        </p:txBody>
      </p:sp>
      <p:sp>
        <p:nvSpPr>
          <p:cNvPr id="29" name="Freeform 6"/>
          <p:cNvSpPr/>
          <p:nvPr/>
        </p:nvSpPr>
        <p:spPr bwMode="auto">
          <a:xfrm rot="5400000">
            <a:off x="-701515" y="1418023"/>
            <a:ext cx="4426991" cy="3023962"/>
          </a:xfrm>
          <a:custGeom>
            <a:avLst/>
            <a:gdLst>
              <a:gd name="T0" fmla="*/ 0 w 1768"/>
              <a:gd name="T1" fmla="*/ 1568 h 1568"/>
              <a:gd name="T2" fmla="*/ 1768 w 1768"/>
              <a:gd name="T3" fmla="*/ 1568 h 1568"/>
              <a:gd name="T4" fmla="*/ 1768 w 1768"/>
              <a:gd name="T5" fmla="*/ 0 h 1568"/>
              <a:gd name="T6" fmla="*/ 0 w 1768"/>
              <a:gd name="T7" fmla="*/ 1568 h 1568"/>
            </a:gdLst>
            <a:ahLst/>
            <a:cxnLst>
              <a:cxn ang="0">
                <a:pos x="T0" y="T1"/>
              </a:cxn>
              <a:cxn ang="0">
                <a:pos x="T2" y="T3"/>
              </a:cxn>
              <a:cxn ang="0">
                <a:pos x="T4" y="T5"/>
              </a:cxn>
              <a:cxn ang="0">
                <a:pos x="T6" y="T7"/>
              </a:cxn>
            </a:cxnLst>
            <a:rect l="0" t="0" r="r" b="b"/>
            <a:pathLst>
              <a:path w="1768" h="1568">
                <a:moveTo>
                  <a:pt x="0" y="1568"/>
                </a:moveTo>
                <a:lnTo>
                  <a:pt x="1768" y="1568"/>
                </a:lnTo>
                <a:lnTo>
                  <a:pt x="1768" y="0"/>
                </a:lnTo>
                <a:lnTo>
                  <a:pt x="0" y="1568"/>
                </a:lnTo>
                <a:close/>
              </a:path>
            </a:pathLst>
          </a:custGeom>
          <a:solidFill>
            <a:schemeClr val="accent1"/>
          </a:solidFill>
          <a:ln>
            <a:noFill/>
          </a:ln>
        </p:spPr>
        <p:txBody>
          <a:bodyPr vert="horz" wrap="square" lIns="91429" tIns="45714" rIns="91429" bIns="45714" numCol="1" anchor="t" anchorCtr="0" compatLnSpc="1"/>
          <a:lstStyle/>
          <a:p>
            <a:endParaRPr lang="zh-CN" altLang="en-US" sz="1799">
              <a:solidFill>
                <a:prstClr val="black"/>
              </a:solidFill>
            </a:endParaRPr>
          </a:p>
        </p:txBody>
      </p:sp>
      <p:sp>
        <p:nvSpPr>
          <p:cNvPr id="33" name="Freeform 16"/>
          <p:cNvSpPr/>
          <p:nvPr/>
        </p:nvSpPr>
        <p:spPr bwMode="auto">
          <a:xfrm rot="5836540">
            <a:off x="651263" y="2703679"/>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bg1"/>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lstStyle/>
          <a:p>
            <a:endParaRPr lang="zh-CN" altLang="en-US" sz="1799">
              <a:solidFill>
                <a:prstClr val="black"/>
              </a:solidFill>
            </a:endParaRPr>
          </a:p>
        </p:txBody>
      </p:sp>
      <p:sp>
        <p:nvSpPr>
          <p:cNvPr id="39" name="Freeform 6"/>
          <p:cNvSpPr>
            <a:spLocks noEditPoints="1"/>
          </p:cNvSpPr>
          <p:nvPr/>
        </p:nvSpPr>
        <p:spPr bwMode="auto">
          <a:xfrm>
            <a:off x="4405747" y="805428"/>
            <a:ext cx="352381" cy="307937"/>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accent3"/>
          </a:solidFill>
          <a:ln>
            <a:noFill/>
          </a:ln>
        </p:spPr>
        <p:txBody>
          <a:bodyPr vert="horz" wrap="square" lIns="91429" tIns="45714" rIns="91429" bIns="45714" numCol="1" anchor="t" anchorCtr="0" compatLnSpc="1"/>
          <a:lstStyle/>
          <a:p>
            <a:endParaRPr lang="zh-CN" altLang="en-US" sz="1799">
              <a:solidFill>
                <a:prstClr val="black"/>
              </a:solidFill>
            </a:endParaRPr>
          </a:p>
        </p:txBody>
      </p:sp>
      <p:sp>
        <p:nvSpPr>
          <p:cNvPr id="41" name="Freeform 16"/>
          <p:cNvSpPr>
            <a:spLocks noEditPoints="1"/>
          </p:cNvSpPr>
          <p:nvPr/>
        </p:nvSpPr>
        <p:spPr bwMode="auto">
          <a:xfrm>
            <a:off x="1970284" y="850153"/>
            <a:ext cx="371429" cy="371429"/>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chemeClr val="accent4"/>
          </a:solidFill>
          <a:ln>
            <a:noFill/>
          </a:ln>
        </p:spPr>
        <p:txBody>
          <a:bodyPr vert="horz" wrap="square" lIns="91429" tIns="45714" rIns="91429" bIns="45714" numCol="1" anchor="t" anchorCtr="0" compatLnSpc="1"/>
          <a:lstStyle/>
          <a:p>
            <a:endParaRPr lang="zh-CN" altLang="en-US" sz="1799">
              <a:solidFill>
                <a:prstClr val="black"/>
              </a:solidFill>
            </a:endParaRPr>
          </a:p>
        </p:txBody>
      </p:sp>
      <p:sp>
        <p:nvSpPr>
          <p:cNvPr id="48" name="TextBox 170"/>
          <p:cNvSpPr txBox="1"/>
          <p:nvPr/>
        </p:nvSpPr>
        <p:spPr>
          <a:xfrm>
            <a:off x="2552784" y="3824796"/>
            <a:ext cx="610561" cy="506926"/>
          </a:xfrm>
          <a:prstGeom prst="rect">
            <a:avLst/>
          </a:prstGeom>
          <a:noFill/>
        </p:spPr>
        <p:txBody>
          <a:bodyPr wrap="square" lIns="68573" tIns="34286" rIns="68573" bIns="34286" rtlCol="0">
            <a:spAutoFit/>
          </a:bodyPr>
          <a:lstStyle/>
          <a:p>
            <a:pPr>
              <a:defRPr/>
            </a:pPr>
            <a:r>
              <a:rPr lang="en-US" altLang="zh-CN" sz="2844" b="1" dirty="0">
                <a:solidFill>
                  <a:schemeClr val="bg1"/>
                </a:solidFill>
                <a:latin typeface="Franklin Gothic Book" panose="020B0503020102020204" pitchFamily="34" charset="0"/>
                <a:ea typeface="Segoe UI Emoji" panose="020B0502040204020203" pitchFamily="34" charset="0"/>
              </a:rPr>
              <a:t>02</a:t>
            </a:r>
            <a:endParaRPr lang="zh-CN" altLang="en-US" sz="2844" b="1" dirty="0">
              <a:solidFill>
                <a:schemeClr val="bg1"/>
              </a:solidFill>
              <a:latin typeface="Franklin Gothic Book" panose="020B0503020102020204" pitchFamily="34" charset="0"/>
            </a:endParaRPr>
          </a:p>
        </p:txBody>
      </p:sp>
      <p:sp>
        <p:nvSpPr>
          <p:cNvPr id="50" name="TextBox 170"/>
          <p:cNvSpPr txBox="1"/>
          <p:nvPr/>
        </p:nvSpPr>
        <p:spPr>
          <a:xfrm>
            <a:off x="937481" y="1442962"/>
            <a:ext cx="610561" cy="506926"/>
          </a:xfrm>
          <a:prstGeom prst="rect">
            <a:avLst/>
          </a:prstGeom>
          <a:noFill/>
        </p:spPr>
        <p:txBody>
          <a:bodyPr wrap="square" lIns="68573" tIns="34286" rIns="68573" bIns="34286" rtlCol="0">
            <a:spAutoFit/>
          </a:bodyPr>
          <a:lstStyle/>
          <a:p>
            <a:pPr>
              <a:defRPr/>
            </a:pPr>
            <a:r>
              <a:rPr lang="en-US" altLang="zh-CN" sz="2844" b="1" dirty="0">
                <a:solidFill>
                  <a:schemeClr val="bg1"/>
                </a:solidFill>
                <a:latin typeface="Franklin Gothic Book" panose="020B0503020102020204" pitchFamily="34" charset="0"/>
                <a:ea typeface="Segoe UI Emoji" panose="020B0502040204020203" pitchFamily="34" charset="0"/>
              </a:rPr>
              <a:t>01</a:t>
            </a:r>
            <a:endParaRPr lang="zh-CN" altLang="en-US" sz="2844" b="1" dirty="0">
              <a:solidFill>
                <a:schemeClr val="bg1"/>
              </a:solidFill>
              <a:latin typeface="Franklin Gothic Book" panose="020B0503020102020204" pitchFamily="34" charset="0"/>
            </a:endParaRPr>
          </a:p>
        </p:txBody>
      </p:sp>
      <p:sp>
        <p:nvSpPr>
          <p:cNvPr id="2" name="矩形 1">
            <a:extLst>
              <a:ext uri="{FF2B5EF4-FFF2-40B4-BE49-F238E27FC236}">
                <a16:creationId xmlns:a16="http://schemas.microsoft.com/office/drawing/2014/main" id="{9346D9B0-C91F-4A49-8151-0378E6CF3B04}"/>
              </a:ext>
            </a:extLst>
          </p:cNvPr>
          <p:cNvSpPr/>
          <p:nvPr/>
        </p:nvSpPr>
        <p:spPr>
          <a:xfrm>
            <a:off x="2411210" y="858946"/>
            <a:ext cx="1107996" cy="369332"/>
          </a:xfrm>
          <a:prstGeom prst="rect">
            <a:avLst/>
          </a:prstGeom>
        </p:spPr>
        <p:txBody>
          <a:bodyPr wrap="square">
            <a:spAutoFit/>
          </a:bodyPr>
          <a:lstStyle/>
          <a:p>
            <a:pPr algn="ctr">
              <a:defRPr/>
            </a:pPr>
            <a:r>
              <a:rPr lang="zh-CN" altLang="en-US" b="1" dirty="0">
                <a:solidFill>
                  <a:srgbClr val="FF0000"/>
                </a:solidFill>
                <a:latin typeface="微软雅黑" panose="020B0503020204020204" pitchFamily="34" charset="-122"/>
                <a:ea typeface="微软雅黑" panose="020B0503020204020204" pitchFamily="34" charset="-122"/>
              </a:rPr>
              <a:t>内容目标</a:t>
            </a:r>
          </a:p>
        </p:txBody>
      </p:sp>
      <p:sp>
        <p:nvSpPr>
          <p:cNvPr id="3" name="矩形 2">
            <a:extLst>
              <a:ext uri="{FF2B5EF4-FFF2-40B4-BE49-F238E27FC236}">
                <a16:creationId xmlns:a16="http://schemas.microsoft.com/office/drawing/2014/main" id="{8DD0674D-0961-468C-B59F-6C96BD3DB560}"/>
              </a:ext>
            </a:extLst>
          </p:cNvPr>
          <p:cNvSpPr/>
          <p:nvPr/>
        </p:nvSpPr>
        <p:spPr>
          <a:xfrm>
            <a:off x="2026885" y="1252169"/>
            <a:ext cx="2038220" cy="1754326"/>
          </a:xfrm>
          <a:prstGeom prst="rect">
            <a:avLst/>
          </a:prstGeom>
        </p:spPr>
        <p:txBody>
          <a:bodyPr wrap="square">
            <a:spAutoFit/>
          </a:bodyPr>
          <a:lstStyle/>
          <a:p>
            <a:r>
              <a:rPr lang="en-US" altLang="zh-CN" dirty="0">
                <a:latin typeface="黑体" panose="02010609060101010101" pitchFamily="49" charset="-122"/>
                <a:ea typeface="黑体" panose="02010609060101010101" pitchFamily="49" charset="-122"/>
                <a:cs typeface="黑体" panose="02010609060101010101" pitchFamily="49" charset="-122"/>
                <a:sym typeface="+mn-ea"/>
              </a:rPr>
              <a:t>1.2</a:t>
            </a:r>
            <a:r>
              <a:rPr lang="zh-CN" altLang="en-US" dirty="0">
                <a:latin typeface="黑体" panose="02010609060101010101" pitchFamily="49" charset="-122"/>
                <a:ea typeface="黑体" panose="02010609060101010101" pitchFamily="49" charset="-122"/>
                <a:cs typeface="黑体" panose="02010609060101010101" pitchFamily="49" charset="-122"/>
                <a:sym typeface="+mn-ea"/>
              </a:rPr>
              <a:t>评析市场机制的优点与局限性，辨析经济运行中政府与市场的关系，解析宏观调控的目标与手段</a:t>
            </a:r>
            <a:endParaRPr lang="zh-CN" altLang="en-US" dirty="0"/>
          </a:p>
        </p:txBody>
      </p:sp>
      <p:sp>
        <p:nvSpPr>
          <p:cNvPr id="4" name="矩形 3">
            <a:extLst>
              <a:ext uri="{FF2B5EF4-FFF2-40B4-BE49-F238E27FC236}">
                <a16:creationId xmlns:a16="http://schemas.microsoft.com/office/drawing/2014/main" id="{79D2B523-5207-422A-8F13-01587911DACC}"/>
              </a:ext>
            </a:extLst>
          </p:cNvPr>
          <p:cNvSpPr/>
          <p:nvPr/>
        </p:nvSpPr>
        <p:spPr>
          <a:xfrm>
            <a:off x="4830775" y="805428"/>
            <a:ext cx="1107996" cy="369332"/>
          </a:xfrm>
          <a:prstGeom prst="rect">
            <a:avLst/>
          </a:prstGeom>
        </p:spPr>
        <p:txBody>
          <a:bodyPr wrap="none">
            <a:spAutoFit/>
          </a:bodyPr>
          <a:lstStyle/>
          <a:p>
            <a:pPr algn="ctr">
              <a:defRPr/>
            </a:pPr>
            <a:r>
              <a:rPr lang="zh-CN" altLang="en-US" b="1" dirty="0">
                <a:solidFill>
                  <a:srgbClr val="FF0000"/>
                </a:solidFill>
                <a:latin typeface="微软雅黑" panose="020B0503020204020204" pitchFamily="34" charset="-122"/>
                <a:ea typeface="微软雅黑" panose="020B0503020204020204" pitchFamily="34" charset="-122"/>
              </a:rPr>
              <a:t>教学提示</a:t>
            </a:r>
          </a:p>
        </p:txBody>
      </p:sp>
      <p:sp>
        <p:nvSpPr>
          <p:cNvPr id="5" name="矩形 4">
            <a:extLst>
              <a:ext uri="{FF2B5EF4-FFF2-40B4-BE49-F238E27FC236}">
                <a16:creationId xmlns:a16="http://schemas.microsoft.com/office/drawing/2014/main" id="{75CF3518-2DE5-4028-80E9-2D863AD92DC5}"/>
              </a:ext>
            </a:extLst>
          </p:cNvPr>
          <p:cNvSpPr/>
          <p:nvPr/>
        </p:nvSpPr>
        <p:spPr>
          <a:xfrm>
            <a:off x="4335531" y="1130941"/>
            <a:ext cx="4808469" cy="4040080"/>
          </a:xfrm>
          <a:prstGeom prst="rect">
            <a:avLst/>
          </a:prstGeom>
        </p:spPr>
        <p:txBody>
          <a:bodyPr wrap="square">
            <a:spAutoFit/>
          </a:bodyPr>
          <a:lstStyle/>
          <a:p>
            <a:pPr algn="just" eaLnBrk="0" fontAlgn="base" hangingPunct="0">
              <a:lnSpc>
                <a:spcPts val="1920"/>
              </a:lnSpc>
              <a:spcBef>
                <a:spcPct val="20000"/>
              </a:spcBef>
              <a:spcAft>
                <a:spcPct val="0"/>
              </a:spcAft>
            </a:pPr>
            <a:r>
              <a:rPr lang="zh-CN" altLang="en-US" sz="1600" dirty="0">
                <a:latin typeface="黑体" panose="02010609060101010101" pitchFamily="49" charset="-122"/>
                <a:ea typeface="黑体" panose="02010609060101010101" pitchFamily="49" charset="-122"/>
                <a:cs typeface="黑体" panose="02010609060101010101" pitchFamily="49" charset="-122"/>
              </a:rPr>
              <a:t>◆以“为什么‘两只手’优于‘一只手’”为</a:t>
            </a:r>
            <a:r>
              <a:rPr lang="zh-CN" altLang="en-US" sz="1600" dirty="0">
                <a:solidFill>
                  <a:srgbClr val="FF0000"/>
                </a:solidFill>
                <a:latin typeface="黑体" panose="02010609060101010101" pitchFamily="49" charset="-122"/>
                <a:ea typeface="黑体" panose="02010609060101010101" pitchFamily="49" charset="-122"/>
                <a:cs typeface="黑体" panose="02010609060101010101" pitchFamily="49" charset="-122"/>
              </a:rPr>
              <a:t>议题</a:t>
            </a:r>
            <a:r>
              <a:rPr lang="zh-CN" altLang="en-US" sz="1600" dirty="0">
                <a:latin typeface="黑体" panose="02010609060101010101" pitchFamily="49" charset="-122"/>
                <a:ea typeface="黑体" panose="02010609060101010101" pitchFamily="49" charset="-122"/>
                <a:cs typeface="黑体" panose="02010609060101010101" pitchFamily="49" charset="-122"/>
              </a:rPr>
              <a:t>，探究在资源配置中市场起决定性作用和更好发挥政府作用的道理，明确社会主义市场经济体制的特点。可结合企业经营活动的特点，或调研某商品的生产和销售，引用典到案例，说明市场在资源配置中如何发挥决定性作用。可调研某市场，分析市场调节的局限性，就如何更好地发挥政府作用提出建议。</a:t>
            </a:r>
          </a:p>
          <a:p>
            <a:pPr algn="just" eaLnBrk="0" fontAlgn="base" hangingPunct="0">
              <a:lnSpc>
                <a:spcPts val="1920"/>
              </a:lnSpc>
              <a:spcBef>
                <a:spcPct val="20000"/>
              </a:spcBef>
              <a:spcAft>
                <a:spcPct val="0"/>
              </a:spcAft>
            </a:pPr>
            <a:r>
              <a:rPr lang="zh-CN" altLang="en-US" sz="1600" dirty="0">
                <a:latin typeface="黑体" panose="02010609060101010101" pitchFamily="49" charset="-122"/>
                <a:ea typeface="黑体" panose="02010609060101010101" pitchFamily="49" charset="-122"/>
                <a:cs typeface="黑体" panose="02010609060101010101" pitchFamily="49" charset="-122"/>
              </a:rPr>
              <a:t>◆以“怎样保持经济平稳运行”为</a:t>
            </a:r>
            <a:r>
              <a:rPr lang="zh-CN" altLang="en-US" sz="1600" dirty="0">
                <a:solidFill>
                  <a:srgbClr val="FF0000"/>
                </a:solidFill>
                <a:latin typeface="黑体" panose="02010609060101010101" pitchFamily="49" charset="-122"/>
                <a:ea typeface="黑体" panose="02010609060101010101" pitchFamily="49" charset="-122"/>
                <a:cs typeface="黑体" panose="02010609060101010101" pitchFamily="49" charset="-122"/>
              </a:rPr>
              <a:t>议题</a:t>
            </a:r>
            <a:r>
              <a:rPr lang="zh-CN" altLang="en-US" sz="1600" dirty="0">
                <a:latin typeface="黑体" panose="02010609060101010101" pitchFamily="49" charset="-122"/>
                <a:ea typeface="黑体" panose="02010609060101010101" pitchFamily="49" charset="-122"/>
                <a:cs typeface="黑体" panose="02010609060101010101" pitchFamily="49" charset="-122"/>
              </a:rPr>
              <a:t>，探究正确运用宏观调控手段，实现宏观调控目标。可搜集有关资料，了解国内生产总值的构成，讨论国内生产总值作为宏观经济统计指标存在的价值与不足，并利用国内生产总值的数据，解析宏观调控的意义。可邀请专家成银行、财政部门的管理者举办一场关于宏观经济调控的讲座；或搜集实例，探究如何随着宏观经济形势的变化合理运用调控手段。</a:t>
            </a:r>
          </a:p>
        </p:txBody>
      </p:sp>
      <p:sp>
        <p:nvSpPr>
          <p:cNvPr id="23" name="矩形 22">
            <a:extLst>
              <a:ext uri="{FF2B5EF4-FFF2-40B4-BE49-F238E27FC236}">
                <a16:creationId xmlns:a16="http://schemas.microsoft.com/office/drawing/2014/main" id="{D34D996A-B571-4781-8B23-65447FD92FFC}"/>
              </a:ext>
            </a:extLst>
          </p:cNvPr>
          <p:cNvSpPr/>
          <p:nvPr/>
        </p:nvSpPr>
        <p:spPr>
          <a:xfrm>
            <a:off x="0" y="10631"/>
            <a:ext cx="9144000" cy="720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96D0B94A-C02A-4B77-9D95-F1D4091E895B}"/>
              </a:ext>
            </a:extLst>
          </p:cNvPr>
          <p:cNvSpPr/>
          <p:nvPr/>
        </p:nvSpPr>
        <p:spPr>
          <a:xfrm>
            <a:off x="1689958" y="10654"/>
            <a:ext cx="4899685" cy="720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课标要求：</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普通高中思想政治课程标准（</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2017</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年版）</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p>
        </p:txBody>
      </p:sp>
      <p:pic>
        <p:nvPicPr>
          <p:cNvPr id="25" name="图片 24">
            <a:extLst>
              <a:ext uri="{FF2B5EF4-FFF2-40B4-BE49-F238E27FC236}">
                <a16:creationId xmlns:a16="http://schemas.microsoft.com/office/drawing/2014/main" id="{F98C0494-5BFB-46B2-B21B-4428B46B990F}"/>
              </a:ext>
            </a:extLst>
          </p:cNvPr>
          <p:cNvPicPr>
            <a:picLocks noChangeAspect="1"/>
          </p:cNvPicPr>
          <p:nvPr/>
        </p:nvPicPr>
        <p:blipFill>
          <a:blip r:embed="rId3"/>
          <a:stretch>
            <a:fillRect/>
          </a:stretch>
        </p:blipFill>
        <p:spPr>
          <a:xfrm>
            <a:off x="8287798" y="10631"/>
            <a:ext cx="856202" cy="720000"/>
          </a:xfrm>
          <a:prstGeom prst="rect">
            <a:avLst/>
          </a:prstGeom>
        </p:spPr>
      </p:pic>
    </p:spTree>
    <p:extLst>
      <p:ext uri="{BB962C8B-B14F-4D97-AF65-F5344CB8AC3E}">
        <p14:creationId xmlns:p14="http://schemas.microsoft.com/office/powerpoint/2010/main" val="2241981402"/>
      </p:ext>
    </p:extLst>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2000"/>
                            </p:stCondLst>
                            <p:childTnLst>
                              <p:par>
                                <p:cTn id="29" presetID="6" presetClass="entr" presetSubtype="16"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500"/>
                                        <p:tgtEl>
                                          <p:spTgt spid="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circle(in)">
                                      <p:cBhvr>
                                        <p:cTn id="34" dur="500"/>
                                        <p:tgtEl>
                                          <p:spTgt spid="3"/>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250"/>
                                        <p:tgtEl>
                                          <p:spTgt spid="33"/>
                                        </p:tgtEl>
                                      </p:cBhvr>
                                    </p:animEffect>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anim calcmode="lin" valueType="num">
                                      <p:cBhvr>
                                        <p:cTn id="43" dur="500" fill="hold"/>
                                        <p:tgtEl>
                                          <p:spTgt spid="34"/>
                                        </p:tgtEl>
                                        <p:attrNameLst>
                                          <p:attrName>ppt_x</p:attrName>
                                        </p:attrNameLst>
                                      </p:cBhvr>
                                      <p:tavLst>
                                        <p:tav tm="0">
                                          <p:val>
                                            <p:strVal val="#ppt_x"/>
                                          </p:val>
                                        </p:tav>
                                        <p:tav tm="100000">
                                          <p:val>
                                            <p:strVal val="#ppt_x"/>
                                          </p:val>
                                        </p:tav>
                                      </p:tavLst>
                                    </p:anim>
                                    <p:anim calcmode="lin" valueType="num">
                                      <p:cBhvr>
                                        <p:cTn id="44" dur="500" fill="hold"/>
                                        <p:tgtEl>
                                          <p:spTgt spid="34"/>
                                        </p:tgtEl>
                                        <p:attrNameLst>
                                          <p:attrName>ppt_y</p:attrName>
                                        </p:attrNameLst>
                                      </p:cBhvr>
                                      <p:tavLst>
                                        <p:tav tm="0">
                                          <p:val>
                                            <p:strVal val="#ppt_y+.1"/>
                                          </p:val>
                                        </p:tav>
                                        <p:tav tm="100000">
                                          <p:val>
                                            <p:strVal val="#ppt_y"/>
                                          </p:val>
                                        </p:tav>
                                      </p:tavLst>
                                    </p:anim>
                                  </p:childTnLst>
                                </p:cTn>
                              </p:par>
                            </p:childTnLst>
                          </p:cTn>
                        </p:par>
                        <p:par>
                          <p:cTn id="45" fill="hold">
                            <p:stCondLst>
                              <p:cond delay="3250"/>
                            </p:stCondLst>
                            <p:childTnLst>
                              <p:par>
                                <p:cTn id="46" presetID="53" presetClass="entr" presetSubtype="16"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childTnLst>
                          </p:cTn>
                        </p:par>
                        <p:par>
                          <p:cTn id="51" fill="hold">
                            <p:stCondLst>
                              <p:cond delay="3750"/>
                            </p:stCondLst>
                            <p:childTnLst>
                              <p:par>
                                <p:cTn id="52" presetID="47"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ppt_x</p:attrName>
                                        </p:attrNameLst>
                                      </p:cBhvr>
                                      <p:tavLst>
                                        <p:tav tm="0">
                                          <p:val>
                                            <p:strVal val="#ppt_x"/>
                                          </p:val>
                                        </p:tav>
                                        <p:tav tm="100000">
                                          <p:val>
                                            <p:strVal val="#ppt_x"/>
                                          </p:val>
                                        </p:tav>
                                      </p:tavLst>
                                    </p:anim>
                                    <p:anim calcmode="lin" valueType="num">
                                      <p:cBhvr>
                                        <p:cTn id="56" dur="500" fill="hold"/>
                                        <p:tgtEl>
                                          <p:spTgt spid="48"/>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21" presetClass="entr" presetSubtype="1"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heel(1)">
                                      <p:cBhvr>
                                        <p:cTn id="60" dur="500"/>
                                        <p:tgtEl>
                                          <p:spTgt spid="4"/>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heel(1)">
                                      <p:cBhvr>
                                        <p:cTn id="6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29" grpId="0" animBg="1"/>
      <p:bldP spid="33" grpId="0" animBg="1"/>
      <p:bldP spid="39" grpId="0" animBg="1"/>
      <p:bldP spid="41" grpId="0" animBg="1"/>
      <p:bldP spid="48" grpId="0"/>
      <p:bldP spid="50" grpId="0"/>
      <p:bldP spid="2"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357"/>
            <a:ext cx="9144000" cy="684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4"/>
          <a:stretch>
            <a:fillRect/>
          </a:stretch>
        </p:blipFill>
        <p:spPr>
          <a:xfrm>
            <a:off x="8187070" y="0"/>
            <a:ext cx="956930"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2293708" y="2077"/>
            <a:ext cx="4234070" cy="684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 </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考情概述</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考试大纲</a:t>
            </a:r>
          </a:p>
        </p:txBody>
      </p:sp>
      <p:sp>
        <p:nvSpPr>
          <p:cNvPr id="14" name="矩形 13">
            <a:extLst>
              <a:ext uri="{FF2B5EF4-FFF2-40B4-BE49-F238E27FC236}">
                <a16:creationId xmlns:a16="http://schemas.microsoft.com/office/drawing/2014/main" id="{A026FBB4-F9D6-4F3B-A5C4-CFD5916A38AB}"/>
              </a:ext>
            </a:extLst>
          </p:cNvPr>
          <p:cNvSpPr/>
          <p:nvPr/>
        </p:nvSpPr>
        <p:spPr>
          <a:xfrm>
            <a:off x="1242391" y="1592940"/>
            <a:ext cx="6336704" cy="4801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社会主义市场经济</a:t>
            </a:r>
          </a:p>
        </p:txBody>
      </p:sp>
      <p:sp>
        <p:nvSpPr>
          <p:cNvPr id="15" name="MH_SubTitle_1">
            <a:extLst>
              <a:ext uri="{FF2B5EF4-FFF2-40B4-BE49-F238E27FC236}">
                <a16:creationId xmlns:a16="http://schemas.microsoft.com/office/drawing/2014/main" id="{66215310-C27A-4269-8C35-5F528AFDE295}"/>
              </a:ext>
            </a:extLst>
          </p:cNvPr>
          <p:cNvSpPr txBox="1">
            <a:spLocks noChangeArrowheads="1"/>
          </p:cNvSpPr>
          <p:nvPr>
            <p:custDataLst>
              <p:tags r:id="rId1"/>
            </p:custDataLst>
          </p:nvPr>
        </p:nvSpPr>
        <p:spPr bwMode="auto">
          <a:xfrm>
            <a:off x="1242391" y="2073071"/>
            <a:ext cx="3096344" cy="2808000"/>
          </a:xfrm>
          <a:prstGeom prst="rect">
            <a:avLst/>
          </a:prstGeom>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defRPr/>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市场经济基本原理</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市场与计划</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市场调节及其弊端</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市场配置资源</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市场秩序</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dirty="0">
              <a:solidFill>
                <a:srgbClr val="80808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6" name="MH_SubTitle_1">
            <a:extLst>
              <a:ext uri="{FF2B5EF4-FFF2-40B4-BE49-F238E27FC236}">
                <a16:creationId xmlns:a16="http://schemas.microsoft.com/office/drawing/2014/main" id="{14A747F9-6941-4944-BE9F-CE7A615299F7}"/>
              </a:ext>
            </a:extLst>
          </p:cNvPr>
          <p:cNvSpPr txBox="1">
            <a:spLocks noChangeArrowheads="1"/>
          </p:cNvSpPr>
          <p:nvPr>
            <p:custDataLst>
              <p:tags r:id="rId2"/>
            </p:custDataLst>
          </p:nvPr>
        </p:nvSpPr>
        <p:spPr bwMode="auto">
          <a:xfrm>
            <a:off x="4482751" y="2073071"/>
            <a:ext cx="3096344" cy="2808000"/>
          </a:xfrm>
          <a:prstGeom prst="rect">
            <a:avLst/>
          </a:prstGeom>
          <a:ln/>
          <a:extLst>
            <a:ext uri="{909E8E84-426E-40DD-AFC4-6F175D3DCCD1}">
              <a14:hiddenFill xmlns:a14="http://schemas.microsoft.com/office/drawing/2010/main">
                <a:solidFill>
                  <a:srgbClr val="FFFFFF"/>
                </a:solidFill>
              </a14:hiddenFill>
            </a:ext>
          </a:extLst>
        </p:spPr>
        <p:style>
          <a:lnRef idx="2">
            <a:schemeClr val="accent5"/>
          </a:lnRef>
          <a:fillRef idx="1">
            <a:schemeClr val="lt1"/>
          </a:fillRef>
          <a:effectRef idx="0">
            <a:schemeClr val="accent5"/>
          </a:effectRef>
          <a:fontRef idx="minor">
            <a:schemeClr val="dk1"/>
          </a:fontRef>
        </p:style>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40000"/>
              </a:lnSpc>
              <a:defRPr/>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社会主义市场经济</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社会主义市场经济的基本特征</a:t>
            </a: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宏观调控 </a:t>
            </a:r>
            <a:endParaRPr lang="zh-CN" altLang="en-US" dirty="0">
              <a:solidFill>
                <a:srgbClr val="80808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40000"/>
              </a:lnSpc>
              <a:defRPr/>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dirty="0">
              <a:solidFill>
                <a:srgbClr val="80808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 name="矩形 1">
            <a:extLst>
              <a:ext uri="{FF2B5EF4-FFF2-40B4-BE49-F238E27FC236}">
                <a16:creationId xmlns:a16="http://schemas.microsoft.com/office/drawing/2014/main" id="{F2FB3799-8611-4C02-9AC7-37357A52CF6A}"/>
              </a:ext>
            </a:extLst>
          </p:cNvPr>
          <p:cNvSpPr/>
          <p:nvPr/>
        </p:nvSpPr>
        <p:spPr>
          <a:xfrm>
            <a:off x="-71447" y="1147668"/>
            <a:ext cx="4410182" cy="400110"/>
          </a:xfrm>
          <a:prstGeom prst="rect">
            <a:avLst/>
          </a:prstGeom>
        </p:spPr>
        <p:txBody>
          <a:bodyPr wrap="none">
            <a:spAutoFit/>
          </a:bodyPr>
          <a:lstStyle/>
          <a:p>
            <a:pPr algn="ctr"/>
            <a:r>
              <a:rPr lang="en-US" altLang="zh-CN" sz="2000" b="1" dirty="0">
                <a:solidFill>
                  <a:srgbClr val="002060"/>
                </a:solidFill>
                <a:latin typeface="微软雅黑" panose="020B0503020204020204" pitchFamily="34" charset="-122"/>
                <a:ea typeface="微软雅黑" panose="020B0503020204020204" pitchFamily="34" charset="-122"/>
              </a:rPr>
              <a:t>2019</a:t>
            </a:r>
            <a:r>
              <a:rPr lang="zh-CN" altLang="en-US" sz="2000" b="1" dirty="0">
                <a:solidFill>
                  <a:srgbClr val="002060"/>
                </a:solidFill>
                <a:latin typeface="微软雅黑" panose="020B0503020204020204" pitchFamily="34" charset="-122"/>
                <a:ea typeface="微软雅黑" panose="020B0503020204020204" pitchFamily="34" charset="-122"/>
              </a:rPr>
              <a:t>年全国新课标高考政治考试大纲</a:t>
            </a:r>
          </a:p>
        </p:txBody>
      </p:sp>
    </p:spTree>
    <p:extLst>
      <p:ext uri="{BB962C8B-B14F-4D97-AF65-F5344CB8AC3E}">
        <p14:creationId xmlns:p14="http://schemas.microsoft.com/office/powerpoint/2010/main" val="346653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par>
                          <p:cTn id="12" fill="hold">
                            <p:stCondLst>
                              <p:cond delay="675"/>
                            </p:stCondLst>
                            <p:childTnLst>
                              <p:par>
                                <p:cTn id="13" presetID="1" presetClass="entr" presetSubtype="0" fill="hold" grpId="0" nodeType="afterEffect">
                                  <p:stCondLst>
                                    <p:cond delay="0"/>
                                  </p:stCondLst>
                                  <p:childTnLst>
                                    <p:set>
                                      <p:cBhvr>
                                        <p:cTn id="14" dur="1" fill="hold">
                                          <p:stCondLst>
                                            <p:cond delay="499"/>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492500"/>
            <a:ext cx="9144000" cy="1651000"/>
          </a:xfrm>
          <a:prstGeom prst="rect">
            <a:avLst/>
          </a:prstGeom>
          <a:solidFill>
            <a:schemeClr val="accent2"/>
          </a:solidFill>
          <a:ln w="12700">
            <a:miter lim="400000"/>
          </a:ln>
        </p:spPr>
        <p:txBody>
          <a:bodyPr lIns="0" tIns="0" rIns="0" bIns="0" anchor="ctr"/>
          <a:lstStyle/>
          <a:p>
            <a:pPr lvl="0" algn="ctr"/>
            <a:endParaRPr>
              <a:latin typeface="+mn-ea"/>
              <a:ea typeface="+mn-ea"/>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1022437"/>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rgbClr val="FFFFFF"/>
                  </a:solidFill>
                  <a:uFill>
                    <a:solidFill>
                      <a:srgbClr val="FFFFFF"/>
                    </a:solidFill>
                  </a:uFill>
                  <a:latin typeface="+mn-ea"/>
                </a:rPr>
                <a:t>考情分析</a:t>
              </a:r>
              <a:endParaRPr sz="3200" b="1" dirty="0">
                <a:solidFill>
                  <a:srgbClr val="FFFFFF"/>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sz="4400" b="1" dirty="0">
                <a:solidFill>
                  <a:srgbClr val="FFFFFF"/>
                </a:solidFill>
                <a:uFill>
                  <a:solidFill>
                    <a:srgbClr val="FFFFFF"/>
                  </a:solidFill>
                </a:uFill>
                <a:latin typeface="+mn-ea"/>
                <a:ea typeface="+mn-ea"/>
              </a:rPr>
              <a:t>02</a:t>
            </a:r>
            <a:endParaRPr sz="4400" b="1" dirty="0">
              <a:solidFill>
                <a:srgbClr val="FFFFFF"/>
              </a:solidFill>
              <a:uFill>
                <a:solidFill>
                  <a:srgbClr val="FFFFFF"/>
                </a:solidFill>
              </a:uFill>
              <a:latin typeface="+mn-ea"/>
              <a:ea typeface="+mn-ea"/>
            </a:endParaRPr>
          </a:p>
        </p:txBody>
      </p:sp>
      <p:sp>
        <p:nvSpPr>
          <p:cNvPr id="9" name="矩形 8">
            <a:extLst>
              <a:ext uri="{FF2B5EF4-FFF2-40B4-BE49-F238E27FC236}">
                <a16:creationId xmlns:a16="http://schemas.microsoft.com/office/drawing/2014/main" id="{8DD39B16-1A94-452E-9E6C-E8B9E5DBBA6D}"/>
              </a:ext>
            </a:extLst>
          </p:cNvPr>
          <p:cNvSpPr/>
          <p:nvPr/>
        </p:nvSpPr>
        <p:spPr>
          <a:xfrm>
            <a:off x="2013001" y="3578097"/>
            <a:ext cx="3108543" cy="1077218"/>
          </a:xfrm>
          <a:prstGeom prst="rect">
            <a:avLst/>
          </a:prstGeom>
        </p:spPr>
        <p:txBody>
          <a:bodyPr wrap="none">
            <a:spAutoFit/>
          </a:bodyPr>
          <a:lstStyle/>
          <a:p>
            <a:pPr marL="457200" indent="-457200">
              <a:buFont typeface="Wingdings" panose="05000000000000000000" charset="0"/>
              <a:buChar char="Ø"/>
            </a:pPr>
            <a:r>
              <a:rPr lang="zh-CN" altLang="en-US" sz="3200" dirty="0">
                <a:solidFill>
                  <a:schemeClr val="bg1"/>
                </a:solidFill>
                <a:latin typeface="微软雅黑" panose="020B0503020204020204" pitchFamily="34" charset="-122"/>
                <a:ea typeface="微软雅黑" panose="020B0503020204020204" pitchFamily="34" charset="-122"/>
              </a:rPr>
              <a:t>考点考向分析</a:t>
            </a:r>
          </a:p>
          <a:p>
            <a:pPr marL="457200" indent="-457200">
              <a:buFont typeface="Wingdings" panose="05000000000000000000" charset="0"/>
              <a:buChar char="Ø"/>
            </a:pPr>
            <a:r>
              <a:rPr lang="zh-CN" altLang="en-US" sz="3200" dirty="0">
                <a:solidFill>
                  <a:schemeClr val="bg1"/>
                </a:solidFill>
                <a:latin typeface="微软雅黑" panose="020B0503020204020204" pitchFamily="34" charset="-122"/>
                <a:ea typeface="微软雅黑" panose="020B0503020204020204" pitchFamily="34" charset="-122"/>
              </a:rPr>
              <a:t>命题趋势展望</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par>
                                    <p:cTn id="14" presetID="2" presetClass="entr" presetSubtype="8" accel="100000" fill="hold" grpId="0" nodeType="withEffect" p14:presetBounceEnd="100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100000">
                                          <p:cBhvr additive="base">
                                            <p:cTn id="16" dur="500" fill="hold"/>
                                            <p:tgtEl>
                                              <p:spTgt spid="9"/>
                                            </p:tgtEl>
                                            <p:attrNameLst>
                                              <p:attrName>ppt_x</p:attrName>
                                            </p:attrNameLst>
                                          </p:cBhvr>
                                          <p:tavLst>
                                            <p:tav tm="0">
                                              <p:val>
                                                <p:strVal val="0-#ppt_w/2"/>
                                              </p:val>
                                            </p:tav>
                                            <p:tav tm="100000">
                                              <p:val>
                                                <p:strVal val="#ppt_x"/>
                                              </p:val>
                                            </p:tav>
                                          </p:tavLst>
                                        </p:anim>
                                        <p:anim calcmode="lin" valueType="num" p14:bounceEnd="100000">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P spid="9" grpId="0"/>
        </p:bldLst>
      </p:timing>
    </mc:Choice>
    <mc:Fallback xmlns="">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par>
                                    <p:cTn id="14" presetID="2" presetClass="entr" presetSubtype="8" ac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84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799" y="0"/>
            <a:ext cx="856201"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2293708" y="2077"/>
            <a:ext cx="4234070" cy="684000"/>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考情分析</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考点考向</a:t>
            </a:r>
          </a:p>
        </p:txBody>
      </p:sp>
      <p:sp>
        <p:nvSpPr>
          <p:cNvPr id="11" name="WordArt 8">
            <a:extLst>
              <a:ext uri="{FF2B5EF4-FFF2-40B4-BE49-F238E27FC236}">
                <a16:creationId xmlns:a16="http://schemas.microsoft.com/office/drawing/2014/main" id="{3E5D1C47-A9D8-49B4-95AE-5618DBF54802}"/>
              </a:ext>
            </a:extLst>
          </p:cNvPr>
          <p:cNvSpPr>
            <a:spLocks noTextEdit="1"/>
          </p:cNvSpPr>
          <p:nvPr/>
        </p:nvSpPr>
        <p:spPr>
          <a:xfrm>
            <a:off x="0" y="772071"/>
            <a:ext cx="4104456" cy="344575"/>
          </a:xfrm>
          <a:prstGeom prst="rect">
            <a:avLst/>
          </a:prstGeom>
          <a:noFill/>
        </p:spPr>
        <p:txBody>
          <a:bodyPr wrap="none" fromWordArt="1">
            <a:prstTxWarp prst="textPlain">
              <a:avLst>
                <a:gd name="adj" fmla="val 50000"/>
              </a:avLst>
            </a:prstTxWarp>
            <a:normAutofit fontScale="72500" lnSpcReduction="20000"/>
          </a:bodyPr>
          <a:lstStyle/>
          <a:p>
            <a:pPr algn="l"/>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201</a:t>
            </a:r>
            <a:r>
              <a:rPr lang="en-US" altLang="zh-CN"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7</a:t>
            </a:r>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-201</a:t>
            </a:r>
            <a:r>
              <a:rPr lang="en-US" altLang="zh-CN"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9</a:t>
            </a:r>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年高考分析表</a:t>
            </a:r>
          </a:p>
        </p:txBody>
      </p:sp>
      <p:graphicFrame>
        <p:nvGraphicFramePr>
          <p:cNvPr id="14" name="Group 542">
            <a:extLst>
              <a:ext uri="{FF2B5EF4-FFF2-40B4-BE49-F238E27FC236}">
                <a16:creationId xmlns:a16="http://schemas.microsoft.com/office/drawing/2014/main" id="{373ED152-3AC6-444D-A62A-F8DD246A04F3}"/>
              </a:ext>
            </a:extLst>
          </p:cNvPr>
          <p:cNvGraphicFramePr>
            <a:graphicFrameLocks/>
          </p:cNvGraphicFramePr>
          <p:nvPr>
            <p:extLst>
              <p:ext uri="{D42A27DB-BD31-4B8C-83A1-F6EECF244321}">
                <p14:modId xmlns:p14="http://schemas.microsoft.com/office/powerpoint/2010/main" val="714989183"/>
              </p:ext>
            </p:extLst>
          </p:nvPr>
        </p:nvGraphicFramePr>
        <p:xfrm>
          <a:off x="218955" y="1194086"/>
          <a:ext cx="8496944" cy="3816427"/>
        </p:xfrm>
        <a:graphic>
          <a:graphicData uri="http://schemas.openxmlformats.org/drawingml/2006/table">
            <a:tbl>
              <a:tblPr/>
              <a:tblGrid>
                <a:gridCol w="504056">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1433613">
                  <a:extLst>
                    <a:ext uri="{9D8B030D-6E8A-4147-A177-3AD203B41FA5}">
                      <a16:colId xmlns:a16="http://schemas.microsoft.com/office/drawing/2014/main" val="20002"/>
                    </a:ext>
                  </a:extLst>
                </a:gridCol>
                <a:gridCol w="1950763">
                  <a:extLst>
                    <a:ext uri="{9D8B030D-6E8A-4147-A177-3AD203B41FA5}">
                      <a16:colId xmlns:a16="http://schemas.microsoft.com/office/drawing/2014/main" val="20003"/>
                    </a:ext>
                  </a:extLst>
                </a:gridCol>
                <a:gridCol w="2348086">
                  <a:extLst>
                    <a:ext uri="{9D8B030D-6E8A-4147-A177-3AD203B41FA5}">
                      <a16:colId xmlns:a16="http://schemas.microsoft.com/office/drawing/2014/main" val="20004"/>
                    </a:ext>
                  </a:extLst>
                </a:gridCol>
                <a:gridCol w="1108298">
                  <a:extLst>
                    <a:ext uri="{9D8B030D-6E8A-4147-A177-3AD203B41FA5}">
                      <a16:colId xmlns:a16="http://schemas.microsoft.com/office/drawing/2014/main" val="20005"/>
                    </a:ext>
                  </a:extLst>
                </a:gridCol>
              </a:tblGrid>
              <a:tr h="425315">
                <a:tc gridSpan="2">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题号</a:t>
                      </a:r>
                      <a:r>
                        <a:rPr kumimoji="0" lang="en-US" altLang="zh-CN"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题型</a:t>
                      </a:r>
                      <a:r>
                        <a:rPr kumimoji="0" lang="en-US" altLang="zh-CN"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分值</a:t>
                      </a: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考点</a:t>
                      </a:r>
                      <a:endPar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试题情境</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问题设置</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素养水平</a:t>
                      </a:r>
                      <a:endParaRPr kumimoji="0" lang="en-US" altLang="zh-CN"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3579">
                <a:tc rowSpan="5">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2019</a:t>
                      </a:r>
                      <a:r>
                        <a:rPr kumimoji="0" lang="zh-CN" altLang="en-US"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Ⅰ14.</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科学的宏观调控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央行存款准备金率</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降低存款准备金率是为了</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1"/>
                  </a:ext>
                </a:extLst>
              </a:tr>
              <a:tr h="463579">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1050" b="0" i="0" u="none" strike="noStrike" cap="none" normalizeH="0" baseline="0" dirty="0">
                          <a:ln>
                            <a:noFill/>
                          </a:ln>
                          <a:solidFill>
                            <a:schemeClr val="tx1"/>
                          </a:solidFill>
                          <a:effectLst/>
                          <a:latin typeface="+mn-ea"/>
                          <a:ea typeface="+mn-ea"/>
                        </a:rPr>
                        <a:t>Ⅱ13.</a:t>
                      </a:r>
                      <a:r>
                        <a:rPr kumimoji="0" lang="zh-CN" altLang="en-US" sz="1050" b="0" i="0" u="none" strike="noStrike" cap="none" normalizeH="0" baseline="0" dirty="0">
                          <a:ln>
                            <a:noFill/>
                          </a:ln>
                          <a:solidFill>
                            <a:schemeClr val="tx1"/>
                          </a:solidFill>
                          <a:effectLst/>
                          <a:latin typeface="+mn-ea"/>
                          <a:ea typeface="+mn-ea"/>
                        </a:rPr>
                        <a:t>选择题</a:t>
                      </a:r>
                      <a:r>
                        <a:rPr kumimoji="0" lang="en-US" altLang="zh-CN" sz="1050" b="0" i="0" u="none" strike="noStrike" cap="none" normalizeH="0" baseline="0" dirty="0">
                          <a:ln>
                            <a:noFill/>
                          </a:ln>
                          <a:solidFill>
                            <a:schemeClr val="tx1"/>
                          </a:solidFill>
                          <a:effectLst/>
                          <a:latin typeface="+mn-ea"/>
                          <a:ea typeface="+mn-ea"/>
                        </a:rPr>
                        <a:t>.4</a:t>
                      </a:r>
                      <a:endParaRPr kumimoji="0" lang="zh-CN" altLang="en-US" sz="1050" b="0" i="0" u="none" strike="noStrike" cap="none" normalizeH="0" baseline="0" dirty="0">
                        <a:ln>
                          <a:noFill/>
                        </a:ln>
                        <a:solidFill>
                          <a:schemeClr val="tx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科学的宏观调控</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利用税收政策引导金融机构对小微企业放贷</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该税收政策发挥作用的路径是</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4</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2"/>
                  </a:ext>
                </a:extLst>
              </a:tr>
              <a:tr h="336521">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75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cap="none" normalizeH="0" baseline="0" dirty="0">
                          <a:ln>
                            <a:noFill/>
                          </a:ln>
                          <a:solidFill>
                            <a:schemeClr val="tx1"/>
                          </a:solidFill>
                          <a:effectLst/>
                          <a:latin typeface="+mn-ea"/>
                          <a:ea typeface="+mn-ea"/>
                        </a:rPr>
                        <a:t>Ⅱ15.</a:t>
                      </a:r>
                      <a:r>
                        <a:rPr kumimoji="0" lang="zh-CN" altLang="en-US" sz="1050" b="0" i="0" u="none" strike="noStrike" cap="none" normalizeH="0" baseline="0" dirty="0">
                          <a:ln>
                            <a:noFill/>
                          </a:ln>
                          <a:solidFill>
                            <a:schemeClr val="tx1"/>
                          </a:solidFill>
                          <a:effectLst/>
                          <a:latin typeface="+mn-ea"/>
                          <a:ea typeface="+mn-ea"/>
                        </a:rPr>
                        <a:t>选择题</a:t>
                      </a:r>
                      <a:r>
                        <a:rPr kumimoji="0" lang="en-US" altLang="zh-CN" sz="1050" b="0" i="0" u="none" strike="noStrike" cap="none" normalizeH="0" baseline="0" dirty="0">
                          <a:ln>
                            <a:noFill/>
                          </a:ln>
                          <a:solidFill>
                            <a:schemeClr val="tx1"/>
                          </a:solidFill>
                          <a:effectLst/>
                          <a:latin typeface="+mn-ea"/>
                          <a:ea typeface="+mn-ea"/>
                        </a:rPr>
                        <a:t>.4</a:t>
                      </a:r>
                      <a:endParaRPr kumimoji="0" lang="zh-CN" altLang="en-US" sz="1050" b="0" i="0" u="none" strike="noStrike" cap="none" normalizeH="0" baseline="0" dirty="0">
                        <a:ln>
                          <a:noFill/>
                        </a:ln>
                        <a:solidFill>
                          <a:schemeClr val="tx1"/>
                        </a:solidFill>
                        <a:effectLst/>
                        <a:latin typeface="+mn-ea"/>
                        <a:ea typeface="+mn-ea"/>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宏观调控与经济发展</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设立科创板支持创新</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设立科创板旨在</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3"/>
                  </a:ext>
                </a:extLst>
              </a:tr>
              <a:tr h="463579">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75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Ⅲ14.</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科学的宏观调控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国家推动粤港澳大湾区发展</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关于打造粤港澳大湾区的重大意义。下列判断中不恰当的是</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2</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4"/>
                  </a:ext>
                </a:extLst>
              </a:tr>
              <a:tr h="463579">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海南</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26.</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（二）选考题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非选择题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.8</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邓小平文选</a:t>
                      </a:r>
                      <a:r>
                        <a:rPr kumimoji="0" lang="en-US" altLang="zh-CN"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：计划和市场都是发展生产力的方法</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分析邓小平上述观点对建立社会主义市场经济体制的理论意义 </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2</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5"/>
                  </a:ext>
                </a:extLst>
              </a:tr>
              <a:tr h="661613">
                <a:tc rowSpan="2">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2018</a:t>
                      </a:r>
                      <a:r>
                        <a:rPr kumimoji="0" lang="zh-CN" altLang="en-US"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cap="none" normalizeH="0" baseline="0" dirty="0">
                          <a:ln>
                            <a:noFill/>
                          </a:ln>
                          <a:solidFill>
                            <a:schemeClr val="tx1"/>
                          </a:solidFill>
                          <a:effectLst/>
                          <a:latin typeface="+mn-ea"/>
                          <a:ea typeface="+mn-ea"/>
                        </a:rPr>
                        <a:t>Ⅱ14</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endParaRPr kumimoji="0" lang="zh-CN" altLang="en-US" sz="1050" b="0" i="0" u="none" strike="noStrike" cap="none" normalizeH="0" baseline="0" dirty="0">
                        <a:ln>
                          <a:noFill/>
                        </a:ln>
                        <a:solidFill>
                          <a:schemeClr val="tx1"/>
                        </a:solidFill>
                        <a:effectLst/>
                        <a:latin typeface="+mn-ea"/>
                        <a:ea typeface="+mn-ea"/>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科学的宏观调控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面对财政赤字通货膨胀</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为了应对这种局面，该国可采取的政策措施是</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公共参与水平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6"/>
                  </a:ext>
                </a:extLst>
              </a:tr>
              <a:tr h="538662">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海南</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8.</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.2</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050" b="0" i="0" u="none" strike="noStrike" cap="none" normalizeH="0" baseline="0" dirty="0">
                        <a:ln>
                          <a:noFill/>
                        </a:ln>
                        <a:solidFill>
                          <a:schemeClr val="tx1"/>
                        </a:solidFill>
                        <a:effectLst/>
                        <a:latin typeface="+mn-ea"/>
                        <a:ea typeface="+mn-ea"/>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科学的宏观调控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政府工作报告</a:t>
                      </a:r>
                      <a:r>
                        <a:rPr kumimoji="0" lang="en-US" altLang="zh-CN"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指出运用财政手段改善民生</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下列可直接改善民生的财政举措是</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5967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oup 542">
            <a:extLst>
              <a:ext uri="{FF2B5EF4-FFF2-40B4-BE49-F238E27FC236}">
                <a16:creationId xmlns:a16="http://schemas.microsoft.com/office/drawing/2014/main" id="{D7F53E5E-54C9-43FD-A798-4542A360AC1B}"/>
              </a:ext>
            </a:extLst>
          </p:cNvPr>
          <p:cNvGraphicFramePr>
            <a:graphicFrameLocks/>
          </p:cNvGraphicFramePr>
          <p:nvPr>
            <p:extLst>
              <p:ext uri="{D42A27DB-BD31-4B8C-83A1-F6EECF244321}">
                <p14:modId xmlns:p14="http://schemas.microsoft.com/office/powerpoint/2010/main" val="3079354029"/>
              </p:ext>
            </p:extLst>
          </p:nvPr>
        </p:nvGraphicFramePr>
        <p:xfrm>
          <a:off x="162271" y="1105439"/>
          <a:ext cx="8496944" cy="2882259"/>
        </p:xfrm>
        <a:graphic>
          <a:graphicData uri="http://schemas.openxmlformats.org/drawingml/2006/table">
            <a:tbl>
              <a:tblPr/>
              <a:tblGrid>
                <a:gridCol w="432048">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1505621">
                  <a:extLst>
                    <a:ext uri="{9D8B030D-6E8A-4147-A177-3AD203B41FA5}">
                      <a16:colId xmlns:a16="http://schemas.microsoft.com/office/drawing/2014/main" val="20002"/>
                    </a:ext>
                  </a:extLst>
                </a:gridCol>
                <a:gridCol w="1950763">
                  <a:extLst>
                    <a:ext uri="{9D8B030D-6E8A-4147-A177-3AD203B41FA5}">
                      <a16:colId xmlns:a16="http://schemas.microsoft.com/office/drawing/2014/main" val="20003"/>
                    </a:ext>
                  </a:extLst>
                </a:gridCol>
                <a:gridCol w="2348086">
                  <a:extLst>
                    <a:ext uri="{9D8B030D-6E8A-4147-A177-3AD203B41FA5}">
                      <a16:colId xmlns:a16="http://schemas.microsoft.com/office/drawing/2014/main" val="20004"/>
                    </a:ext>
                  </a:extLst>
                </a:gridCol>
                <a:gridCol w="1108298">
                  <a:extLst>
                    <a:ext uri="{9D8B030D-6E8A-4147-A177-3AD203B41FA5}">
                      <a16:colId xmlns:a16="http://schemas.microsoft.com/office/drawing/2014/main" val="20005"/>
                    </a:ext>
                  </a:extLst>
                </a:gridCol>
              </a:tblGrid>
              <a:tr h="360039">
                <a:tc gridSpan="2">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题号</a:t>
                      </a:r>
                      <a:r>
                        <a:rPr kumimoji="0" lang="en-US" altLang="zh-CN"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题型</a:t>
                      </a:r>
                      <a:r>
                        <a:rPr kumimoji="0" lang="en-US" altLang="zh-CN"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1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分值</a:t>
                      </a: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考点</a:t>
                      </a:r>
                      <a:endPar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试题情境</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问题设置</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素养水平</a:t>
                      </a:r>
                      <a:endParaRPr kumimoji="0" lang="en-US" altLang="zh-CN" sz="1050" b="1"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1271">
                <a:tc rowSpan="6">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en-US" altLang="zh-CN"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2017</a:t>
                      </a:r>
                      <a:r>
                        <a:rPr kumimoji="0" lang="zh-CN" altLang="en-US" sz="11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Ⅰ13.</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企业参股市政工程</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这一做法的目的在于</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2</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1"/>
                  </a:ext>
                </a:extLst>
              </a:tr>
              <a:tr h="385692">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75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1050" b="0" i="0" u="none" strike="noStrike" cap="none" normalizeH="0" baseline="0" dirty="0">
                        <a:ln>
                          <a:noFill/>
                        </a:ln>
                        <a:solidFill>
                          <a:schemeClr val="tx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cap="none" normalizeH="0" baseline="0" dirty="0">
                          <a:ln>
                            <a:noFill/>
                          </a:ln>
                          <a:solidFill>
                            <a:schemeClr val="tx1"/>
                          </a:solidFill>
                          <a:effectLst/>
                          <a:latin typeface="+mn-ea"/>
                          <a:ea typeface="+mn-ea"/>
                        </a:rPr>
                        <a:t>Ⅱ15</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国有企业改革问题</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新一轮央企改革的目的在于</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2"/>
                  </a:ext>
                </a:extLst>
              </a:tr>
              <a:tr h="385692">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cap="none" normalizeH="0" baseline="0" dirty="0">
                          <a:ln>
                            <a:noFill/>
                          </a:ln>
                          <a:solidFill>
                            <a:schemeClr val="tx1"/>
                          </a:solidFill>
                          <a:effectLst/>
                          <a:latin typeface="+mn-ea"/>
                          <a:ea typeface="+mn-ea"/>
                        </a:rPr>
                        <a:t>Ⅱ38</a:t>
                      </a:r>
                      <a:r>
                        <a:rPr kumimoji="0" lang="zh-CN" altLang="en-US" sz="1050" b="0" i="0" u="none" strike="noStrike" cap="none" normalizeH="0" baseline="0" dirty="0">
                          <a:ln>
                            <a:noFill/>
                          </a:ln>
                          <a:solidFill>
                            <a:schemeClr val="tx1"/>
                          </a:solidFill>
                          <a:effectLst/>
                          <a:latin typeface="+mn-ea"/>
                          <a:ea typeface="+mn-ea"/>
                        </a:rPr>
                        <a:t>（</a:t>
                      </a:r>
                      <a:r>
                        <a:rPr kumimoji="0" lang="en-US" altLang="zh-CN" sz="1050" b="0" i="0" u="none" strike="noStrike" cap="none" normalizeH="0" baseline="0" dirty="0">
                          <a:ln>
                            <a:noFill/>
                          </a:ln>
                          <a:solidFill>
                            <a:schemeClr val="tx1"/>
                          </a:solidFill>
                          <a:effectLst/>
                          <a:latin typeface="+mn-ea"/>
                          <a:ea typeface="+mn-ea"/>
                        </a:rPr>
                        <a:t>2</a:t>
                      </a:r>
                      <a:r>
                        <a:rPr kumimoji="0" lang="zh-CN" altLang="en-US" sz="1050" b="0" i="0" u="none" strike="noStrike" cap="none" normalizeH="0" baseline="0" dirty="0">
                          <a:ln>
                            <a:noFill/>
                          </a:ln>
                          <a:solidFill>
                            <a:schemeClr val="tx1"/>
                          </a:solidFill>
                          <a:effectLst/>
                          <a:latin typeface="+mn-ea"/>
                          <a:ea typeface="+mn-ea"/>
                        </a:rPr>
                        <a:t>）非选择题</a:t>
                      </a:r>
                      <a:r>
                        <a:rPr kumimoji="0" lang="en-US" altLang="zh-CN" sz="1050" b="0" i="0" u="none" strike="noStrike" cap="none" normalizeH="0" baseline="0" dirty="0">
                          <a:ln>
                            <a:noFill/>
                          </a:ln>
                          <a:solidFill>
                            <a:schemeClr val="tx1"/>
                          </a:solidFill>
                          <a:effectLst/>
                          <a:latin typeface="+mn-ea"/>
                          <a:ea typeface="+mn-ea"/>
                        </a:rPr>
                        <a:t>.6</a:t>
                      </a:r>
                      <a:endPar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玉米收储制度改革</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玉米价格的下降，影响了一些玉米种植户的收入，政府和种植户可采取哪些应对措施</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4</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公共参与水平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4</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3"/>
                  </a:ext>
                </a:extLst>
              </a:tr>
              <a:tr h="385692">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海南</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4.</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.2</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发展土地流转市场</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发展农地流转市场意在</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4"/>
                  </a:ext>
                </a:extLst>
              </a:tr>
              <a:tr h="385692">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海南</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8.</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.2</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盐业体制改革</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该方案对食盐市场产生的影响有</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5"/>
                  </a:ext>
                </a:extLst>
              </a:tr>
              <a:tr h="385692">
                <a:tc vMerge="1">
                  <a: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1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海南</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9.</a:t>
                      </a:r>
                      <a:r>
                        <a:rPr kumimoji="0" lang="zh-CN" altLang="en-US" sz="1050" b="0" i="0" u="none" strike="noStrike" cap="none" normalizeH="0" baseline="0" dirty="0">
                          <a:ln>
                            <a:noFill/>
                          </a:ln>
                          <a:solidFill>
                            <a:schemeClr val="tx1"/>
                          </a:solidFill>
                          <a:effectLst/>
                          <a:latin typeface="+mn-ea"/>
                          <a:ea typeface="+mn-ea"/>
                          <a:cs typeface="Times New Roman" panose="02020603050405020304" pitchFamily="18" charset="0"/>
                        </a:rPr>
                        <a:t>选择题</a:t>
                      </a:r>
                      <a:r>
                        <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rPr>
                        <a:t>.2</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1050" b="0" i="0" u="none" strike="noStrike" cap="none" normalizeH="0" baseline="0" dirty="0">
                        <a:ln>
                          <a:noFill/>
                        </a:ln>
                        <a:solidFill>
                          <a:schemeClr val="tx1"/>
                        </a:solidFill>
                        <a:effectLst/>
                        <a:latin typeface="+mn-ea"/>
                        <a:ea typeface="+mn-ea"/>
                        <a:cs typeface="Times New Roman" panose="02020603050405020304" pitchFamily="18" charset="0"/>
                      </a:endParaRP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F3F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市场作用与宏观调控</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盐业体制改革</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1100" b="1" i="0" u="none" strike="noStrike" kern="1200"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实施这一改革</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科学精神水平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政治认同水平</a:t>
                      </a:r>
                      <a:r>
                        <a:rPr kumimoji="0" lang="en-US" altLang="zh-CN" sz="11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3</a:t>
                      </a:r>
                    </a:p>
                  </a:txBody>
                  <a:tcPr marL="68580" marR="68580" marT="28575" marB="2857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4925" cap="flat" cmpd="sng" algn="ctr">
                      <a:solidFill>
                        <a:srgbClr val="000000"/>
                      </a:solidFill>
                      <a:prstDash val="solid"/>
                      <a:round/>
                      <a:headEnd type="none" w="med" len="med"/>
                      <a:tailEnd type="none" w="med" len="med"/>
                    </a:lnT>
                    <a:lnB w="34925" cap="flat" cmpd="sng" algn="ctr">
                      <a:solidFill>
                        <a:srgbClr val="000000"/>
                      </a:solidFill>
                      <a:prstDash val="solid"/>
                      <a:round/>
                      <a:headEnd type="none" w="med" len="med"/>
                      <a:tailEnd type="none" w="med" len="med"/>
                    </a:lnB>
                    <a:lnTlToBr>
                      <a:noFill/>
                    </a:lnTlToBr>
                    <a:lnBlToTr>
                      <a:noFill/>
                    </a:lnBlToTr>
                    <a:solidFill>
                      <a:srgbClr val="FFFFDD"/>
                    </a:solidFill>
                  </a:tcPr>
                </a:tc>
                <a:extLst>
                  <a:ext uri="{0D108BD9-81ED-4DB2-BD59-A6C34878D82A}">
                    <a16:rowId xmlns:a16="http://schemas.microsoft.com/office/drawing/2014/main" val="10006"/>
                  </a:ext>
                </a:extLst>
              </a:tr>
            </a:tbl>
          </a:graphicData>
        </a:graphic>
      </p:graphicFrame>
      <p:sp>
        <p:nvSpPr>
          <p:cNvPr id="5" name="矩形 4">
            <a:extLst>
              <a:ext uri="{FF2B5EF4-FFF2-40B4-BE49-F238E27FC236}">
                <a16:creationId xmlns:a16="http://schemas.microsoft.com/office/drawing/2014/main" id="{0302BBB3-8107-4415-B975-388FCE45A1AA}"/>
              </a:ext>
            </a:extLst>
          </p:cNvPr>
          <p:cNvSpPr/>
          <p:nvPr/>
        </p:nvSpPr>
        <p:spPr>
          <a:xfrm>
            <a:off x="0" y="10631"/>
            <a:ext cx="9144000" cy="684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799" y="0"/>
            <a:ext cx="856201"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2293708" y="2077"/>
            <a:ext cx="4234070" cy="684000"/>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考情分析</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考点考向</a:t>
            </a:r>
          </a:p>
        </p:txBody>
      </p:sp>
      <p:sp>
        <p:nvSpPr>
          <p:cNvPr id="11" name="WordArt 8">
            <a:extLst>
              <a:ext uri="{FF2B5EF4-FFF2-40B4-BE49-F238E27FC236}">
                <a16:creationId xmlns:a16="http://schemas.microsoft.com/office/drawing/2014/main" id="{3E5D1C47-A9D8-49B4-95AE-5618DBF54802}"/>
              </a:ext>
            </a:extLst>
          </p:cNvPr>
          <p:cNvSpPr>
            <a:spLocks noTextEdit="1"/>
          </p:cNvSpPr>
          <p:nvPr/>
        </p:nvSpPr>
        <p:spPr>
          <a:xfrm>
            <a:off x="0" y="772071"/>
            <a:ext cx="4104456" cy="344575"/>
          </a:xfrm>
          <a:prstGeom prst="rect">
            <a:avLst/>
          </a:prstGeom>
          <a:noFill/>
        </p:spPr>
        <p:txBody>
          <a:bodyPr wrap="none" fromWordArt="1">
            <a:prstTxWarp prst="textPlain">
              <a:avLst>
                <a:gd name="adj" fmla="val 50000"/>
              </a:avLst>
            </a:prstTxWarp>
            <a:normAutofit fontScale="72500" lnSpcReduction="20000"/>
          </a:bodyPr>
          <a:lstStyle/>
          <a:p>
            <a:pPr algn="l"/>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201</a:t>
            </a:r>
            <a:r>
              <a:rPr lang="en-US" altLang="zh-CN"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7</a:t>
            </a:r>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-201</a:t>
            </a:r>
            <a:r>
              <a:rPr lang="en-US" altLang="zh-CN"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9</a:t>
            </a:r>
            <a:r>
              <a:rPr lang="zh-CN" altLang="en-US" sz="2700" b="1" dirty="0">
                <a:ln w="12700">
                  <a:solidFill>
                    <a:schemeClr val="tx2">
                      <a:satMod val="155000"/>
                    </a:schemeClr>
                  </a:solidFill>
                  <a:prstDash val="solid"/>
                </a:ln>
                <a:solidFill>
                  <a:srgbClr val="002060"/>
                </a:solidFill>
                <a:latin typeface="微软雅黑" panose="020B0503020204020204" pitchFamily="34" charset="-122"/>
                <a:ea typeface="微软雅黑" panose="020B0503020204020204" pitchFamily="34" charset="-122"/>
              </a:rPr>
              <a:t>年高考分析表</a:t>
            </a:r>
          </a:p>
        </p:txBody>
      </p:sp>
      <p:sp>
        <p:nvSpPr>
          <p:cNvPr id="3" name="矩形 2">
            <a:extLst>
              <a:ext uri="{FF2B5EF4-FFF2-40B4-BE49-F238E27FC236}">
                <a16:creationId xmlns:a16="http://schemas.microsoft.com/office/drawing/2014/main" id="{E281501C-C00C-488C-A977-96B722FD4F5D}"/>
              </a:ext>
            </a:extLst>
          </p:cNvPr>
          <p:cNvSpPr/>
          <p:nvPr/>
        </p:nvSpPr>
        <p:spPr>
          <a:xfrm>
            <a:off x="277396" y="4558725"/>
            <a:ext cx="8507008" cy="584775"/>
          </a:xfrm>
          <a:prstGeom prst="rect">
            <a:avLst/>
          </a:prstGeom>
        </p:spPr>
        <p:txBody>
          <a:bodyPr wrap="square">
            <a:spAutoFit/>
          </a:bodyPr>
          <a:lstStyle/>
          <a:p>
            <a:r>
              <a:rPr lang="zh-CN" altLang="en-US" sz="1600" b="1" dirty="0">
                <a:solidFill>
                  <a:srgbClr val="FF0000"/>
                </a:solidFill>
                <a:latin typeface="黑体" panose="02010609060101010101" pitchFamily="49" charset="-122"/>
                <a:ea typeface="黑体" panose="02010609060101010101" pitchFamily="49" charset="-122"/>
              </a:rPr>
              <a:t>说明：</a:t>
            </a:r>
            <a:r>
              <a:rPr lang="zh-CN" altLang="en-US" sz="1600" b="1" dirty="0">
                <a:latin typeface="黑体" panose="02010609060101010101" pitchFamily="49" charset="-122"/>
                <a:ea typeface="黑体" panose="02010609060101010101" pitchFamily="49" charset="-122"/>
              </a:rPr>
              <a:t>思想政治学科核心素养要素之间相互联系，不是孤立的存在，共同构成一个有机整体，在内容上相互交融、在逻辑上相互依存。这里的素养分析只是考题侧重考查</a:t>
            </a:r>
          </a:p>
        </p:txBody>
      </p:sp>
      <p:sp>
        <p:nvSpPr>
          <p:cNvPr id="8" name="上箭头标注 11">
            <a:extLst>
              <a:ext uri="{FF2B5EF4-FFF2-40B4-BE49-F238E27FC236}">
                <a16:creationId xmlns:a16="http://schemas.microsoft.com/office/drawing/2014/main" id="{B73723E5-0734-427B-9BEF-09A96284BFDB}"/>
              </a:ext>
            </a:extLst>
          </p:cNvPr>
          <p:cNvSpPr/>
          <p:nvPr/>
        </p:nvSpPr>
        <p:spPr>
          <a:xfrm>
            <a:off x="1531533" y="2935044"/>
            <a:ext cx="1620000" cy="187200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关注主干基础知识，把握内在联系，体现</a:t>
            </a:r>
            <a:r>
              <a:rPr lang="zh-CN" altLang="en-US" sz="1600" b="1" dirty="0">
                <a:solidFill>
                  <a:srgbClr val="FFFF00"/>
                </a:solidFill>
              </a:rPr>
              <a:t>基础性</a:t>
            </a:r>
          </a:p>
        </p:txBody>
      </p:sp>
      <p:sp>
        <p:nvSpPr>
          <p:cNvPr id="10" name="上箭头标注 13">
            <a:extLst>
              <a:ext uri="{FF2B5EF4-FFF2-40B4-BE49-F238E27FC236}">
                <a16:creationId xmlns:a16="http://schemas.microsoft.com/office/drawing/2014/main" id="{8CC18166-12EC-41CA-B79B-3270D964B4F9}"/>
              </a:ext>
            </a:extLst>
          </p:cNvPr>
          <p:cNvSpPr/>
          <p:nvPr/>
        </p:nvSpPr>
        <p:spPr>
          <a:xfrm>
            <a:off x="3284771" y="2915658"/>
            <a:ext cx="1620000" cy="187200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情境融合知识，综合分析问题，体现</a:t>
            </a:r>
            <a:r>
              <a:rPr lang="zh-CN" altLang="en-US" sz="1600" b="1" dirty="0">
                <a:solidFill>
                  <a:srgbClr val="FFFF00"/>
                </a:solidFill>
              </a:rPr>
              <a:t>综合性</a:t>
            </a:r>
          </a:p>
        </p:txBody>
      </p:sp>
      <p:sp>
        <p:nvSpPr>
          <p:cNvPr id="12" name="上箭头标注 12">
            <a:extLst>
              <a:ext uri="{FF2B5EF4-FFF2-40B4-BE49-F238E27FC236}">
                <a16:creationId xmlns:a16="http://schemas.microsoft.com/office/drawing/2014/main" id="{B414FDDC-34E6-4997-BE47-DF88316A70A6}"/>
              </a:ext>
            </a:extLst>
          </p:cNvPr>
          <p:cNvSpPr/>
          <p:nvPr/>
        </p:nvSpPr>
        <p:spPr>
          <a:xfrm>
            <a:off x="5059027" y="2819667"/>
            <a:ext cx="1620000" cy="205200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解决实际问题，体现应用</a:t>
            </a:r>
            <a:r>
              <a:rPr lang="zh-CN" altLang="en-US" sz="1600" b="1" dirty="0">
                <a:solidFill>
                  <a:srgbClr val="FFFF00"/>
                </a:solidFill>
              </a:rPr>
              <a:t>性</a:t>
            </a:r>
          </a:p>
        </p:txBody>
      </p:sp>
      <p:sp>
        <p:nvSpPr>
          <p:cNvPr id="13" name="上箭头标注 14">
            <a:extLst>
              <a:ext uri="{FF2B5EF4-FFF2-40B4-BE49-F238E27FC236}">
                <a16:creationId xmlns:a16="http://schemas.microsoft.com/office/drawing/2014/main" id="{BDF821FA-D9B5-4DCC-9CB4-8C1A224B134D}"/>
              </a:ext>
            </a:extLst>
          </p:cNvPr>
          <p:cNvSpPr/>
          <p:nvPr/>
        </p:nvSpPr>
        <p:spPr>
          <a:xfrm>
            <a:off x="6833283" y="2845044"/>
            <a:ext cx="1620000" cy="205200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逻辑思维推导，提出创新方案，体现</a:t>
            </a:r>
            <a:r>
              <a:rPr lang="zh-CN" altLang="en-US" sz="1600" b="1" dirty="0">
                <a:solidFill>
                  <a:srgbClr val="FFFF00"/>
                </a:solidFill>
              </a:rPr>
              <a:t>创新性</a:t>
            </a:r>
          </a:p>
        </p:txBody>
      </p:sp>
    </p:spTree>
    <p:extLst>
      <p:ext uri="{BB962C8B-B14F-4D97-AF65-F5344CB8AC3E}">
        <p14:creationId xmlns:p14="http://schemas.microsoft.com/office/powerpoint/2010/main" val="56125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7A5A6D7-E83B-470D-AB2A-FD21194C71E1}"/>
              </a:ext>
            </a:extLst>
          </p:cNvPr>
          <p:cNvSpPr>
            <a:spLocks noGrp="1"/>
          </p:cNvSpPr>
          <p:nvPr>
            <p:ph type="sldNum" sz="quarter" idx="12"/>
          </p:nvPr>
        </p:nvSpPr>
        <p:spPr/>
        <p:txBody>
          <a:bodyPr/>
          <a:lstStyle/>
          <a:p>
            <a:fld id="{D4131876-DDDF-4594-99BA-62C00D84AF8D}" type="slidenum">
              <a:rPr lang="zh-CN" altLang="en-US" smtClean="0"/>
              <a:t>17</a:t>
            </a:fld>
            <a:endParaRPr lang="zh-CN" altLang="en-US"/>
          </a:p>
        </p:txBody>
      </p:sp>
      <p:sp>
        <p:nvSpPr>
          <p:cNvPr id="3" name="Rectangle 1">
            <a:extLst>
              <a:ext uri="{FF2B5EF4-FFF2-40B4-BE49-F238E27FC236}">
                <a16:creationId xmlns:a16="http://schemas.microsoft.com/office/drawing/2014/main" id="{011EDD0E-FB7E-4C9B-AD29-CA6D6995A093}"/>
              </a:ext>
            </a:extLst>
          </p:cNvPr>
          <p:cNvSpPr>
            <a:spLocks noChangeArrowheads="1"/>
          </p:cNvSpPr>
          <p:nvPr/>
        </p:nvSpPr>
        <p:spPr bwMode="auto">
          <a:xfrm>
            <a:off x="228600" y="309113"/>
            <a:ext cx="8629926"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(2019</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全国</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2</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卷</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)13.</a:t>
            </a:r>
            <a:r>
              <a:rPr kumimoji="0" lang="zh-CN"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为进一步加大对小微企业的支持力度，财政部、国家税务局发布通知，指</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2018</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年</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9</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月</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1</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月至</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2020</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年</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12</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月</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31</a:t>
            </a: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日，对金融机构向小型企业。微利企业和个体工商户发放小额贷款取得的利息收入，免征增值税。该税收政策发挥作用的路径是</a:t>
            </a:r>
            <a:r>
              <a:rPr lang="en-US" altLang="zh-CN" b="1" dirty="0">
                <a:solidFill>
                  <a:srgbClr val="003366"/>
                </a:solidFill>
                <a:latin typeface="新宋体" panose="02010609030101010101" pitchFamily="49" charset="-122"/>
                <a:ea typeface="新宋体" panose="02010609030101010101" pitchFamily="49" charset="-122"/>
                <a:sym typeface="Wingdings" panose="05000000000000000000" pitchFamily="2" charset="2"/>
              </a:rPr>
              <a:t>(        )</a:t>
            </a:r>
            <a:endParaRPr kumimoji="0" lang="zh-CN" altLang="en-US" sz="105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①激发小微企业的经营活力   </a:t>
            </a:r>
            <a:endPar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②缓解小微企业的融资困难  </a:t>
            </a:r>
            <a:endParaRPr kumimoji="0" lang="zh-CN" altLang="en-US" sz="105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③引导金融机构对小微企业贷款    </a:t>
            </a:r>
            <a:endPar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④改变金融企业税收负担预期  </a:t>
            </a:r>
            <a:endParaRPr kumimoji="0" lang="zh-CN" altLang="en-US" sz="105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⑤减低金融机构的贷款利率</a:t>
            </a:r>
            <a:endParaRPr kumimoji="0" lang="zh-CN" altLang="en-US" sz="105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    </a:t>
            </a:r>
            <a:r>
              <a:rPr kumimoji="0" lang="en-US" altLang="zh-CN" b="1" i="0" u="none" strike="noStrike" cap="none" normalizeH="0" baseline="0" dirty="0">
                <a:ln>
                  <a:noFill/>
                </a:ln>
                <a:solidFill>
                  <a:srgbClr val="003366"/>
                </a:solidFill>
                <a:effectLst/>
                <a:latin typeface="新宋体" panose="02010609030101010101" pitchFamily="49" charset="-122"/>
                <a:ea typeface="新宋体" panose="02010609030101010101" pitchFamily="49" charset="-122"/>
              </a:rPr>
              <a:t>A.①→②→④→③ B.④→③→②→① C.②→③→①→⑤ D.⑤→③→②→①</a:t>
            </a:r>
            <a:endParaRPr kumimoji="0" lang="en-US" altLang="zh-CN" sz="2800" b="1" i="0" u="none" strike="noStrike" cap="none" normalizeH="0" baseline="0" dirty="0">
              <a:ln>
                <a:noFill/>
              </a:ln>
              <a:solidFill>
                <a:schemeClr val="tx1"/>
              </a:solidFill>
              <a:effectLst/>
              <a:latin typeface="Arial" panose="020B0604020202020204" pitchFamily="34" charset="0"/>
            </a:endParaRPr>
          </a:p>
        </p:txBody>
      </p:sp>
      <p:sp>
        <p:nvSpPr>
          <p:cNvPr id="6" name="矩形 5">
            <a:extLst>
              <a:ext uri="{FF2B5EF4-FFF2-40B4-BE49-F238E27FC236}">
                <a16:creationId xmlns:a16="http://schemas.microsoft.com/office/drawing/2014/main" id="{1B068D9E-CA0E-4903-BE7F-31BF4CA99FEC}"/>
              </a:ext>
            </a:extLst>
          </p:cNvPr>
          <p:cNvSpPr/>
          <p:nvPr/>
        </p:nvSpPr>
        <p:spPr>
          <a:xfrm>
            <a:off x="526774" y="3222066"/>
            <a:ext cx="8388626" cy="1600438"/>
          </a:xfrm>
          <a:prstGeom prst="rect">
            <a:avLst/>
          </a:prstGeom>
        </p:spPr>
        <p:txBody>
          <a:bodyPr wrap="square">
            <a:spAutoFit/>
          </a:bodyPr>
          <a:lstStyle/>
          <a:p>
            <a:r>
              <a:rPr lang="zh-CN" altLang="en-US" sz="1400" b="1" dirty="0">
                <a:solidFill>
                  <a:srgbClr val="003366"/>
                </a:solidFill>
                <a:latin typeface="新宋体" panose="02010609030101010101" pitchFamily="49" charset="-122"/>
                <a:ea typeface="新宋体" panose="02010609030101010101" pitchFamily="49" charset="-122"/>
              </a:rPr>
              <a:t>考点：科学的宏观调控、税收的作用与企业融资。</a:t>
            </a:r>
            <a:endParaRPr lang="zh-CN" altLang="en-US" sz="1400" dirty="0"/>
          </a:p>
          <a:p>
            <a:r>
              <a:rPr lang="zh-CN" altLang="en-US" sz="1400" dirty="0">
                <a:solidFill>
                  <a:srgbClr val="003366"/>
                </a:solidFill>
                <a:latin typeface="新宋体" panose="02010609030101010101" pitchFamily="49" charset="-122"/>
                <a:ea typeface="新宋体" panose="02010609030101010101" pitchFamily="49" charset="-122"/>
              </a:rPr>
              <a:t>此题为传导类试题，解此题需要获取材料信息并需准确把握各环节之间的逻辑顺序。</a:t>
            </a:r>
            <a:endParaRPr lang="en-US" altLang="zh-CN" sz="1400" dirty="0">
              <a:solidFill>
                <a:srgbClr val="003366"/>
              </a:solidFill>
              <a:latin typeface="新宋体" panose="02010609030101010101" pitchFamily="49" charset="-122"/>
              <a:ea typeface="新宋体" panose="02010609030101010101" pitchFamily="49" charset="-122"/>
            </a:endParaRPr>
          </a:p>
          <a:p>
            <a:r>
              <a:rPr lang="zh-CN" altLang="en-US" sz="1400" dirty="0">
                <a:solidFill>
                  <a:srgbClr val="003366"/>
                </a:solidFill>
                <a:latin typeface="新宋体" panose="02010609030101010101" pitchFamily="49" charset="-122"/>
                <a:ea typeface="新宋体" panose="02010609030101010101" pitchFamily="49" charset="-122"/>
              </a:rPr>
              <a:t>通过阅读材料可以获取的信息有：</a:t>
            </a:r>
            <a:r>
              <a:rPr lang="zh-CN" altLang="en-US" sz="1400" dirty="0">
                <a:ln w="0"/>
                <a:effectLst>
                  <a:outerShdw blurRad="38100" dist="19050" dir="2700000" algn="tl" rotWithShape="0">
                    <a:schemeClr val="dk1">
                      <a:alpha val="40000"/>
                    </a:schemeClr>
                  </a:outerShdw>
                </a:effectLst>
                <a:latin typeface="新宋体" panose="02010609030101010101" pitchFamily="49" charset="-122"/>
                <a:ea typeface="新宋体" panose="02010609030101010101" pitchFamily="49" charset="-122"/>
              </a:rPr>
              <a:t>国家</a:t>
            </a:r>
            <a:r>
              <a:rPr lang="zh-CN" altLang="en-US" sz="1400" dirty="0">
                <a:solidFill>
                  <a:srgbClr val="003366"/>
                </a:solidFill>
                <a:latin typeface="新宋体" panose="02010609030101010101" pitchFamily="49" charset="-122"/>
                <a:ea typeface="新宋体" panose="02010609030101010101" pitchFamily="49" charset="-122"/>
              </a:rPr>
              <a:t>加大对小微企业的支持力度；对</a:t>
            </a:r>
            <a:r>
              <a:rPr lang="zh-CN" altLang="en-US" sz="1400" dirty="0">
                <a:ln w="0"/>
                <a:effectLst>
                  <a:outerShdw blurRad="38100" dist="19050" dir="2700000" algn="tl" rotWithShape="0">
                    <a:schemeClr val="dk1">
                      <a:alpha val="40000"/>
                    </a:schemeClr>
                  </a:outerShdw>
                </a:effectLst>
                <a:latin typeface="新宋体" panose="02010609030101010101" pitchFamily="49" charset="-122"/>
                <a:ea typeface="新宋体" panose="02010609030101010101" pitchFamily="49" charset="-122"/>
              </a:rPr>
              <a:t>金融机构</a:t>
            </a:r>
            <a:r>
              <a:rPr lang="zh-CN" altLang="en-US" sz="1400" dirty="0">
                <a:solidFill>
                  <a:srgbClr val="003366"/>
                </a:solidFill>
                <a:latin typeface="新宋体" panose="02010609030101010101" pitchFamily="49" charset="-122"/>
                <a:ea typeface="新宋体" panose="02010609030101010101" pitchFamily="49" charset="-122"/>
              </a:rPr>
              <a:t>向</a:t>
            </a:r>
            <a:r>
              <a:rPr lang="zh-CN" altLang="en-US" sz="1400" b="1" dirty="0">
                <a:ln w="0"/>
                <a:solidFill>
                  <a:schemeClr val="accent5"/>
                </a:solidFill>
                <a:effectLst>
                  <a:outerShdw blurRad="38100" dist="19050" dir="2700000" algn="tl" rotWithShape="0">
                    <a:schemeClr val="dk1">
                      <a:alpha val="40000"/>
                    </a:schemeClr>
                  </a:outerShdw>
                </a:effectLst>
                <a:latin typeface="新宋体" panose="02010609030101010101" pitchFamily="49" charset="-122"/>
                <a:ea typeface="新宋体" panose="02010609030101010101" pitchFamily="49" charset="-122"/>
              </a:rPr>
              <a:t>小型企业、微利企业和个体工商户</a:t>
            </a:r>
            <a:r>
              <a:rPr lang="zh-CN" altLang="en-US" sz="1400" b="1" dirty="0">
                <a:solidFill>
                  <a:schemeClr val="accent5"/>
                </a:solidFill>
                <a:latin typeface="新宋体" panose="02010609030101010101" pitchFamily="49" charset="-122"/>
                <a:ea typeface="新宋体" panose="02010609030101010101" pitchFamily="49" charset="-122"/>
              </a:rPr>
              <a:t>发放</a:t>
            </a:r>
            <a:r>
              <a:rPr lang="zh-CN" altLang="en-US" sz="1400" dirty="0">
                <a:solidFill>
                  <a:srgbClr val="003366"/>
                </a:solidFill>
                <a:latin typeface="新宋体" panose="02010609030101010101" pitchFamily="49" charset="-122"/>
                <a:ea typeface="新宋体" panose="02010609030101010101" pitchFamily="49" charset="-122"/>
              </a:rPr>
              <a:t>小额贷款取得的利息收入，免征增值税。这可以减轻金融机构的税负，引导金融机构向小微企业和个体工商户发放贷款，缓解小微企业和个体工商户融资难问题，有利于激发小微企业和个体工商户的经营活力。</a:t>
            </a:r>
            <a:endParaRPr lang="en-US" altLang="zh-CN" sz="1400" dirty="0">
              <a:solidFill>
                <a:srgbClr val="003366"/>
              </a:solidFill>
              <a:latin typeface="新宋体" panose="02010609030101010101" pitchFamily="49" charset="-122"/>
              <a:ea typeface="新宋体" panose="02010609030101010101" pitchFamily="49" charset="-122"/>
            </a:endParaRPr>
          </a:p>
          <a:p>
            <a:endParaRPr lang="en-US" altLang="zh-CN" sz="1400" dirty="0">
              <a:solidFill>
                <a:srgbClr val="003366"/>
              </a:solidFill>
              <a:latin typeface="新宋体" panose="02010609030101010101" pitchFamily="49" charset="-122"/>
              <a:ea typeface="新宋体" panose="02010609030101010101" pitchFamily="49" charset="-122"/>
            </a:endParaRPr>
          </a:p>
        </p:txBody>
      </p:sp>
      <p:sp>
        <p:nvSpPr>
          <p:cNvPr id="8" name="对话气泡: 圆角矩形 7">
            <a:extLst>
              <a:ext uri="{FF2B5EF4-FFF2-40B4-BE49-F238E27FC236}">
                <a16:creationId xmlns:a16="http://schemas.microsoft.com/office/drawing/2014/main" id="{93ACF8A5-5DE5-4B6D-B8C6-92B26B292070}"/>
              </a:ext>
            </a:extLst>
          </p:cNvPr>
          <p:cNvSpPr/>
          <p:nvPr/>
        </p:nvSpPr>
        <p:spPr>
          <a:xfrm>
            <a:off x="2895048" y="2704054"/>
            <a:ext cx="1016552" cy="715618"/>
          </a:xfrm>
          <a:prstGeom prst="wedgeRoundRectCallout">
            <a:avLst>
              <a:gd name="adj1" fmla="val -11309"/>
              <a:gd name="adj2" fmla="val 7638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t>A</a:t>
            </a:r>
            <a:endParaRPr lang="zh-CN" altLang="en-US" dirty="0"/>
          </a:p>
        </p:txBody>
      </p:sp>
      <p:sp>
        <p:nvSpPr>
          <p:cNvPr id="9" name="对话气泡: 圆角矩形 8">
            <a:extLst>
              <a:ext uri="{FF2B5EF4-FFF2-40B4-BE49-F238E27FC236}">
                <a16:creationId xmlns:a16="http://schemas.microsoft.com/office/drawing/2014/main" id="{5439E62D-C5FB-4D54-8568-8E1F607F228D}"/>
              </a:ext>
            </a:extLst>
          </p:cNvPr>
          <p:cNvSpPr/>
          <p:nvPr/>
        </p:nvSpPr>
        <p:spPr>
          <a:xfrm>
            <a:off x="6069055" y="2681183"/>
            <a:ext cx="745434" cy="715618"/>
          </a:xfrm>
          <a:prstGeom prst="wedgeRoundRectCallout">
            <a:avLst>
              <a:gd name="adj1" fmla="val -56270"/>
              <a:gd name="adj2" fmla="val 7811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t>B</a:t>
            </a:r>
            <a:endParaRPr lang="zh-CN" altLang="en-US" dirty="0"/>
          </a:p>
        </p:txBody>
      </p:sp>
      <p:sp>
        <p:nvSpPr>
          <p:cNvPr id="10" name="对话气泡: 圆角矩形 9">
            <a:extLst>
              <a:ext uri="{FF2B5EF4-FFF2-40B4-BE49-F238E27FC236}">
                <a16:creationId xmlns:a16="http://schemas.microsoft.com/office/drawing/2014/main" id="{52F4F788-D067-48AA-A448-9D535E60C059}"/>
              </a:ext>
            </a:extLst>
          </p:cNvPr>
          <p:cNvSpPr/>
          <p:nvPr/>
        </p:nvSpPr>
        <p:spPr>
          <a:xfrm>
            <a:off x="7782339" y="2822713"/>
            <a:ext cx="983974" cy="60633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a:t>C</a:t>
            </a:r>
            <a:endParaRPr lang="zh-CN" altLang="en-US" dirty="0"/>
          </a:p>
        </p:txBody>
      </p:sp>
      <p:sp>
        <p:nvSpPr>
          <p:cNvPr id="11" name="箭头: 右 10">
            <a:extLst>
              <a:ext uri="{FF2B5EF4-FFF2-40B4-BE49-F238E27FC236}">
                <a16:creationId xmlns:a16="http://schemas.microsoft.com/office/drawing/2014/main" id="{8DE7D76C-59EA-48CA-BE7C-D223B908AA06}"/>
              </a:ext>
            </a:extLst>
          </p:cNvPr>
          <p:cNvSpPr/>
          <p:nvPr/>
        </p:nvSpPr>
        <p:spPr>
          <a:xfrm>
            <a:off x="4435725" y="3061863"/>
            <a:ext cx="1330960" cy="2312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2" name="箭头: 右 11">
            <a:extLst>
              <a:ext uri="{FF2B5EF4-FFF2-40B4-BE49-F238E27FC236}">
                <a16:creationId xmlns:a16="http://schemas.microsoft.com/office/drawing/2014/main" id="{098B31E5-DB5B-4598-8B6A-5AE27BB25A44}"/>
              </a:ext>
            </a:extLst>
          </p:cNvPr>
          <p:cNvSpPr/>
          <p:nvPr/>
        </p:nvSpPr>
        <p:spPr>
          <a:xfrm>
            <a:off x="6849607" y="3132339"/>
            <a:ext cx="875858" cy="20471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716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2623484" y="1195492"/>
            <a:ext cx="0" cy="3522842"/>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538778" y="1177007"/>
            <a:ext cx="696952" cy="145632"/>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2560972" y="2476802"/>
            <a:ext cx="698183" cy="145632"/>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551877" y="1776256"/>
            <a:ext cx="698183" cy="145632"/>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230998" y="1195492"/>
            <a:ext cx="2448762" cy="1019446"/>
          </a:xfrm>
          <a:prstGeom prst="rect">
            <a:avLst/>
          </a:prstGeom>
        </p:spPr>
        <p:txBody>
          <a:bodyPr wrap="square">
            <a:spAutoFit/>
          </a:bodyPr>
          <a:lstStyle/>
          <a:p>
            <a:r>
              <a:rPr lang="en-US" altLang="zh-CN" b="1" dirty="0">
                <a:latin typeface="黑体" panose="02010609060101010101" pitchFamily="49" charset="-122"/>
                <a:ea typeface="黑体" panose="02010609060101010101" pitchFamily="49" charset="-122"/>
                <a:cs typeface="+mn-ea"/>
                <a:sym typeface="+mn-lt"/>
              </a:rPr>
              <a:t>1</a:t>
            </a:r>
            <a:r>
              <a:rPr lang="zh-CN" altLang="en-US" b="1" dirty="0">
                <a:latin typeface="黑体" panose="02010609060101010101" pitchFamily="49" charset="-122"/>
                <a:ea typeface="黑体" panose="02010609060101010101" pitchFamily="49" charset="-122"/>
                <a:cs typeface="+mn-ea"/>
                <a:sym typeface="+mn-lt"/>
              </a:rPr>
              <a:t>、</a:t>
            </a:r>
            <a:r>
              <a:rPr lang="zh-CN" altLang="en-US" b="1" dirty="0">
                <a:latin typeface="黑体" panose="02010609060101010101" pitchFamily="49" charset="-122"/>
                <a:ea typeface="黑体" panose="02010609060101010101" pitchFamily="49" charset="-122"/>
              </a:rPr>
              <a:t>在必备知识上应注意本考点与其它知识的联系。</a:t>
            </a:r>
            <a:endParaRPr lang="en-US" altLang="zh-CN" b="1" dirty="0">
              <a:latin typeface="黑体" panose="02010609060101010101" pitchFamily="49" charset="-122"/>
              <a:ea typeface="黑体" panose="02010609060101010101" pitchFamily="49" charset="-122"/>
            </a:endParaRPr>
          </a:p>
          <a:p>
            <a:pPr algn="r">
              <a:lnSpc>
                <a:spcPct val="120000"/>
              </a:lnSpc>
            </a:pP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38"/>
          <p:cNvGrpSpPr/>
          <p:nvPr/>
        </p:nvGrpSpPr>
        <p:grpSpPr>
          <a:xfrm>
            <a:off x="3420774" y="1628313"/>
            <a:ext cx="4853917" cy="965592"/>
            <a:chOff x="276740" y="2169516"/>
            <a:chExt cx="4804702" cy="1843238"/>
          </a:xfrm>
        </p:grpSpPr>
        <p:sp>
          <p:nvSpPr>
            <p:cNvPr id="40" name="TextBox 39"/>
            <p:cNvSpPr txBox="1"/>
            <p:nvPr/>
          </p:nvSpPr>
          <p:spPr>
            <a:xfrm>
              <a:off x="276741" y="2169516"/>
              <a:ext cx="4804701" cy="1843238"/>
            </a:xfrm>
            <a:prstGeom prst="rect">
              <a:avLst/>
            </a:prstGeom>
            <a:noFill/>
          </p:spPr>
          <p:txBody>
            <a:bodyPr wrap="square" rtlCol="0">
              <a:spAutoFit/>
            </a:bodyPr>
            <a:lstStyle/>
            <a:p>
              <a:r>
                <a:rPr lang="en-US" altLang="zh-CN" b="1" dirty="0">
                  <a:latin typeface="黑体" panose="02010609060101010101" pitchFamily="49" charset="-122"/>
                  <a:ea typeface="黑体" panose="02010609060101010101" pitchFamily="49" charset="-122"/>
                  <a:cs typeface="+mn-ea"/>
                </a:rPr>
                <a:t>2</a:t>
              </a:r>
              <a:r>
                <a:rPr lang="zh-CN" altLang="en-US" b="1" dirty="0">
                  <a:latin typeface="黑体" panose="02010609060101010101" pitchFamily="49" charset="-122"/>
                  <a:ea typeface="黑体" panose="02010609060101010101" pitchFamily="49" charset="-122"/>
                  <a:cs typeface="+mn-ea"/>
                </a:rPr>
                <a:t>、在考查方式上</a:t>
              </a:r>
              <a:r>
                <a:rPr lang="en-US" altLang="zh-CN" b="1" dirty="0">
                  <a:latin typeface="黑体" panose="02010609060101010101" pitchFamily="49" charset="-122"/>
                  <a:ea typeface="黑体" panose="02010609060101010101" pitchFamily="49" charset="-122"/>
                  <a:cs typeface="+mn-ea"/>
                </a:rPr>
                <a:t>2020</a:t>
              </a:r>
              <a:r>
                <a:rPr lang="zh-CN" altLang="en-US" b="1" dirty="0">
                  <a:latin typeface="黑体" panose="02010609060101010101" pitchFamily="49" charset="-122"/>
                  <a:ea typeface="黑体" panose="02010609060101010101" pitchFamily="49" charset="-122"/>
                  <a:cs typeface="+mn-ea"/>
                </a:rPr>
                <a:t>年高考应该会考选择题，当然非选择题也有可能。其中推导推理类、说明体现类、题型可以重点关注。</a:t>
              </a:r>
              <a:endParaRPr lang="en-US" altLang="zh-CN" b="1" dirty="0">
                <a:latin typeface="黑体" panose="02010609060101010101" pitchFamily="49" charset="-122"/>
                <a:ea typeface="黑体" panose="02010609060101010101" pitchFamily="49" charset="-122"/>
                <a:cs typeface="+mn-ea"/>
              </a:endParaRPr>
            </a:p>
          </p:txBody>
        </p:sp>
        <p:sp>
          <p:nvSpPr>
            <p:cNvPr id="41" name="Rectangle 40"/>
            <p:cNvSpPr/>
            <p:nvPr/>
          </p:nvSpPr>
          <p:spPr>
            <a:xfrm>
              <a:off x="276740" y="2447420"/>
              <a:ext cx="4016731" cy="288400"/>
            </a:xfrm>
            <a:prstGeom prst="rect">
              <a:avLst/>
            </a:prstGeom>
          </p:spPr>
          <p:txBody>
            <a:bodyPr wrap="square">
              <a:spAutoFit/>
            </a:bodyPr>
            <a:lstStyle/>
            <a:p>
              <a:pPr algn="just">
                <a:lnSpc>
                  <a:spcPct val="120000"/>
                </a:lnSpc>
              </a:pPr>
              <a:endParaRPr lang="en-GB"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 name="燕尾形 18"/>
          <p:cNvSpPr/>
          <p:nvPr/>
        </p:nvSpPr>
        <p:spPr>
          <a:xfrm rot="10800000">
            <a:off x="2458358" y="1430478"/>
            <a:ext cx="2520000" cy="264677"/>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燕尾形 20"/>
          <p:cNvSpPr/>
          <p:nvPr/>
        </p:nvSpPr>
        <p:spPr>
          <a:xfrm>
            <a:off x="380969" y="2092520"/>
            <a:ext cx="2520000" cy="26640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燕尾形 23"/>
          <p:cNvSpPr/>
          <p:nvPr/>
        </p:nvSpPr>
        <p:spPr>
          <a:xfrm rot="10800000">
            <a:off x="2412570" y="2669051"/>
            <a:ext cx="2520000" cy="266400"/>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996">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矩形 44">
            <a:extLst>
              <a:ext uri="{FF2B5EF4-FFF2-40B4-BE49-F238E27FC236}">
                <a16:creationId xmlns:a16="http://schemas.microsoft.com/office/drawing/2014/main" id="{64FDC010-F0A1-4672-A761-62F34A0B7F64}"/>
              </a:ext>
            </a:extLst>
          </p:cNvPr>
          <p:cNvSpPr/>
          <p:nvPr/>
        </p:nvSpPr>
        <p:spPr>
          <a:xfrm>
            <a:off x="0" y="10631"/>
            <a:ext cx="9144000" cy="57600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33A7A215-1230-46C9-8348-E5DE89127D0F}"/>
              </a:ext>
            </a:extLst>
          </p:cNvPr>
          <p:cNvPicPr>
            <a:picLocks noChangeAspect="1"/>
          </p:cNvPicPr>
          <p:nvPr/>
        </p:nvPicPr>
        <p:blipFill>
          <a:blip r:embed="rId3"/>
          <a:stretch>
            <a:fillRect/>
          </a:stretch>
        </p:blipFill>
        <p:spPr>
          <a:xfrm>
            <a:off x="8414534" y="10631"/>
            <a:ext cx="721012" cy="576000"/>
          </a:xfrm>
          <a:prstGeom prst="rect">
            <a:avLst/>
          </a:prstGeom>
        </p:spPr>
      </p:pic>
      <p:sp>
        <p:nvSpPr>
          <p:cNvPr id="50" name="矩形 49">
            <a:extLst>
              <a:ext uri="{FF2B5EF4-FFF2-40B4-BE49-F238E27FC236}">
                <a16:creationId xmlns:a16="http://schemas.microsoft.com/office/drawing/2014/main" id="{EA6BBD0A-D53B-4AA4-A168-81705153FD78}"/>
              </a:ext>
            </a:extLst>
          </p:cNvPr>
          <p:cNvSpPr/>
          <p:nvPr/>
        </p:nvSpPr>
        <p:spPr>
          <a:xfrm>
            <a:off x="2809091" y="2446"/>
            <a:ext cx="3899821" cy="612000"/>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考情分析 </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命题趋势</a:t>
            </a:r>
          </a:p>
        </p:txBody>
      </p:sp>
      <p:grpSp>
        <p:nvGrpSpPr>
          <p:cNvPr id="26" name="Group 12">
            <a:extLst>
              <a:ext uri="{FF2B5EF4-FFF2-40B4-BE49-F238E27FC236}">
                <a16:creationId xmlns:a16="http://schemas.microsoft.com/office/drawing/2014/main" id="{83AA0B16-529D-4814-803C-B1EB476606A2}"/>
              </a:ext>
            </a:extLst>
          </p:cNvPr>
          <p:cNvGrpSpPr/>
          <p:nvPr/>
        </p:nvGrpSpPr>
        <p:grpSpPr>
          <a:xfrm>
            <a:off x="2551877" y="3078206"/>
            <a:ext cx="698183" cy="145632"/>
            <a:chOff x="5964215" y="4790393"/>
            <a:chExt cx="1072134" cy="223633"/>
          </a:xfrm>
        </p:grpSpPr>
        <p:sp>
          <p:nvSpPr>
            <p:cNvPr id="27" name="椭圆 10">
              <a:extLst>
                <a:ext uri="{FF2B5EF4-FFF2-40B4-BE49-F238E27FC236}">
                  <a16:creationId xmlns:a16="http://schemas.microsoft.com/office/drawing/2014/main" id="{0DE1CDAD-C5AB-46DA-9012-95FF76A01B90}"/>
                </a:ext>
              </a:extLst>
            </p:cNvPr>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8" name="直接连接符 14">
              <a:extLst>
                <a:ext uri="{FF2B5EF4-FFF2-40B4-BE49-F238E27FC236}">
                  <a16:creationId xmlns:a16="http://schemas.microsoft.com/office/drawing/2014/main" id="{F1205268-F350-4998-8CAF-2004E87DA5CB}"/>
                </a:ext>
              </a:extLst>
            </p:cNvPr>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燕尾形 20">
            <a:extLst>
              <a:ext uri="{FF2B5EF4-FFF2-40B4-BE49-F238E27FC236}">
                <a16:creationId xmlns:a16="http://schemas.microsoft.com/office/drawing/2014/main" id="{EEB285AA-3900-4984-8D9E-C2888C42E31D}"/>
              </a:ext>
            </a:extLst>
          </p:cNvPr>
          <p:cNvSpPr/>
          <p:nvPr/>
        </p:nvSpPr>
        <p:spPr>
          <a:xfrm>
            <a:off x="380969" y="3366510"/>
            <a:ext cx="2520000" cy="266400"/>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a:extLst>
              <a:ext uri="{FF2B5EF4-FFF2-40B4-BE49-F238E27FC236}">
                <a16:creationId xmlns:a16="http://schemas.microsoft.com/office/drawing/2014/main" id="{256BB463-2028-46E9-8692-385BAEE8C7EC}"/>
              </a:ext>
            </a:extLst>
          </p:cNvPr>
          <p:cNvSpPr/>
          <p:nvPr/>
        </p:nvSpPr>
        <p:spPr>
          <a:xfrm>
            <a:off x="296693" y="2413407"/>
            <a:ext cx="2110294" cy="923330"/>
          </a:xfrm>
          <a:prstGeom prst="rect">
            <a:avLst/>
          </a:prstGeom>
        </p:spPr>
        <p:txBody>
          <a:bodyPr wrap="square">
            <a:spAutoFit/>
          </a:bodyPr>
          <a:lstStyle/>
          <a:p>
            <a:r>
              <a:rPr lang="en-US" altLang="zh-CN" b="1" dirty="0">
                <a:latin typeface="黑体" panose="02010609060101010101" pitchFamily="49" charset="-122"/>
                <a:ea typeface="黑体" panose="02010609060101010101" pitchFamily="49" charset="-122"/>
                <a:cs typeface="+mn-ea"/>
              </a:rPr>
              <a:t>3</a:t>
            </a:r>
            <a:r>
              <a:rPr lang="zh-CN" altLang="en-US" b="1" dirty="0">
                <a:latin typeface="黑体" panose="02010609060101010101" pitchFamily="49" charset="-122"/>
                <a:ea typeface="黑体" panose="02010609060101010101" pitchFamily="49" charset="-122"/>
                <a:cs typeface="+mn-ea"/>
              </a:rPr>
              <a:t>、考查的核心素养水平应该会保持在</a:t>
            </a:r>
            <a:r>
              <a:rPr lang="en-US" altLang="zh-CN" b="1" dirty="0">
                <a:latin typeface="黑体" panose="02010609060101010101" pitchFamily="49" charset="-122"/>
                <a:ea typeface="黑体" panose="02010609060101010101" pitchFamily="49" charset="-122"/>
                <a:cs typeface="+mn-ea"/>
              </a:rPr>
              <a:t>3</a:t>
            </a:r>
            <a:r>
              <a:rPr lang="zh-CN" altLang="en-US" b="1" dirty="0">
                <a:latin typeface="黑体" panose="02010609060101010101" pitchFamily="49" charset="-122"/>
                <a:ea typeface="黑体" panose="02010609060101010101" pitchFamily="49" charset="-122"/>
                <a:cs typeface="+mn-ea"/>
              </a:rPr>
              <a:t>至</a:t>
            </a:r>
            <a:r>
              <a:rPr lang="en-US" altLang="zh-CN" b="1" dirty="0">
                <a:latin typeface="黑体" panose="02010609060101010101" pitchFamily="49" charset="-122"/>
                <a:ea typeface="黑体" panose="02010609060101010101" pitchFamily="49" charset="-122"/>
                <a:cs typeface="+mn-ea"/>
              </a:rPr>
              <a:t>4</a:t>
            </a:r>
            <a:r>
              <a:rPr lang="zh-CN" altLang="en-US" b="1" dirty="0">
                <a:latin typeface="黑体" panose="02010609060101010101" pitchFamily="49" charset="-122"/>
                <a:ea typeface="黑体" panose="02010609060101010101" pitchFamily="49" charset="-122"/>
                <a:cs typeface="+mn-ea"/>
              </a:rPr>
              <a:t>层，</a:t>
            </a:r>
            <a:endParaRPr lang="en-US" altLang="zh-CN" b="1" dirty="0">
              <a:latin typeface="黑体" panose="02010609060101010101" pitchFamily="49" charset="-122"/>
              <a:ea typeface="黑体" panose="02010609060101010101" pitchFamily="49" charset="-122"/>
              <a:cs typeface="+mn-ea"/>
            </a:endParaRPr>
          </a:p>
        </p:txBody>
      </p:sp>
      <p:sp>
        <p:nvSpPr>
          <p:cNvPr id="15" name="矩形 14">
            <a:extLst>
              <a:ext uri="{FF2B5EF4-FFF2-40B4-BE49-F238E27FC236}">
                <a16:creationId xmlns:a16="http://schemas.microsoft.com/office/drawing/2014/main" id="{CFB23132-0509-4B7B-B089-FEA30DEA72C7}"/>
              </a:ext>
            </a:extLst>
          </p:cNvPr>
          <p:cNvSpPr/>
          <p:nvPr/>
        </p:nvSpPr>
        <p:spPr>
          <a:xfrm>
            <a:off x="3301241" y="2982069"/>
            <a:ext cx="5883583" cy="2031325"/>
          </a:xfrm>
          <a:prstGeom prst="rect">
            <a:avLst/>
          </a:prstGeom>
        </p:spPr>
        <p:txBody>
          <a:bodyPr wrap="square">
            <a:spAutoFit/>
          </a:bodyPr>
          <a:lstStyle/>
          <a:p>
            <a:r>
              <a:rPr lang="en-US" altLang="zh-CN" b="1" dirty="0">
                <a:latin typeface="黑体" panose="02010609060101010101" pitchFamily="49" charset="-122"/>
                <a:ea typeface="黑体" panose="02010609060101010101" pitchFamily="49" charset="-122"/>
                <a:cs typeface="+mn-ea"/>
              </a:rPr>
              <a:t>4</a:t>
            </a:r>
            <a:r>
              <a:rPr lang="zh-CN" altLang="en-US" b="1" dirty="0">
                <a:latin typeface="黑体" panose="02010609060101010101" pitchFamily="49" charset="-122"/>
                <a:ea typeface="黑体" panose="02010609060101010101" pitchFamily="49" charset="-122"/>
                <a:cs typeface="+mn-ea"/>
              </a:rPr>
              <a:t>、在情境素材选择上会继续保持时政性，应重点关注十九大报告、中央经济工作会议</a:t>
            </a:r>
            <a:r>
              <a:rPr lang="en-US" altLang="zh-CN" b="1" dirty="0">
                <a:latin typeface="黑体" panose="02010609060101010101" pitchFamily="49" charset="-122"/>
                <a:ea typeface="黑体" panose="02010609060101010101" pitchFamily="49" charset="-122"/>
                <a:cs typeface="+mn-ea"/>
              </a:rPr>
              <a:t>2020</a:t>
            </a:r>
            <a:r>
              <a:rPr lang="zh-CN" altLang="en-US" b="1" dirty="0">
                <a:latin typeface="黑体" panose="02010609060101010101" pitchFamily="49" charset="-122"/>
                <a:ea typeface="黑体" panose="02010609060101010101" pitchFamily="49" charset="-122"/>
                <a:cs typeface="+mn-ea"/>
              </a:rPr>
              <a:t>年</a:t>
            </a:r>
            <a:r>
              <a:rPr lang="en-US" altLang="zh-CN" b="1" dirty="0">
                <a:latin typeface="黑体" panose="02010609060101010101" pitchFamily="49" charset="-122"/>
                <a:ea typeface="黑体" panose="02010609060101010101" pitchFamily="49" charset="-122"/>
                <a:cs typeface="+mn-ea"/>
              </a:rPr>
              <a:t>3</a:t>
            </a:r>
            <a:r>
              <a:rPr lang="zh-CN" altLang="en-US" b="1" dirty="0">
                <a:latin typeface="黑体" panose="02010609060101010101" pitchFamily="49" charset="-122"/>
                <a:ea typeface="黑体" panose="02010609060101010101" pitchFamily="49" charset="-122"/>
                <a:cs typeface="+mn-ea"/>
              </a:rPr>
              <a:t>月政府工作报告、两会、我国经济发展规划、货币政策， “放管服”“精准扶贫”“推进自贸区发展”“促进平台经济健康发展”“健康中国” “规范金融市场”“食品安全”“粮食安全”“完善市场准入”“促进科技创新”“建国</a:t>
            </a:r>
            <a:r>
              <a:rPr lang="en-US" altLang="zh-CN" b="1" dirty="0">
                <a:latin typeface="黑体" panose="02010609060101010101" pitchFamily="49" charset="-122"/>
                <a:ea typeface="黑体" panose="02010609060101010101" pitchFamily="49" charset="-122"/>
                <a:cs typeface="+mn-ea"/>
              </a:rPr>
              <a:t>70</a:t>
            </a:r>
            <a:r>
              <a:rPr lang="zh-CN" altLang="en-US" b="1" dirty="0">
                <a:latin typeface="黑体" panose="02010609060101010101" pitchFamily="49" charset="-122"/>
                <a:ea typeface="黑体" panose="02010609060101010101" pitchFamily="49" charset="-122"/>
                <a:cs typeface="+mn-ea"/>
              </a:rPr>
              <a:t>周年宏观经济和人民生活变化”等热点话题。</a:t>
            </a:r>
          </a:p>
        </p:txBody>
      </p:sp>
      <p:sp>
        <p:nvSpPr>
          <p:cNvPr id="16" name="矩形 15">
            <a:extLst>
              <a:ext uri="{FF2B5EF4-FFF2-40B4-BE49-F238E27FC236}">
                <a16:creationId xmlns:a16="http://schemas.microsoft.com/office/drawing/2014/main" id="{09683AC0-6674-483C-AB76-87CE2F068AAD}"/>
              </a:ext>
            </a:extLst>
          </p:cNvPr>
          <p:cNvSpPr/>
          <p:nvPr/>
        </p:nvSpPr>
        <p:spPr>
          <a:xfrm>
            <a:off x="6051479" y="682426"/>
            <a:ext cx="3084067" cy="707886"/>
          </a:xfrm>
          <a:prstGeom prst="rect">
            <a:avLst/>
          </a:prstGeom>
          <a:solidFill>
            <a:schemeClr val="accent3">
              <a:lumMod val="40000"/>
              <a:lumOff val="60000"/>
            </a:schemeClr>
          </a:solidFill>
        </p:spPr>
        <p:txBody>
          <a:bodyPr wrap="square">
            <a:spAutoFit/>
          </a:bodyPr>
          <a:lstStyle/>
          <a:p>
            <a:r>
              <a:rPr lang="zh-CN" altLang="en-US" sz="2000" b="1" dirty="0">
                <a:solidFill>
                  <a:srgbClr val="FF0000"/>
                </a:solidFill>
                <a:latin typeface="黑体" panose="02010609060101010101" pitchFamily="49" charset="-122"/>
                <a:ea typeface="黑体" panose="02010609060101010101" pitchFamily="49" charset="-122"/>
              </a:rPr>
              <a:t>作为重点主干知识，</a:t>
            </a:r>
            <a:r>
              <a:rPr lang="en-US" altLang="zh-CN" sz="2000" b="1" dirty="0">
                <a:solidFill>
                  <a:srgbClr val="FF0000"/>
                </a:solidFill>
                <a:latin typeface="黑体" panose="02010609060101010101" pitchFamily="49" charset="-122"/>
                <a:ea typeface="黑体" panose="02010609060101010101" pitchFamily="49" charset="-122"/>
              </a:rPr>
              <a:t>2020</a:t>
            </a:r>
            <a:r>
              <a:rPr lang="zh-CN" altLang="en-US" sz="2000" b="1" dirty="0">
                <a:solidFill>
                  <a:srgbClr val="FF0000"/>
                </a:solidFill>
                <a:latin typeface="黑体" panose="02010609060101010101" pitchFamily="49" charset="-122"/>
                <a:ea typeface="黑体" panose="02010609060101010101" pitchFamily="49" charset="-122"/>
              </a:rPr>
              <a:t>年高考考查概率很高。</a:t>
            </a:r>
            <a:endParaRPr lang="en-US" altLang="zh-CN" sz="2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250"/>
                                        <p:tgtEl>
                                          <p:spTgt spid="9"/>
                                        </p:tgtEl>
                                      </p:cBhvr>
                                    </p:animEffect>
                                  </p:childTnLst>
                                </p:cTn>
                              </p:par>
                            </p:childTnLst>
                          </p:cTn>
                        </p:par>
                        <p:par>
                          <p:cTn id="12" fill="hold">
                            <p:stCondLst>
                              <p:cond delay="500"/>
                            </p:stCondLst>
                            <p:childTnLst>
                              <p:par>
                                <p:cTn id="13" presetID="16" presetClass="entr" presetSubtype="2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250"/>
                                        <p:tgtEl>
                                          <p:spTgt spid="11"/>
                                        </p:tgtEl>
                                      </p:cBhvr>
                                    </p:animEffect>
                                  </p:childTnLst>
                                </p:cTn>
                              </p:par>
                            </p:childTnLst>
                          </p:cTn>
                        </p:par>
                        <p:par>
                          <p:cTn id="24" fill="hold">
                            <p:stCondLst>
                              <p:cond delay="1750"/>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250"/>
                                        <p:tgtEl>
                                          <p:spTgt spid="17"/>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250"/>
                                        <p:tgtEl>
                                          <p:spTgt spid="13"/>
                                        </p:tgtEl>
                                      </p:cBhvr>
                                    </p:animEffect>
                                  </p:childTnLst>
                                </p:cTn>
                              </p:par>
                            </p:childTnLst>
                          </p:cTn>
                        </p:par>
                        <p:par>
                          <p:cTn id="36" fill="hold">
                            <p:stCondLst>
                              <p:cond delay="275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250"/>
                                        <p:tgtEl>
                                          <p:spTgt spid="19"/>
                                        </p:tgtEl>
                                      </p:cBhvr>
                                    </p:animEffect>
                                  </p:childTnLst>
                                </p:cTn>
                              </p:par>
                            </p:childTnLst>
                          </p:cTn>
                        </p:par>
                        <p:par>
                          <p:cTn id="40" fill="hold">
                            <p:stCondLst>
                              <p:cond delay="3000"/>
                            </p:stCondLst>
                            <p:childTnLst>
                              <p:par>
                                <p:cTn id="41" presetID="6"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circle(in)">
                                      <p:cBhvr>
                                        <p:cTn id="43" dur="250"/>
                                        <p:tgtEl>
                                          <p:spTgt spid="3"/>
                                        </p:tgtEl>
                                      </p:cBhvr>
                                    </p:animEffect>
                                  </p:childTnLst>
                                </p:cTn>
                              </p:par>
                            </p:childTnLst>
                          </p:cTn>
                        </p:par>
                        <p:par>
                          <p:cTn id="44" fill="hold">
                            <p:stCondLst>
                              <p:cond delay="325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250"/>
                                        <p:tgtEl>
                                          <p:spTgt spid="26"/>
                                        </p:tgtEl>
                                      </p:cBhvr>
                                    </p:animEffect>
                                  </p:childTnLst>
                                </p:cTn>
                              </p:par>
                            </p:childTnLst>
                          </p:cTn>
                        </p:par>
                        <p:par>
                          <p:cTn id="48" fill="hold">
                            <p:stCondLst>
                              <p:cond delay="3500"/>
                            </p:stCondLst>
                            <p:childTnLst>
                              <p:par>
                                <p:cTn id="49" presetID="16" presetClass="entr" presetSubtype="21"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arn(inVertical)">
                                      <p:cBhvr>
                                        <p:cTn id="51" dur="250"/>
                                        <p:tgtEl>
                                          <p:spTgt spid="30"/>
                                        </p:tgtEl>
                                      </p:cBhvr>
                                    </p:animEffect>
                                  </p:childTnLst>
                                </p:cTn>
                              </p:par>
                            </p:childTnLst>
                          </p:cTn>
                        </p:par>
                        <p:par>
                          <p:cTn id="52" fill="hold">
                            <p:stCondLst>
                              <p:cond delay="3750"/>
                            </p:stCondLst>
                            <p:childTnLst>
                              <p:par>
                                <p:cTn id="53" presetID="1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plus(in)">
                                      <p:cBhvr>
                                        <p:cTn id="55"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4" grpId="0" animBg="1"/>
      <p:bldP spid="17" grpId="0" animBg="1"/>
      <p:bldP spid="19" grpId="0" animBg="1"/>
      <p:bldP spid="30" grpId="0" animBg="1"/>
      <p:bldP spid="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460851"/>
            <a:ext cx="9144000" cy="1651000"/>
          </a:xfrm>
          <a:prstGeom prst="rect">
            <a:avLst/>
          </a:prstGeom>
          <a:solidFill>
            <a:schemeClr val="accent2"/>
          </a:solidFill>
          <a:ln w="12700">
            <a:miter lim="400000"/>
          </a:ln>
        </p:spPr>
        <p:txBody>
          <a:bodyPr lIns="0" tIns="0" rIns="0" bIns="0" anchor="ctr"/>
          <a:lstStyle/>
          <a:p>
            <a:pPr lvl="0"/>
            <a:endParaRPr lang="zh-CN" altLang="en-US" sz="3200" dirty="0">
              <a:solidFill>
                <a:prstClr val="white"/>
              </a:solidFill>
              <a:latin typeface="微软雅黑" panose="020B0503020204020204" pitchFamily="34" charset="-122"/>
              <a:ea typeface="微软雅黑" panose="020B0503020204020204" pitchFamily="34" charset="-122"/>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990790"/>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rgbClr val="FFFFFF"/>
                  </a:solidFill>
                  <a:uFill>
                    <a:solidFill>
                      <a:srgbClr val="FFFFFF"/>
                    </a:solidFill>
                  </a:uFill>
                  <a:latin typeface="+mn-ea"/>
                </a:rPr>
                <a:t>学情分析</a:t>
              </a:r>
              <a:endParaRPr sz="3200" b="1" dirty="0">
                <a:solidFill>
                  <a:srgbClr val="FFFFFF"/>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sz="4400" b="1" dirty="0">
                <a:solidFill>
                  <a:srgbClr val="FFFFFF"/>
                </a:solidFill>
                <a:uFill>
                  <a:solidFill>
                    <a:srgbClr val="FFFFFF"/>
                  </a:solidFill>
                </a:uFill>
                <a:latin typeface="+mn-ea"/>
                <a:ea typeface="+mn-ea"/>
              </a:rPr>
              <a:t>03</a:t>
            </a:r>
            <a:endParaRPr sz="4400" b="1" dirty="0">
              <a:solidFill>
                <a:srgbClr val="FFFFFF"/>
              </a:solidFill>
              <a:uFill>
                <a:solidFill>
                  <a:srgbClr val="FFFFFF"/>
                </a:solidFill>
              </a:uFill>
              <a:latin typeface="+mn-ea"/>
              <a:ea typeface="+mn-ea"/>
            </a:endParaRPr>
          </a:p>
        </p:txBody>
      </p:sp>
      <p:sp>
        <p:nvSpPr>
          <p:cNvPr id="2" name="矩形 1">
            <a:extLst>
              <a:ext uri="{FF2B5EF4-FFF2-40B4-BE49-F238E27FC236}">
                <a16:creationId xmlns:a16="http://schemas.microsoft.com/office/drawing/2014/main" id="{9B600FB8-1124-42CF-AA1B-F54B7F96F00D}"/>
              </a:ext>
            </a:extLst>
          </p:cNvPr>
          <p:cNvSpPr/>
          <p:nvPr/>
        </p:nvSpPr>
        <p:spPr>
          <a:xfrm>
            <a:off x="1476987" y="3464153"/>
            <a:ext cx="2800767" cy="1384995"/>
          </a:xfrm>
          <a:prstGeom prst="rect">
            <a:avLst/>
          </a:prstGeom>
        </p:spPr>
        <p:txBody>
          <a:bodyPr wrap="none">
            <a:spAutoFit/>
          </a:bodyPr>
          <a:lstStyle/>
          <a:p>
            <a:pPr marL="457200" lvl="0" indent="-457200">
              <a:buFont typeface="Wingdings" panose="05000000000000000000" charset="0"/>
              <a:buChar char="Ø"/>
            </a:pPr>
            <a:r>
              <a:rPr lang="zh-CN" altLang="en-US" sz="2800" b="1" noProof="1">
                <a:solidFill>
                  <a:schemeClr val="bg1"/>
                </a:solidFill>
                <a:latin typeface="微软雅黑" panose="020B0503020204020204" charset="-122"/>
                <a:ea typeface="微软雅黑" panose="020B0503020204020204" charset="-122"/>
              </a:rPr>
              <a:t>学生基本情况</a:t>
            </a:r>
            <a:endParaRPr lang="en-US" altLang="zh-CN" sz="2800" b="1" noProof="1">
              <a:solidFill>
                <a:schemeClr val="bg1"/>
              </a:solidFill>
              <a:latin typeface="微软雅黑" panose="020B0503020204020204" charset="-122"/>
              <a:ea typeface="微软雅黑" panose="020B0503020204020204" charset="-122"/>
            </a:endParaRPr>
          </a:p>
          <a:p>
            <a:pPr marL="457200" lvl="0" indent="-457200">
              <a:buFont typeface="Wingdings" panose="05000000000000000000" charset="0"/>
              <a:buChar char="Ø"/>
            </a:pPr>
            <a:r>
              <a:rPr lang="zh-CN" altLang="en-US" sz="2800" b="1" noProof="1">
                <a:solidFill>
                  <a:schemeClr val="bg1"/>
                </a:solidFill>
                <a:latin typeface="微软雅黑" panose="020B0503020204020204" charset="-122"/>
                <a:ea typeface="微软雅黑" panose="020B0503020204020204" charset="-122"/>
              </a:rPr>
              <a:t>专业发展特点</a:t>
            </a:r>
            <a:endParaRPr lang="en-US" altLang="zh-CN" sz="2800" b="1" noProof="1">
              <a:solidFill>
                <a:schemeClr val="bg1"/>
              </a:solidFill>
              <a:latin typeface="微软雅黑" panose="020B0503020204020204" charset="-122"/>
              <a:ea typeface="微软雅黑" panose="020B0503020204020204" charset="-122"/>
            </a:endParaRPr>
          </a:p>
          <a:p>
            <a:pPr marL="457200" lvl="0" indent="-457200">
              <a:buFont typeface="Wingdings" panose="05000000000000000000" charset="0"/>
              <a:buChar char="Ø"/>
            </a:pPr>
            <a:r>
              <a:rPr lang="zh-CN" altLang="en-US" sz="2800" b="1" noProof="1">
                <a:solidFill>
                  <a:schemeClr val="bg1"/>
                </a:solidFill>
                <a:latin typeface="微软雅黑" panose="020B0503020204020204" charset="-122"/>
                <a:ea typeface="微软雅黑" panose="020B0503020204020204" charset="-122"/>
              </a:rPr>
              <a:t>零诊成绩分析</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06" name="Shape 15206"/>
          <p:cNvSpPr/>
          <p:nvPr/>
        </p:nvSpPr>
        <p:spPr>
          <a:xfrm>
            <a:off x="-1" y="0"/>
            <a:ext cx="9144001" cy="1798670"/>
          </a:xfrm>
          <a:prstGeom prst="rect">
            <a:avLst/>
          </a:prstGeom>
          <a:solidFill>
            <a:schemeClr val="accent2"/>
          </a:solidFill>
          <a:ln w="12700">
            <a:miter lim="400000"/>
          </a:ln>
        </p:spPr>
        <p:txBody>
          <a:bodyPr lIns="0" tIns="0" rIns="0" bIns="0" anchor="ctr"/>
          <a:lstStyle/>
          <a:p>
            <a:pPr lvl="0" algn="ctr"/>
            <a:endParaRPr>
              <a:latin typeface="+mn-ea"/>
              <a:ea typeface="+mn-ea"/>
            </a:endParaRPr>
          </a:p>
        </p:txBody>
      </p:sp>
      <p:sp>
        <p:nvSpPr>
          <p:cNvPr id="15208" name="Shape 15208"/>
          <p:cNvSpPr/>
          <p:nvPr/>
        </p:nvSpPr>
        <p:spPr>
          <a:xfrm>
            <a:off x="3241036" y="391503"/>
            <a:ext cx="2137288" cy="1015663"/>
          </a:xfrm>
          <a:prstGeom prst="rect">
            <a:avLst/>
          </a:prstGeom>
          <a:ln w="12700">
            <a:miter lim="400000"/>
          </a:ln>
        </p:spPr>
        <p:txBody>
          <a:bodyPr wrap="square" lIns="45719" rIns="45719">
            <a:spAutoFit/>
          </a:bodyPr>
          <a:lstStyle/>
          <a:p>
            <a:pPr lvl="0" algn="ctr">
              <a:defRPr>
                <a:uFillTx/>
              </a:defRPr>
            </a:pPr>
            <a:r>
              <a:rPr lang="zh-CN" altLang="en-US" sz="6000" b="1" dirty="0">
                <a:solidFill>
                  <a:srgbClr val="FFFFFF"/>
                </a:solidFill>
                <a:uFill>
                  <a:solidFill>
                    <a:srgbClr val="FFFFFF"/>
                  </a:solidFill>
                </a:uFill>
                <a:latin typeface="+mn-ea"/>
                <a:sym typeface="Bebas Neue"/>
              </a:rPr>
              <a:t>目录</a:t>
            </a:r>
            <a:endParaRPr sz="6000" b="1" dirty="0">
              <a:solidFill>
                <a:srgbClr val="FFFFFF"/>
              </a:solidFill>
              <a:uFill>
                <a:solidFill>
                  <a:srgbClr val="FFFFFF"/>
                </a:solidFill>
              </a:uFill>
              <a:latin typeface="+mn-ea"/>
              <a:sym typeface="Bebas Neue"/>
            </a:endParaRPr>
          </a:p>
        </p:txBody>
      </p:sp>
      <p:grpSp>
        <p:nvGrpSpPr>
          <p:cNvPr id="28" name="Group 15221">
            <a:extLst>
              <a:ext uri="{FF2B5EF4-FFF2-40B4-BE49-F238E27FC236}">
                <a16:creationId xmlns:a16="http://schemas.microsoft.com/office/drawing/2014/main" id="{44DE7D39-A83E-4971-A32D-DAC1E6530FF6}"/>
              </a:ext>
            </a:extLst>
          </p:cNvPr>
          <p:cNvGrpSpPr/>
          <p:nvPr/>
        </p:nvGrpSpPr>
        <p:grpSpPr>
          <a:xfrm>
            <a:off x="-125111" y="1769855"/>
            <a:ext cx="1797052" cy="679808"/>
            <a:chOff x="168445" y="-142606"/>
            <a:chExt cx="1797051" cy="1144170"/>
          </a:xfrm>
        </p:grpSpPr>
        <p:sp>
          <p:nvSpPr>
            <p:cNvPr id="29" name="Shape 15216">
              <a:extLst>
                <a:ext uri="{FF2B5EF4-FFF2-40B4-BE49-F238E27FC236}">
                  <a16:creationId xmlns:a16="http://schemas.microsoft.com/office/drawing/2014/main" id="{95C579F2-BCD8-4766-A698-6135EABD58CE}"/>
                </a:ext>
              </a:extLst>
            </p:cNvPr>
            <p:cNvSpPr/>
            <p:nvPr/>
          </p:nvSpPr>
          <p:spPr>
            <a:xfrm>
              <a:off x="468232" y="92702"/>
              <a:ext cx="1331999" cy="9088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30" name="Shape 15217">
              <a:extLst>
                <a:ext uri="{FF2B5EF4-FFF2-40B4-BE49-F238E27FC236}">
                  <a16:creationId xmlns:a16="http://schemas.microsoft.com/office/drawing/2014/main" id="{5057773F-468A-4CE8-ABA8-D1672831D7A2}"/>
                </a:ext>
              </a:extLst>
            </p:cNvPr>
            <p:cNvSpPr/>
            <p:nvPr/>
          </p:nvSpPr>
          <p:spPr>
            <a:xfrm>
              <a:off x="168445" y="391182"/>
              <a:ext cx="1797051" cy="492648"/>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b="1" dirty="0">
                  <a:solidFill>
                    <a:srgbClr val="EF6464"/>
                  </a:solidFill>
                  <a:latin typeface="+mn-ea"/>
                </a:rPr>
                <a:t>考情概述</a:t>
              </a:r>
              <a:endParaRPr sz="1400" b="1" dirty="0">
                <a:solidFill>
                  <a:srgbClr val="EF6464"/>
                </a:solidFill>
                <a:uFill>
                  <a:solidFill>
                    <a:srgbClr val="3A5063"/>
                  </a:solidFill>
                </a:uFill>
                <a:latin typeface="+mn-ea"/>
              </a:endParaRPr>
            </a:p>
          </p:txBody>
        </p:sp>
        <p:sp>
          <p:nvSpPr>
            <p:cNvPr id="31" name="Shape 15219">
              <a:extLst>
                <a:ext uri="{FF2B5EF4-FFF2-40B4-BE49-F238E27FC236}">
                  <a16:creationId xmlns:a16="http://schemas.microsoft.com/office/drawing/2014/main" id="{C28681E2-D79C-4A02-AE81-FCCA3B7643B8}"/>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cap="flat">
              <a:noFill/>
              <a:miter lim="400000"/>
            </a:ln>
            <a:effectLst/>
          </p:spPr>
          <p:txBody>
            <a:bodyPr wrap="square" lIns="0" tIns="0" rIns="0" bIns="0" numCol="1" anchor="ctr">
              <a:noAutofit/>
            </a:bodyPr>
            <a:lstStyle/>
            <a:p>
              <a:pPr lvl="0" algn="ctr"/>
              <a:endParaRPr>
                <a:solidFill>
                  <a:srgbClr val="EF6464"/>
                </a:solidFill>
                <a:latin typeface="+mn-ea"/>
                <a:ea typeface="+mn-ea"/>
              </a:endParaRPr>
            </a:p>
          </p:txBody>
        </p:sp>
        <p:sp>
          <p:nvSpPr>
            <p:cNvPr id="32" name="Shape 15220">
              <a:extLst>
                <a:ext uri="{FF2B5EF4-FFF2-40B4-BE49-F238E27FC236}">
                  <a16:creationId xmlns:a16="http://schemas.microsoft.com/office/drawing/2014/main" id="{0975FC06-36BD-46FE-960C-189644D97C7D}"/>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1600" b="1" dirty="0">
                  <a:solidFill>
                    <a:srgbClr val="FFFFFF"/>
                  </a:solidFill>
                  <a:uFill>
                    <a:solidFill>
                      <a:srgbClr val="FFFFFF"/>
                    </a:solidFill>
                  </a:uFill>
                  <a:latin typeface="+mn-ea"/>
                  <a:ea typeface="+mn-ea"/>
                </a:rPr>
                <a:t>0</a:t>
              </a:r>
              <a:r>
                <a:rPr lang="en-US" altLang="zh-CN" sz="1600" b="1" dirty="0">
                  <a:solidFill>
                    <a:srgbClr val="FFFFFF"/>
                  </a:solidFill>
                  <a:uFill>
                    <a:solidFill>
                      <a:srgbClr val="FFFFFF"/>
                    </a:solidFill>
                  </a:uFill>
                  <a:latin typeface="+mn-ea"/>
                  <a:ea typeface="+mn-ea"/>
                </a:rPr>
                <a:t>1</a:t>
              </a:r>
              <a:endParaRPr sz="1600" b="1" dirty="0">
                <a:solidFill>
                  <a:srgbClr val="FFFFFF"/>
                </a:solidFill>
                <a:uFill>
                  <a:solidFill>
                    <a:srgbClr val="FFFFFF"/>
                  </a:solidFill>
                </a:uFill>
                <a:latin typeface="+mn-ea"/>
                <a:ea typeface="+mn-ea"/>
              </a:endParaRPr>
            </a:p>
          </p:txBody>
        </p:sp>
      </p:grpSp>
      <p:grpSp>
        <p:nvGrpSpPr>
          <p:cNvPr id="33" name="Group 15221">
            <a:extLst>
              <a:ext uri="{FF2B5EF4-FFF2-40B4-BE49-F238E27FC236}">
                <a16:creationId xmlns:a16="http://schemas.microsoft.com/office/drawing/2014/main" id="{0776E2EC-E07A-4273-8733-24165216121A}"/>
              </a:ext>
            </a:extLst>
          </p:cNvPr>
          <p:cNvGrpSpPr/>
          <p:nvPr/>
        </p:nvGrpSpPr>
        <p:grpSpPr>
          <a:xfrm>
            <a:off x="1313614" y="2184506"/>
            <a:ext cx="1797052" cy="679807"/>
            <a:chOff x="168445" y="-142606"/>
            <a:chExt cx="1797051" cy="1144167"/>
          </a:xfrm>
        </p:grpSpPr>
        <p:sp>
          <p:nvSpPr>
            <p:cNvPr id="34" name="Shape 15216">
              <a:extLst>
                <a:ext uri="{FF2B5EF4-FFF2-40B4-BE49-F238E27FC236}">
                  <a16:creationId xmlns:a16="http://schemas.microsoft.com/office/drawing/2014/main" id="{D4EC82D7-2636-48C3-9547-9B17D4E8D4F7}"/>
                </a:ext>
              </a:extLst>
            </p:cNvPr>
            <p:cNvSpPr/>
            <p:nvPr/>
          </p:nvSpPr>
          <p:spPr>
            <a:xfrm>
              <a:off x="468232" y="92700"/>
              <a:ext cx="1331999" cy="908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35" name="Shape 15217">
              <a:extLst>
                <a:ext uri="{FF2B5EF4-FFF2-40B4-BE49-F238E27FC236}">
                  <a16:creationId xmlns:a16="http://schemas.microsoft.com/office/drawing/2014/main" id="{09B31158-24B5-448C-81DA-1EDABA6D7FE3}"/>
                </a:ext>
              </a:extLst>
            </p:cNvPr>
            <p:cNvSpPr/>
            <p:nvPr/>
          </p:nvSpPr>
          <p:spPr>
            <a:xfrm>
              <a:off x="168445" y="391182"/>
              <a:ext cx="1797051" cy="492648"/>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b="1" dirty="0">
                  <a:solidFill>
                    <a:srgbClr val="466B9F"/>
                  </a:solidFill>
                  <a:latin typeface="+mn-ea"/>
                </a:rPr>
                <a:t>考情分析</a:t>
              </a:r>
              <a:endParaRPr sz="1400" b="1" dirty="0">
                <a:solidFill>
                  <a:srgbClr val="466B9F"/>
                </a:solidFill>
                <a:uFill>
                  <a:solidFill>
                    <a:srgbClr val="3A5063"/>
                  </a:solidFill>
                </a:uFill>
                <a:latin typeface="+mn-ea"/>
              </a:endParaRPr>
            </a:p>
          </p:txBody>
        </p:sp>
        <p:sp>
          <p:nvSpPr>
            <p:cNvPr id="36" name="Shape 15219">
              <a:extLst>
                <a:ext uri="{FF2B5EF4-FFF2-40B4-BE49-F238E27FC236}">
                  <a16:creationId xmlns:a16="http://schemas.microsoft.com/office/drawing/2014/main" id="{B1BC4B23-F273-4E42-AEE2-2A4FFF71B9ED}"/>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4B72AB"/>
            </a:solidFill>
            <a:ln w="12700" cap="flat">
              <a:noFill/>
              <a:miter lim="400000"/>
            </a:ln>
            <a:effectLst/>
          </p:spPr>
          <p:txBody>
            <a:bodyPr wrap="square" lIns="0" tIns="0" rIns="0" bIns="0" numCol="1" anchor="ctr">
              <a:noAutofit/>
            </a:bodyPr>
            <a:lstStyle/>
            <a:p>
              <a:pPr lvl="0" algn="ctr"/>
              <a:endParaRPr>
                <a:solidFill>
                  <a:srgbClr val="EF6464"/>
                </a:solidFill>
                <a:latin typeface="+mn-ea"/>
                <a:ea typeface="+mn-ea"/>
              </a:endParaRPr>
            </a:p>
          </p:txBody>
        </p:sp>
        <p:sp>
          <p:nvSpPr>
            <p:cNvPr id="37" name="Shape 15220">
              <a:extLst>
                <a:ext uri="{FF2B5EF4-FFF2-40B4-BE49-F238E27FC236}">
                  <a16:creationId xmlns:a16="http://schemas.microsoft.com/office/drawing/2014/main" id="{EB84068F-985E-4E31-AE9D-64DEE27D181A}"/>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altLang="zh-CN" sz="1600" b="1" dirty="0">
                  <a:solidFill>
                    <a:srgbClr val="FFFFFF"/>
                  </a:solidFill>
                  <a:uFill>
                    <a:solidFill>
                      <a:srgbClr val="FFFFFF"/>
                    </a:solidFill>
                  </a:uFill>
                  <a:latin typeface="+mn-ea"/>
                  <a:ea typeface="+mn-ea"/>
                </a:rPr>
                <a:t>02</a:t>
              </a:r>
              <a:endParaRPr sz="1600" b="1" dirty="0">
                <a:solidFill>
                  <a:srgbClr val="FFFFFF"/>
                </a:solidFill>
                <a:uFill>
                  <a:solidFill>
                    <a:srgbClr val="FFFFFF"/>
                  </a:solidFill>
                </a:uFill>
                <a:latin typeface="+mn-ea"/>
                <a:ea typeface="+mn-ea"/>
              </a:endParaRPr>
            </a:p>
          </p:txBody>
        </p:sp>
      </p:grpSp>
      <p:grpSp>
        <p:nvGrpSpPr>
          <p:cNvPr id="38" name="Group 15221">
            <a:extLst>
              <a:ext uri="{FF2B5EF4-FFF2-40B4-BE49-F238E27FC236}">
                <a16:creationId xmlns:a16="http://schemas.microsoft.com/office/drawing/2014/main" id="{08F8CF8E-C875-43AA-B7F5-9CD0EA49E460}"/>
              </a:ext>
            </a:extLst>
          </p:cNvPr>
          <p:cNvGrpSpPr/>
          <p:nvPr/>
        </p:nvGrpSpPr>
        <p:grpSpPr>
          <a:xfrm>
            <a:off x="5659204" y="3396084"/>
            <a:ext cx="1797052" cy="679808"/>
            <a:chOff x="168445" y="-142606"/>
            <a:chExt cx="1797051" cy="1144170"/>
          </a:xfrm>
        </p:grpSpPr>
        <p:sp>
          <p:nvSpPr>
            <p:cNvPr id="39" name="Shape 15216">
              <a:extLst>
                <a:ext uri="{FF2B5EF4-FFF2-40B4-BE49-F238E27FC236}">
                  <a16:creationId xmlns:a16="http://schemas.microsoft.com/office/drawing/2014/main" id="{E98EF0BD-211F-4064-89B7-F35993011634}"/>
                </a:ext>
              </a:extLst>
            </p:cNvPr>
            <p:cNvSpPr/>
            <p:nvPr/>
          </p:nvSpPr>
          <p:spPr>
            <a:xfrm>
              <a:off x="468232" y="92702"/>
              <a:ext cx="1331999" cy="9088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40" name="Shape 15217">
              <a:extLst>
                <a:ext uri="{FF2B5EF4-FFF2-40B4-BE49-F238E27FC236}">
                  <a16:creationId xmlns:a16="http://schemas.microsoft.com/office/drawing/2014/main" id="{3690480E-3D10-4735-B567-95A667544A12}"/>
                </a:ext>
              </a:extLst>
            </p:cNvPr>
            <p:cNvSpPr/>
            <p:nvPr/>
          </p:nvSpPr>
          <p:spPr>
            <a:xfrm>
              <a:off x="168445" y="391182"/>
              <a:ext cx="1797051" cy="492649"/>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sz="1800" b="1" dirty="0">
                  <a:solidFill>
                    <a:srgbClr val="EF6464"/>
                  </a:solidFill>
                  <a:uFill>
                    <a:solidFill>
                      <a:srgbClr val="3A5063"/>
                    </a:solidFill>
                  </a:uFill>
                  <a:latin typeface="+mn-ea"/>
                </a:rPr>
                <a:t>课例展示</a:t>
              </a:r>
              <a:endParaRPr sz="1800" b="1" dirty="0">
                <a:solidFill>
                  <a:srgbClr val="EF6464"/>
                </a:solidFill>
                <a:uFill>
                  <a:solidFill>
                    <a:srgbClr val="3A5063"/>
                  </a:solidFill>
                </a:uFill>
                <a:latin typeface="+mn-ea"/>
              </a:endParaRPr>
            </a:p>
          </p:txBody>
        </p:sp>
        <p:sp>
          <p:nvSpPr>
            <p:cNvPr id="41" name="Shape 15219">
              <a:extLst>
                <a:ext uri="{FF2B5EF4-FFF2-40B4-BE49-F238E27FC236}">
                  <a16:creationId xmlns:a16="http://schemas.microsoft.com/office/drawing/2014/main" id="{0B9EE785-0B91-49B9-B71C-46CA0463B104}"/>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EF6464"/>
            </a:solidFill>
            <a:ln w="12700" cap="flat">
              <a:noFill/>
              <a:miter lim="400000"/>
            </a:ln>
            <a:effectLst/>
          </p:spPr>
          <p:txBody>
            <a:bodyPr wrap="square" lIns="0" tIns="0" rIns="0" bIns="0" numCol="1" anchor="ctr">
              <a:noAutofit/>
            </a:bodyPr>
            <a:lstStyle/>
            <a:p>
              <a:pPr lvl="0" algn="ctr"/>
              <a:endParaRPr>
                <a:solidFill>
                  <a:schemeClr val="accent5">
                    <a:lumMod val="60000"/>
                    <a:lumOff val="40000"/>
                  </a:schemeClr>
                </a:solidFill>
                <a:latin typeface="+mn-ea"/>
                <a:ea typeface="+mn-ea"/>
              </a:endParaRPr>
            </a:p>
          </p:txBody>
        </p:sp>
        <p:sp>
          <p:nvSpPr>
            <p:cNvPr id="42" name="Shape 15220">
              <a:extLst>
                <a:ext uri="{FF2B5EF4-FFF2-40B4-BE49-F238E27FC236}">
                  <a16:creationId xmlns:a16="http://schemas.microsoft.com/office/drawing/2014/main" id="{2D3A163E-5182-46E5-B7BC-47F308C5DDF8}"/>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altLang="zh-CN" sz="1600" b="1" dirty="0">
                  <a:solidFill>
                    <a:srgbClr val="FFFFFF"/>
                  </a:solidFill>
                  <a:uFill>
                    <a:solidFill>
                      <a:srgbClr val="FFFFFF"/>
                    </a:solidFill>
                  </a:uFill>
                  <a:latin typeface="+mn-ea"/>
                  <a:ea typeface="+mn-ea"/>
                </a:rPr>
                <a:t>05</a:t>
              </a:r>
              <a:endParaRPr sz="1600" b="1" dirty="0">
                <a:solidFill>
                  <a:srgbClr val="FFFFFF"/>
                </a:solidFill>
                <a:uFill>
                  <a:solidFill>
                    <a:srgbClr val="FFFFFF"/>
                  </a:solidFill>
                </a:uFill>
                <a:latin typeface="+mn-ea"/>
                <a:ea typeface="+mn-ea"/>
              </a:endParaRPr>
            </a:p>
          </p:txBody>
        </p:sp>
      </p:grpSp>
      <p:grpSp>
        <p:nvGrpSpPr>
          <p:cNvPr id="43" name="Group 15221">
            <a:extLst>
              <a:ext uri="{FF2B5EF4-FFF2-40B4-BE49-F238E27FC236}">
                <a16:creationId xmlns:a16="http://schemas.microsoft.com/office/drawing/2014/main" id="{3C32DAFF-FFCE-4E9F-880E-088B6E5271C4}"/>
              </a:ext>
            </a:extLst>
          </p:cNvPr>
          <p:cNvGrpSpPr/>
          <p:nvPr/>
        </p:nvGrpSpPr>
        <p:grpSpPr>
          <a:xfrm>
            <a:off x="2740944" y="2619706"/>
            <a:ext cx="1797052" cy="679808"/>
            <a:chOff x="168445" y="-142606"/>
            <a:chExt cx="1797051" cy="1144170"/>
          </a:xfrm>
        </p:grpSpPr>
        <p:sp>
          <p:nvSpPr>
            <p:cNvPr id="44" name="Shape 15216">
              <a:extLst>
                <a:ext uri="{FF2B5EF4-FFF2-40B4-BE49-F238E27FC236}">
                  <a16:creationId xmlns:a16="http://schemas.microsoft.com/office/drawing/2014/main" id="{98E40E12-D463-495B-95C6-998CD4511455}"/>
                </a:ext>
              </a:extLst>
            </p:cNvPr>
            <p:cNvSpPr/>
            <p:nvPr/>
          </p:nvSpPr>
          <p:spPr>
            <a:xfrm>
              <a:off x="468232" y="92702"/>
              <a:ext cx="1331999" cy="9088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45" name="Shape 15217">
              <a:extLst>
                <a:ext uri="{FF2B5EF4-FFF2-40B4-BE49-F238E27FC236}">
                  <a16:creationId xmlns:a16="http://schemas.microsoft.com/office/drawing/2014/main" id="{882A005A-F682-45E4-ADE7-33A854167368}"/>
                </a:ext>
              </a:extLst>
            </p:cNvPr>
            <p:cNvSpPr/>
            <p:nvPr/>
          </p:nvSpPr>
          <p:spPr>
            <a:xfrm>
              <a:off x="168445" y="391182"/>
              <a:ext cx="1797051" cy="492648"/>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b="1" dirty="0">
                  <a:solidFill>
                    <a:srgbClr val="00B050"/>
                  </a:solidFill>
                  <a:latin typeface="+mn-ea"/>
                </a:rPr>
                <a:t>学情分析</a:t>
              </a:r>
              <a:endParaRPr sz="1400" b="1" dirty="0">
                <a:solidFill>
                  <a:srgbClr val="00B050"/>
                </a:solidFill>
                <a:uFill>
                  <a:solidFill>
                    <a:srgbClr val="3A5063"/>
                  </a:solidFill>
                </a:uFill>
                <a:latin typeface="+mn-ea"/>
              </a:endParaRPr>
            </a:p>
          </p:txBody>
        </p:sp>
        <p:sp>
          <p:nvSpPr>
            <p:cNvPr id="46" name="Shape 15219">
              <a:extLst>
                <a:ext uri="{FF2B5EF4-FFF2-40B4-BE49-F238E27FC236}">
                  <a16:creationId xmlns:a16="http://schemas.microsoft.com/office/drawing/2014/main" id="{478A0C34-1CD1-40CF-A006-9FE579ACF01D}"/>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00B050"/>
            </a:solidFill>
            <a:ln w="12700" cap="flat">
              <a:noFill/>
              <a:miter lim="400000"/>
            </a:ln>
            <a:effectLst/>
          </p:spPr>
          <p:txBody>
            <a:bodyPr wrap="square" lIns="0" tIns="0" rIns="0" bIns="0" numCol="1" anchor="ctr">
              <a:noAutofit/>
            </a:bodyPr>
            <a:lstStyle/>
            <a:p>
              <a:pPr lvl="0" algn="ctr"/>
              <a:endParaRPr>
                <a:solidFill>
                  <a:srgbClr val="EF6464"/>
                </a:solidFill>
                <a:latin typeface="+mn-ea"/>
                <a:ea typeface="+mn-ea"/>
              </a:endParaRPr>
            </a:p>
          </p:txBody>
        </p:sp>
        <p:sp>
          <p:nvSpPr>
            <p:cNvPr id="47" name="Shape 15220">
              <a:extLst>
                <a:ext uri="{FF2B5EF4-FFF2-40B4-BE49-F238E27FC236}">
                  <a16:creationId xmlns:a16="http://schemas.microsoft.com/office/drawing/2014/main" id="{CAAE730A-E6A3-401C-B3AC-458E378EA930}"/>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altLang="zh-CN" sz="1600" b="1" dirty="0">
                  <a:solidFill>
                    <a:srgbClr val="FFFFFF"/>
                  </a:solidFill>
                  <a:uFill>
                    <a:solidFill>
                      <a:srgbClr val="FFFFFF"/>
                    </a:solidFill>
                  </a:uFill>
                  <a:latin typeface="+mn-ea"/>
                  <a:ea typeface="+mn-ea"/>
                </a:rPr>
                <a:t>03</a:t>
              </a:r>
              <a:endParaRPr sz="1600" b="1" dirty="0">
                <a:solidFill>
                  <a:srgbClr val="FFFFFF"/>
                </a:solidFill>
                <a:uFill>
                  <a:solidFill>
                    <a:srgbClr val="FFFFFF"/>
                  </a:solidFill>
                </a:uFill>
                <a:latin typeface="+mn-ea"/>
                <a:ea typeface="+mn-ea"/>
              </a:endParaRPr>
            </a:p>
          </p:txBody>
        </p:sp>
      </p:grpSp>
      <p:grpSp>
        <p:nvGrpSpPr>
          <p:cNvPr id="48" name="Group 15221">
            <a:extLst>
              <a:ext uri="{FF2B5EF4-FFF2-40B4-BE49-F238E27FC236}">
                <a16:creationId xmlns:a16="http://schemas.microsoft.com/office/drawing/2014/main" id="{032260B9-408B-4BC0-B95A-5E8BE7352AF1}"/>
              </a:ext>
            </a:extLst>
          </p:cNvPr>
          <p:cNvGrpSpPr/>
          <p:nvPr/>
        </p:nvGrpSpPr>
        <p:grpSpPr>
          <a:xfrm>
            <a:off x="4188578" y="2992122"/>
            <a:ext cx="1797052" cy="679808"/>
            <a:chOff x="168445" y="-142606"/>
            <a:chExt cx="1797051" cy="1144170"/>
          </a:xfrm>
        </p:grpSpPr>
        <p:sp>
          <p:nvSpPr>
            <p:cNvPr id="49" name="Shape 15216">
              <a:extLst>
                <a:ext uri="{FF2B5EF4-FFF2-40B4-BE49-F238E27FC236}">
                  <a16:creationId xmlns:a16="http://schemas.microsoft.com/office/drawing/2014/main" id="{F0808521-4D2B-4391-BC31-D2BA3C1AF169}"/>
                </a:ext>
              </a:extLst>
            </p:cNvPr>
            <p:cNvSpPr/>
            <p:nvPr/>
          </p:nvSpPr>
          <p:spPr>
            <a:xfrm>
              <a:off x="468232" y="92702"/>
              <a:ext cx="1331999" cy="9088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50" name="Shape 15217">
              <a:extLst>
                <a:ext uri="{FF2B5EF4-FFF2-40B4-BE49-F238E27FC236}">
                  <a16:creationId xmlns:a16="http://schemas.microsoft.com/office/drawing/2014/main" id="{210B1B9E-B1A5-4B5F-9B65-E37A5D4487BA}"/>
                </a:ext>
              </a:extLst>
            </p:cNvPr>
            <p:cNvSpPr/>
            <p:nvPr/>
          </p:nvSpPr>
          <p:spPr>
            <a:xfrm>
              <a:off x="168445" y="391182"/>
              <a:ext cx="1797051" cy="492649"/>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sz="1800" b="1" dirty="0">
                  <a:solidFill>
                    <a:schemeClr val="accent4">
                      <a:lumMod val="75000"/>
                    </a:schemeClr>
                  </a:solidFill>
                  <a:uFill>
                    <a:solidFill>
                      <a:srgbClr val="3A5063"/>
                    </a:solidFill>
                  </a:uFill>
                  <a:latin typeface="+mn-ea"/>
                </a:rPr>
                <a:t>备考策略</a:t>
              </a:r>
              <a:endParaRPr sz="1800" b="1" dirty="0">
                <a:solidFill>
                  <a:schemeClr val="accent4">
                    <a:lumMod val="75000"/>
                  </a:schemeClr>
                </a:solidFill>
                <a:uFill>
                  <a:solidFill>
                    <a:srgbClr val="3A5063"/>
                  </a:solidFill>
                </a:uFill>
                <a:latin typeface="+mn-ea"/>
              </a:endParaRPr>
            </a:p>
          </p:txBody>
        </p:sp>
        <p:sp>
          <p:nvSpPr>
            <p:cNvPr id="51" name="Shape 15219">
              <a:extLst>
                <a:ext uri="{FF2B5EF4-FFF2-40B4-BE49-F238E27FC236}">
                  <a16:creationId xmlns:a16="http://schemas.microsoft.com/office/drawing/2014/main" id="{247D49E8-9B17-455C-9FEC-7DB3D3EF9FB8}"/>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gn="ctr"/>
              <a:endParaRPr>
                <a:solidFill>
                  <a:srgbClr val="EF6464"/>
                </a:solidFill>
                <a:latin typeface="+mn-ea"/>
                <a:ea typeface="+mn-ea"/>
              </a:endParaRPr>
            </a:p>
          </p:txBody>
        </p:sp>
        <p:sp>
          <p:nvSpPr>
            <p:cNvPr id="52" name="Shape 15220">
              <a:extLst>
                <a:ext uri="{FF2B5EF4-FFF2-40B4-BE49-F238E27FC236}">
                  <a16:creationId xmlns:a16="http://schemas.microsoft.com/office/drawing/2014/main" id="{CC44020D-612C-4E5E-A79D-10A4EF5BD753}"/>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altLang="zh-CN" sz="1600" b="1" dirty="0">
                  <a:solidFill>
                    <a:srgbClr val="FFFFFF"/>
                  </a:solidFill>
                  <a:uFill>
                    <a:solidFill>
                      <a:srgbClr val="FFFFFF"/>
                    </a:solidFill>
                  </a:uFill>
                  <a:latin typeface="+mn-ea"/>
                  <a:ea typeface="+mn-ea"/>
                </a:rPr>
                <a:t>04</a:t>
              </a:r>
              <a:endParaRPr sz="1600" b="1" dirty="0">
                <a:solidFill>
                  <a:srgbClr val="FFFFFF"/>
                </a:solidFill>
                <a:uFill>
                  <a:solidFill>
                    <a:srgbClr val="FFFFFF"/>
                  </a:solidFill>
                </a:uFill>
                <a:latin typeface="+mn-ea"/>
                <a:ea typeface="+mn-ea"/>
              </a:endParaRPr>
            </a:p>
          </p:txBody>
        </p:sp>
      </p:grpSp>
      <p:grpSp>
        <p:nvGrpSpPr>
          <p:cNvPr id="53" name="Group 15221">
            <a:extLst>
              <a:ext uri="{FF2B5EF4-FFF2-40B4-BE49-F238E27FC236}">
                <a16:creationId xmlns:a16="http://schemas.microsoft.com/office/drawing/2014/main" id="{943BF615-3E93-43A4-9593-D1DB88297072}"/>
              </a:ext>
            </a:extLst>
          </p:cNvPr>
          <p:cNvGrpSpPr/>
          <p:nvPr/>
        </p:nvGrpSpPr>
        <p:grpSpPr>
          <a:xfrm>
            <a:off x="7095987" y="3804801"/>
            <a:ext cx="1797052" cy="679808"/>
            <a:chOff x="168445" y="-142606"/>
            <a:chExt cx="1797051" cy="1144170"/>
          </a:xfrm>
        </p:grpSpPr>
        <p:sp>
          <p:nvSpPr>
            <p:cNvPr id="54" name="Shape 15216">
              <a:extLst>
                <a:ext uri="{FF2B5EF4-FFF2-40B4-BE49-F238E27FC236}">
                  <a16:creationId xmlns:a16="http://schemas.microsoft.com/office/drawing/2014/main" id="{38A42486-593D-46C1-A3C0-EB035D6E41C6}"/>
                </a:ext>
              </a:extLst>
            </p:cNvPr>
            <p:cNvSpPr/>
            <p:nvPr/>
          </p:nvSpPr>
          <p:spPr>
            <a:xfrm>
              <a:off x="468232" y="92702"/>
              <a:ext cx="1331999" cy="9088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520" y="0"/>
                  </a:lnTo>
                  <a:lnTo>
                    <a:pt x="21600" y="5765"/>
                  </a:lnTo>
                  <a:lnTo>
                    <a:pt x="21600" y="21600"/>
                  </a:lnTo>
                  <a:lnTo>
                    <a:pt x="0" y="21600"/>
                  </a:lnTo>
                  <a:close/>
                </a:path>
              </a:pathLst>
            </a:cu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latin typeface="+mn-ea"/>
                <a:ea typeface="+mn-ea"/>
              </a:endParaRPr>
            </a:p>
          </p:txBody>
        </p:sp>
        <p:sp>
          <p:nvSpPr>
            <p:cNvPr id="55" name="Shape 15217">
              <a:extLst>
                <a:ext uri="{FF2B5EF4-FFF2-40B4-BE49-F238E27FC236}">
                  <a16:creationId xmlns:a16="http://schemas.microsoft.com/office/drawing/2014/main" id="{7A23953C-738C-4506-8E5C-5800CF4D847F}"/>
                </a:ext>
              </a:extLst>
            </p:cNvPr>
            <p:cNvSpPr/>
            <p:nvPr/>
          </p:nvSpPr>
          <p:spPr>
            <a:xfrm>
              <a:off x="168445" y="391182"/>
              <a:ext cx="1797051" cy="492649"/>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sz="1800" b="1" dirty="0">
                  <a:solidFill>
                    <a:srgbClr val="466B9F"/>
                  </a:solidFill>
                  <a:uFill>
                    <a:solidFill>
                      <a:srgbClr val="3A5063"/>
                    </a:solidFill>
                  </a:uFill>
                  <a:latin typeface="+mn-ea"/>
                </a:rPr>
                <a:t>真题变式</a:t>
              </a:r>
              <a:endParaRPr sz="1800" b="1" dirty="0">
                <a:solidFill>
                  <a:srgbClr val="466B9F"/>
                </a:solidFill>
                <a:uFill>
                  <a:solidFill>
                    <a:srgbClr val="3A5063"/>
                  </a:solidFill>
                </a:uFill>
                <a:latin typeface="+mn-ea"/>
              </a:endParaRPr>
            </a:p>
          </p:txBody>
        </p:sp>
        <p:sp>
          <p:nvSpPr>
            <p:cNvPr id="56" name="Shape 15219">
              <a:extLst>
                <a:ext uri="{FF2B5EF4-FFF2-40B4-BE49-F238E27FC236}">
                  <a16:creationId xmlns:a16="http://schemas.microsoft.com/office/drawing/2014/main" id="{CA30E4FA-F908-4797-9BE5-B506C3A72B49}"/>
                </a:ext>
              </a:extLst>
            </p:cNvPr>
            <p:cNvSpPr/>
            <p:nvPr/>
          </p:nvSpPr>
          <p:spPr>
            <a:xfrm rot="10800000">
              <a:off x="1343329" y="-27238"/>
              <a:ext cx="540000" cy="545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4B72AB"/>
            </a:solidFill>
            <a:ln w="12700" cap="flat">
              <a:noFill/>
              <a:miter lim="400000"/>
            </a:ln>
            <a:effectLst/>
          </p:spPr>
          <p:txBody>
            <a:bodyPr wrap="square" lIns="0" tIns="0" rIns="0" bIns="0" numCol="1" anchor="ctr">
              <a:noAutofit/>
            </a:bodyPr>
            <a:lstStyle/>
            <a:p>
              <a:pPr lvl="0" algn="ctr"/>
              <a:endParaRPr>
                <a:solidFill>
                  <a:srgbClr val="EF6464"/>
                </a:solidFill>
                <a:latin typeface="+mn-ea"/>
                <a:ea typeface="+mn-ea"/>
              </a:endParaRPr>
            </a:p>
          </p:txBody>
        </p:sp>
        <p:sp>
          <p:nvSpPr>
            <p:cNvPr id="57" name="Shape 15220">
              <a:extLst>
                <a:ext uri="{FF2B5EF4-FFF2-40B4-BE49-F238E27FC236}">
                  <a16:creationId xmlns:a16="http://schemas.microsoft.com/office/drawing/2014/main" id="{120F27B4-5404-47EF-AB4E-CACB14067F36}"/>
                </a:ext>
              </a:extLst>
            </p:cNvPr>
            <p:cNvSpPr/>
            <p:nvPr/>
          </p:nvSpPr>
          <p:spPr>
            <a:xfrm>
              <a:off x="1602260" y="-142606"/>
              <a:ext cx="251942" cy="517364"/>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1600" b="1" dirty="0">
                  <a:solidFill>
                    <a:srgbClr val="FFFFFF"/>
                  </a:solidFill>
                  <a:uFill>
                    <a:solidFill>
                      <a:srgbClr val="FFFFFF"/>
                    </a:solidFill>
                  </a:uFill>
                  <a:latin typeface="+mn-ea"/>
                  <a:ea typeface="+mn-ea"/>
                </a:rPr>
                <a:t>0</a:t>
              </a:r>
              <a:r>
                <a:rPr lang="en-US" altLang="zh-CN" sz="1600" b="1" dirty="0">
                  <a:solidFill>
                    <a:srgbClr val="FFFFFF"/>
                  </a:solidFill>
                  <a:uFill>
                    <a:solidFill>
                      <a:srgbClr val="FFFFFF"/>
                    </a:solidFill>
                  </a:uFill>
                  <a:latin typeface="+mn-ea"/>
                  <a:ea typeface="+mn-ea"/>
                </a:rPr>
                <a:t>6</a:t>
              </a:r>
              <a:endParaRPr sz="1600" b="1" dirty="0">
                <a:solidFill>
                  <a:srgbClr val="FFFFFF"/>
                </a:solidFill>
                <a:uFill>
                  <a:solidFill>
                    <a:srgbClr val="FFFFFF"/>
                  </a:solidFill>
                </a:uFill>
                <a:latin typeface="+mn-ea"/>
                <a:ea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28"/>
                                        </p:tgtEl>
                                        <p:attrNameLst>
                                          <p:attrName>style.visibility</p:attrName>
                                        </p:attrNameLst>
                                      </p:cBhvr>
                                      <p:to>
                                        <p:strVal val="visible"/>
                                      </p:to>
                                    </p:set>
                                    <p:anim calcmode="lin" valueType="num">
                                      <p:cBhvr>
                                        <p:cTn id="7" dur="300" fill="hold"/>
                                        <p:tgtEl>
                                          <p:spTgt spid="28"/>
                                        </p:tgtEl>
                                        <p:attrNameLst>
                                          <p:attrName>ppt_x</p:attrName>
                                        </p:attrNameLst>
                                      </p:cBhvr>
                                      <p:tavLst>
                                        <p:tav tm="0">
                                          <p:val>
                                            <p:strVal val="0-#ppt_w/2"/>
                                          </p:val>
                                        </p:tav>
                                        <p:tav tm="100000">
                                          <p:val>
                                            <p:strVal val="#ppt_x"/>
                                          </p:val>
                                        </p:tav>
                                      </p:tavLst>
                                    </p:anim>
                                    <p:anim calcmode="lin" valueType="num">
                                      <p:cBhvr>
                                        <p:cTn id="8" dur="3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8" fill="hold" grpId="0" nodeType="afterEffect">
                                  <p:stCondLst>
                                    <p:cond delay="0"/>
                                  </p:stCondLst>
                                  <p:childTnLst>
                                    <p:set>
                                      <p:cBhvr>
                                        <p:cTn id="11" dur="indefinite" fill="hold"/>
                                        <p:tgtEl>
                                          <p:spTgt spid="33"/>
                                        </p:tgtEl>
                                        <p:attrNameLst>
                                          <p:attrName>style.visibility</p:attrName>
                                        </p:attrNameLst>
                                      </p:cBhvr>
                                      <p:to>
                                        <p:strVal val="visible"/>
                                      </p:to>
                                    </p:set>
                                    <p:anim calcmode="lin" valueType="num">
                                      <p:cBhvr>
                                        <p:cTn id="12" dur="300" fill="hold"/>
                                        <p:tgtEl>
                                          <p:spTgt spid="33"/>
                                        </p:tgtEl>
                                        <p:attrNameLst>
                                          <p:attrName>ppt_x</p:attrName>
                                        </p:attrNameLst>
                                      </p:cBhvr>
                                      <p:tavLst>
                                        <p:tav tm="0">
                                          <p:val>
                                            <p:strVal val="0-#ppt_w/2"/>
                                          </p:val>
                                        </p:tav>
                                        <p:tav tm="100000">
                                          <p:val>
                                            <p:strVal val="#ppt_x"/>
                                          </p:val>
                                        </p:tav>
                                      </p:tavLst>
                                    </p:anim>
                                    <p:anim calcmode="lin" valueType="num">
                                      <p:cBhvr>
                                        <p:cTn id="13" dur="3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0"/>
                            </p:stCondLst>
                            <p:childTnLst>
                              <p:par>
                                <p:cTn id="15" presetID="2" presetClass="entr" presetSubtype="8" fill="hold" grpId="0" nodeType="afterEffect">
                                  <p:stCondLst>
                                    <p:cond delay="0"/>
                                  </p:stCondLst>
                                  <p:childTnLst>
                                    <p:set>
                                      <p:cBhvr>
                                        <p:cTn id="16" dur="indefinite" fill="hold"/>
                                        <p:tgtEl>
                                          <p:spTgt spid="38"/>
                                        </p:tgtEl>
                                        <p:attrNameLst>
                                          <p:attrName>style.visibility</p:attrName>
                                        </p:attrNameLst>
                                      </p:cBhvr>
                                      <p:to>
                                        <p:strVal val="visible"/>
                                      </p:to>
                                    </p:set>
                                    <p:anim calcmode="lin" valueType="num">
                                      <p:cBhvr>
                                        <p:cTn id="17" dur="300" fill="hold"/>
                                        <p:tgtEl>
                                          <p:spTgt spid="38"/>
                                        </p:tgtEl>
                                        <p:attrNameLst>
                                          <p:attrName>ppt_x</p:attrName>
                                        </p:attrNameLst>
                                      </p:cBhvr>
                                      <p:tavLst>
                                        <p:tav tm="0">
                                          <p:val>
                                            <p:strVal val="0-#ppt_w/2"/>
                                          </p:val>
                                        </p:tav>
                                        <p:tav tm="100000">
                                          <p:val>
                                            <p:strVal val="#ppt_x"/>
                                          </p:val>
                                        </p:tav>
                                      </p:tavLst>
                                    </p:anim>
                                    <p:anim calcmode="lin" valueType="num">
                                      <p:cBhvr>
                                        <p:cTn id="18" dur="3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0"/>
                            </p:stCondLst>
                            <p:childTnLst>
                              <p:par>
                                <p:cTn id="20" presetID="2" presetClass="entr" presetSubtype="8" fill="hold" grpId="0" nodeType="afterEffect">
                                  <p:stCondLst>
                                    <p:cond delay="0"/>
                                  </p:stCondLst>
                                  <p:childTnLst>
                                    <p:set>
                                      <p:cBhvr>
                                        <p:cTn id="21" dur="indefinite" fill="hold"/>
                                        <p:tgtEl>
                                          <p:spTgt spid="43"/>
                                        </p:tgtEl>
                                        <p:attrNameLst>
                                          <p:attrName>style.visibility</p:attrName>
                                        </p:attrNameLst>
                                      </p:cBhvr>
                                      <p:to>
                                        <p:strVal val="visible"/>
                                      </p:to>
                                    </p:set>
                                    <p:anim calcmode="lin" valueType="num">
                                      <p:cBhvr>
                                        <p:cTn id="22" dur="300" fill="hold"/>
                                        <p:tgtEl>
                                          <p:spTgt spid="43"/>
                                        </p:tgtEl>
                                        <p:attrNameLst>
                                          <p:attrName>ppt_x</p:attrName>
                                        </p:attrNameLst>
                                      </p:cBhvr>
                                      <p:tavLst>
                                        <p:tav tm="0">
                                          <p:val>
                                            <p:strVal val="0-#ppt_w/2"/>
                                          </p:val>
                                        </p:tav>
                                        <p:tav tm="100000">
                                          <p:val>
                                            <p:strVal val="#ppt_x"/>
                                          </p:val>
                                        </p:tav>
                                      </p:tavLst>
                                    </p:anim>
                                    <p:anim calcmode="lin" valueType="num">
                                      <p:cBhvr>
                                        <p:cTn id="23" dur="3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0"/>
                            </p:stCondLst>
                            <p:childTnLst>
                              <p:par>
                                <p:cTn id="25" presetID="2" presetClass="entr" presetSubtype="8" fill="hold" grpId="0" nodeType="afterEffect">
                                  <p:stCondLst>
                                    <p:cond delay="0"/>
                                  </p:stCondLst>
                                  <p:childTnLst>
                                    <p:set>
                                      <p:cBhvr>
                                        <p:cTn id="26" dur="indefinite" fill="hold"/>
                                        <p:tgtEl>
                                          <p:spTgt spid="48"/>
                                        </p:tgtEl>
                                        <p:attrNameLst>
                                          <p:attrName>style.visibility</p:attrName>
                                        </p:attrNameLst>
                                      </p:cBhvr>
                                      <p:to>
                                        <p:strVal val="visible"/>
                                      </p:to>
                                    </p:set>
                                    <p:anim calcmode="lin" valueType="num">
                                      <p:cBhvr>
                                        <p:cTn id="27" dur="300" fill="hold"/>
                                        <p:tgtEl>
                                          <p:spTgt spid="48"/>
                                        </p:tgtEl>
                                        <p:attrNameLst>
                                          <p:attrName>ppt_x</p:attrName>
                                        </p:attrNameLst>
                                      </p:cBhvr>
                                      <p:tavLst>
                                        <p:tav tm="0">
                                          <p:val>
                                            <p:strVal val="0-#ppt_w/2"/>
                                          </p:val>
                                        </p:tav>
                                        <p:tav tm="100000">
                                          <p:val>
                                            <p:strVal val="#ppt_x"/>
                                          </p:val>
                                        </p:tav>
                                      </p:tavLst>
                                    </p:anim>
                                    <p:anim calcmode="lin" valueType="num">
                                      <p:cBhvr>
                                        <p:cTn id="28" dur="3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0"/>
                            </p:stCondLst>
                            <p:childTnLst>
                              <p:par>
                                <p:cTn id="30" presetID="2" presetClass="entr" presetSubtype="8" fill="hold" grpId="0" nodeType="afterEffect">
                                  <p:stCondLst>
                                    <p:cond delay="0"/>
                                  </p:stCondLst>
                                  <p:childTnLst>
                                    <p:set>
                                      <p:cBhvr>
                                        <p:cTn id="31" dur="indefinite" fill="hold"/>
                                        <p:tgtEl>
                                          <p:spTgt spid="53"/>
                                        </p:tgtEl>
                                        <p:attrNameLst>
                                          <p:attrName>style.visibility</p:attrName>
                                        </p:attrNameLst>
                                      </p:cBhvr>
                                      <p:to>
                                        <p:strVal val="visible"/>
                                      </p:to>
                                    </p:set>
                                    <p:anim calcmode="lin" valueType="num">
                                      <p:cBhvr>
                                        <p:cTn id="32" dur="300" fill="hold"/>
                                        <p:tgtEl>
                                          <p:spTgt spid="53"/>
                                        </p:tgtEl>
                                        <p:attrNameLst>
                                          <p:attrName>ppt_x</p:attrName>
                                        </p:attrNameLst>
                                      </p:cBhvr>
                                      <p:tavLst>
                                        <p:tav tm="0">
                                          <p:val>
                                            <p:strVal val="0-#ppt_w/2"/>
                                          </p:val>
                                        </p:tav>
                                        <p:tav tm="100000">
                                          <p:val>
                                            <p:strVal val="#ppt_x"/>
                                          </p:val>
                                        </p:tav>
                                      </p:tavLst>
                                    </p:anim>
                                    <p:anim calcmode="lin" valueType="num">
                                      <p:cBhvr>
                                        <p:cTn id="33" dur="3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dvAuto="0"/>
      <p:bldP spid="33" grpId="0" animBg="1" advAuto="0"/>
      <p:bldP spid="38" grpId="0" animBg="1" advAuto="0"/>
      <p:bldP spid="43" grpId="0" animBg="1" advAuto="0"/>
      <p:bldP spid="48" grpId="0" animBg="1" advAuto="0"/>
      <p:bldP spid="53" grpId="0"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3C313F6-D254-4B58-94F3-4289EFB03383}"/>
              </a:ext>
            </a:extLst>
          </p:cNvPr>
          <p:cNvSpPr/>
          <p:nvPr/>
        </p:nvSpPr>
        <p:spPr>
          <a:xfrm>
            <a:off x="0" y="1063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7" name="矩形 36"/>
          <p:cNvSpPr/>
          <p:nvPr/>
        </p:nvSpPr>
        <p:spPr>
          <a:xfrm>
            <a:off x="1958010" y="21704"/>
            <a:ext cx="4414596"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本年级学生基本情况</a:t>
            </a:r>
          </a:p>
        </p:txBody>
      </p:sp>
      <p:sp>
        <p:nvSpPr>
          <p:cNvPr id="5" name="矩形 4"/>
          <p:cNvSpPr/>
          <p:nvPr/>
        </p:nvSpPr>
        <p:spPr>
          <a:xfrm>
            <a:off x="1534478" y="800577"/>
            <a:ext cx="6075045" cy="684371"/>
          </a:xfrm>
          <a:prstGeom prst="rect">
            <a:avLst/>
          </a:prstGeom>
          <a:solidFill>
            <a:srgbClr val="FFFFFF">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zh-CN" sz="2775" b="1" noProof="1">
                <a:solidFill>
                  <a:schemeClr val="tx1"/>
                </a:solidFill>
                <a:latin typeface="微软雅黑" panose="020B0503020204020204" pitchFamily="34" charset="-122"/>
                <a:ea typeface="微软雅黑" panose="020B0503020204020204" pitchFamily="34" charset="-122"/>
              </a:rPr>
              <a:t>双流艺体中学高</a:t>
            </a:r>
            <a:r>
              <a:rPr lang="en-US" altLang="zh-CN" sz="2775" b="1" noProof="1">
                <a:solidFill>
                  <a:schemeClr val="tx1"/>
                </a:solidFill>
                <a:latin typeface="微软雅黑" panose="020B0503020204020204" pitchFamily="34" charset="-122"/>
                <a:ea typeface="微软雅黑" panose="020B0503020204020204" pitchFamily="34" charset="-122"/>
              </a:rPr>
              <a:t>2020</a:t>
            </a:r>
            <a:r>
              <a:rPr lang="zh-CN" altLang="en-US" sz="2775" b="1" noProof="1">
                <a:solidFill>
                  <a:schemeClr val="tx1"/>
                </a:solidFill>
                <a:latin typeface="微软雅黑" panose="020B0503020204020204" pitchFamily="34" charset="-122"/>
                <a:ea typeface="微软雅黑" panose="020B0503020204020204" pitchFamily="34" charset="-122"/>
              </a:rPr>
              <a:t>届学生构成情况</a:t>
            </a:r>
          </a:p>
        </p:txBody>
      </p:sp>
      <p:graphicFrame>
        <p:nvGraphicFramePr>
          <p:cNvPr id="6" name="表格 5"/>
          <p:cNvGraphicFramePr/>
          <p:nvPr>
            <p:custDataLst>
              <p:tags r:id="rId1"/>
            </p:custDataLst>
            <p:extLst>
              <p:ext uri="{D42A27DB-BD31-4B8C-83A1-F6EECF244321}">
                <p14:modId xmlns:p14="http://schemas.microsoft.com/office/powerpoint/2010/main" val="1533827371"/>
              </p:ext>
            </p:extLst>
          </p:nvPr>
        </p:nvGraphicFramePr>
        <p:xfrm>
          <a:off x="196691" y="1506490"/>
          <a:ext cx="8729664" cy="3512076"/>
        </p:xfrm>
        <a:graphic>
          <a:graphicData uri="http://schemas.openxmlformats.org/drawingml/2006/table">
            <a:tbl>
              <a:tblPr firstRow="1" bandRow="1">
                <a:tableStyleId>{5C22544A-7EE6-4342-B048-85BDC9FD1C3A}</a:tableStyleId>
              </a:tblPr>
              <a:tblGrid>
                <a:gridCol w="1454944">
                  <a:extLst>
                    <a:ext uri="{9D8B030D-6E8A-4147-A177-3AD203B41FA5}">
                      <a16:colId xmlns:a16="http://schemas.microsoft.com/office/drawing/2014/main" val="20000"/>
                    </a:ext>
                  </a:extLst>
                </a:gridCol>
                <a:gridCol w="1454944">
                  <a:extLst>
                    <a:ext uri="{9D8B030D-6E8A-4147-A177-3AD203B41FA5}">
                      <a16:colId xmlns:a16="http://schemas.microsoft.com/office/drawing/2014/main" val="20001"/>
                    </a:ext>
                  </a:extLst>
                </a:gridCol>
                <a:gridCol w="1079659">
                  <a:extLst>
                    <a:ext uri="{9D8B030D-6E8A-4147-A177-3AD203B41FA5}">
                      <a16:colId xmlns:a16="http://schemas.microsoft.com/office/drawing/2014/main" val="20002"/>
                    </a:ext>
                  </a:extLst>
                </a:gridCol>
                <a:gridCol w="1406843">
                  <a:extLst>
                    <a:ext uri="{9D8B030D-6E8A-4147-A177-3AD203B41FA5}">
                      <a16:colId xmlns:a16="http://schemas.microsoft.com/office/drawing/2014/main" val="20003"/>
                    </a:ext>
                  </a:extLst>
                </a:gridCol>
                <a:gridCol w="1067276">
                  <a:extLst>
                    <a:ext uri="{9D8B030D-6E8A-4147-A177-3AD203B41FA5}">
                      <a16:colId xmlns:a16="http://schemas.microsoft.com/office/drawing/2014/main" val="20004"/>
                    </a:ext>
                  </a:extLst>
                </a:gridCol>
                <a:gridCol w="2265998">
                  <a:extLst>
                    <a:ext uri="{9D8B030D-6E8A-4147-A177-3AD203B41FA5}">
                      <a16:colId xmlns:a16="http://schemas.microsoft.com/office/drawing/2014/main" val="20005"/>
                    </a:ext>
                  </a:extLst>
                </a:gridCol>
              </a:tblGrid>
              <a:tr h="597604">
                <a:tc rowSpan="4">
                  <a:txBody>
                    <a:bodyPr/>
                    <a:lstStyle/>
                    <a:p>
                      <a:pPr algn="ctr">
                        <a:buNone/>
                      </a:pPr>
                      <a:endParaRPr lang="zh-CN" altLang="en-US" sz="2800" dirty="0">
                        <a:latin typeface="方正粗黑宋简体" panose="02000000000000000000" pitchFamily="2" charset="-122"/>
                        <a:ea typeface="方正粗黑宋简体" panose="02000000000000000000" pitchFamily="2" charset="-122"/>
                      </a:endParaRPr>
                    </a:p>
                    <a:p>
                      <a:pPr algn="ctr">
                        <a:buNone/>
                      </a:pPr>
                      <a:r>
                        <a:rPr lang="zh-CN" altLang="en-US" sz="2800" dirty="0">
                          <a:latin typeface="方正粗黑宋简体" panose="02000000000000000000" pitchFamily="2" charset="-122"/>
                          <a:ea typeface="方正粗黑宋简体" panose="02000000000000000000" pitchFamily="2" charset="-122"/>
                        </a:rPr>
                        <a:t>总人数</a:t>
                      </a:r>
                    </a:p>
                  </a:txBody>
                  <a:tcPr marL="68580" marR="68580" marT="34290" marB="34290" anchor="ctr">
                    <a:solidFill>
                      <a:schemeClr val="accent3">
                        <a:lumMod val="50000"/>
                      </a:schemeClr>
                    </a:solidFill>
                  </a:tcPr>
                </a:tc>
                <a:tc rowSpan="4">
                  <a:txBody>
                    <a:bodyPr/>
                    <a:lstStyle/>
                    <a:p>
                      <a:pPr algn="ctr">
                        <a:buNone/>
                      </a:pPr>
                      <a:endParaRPr lang="en-US" altLang="zh-CN" sz="2800" dirty="0">
                        <a:latin typeface="微软雅黑" panose="020B0503020204020204" pitchFamily="34" charset="-122"/>
                        <a:ea typeface="微软雅黑" panose="020B0503020204020204" pitchFamily="34" charset="-122"/>
                      </a:endParaRPr>
                    </a:p>
                    <a:p>
                      <a:pPr algn="ctr">
                        <a:buNone/>
                      </a:pPr>
                      <a:r>
                        <a:rPr lang="en-US" altLang="zh-CN" sz="2800" dirty="0">
                          <a:latin typeface="微软雅黑" panose="020B0503020204020204" pitchFamily="34" charset="-122"/>
                          <a:ea typeface="微软雅黑" panose="020B0503020204020204" pitchFamily="34" charset="-122"/>
                        </a:rPr>
                        <a:t>651</a:t>
                      </a:r>
                    </a:p>
                  </a:txBody>
                  <a:tcPr marL="68580" marR="68580" marT="34290" marB="34290" anchor="ctr">
                    <a:solidFill>
                      <a:schemeClr val="accent3">
                        <a:lumMod val="50000"/>
                      </a:schemeClr>
                    </a:solidFill>
                  </a:tcPr>
                </a:tc>
                <a:tc>
                  <a:txBody>
                    <a:bodyPr/>
                    <a:lstStyle/>
                    <a:p>
                      <a:pPr algn="ctr">
                        <a:buNone/>
                      </a:pPr>
                      <a:r>
                        <a:rPr lang="zh-CN" altLang="en-US" sz="2100" dirty="0"/>
                        <a:t>文科</a:t>
                      </a:r>
                    </a:p>
                  </a:txBody>
                  <a:tcPr marL="68580" marR="68580" marT="34290" marB="34290" anchor="ctr">
                    <a:solidFill>
                      <a:schemeClr val="accent3">
                        <a:lumMod val="50000"/>
                      </a:schemeClr>
                    </a:solidFill>
                  </a:tcPr>
                </a:tc>
                <a:tc>
                  <a:txBody>
                    <a:bodyPr/>
                    <a:lstStyle/>
                    <a:p>
                      <a:pPr algn="ctr">
                        <a:buNone/>
                      </a:pPr>
                      <a:r>
                        <a:rPr lang="en-US" altLang="zh-CN" sz="2100" dirty="0"/>
                        <a:t>613</a:t>
                      </a:r>
                    </a:p>
                  </a:txBody>
                  <a:tcPr marL="68580" marR="68580" marT="34290" marB="34290" anchor="ctr">
                    <a:solidFill>
                      <a:schemeClr val="accent3">
                        <a:lumMod val="50000"/>
                      </a:schemeClr>
                    </a:solidFill>
                  </a:tcPr>
                </a:tc>
                <a:tc>
                  <a:txBody>
                    <a:bodyPr/>
                    <a:lstStyle/>
                    <a:p>
                      <a:pPr algn="ctr">
                        <a:buNone/>
                      </a:pPr>
                      <a:r>
                        <a:rPr lang="zh-CN" altLang="en-US" sz="2100"/>
                        <a:t>理科</a:t>
                      </a:r>
                    </a:p>
                  </a:txBody>
                  <a:tcPr marL="68580" marR="68580" marT="34290" marB="34290" anchor="ctr">
                    <a:solidFill>
                      <a:schemeClr val="accent3">
                        <a:lumMod val="50000"/>
                      </a:schemeClr>
                    </a:solidFill>
                  </a:tcPr>
                </a:tc>
                <a:tc>
                  <a:txBody>
                    <a:bodyPr/>
                    <a:lstStyle/>
                    <a:p>
                      <a:pPr algn="ctr">
                        <a:buNone/>
                      </a:pPr>
                      <a:r>
                        <a:rPr lang="en-US" altLang="zh-CN" sz="2100" dirty="0"/>
                        <a:t>38</a:t>
                      </a:r>
                    </a:p>
                  </a:txBody>
                  <a:tcPr marL="68580" marR="68580" marT="34290" marB="34290" anchor="ctr">
                    <a:solidFill>
                      <a:schemeClr val="accent3">
                        <a:lumMod val="50000"/>
                      </a:schemeClr>
                    </a:solidFill>
                  </a:tcPr>
                </a:tc>
                <a:extLst>
                  <a:ext uri="{0D108BD9-81ED-4DB2-BD59-A6C34878D82A}">
                    <a16:rowId xmlns:a16="http://schemas.microsoft.com/office/drawing/2014/main" val="10000"/>
                  </a:ext>
                </a:extLst>
              </a:tr>
              <a:tr h="1120637">
                <a:tc vMerge="1">
                  <a:txBody>
                    <a:bodyPr/>
                    <a:lstStyle/>
                    <a:p>
                      <a:endParaRPr lang="zh-CN"/>
                    </a:p>
                  </a:txBody>
                  <a:tcPr/>
                </a:tc>
                <a:tc vMerge="1">
                  <a:txBody>
                    <a:bodyPr/>
                    <a:lstStyle/>
                    <a:p>
                      <a:endParaRPr lang="zh-CN"/>
                    </a:p>
                  </a:txBody>
                  <a:tcPr/>
                </a:tc>
                <a:tc>
                  <a:txBody>
                    <a:bodyPr/>
                    <a:lstStyle/>
                    <a:p>
                      <a:pPr algn="ctr">
                        <a:buNone/>
                      </a:pPr>
                      <a:r>
                        <a:rPr lang="zh-CN" altLang="en-US" sz="2100" b="1" dirty="0"/>
                        <a:t>美术</a:t>
                      </a:r>
                    </a:p>
                  </a:txBody>
                  <a:tcPr marL="68580" marR="68580" marT="34290" marB="34290" anchor="ctr">
                    <a:solidFill>
                      <a:schemeClr val="accent3">
                        <a:lumMod val="60000"/>
                        <a:lumOff val="40000"/>
                      </a:schemeClr>
                    </a:solidFill>
                  </a:tcPr>
                </a:tc>
                <a:tc>
                  <a:txBody>
                    <a:bodyPr/>
                    <a:lstStyle/>
                    <a:p>
                      <a:pPr algn="ctr">
                        <a:buNone/>
                      </a:pPr>
                      <a:r>
                        <a:rPr lang="en-US" altLang="zh-CN" sz="2100" b="1" dirty="0"/>
                        <a:t>470</a:t>
                      </a:r>
                    </a:p>
                  </a:txBody>
                  <a:tcPr marL="68580" marR="68580" marT="34290" marB="34290" anchor="ctr">
                    <a:solidFill>
                      <a:schemeClr val="accent3">
                        <a:lumMod val="60000"/>
                        <a:lumOff val="40000"/>
                      </a:schemeClr>
                    </a:solidFill>
                  </a:tcPr>
                </a:tc>
                <a:tc>
                  <a:txBody>
                    <a:bodyPr/>
                    <a:lstStyle/>
                    <a:p>
                      <a:pPr algn="ctr">
                        <a:buNone/>
                      </a:pPr>
                      <a:r>
                        <a:rPr lang="en-US" altLang="zh-CN" sz="2100" b="1" dirty="0"/>
                        <a:t>38</a:t>
                      </a:r>
                    </a:p>
                  </a:txBody>
                  <a:tcPr marL="68580" marR="68580" marT="34290" marB="34290" anchor="ctr">
                    <a:solidFill>
                      <a:schemeClr val="accent3">
                        <a:lumMod val="60000"/>
                        <a:lumOff val="40000"/>
                      </a:schemeClr>
                    </a:solidFill>
                  </a:tcPr>
                </a:tc>
                <a:tc>
                  <a:txBody>
                    <a:bodyPr/>
                    <a:lstStyle/>
                    <a:p>
                      <a:pPr algn="ctr">
                        <a:buNone/>
                      </a:pPr>
                      <a:r>
                        <a:rPr lang="zh-CN" altLang="en-US" sz="2100" b="1" dirty="0"/>
                        <a:t>基本为年级文化成绩最优者</a:t>
                      </a:r>
                    </a:p>
                  </a:txBody>
                  <a:tcPr marL="68580" marR="68580" marT="34290" marB="34290" anchor="ctr">
                    <a:solidFill>
                      <a:schemeClr val="accent3">
                        <a:lumMod val="60000"/>
                        <a:lumOff val="40000"/>
                      </a:schemeClr>
                    </a:solidFill>
                  </a:tcPr>
                </a:tc>
                <a:extLst>
                  <a:ext uri="{0D108BD9-81ED-4DB2-BD59-A6C34878D82A}">
                    <a16:rowId xmlns:a16="http://schemas.microsoft.com/office/drawing/2014/main" val="10001"/>
                  </a:ext>
                </a:extLst>
              </a:tr>
              <a:tr h="597604">
                <a:tc vMerge="1">
                  <a:txBody>
                    <a:bodyPr/>
                    <a:lstStyle/>
                    <a:p>
                      <a:endParaRPr lang="zh-CN"/>
                    </a:p>
                  </a:txBody>
                  <a:tcPr/>
                </a:tc>
                <a:tc vMerge="1">
                  <a:txBody>
                    <a:bodyPr/>
                    <a:lstStyle/>
                    <a:p>
                      <a:endParaRPr lang="zh-CN"/>
                    </a:p>
                  </a:txBody>
                  <a:tcPr/>
                </a:tc>
                <a:tc>
                  <a:txBody>
                    <a:bodyPr/>
                    <a:lstStyle/>
                    <a:p>
                      <a:pPr algn="ctr">
                        <a:buNone/>
                      </a:pPr>
                      <a:r>
                        <a:rPr lang="zh-CN" altLang="en-US" sz="2100" b="1" dirty="0"/>
                        <a:t>音乐</a:t>
                      </a:r>
                    </a:p>
                  </a:txBody>
                  <a:tcPr marL="68580" marR="68580" marT="34290" marB="34290" anchor="ctr"/>
                </a:tc>
                <a:tc>
                  <a:txBody>
                    <a:bodyPr/>
                    <a:lstStyle/>
                    <a:p>
                      <a:pPr algn="ctr">
                        <a:buNone/>
                      </a:pPr>
                      <a:r>
                        <a:rPr lang="en-US" altLang="zh-CN" sz="2100" b="1" dirty="0"/>
                        <a:t>83</a:t>
                      </a:r>
                    </a:p>
                  </a:txBody>
                  <a:tcPr marL="68580" marR="68580" marT="34290" marB="34290" anchor="ctr"/>
                </a:tc>
                <a:tc>
                  <a:txBody>
                    <a:bodyPr/>
                    <a:lstStyle/>
                    <a:p>
                      <a:pPr algn="ctr">
                        <a:buNone/>
                      </a:pPr>
                      <a:endParaRPr lang="zh-CN" altLang="en-US" sz="2100" b="1"/>
                    </a:p>
                  </a:txBody>
                  <a:tcPr marL="68580" marR="68580" marT="34290" marB="34290" anchor="ctr"/>
                </a:tc>
                <a:tc>
                  <a:txBody>
                    <a:bodyPr/>
                    <a:lstStyle/>
                    <a:p>
                      <a:pPr algn="ctr">
                        <a:buNone/>
                      </a:pPr>
                      <a:endParaRPr lang="zh-CN" altLang="en-US" sz="2100" b="1" dirty="0"/>
                    </a:p>
                  </a:txBody>
                  <a:tcPr marL="68580" marR="68580" marT="34290" marB="34290" anchor="ctr"/>
                </a:tc>
                <a:extLst>
                  <a:ext uri="{0D108BD9-81ED-4DB2-BD59-A6C34878D82A}">
                    <a16:rowId xmlns:a16="http://schemas.microsoft.com/office/drawing/2014/main" val="10002"/>
                  </a:ext>
                </a:extLst>
              </a:tr>
              <a:tr h="598627">
                <a:tc vMerge="1">
                  <a:txBody>
                    <a:bodyPr/>
                    <a:lstStyle/>
                    <a:p>
                      <a:endParaRPr lang="zh-CN"/>
                    </a:p>
                  </a:txBody>
                  <a:tcPr/>
                </a:tc>
                <a:tc vMerge="1">
                  <a:txBody>
                    <a:bodyPr/>
                    <a:lstStyle/>
                    <a:p>
                      <a:endParaRPr lang="zh-CN"/>
                    </a:p>
                  </a:txBody>
                  <a:tcPr/>
                </a:tc>
                <a:tc>
                  <a:txBody>
                    <a:bodyPr/>
                    <a:lstStyle/>
                    <a:p>
                      <a:pPr algn="ctr">
                        <a:buNone/>
                      </a:pPr>
                      <a:r>
                        <a:rPr lang="zh-CN" altLang="en-US" sz="2100" b="1" dirty="0"/>
                        <a:t>体育</a:t>
                      </a:r>
                    </a:p>
                  </a:txBody>
                  <a:tcPr marL="68580" marR="68580" marT="34290" marB="34290" anchor="ctr">
                    <a:solidFill>
                      <a:schemeClr val="accent3">
                        <a:lumMod val="60000"/>
                        <a:lumOff val="40000"/>
                      </a:schemeClr>
                    </a:solidFill>
                  </a:tcPr>
                </a:tc>
                <a:tc>
                  <a:txBody>
                    <a:bodyPr/>
                    <a:lstStyle/>
                    <a:p>
                      <a:pPr algn="ctr">
                        <a:buNone/>
                      </a:pPr>
                      <a:r>
                        <a:rPr lang="en-US" altLang="zh-CN" sz="2100" b="1" dirty="0"/>
                        <a:t>60</a:t>
                      </a:r>
                    </a:p>
                  </a:txBody>
                  <a:tcPr marL="68580" marR="68580" marT="34290" marB="34290" anchor="ctr">
                    <a:solidFill>
                      <a:schemeClr val="accent3">
                        <a:lumMod val="60000"/>
                        <a:lumOff val="40000"/>
                      </a:schemeClr>
                    </a:solidFill>
                  </a:tcPr>
                </a:tc>
                <a:tc>
                  <a:txBody>
                    <a:bodyPr/>
                    <a:lstStyle/>
                    <a:p>
                      <a:pPr algn="ctr">
                        <a:buNone/>
                      </a:pPr>
                      <a:endParaRPr lang="zh-CN" altLang="en-US" sz="2100" b="1" dirty="0"/>
                    </a:p>
                  </a:txBody>
                  <a:tcPr marL="68580" marR="68580" marT="34290" marB="34290" anchor="ctr">
                    <a:solidFill>
                      <a:schemeClr val="accent3">
                        <a:lumMod val="60000"/>
                        <a:lumOff val="40000"/>
                      </a:schemeClr>
                    </a:solidFill>
                  </a:tcPr>
                </a:tc>
                <a:tc>
                  <a:txBody>
                    <a:bodyPr/>
                    <a:lstStyle/>
                    <a:p>
                      <a:pPr algn="ctr">
                        <a:buNone/>
                      </a:pPr>
                      <a:endParaRPr lang="zh-CN" altLang="en-US" sz="2100" b="1" dirty="0"/>
                    </a:p>
                  </a:txBody>
                  <a:tcPr marL="68580" marR="68580" marT="34290" marB="34290" anchor="ctr">
                    <a:solidFill>
                      <a:schemeClr val="accent3">
                        <a:lumMod val="60000"/>
                        <a:lumOff val="40000"/>
                      </a:schemeClr>
                    </a:solidFill>
                  </a:tcPr>
                </a:tc>
                <a:extLst>
                  <a:ext uri="{0D108BD9-81ED-4DB2-BD59-A6C34878D82A}">
                    <a16:rowId xmlns:a16="http://schemas.microsoft.com/office/drawing/2014/main" val="10003"/>
                  </a:ext>
                </a:extLst>
              </a:tr>
              <a:tr h="597604">
                <a:tc gridSpan="6">
                  <a:txBody>
                    <a:bodyPr/>
                    <a:lstStyle/>
                    <a:p>
                      <a:pPr>
                        <a:buNone/>
                      </a:pPr>
                      <a:r>
                        <a:rPr lang="zh-CN" altLang="en-US" sz="2100" b="1" dirty="0">
                          <a:latin typeface="黑体" panose="02010609060101010101" pitchFamily="49" charset="-122"/>
                          <a:ea typeface="黑体" panose="02010609060101010101" pitchFamily="49" charset="-122"/>
                        </a:rPr>
                        <a:t>备注：本届艺体特长生录取规模较大，录取文化成绩分数较低</a:t>
                      </a:r>
                    </a:p>
                  </a:txBody>
                  <a:tcPr marL="68580" marR="68580" marT="34290" marB="34290"/>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4"/>
                  </a:ext>
                </a:extLst>
              </a:tr>
            </a:tbl>
          </a:graphicData>
        </a:graphic>
      </p:graphicFrame>
      <p:pic>
        <p:nvPicPr>
          <p:cNvPr id="8" name="图片 7">
            <a:extLst>
              <a:ext uri="{FF2B5EF4-FFF2-40B4-BE49-F238E27FC236}">
                <a16:creationId xmlns:a16="http://schemas.microsoft.com/office/drawing/2014/main" id="{19FBF6E6-1446-473F-B8AE-5CD2ED05B51A}"/>
              </a:ext>
            </a:extLst>
          </p:cNvPr>
          <p:cNvPicPr>
            <a:picLocks noChangeAspect="1"/>
          </p:cNvPicPr>
          <p:nvPr/>
        </p:nvPicPr>
        <p:blipFill>
          <a:blip r:embed="rId3"/>
          <a:stretch>
            <a:fillRect/>
          </a:stretch>
        </p:blipFill>
        <p:spPr>
          <a:xfrm>
            <a:off x="8187070" y="-1"/>
            <a:ext cx="956930" cy="684000"/>
          </a:xfrm>
          <a:prstGeom prst="rect">
            <a:avLst/>
          </a:prstGeom>
        </p:spPr>
      </p:pic>
    </p:spTree>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80611" y="1326103"/>
            <a:ext cx="8863389" cy="3511380"/>
          </a:xfrm>
          <a:prstGeom prst="rect">
            <a:avLst/>
          </a:prstGeom>
        </p:spPr>
      </p:pic>
      <p:sp>
        <p:nvSpPr>
          <p:cNvPr id="8" name="长方形 531"/>
          <p:cNvSpPr/>
          <p:nvPr/>
        </p:nvSpPr>
        <p:spPr>
          <a:xfrm>
            <a:off x="1285875" y="4163378"/>
            <a:ext cx="7577514" cy="674105"/>
          </a:xfrm>
          <a:prstGeom prst="rect">
            <a:avLst/>
          </a:prstGeom>
          <a:noFill/>
          <a:ln w="73025" cap="flat" cmpd="sng">
            <a:solidFill>
              <a:srgbClr val="FF0000"/>
            </a:solidFill>
            <a:prstDash val="solid"/>
            <a:miter/>
            <a:headEnd type="none" w="med" len="med"/>
            <a:tailEnd type="none" w="med" len="med"/>
          </a:ln>
        </p:spPr>
        <p:txBody>
          <a:bodyPr wrap="none" lIns="67628" tIns="35243" rIns="67628" bIns="35243" anchor="ctr"/>
          <a:lstStyle/>
          <a:p>
            <a:pPr eaLnBrk="0" hangingPunct="0">
              <a:buFont typeface="Arial" panose="020B0604020202020204" pitchFamily="34" charset="0"/>
            </a:pPr>
            <a:endParaRPr lang="zh-CN" altLang="en-US" sz="1350" dirty="0">
              <a:latin typeface="Arial" panose="020B0604020202020204" pitchFamily="34" charset="0"/>
              <a:ea typeface="宋体" panose="02010600030101010101" pitchFamily="2" charset="-122"/>
            </a:endParaRPr>
          </a:p>
        </p:txBody>
      </p:sp>
      <p:sp>
        <p:nvSpPr>
          <p:cNvPr id="5" name="矩形 4">
            <a:extLst>
              <a:ext uri="{FF2B5EF4-FFF2-40B4-BE49-F238E27FC236}">
                <a16:creationId xmlns:a16="http://schemas.microsoft.com/office/drawing/2014/main" id="{4EB9AB12-89DA-44E6-8614-AB4462FAE807}"/>
              </a:ext>
            </a:extLst>
          </p:cNvPr>
          <p:cNvSpPr/>
          <p:nvPr/>
        </p:nvSpPr>
        <p:spPr>
          <a:xfrm>
            <a:off x="0" y="1063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60F6232-ED22-43A9-9585-735243FC33CB}"/>
              </a:ext>
            </a:extLst>
          </p:cNvPr>
          <p:cNvSpPr/>
          <p:nvPr/>
        </p:nvSpPr>
        <p:spPr>
          <a:xfrm>
            <a:off x="2566366" y="10794"/>
            <a:ext cx="3557761"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各专业发展特点</a:t>
            </a:r>
          </a:p>
        </p:txBody>
      </p:sp>
      <p:pic>
        <p:nvPicPr>
          <p:cNvPr id="7" name="图片 6">
            <a:extLst>
              <a:ext uri="{FF2B5EF4-FFF2-40B4-BE49-F238E27FC236}">
                <a16:creationId xmlns:a16="http://schemas.microsoft.com/office/drawing/2014/main" id="{44446C13-395C-4CE4-80D7-36320AADC5D8}"/>
              </a:ext>
            </a:extLst>
          </p:cNvPr>
          <p:cNvPicPr>
            <a:picLocks noChangeAspect="1"/>
          </p:cNvPicPr>
          <p:nvPr/>
        </p:nvPicPr>
        <p:blipFill>
          <a:blip r:embed="rId4"/>
          <a:stretch>
            <a:fillRect/>
          </a:stretch>
        </p:blipFill>
        <p:spPr>
          <a:xfrm>
            <a:off x="8187070" y="-1"/>
            <a:ext cx="956930" cy="6840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809651081"/>
              </p:ext>
            </p:extLst>
          </p:nvPr>
        </p:nvGraphicFramePr>
        <p:xfrm>
          <a:off x="333446" y="1899958"/>
          <a:ext cx="8139178" cy="3169000"/>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2847499" y="1127909"/>
            <a:ext cx="2608407" cy="507831"/>
          </a:xfrm>
          <a:prstGeom prst="rect">
            <a:avLst/>
          </a:prstGeom>
          <a:noFill/>
        </p:spPr>
        <p:txBody>
          <a:bodyPr wrap="none" rtlCol="0">
            <a:spAutoFit/>
            <a:scene3d>
              <a:camera prst="orthographicFront"/>
              <a:lightRig rig="threePt" dir="t"/>
            </a:scene3d>
          </a:bodyPr>
          <a:lstStyle/>
          <a:p>
            <a:pPr algn="ctr"/>
            <a:r>
              <a:rPr lang="zh-CN" altLang="en-US" sz="2700" dirty="0">
                <a:effectLst>
                  <a:outerShdw blurRad="38100" dist="19050" dir="2700000" algn="tl" rotWithShape="0">
                    <a:schemeClr val="dk1">
                      <a:alpha val="40000"/>
                    </a:schemeClr>
                  </a:outerShdw>
                </a:effectLst>
                <a:latin typeface="黑体" panose="02010609060101010101" charset="-122"/>
                <a:ea typeface="黑体" panose="02010609060101010101" charset="-122"/>
              </a:rPr>
              <a:t>美术类课程设置</a:t>
            </a:r>
          </a:p>
        </p:txBody>
      </p:sp>
      <p:sp>
        <p:nvSpPr>
          <p:cNvPr id="6" name="矩形 5">
            <a:extLst>
              <a:ext uri="{FF2B5EF4-FFF2-40B4-BE49-F238E27FC236}">
                <a16:creationId xmlns:a16="http://schemas.microsoft.com/office/drawing/2014/main" id="{1794BB2F-3FB6-448A-AFEF-0EF059E53924}"/>
              </a:ext>
            </a:extLst>
          </p:cNvPr>
          <p:cNvSpPr/>
          <p:nvPr/>
        </p:nvSpPr>
        <p:spPr>
          <a:xfrm>
            <a:off x="0" y="69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D3FABE83-81B7-432A-893E-1ADA5A985B77}"/>
              </a:ext>
            </a:extLst>
          </p:cNvPr>
          <p:cNvPicPr>
            <a:picLocks noChangeAspect="1"/>
          </p:cNvPicPr>
          <p:nvPr/>
        </p:nvPicPr>
        <p:blipFill>
          <a:blip r:embed="rId4"/>
          <a:stretch>
            <a:fillRect/>
          </a:stretch>
        </p:blipFill>
        <p:spPr>
          <a:xfrm>
            <a:off x="8187069" y="-2"/>
            <a:ext cx="956931" cy="684000"/>
          </a:xfrm>
          <a:prstGeom prst="rect">
            <a:avLst/>
          </a:prstGeom>
        </p:spPr>
      </p:pic>
      <p:sp>
        <p:nvSpPr>
          <p:cNvPr id="8" name="矩形 7">
            <a:extLst>
              <a:ext uri="{FF2B5EF4-FFF2-40B4-BE49-F238E27FC236}">
                <a16:creationId xmlns:a16="http://schemas.microsoft.com/office/drawing/2014/main" id="{23BAFA49-33E4-442E-908F-9ADC7E88559B}"/>
              </a:ext>
            </a:extLst>
          </p:cNvPr>
          <p:cNvSpPr/>
          <p:nvPr/>
        </p:nvSpPr>
        <p:spPr>
          <a:xfrm>
            <a:off x="-68037" y="781342"/>
            <a:ext cx="2236510" cy="400110"/>
          </a:xfrm>
          <a:prstGeom prst="rect">
            <a:avLst/>
          </a:prstGeom>
        </p:spPr>
        <p:txBody>
          <a:bodyPr wrap="none">
            <a:spAutoFit/>
          </a:bodyPr>
          <a:lstStyle/>
          <a:p>
            <a:pPr algn="ctr" fontAlgn="auto">
              <a:defRPr/>
            </a:pPr>
            <a:r>
              <a:rPr lang="zh-CN" altLang="en-US" sz="2000" b="1" noProof="1">
                <a:solidFill>
                  <a:srgbClr val="FF0000"/>
                </a:solidFill>
                <a:latin typeface="微软雅黑" panose="020B0503020204020204" charset="-122"/>
                <a:ea typeface="微软雅黑" panose="020B0503020204020204" charset="-122"/>
              </a:rPr>
              <a:t>学校课程设置特点</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8"/>
                                        </p:tgtEl>
                                        <p:attrNameLst>
                                          <p:attrName>ppt_y</p:attrName>
                                        </p:attrNameLst>
                                      </p:cBhvr>
                                      <p:tavLst>
                                        <p:tav tm="0">
                                          <p:val>
                                            <p:strVal val="#ppt_y"/>
                                          </p:val>
                                        </p:tav>
                                        <p:tav tm="100000">
                                          <p:val>
                                            <p:strVal val="#ppt_y"/>
                                          </p:val>
                                        </p:tav>
                                      </p:tavLst>
                                    </p:anim>
                                    <p:anim calcmode="lin" valueType="num">
                                      <p:cBhvr>
                                        <p:cTn id="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8"/>
                                        </p:tgtEl>
                                      </p:cBhvr>
                                    </p:animEffect>
                                  </p:childTnLst>
                                </p:cTn>
                              </p:par>
                            </p:childTnLst>
                          </p:cTn>
                        </p:par>
                        <p:par>
                          <p:cTn id="12" fill="hold">
                            <p:stCondLst>
                              <p:cond delay="425"/>
                            </p:stCondLst>
                            <p:childTnLst>
                              <p:par>
                                <p:cTn id="13" presetID="17"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fltVal val="0"/>
                                          </p:val>
                                        </p:tav>
                                        <p:tav tm="100000">
                                          <p:val>
                                            <p:strVal val="#ppt_w"/>
                                          </p:val>
                                        </p:tav>
                                      </p:tavLst>
                                    </p:anim>
                                    <p:anim calcmode="lin" valueType="num">
                                      <p:cBhvr>
                                        <p:cTn id="16" dur="250" fill="hold"/>
                                        <p:tgtEl>
                                          <p:spTgt spid="5"/>
                                        </p:tgtEl>
                                        <p:attrNameLst>
                                          <p:attrName>ppt_h</p:attrName>
                                        </p:attrNameLst>
                                      </p:cBhvr>
                                      <p:tavLst>
                                        <p:tav tm="0">
                                          <p:val>
                                            <p:strVal val="#ppt_h"/>
                                          </p:val>
                                        </p:tav>
                                        <p:tav tm="100000">
                                          <p:val>
                                            <p:strVal val="#ppt_h"/>
                                          </p:val>
                                        </p:tav>
                                      </p:tavLst>
                                    </p:anim>
                                  </p:childTnLst>
                                </p:cTn>
                              </p:par>
                            </p:childTnLst>
                          </p:cTn>
                        </p:par>
                        <p:par>
                          <p:cTn id="17" fill="hold">
                            <p:stCondLst>
                              <p:cond delay="675"/>
                            </p:stCondLst>
                            <p:childTnLst>
                              <p:par>
                                <p:cTn id="18" presetID="17" presetClass="entr" presetSubtype="10" fill="hold" grpId="1" nodeType="afterEffect">
                                  <p:stCondLst>
                                    <p:cond delay="0"/>
                                  </p:stCondLst>
                                  <p:childTnLst>
                                    <p:set>
                                      <p:cBhvr>
                                        <p:cTn id="19" dur="1" fill="hold">
                                          <p:stCondLst>
                                            <p:cond delay="0"/>
                                          </p:stCondLst>
                                        </p:cTn>
                                        <p:tgtEl>
                                          <p:spTgt spid="4">
                                            <p:graphicEl>
                                              <a:chart seriesIdx="-3" categoryIdx="-3" bldStep="gridLegend"/>
                                            </p:graphicEl>
                                          </p:spTgt>
                                        </p:tgtEl>
                                        <p:attrNameLst>
                                          <p:attrName>style.visibility</p:attrName>
                                        </p:attrNameLst>
                                      </p:cBhvr>
                                      <p:to>
                                        <p:strVal val="visible"/>
                                      </p:to>
                                    </p:set>
                                    <p:anim calcmode="lin" valueType="num">
                                      <p:cBhvr>
                                        <p:cTn id="20" dur="250" fill="hold"/>
                                        <p:tgtEl>
                                          <p:spTgt spid="4">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1" dur="250" fill="hold"/>
                                        <p:tgtEl>
                                          <p:spTgt spid="4">
                                            <p:graphicEl>
                                              <a:chart seriesIdx="-3" categoryIdx="-3" bldStep="gridLegend"/>
                                            </p:graphicEl>
                                          </p:spTgt>
                                        </p:tgtEl>
                                        <p:attrNameLst>
                                          <p:attrName>ppt_h</p:attrName>
                                        </p:attrNameLst>
                                      </p:cBhvr>
                                      <p:tavLst>
                                        <p:tav tm="0">
                                          <p:val>
                                            <p:strVal val="#ppt_h"/>
                                          </p:val>
                                        </p:tav>
                                        <p:tav tm="100000">
                                          <p:val>
                                            <p:strVal val="#ppt_h"/>
                                          </p:val>
                                        </p:tav>
                                      </p:tavLst>
                                    </p:anim>
                                  </p:childTnLst>
                                </p:cTn>
                              </p:par>
                            </p:childTnLst>
                          </p:cTn>
                        </p:par>
                        <p:par>
                          <p:cTn id="22" fill="hold">
                            <p:stCondLst>
                              <p:cond delay="925"/>
                            </p:stCondLst>
                            <p:childTnLst>
                              <p:par>
                                <p:cTn id="23" presetID="17" presetClass="entr" presetSubtype="10" fill="hold" grpId="1" nodeType="afterEffect">
                                  <p:stCondLst>
                                    <p:cond delay="0"/>
                                  </p:stCondLst>
                                  <p:childTnLst>
                                    <p:set>
                                      <p:cBhvr>
                                        <p:cTn id="24" dur="1" fill="hold">
                                          <p:stCondLst>
                                            <p:cond delay="0"/>
                                          </p:stCondLst>
                                        </p:cTn>
                                        <p:tgtEl>
                                          <p:spTgt spid="4">
                                            <p:graphicEl>
                                              <a:chart seriesIdx="0" categoryIdx="0" bldStep="ptInCategory"/>
                                            </p:graphicEl>
                                          </p:spTgt>
                                        </p:tgtEl>
                                        <p:attrNameLst>
                                          <p:attrName>style.visibility</p:attrName>
                                        </p:attrNameLst>
                                      </p:cBhvr>
                                      <p:to>
                                        <p:strVal val="visible"/>
                                      </p:to>
                                    </p:set>
                                    <p:anim calcmode="lin" valueType="num">
                                      <p:cBhvr>
                                        <p:cTn id="25" dur="250" fill="hold"/>
                                        <p:tgtEl>
                                          <p:spTgt spid="4">
                                            <p:graphicEl>
                                              <a:chart seriesIdx="0" categoryIdx="0" bldStep="ptInCategory"/>
                                            </p:graphicEl>
                                          </p:spTgt>
                                        </p:tgtEl>
                                        <p:attrNameLst>
                                          <p:attrName>ppt_w</p:attrName>
                                        </p:attrNameLst>
                                      </p:cBhvr>
                                      <p:tavLst>
                                        <p:tav tm="0">
                                          <p:val>
                                            <p:fltVal val="0"/>
                                          </p:val>
                                        </p:tav>
                                        <p:tav tm="100000">
                                          <p:val>
                                            <p:strVal val="#ppt_w"/>
                                          </p:val>
                                        </p:tav>
                                      </p:tavLst>
                                    </p:anim>
                                    <p:anim calcmode="lin" valueType="num">
                                      <p:cBhvr>
                                        <p:cTn id="26" dur="250" fill="hold"/>
                                        <p:tgtEl>
                                          <p:spTgt spid="4">
                                            <p:graphicEl>
                                              <a:chart seriesIdx="0" categoryIdx="0" bldStep="ptInCategory"/>
                                            </p:graphicEl>
                                          </p:spTgt>
                                        </p:tgtEl>
                                        <p:attrNameLst>
                                          <p:attrName>ppt_h</p:attrName>
                                        </p:attrNameLst>
                                      </p:cBhvr>
                                      <p:tavLst>
                                        <p:tav tm="0">
                                          <p:val>
                                            <p:strVal val="#ppt_h"/>
                                          </p:val>
                                        </p:tav>
                                        <p:tav tm="100000">
                                          <p:val>
                                            <p:strVal val="#ppt_h"/>
                                          </p:val>
                                        </p:tav>
                                      </p:tavLst>
                                    </p:anim>
                                  </p:childTnLst>
                                </p:cTn>
                              </p:par>
                            </p:childTnLst>
                          </p:cTn>
                        </p:par>
                        <p:par>
                          <p:cTn id="27" fill="hold">
                            <p:stCondLst>
                              <p:cond delay="1175"/>
                            </p:stCondLst>
                            <p:childTnLst>
                              <p:par>
                                <p:cTn id="28" presetID="17" presetClass="entr" presetSubtype="10" fill="hold" grpId="1" nodeType="afterEffect">
                                  <p:stCondLst>
                                    <p:cond delay="0"/>
                                  </p:stCondLst>
                                  <p:childTnLst>
                                    <p:set>
                                      <p:cBhvr>
                                        <p:cTn id="29" dur="1" fill="hold">
                                          <p:stCondLst>
                                            <p:cond delay="0"/>
                                          </p:stCondLst>
                                        </p:cTn>
                                        <p:tgtEl>
                                          <p:spTgt spid="4">
                                            <p:graphicEl>
                                              <a:chart seriesIdx="1" categoryIdx="0" bldStep="ptInCategory"/>
                                            </p:graphicEl>
                                          </p:spTgt>
                                        </p:tgtEl>
                                        <p:attrNameLst>
                                          <p:attrName>style.visibility</p:attrName>
                                        </p:attrNameLst>
                                      </p:cBhvr>
                                      <p:to>
                                        <p:strVal val="visible"/>
                                      </p:to>
                                    </p:set>
                                    <p:anim calcmode="lin" valueType="num">
                                      <p:cBhvr>
                                        <p:cTn id="30" dur="250" fill="hold"/>
                                        <p:tgtEl>
                                          <p:spTgt spid="4">
                                            <p:graphicEl>
                                              <a:chart seriesIdx="1" categoryIdx="0" bldStep="ptInCategory"/>
                                            </p:graphicEl>
                                          </p:spTgt>
                                        </p:tgtEl>
                                        <p:attrNameLst>
                                          <p:attrName>ppt_w</p:attrName>
                                        </p:attrNameLst>
                                      </p:cBhvr>
                                      <p:tavLst>
                                        <p:tav tm="0">
                                          <p:val>
                                            <p:fltVal val="0"/>
                                          </p:val>
                                        </p:tav>
                                        <p:tav tm="100000">
                                          <p:val>
                                            <p:strVal val="#ppt_w"/>
                                          </p:val>
                                        </p:tav>
                                      </p:tavLst>
                                    </p:anim>
                                    <p:anim calcmode="lin" valueType="num">
                                      <p:cBhvr>
                                        <p:cTn id="31" dur="250" fill="hold"/>
                                        <p:tgtEl>
                                          <p:spTgt spid="4">
                                            <p:graphicEl>
                                              <a:chart seriesIdx="1" categoryIdx="0" bldStep="ptInCategory"/>
                                            </p:graphicEl>
                                          </p:spTgt>
                                        </p:tgtEl>
                                        <p:attrNameLst>
                                          <p:attrName>ppt_h</p:attrName>
                                        </p:attrNameLst>
                                      </p:cBhvr>
                                      <p:tavLst>
                                        <p:tav tm="0">
                                          <p:val>
                                            <p:strVal val="#ppt_h"/>
                                          </p:val>
                                        </p:tav>
                                        <p:tav tm="100000">
                                          <p:val>
                                            <p:strVal val="#ppt_h"/>
                                          </p:val>
                                        </p:tav>
                                      </p:tavLst>
                                    </p:anim>
                                  </p:childTnLst>
                                </p:cTn>
                              </p:par>
                            </p:childTnLst>
                          </p:cTn>
                        </p:par>
                        <p:par>
                          <p:cTn id="32" fill="hold">
                            <p:stCondLst>
                              <p:cond delay="1425"/>
                            </p:stCondLst>
                            <p:childTnLst>
                              <p:par>
                                <p:cTn id="33" presetID="17" presetClass="entr" presetSubtype="10" fill="hold" grpId="1" nodeType="afterEffect">
                                  <p:stCondLst>
                                    <p:cond delay="0"/>
                                  </p:stCondLst>
                                  <p:childTnLst>
                                    <p:set>
                                      <p:cBhvr>
                                        <p:cTn id="34" dur="1" fill="hold">
                                          <p:stCondLst>
                                            <p:cond delay="0"/>
                                          </p:stCondLst>
                                        </p:cTn>
                                        <p:tgtEl>
                                          <p:spTgt spid="4">
                                            <p:graphicEl>
                                              <a:chart seriesIdx="0" categoryIdx="1" bldStep="ptInCategory"/>
                                            </p:graphicEl>
                                          </p:spTgt>
                                        </p:tgtEl>
                                        <p:attrNameLst>
                                          <p:attrName>style.visibility</p:attrName>
                                        </p:attrNameLst>
                                      </p:cBhvr>
                                      <p:to>
                                        <p:strVal val="visible"/>
                                      </p:to>
                                    </p:set>
                                    <p:anim calcmode="lin" valueType="num">
                                      <p:cBhvr>
                                        <p:cTn id="35" dur="250" fill="hold"/>
                                        <p:tgtEl>
                                          <p:spTgt spid="4">
                                            <p:graphicEl>
                                              <a:chart seriesIdx="0" categoryIdx="1" bldStep="ptInCategory"/>
                                            </p:graphicEl>
                                          </p:spTgt>
                                        </p:tgtEl>
                                        <p:attrNameLst>
                                          <p:attrName>ppt_w</p:attrName>
                                        </p:attrNameLst>
                                      </p:cBhvr>
                                      <p:tavLst>
                                        <p:tav tm="0">
                                          <p:val>
                                            <p:fltVal val="0"/>
                                          </p:val>
                                        </p:tav>
                                        <p:tav tm="100000">
                                          <p:val>
                                            <p:strVal val="#ppt_w"/>
                                          </p:val>
                                        </p:tav>
                                      </p:tavLst>
                                    </p:anim>
                                    <p:anim calcmode="lin" valueType="num">
                                      <p:cBhvr>
                                        <p:cTn id="36" dur="250" fill="hold"/>
                                        <p:tgtEl>
                                          <p:spTgt spid="4">
                                            <p:graphicEl>
                                              <a:chart seriesIdx="0" categoryIdx="1" bldStep="ptInCategory"/>
                                            </p:graphicEl>
                                          </p:spTgt>
                                        </p:tgtEl>
                                        <p:attrNameLst>
                                          <p:attrName>ppt_h</p:attrName>
                                        </p:attrNameLst>
                                      </p:cBhvr>
                                      <p:tavLst>
                                        <p:tav tm="0">
                                          <p:val>
                                            <p:strVal val="#ppt_h"/>
                                          </p:val>
                                        </p:tav>
                                        <p:tav tm="100000">
                                          <p:val>
                                            <p:strVal val="#ppt_h"/>
                                          </p:val>
                                        </p:tav>
                                      </p:tavLst>
                                    </p:anim>
                                  </p:childTnLst>
                                </p:cTn>
                              </p:par>
                            </p:childTnLst>
                          </p:cTn>
                        </p:par>
                        <p:par>
                          <p:cTn id="37" fill="hold">
                            <p:stCondLst>
                              <p:cond delay="1675"/>
                            </p:stCondLst>
                            <p:childTnLst>
                              <p:par>
                                <p:cTn id="38" presetID="17" presetClass="entr" presetSubtype="10" fill="hold" grpId="1" nodeType="afterEffect">
                                  <p:stCondLst>
                                    <p:cond delay="0"/>
                                  </p:stCondLst>
                                  <p:childTnLst>
                                    <p:set>
                                      <p:cBhvr>
                                        <p:cTn id="39" dur="1" fill="hold">
                                          <p:stCondLst>
                                            <p:cond delay="0"/>
                                          </p:stCondLst>
                                        </p:cTn>
                                        <p:tgtEl>
                                          <p:spTgt spid="4">
                                            <p:graphicEl>
                                              <a:chart seriesIdx="1" categoryIdx="1" bldStep="ptInCategory"/>
                                            </p:graphicEl>
                                          </p:spTgt>
                                        </p:tgtEl>
                                        <p:attrNameLst>
                                          <p:attrName>style.visibility</p:attrName>
                                        </p:attrNameLst>
                                      </p:cBhvr>
                                      <p:to>
                                        <p:strVal val="visible"/>
                                      </p:to>
                                    </p:set>
                                    <p:anim calcmode="lin" valueType="num">
                                      <p:cBhvr>
                                        <p:cTn id="40" dur="250" fill="hold"/>
                                        <p:tgtEl>
                                          <p:spTgt spid="4">
                                            <p:graphicEl>
                                              <a:chart seriesIdx="1" categoryIdx="1" bldStep="ptInCategory"/>
                                            </p:graphicEl>
                                          </p:spTgt>
                                        </p:tgtEl>
                                        <p:attrNameLst>
                                          <p:attrName>ppt_w</p:attrName>
                                        </p:attrNameLst>
                                      </p:cBhvr>
                                      <p:tavLst>
                                        <p:tav tm="0">
                                          <p:val>
                                            <p:fltVal val="0"/>
                                          </p:val>
                                        </p:tav>
                                        <p:tav tm="100000">
                                          <p:val>
                                            <p:strVal val="#ppt_w"/>
                                          </p:val>
                                        </p:tav>
                                      </p:tavLst>
                                    </p:anim>
                                    <p:anim calcmode="lin" valueType="num">
                                      <p:cBhvr>
                                        <p:cTn id="41" dur="250" fill="hold"/>
                                        <p:tgtEl>
                                          <p:spTgt spid="4">
                                            <p:graphicEl>
                                              <a:chart seriesIdx="1" categoryIdx="1" bldStep="ptInCategory"/>
                                            </p:graphicEl>
                                          </p:spTgt>
                                        </p:tgtEl>
                                        <p:attrNameLst>
                                          <p:attrName>ppt_h</p:attrName>
                                        </p:attrNameLst>
                                      </p:cBhvr>
                                      <p:tavLst>
                                        <p:tav tm="0">
                                          <p:val>
                                            <p:strVal val="#ppt_h"/>
                                          </p:val>
                                        </p:tav>
                                        <p:tav tm="100000">
                                          <p:val>
                                            <p:strVal val="#ppt_h"/>
                                          </p:val>
                                        </p:tav>
                                      </p:tavLst>
                                    </p:anim>
                                  </p:childTnLst>
                                </p:cTn>
                              </p:par>
                            </p:childTnLst>
                          </p:cTn>
                        </p:par>
                        <p:par>
                          <p:cTn id="42" fill="hold">
                            <p:stCondLst>
                              <p:cond delay="1925"/>
                            </p:stCondLst>
                            <p:childTnLst>
                              <p:par>
                                <p:cTn id="43" presetID="17" presetClass="entr" presetSubtype="10" fill="hold" grpId="1" nodeType="afterEffect">
                                  <p:stCondLst>
                                    <p:cond delay="0"/>
                                  </p:stCondLst>
                                  <p:childTnLst>
                                    <p:set>
                                      <p:cBhvr>
                                        <p:cTn id="44" dur="1" fill="hold">
                                          <p:stCondLst>
                                            <p:cond delay="0"/>
                                          </p:stCondLst>
                                        </p:cTn>
                                        <p:tgtEl>
                                          <p:spTgt spid="4">
                                            <p:graphicEl>
                                              <a:chart seriesIdx="0" categoryIdx="2" bldStep="ptInCategory"/>
                                            </p:graphicEl>
                                          </p:spTgt>
                                        </p:tgtEl>
                                        <p:attrNameLst>
                                          <p:attrName>style.visibility</p:attrName>
                                        </p:attrNameLst>
                                      </p:cBhvr>
                                      <p:to>
                                        <p:strVal val="visible"/>
                                      </p:to>
                                    </p:set>
                                    <p:anim calcmode="lin" valueType="num">
                                      <p:cBhvr>
                                        <p:cTn id="45" dur="250" fill="hold"/>
                                        <p:tgtEl>
                                          <p:spTgt spid="4">
                                            <p:graphicEl>
                                              <a:chart seriesIdx="0" categoryIdx="2" bldStep="ptInCategory"/>
                                            </p:graphicEl>
                                          </p:spTgt>
                                        </p:tgtEl>
                                        <p:attrNameLst>
                                          <p:attrName>ppt_w</p:attrName>
                                        </p:attrNameLst>
                                      </p:cBhvr>
                                      <p:tavLst>
                                        <p:tav tm="0">
                                          <p:val>
                                            <p:fltVal val="0"/>
                                          </p:val>
                                        </p:tav>
                                        <p:tav tm="100000">
                                          <p:val>
                                            <p:strVal val="#ppt_w"/>
                                          </p:val>
                                        </p:tav>
                                      </p:tavLst>
                                    </p:anim>
                                    <p:anim calcmode="lin" valueType="num">
                                      <p:cBhvr>
                                        <p:cTn id="46" dur="250" fill="hold"/>
                                        <p:tgtEl>
                                          <p:spTgt spid="4">
                                            <p:graphicEl>
                                              <a:chart seriesIdx="0" categoryIdx="2" bldStep="ptInCategory"/>
                                            </p:graphicEl>
                                          </p:spTgt>
                                        </p:tgtEl>
                                        <p:attrNameLst>
                                          <p:attrName>ppt_h</p:attrName>
                                        </p:attrNameLst>
                                      </p:cBhvr>
                                      <p:tavLst>
                                        <p:tav tm="0">
                                          <p:val>
                                            <p:strVal val="#ppt_h"/>
                                          </p:val>
                                        </p:tav>
                                        <p:tav tm="100000">
                                          <p:val>
                                            <p:strVal val="#ppt_h"/>
                                          </p:val>
                                        </p:tav>
                                      </p:tavLst>
                                    </p:anim>
                                  </p:childTnLst>
                                </p:cTn>
                              </p:par>
                            </p:childTnLst>
                          </p:cTn>
                        </p:par>
                        <p:par>
                          <p:cTn id="47" fill="hold">
                            <p:stCondLst>
                              <p:cond delay="2175"/>
                            </p:stCondLst>
                            <p:childTnLst>
                              <p:par>
                                <p:cTn id="48" presetID="17" presetClass="entr" presetSubtype="10" fill="hold" grpId="1" nodeType="afterEffect">
                                  <p:stCondLst>
                                    <p:cond delay="0"/>
                                  </p:stCondLst>
                                  <p:childTnLst>
                                    <p:set>
                                      <p:cBhvr>
                                        <p:cTn id="49" dur="1" fill="hold">
                                          <p:stCondLst>
                                            <p:cond delay="0"/>
                                          </p:stCondLst>
                                        </p:cTn>
                                        <p:tgtEl>
                                          <p:spTgt spid="4">
                                            <p:graphicEl>
                                              <a:chart seriesIdx="1" categoryIdx="2" bldStep="ptInCategory"/>
                                            </p:graphicEl>
                                          </p:spTgt>
                                        </p:tgtEl>
                                        <p:attrNameLst>
                                          <p:attrName>style.visibility</p:attrName>
                                        </p:attrNameLst>
                                      </p:cBhvr>
                                      <p:to>
                                        <p:strVal val="visible"/>
                                      </p:to>
                                    </p:set>
                                    <p:anim calcmode="lin" valueType="num">
                                      <p:cBhvr>
                                        <p:cTn id="50" dur="250" fill="hold"/>
                                        <p:tgtEl>
                                          <p:spTgt spid="4">
                                            <p:graphicEl>
                                              <a:chart seriesIdx="1" categoryIdx="2" bldStep="ptInCategory"/>
                                            </p:graphicEl>
                                          </p:spTgt>
                                        </p:tgtEl>
                                        <p:attrNameLst>
                                          <p:attrName>ppt_w</p:attrName>
                                        </p:attrNameLst>
                                      </p:cBhvr>
                                      <p:tavLst>
                                        <p:tav tm="0">
                                          <p:val>
                                            <p:fltVal val="0"/>
                                          </p:val>
                                        </p:tav>
                                        <p:tav tm="100000">
                                          <p:val>
                                            <p:strVal val="#ppt_w"/>
                                          </p:val>
                                        </p:tav>
                                      </p:tavLst>
                                    </p:anim>
                                    <p:anim calcmode="lin" valueType="num">
                                      <p:cBhvr>
                                        <p:cTn id="51" dur="250" fill="hold"/>
                                        <p:tgtEl>
                                          <p:spTgt spid="4">
                                            <p:graphicEl>
                                              <a:chart seriesIdx="1" categoryIdx="2" bldStep="ptInCategory"/>
                                            </p:graphic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categoryEl"/>
        </p:bldSub>
      </p:bldGraphic>
      <p:bldGraphic spid="4" grpId="1">
        <p:bldSub>
          <a:bldChart bld="categoryEl"/>
        </p:bldSub>
      </p:bldGraphic>
      <p:bldP spid="5"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766099" y="944873"/>
            <a:ext cx="2608407" cy="507831"/>
          </a:xfrm>
          <a:prstGeom prst="rect">
            <a:avLst/>
          </a:prstGeom>
          <a:noFill/>
        </p:spPr>
        <p:txBody>
          <a:bodyPr wrap="none" rtlCol="0">
            <a:spAutoFit/>
            <a:scene3d>
              <a:camera prst="orthographicFront"/>
              <a:lightRig rig="threePt" dir="t"/>
            </a:scene3d>
          </a:bodyPr>
          <a:lstStyle/>
          <a:p>
            <a:pPr algn="ctr"/>
            <a:r>
              <a:rPr lang="zh-CN" altLang="en-US" sz="2700" dirty="0">
                <a:effectLst>
                  <a:outerShdw blurRad="38100" dist="19050" dir="2700000" algn="tl" rotWithShape="0">
                    <a:schemeClr val="dk1">
                      <a:alpha val="40000"/>
                    </a:schemeClr>
                  </a:outerShdw>
                </a:effectLst>
                <a:latin typeface="黑体" panose="02010609060101010101" charset="-122"/>
                <a:ea typeface="黑体" panose="02010609060101010101" charset="-122"/>
              </a:rPr>
              <a:t>音乐类课程设置</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587548303"/>
              </p:ext>
            </p:extLst>
          </p:nvPr>
        </p:nvGraphicFramePr>
        <p:xfrm>
          <a:off x="89153" y="1595407"/>
          <a:ext cx="2975610" cy="315039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extLst>
              <p:ext uri="{D42A27DB-BD31-4B8C-83A1-F6EECF244321}">
                <p14:modId xmlns:p14="http://schemas.microsoft.com/office/powerpoint/2010/main" val="946970788"/>
              </p:ext>
            </p:extLst>
          </p:nvPr>
        </p:nvGraphicFramePr>
        <p:xfrm>
          <a:off x="2513788" y="1590168"/>
          <a:ext cx="4025265" cy="31556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extLst>
              <p:ext uri="{D42A27DB-BD31-4B8C-83A1-F6EECF244321}">
                <p14:modId xmlns:p14="http://schemas.microsoft.com/office/powerpoint/2010/main" val="2280577266"/>
              </p:ext>
            </p:extLst>
          </p:nvPr>
        </p:nvGraphicFramePr>
        <p:xfrm>
          <a:off x="5949869" y="1568664"/>
          <a:ext cx="3339941" cy="3145155"/>
        </p:xfrm>
        <a:graphic>
          <a:graphicData uri="http://schemas.openxmlformats.org/drawingml/2006/chart">
            <c:chart xmlns:c="http://schemas.openxmlformats.org/drawingml/2006/chart" xmlns:r="http://schemas.openxmlformats.org/officeDocument/2006/relationships" r:id="rId5"/>
          </a:graphicData>
        </a:graphic>
      </p:graphicFrame>
      <p:sp>
        <p:nvSpPr>
          <p:cNvPr id="8" name="文本框 7"/>
          <p:cNvSpPr txBox="1"/>
          <p:nvPr/>
        </p:nvSpPr>
        <p:spPr>
          <a:xfrm>
            <a:off x="1108364" y="2545928"/>
            <a:ext cx="518091" cy="415498"/>
          </a:xfrm>
          <a:prstGeom prst="rect">
            <a:avLst/>
          </a:prstGeom>
          <a:noFill/>
        </p:spPr>
        <p:txBody>
          <a:bodyPr wrap="none" rtlCol="0">
            <a:spAutoFit/>
          </a:bodyPr>
          <a:lstStyle/>
          <a:p>
            <a:r>
              <a:rPr lang="en-US" altLang="zh-CN" sz="2100" b="1" dirty="0">
                <a:solidFill>
                  <a:schemeClr val="bg1"/>
                </a:solidFill>
                <a:latin typeface="迷你简剪纸" panose="03000509000000000000" pitchFamily="65" charset="-122"/>
                <a:ea typeface="迷你简剪纸" panose="03000509000000000000" pitchFamily="65" charset="-122"/>
              </a:rPr>
              <a:t>30</a:t>
            </a:r>
          </a:p>
        </p:txBody>
      </p:sp>
      <p:sp>
        <p:nvSpPr>
          <p:cNvPr id="9" name="文本框 8"/>
          <p:cNvSpPr txBox="1"/>
          <p:nvPr/>
        </p:nvSpPr>
        <p:spPr>
          <a:xfrm>
            <a:off x="1580208" y="2836234"/>
            <a:ext cx="518091" cy="415498"/>
          </a:xfrm>
          <a:prstGeom prst="rect">
            <a:avLst/>
          </a:prstGeom>
          <a:noFill/>
        </p:spPr>
        <p:txBody>
          <a:bodyPr wrap="none" rtlCol="0">
            <a:spAutoFit/>
          </a:bodyPr>
          <a:lstStyle>
            <a:defPPr>
              <a:defRPr lang="zh-CN"/>
            </a:defPPr>
            <a:lvl1pPr>
              <a:defRPr>
                <a:latin typeface="迷你简剪纸" panose="03000509000000000000" pitchFamily="65" charset="-122"/>
                <a:ea typeface="迷你简剪纸" panose="03000509000000000000" pitchFamily="65" charset="-122"/>
              </a:defRPr>
            </a:lvl1pPr>
          </a:lstStyle>
          <a:p>
            <a:r>
              <a:rPr lang="en-US" altLang="zh-CN" sz="2100" b="1" dirty="0">
                <a:solidFill>
                  <a:schemeClr val="bg1"/>
                </a:solidFill>
              </a:rPr>
              <a:t>70</a:t>
            </a:r>
          </a:p>
        </p:txBody>
      </p:sp>
      <p:sp>
        <p:nvSpPr>
          <p:cNvPr id="13" name="文本框 12"/>
          <p:cNvSpPr txBox="1"/>
          <p:nvPr/>
        </p:nvSpPr>
        <p:spPr>
          <a:xfrm>
            <a:off x="3980974" y="2822795"/>
            <a:ext cx="518091" cy="415498"/>
          </a:xfrm>
          <a:prstGeom prst="rect">
            <a:avLst/>
          </a:prstGeom>
          <a:noFill/>
        </p:spPr>
        <p:txBody>
          <a:bodyPr wrap="none" rtlCol="0">
            <a:spAutoFit/>
          </a:bodyPr>
          <a:lstStyle>
            <a:defPPr>
              <a:defRPr lang="zh-CN"/>
            </a:defPPr>
            <a:lvl1pPr>
              <a:defRPr>
                <a:latin typeface="迷你简剪纸" panose="03000509000000000000" pitchFamily="65" charset="-122"/>
                <a:ea typeface="迷你简剪纸" panose="03000509000000000000" pitchFamily="65" charset="-122"/>
              </a:defRPr>
            </a:lvl1pPr>
          </a:lstStyle>
          <a:p>
            <a:r>
              <a:rPr lang="en-US" altLang="zh-CN" sz="2100" b="1" dirty="0">
                <a:solidFill>
                  <a:schemeClr val="bg1"/>
                </a:solidFill>
              </a:rPr>
              <a:t>40</a:t>
            </a:r>
          </a:p>
        </p:txBody>
      </p:sp>
      <p:sp>
        <p:nvSpPr>
          <p:cNvPr id="14" name="文本框 13"/>
          <p:cNvSpPr txBox="1"/>
          <p:nvPr/>
        </p:nvSpPr>
        <p:spPr>
          <a:xfrm>
            <a:off x="4662072" y="3129894"/>
            <a:ext cx="518091" cy="415498"/>
          </a:xfrm>
          <a:prstGeom prst="rect">
            <a:avLst/>
          </a:prstGeom>
          <a:noFill/>
        </p:spPr>
        <p:txBody>
          <a:bodyPr wrap="none" rtlCol="0">
            <a:spAutoFit/>
          </a:bodyPr>
          <a:lstStyle/>
          <a:p>
            <a:r>
              <a:rPr lang="en-US" altLang="zh-CN" sz="2100" b="1" dirty="0">
                <a:solidFill>
                  <a:schemeClr val="bg1"/>
                </a:solidFill>
                <a:latin typeface="迷你简剪纸" panose="03000509000000000000" pitchFamily="65" charset="-122"/>
                <a:ea typeface="迷你简剪纸" panose="03000509000000000000" pitchFamily="65" charset="-122"/>
              </a:rPr>
              <a:t>60</a:t>
            </a:r>
          </a:p>
        </p:txBody>
      </p:sp>
      <p:sp>
        <p:nvSpPr>
          <p:cNvPr id="15" name="文本框 14"/>
          <p:cNvSpPr txBox="1"/>
          <p:nvPr/>
        </p:nvSpPr>
        <p:spPr>
          <a:xfrm>
            <a:off x="6946371" y="3030006"/>
            <a:ext cx="518091" cy="415498"/>
          </a:xfrm>
          <a:prstGeom prst="rect">
            <a:avLst/>
          </a:prstGeom>
          <a:noFill/>
        </p:spPr>
        <p:txBody>
          <a:bodyPr wrap="none" rtlCol="0">
            <a:spAutoFit/>
          </a:bodyPr>
          <a:lstStyle>
            <a:defPPr>
              <a:defRPr lang="zh-CN"/>
            </a:defPPr>
            <a:lvl1pPr>
              <a:defRPr sz="2400">
                <a:latin typeface="迷你简剪纸" panose="03000509000000000000" pitchFamily="65" charset="-122"/>
                <a:ea typeface="迷你简剪纸" panose="03000509000000000000" pitchFamily="65" charset="-122"/>
              </a:defRPr>
            </a:lvl1pPr>
          </a:lstStyle>
          <a:p>
            <a:r>
              <a:rPr lang="en-US" altLang="zh-CN" sz="2100" b="1" dirty="0">
                <a:solidFill>
                  <a:schemeClr val="bg1"/>
                </a:solidFill>
              </a:rPr>
              <a:t>50</a:t>
            </a:r>
          </a:p>
        </p:txBody>
      </p:sp>
      <p:sp>
        <p:nvSpPr>
          <p:cNvPr id="17" name="文本框 16"/>
          <p:cNvSpPr txBox="1"/>
          <p:nvPr/>
        </p:nvSpPr>
        <p:spPr>
          <a:xfrm>
            <a:off x="7730811" y="2979678"/>
            <a:ext cx="518091" cy="415498"/>
          </a:xfrm>
          <a:prstGeom prst="rect">
            <a:avLst/>
          </a:prstGeom>
          <a:noFill/>
        </p:spPr>
        <p:txBody>
          <a:bodyPr wrap="square" rtlCol="0">
            <a:spAutoFit/>
          </a:bodyPr>
          <a:lstStyle/>
          <a:p>
            <a:r>
              <a:rPr lang="en-US" altLang="zh-CN" sz="2100" b="1" dirty="0">
                <a:solidFill>
                  <a:schemeClr val="bg1"/>
                </a:solidFill>
                <a:latin typeface="迷你简剪纸" panose="03000509000000000000" pitchFamily="65" charset="-122"/>
                <a:ea typeface="迷你简剪纸" panose="03000509000000000000" pitchFamily="65" charset="-122"/>
              </a:rPr>
              <a:t>50</a:t>
            </a:r>
          </a:p>
        </p:txBody>
      </p:sp>
      <p:sp>
        <p:nvSpPr>
          <p:cNvPr id="12" name="矩形 11">
            <a:extLst>
              <a:ext uri="{FF2B5EF4-FFF2-40B4-BE49-F238E27FC236}">
                <a16:creationId xmlns:a16="http://schemas.microsoft.com/office/drawing/2014/main" id="{A822ABB8-B14B-41B3-ACFC-317324FB4493}"/>
              </a:ext>
            </a:extLst>
          </p:cNvPr>
          <p:cNvSpPr/>
          <p:nvPr/>
        </p:nvSpPr>
        <p:spPr>
          <a:xfrm>
            <a:off x="0" y="69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C5B61F0E-7EB7-42BF-90EC-A5015AF63B12}"/>
              </a:ext>
            </a:extLst>
          </p:cNvPr>
          <p:cNvPicPr>
            <a:picLocks noChangeAspect="1"/>
          </p:cNvPicPr>
          <p:nvPr/>
        </p:nvPicPr>
        <p:blipFill>
          <a:blip r:embed="rId6"/>
          <a:stretch>
            <a:fillRect/>
          </a:stretch>
        </p:blipFill>
        <p:spPr>
          <a:xfrm>
            <a:off x="8187069" y="-2"/>
            <a:ext cx="956931" cy="684000"/>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800"/>
                            </p:stCondLst>
                            <p:childTnLst>
                              <p:par>
                                <p:cTn id="13" presetID="21" presetClass="entr" presetSubtype="1" fill="hold" grpId="1" nodeType="afterEffect">
                                  <p:stCondLst>
                                    <p:cond delay="0"/>
                                  </p:stCondLst>
                                  <p:childTnLst>
                                    <p:set>
                                      <p:cBhvr>
                                        <p:cTn id="14"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heel(1)">
                                      <p:cBhvr>
                                        <p:cTn id="15" dur="250"/>
                                        <p:tgtEl>
                                          <p:spTgt spid="4">
                                            <p:graphicEl>
                                              <a:chart seriesIdx="-3" categoryIdx="-3" bldStep="gridLegend"/>
                                            </p:graphicEl>
                                          </p:spTgt>
                                        </p:tgtEl>
                                      </p:cBhvr>
                                    </p:animEffect>
                                  </p:childTnLst>
                                </p:cTn>
                              </p:par>
                            </p:childTnLst>
                          </p:cTn>
                        </p:par>
                        <p:par>
                          <p:cTn id="16" fill="hold">
                            <p:stCondLst>
                              <p:cond delay="1050"/>
                            </p:stCondLst>
                            <p:childTnLst>
                              <p:par>
                                <p:cTn id="17" presetID="21" presetClass="entr" presetSubtype="1" fill="hold" grpId="1" nodeType="afterEffect">
                                  <p:stCondLst>
                                    <p:cond delay="0"/>
                                  </p:stCondLst>
                                  <p:childTnLst>
                                    <p:set>
                                      <p:cBhvr>
                                        <p:cTn id="18"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heel(1)">
                                      <p:cBhvr>
                                        <p:cTn id="19" dur="250"/>
                                        <p:tgtEl>
                                          <p:spTgt spid="4">
                                            <p:graphicEl>
                                              <a:chart seriesIdx="-4" categoryIdx="0" bldStep="category"/>
                                            </p:graphicEl>
                                          </p:spTgt>
                                        </p:tgtEl>
                                      </p:cBhvr>
                                    </p:animEffect>
                                  </p:childTnLst>
                                </p:cTn>
                              </p:par>
                            </p:childTnLst>
                          </p:cTn>
                        </p:par>
                        <p:par>
                          <p:cTn id="20" fill="hold">
                            <p:stCondLst>
                              <p:cond delay="1300"/>
                            </p:stCondLst>
                            <p:childTnLst>
                              <p:par>
                                <p:cTn id="21" presetID="21" presetClass="entr" presetSubtype="1" fill="hold" grpId="1" nodeType="afterEffect">
                                  <p:stCondLst>
                                    <p:cond delay="0"/>
                                  </p:stCondLst>
                                  <p:childTnLst>
                                    <p:set>
                                      <p:cBhvr>
                                        <p:cTn id="22"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heel(1)">
                                      <p:cBhvr>
                                        <p:cTn id="23" dur="250"/>
                                        <p:tgtEl>
                                          <p:spTgt spid="4">
                                            <p:graphicEl>
                                              <a:chart seriesIdx="-4" categoryIdx="1" bldStep="category"/>
                                            </p:graphicEl>
                                          </p:spTgt>
                                        </p:tgtEl>
                                      </p:cBhvr>
                                    </p:animEffect>
                                  </p:childTnLst>
                                </p:cTn>
                              </p:par>
                            </p:childTnLst>
                          </p:cTn>
                        </p:par>
                        <p:par>
                          <p:cTn id="24" fill="hold">
                            <p:stCondLst>
                              <p:cond delay="15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250" fill="hold"/>
                                        <p:tgtEl>
                                          <p:spTgt spid="8"/>
                                        </p:tgtEl>
                                        <p:attrNameLst>
                                          <p:attrName>ppt_w</p:attrName>
                                        </p:attrNameLst>
                                      </p:cBhvr>
                                      <p:tavLst>
                                        <p:tav tm="0">
                                          <p:val>
                                            <p:fltVal val="0"/>
                                          </p:val>
                                        </p:tav>
                                        <p:tav tm="100000">
                                          <p:val>
                                            <p:strVal val="#ppt_w"/>
                                          </p:val>
                                        </p:tav>
                                      </p:tavLst>
                                    </p:anim>
                                    <p:anim calcmode="lin" valueType="num">
                                      <p:cBhvr>
                                        <p:cTn id="28" dur="250" fill="hold"/>
                                        <p:tgtEl>
                                          <p:spTgt spid="8"/>
                                        </p:tgtEl>
                                        <p:attrNameLst>
                                          <p:attrName>ppt_h</p:attrName>
                                        </p:attrNameLst>
                                      </p:cBhvr>
                                      <p:tavLst>
                                        <p:tav tm="0">
                                          <p:val>
                                            <p:fltVal val="0"/>
                                          </p:val>
                                        </p:tav>
                                        <p:tav tm="100000">
                                          <p:val>
                                            <p:strVal val="#ppt_h"/>
                                          </p:val>
                                        </p:tav>
                                      </p:tavLst>
                                    </p:anim>
                                    <p:animEffect transition="in" filter="fade">
                                      <p:cBhvr>
                                        <p:cTn id="29" dur="250"/>
                                        <p:tgtEl>
                                          <p:spTgt spid="8"/>
                                        </p:tgtEl>
                                      </p:cBhvr>
                                    </p:animEffect>
                                  </p:childTnLst>
                                </p:cTn>
                              </p:par>
                            </p:childTnLst>
                          </p:cTn>
                        </p:par>
                        <p:par>
                          <p:cTn id="30" fill="hold">
                            <p:stCondLst>
                              <p:cond delay="18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250" fill="hold"/>
                                        <p:tgtEl>
                                          <p:spTgt spid="9"/>
                                        </p:tgtEl>
                                        <p:attrNameLst>
                                          <p:attrName>ppt_w</p:attrName>
                                        </p:attrNameLst>
                                      </p:cBhvr>
                                      <p:tavLst>
                                        <p:tav tm="0">
                                          <p:val>
                                            <p:fltVal val="0"/>
                                          </p:val>
                                        </p:tav>
                                        <p:tav tm="100000">
                                          <p:val>
                                            <p:strVal val="#ppt_w"/>
                                          </p:val>
                                        </p:tav>
                                      </p:tavLst>
                                    </p:anim>
                                    <p:anim calcmode="lin" valueType="num">
                                      <p:cBhvr>
                                        <p:cTn id="34" dur="250" fill="hold"/>
                                        <p:tgtEl>
                                          <p:spTgt spid="9"/>
                                        </p:tgtEl>
                                        <p:attrNameLst>
                                          <p:attrName>ppt_h</p:attrName>
                                        </p:attrNameLst>
                                      </p:cBhvr>
                                      <p:tavLst>
                                        <p:tav tm="0">
                                          <p:val>
                                            <p:fltVal val="0"/>
                                          </p:val>
                                        </p:tav>
                                        <p:tav tm="100000">
                                          <p:val>
                                            <p:strVal val="#ppt_h"/>
                                          </p:val>
                                        </p:tav>
                                      </p:tavLst>
                                    </p:anim>
                                    <p:animEffect transition="in" filter="fade">
                                      <p:cBhvr>
                                        <p:cTn id="35" dur="250"/>
                                        <p:tgtEl>
                                          <p:spTgt spid="9"/>
                                        </p:tgtEl>
                                      </p:cBhvr>
                                    </p:animEffect>
                                  </p:childTnLst>
                                </p:cTn>
                              </p:par>
                            </p:childTnLst>
                          </p:cTn>
                        </p:par>
                        <p:par>
                          <p:cTn id="36" fill="hold">
                            <p:stCondLst>
                              <p:cond delay="2050"/>
                            </p:stCondLst>
                            <p:childTnLst>
                              <p:par>
                                <p:cTn id="37" presetID="21" presetClass="entr" presetSubtype="1" fill="hold" grpId="1" nodeType="afterEffect">
                                  <p:stCondLst>
                                    <p:cond delay="0"/>
                                  </p:stCondLst>
                                  <p:childTnLst>
                                    <p:set>
                                      <p:cBhvr>
                                        <p:cTn id="38"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heel(1)">
                                      <p:cBhvr>
                                        <p:cTn id="39" dur="250"/>
                                        <p:tgtEl>
                                          <p:spTgt spid="5">
                                            <p:graphicEl>
                                              <a:chart seriesIdx="-3" categoryIdx="-3" bldStep="gridLegend"/>
                                            </p:graphicEl>
                                          </p:spTgt>
                                        </p:tgtEl>
                                      </p:cBhvr>
                                    </p:animEffect>
                                  </p:childTnLst>
                                </p:cTn>
                              </p:par>
                            </p:childTnLst>
                          </p:cTn>
                        </p:par>
                        <p:par>
                          <p:cTn id="40" fill="hold">
                            <p:stCondLst>
                              <p:cond delay="2300"/>
                            </p:stCondLst>
                            <p:childTnLst>
                              <p:par>
                                <p:cTn id="41" presetID="21" presetClass="entr" presetSubtype="1" fill="hold" grpId="1" nodeType="afterEffect">
                                  <p:stCondLst>
                                    <p:cond delay="0"/>
                                  </p:stCondLst>
                                  <p:childTnLst>
                                    <p:set>
                                      <p:cBhvr>
                                        <p:cTn id="42"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heel(1)">
                                      <p:cBhvr>
                                        <p:cTn id="43" dur="250"/>
                                        <p:tgtEl>
                                          <p:spTgt spid="5">
                                            <p:graphicEl>
                                              <a:chart seriesIdx="-4" categoryIdx="0" bldStep="category"/>
                                            </p:graphicEl>
                                          </p:spTgt>
                                        </p:tgtEl>
                                      </p:cBhvr>
                                    </p:animEffect>
                                  </p:childTnLst>
                                </p:cTn>
                              </p:par>
                            </p:childTnLst>
                          </p:cTn>
                        </p:par>
                        <p:par>
                          <p:cTn id="44" fill="hold">
                            <p:stCondLst>
                              <p:cond delay="2550"/>
                            </p:stCondLst>
                            <p:childTnLst>
                              <p:par>
                                <p:cTn id="45" presetID="21" presetClass="entr" presetSubtype="1" fill="hold" grpId="1" nodeType="afterEffect">
                                  <p:stCondLst>
                                    <p:cond delay="0"/>
                                  </p:stCondLst>
                                  <p:childTnLst>
                                    <p:set>
                                      <p:cBhvr>
                                        <p:cTn id="46"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heel(1)">
                                      <p:cBhvr>
                                        <p:cTn id="47" dur="250"/>
                                        <p:tgtEl>
                                          <p:spTgt spid="5">
                                            <p:graphicEl>
                                              <a:chart seriesIdx="-4" categoryIdx="1" bldStep="category"/>
                                            </p:graphicEl>
                                          </p:spTgt>
                                        </p:tgtEl>
                                      </p:cBhvr>
                                    </p:animEffect>
                                  </p:childTnLst>
                                </p:cTn>
                              </p:par>
                            </p:childTnLst>
                          </p:cTn>
                        </p:par>
                        <p:par>
                          <p:cTn id="48" fill="hold">
                            <p:stCondLst>
                              <p:cond delay="28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250" fill="hold"/>
                                        <p:tgtEl>
                                          <p:spTgt spid="13"/>
                                        </p:tgtEl>
                                        <p:attrNameLst>
                                          <p:attrName>ppt_w</p:attrName>
                                        </p:attrNameLst>
                                      </p:cBhvr>
                                      <p:tavLst>
                                        <p:tav tm="0">
                                          <p:val>
                                            <p:fltVal val="0"/>
                                          </p:val>
                                        </p:tav>
                                        <p:tav tm="100000">
                                          <p:val>
                                            <p:strVal val="#ppt_w"/>
                                          </p:val>
                                        </p:tav>
                                      </p:tavLst>
                                    </p:anim>
                                    <p:anim calcmode="lin" valueType="num">
                                      <p:cBhvr>
                                        <p:cTn id="52" dur="250" fill="hold"/>
                                        <p:tgtEl>
                                          <p:spTgt spid="13"/>
                                        </p:tgtEl>
                                        <p:attrNameLst>
                                          <p:attrName>ppt_h</p:attrName>
                                        </p:attrNameLst>
                                      </p:cBhvr>
                                      <p:tavLst>
                                        <p:tav tm="0">
                                          <p:val>
                                            <p:fltVal val="0"/>
                                          </p:val>
                                        </p:tav>
                                        <p:tav tm="100000">
                                          <p:val>
                                            <p:strVal val="#ppt_h"/>
                                          </p:val>
                                        </p:tav>
                                      </p:tavLst>
                                    </p:anim>
                                    <p:animEffect transition="in" filter="fade">
                                      <p:cBhvr>
                                        <p:cTn id="53" dur="250"/>
                                        <p:tgtEl>
                                          <p:spTgt spid="13"/>
                                        </p:tgtEl>
                                      </p:cBhvr>
                                    </p:animEffect>
                                  </p:childTnLst>
                                </p:cTn>
                              </p:par>
                            </p:childTnLst>
                          </p:cTn>
                        </p:par>
                        <p:par>
                          <p:cTn id="54" fill="hold">
                            <p:stCondLst>
                              <p:cond delay="305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250" fill="hold"/>
                                        <p:tgtEl>
                                          <p:spTgt spid="14"/>
                                        </p:tgtEl>
                                        <p:attrNameLst>
                                          <p:attrName>ppt_w</p:attrName>
                                        </p:attrNameLst>
                                      </p:cBhvr>
                                      <p:tavLst>
                                        <p:tav tm="0">
                                          <p:val>
                                            <p:fltVal val="0"/>
                                          </p:val>
                                        </p:tav>
                                        <p:tav tm="100000">
                                          <p:val>
                                            <p:strVal val="#ppt_w"/>
                                          </p:val>
                                        </p:tav>
                                      </p:tavLst>
                                    </p:anim>
                                    <p:anim calcmode="lin" valueType="num">
                                      <p:cBhvr>
                                        <p:cTn id="58" dur="250" fill="hold"/>
                                        <p:tgtEl>
                                          <p:spTgt spid="14"/>
                                        </p:tgtEl>
                                        <p:attrNameLst>
                                          <p:attrName>ppt_h</p:attrName>
                                        </p:attrNameLst>
                                      </p:cBhvr>
                                      <p:tavLst>
                                        <p:tav tm="0">
                                          <p:val>
                                            <p:fltVal val="0"/>
                                          </p:val>
                                        </p:tav>
                                        <p:tav tm="100000">
                                          <p:val>
                                            <p:strVal val="#ppt_h"/>
                                          </p:val>
                                        </p:tav>
                                      </p:tavLst>
                                    </p:anim>
                                    <p:animEffect transition="in" filter="fade">
                                      <p:cBhvr>
                                        <p:cTn id="59" dur="250"/>
                                        <p:tgtEl>
                                          <p:spTgt spid="14"/>
                                        </p:tgtEl>
                                      </p:cBhvr>
                                    </p:animEffect>
                                  </p:childTnLst>
                                </p:cTn>
                              </p:par>
                            </p:childTnLst>
                          </p:cTn>
                        </p:par>
                        <p:par>
                          <p:cTn id="60" fill="hold">
                            <p:stCondLst>
                              <p:cond delay="3300"/>
                            </p:stCondLst>
                            <p:childTnLst>
                              <p:par>
                                <p:cTn id="61" presetID="21" presetClass="entr" presetSubtype="1" fill="hold" grpId="1" nodeType="afterEffect">
                                  <p:stCondLst>
                                    <p:cond delay="0"/>
                                  </p:stCondLst>
                                  <p:childTnLst>
                                    <p:set>
                                      <p:cBhvr>
                                        <p:cTn id="6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heel(1)">
                                      <p:cBhvr>
                                        <p:cTn id="63" dur="250"/>
                                        <p:tgtEl>
                                          <p:spTgt spid="6">
                                            <p:graphicEl>
                                              <a:chart seriesIdx="-3" categoryIdx="-3" bldStep="gridLegend"/>
                                            </p:graphicEl>
                                          </p:spTgt>
                                        </p:tgtEl>
                                      </p:cBhvr>
                                    </p:animEffect>
                                  </p:childTnLst>
                                </p:cTn>
                              </p:par>
                            </p:childTnLst>
                          </p:cTn>
                        </p:par>
                        <p:par>
                          <p:cTn id="64" fill="hold">
                            <p:stCondLst>
                              <p:cond delay="3550"/>
                            </p:stCondLst>
                            <p:childTnLst>
                              <p:par>
                                <p:cTn id="65" presetID="21" presetClass="entr" presetSubtype="1" fill="hold" grpId="1" nodeType="afterEffect">
                                  <p:stCondLst>
                                    <p:cond delay="0"/>
                                  </p:stCondLst>
                                  <p:childTnLst>
                                    <p:set>
                                      <p:cBhvr>
                                        <p:cTn id="66"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heel(1)">
                                      <p:cBhvr>
                                        <p:cTn id="67" dur="250"/>
                                        <p:tgtEl>
                                          <p:spTgt spid="6">
                                            <p:graphicEl>
                                              <a:chart seriesIdx="-4" categoryIdx="0" bldStep="category"/>
                                            </p:graphicEl>
                                          </p:spTgt>
                                        </p:tgtEl>
                                      </p:cBhvr>
                                    </p:animEffect>
                                  </p:childTnLst>
                                </p:cTn>
                              </p:par>
                            </p:childTnLst>
                          </p:cTn>
                        </p:par>
                        <p:par>
                          <p:cTn id="68" fill="hold">
                            <p:stCondLst>
                              <p:cond delay="3800"/>
                            </p:stCondLst>
                            <p:childTnLst>
                              <p:par>
                                <p:cTn id="69" presetID="21" presetClass="entr" presetSubtype="1" fill="hold" grpId="1" nodeType="afterEffect">
                                  <p:stCondLst>
                                    <p:cond delay="0"/>
                                  </p:stCondLst>
                                  <p:childTnLst>
                                    <p:set>
                                      <p:cBhvr>
                                        <p:cTn id="70"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heel(1)">
                                      <p:cBhvr>
                                        <p:cTn id="71" dur="250"/>
                                        <p:tgtEl>
                                          <p:spTgt spid="6">
                                            <p:graphicEl>
                                              <a:chart seriesIdx="-4" categoryIdx="1" bldStep="category"/>
                                            </p:graphicEl>
                                          </p:spTgt>
                                        </p:tgtEl>
                                      </p:cBhvr>
                                    </p:animEffect>
                                  </p:childTnLst>
                                </p:cTn>
                              </p:par>
                            </p:childTnLst>
                          </p:cTn>
                        </p:par>
                        <p:par>
                          <p:cTn id="72" fill="hold">
                            <p:stCondLst>
                              <p:cond delay="4050"/>
                            </p:stCondLst>
                            <p:childTnLst>
                              <p:par>
                                <p:cTn id="73" presetID="53" presetClass="entr" presetSubtype="16"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250" fill="hold"/>
                                        <p:tgtEl>
                                          <p:spTgt spid="15"/>
                                        </p:tgtEl>
                                        <p:attrNameLst>
                                          <p:attrName>ppt_w</p:attrName>
                                        </p:attrNameLst>
                                      </p:cBhvr>
                                      <p:tavLst>
                                        <p:tav tm="0">
                                          <p:val>
                                            <p:fltVal val="0"/>
                                          </p:val>
                                        </p:tav>
                                        <p:tav tm="100000">
                                          <p:val>
                                            <p:strVal val="#ppt_w"/>
                                          </p:val>
                                        </p:tav>
                                      </p:tavLst>
                                    </p:anim>
                                    <p:anim calcmode="lin" valueType="num">
                                      <p:cBhvr>
                                        <p:cTn id="76" dur="250" fill="hold"/>
                                        <p:tgtEl>
                                          <p:spTgt spid="15"/>
                                        </p:tgtEl>
                                        <p:attrNameLst>
                                          <p:attrName>ppt_h</p:attrName>
                                        </p:attrNameLst>
                                      </p:cBhvr>
                                      <p:tavLst>
                                        <p:tav tm="0">
                                          <p:val>
                                            <p:fltVal val="0"/>
                                          </p:val>
                                        </p:tav>
                                        <p:tav tm="100000">
                                          <p:val>
                                            <p:strVal val="#ppt_h"/>
                                          </p:val>
                                        </p:tav>
                                      </p:tavLst>
                                    </p:anim>
                                    <p:animEffect transition="in" filter="fade">
                                      <p:cBhvr>
                                        <p:cTn id="77" dur="250"/>
                                        <p:tgtEl>
                                          <p:spTgt spid="15"/>
                                        </p:tgtEl>
                                      </p:cBhvr>
                                    </p:animEffect>
                                  </p:childTnLst>
                                </p:cTn>
                              </p:par>
                            </p:childTnLst>
                          </p:cTn>
                        </p:par>
                        <p:par>
                          <p:cTn id="78" fill="hold">
                            <p:stCondLst>
                              <p:cond delay="4300"/>
                            </p:stCondLst>
                            <p:childTnLst>
                              <p:par>
                                <p:cTn id="79" presetID="53" presetClass="entr" presetSubtype="16"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250" fill="hold"/>
                                        <p:tgtEl>
                                          <p:spTgt spid="17"/>
                                        </p:tgtEl>
                                        <p:attrNameLst>
                                          <p:attrName>ppt_w</p:attrName>
                                        </p:attrNameLst>
                                      </p:cBhvr>
                                      <p:tavLst>
                                        <p:tav tm="0">
                                          <p:val>
                                            <p:fltVal val="0"/>
                                          </p:val>
                                        </p:tav>
                                        <p:tav tm="100000">
                                          <p:val>
                                            <p:strVal val="#ppt_w"/>
                                          </p:val>
                                        </p:tav>
                                      </p:tavLst>
                                    </p:anim>
                                    <p:anim calcmode="lin" valueType="num">
                                      <p:cBhvr>
                                        <p:cTn id="82" dur="250" fill="hold"/>
                                        <p:tgtEl>
                                          <p:spTgt spid="17"/>
                                        </p:tgtEl>
                                        <p:attrNameLst>
                                          <p:attrName>ppt_h</p:attrName>
                                        </p:attrNameLst>
                                      </p:cBhvr>
                                      <p:tavLst>
                                        <p:tav tm="0">
                                          <p:val>
                                            <p:fltVal val="0"/>
                                          </p:val>
                                        </p:tav>
                                        <p:tav tm="100000">
                                          <p:val>
                                            <p:strVal val="#ppt_h"/>
                                          </p:val>
                                        </p:tav>
                                      </p:tavLst>
                                    </p:anim>
                                    <p:animEffect transition="in" filter="fade">
                                      <p:cBhvr>
                                        <p:cTn id="83"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4" grpId="0">
        <p:bldSub>
          <a:bldChart bld="category"/>
        </p:bldSub>
      </p:bldGraphic>
      <p:bldGraphic spid="4" grpId="1">
        <p:bldSub>
          <a:bldChart bld="category"/>
        </p:bldSub>
      </p:bldGraphic>
      <p:bldGraphic spid="5" grpId="0">
        <p:bldSub>
          <a:bldChart bld="category"/>
        </p:bldSub>
      </p:bldGraphic>
      <p:bldGraphic spid="5" grpId="1">
        <p:bldSub>
          <a:bldChart bld="category"/>
        </p:bldSub>
      </p:bldGraphic>
      <p:bldGraphic spid="6" grpId="0">
        <p:bldSub>
          <a:bldChart bld="category"/>
        </p:bldSub>
      </p:bldGraphic>
      <p:bldGraphic spid="6" grpId="1">
        <p:bldSub>
          <a:bldChart bld="category"/>
        </p:bldSub>
      </p:bldGraphic>
      <p:bldP spid="8" grpId="0"/>
      <p:bldP spid="9" grpId="0"/>
      <p:bldP spid="13" grpId="0"/>
      <p:bldP spid="14" grpId="0"/>
      <p:bldP spid="15"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179690" y="720641"/>
            <a:ext cx="2608407" cy="507831"/>
          </a:xfrm>
          <a:prstGeom prst="rect">
            <a:avLst/>
          </a:prstGeom>
          <a:noFill/>
        </p:spPr>
        <p:txBody>
          <a:bodyPr wrap="none" rtlCol="0">
            <a:spAutoFit/>
            <a:scene3d>
              <a:camera prst="orthographicFront"/>
              <a:lightRig rig="threePt" dir="t"/>
            </a:scene3d>
          </a:bodyPr>
          <a:lstStyle/>
          <a:p>
            <a:pPr algn="ctr"/>
            <a:r>
              <a:rPr lang="zh-CN" altLang="en-US" sz="2700" dirty="0">
                <a:effectLst>
                  <a:outerShdw blurRad="38100" dist="19050" dir="2700000" algn="tl" rotWithShape="0">
                    <a:schemeClr val="dk1">
                      <a:alpha val="40000"/>
                    </a:schemeClr>
                  </a:outerShdw>
                </a:effectLst>
                <a:latin typeface="黑体" panose="02010609060101010101" charset="-122"/>
                <a:ea typeface="黑体" panose="02010609060101010101" charset="-122"/>
              </a:rPr>
              <a:t>体育类课程设置</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4147826122"/>
              </p:ext>
            </p:extLst>
          </p:nvPr>
        </p:nvGraphicFramePr>
        <p:xfrm>
          <a:off x="502411" y="1362484"/>
          <a:ext cx="8139178" cy="3781016"/>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a:extLst>
              <a:ext uri="{FF2B5EF4-FFF2-40B4-BE49-F238E27FC236}">
                <a16:creationId xmlns:a16="http://schemas.microsoft.com/office/drawing/2014/main" id="{15C2D660-9192-43BE-B6F4-2FA0339BDEBF}"/>
              </a:ext>
            </a:extLst>
          </p:cNvPr>
          <p:cNvSpPr/>
          <p:nvPr/>
        </p:nvSpPr>
        <p:spPr>
          <a:xfrm>
            <a:off x="0" y="69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D3E5F8FD-63C4-4E83-BB5D-D3B8CDCB6D9E}"/>
              </a:ext>
            </a:extLst>
          </p:cNvPr>
          <p:cNvPicPr>
            <a:picLocks noChangeAspect="1"/>
          </p:cNvPicPr>
          <p:nvPr/>
        </p:nvPicPr>
        <p:blipFill>
          <a:blip r:embed="rId4"/>
          <a:stretch>
            <a:fillRect/>
          </a:stretch>
        </p:blipFill>
        <p:spPr>
          <a:xfrm>
            <a:off x="8187069" y="-2"/>
            <a:ext cx="956931" cy="684000"/>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800"/>
                            </p:stCondLst>
                            <p:childTnLst>
                              <p:par>
                                <p:cTn id="13" presetID="17" presetClass="entr" presetSubtype="10" fill="hold" grpId="1" nodeType="afterEffect">
                                  <p:stCondLst>
                                    <p:cond delay="0"/>
                                  </p:stCondLst>
                                  <p:childTnLst>
                                    <p:set>
                                      <p:cBhvr>
                                        <p:cTn id="14" dur="1" fill="hold">
                                          <p:stCondLst>
                                            <p:cond delay="0"/>
                                          </p:stCondLst>
                                        </p:cTn>
                                        <p:tgtEl>
                                          <p:spTgt spid="6">
                                            <p:graphicEl>
                                              <a:chart seriesIdx="-3" categoryIdx="-3" bldStep="gridLegend"/>
                                            </p:graphicEl>
                                          </p:spTgt>
                                        </p:tgtEl>
                                        <p:attrNameLst>
                                          <p:attrName>style.visibility</p:attrName>
                                        </p:attrNameLst>
                                      </p:cBhvr>
                                      <p:to>
                                        <p:strVal val="visible"/>
                                      </p:to>
                                    </p:set>
                                    <p:anim calcmode="lin" valueType="num">
                                      <p:cBhvr>
                                        <p:cTn id="15" dur="250" fill="hold"/>
                                        <p:tgtEl>
                                          <p:spTgt spid="6">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6" dur="250" fill="hold"/>
                                        <p:tgtEl>
                                          <p:spTgt spid="6">
                                            <p:graphicEl>
                                              <a:chart seriesIdx="-3" categoryIdx="-3" bldStep="gridLegend"/>
                                            </p:graphicEl>
                                          </p:spTgt>
                                        </p:tgtEl>
                                        <p:attrNameLst>
                                          <p:attrName>ppt_h</p:attrName>
                                        </p:attrNameLst>
                                      </p:cBhvr>
                                      <p:tavLst>
                                        <p:tav tm="0">
                                          <p:val>
                                            <p:strVal val="#ppt_h"/>
                                          </p:val>
                                        </p:tav>
                                        <p:tav tm="100000">
                                          <p:val>
                                            <p:strVal val="#ppt_h"/>
                                          </p:val>
                                        </p:tav>
                                      </p:tavLst>
                                    </p:anim>
                                  </p:childTnLst>
                                </p:cTn>
                              </p:par>
                            </p:childTnLst>
                          </p:cTn>
                        </p:par>
                        <p:par>
                          <p:cTn id="17" fill="hold">
                            <p:stCondLst>
                              <p:cond delay="1050"/>
                            </p:stCondLst>
                            <p:childTnLst>
                              <p:par>
                                <p:cTn id="18" presetID="17" presetClass="entr" presetSubtype="10" fill="hold" grpId="1" nodeType="afterEffect">
                                  <p:stCondLst>
                                    <p:cond delay="0"/>
                                  </p:stCondLst>
                                  <p:childTnLst>
                                    <p:set>
                                      <p:cBhvr>
                                        <p:cTn id="19" dur="1" fill="hold">
                                          <p:stCondLst>
                                            <p:cond delay="0"/>
                                          </p:stCondLst>
                                        </p:cTn>
                                        <p:tgtEl>
                                          <p:spTgt spid="6">
                                            <p:graphicEl>
                                              <a:chart seriesIdx="0" categoryIdx="0" bldStep="ptInCategory"/>
                                            </p:graphicEl>
                                          </p:spTgt>
                                        </p:tgtEl>
                                        <p:attrNameLst>
                                          <p:attrName>style.visibility</p:attrName>
                                        </p:attrNameLst>
                                      </p:cBhvr>
                                      <p:to>
                                        <p:strVal val="visible"/>
                                      </p:to>
                                    </p:set>
                                    <p:anim calcmode="lin" valueType="num">
                                      <p:cBhvr>
                                        <p:cTn id="20" dur="250" fill="hold"/>
                                        <p:tgtEl>
                                          <p:spTgt spid="6">
                                            <p:graphicEl>
                                              <a:chart seriesIdx="0" categoryIdx="0" bldStep="ptInCategory"/>
                                            </p:graphicEl>
                                          </p:spTgt>
                                        </p:tgtEl>
                                        <p:attrNameLst>
                                          <p:attrName>ppt_w</p:attrName>
                                        </p:attrNameLst>
                                      </p:cBhvr>
                                      <p:tavLst>
                                        <p:tav tm="0">
                                          <p:val>
                                            <p:fltVal val="0"/>
                                          </p:val>
                                        </p:tav>
                                        <p:tav tm="100000">
                                          <p:val>
                                            <p:strVal val="#ppt_w"/>
                                          </p:val>
                                        </p:tav>
                                      </p:tavLst>
                                    </p:anim>
                                    <p:anim calcmode="lin" valueType="num">
                                      <p:cBhvr>
                                        <p:cTn id="21" dur="250" fill="hold"/>
                                        <p:tgtEl>
                                          <p:spTgt spid="6">
                                            <p:graphicEl>
                                              <a:chart seriesIdx="0" categoryIdx="0" bldStep="ptInCategory"/>
                                            </p:graphicEl>
                                          </p:spTgt>
                                        </p:tgtEl>
                                        <p:attrNameLst>
                                          <p:attrName>ppt_h</p:attrName>
                                        </p:attrNameLst>
                                      </p:cBhvr>
                                      <p:tavLst>
                                        <p:tav tm="0">
                                          <p:val>
                                            <p:strVal val="#ppt_h"/>
                                          </p:val>
                                        </p:tav>
                                        <p:tav tm="100000">
                                          <p:val>
                                            <p:strVal val="#ppt_h"/>
                                          </p:val>
                                        </p:tav>
                                      </p:tavLst>
                                    </p:anim>
                                  </p:childTnLst>
                                </p:cTn>
                              </p:par>
                            </p:childTnLst>
                          </p:cTn>
                        </p:par>
                        <p:par>
                          <p:cTn id="22" fill="hold">
                            <p:stCondLst>
                              <p:cond delay="1300"/>
                            </p:stCondLst>
                            <p:childTnLst>
                              <p:par>
                                <p:cTn id="23" presetID="17" presetClass="entr" presetSubtype="10" fill="hold" grpId="1" nodeType="afterEffect">
                                  <p:stCondLst>
                                    <p:cond delay="0"/>
                                  </p:stCondLst>
                                  <p:childTnLst>
                                    <p:set>
                                      <p:cBhvr>
                                        <p:cTn id="24" dur="1" fill="hold">
                                          <p:stCondLst>
                                            <p:cond delay="0"/>
                                          </p:stCondLst>
                                        </p:cTn>
                                        <p:tgtEl>
                                          <p:spTgt spid="6">
                                            <p:graphicEl>
                                              <a:chart seriesIdx="1" categoryIdx="0" bldStep="ptInCategory"/>
                                            </p:graphicEl>
                                          </p:spTgt>
                                        </p:tgtEl>
                                        <p:attrNameLst>
                                          <p:attrName>style.visibility</p:attrName>
                                        </p:attrNameLst>
                                      </p:cBhvr>
                                      <p:to>
                                        <p:strVal val="visible"/>
                                      </p:to>
                                    </p:set>
                                    <p:anim calcmode="lin" valueType="num">
                                      <p:cBhvr>
                                        <p:cTn id="25" dur="250" fill="hold"/>
                                        <p:tgtEl>
                                          <p:spTgt spid="6">
                                            <p:graphicEl>
                                              <a:chart seriesIdx="1" categoryIdx="0" bldStep="ptInCategory"/>
                                            </p:graphicEl>
                                          </p:spTgt>
                                        </p:tgtEl>
                                        <p:attrNameLst>
                                          <p:attrName>ppt_w</p:attrName>
                                        </p:attrNameLst>
                                      </p:cBhvr>
                                      <p:tavLst>
                                        <p:tav tm="0">
                                          <p:val>
                                            <p:fltVal val="0"/>
                                          </p:val>
                                        </p:tav>
                                        <p:tav tm="100000">
                                          <p:val>
                                            <p:strVal val="#ppt_w"/>
                                          </p:val>
                                        </p:tav>
                                      </p:tavLst>
                                    </p:anim>
                                    <p:anim calcmode="lin" valueType="num">
                                      <p:cBhvr>
                                        <p:cTn id="26" dur="250" fill="hold"/>
                                        <p:tgtEl>
                                          <p:spTgt spid="6">
                                            <p:graphicEl>
                                              <a:chart seriesIdx="1" categoryIdx="0" bldStep="ptInCategory"/>
                                            </p:graphicEl>
                                          </p:spTgt>
                                        </p:tgtEl>
                                        <p:attrNameLst>
                                          <p:attrName>ppt_h</p:attrName>
                                        </p:attrNameLst>
                                      </p:cBhvr>
                                      <p:tavLst>
                                        <p:tav tm="0">
                                          <p:val>
                                            <p:strVal val="#ppt_h"/>
                                          </p:val>
                                        </p:tav>
                                        <p:tav tm="100000">
                                          <p:val>
                                            <p:strVal val="#ppt_h"/>
                                          </p:val>
                                        </p:tav>
                                      </p:tavLst>
                                    </p:anim>
                                  </p:childTnLst>
                                </p:cTn>
                              </p:par>
                            </p:childTnLst>
                          </p:cTn>
                        </p:par>
                        <p:par>
                          <p:cTn id="27" fill="hold">
                            <p:stCondLst>
                              <p:cond delay="1550"/>
                            </p:stCondLst>
                            <p:childTnLst>
                              <p:par>
                                <p:cTn id="28" presetID="17" presetClass="entr" presetSubtype="10" fill="hold" grpId="1" nodeType="afterEffect">
                                  <p:stCondLst>
                                    <p:cond delay="0"/>
                                  </p:stCondLst>
                                  <p:childTnLst>
                                    <p:set>
                                      <p:cBhvr>
                                        <p:cTn id="29" dur="1" fill="hold">
                                          <p:stCondLst>
                                            <p:cond delay="0"/>
                                          </p:stCondLst>
                                        </p:cTn>
                                        <p:tgtEl>
                                          <p:spTgt spid="6">
                                            <p:graphicEl>
                                              <a:chart seriesIdx="0" categoryIdx="1" bldStep="ptInCategory"/>
                                            </p:graphicEl>
                                          </p:spTgt>
                                        </p:tgtEl>
                                        <p:attrNameLst>
                                          <p:attrName>style.visibility</p:attrName>
                                        </p:attrNameLst>
                                      </p:cBhvr>
                                      <p:to>
                                        <p:strVal val="visible"/>
                                      </p:to>
                                    </p:set>
                                    <p:anim calcmode="lin" valueType="num">
                                      <p:cBhvr>
                                        <p:cTn id="30" dur="250" fill="hold"/>
                                        <p:tgtEl>
                                          <p:spTgt spid="6">
                                            <p:graphicEl>
                                              <a:chart seriesIdx="0" categoryIdx="1" bldStep="ptInCategory"/>
                                            </p:graphicEl>
                                          </p:spTgt>
                                        </p:tgtEl>
                                        <p:attrNameLst>
                                          <p:attrName>ppt_w</p:attrName>
                                        </p:attrNameLst>
                                      </p:cBhvr>
                                      <p:tavLst>
                                        <p:tav tm="0">
                                          <p:val>
                                            <p:fltVal val="0"/>
                                          </p:val>
                                        </p:tav>
                                        <p:tav tm="100000">
                                          <p:val>
                                            <p:strVal val="#ppt_w"/>
                                          </p:val>
                                        </p:tav>
                                      </p:tavLst>
                                    </p:anim>
                                    <p:anim calcmode="lin" valueType="num">
                                      <p:cBhvr>
                                        <p:cTn id="31" dur="250" fill="hold"/>
                                        <p:tgtEl>
                                          <p:spTgt spid="6">
                                            <p:graphicEl>
                                              <a:chart seriesIdx="0" categoryIdx="1" bldStep="ptInCategory"/>
                                            </p:graphicEl>
                                          </p:spTgt>
                                        </p:tgtEl>
                                        <p:attrNameLst>
                                          <p:attrName>ppt_h</p:attrName>
                                        </p:attrNameLst>
                                      </p:cBhvr>
                                      <p:tavLst>
                                        <p:tav tm="0">
                                          <p:val>
                                            <p:strVal val="#ppt_h"/>
                                          </p:val>
                                        </p:tav>
                                        <p:tav tm="100000">
                                          <p:val>
                                            <p:strVal val="#ppt_h"/>
                                          </p:val>
                                        </p:tav>
                                      </p:tavLst>
                                    </p:anim>
                                  </p:childTnLst>
                                </p:cTn>
                              </p:par>
                            </p:childTnLst>
                          </p:cTn>
                        </p:par>
                        <p:par>
                          <p:cTn id="32" fill="hold">
                            <p:stCondLst>
                              <p:cond delay="1800"/>
                            </p:stCondLst>
                            <p:childTnLst>
                              <p:par>
                                <p:cTn id="33" presetID="17" presetClass="entr" presetSubtype="10" fill="hold" grpId="1" nodeType="afterEffect">
                                  <p:stCondLst>
                                    <p:cond delay="0"/>
                                  </p:stCondLst>
                                  <p:childTnLst>
                                    <p:set>
                                      <p:cBhvr>
                                        <p:cTn id="34" dur="1" fill="hold">
                                          <p:stCondLst>
                                            <p:cond delay="0"/>
                                          </p:stCondLst>
                                        </p:cTn>
                                        <p:tgtEl>
                                          <p:spTgt spid="6">
                                            <p:graphicEl>
                                              <a:chart seriesIdx="1" categoryIdx="1" bldStep="ptInCategory"/>
                                            </p:graphicEl>
                                          </p:spTgt>
                                        </p:tgtEl>
                                        <p:attrNameLst>
                                          <p:attrName>style.visibility</p:attrName>
                                        </p:attrNameLst>
                                      </p:cBhvr>
                                      <p:to>
                                        <p:strVal val="visible"/>
                                      </p:to>
                                    </p:set>
                                    <p:anim calcmode="lin" valueType="num">
                                      <p:cBhvr>
                                        <p:cTn id="35" dur="250" fill="hold"/>
                                        <p:tgtEl>
                                          <p:spTgt spid="6">
                                            <p:graphicEl>
                                              <a:chart seriesIdx="1" categoryIdx="1" bldStep="ptInCategory"/>
                                            </p:graphicEl>
                                          </p:spTgt>
                                        </p:tgtEl>
                                        <p:attrNameLst>
                                          <p:attrName>ppt_w</p:attrName>
                                        </p:attrNameLst>
                                      </p:cBhvr>
                                      <p:tavLst>
                                        <p:tav tm="0">
                                          <p:val>
                                            <p:fltVal val="0"/>
                                          </p:val>
                                        </p:tav>
                                        <p:tav tm="100000">
                                          <p:val>
                                            <p:strVal val="#ppt_w"/>
                                          </p:val>
                                        </p:tav>
                                      </p:tavLst>
                                    </p:anim>
                                    <p:anim calcmode="lin" valueType="num">
                                      <p:cBhvr>
                                        <p:cTn id="36" dur="250" fill="hold"/>
                                        <p:tgtEl>
                                          <p:spTgt spid="6">
                                            <p:graphicEl>
                                              <a:chart seriesIdx="1" categoryIdx="1" bldStep="ptInCategory"/>
                                            </p:graphicEl>
                                          </p:spTgt>
                                        </p:tgtEl>
                                        <p:attrNameLst>
                                          <p:attrName>ppt_h</p:attrName>
                                        </p:attrNameLst>
                                      </p:cBhvr>
                                      <p:tavLst>
                                        <p:tav tm="0">
                                          <p:val>
                                            <p:strVal val="#ppt_h"/>
                                          </p:val>
                                        </p:tav>
                                        <p:tav tm="100000">
                                          <p:val>
                                            <p:strVal val="#ppt_h"/>
                                          </p:val>
                                        </p:tav>
                                      </p:tavLst>
                                    </p:anim>
                                  </p:childTnLst>
                                </p:cTn>
                              </p:par>
                            </p:childTnLst>
                          </p:cTn>
                        </p:par>
                        <p:par>
                          <p:cTn id="37" fill="hold">
                            <p:stCondLst>
                              <p:cond delay="2050"/>
                            </p:stCondLst>
                            <p:childTnLst>
                              <p:par>
                                <p:cTn id="38" presetID="17" presetClass="entr" presetSubtype="10" fill="hold" grpId="1" nodeType="afterEffect">
                                  <p:stCondLst>
                                    <p:cond delay="0"/>
                                  </p:stCondLst>
                                  <p:childTnLst>
                                    <p:set>
                                      <p:cBhvr>
                                        <p:cTn id="39" dur="1" fill="hold">
                                          <p:stCondLst>
                                            <p:cond delay="0"/>
                                          </p:stCondLst>
                                        </p:cTn>
                                        <p:tgtEl>
                                          <p:spTgt spid="6">
                                            <p:graphicEl>
                                              <a:chart seriesIdx="0" categoryIdx="2" bldStep="ptInCategory"/>
                                            </p:graphicEl>
                                          </p:spTgt>
                                        </p:tgtEl>
                                        <p:attrNameLst>
                                          <p:attrName>style.visibility</p:attrName>
                                        </p:attrNameLst>
                                      </p:cBhvr>
                                      <p:to>
                                        <p:strVal val="visible"/>
                                      </p:to>
                                    </p:set>
                                    <p:anim calcmode="lin" valueType="num">
                                      <p:cBhvr>
                                        <p:cTn id="40" dur="250" fill="hold"/>
                                        <p:tgtEl>
                                          <p:spTgt spid="6">
                                            <p:graphicEl>
                                              <a:chart seriesIdx="0" categoryIdx="2" bldStep="ptInCategory"/>
                                            </p:graphicEl>
                                          </p:spTgt>
                                        </p:tgtEl>
                                        <p:attrNameLst>
                                          <p:attrName>ppt_w</p:attrName>
                                        </p:attrNameLst>
                                      </p:cBhvr>
                                      <p:tavLst>
                                        <p:tav tm="0">
                                          <p:val>
                                            <p:fltVal val="0"/>
                                          </p:val>
                                        </p:tav>
                                        <p:tav tm="100000">
                                          <p:val>
                                            <p:strVal val="#ppt_w"/>
                                          </p:val>
                                        </p:tav>
                                      </p:tavLst>
                                    </p:anim>
                                    <p:anim calcmode="lin" valueType="num">
                                      <p:cBhvr>
                                        <p:cTn id="41" dur="250" fill="hold"/>
                                        <p:tgtEl>
                                          <p:spTgt spid="6">
                                            <p:graphicEl>
                                              <a:chart seriesIdx="0" categoryIdx="2" bldStep="ptInCategory"/>
                                            </p:graphicEl>
                                          </p:spTgt>
                                        </p:tgtEl>
                                        <p:attrNameLst>
                                          <p:attrName>ppt_h</p:attrName>
                                        </p:attrNameLst>
                                      </p:cBhvr>
                                      <p:tavLst>
                                        <p:tav tm="0">
                                          <p:val>
                                            <p:strVal val="#ppt_h"/>
                                          </p:val>
                                        </p:tav>
                                        <p:tav tm="100000">
                                          <p:val>
                                            <p:strVal val="#ppt_h"/>
                                          </p:val>
                                        </p:tav>
                                      </p:tavLst>
                                    </p:anim>
                                  </p:childTnLst>
                                </p:cTn>
                              </p:par>
                            </p:childTnLst>
                          </p:cTn>
                        </p:par>
                        <p:par>
                          <p:cTn id="42" fill="hold">
                            <p:stCondLst>
                              <p:cond delay="2300"/>
                            </p:stCondLst>
                            <p:childTnLst>
                              <p:par>
                                <p:cTn id="43" presetID="17" presetClass="entr" presetSubtype="10" fill="hold" grpId="1" nodeType="afterEffect">
                                  <p:stCondLst>
                                    <p:cond delay="0"/>
                                  </p:stCondLst>
                                  <p:childTnLst>
                                    <p:set>
                                      <p:cBhvr>
                                        <p:cTn id="44" dur="1" fill="hold">
                                          <p:stCondLst>
                                            <p:cond delay="0"/>
                                          </p:stCondLst>
                                        </p:cTn>
                                        <p:tgtEl>
                                          <p:spTgt spid="6">
                                            <p:graphicEl>
                                              <a:chart seriesIdx="1" categoryIdx="2" bldStep="ptInCategory"/>
                                            </p:graphicEl>
                                          </p:spTgt>
                                        </p:tgtEl>
                                        <p:attrNameLst>
                                          <p:attrName>style.visibility</p:attrName>
                                        </p:attrNameLst>
                                      </p:cBhvr>
                                      <p:to>
                                        <p:strVal val="visible"/>
                                      </p:to>
                                    </p:set>
                                    <p:anim calcmode="lin" valueType="num">
                                      <p:cBhvr>
                                        <p:cTn id="45" dur="250" fill="hold"/>
                                        <p:tgtEl>
                                          <p:spTgt spid="6">
                                            <p:graphicEl>
                                              <a:chart seriesIdx="1" categoryIdx="2" bldStep="ptInCategory"/>
                                            </p:graphicEl>
                                          </p:spTgt>
                                        </p:tgtEl>
                                        <p:attrNameLst>
                                          <p:attrName>ppt_w</p:attrName>
                                        </p:attrNameLst>
                                      </p:cBhvr>
                                      <p:tavLst>
                                        <p:tav tm="0">
                                          <p:val>
                                            <p:fltVal val="0"/>
                                          </p:val>
                                        </p:tav>
                                        <p:tav tm="100000">
                                          <p:val>
                                            <p:strVal val="#ppt_w"/>
                                          </p:val>
                                        </p:tav>
                                      </p:tavLst>
                                    </p:anim>
                                    <p:anim calcmode="lin" valueType="num">
                                      <p:cBhvr>
                                        <p:cTn id="46" dur="250" fill="hold"/>
                                        <p:tgtEl>
                                          <p:spTgt spid="6">
                                            <p:graphicEl>
                                              <a:chart seriesIdx="1" categoryIdx="2" bldStep="ptInCategory"/>
                                            </p:graphic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6" grpId="0">
        <p:bldSub>
          <a:bldChart bld="categoryEl"/>
        </p:bldSub>
      </p:bldGraphic>
      <p:bldGraphic spid="6" grpId="1" uiExpand="1">
        <p:bldSub>
          <a:bldChart bld="categoryEl"/>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17D91D5-683D-4E07-905E-8022DF929DE0}"/>
              </a:ext>
            </a:extLst>
          </p:cNvPr>
          <p:cNvSpPr/>
          <p:nvPr/>
        </p:nvSpPr>
        <p:spPr>
          <a:xfrm>
            <a:off x="0" y="691"/>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stretch>
            <a:fillRect/>
          </a:stretch>
        </p:blipFill>
        <p:spPr>
          <a:xfrm>
            <a:off x="1020842" y="1890236"/>
            <a:ext cx="7102316" cy="1020128"/>
          </a:xfrm>
          <a:prstGeom prst="rect">
            <a:avLst/>
          </a:prstGeom>
        </p:spPr>
      </p:pic>
      <p:pic>
        <p:nvPicPr>
          <p:cNvPr id="5" name="图片 4"/>
          <p:cNvPicPr>
            <a:picLocks noChangeAspect="1"/>
          </p:cNvPicPr>
          <p:nvPr/>
        </p:nvPicPr>
        <p:blipFill>
          <a:blip r:embed="rId4"/>
          <a:stretch>
            <a:fillRect/>
          </a:stretch>
        </p:blipFill>
        <p:spPr>
          <a:xfrm>
            <a:off x="1020842" y="2820829"/>
            <a:ext cx="7102316" cy="654844"/>
          </a:xfrm>
          <a:prstGeom prst="rect">
            <a:avLst/>
          </a:prstGeom>
        </p:spPr>
      </p:pic>
      <p:sp>
        <p:nvSpPr>
          <p:cNvPr id="7" name="矩形 6"/>
          <p:cNvSpPr/>
          <p:nvPr/>
        </p:nvSpPr>
        <p:spPr>
          <a:xfrm>
            <a:off x="439103" y="3896202"/>
            <a:ext cx="8265795" cy="869156"/>
          </a:xfrm>
          <a:prstGeom prst="rect">
            <a:avLst/>
          </a:prstGeom>
          <a:solidFill>
            <a:schemeClr val="accent3">
              <a:lumMod val="40000"/>
              <a:lumOff val="6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defRPr/>
            </a:pPr>
            <a:r>
              <a:rPr lang="zh-CN" altLang="en-US" sz="2775" b="1" noProof="1">
                <a:solidFill>
                  <a:srgbClr val="FF0000"/>
                </a:solidFill>
                <a:latin typeface="宋体" panose="02010600030101010101" pitchFamily="2" charset="-122"/>
                <a:ea typeface="宋体" panose="02010600030101010101" pitchFamily="2" charset="-122"/>
              </a:rPr>
              <a:t>从零诊总体数据情况来看，我校</a:t>
            </a:r>
            <a:r>
              <a:rPr lang="en-US" altLang="zh-CN" sz="2775" b="1" noProof="1">
                <a:solidFill>
                  <a:srgbClr val="FF0000"/>
                </a:solidFill>
                <a:latin typeface="宋体" panose="02010600030101010101" pitchFamily="2" charset="-122"/>
                <a:ea typeface="宋体" panose="02010600030101010101" pitchFamily="2" charset="-122"/>
              </a:rPr>
              <a:t>2020</a:t>
            </a:r>
            <a:r>
              <a:rPr lang="zh-CN" altLang="en-US" sz="2775" b="1" noProof="1">
                <a:solidFill>
                  <a:srgbClr val="FF0000"/>
                </a:solidFill>
                <a:latin typeface="宋体" panose="02010600030101010101" pitchFamily="2" charset="-122"/>
                <a:ea typeface="宋体" panose="02010600030101010101" pitchFamily="2" charset="-122"/>
              </a:rPr>
              <a:t>届较上一届略有优势，后期发展潜力巨大。</a:t>
            </a:r>
          </a:p>
        </p:txBody>
      </p:sp>
      <p:sp>
        <p:nvSpPr>
          <p:cNvPr id="9" name="矩形 8">
            <a:extLst>
              <a:ext uri="{FF2B5EF4-FFF2-40B4-BE49-F238E27FC236}">
                <a16:creationId xmlns:a16="http://schemas.microsoft.com/office/drawing/2014/main" id="{4E3F3625-405F-4592-9862-B93AF3EE2C52}"/>
              </a:ext>
            </a:extLst>
          </p:cNvPr>
          <p:cNvSpPr/>
          <p:nvPr/>
        </p:nvSpPr>
        <p:spPr>
          <a:xfrm>
            <a:off x="2566366" y="10794"/>
            <a:ext cx="3557761"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学生学习现状</a:t>
            </a:r>
          </a:p>
        </p:txBody>
      </p:sp>
      <p:pic>
        <p:nvPicPr>
          <p:cNvPr id="10" name="图片 9">
            <a:extLst>
              <a:ext uri="{FF2B5EF4-FFF2-40B4-BE49-F238E27FC236}">
                <a16:creationId xmlns:a16="http://schemas.microsoft.com/office/drawing/2014/main" id="{5C3C9B98-20A2-4C95-BFBF-B9D3ADBAA99A}"/>
              </a:ext>
            </a:extLst>
          </p:cNvPr>
          <p:cNvPicPr>
            <a:picLocks noChangeAspect="1"/>
          </p:cNvPicPr>
          <p:nvPr/>
        </p:nvPicPr>
        <p:blipFill>
          <a:blip r:embed="rId5"/>
          <a:stretch>
            <a:fillRect/>
          </a:stretch>
        </p:blipFill>
        <p:spPr>
          <a:xfrm>
            <a:off x="8187069" y="-2"/>
            <a:ext cx="956931" cy="684000"/>
          </a:xfrm>
          <a:prstGeom prst="rect">
            <a:avLst/>
          </a:prstGeom>
        </p:spPr>
      </p:pic>
      <p:cxnSp>
        <p:nvCxnSpPr>
          <p:cNvPr id="3" name="直接连接符 2">
            <a:extLst>
              <a:ext uri="{FF2B5EF4-FFF2-40B4-BE49-F238E27FC236}">
                <a16:creationId xmlns:a16="http://schemas.microsoft.com/office/drawing/2014/main" id="{0D03DADE-B2FA-4C9F-9195-A4EDF3A68A4F}"/>
              </a:ext>
            </a:extLst>
          </p:cNvPr>
          <p:cNvCxnSpPr/>
          <p:nvPr/>
        </p:nvCxnSpPr>
        <p:spPr>
          <a:xfrm>
            <a:off x="1020842" y="1890236"/>
            <a:ext cx="0" cy="1020128"/>
          </a:xfrm>
          <a:prstGeom prst="line">
            <a:avLst/>
          </a:prstGeom>
        </p:spPr>
        <p:style>
          <a:lnRef idx="1">
            <a:schemeClr val="accent3"/>
          </a:lnRef>
          <a:fillRef idx="0">
            <a:schemeClr val="accent3"/>
          </a:fillRef>
          <a:effectRef idx="0">
            <a:schemeClr val="accent3"/>
          </a:effectRef>
          <a:fontRef idx="minor">
            <a:schemeClr val="tx1"/>
          </a:fontRef>
        </p:style>
      </p:cxnSp>
    </p:spTree>
    <p:custDataLst>
      <p:tags r:id="rId1"/>
    </p:custDataLst>
  </p:cSld>
  <p:clrMapOvr>
    <a:masterClrMapping/>
  </p:clrMapOvr>
  <p:transition spd="slow">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EB9AB12-89DA-44E6-8614-AB4462FAE807}"/>
              </a:ext>
            </a:extLst>
          </p:cNvPr>
          <p:cNvSpPr/>
          <p:nvPr/>
        </p:nvSpPr>
        <p:spPr>
          <a:xfrm>
            <a:off x="0" y="692"/>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60F6232-ED22-43A9-9585-735243FC33CB}"/>
              </a:ext>
            </a:extLst>
          </p:cNvPr>
          <p:cNvSpPr/>
          <p:nvPr/>
        </p:nvSpPr>
        <p:spPr>
          <a:xfrm>
            <a:off x="2238375" y="693"/>
            <a:ext cx="4300648"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2801" b="1" noProof="1">
                <a:solidFill>
                  <a:schemeClr val="bg1"/>
                </a:solidFill>
                <a:latin typeface="微软雅黑" panose="020B0503020204020204" charset="-122"/>
                <a:ea typeface="微软雅黑" panose="020B0503020204020204" charset="-122"/>
              </a:rPr>
              <a:t>0</a:t>
            </a:r>
            <a:r>
              <a:rPr lang="zh-CN" altLang="en-US" sz="2801" b="1" noProof="1">
                <a:solidFill>
                  <a:schemeClr val="bg1"/>
                </a:solidFill>
                <a:latin typeface="微软雅黑" panose="020B0503020204020204" charset="-122"/>
                <a:ea typeface="微软雅黑" panose="020B0503020204020204" charset="-122"/>
              </a:rPr>
              <a:t>诊分段统计及达标分析</a:t>
            </a:r>
          </a:p>
        </p:txBody>
      </p:sp>
      <p:pic>
        <p:nvPicPr>
          <p:cNvPr id="7" name="图片 6">
            <a:extLst>
              <a:ext uri="{FF2B5EF4-FFF2-40B4-BE49-F238E27FC236}">
                <a16:creationId xmlns:a16="http://schemas.microsoft.com/office/drawing/2014/main" id="{44446C13-395C-4CE4-80D7-36320AADC5D8}"/>
              </a:ext>
            </a:extLst>
          </p:cNvPr>
          <p:cNvPicPr>
            <a:picLocks noChangeAspect="1"/>
          </p:cNvPicPr>
          <p:nvPr/>
        </p:nvPicPr>
        <p:blipFill>
          <a:blip r:embed="rId3"/>
          <a:stretch>
            <a:fillRect/>
          </a:stretch>
        </p:blipFill>
        <p:spPr>
          <a:xfrm>
            <a:off x="8187070" y="-1"/>
            <a:ext cx="956930" cy="684000"/>
          </a:xfrm>
          <a:prstGeom prst="rect">
            <a:avLst/>
          </a:prstGeom>
        </p:spPr>
      </p:pic>
      <p:pic>
        <p:nvPicPr>
          <p:cNvPr id="9" name="图片 8">
            <a:extLst>
              <a:ext uri="{FF2B5EF4-FFF2-40B4-BE49-F238E27FC236}">
                <a16:creationId xmlns:a16="http://schemas.microsoft.com/office/drawing/2014/main" id="{91FED9D7-2453-4745-8B24-09AFB8EE7BD1}"/>
              </a:ext>
            </a:extLst>
          </p:cNvPr>
          <p:cNvPicPr>
            <a:picLocks noChangeAspect="1"/>
          </p:cNvPicPr>
          <p:nvPr/>
        </p:nvPicPr>
        <p:blipFill>
          <a:blip r:embed="rId4"/>
          <a:stretch>
            <a:fillRect/>
          </a:stretch>
        </p:blipFill>
        <p:spPr>
          <a:xfrm>
            <a:off x="502736" y="802531"/>
            <a:ext cx="7771924" cy="441960"/>
          </a:xfrm>
          <a:prstGeom prst="rect">
            <a:avLst/>
          </a:prstGeom>
        </p:spPr>
      </p:pic>
      <p:pic>
        <p:nvPicPr>
          <p:cNvPr id="10" name="图片 9">
            <a:extLst>
              <a:ext uri="{FF2B5EF4-FFF2-40B4-BE49-F238E27FC236}">
                <a16:creationId xmlns:a16="http://schemas.microsoft.com/office/drawing/2014/main" id="{0EB14C27-8A96-4E08-A1F1-7C6CDA231F58}"/>
              </a:ext>
            </a:extLst>
          </p:cNvPr>
          <p:cNvPicPr>
            <a:picLocks noChangeAspect="1"/>
          </p:cNvPicPr>
          <p:nvPr/>
        </p:nvPicPr>
        <p:blipFill>
          <a:blip r:embed="rId5"/>
          <a:stretch>
            <a:fillRect/>
          </a:stretch>
        </p:blipFill>
        <p:spPr>
          <a:xfrm>
            <a:off x="502737" y="1210458"/>
            <a:ext cx="7771924" cy="1278255"/>
          </a:xfrm>
          <a:prstGeom prst="rect">
            <a:avLst/>
          </a:prstGeom>
        </p:spPr>
      </p:pic>
      <p:sp>
        <p:nvSpPr>
          <p:cNvPr id="11" name="长方形 531">
            <a:extLst>
              <a:ext uri="{FF2B5EF4-FFF2-40B4-BE49-F238E27FC236}">
                <a16:creationId xmlns:a16="http://schemas.microsoft.com/office/drawing/2014/main" id="{B9FF2AA6-C559-4103-8A77-3ADE238CDC8B}"/>
              </a:ext>
            </a:extLst>
          </p:cNvPr>
          <p:cNvSpPr/>
          <p:nvPr/>
        </p:nvSpPr>
        <p:spPr>
          <a:xfrm>
            <a:off x="1616149" y="891591"/>
            <a:ext cx="1115145" cy="773796"/>
          </a:xfrm>
          <a:prstGeom prst="rect">
            <a:avLst/>
          </a:prstGeom>
          <a:noFill/>
          <a:ln w="73025" cap="flat" cmpd="sng">
            <a:solidFill>
              <a:srgbClr val="FF0000"/>
            </a:solidFill>
            <a:prstDash val="solid"/>
            <a:miter/>
            <a:headEnd type="none" w="med" len="med"/>
            <a:tailEnd type="none" w="med" len="med"/>
          </a:ln>
        </p:spPr>
        <p:txBody>
          <a:bodyPr wrap="none" lIns="67628" tIns="35243" rIns="67628" bIns="35243" anchor="ctr"/>
          <a:lstStyle/>
          <a:p>
            <a:pPr eaLnBrk="0" hangingPunct="0">
              <a:buFont typeface="Arial" panose="020B0604020202020204" pitchFamily="34" charset="0"/>
            </a:pPr>
            <a:endParaRPr lang="zh-CN" altLang="en-US" sz="1350" dirty="0">
              <a:latin typeface="Arial" panose="020B0604020202020204" pitchFamily="34" charset="0"/>
              <a:ea typeface="宋体" panose="02010600030101010101" pitchFamily="2" charset="-122"/>
            </a:endParaRPr>
          </a:p>
        </p:txBody>
      </p:sp>
      <p:sp>
        <p:nvSpPr>
          <p:cNvPr id="12" name="长方形 531">
            <a:extLst>
              <a:ext uri="{FF2B5EF4-FFF2-40B4-BE49-F238E27FC236}">
                <a16:creationId xmlns:a16="http://schemas.microsoft.com/office/drawing/2014/main" id="{82E8D738-6BE1-4B98-8C17-FED5D80F0DA6}"/>
              </a:ext>
            </a:extLst>
          </p:cNvPr>
          <p:cNvSpPr/>
          <p:nvPr/>
        </p:nvSpPr>
        <p:spPr>
          <a:xfrm>
            <a:off x="4968008" y="878994"/>
            <a:ext cx="2167414" cy="849848"/>
          </a:xfrm>
          <a:prstGeom prst="rect">
            <a:avLst/>
          </a:prstGeom>
          <a:noFill/>
          <a:ln w="73025" cap="flat" cmpd="sng">
            <a:solidFill>
              <a:srgbClr val="FF0000"/>
            </a:solidFill>
            <a:prstDash val="solid"/>
            <a:miter/>
            <a:headEnd type="none" w="med" len="med"/>
            <a:tailEnd type="none" w="med" len="med"/>
          </a:ln>
        </p:spPr>
        <p:txBody>
          <a:bodyPr wrap="none" lIns="67628" tIns="35243" rIns="67628" bIns="35243" anchor="ctr"/>
          <a:lstStyle/>
          <a:p>
            <a:pPr eaLnBrk="0" hangingPunct="0">
              <a:buFont typeface="Arial" panose="020B0604020202020204" pitchFamily="34" charset="0"/>
            </a:pPr>
            <a:endParaRPr lang="zh-CN" altLang="en-US" sz="1350" dirty="0">
              <a:latin typeface="Arial" panose="020B0604020202020204" pitchFamily="34" charset="0"/>
              <a:ea typeface="宋体" panose="02010600030101010101" pitchFamily="2" charset="-122"/>
            </a:endParaRPr>
          </a:p>
        </p:txBody>
      </p:sp>
      <p:pic>
        <p:nvPicPr>
          <p:cNvPr id="13" name="图片 12">
            <a:extLst>
              <a:ext uri="{FF2B5EF4-FFF2-40B4-BE49-F238E27FC236}">
                <a16:creationId xmlns:a16="http://schemas.microsoft.com/office/drawing/2014/main" id="{B694B3F6-A87D-47EA-A821-BAAA76353862}"/>
              </a:ext>
            </a:extLst>
          </p:cNvPr>
          <p:cNvPicPr>
            <a:picLocks noChangeAspect="1"/>
          </p:cNvPicPr>
          <p:nvPr/>
        </p:nvPicPr>
        <p:blipFill>
          <a:blip r:embed="rId6"/>
          <a:stretch>
            <a:fillRect/>
          </a:stretch>
        </p:blipFill>
        <p:spPr>
          <a:xfrm>
            <a:off x="475590" y="2581855"/>
            <a:ext cx="7772400" cy="589327"/>
          </a:xfrm>
          <a:prstGeom prst="rect">
            <a:avLst/>
          </a:prstGeom>
        </p:spPr>
      </p:pic>
      <p:pic>
        <p:nvPicPr>
          <p:cNvPr id="14" name="图片 13">
            <a:extLst>
              <a:ext uri="{FF2B5EF4-FFF2-40B4-BE49-F238E27FC236}">
                <a16:creationId xmlns:a16="http://schemas.microsoft.com/office/drawing/2014/main" id="{6C1BE11B-FB52-4011-A55F-E1DB71CA8BC8}"/>
              </a:ext>
            </a:extLst>
          </p:cNvPr>
          <p:cNvPicPr>
            <a:picLocks noChangeAspect="1"/>
          </p:cNvPicPr>
          <p:nvPr/>
        </p:nvPicPr>
        <p:blipFill>
          <a:blip r:embed="rId7"/>
          <a:stretch>
            <a:fillRect/>
          </a:stretch>
        </p:blipFill>
        <p:spPr>
          <a:xfrm>
            <a:off x="488925" y="3171182"/>
            <a:ext cx="7772400" cy="974801"/>
          </a:xfrm>
          <a:prstGeom prst="rect">
            <a:avLst/>
          </a:prstGeom>
        </p:spPr>
      </p:pic>
      <p:sp>
        <p:nvSpPr>
          <p:cNvPr id="15" name="长方形 531">
            <a:extLst>
              <a:ext uri="{FF2B5EF4-FFF2-40B4-BE49-F238E27FC236}">
                <a16:creationId xmlns:a16="http://schemas.microsoft.com/office/drawing/2014/main" id="{A4B63AA3-F148-409A-9B02-7AD7F28B03C6}"/>
              </a:ext>
            </a:extLst>
          </p:cNvPr>
          <p:cNvSpPr/>
          <p:nvPr/>
        </p:nvSpPr>
        <p:spPr>
          <a:xfrm>
            <a:off x="5651475" y="2581856"/>
            <a:ext cx="2596515" cy="886902"/>
          </a:xfrm>
          <a:prstGeom prst="rect">
            <a:avLst/>
          </a:prstGeom>
          <a:noFill/>
          <a:ln w="73025" cap="flat" cmpd="sng">
            <a:solidFill>
              <a:srgbClr val="FF0000"/>
            </a:solidFill>
            <a:prstDash val="solid"/>
            <a:miter/>
            <a:headEnd type="none" w="med" len="med"/>
            <a:tailEnd type="none" w="med" len="med"/>
          </a:ln>
        </p:spPr>
        <p:txBody>
          <a:bodyPr wrap="none" lIns="67628" tIns="35243" rIns="67628" bIns="35243" anchor="ctr"/>
          <a:lstStyle/>
          <a:p>
            <a:pPr eaLnBrk="0" hangingPunct="0">
              <a:buFont typeface="Arial" panose="020B0604020202020204" pitchFamily="34" charset="0"/>
            </a:pPr>
            <a:endParaRPr lang="zh-CN" altLang="en-US" sz="1350" dirty="0">
              <a:latin typeface="Arial" panose="020B0604020202020204" pitchFamily="34" charset="0"/>
              <a:ea typeface="宋体" panose="02010600030101010101" pitchFamily="2" charset="-122"/>
            </a:endParaRPr>
          </a:p>
        </p:txBody>
      </p:sp>
      <p:sp>
        <p:nvSpPr>
          <p:cNvPr id="2" name="矩形 1">
            <a:extLst>
              <a:ext uri="{FF2B5EF4-FFF2-40B4-BE49-F238E27FC236}">
                <a16:creationId xmlns:a16="http://schemas.microsoft.com/office/drawing/2014/main" id="{8B0F1F10-8904-4A8F-AA61-786A7CD1E1EE}"/>
              </a:ext>
            </a:extLst>
          </p:cNvPr>
          <p:cNvSpPr/>
          <p:nvPr/>
        </p:nvSpPr>
        <p:spPr>
          <a:xfrm>
            <a:off x="396009" y="4313385"/>
            <a:ext cx="7878652" cy="707886"/>
          </a:xfrm>
          <a:prstGeom prst="rect">
            <a:avLst/>
          </a:prstGeom>
        </p:spPr>
        <p:txBody>
          <a:bodyPr wrap="square">
            <a:spAutoFit/>
          </a:bodyPr>
          <a:lstStyle/>
          <a:p>
            <a:pPr>
              <a:defRPr/>
            </a:pPr>
            <a:r>
              <a:rPr lang="zh-CN" altLang="en-US" sz="2000" b="1" noProof="1">
                <a:latin typeface="黑体" panose="02010609060101010101" pitchFamily="49" charset="-122"/>
                <a:ea typeface="黑体" panose="02010609060101010101" pitchFamily="49" charset="-122"/>
              </a:rPr>
              <a:t>专业占据大量学习时间，优生仍然有苗子，上线率比较可观，潜力大；学困生较多，尾巴重，后期要加大补差力度</a:t>
            </a:r>
          </a:p>
        </p:txBody>
      </p:sp>
    </p:spTree>
    <p:extLst>
      <p:ext uri="{BB962C8B-B14F-4D97-AF65-F5344CB8AC3E}">
        <p14:creationId xmlns:p14="http://schemas.microsoft.com/office/powerpoint/2010/main" val="11533166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5"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Arrow: Right 42">
            <a:extLst>
              <a:ext uri="{FF2B5EF4-FFF2-40B4-BE49-F238E27FC236}">
                <a16:creationId xmlns:a16="http://schemas.microsoft.com/office/drawing/2014/main" id="{50B4FCCA-F72C-4C38-8E30-9CF1BB7A27ED}"/>
              </a:ext>
            </a:extLst>
          </p:cNvPr>
          <p:cNvSpPr/>
          <p:nvPr/>
        </p:nvSpPr>
        <p:spPr>
          <a:xfrm>
            <a:off x="5652950" y="1865250"/>
            <a:ext cx="3420037" cy="1244437"/>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bg1">
                  <a:lumMod val="50000"/>
                </a:schemeClr>
              </a:solidFill>
              <a:latin typeface="+mj-ea"/>
              <a:ea typeface="+mj-ea"/>
            </a:endParaRPr>
          </a:p>
        </p:txBody>
      </p:sp>
      <p:grpSp>
        <p:nvGrpSpPr>
          <p:cNvPr id="2" name="067a8686-3c76-461f-b098-8690c521abcd"/>
          <p:cNvGrpSpPr>
            <a:grpSpLocks noChangeAspect="1"/>
          </p:cNvGrpSpPr>
          <p:nvPr/>
        </p:nvGrpSpPr>
        <p:grpSpPr>
          <a:xfrm>
            <a:off x="236705" y="1092144"/>
            <a:ext cx="8255992" cy="1595711"/>
            <a:chOff x="857822" y="1888391"/>
            <a:chExt cx="10061187" cy="2127901"/>
          </a:xfrm>
        </p:grpSpPr>
        <p:sp>
          <p:nvSpPr>
            <p:cNvPr id="21" name="Arrow: Right 39"/>
            <p:cNvSpPr/>
            <p:nvPr/>
          </p:nvSpPr>
          <p:spPr>
            <a:xfrm rot="10800000">
              <a:off x="857822" y="1888391"/>
              <a:ext cx="3746190" cy="98957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mj-ea"/>
                <a:ea typeface="+mj-ea"/>
              </a:endParaRPr>
            </a:p>
          </p:txBody>
        </p:sp>
        <p:grpSp>
          <p:nvGrpSpPr>
            <p:cNvPr id="10" name="Group 45"/>
            <p:cNvGrpSpPr>
              <a:grpSpLocks/>
            </p:cNvGrpSpPr>
            <p:nvPr/>
          </p:nvGrpSpPr>
          <p:grpSpPr bwMode="auto">
            <a:xfrm>
              <a:off x="1061350" y="2206579"/>
              <a:ext cx="644791" cy="343042"/>
              <a:chOff x="-397" y="-325"/>
              <a:chExt cx="812" cy="432"/>
            </a:xfrm>
            <a:solidFill>
              <a:srgbClr val="FFFFFF"/>
            </a:solidFill>
            <a:effectLst/>
          </p:grpSpPr>
          <p:sp>
            <p:nvSpPr>
              <p:cNvPr id="17" name="Freeform: Shape 46"/>
              <p:cNvSpPr>
                <a:spLocks/>
              </p:cNvSpPr>
              <p:nvPr/>
            </p:nvSpPr>
            <p:spPr bwMode="auto">
              <a:xfrm>
                <a:off x="200" y="-239"/>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47"/>
              <p:cNvSpPr>
                <a:spLocks/>
              </p:cNvSpPr>
              <p:nvPr/>
            </p:nvSpPr>
            <p:spPr bwMode="auto">
              <a:xfrm>
                <a:off x="-397" y="-325"/>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48"/>
            <p:cNvGrpSpPr>
              <a:grpSpLocks/>
            </p:cNvGrpSpPr>
            <p:nvPr/>
          </p:nvGrpSpPr>
          <p:grpSpPr bwMode="auto">
            <a:xfrm>
              <a:off x="10383755" y="3707114"/>
              <a:ext cx="535254" cy="309178"/>
              <a:chOff x="-16" y="-989"/>
              <a:chExt cx="673" cy="388"/>
            </a:xfrm>
            <a:solidFill>
              <a:srgbClr val="FFFFFF"/>
            </a:solidFill>
            <a:effectLst/>
          </p:grpSpPr>
          <p:sp>
            <p:nvSpPr>
              <p:cNvPr id="15" name="Freeform: Shape 49"/>
              <p:cNvSpPr>
                <a:spLocks/>
              </p:cNvSpPr>
              <p:nvPr/>
            </p:nvSpPr>
            <p:spPr bwMode="auto">
              <a:xfrm>
                <a:off x="281" y="-956"/>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50"/>
              <p:cNvSpPr>
                <a:spLocks/>
              </p:cNvSpPr>
              <p:nvPr/>
            </p:nvSpPr>
            <p:spPr bwMode="auto">
              <a:xfrm>
                <a:off x="-16" y="-989"/>
                <a:ext cx="153" cy="3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3" name="文本框 22">
            <a:extLst>
              <a:ext uri="{FF2B5EF4-FFF2-40B4-BE49-F238E27FC236}">
                <a16:creationId xmlns:a16="http://schemas.microsoft.com/office/drawing/2014/main" id="{CFB6AFEA-CE57-417E-B76A-7C3F6C846D2E}"/>
              </a:ext>
            </a:extLst>
          </p:cNvPr>
          <p:cNvSpPr txBox="1"/>
          <p:nvPr/>
        </p:nvSpPr>
        <p:spPr>
          <a:xfrm>
            <a:off x="229664" y="2163632"/>
            <a:ext cx="5256274" cy="1793311"/>
          </a:xfrm>
          <a:prstGeom prst="rect">
            <a:avLst/>
          </a:prstGeom>
          <a:noFill/>
        </p:spPr>
        <p:txBody>
          <a:bodyPr wrap="square" rtlCol="0" anchor="t">
            <a:spAutoFit/>
          </a:bodyPr>
          <a:lstStyle/>
          <a:p>
            <a:pPr>
              <a:lnSpc>
                <a:spcPct val="90000"/>
              </a:lnSpc>
              <a:spcBef>
                <a:spcPts val="750"/>
              </a:spcBef>
            </a:pPr>
            <a:r>
              <a:rPr lang="en-US" altLang="zh-CN" b="1" dirty="0">
                <a:latin typeface="微软雅黑" panose="020B0503020204020204" charset="-122"/>
                <a:ea typeface="微软雅黑" panose="020B0503020204020204" charset="-122"/>
                <a:sym typeface="Arial" panose="020B0604020202020204" pitchFamily="34" charset="0"/>
              </a:rPr>
              <a:t>1</a:t>
            </a:r>
            <a:r>
              <a:rPr lang="zh-CN" altLang="en-US" b="1" dirty="0">
                <a:latin typeface="微软雅黑" panose="020B0503020204020204" charset="-122"/>
                <a:ea typeface="微软雅黑" panose="020B0503020204020204" charset="-122"/>
                <a:sym typeface="Arial" panose="020B0604020202020204" pitchFamily="34" charset="0"/>
              </a:rPr>
              <a:t>、其中第</a:t>
            </a:r>
            <a:r>
              <a:rPr lang="en-US" altLang="zh-CN" b="1" dirty="0">
                <a:latin typeface="微软雅黑" panose="020B0503020204020204" charset="-122"/>
                <a:ea typeface="微软雅黑" panose="020B0503020204020204" charset="-122"/>
                <a:sym typeface="Arial" panose="020B0604020202020204" pitchFamily="34" charset="0"/>
              </a:rPr>
              <a:t>21</a:t>
            </a:r>
            <a:r>
              <a:rPr lang="zh-CN" altLang="en-US" b="1" dirty="0">
                <a:latin typeface="微软雅黑" panose="020B0503020204020204" charset="-122"/>
                <a:ea typeface="微软雅黑" panose="020B0503020204020204" charset="-122"/>
                <a:sym typeface="Arial" panose="020B0604020202020204" pitchFamily="34" charset="0"/>
              </a:rPr>
              <a:t>、</a:t>
            </a:r>
            <a:r>
              <a:rPr lang="en-US" altLang="zh-CN" b="1" dirty="0">
                <a:latin typeface="微软雅黑" panose="020B0503020204020204" charset="-122"/>
                <a:ea typeface="微软雅黑" panose="020B0503020204020204" charset="-122"/>
                <a:sym typeface="Arial" panose="020B0604020202020204" pitchFamily="34" charset="0"/>
              </a:rPr>
              <a:t>22</a:t>
            </a:r>
            <a:r>
              <a:rPr lang="zh-CN" altLang="en-US" b="1" dirty="0">
                <a:latin typeface="微软雅黑" panose="020B0503020204020204" charset="-122"/>
                <a:ea typeface="微软雅黑" panose="020B0503020204020204" charset="-122"/>
                <a:sym typeface="Arial" panose="020B0604020202020204" pitchFamily="34" charset="0"/>
              </a:rPr>
              <a:t>、</a:t>
            </a:r>
            <a:r>
              <a:rPr lang="en-US" altLang="zh-CN" b="1" dirty="0">
                <a:latin typeface="微软雅黑" panose="020B0503020204020204" charset="-122"/>
                <a:ea typeface="微软雅黑" panose="020B0503020204020204" charset="-122"/>
                <a:sym typeface="Arial" panose="020B0604020202020204" pitchFamily="34" charset="0"/>
              </a:rPr>
              <a:t>24</a:t>
            </a:r>
            <a:r>
              <a:rPr lang="zh-CN" altLang="en-US" b="1" dirty="0">
                <a:latin typeface="微软雅黑" panose="020B0503020204020204" charset="-122"/>
                <a:ea typeface="微软雅黑" panose="020B0503020204020204" charset="-122"/>
                <a:sym typeface="Arial" panose="020B0604020202020204" pitchFamily="34" charset="0"/>
              </a:rPr>
              <a:t>题难度相对较低，但得分率与全区平均水平却差距较大</a:t>
            </a:r>
            <a:endParaRPr lang="zh-CN" altLang="zh-CN" b="1" dirty="0">
              <a:latin typeface="微软雅黑" panose="020B0503020204020204" charset="-122"/>
              <a:ea typeface="微软雅黑" panose="020B0503020204020204" charset="-122"/>
              <a:sym typeface="Arial" panose="020B0604020202020204" pitchFamily="34" charset="0"/>
            </a:endParaRPr>
          </a:p>
          <a:p>
            <a:pPr>
              <a:lnSpc>
                <a:spcPct val="90000"/>
              </a:lnSpc>
              <a:spcBef>
                <a:spcPts val="750"/>
              </a:spcBef>
            </a:pPr>
            <a:r>
              <a:rPr lang="zh-CN" altLang="zh-CN" b="1" dirty="0">
                <a:latin typeface="微软雅黑" panose="020B0503020204020204" charset="-122"/>
                <a:ea typeface="微软雅黑" panose="020B0503020204020204" charset="-122"/>
                <a:sym typeface="Arial" panose="020B0604020202020204" pitchFamily="34" charset="0"/>
              </a:rPr>
              <a:t>原因：（</a:t>
            </a:r>
            <a:r>
              <a:rPr lang="en-US" altLang="zh-CN" b="1" dirty="0">
                <a:latin typeface="微软雅黑" panose="020B0503020204020204" charset="-122"/>
                <a:ea typeface="微软雅黑" panose="020B0503020204020204" charset="-122"/>
                <a:sym typeface="Arial" panose="020B0604020202020204" pitchFamily="34" charset="0"/>
              </a:rPr>
              <a:t>1</a:t>
            </a:r>
            <a:r>
              <a:rPr lang="zh-CN" altLang="zh-CN" b="1" dirty="0">
                <a:latin typeface="微软雅黑" panose="020B0503020204020204" charset="-122"/>
                <a:ea typeface="微软雅黑" panose="020B0503020204020204" charset="-122"/>
                <a:sym typeface="Arial" panose="020B0604020202020204" pitchFamily="34" charset="0"/>
              </a:rPr>
              <a:t>）基础知识不扎实，不能及时排除易错易混选项；</a:t>
            </a:r>
          </a:p>
          <a:p>
            <a:pPr>
              <a:lnSpc>
                <a:spcPct val="90000"/>
              </a:lnSpc>
              <a:spcBef>
                <a:spcPts val="750"/>
              </a:spcBef>
            </a:pPr>
            <a:r>
              <a:rPr lang="zh-CN" altLang="zh-CN" b="1" dirty="0">
                <a:latin typeface="微软雅黑" panose="020B0503020204020204" charset="-122"/>
                <a:ea typeface="微软雅黑" panose="020B0503020204020204" charset="-122"/>
                <a:sym typeface="Arial" panose="020B0604020202020204" pitchFamily="34" charset="0"/>
              </a:rPr>
              <a:t>          （</a:t>
            </a:r>
            <a:r>
              <a:rPr lang="en-US" altLang="zh-CN" b="1" dirty="0">
                <a:latin typeface="微软雅黑" panose="020B0503020204020204" charset="-122"/>
                <a:ea typeface="微软雅黑" panose="020B0503020204020204" charset="-122"/>
                <a:sym typeface="Arial" panose="020B0604020202020204" pitchFamily="34" charset="0"/>
              </a:rPr>
              <a:t>2</a:t>
            </a:r>
            <a:r>
              <a:rPr lang="zh-CN" altLang="zh-CN" b="1" dirty="0">
                <a:latin typeface="微软雅黑" panose="020B0503020204020204" charset="-122"/>
                <a:ea typeface="微软雅黑" panose="020B0503020204020204" charset="-122"/>
                <a:sym typeface="Arial" panose="020B0604020202020204" pitchFamily="34" charset="0"/>
              </a:rPr>
              <a:t>）逻辑思维不严密，判断选项时忽略题干考查要求，从而不能及时排除与题干无关的选项；</a:t>
            </a:r>
          </a:p>
        </p:txBody>
      </p:sp>
      <p:sp>
        <p:nvSpPr>
          <p:cNvPr id="26" name="文本框 25">
            <a:extLst>
              <a:ext uri="{FF2B5EF4-FFF2-40B4-BE49-F238E27FC236}">
                <a16:creationId xmlns:a16="http://schemas.microsoft.com/office/drawing/2014/main" id="{95A82A21-D5F8-4757-835C-C77E2552BE0A}"/>
              </a:ext>
            </a:extLst>
          </p:cNvPr>
          <p:cNvSpPr txBox="1"/>
          <p:nvPr/>
        </p:nvSpPr>
        <p:spPr>
          <a:xfrm>
            <a:off x="229664" y="4068115"/>
            <a:ext cx="7751458" cy="942822"/>
          </a:xfrm>
          <a:prstGeom prst="rect">
            <a:avLst/>
          </a:prstGeom>
          <a:noFill/>
        </p:spPr>
        <p:txBody>
          <a:bodyPr wrap="square" rtlCol="0" anchor="t">
            <a:spAutoFit/>
          </a:bodyPr>
          <a:lstStyle/>
          <a:p>
            <a:pPr>
              <a:lnSpc>
                <a:spcPct val="90000"/>
              </a:lnSpc>
              <a:spcBef>
                <a:spcPts val="750"/>
              </a:spcBef>
            </a:pPr>
            <a:r>
              <a:rPr lang="en-US" altLang="zh-CN" b="1" dirty="0">
                <a:latin typeface="微软雅黑" panose="020B0503020204020204" charset="-122"/>
                <a:ea typeface="微软雅黑" panose="020B0503020204020204" charset="-122"/>
                <a:sym typeface="Arial" panose="020B0604020202020204" pitchFamily="34" charset="0"/>
              </a:rPr>
              <a:t>2</a:t>
            </a:r>
            <a:r>
              <a:rPr lang="zh-CN" altLang="en-US" b="1" dirty="0">
                <a:latin typeface="微软雅黑" panose="020B0503020204020204" charset="-122"/>
                <a:ea typeface="微软雅黑" panose="020B0503020204020204" charset="-122"/>
                <a:sym typeface="Arial" panose="020B0604020202020204" pitchFamily="34" charset="0"/>
              </a:rPr>
              <a:t>、其中第</a:t>
            </a:r>
            <a:r>
              <a:rPr lang="en-US" altLang="zh-CN" b="1" dirty="0">
                <a:latin typeface="微软雅黑" panose="020B0503020204020204" charset="-122"/>
                <a:ea typeface="微软雅黑" panose="020B0503020204020204" charset="-122"/>
                <a:sym typeface="Arial" panose="020B0604020202020204" pitchFamily="34" charset="0"/>
              </a:rPr>
              <a:t>10</a:t>
            </a:r>
            <a:r>
              <a:rPr lang="zh-CN" altLang="en-US" b="1" dirty="0">
                <a:latin typeface="微软雅黑" panose="020B0503020204020204" charset="-122"/>
                <a:ea typeface="微软雅黑" panose="020B0503020204020204" charset="-122"/>
                <a:sym typeface="Arial" panose="020B0604020202020204" pitchFamily="34" charset="0"/>
              </a:rPr>
              <a:t>、</a:t>
            </a:r>
            <a:r>
              <a:rPr lang="en-US" altLang="zh-CN" b="1" dirty="0">
                <a:latin typeface="微软雅黑" panose="020B0503020204020204" charset="-122"/>
                <a:ea typeface="微软雅黑" panose="020B0503020204020204" charset="-122"/>
                <a:sym typeface="Arial" panose="020B0604020202020204" pitchFamily="34" charset="0"/>
              </a:rPr>
              <a:t>18</a:t>
            </a:r>
            <a:r>
              <a:rPr lang="zh-CN" altLang="en-US" b="1" dirty="0">
                <a:latin typeface="微软雅黑" panose="020B0503020204020204" charset="-122"/>
                <a:ea typeface="微软雅黑" panose="020B0503020204020204" charset="-122"/>
                <a:sym typeface="Arial" panose="020B0604020202020204" pitchFamily="34" charset="0"/>
              </a:rPr>
              <a:t>、</a:t>
            </a:r>
            <a:r>
              <a:rPr lang="en-US" altLang="zh-CN" b="1" dirty="0">
                <a:latin typeface="微软雅黑" panose="020B0503020204020204" charset="-122"/>
                <a:ea typeface="微软雅黑" panose="020B0503020204020204" charset="-122"/>
                <a:sym typeface="Arial" panose="020B0604020202020204" pitchFamily="34" charset="0"/>
              </a:rPr>
              <a:t>20</a:t>
            </a:r>
            <a:r>
              <a:rPr lang="zh-CN" altLang="en-US" b="1" dirty="0">
                <a:latin typeface="微软雅黑" panose="020B0503020204020204" charset="-122"/>
                <a:ea typeface="微软雅黑" panose="020B0503020204020204" charset="-122"/>
                <a:sym typeface="Arial" panose="020B0604020202020204" pitchFamily="34" charset="0"/>
              </a:rPr>
              <a:t>题错误人数高达三百多人，错误率近</a:t>
            </a:r>
            <a:r>
              <a:rPr lang="en-US" altLang="zh-CN" b="1" dirty="0">
                <a:latin typeface="微软雅黑" panose="020B0503020204020204" charset="-122"/>
                <a:ea typeface="微软雅黑" panose="020B0503020204020204" charset="-122"/>
                <a:sym typeface="Arial" panose="020B0604020202020204" pitchFamily="34" charset="0"/>
              </a:rPr>
              <a:t>6</a:t>
            </a:r>
            <a:r>
              <a:rPr lang="zh-CN" altLang="en-US" b="1" dirty="0">
                <a:latin typeface="微软雅黑" panose="020B0503020204020204" charset="-122"/>
                <a:ea typeface="微软雅黑" panose="020B0503020204020204" charset="-122"/>
                <a:sym typeface="Arial" panose="020B0604020202020204" pitchFamily="34" charset="0"/>
              </a:rPr>
              <a:t>成，</a:t>
            </a:r>
            <a:endParaRPr lang="zh-CN" altLang="zh-CN" b="1" dirty="0">
              <a:latin typeface="微软雅黑" panose="020B0503020204020204" charset="-122"/>
              <a:ea typeface="微软雅黑" panose="020B0503020204020204" charset="-122"/>
              <a:sym typeface="Arial" panose="020B0604020202020204" pitchFamily="34" charset="0"/>
            </a:endParaRPr>
          </a:p>
          <a:p>
            <a:pPr>
              <a:lnSpc>
                <a:spcPct val="90000"/>
              </a:lnSpc>
              <a:spcBef>
                <a:spcPts val="750"/>
              </a:spcBef>
            </a:pPr>
            <a:r>
              <a:rPr lang="zh-CN" altLang="zh-CN" b="1" dirty="0">
                <a:latin typeface="微软雅黑" panose="020B0503020204020204" charset="-122"/>
                <a:ea typeface="微软雅黑" panose="020B0503020204020204" charset="-122"/>
                <a:sym typeface="Arial" panose="020B0604020202020204" pitchFamily="34" charset="0"/>
              </a:rPr>
              <a:t>原因：不能从情境中有效提取信息、把握关键词，从而不能及时排除无关选项；</a:t>
            </a:r>
          </a:p>
        </p:txBody>
      </p:sp>
      <p:sp>
        <p:nvSpPr>
          <p:cNvPr id="29" name="矩形 28">
            <a:extLst>
              <a:ext uri="{FF2B5EF4-FFF2-40B4-BE49-F238E27FC236}">
                <a16:creationId xmlns:a16="http://schemas.microsoft.com/office/drawing/2014/main" id="{7A07106F-9F55-433A-A3A2-9EEEA7FE712E}"/>
              </a:ext>
            </a:extLst>
          </p:cNvPr>
          <p:cNvSpPr/>
          <p:nvPr/>
        </p:nvSpPr>
        <p:spPr>
          <a:xfrm>
            <a:off x="3477759" y="1202817"/>
            <a:ext cx="5513374" cy="830997"/>
          </a:xfrm>
          <a:prstGeom prst="rect">
            <a:avLst/>
          </a:prstGeom>
        </p:spPr>
        <p:txBody>
          <a:bodyPr wrap="square">
            <a:spAutoFit/>
          </a:bodyPr>
          <a:lstStyle/>
          <a:p>
            <a:r>
              <a:rPr lang="zh-CN" altLang="en-US" sz="2400" b="1" dirty="0">
                <a:latin typeface="黑体" panose="02010609060101010101" pitchFamily="49" charset="-122"/>
                <a:ea typeface="黑体" panose="02010609060101010101" pitchFamily="49" charset="-122"/>
              </a:rPr>
              <a:t>我校政治均分 </a:t>
            </a:r>
            <a:r>
              <a:rPr lang="zh-CN" altLang="en-US" sz="2400" b="1" dirty="0">
                <a:solidFill>
                  <a:srgbClr val="FF0000"/>
                </a:solidFill>
                <a:latin typeface="黑体" panose="02010609060101010101" pitchFamily="49" charset="-122"/>
                <a:ea typeface="黑体" panose="02010609060101010101" pitchFamily="49" charset="-122"/>
              </a:rPr>
              <a:t>53.8分</a:t>
            </a:r>
            <a:r>
              <a:rPr lang="zh-CN" altLang="en-US" sz="2400" b="1" dirty="0">
                <a:latin typeface="黑体" panose="02010609060101010101" pitchFamily="49" charset="-122"/>
                <a:ea typeface="黑体" panose="02010609060101010101" pitchFamily="49" charset="-122"/>
              </a:rPr>
              <a:t>，其中客观题为</a:t>
            </a:r>
            <a:r>
              <a:rPr lang="en-US" altLang="zh-CN" sz="2400" b="1" dirty="0">
                <a:solidFill>
                  <a:srgbClr val="FF0000"/>
                </a:solidFill>
                <a:latin typeface="黑体" panose="02010609060101010101" pitchFamily="49" charset="-122"/>
                <a:ea typeface="黑体" panose="02010609060101010101" pitchFamily="49" charset="-122"/>
              </a:rPr>
              <a:t>34.4</a:t>
            </a:r>
            <a:r>
              <a:rPr lang="zh-CN" altLang="en-US" sz="2400" b="1" dirty="0">
                <a:solidFill>
                  <a:srgbClr val="FF0000"/>
                </a:solidFill>
                <a:latin typeface="黑体" panose="02010609060101010101" pitchFamily="49" charset="-122"/>
                <a:ea typeface="黑体" panose="02010609060101010101" pitchFamily="49" charset="-122"/>
              </a:rPr>
              <a:t>分</a:t>
            </a:r>
            <a:r>
              <a:rPr lang="zh-CN" altLang="en-US" sz="2400" b="1" dirty="0">
                <a:latin typeface="黑体" panose="02010609060101010101" pitchFamily="49" charset="-122"/>
                <a:ea typeface="黑体" panose="02010609060101010101" pitchFamily="49" charset="-122"/>
              </a:rPr>
              <a:t>，总体符合预估。</a:t>
            </a:r>
          </a:p>
        </p:txBody>
      </p:sp>
      <p:sp>
        <p:nvSpPr>
          <p:cNvPr id="30" name="矩形 29">
            <a:extLst>
              <a:ext uri="{FF2B5EF4-FFF2-40B4-BE49-F238E27FC236}">
                <a16:creationId xmlns:a16="http://schemas.microsoft.com/office/drawing/2014/main" id="{3C075F75-B52C-4A21-9BA6-1F1D5F29BD0B}"/>
              </a:ext>
            </a:extLst>
          </p:cNvPr>
          <p:cNvSpPr/>
          <p:nvPr/>
        </p:nvSpPr>
        <p:spPr>
          <a:xfrm>
            <a:off x="0" y="692"/>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70E2097-3091-44ED-93B7-947AA7C275D4}"/>
              </a:ext>
            </a:extLst>
          </p:cNvPr>
          <p:cNvSpPr/>
          <p:nvPr/>
        </p:nvSpPr>
        <p:spPr>
          <a:xfrm>
            <a:off x="3346708" y="692"/>
            <a:ext cx="2450583"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选择题分析</a:t>
            </a:r>
          </a:p>
        </p:txBody>
      </p:sp>
      <p:pic>
        <p:nvPicPr>
          <p:cNvPr id="32" name="图片 31">
            <a:extLst>
              <a:ext uri="{FF2B5EF4-FFF2-40B4-BE49-F238E27FC236}">
                <a16:creationId xmlns:a16="http://schemas.microsoft.com/office/drawing/2014/main" id="{E3AF7B66-4C2A-46AA-BA84-7F41F2DE7C65}"/>
              </a:ext>
            </a:extLst>
          </p:cNvPr>
          <p:cNvPicPr>
            <a:picLocks noChangeAspect="1"/>
          </p:cNvPicPr>
          <p:nvPr/>
        </p:nvPicPr>
        <p:blipFill>
          <a:blip r:embed="rId3"/>
          <a:stretch>
            <a:fillRect/>
          </a:stretch>
        </p:blipFill>
        <p:spPr>
          <a:xfrm>
            <a:off x="8187070" y="-1"/>
            <a:ext cx="956930" cy="684000"/>
          </a:xfrm>
          <a:prstGeom prst="rect">
            <a:avLst/>
          </a:prstGeom>
        </p:spPr>
      </p:pic>
    </p:spTree>
    <p:extLst>
      <p:ext uri="{BB962C8B-B14F-4D97-AF65-F5344CB8AC3E}">
        <p14:creationId xmlns:p14="http://schemas.microsoft.com/office/powerpoint/2010/main" val="41370971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500" fill="hold"/>
                                        <p:tgtEl>
                                          <p:spTgt spid="29"/>
                                        </p:tgtEl>
                                        <p:attrNameLst>
                                          <p:attrName>ppt_w</p:attrName>
                                        </p:attrNameLst>
                                      </p:cBhvr>
                                      <p:tavLst>
                                        <p:tav tm="0">
                                          <p:val>
                                            <p:strVal val="#ppt_w*0.70"/>
                                          </p:val>
                                        </p:tav>
                                        <p:tav tm="100000">
                                          <p:val>
                                            <p:strVal val="#ppt_w"/>
                                          </p:val>
                                        </p:tav>
                                      </p:tavLst>
                                    </p:anim>
                                    <p:anim calcmode="lin" valueType="num">
                                      <p:cBhvr>
                                        <p:cTn id="11" dur="500" fill="hold"/>
                                        <p:tgtEl>
                                          <p:spTgt spid="29"/>
                                        </p:tgtEl>
                                        <p:attrNameLst>
                                          <p:attrName>ppt_h</p:attrName>
                                        </p:attrNameLst>
                                      </p:cBhvr>
                                      <p:tavLst>
                                        <p:tav tm="0">
                                          <p:val>
                                            <p:strVal val="#ppt_h"/>
                                          </p:val>
                                        </p:tav>
                                        <p:tav tm="100000">
                                          <p:val>
                                            <p:strVal val="#ppt_h"/>
                                          </p:val>
                                        </p:tav>
                                      </p:tavLst>
                                    </p:anim>
                                    <p:animEffect transition="in" filter="fade">
                                      <p:cBhvr>
                                        <p:cTn id="12" dur="500"/>
                                        <p:tgtEl>
                                          <p:spTgt spid="29"/>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randombar(horizontal)">
                                      <p:cBhvr>
                                        <p:cTn id="16" dur="500"/>
                                        <p:tgtEl>
                                          <p:spTgt spid="33"/>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500"/>
                                        <p:tgtEl>
                                          <p:spTgt spid="23"/>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ircle(in)">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3" grpId="0"/>
      <p:bldP spid="26"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A24F85F-3A02-439E-A27D-4E3B6D30BC68}"/>
              </a:ext>
            </a:extLst>
          </p:cNvPr>
          <p:cNvSpPr/>
          <p:nvPr/>
        </p:nvSpPr>
        <p:spPr>
          <a:xfrm>
            <a:off x="0" y="692"/>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内容占位符 3"/>
          <p:cNvPicPr>
            <a:picLocks noGrp="1" noChangeAspect="1"/>
          </p:cNvPicPr>
          <p:nvPr>
            <p:ph idx="1"/>
          </p:nvPr>
        </p:nvPicPr>
        <p:blipFill>
          <a:blip r:embed="rId2"/>
          <a:stretch>
            <a:fillRect/>
          </a:stretch>
        </p:blipFill>
        <p:spPr>
          <a:xfrm>
            <a:off x="158592" y="835819"/>
            <a:ext cx="8826341" cy="4218146"/>
          </a:xfrm>
          <a:prstGeom prst="rect">
            <a:avLst/>
          </a:prstGeom>
        </p:spPr>
      </p:pic>
      <p:sp>
        <p:nvSpPr>
          <p:cNvPr id="8" name="矩形 7">
            <a:extLst>
              <a:ext uri="{FF2B5EF4-FFF2-40B4-BE49-F238E27FC236}">
                <a16:creationId xmlns:a16="http://schemas.microsoft.com/office/drawing/2014/main" id="{EA14FE6C-28AF-461E-8397-4C64CDC952A8}"/>
              </a:ext>
            </a:extLst>
          </p:cNvPr>
          <p:cNvSpPr/>
          <p:nvPr/>
        </p:nvSpPr>
        <p:spPr>
          <a:xfrm>
            <a:off x="1570939" y="692"/>
            <a:ext cx="4931280" cy="68400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2400" b="1" noProof="1">
                <a:solidFill>
                  <a:schemeClr val="bg1"/>
                </a:solidFill>
                <a:latin typeface="微软雅黑" panose="020B0503020204020204" charset="-122"/>
                <a:ea typeface="微软雅黑" panose="020B0503020204020204" charset="-122"/>
              </a:rPr>
              <a:t>0</a:t>
            </a:r>
            <a:r>
              <a:rPr lang="zh-CN" altLang="en-US" sz="2400" b="1" noProof="1">
                <a:solidFill>
                  <a:schemeClr val="bg1"/>
                </a:solidFill>
                <a:latin typeface="微软雅黑" panose="020B0503020204020204" charset="-122"/>
                <a:ea typeface="微软雅黑" panose="020B0503020204020204" charset="-122"/>
              </a:rPr>
              <a:t>诊主观题得分率</a:t>
            </a:r>
            <a:r>
              <a:rPr lang="en-US" altLang="zh-CN" sz="2801" b="1" noProof="1">
                <a:solidFill>
                  <a:schemeClr val="bg1"/>
                </a:solidFill>
                <a:latin typeface="微软雅黑" panose="020B0503020204020204" charset="-122"/>
                <a:ea typeface="微软雅黑" panose="020B0503020204020204" charset="-122"/>
              </a:rPr>
              <a:t>——</a:t>
            </a:r>
            <a:r>
              <a:rPr lang="zh-CN" altLang="en-US" sz="2000" b="1" noProof="1">
                <a:solidFill>
                  <a:schemeClr val="bg1"/>
                </a:solidFill>
                <a:latin typeface="微软雅黑" panose="020B0503020204020204" charset="-122"/>
                <a:ea typeface="微软雅黑" panose="020B0503020204020204" charset="-122"/>
              </a:rPr>
              <a:t>均分</a:t>
            </a:r>
            <a:r>
              <a:rPr lang="en-US" altLang="zh-CN" sz="2000" b="1" noProof="1">
                <a:solidFill>
                  <a:schemeClr val="bg1"/>
                </a:solidFill>
                <a:latin typeface="微软雅黑" panose="020B0503020204020204" charset="-122"/>
                <a:ea typeface="微软雅黑" panose="020B0503020204020204" charset="-122"/>
              </a:rPr>
              <a:t>19.4</a:t>
            </a:r>
            <a:endParaRPr lang="en-US" altLang="zh-CN" sz="2801" b="1" noProof="1">
              <a:solidFill>
                <a:schemeClr val="bg1"/>
              </a:solidFill>
              <a:latin typeface="微软雅黑" panose="020B0503020204020204" charset="-122"/>
              <a:ea typeface="微软雅黑" panose="020B0503020204020204" charset="-122"/>
            </a:endParaRPr>
          </a:p>
        </p:txBody>
      </p:sp>
      <p:pic>
        <p:nvPicPr>
          <p:cNvPr id="9" name="图片 8">
            <a:extLst>
              <a:ext uri="{FF2B5EF4-FFF2-40B4-BE49-F238E27FC236}">
                <a16:creationId xmlns:a16="http://schemas.microsoft.com/office/drawing/2014/main" id="{88F21A79-5CC3-4CFD-83D5-E8EE02E30BB3}"/>
              </a:ext>
            </a:extLst>
          </p:cNvPr>
          <p:cNvPicPr>
            <a:picLocks noChangeAspect="1"/>
          </p:cNvPicPr>
          <p:nvPr/>
        </p:nvPicPr>
        <p:blipFill>
          <a:blip r:embed="rId3"/>
          <a:stretch>
            <a:fillRect/>
          </a:stretch>
        </p:blipFill>
        <p:spPr>
          <a:xfrm>
            <a:off x="8187070" y="-1"/>
            <a:ext cx="956930" cy="684000"/>
          </a:xfrm>
          <a:prstGeom prst="rect">
            <a:avLst/>
          </a:prstGeom>
        </p:spPr>
      </p:pic>
    </p:spTree>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A24F85F-3A02-439E-A27D-4E3B6D30BC68}"/>
              </a:ext>
            </a:extLst>
          </p:cNvPr>
          <p:cNvSpPr/>
          <p:nvPr/>
        </p:nvSpPr>
        <p:spPr>
          <a:xfrm>
            <a:off x="0" y="692"/>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A14FE6C-28AF-461E-8397-4C64CDC952A8}"/>
              </a:ext>
            </a:extLst>
          </p:cNvPr>
          <p:cNvSpPr/>
          <p:nvPr/>
        </p:nvSpPr>
        <p:spPr>
          <a:xfrm>
            <a:off x="3300347" y="-1"/>
            <a:ext cx="2166174" cy="68400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原因分析</a:t>
            </a:r>
          </a:p>
        </p:txBody>
      </p:sp>
      <p:pic>
        <p:nvPicPr>
          <p:cNvPr id="9" name="图片 8">
            <a:extLst>
              <a:ext uri="{FF2B5EF4-FFF2-40B4-BE49-F238E27FC236}">
                <a16:creationId xmlns:a16="http://schemas.microsoft.com/office/drawing/2014/main" id="{88F21A79-5CC3-4CFD-83D5-E8EE02E30BB3}"/>
              </a:ext>
            </a:extLst>
          </p:cNvPr>
          <p:cNvPicPr>
            <a:picLocks noChangeAspect="1"/>
          </p:cNvPicPr>
          <p:nvPr/>
        </p:nvPicPr>
        <p:blipFill>
          <a:blip r:embed="rId2"/>
          <a:stretch>
            <a:fillRect/>
          </a:stretch>
        </p:blipFill>
        <p:spPr>
          <a:xfrm>
            <a:off x="8187070" y="-1"/>
            <a:ext cx="956930" cy="684000"/>
          </a:xfrm>
          <a:prstGeom prst="rect">
            <a:avLst/>
          </a:prstGeom>
        </p:spPr>
      </p:pic>
      <p:sp>
        <p:nvSpPr>
          <p:cNvPr id="10" name="文本框 9">
            <a:extLst>
              <a:ext uri="{FF2B5EF4-FFF2-40B4-BE49-F238E27FC236}">
                <a16:creationId xmlns:a16="http://schemas.microsoft.com/office/drawing/2014/main" id="{2D5FDD75-5CA7-477F-9E5F-A9578F113762}"/>
              </a:ext>
            </a:extLst>
          </p:cNvPr>
          <p:cNvSpPr txBox="1"/>
          <p:nvPr/>
        </p:nvSpPr>
        <p:spPr>
          <a:xfrm>
            <a:off x="128132" y="854724"/>
            <a:ext cx="8887736" cy="590931"/>
          </a:xfrm>
          <a:prstGeom prst="rect">
            <a:avLst/>
          </a:prstGeom>
          <a:solidFill>
            <a:schemeClr val="accent6">
              <a:lumMod val="25000"/>
              <a:lumOff val="75000"/>
            </a:schemeClr>
          </a:solidFill>
        </p:spPr>
        <p:txBody>
          <a:bodyPr wrap="square" rtlCol="0" anchor="t">
            <a:spAutoFit/>
          </a:bodyPr>
          <a:lstStyle/>
          <a:p>
            <a:pPr>
              <a:lnSpc>
                <a:spcPct val="90000"/>
              </a:lnSpc>
              <a:spcBef>
                <a:spcPts val="750"/>
              </a:spcBef>
            </a:pPr>
            <a:r>
              <a:rPr lang="zh-CN" altLang="zh-CN" b="1">
                <a:latin typeface="微软雅黑" panose="020B0503020204020204" charset="-122"/>
                <a:ea typeface="微软雅黑" panose="020B0503020204020204" charset="-122"/>
                <a:sym typeface="Arial" panose="020B0604020202020204" pitchFamily="34" charset="0"/>
              </a:rPr>
              <a:t>总体来看，与全区平均水平略有差距，班级之间发展不太平衡但也基本符合我校个专业发展特点。</a:t>
            </a:r>
            <a:endParaRPr lang="zh-CN" altLang="zh-CN" b="1" dirty="0">
              <a:latin typeface="微软雅黑" panose="020B0503020204020204" charset="-122"/>
              <a:ea typeface="微软雅黑" panose="020B0503020204020204" charset="-122"/>
              <a:sym typeface="Arial" panose="020B0604020202020204" pitchFamily="34" charset="0"/>
            </a:endParaRPr>
          </a:p>
        </p:txBody>
      </p:sp>
      <p:sp>
        <p:nvSpPr>
          <p:cNvPr id="11" name="文本框 10">
            <a:extLst>
              <a:ext uri="{FF2B5EF4-FFF2-40B4-BE49-F238E27FC236}">
                <a16:creationId xmlns:a16="http://schemas.microsoft.com/office/drawing/2014/main" id="{BBD8FA2A-1493-4F19-9D5A-DB0B50964B01}"/>
              </a:ext>
            </a:extLst>
          </p:cNvPr>
          <p:cNvSpPr txBox="1"/>
          <p:nvPr/>
        </p:nvSpPr>
        <p:spPr>
          <a:xfrm>
            <a:off x="128132" y="1653782"/>
            <a:ext cx="8471338" cy="2951898"/>
          </a:xfrm>
          <a:prstGeom prst="rect">
            <a:avLst/>
          </a:prstGeom>
          <a:noFill/>
        </p:spPr>
        <p:txBody>
          <a:bodyPr wrap="square" rtlCol="0" anchor="t">
            <a:spAutoFit/>
          </a:bodyPr>
          <a:lstStyle/>
          <a:p>
            <a:pPr>
              <a:lnSpc>
                <a:spcPct val="150000"/>
              </a:lnSpc>
            </a:pPr>
            <a:r>
              <a:rPr lang="zh-CN" altLang="en-US" b="1" dirty="0">
                <a:solidFill>
                  <a:srgbClr val="FF0000"/>
                </a:solidFill>
                <a:latin typeface="微软雅黑" panose="020B0503020204020204" charset="-122"/>
                <a:ea typeface="微软雅黑" panose="020B0503020204020204" charset="-122"/>
              </a:rPr>
              <a:t>值得肯定之处</a:t>
            </a:r>
            <a:r>
              <a:rPr lang="zh-CN" altLang="en-US" b="1" dirty="0">
                <a:latin typeface="微软雅黑" panose="020B0503020204020204" charset="-122"/>
                <a:ea typeface="微软雅黑" panose="020B0503020204020204" charset="-122"/>
              </a:rPr>
              <a:t>：</a:t>
            </a:r>
            <a:r>
              <a:rPr lang="zh-CN" altLang="en-US" b="1" dirty="0">
                <a:latin typeface="微软雅黑" panose="020B0503020204020204" charset="-122"/>
                <a:ea typeface="微软雅黑" panose="020B0503020204020204" charset="-122"/>
                <a:sym typeface="+mn-ea"/>
              </a:rPr>
              <a:t>必备知识中， 核心主干知识识记较好。</a:t>
            </a:r>
          </a:p>
          <a:p>
            <a:pPr>
              <a:lnSpc>
                <a:spcPct val="150000"/>
              </a:lnSpc>
            </a:pPr>
            <a:r>
              <a:rPr lang="zh-CN" altLang="en-US" b="1" dirty="0">
                <a:latin typeface="微软雅黑" panose="020B0503020204020204" charset="-122"/>
                <a:ea typeface="微软雅黑" panose="020B0503020204020204" charset="-122"/>
                <a:sym typeface="+mn-ea"/>
              </a:rPr>
              <a:t>                       </a:t>
            </a:r>
            <a:r>
              <a:rPr lang="zh-CN" altLang="en-US" b="1" dirty="0">
                <a:latin typeface="微软雅黑" panose="020B0503020204020204" charset="-122"/>
                <a:ea typeface="微软雅黑" panose="020B0503020204020204" charset="-122"/>
              </a:rPr>
              <a:t>学科书写习惯较好，答题书写规范整齐，</a:t>
            </a:r>
          </a:p>
          <a:p>
            <a:pPr>
              <a:lnSpc>
                <a:spcPct val="150000"/>
              </a:lnSpc>
            </a:pPr>
            <a:r>
              <a:rPr lang="zh-CN" altLang="en-US" b="1" dirty="0">
                <a:latin typeface="微软雅黑" panose="020B0503020204020204" charset="-122"/>
                <a:ea typeface="微软雅黑" panose="020B0503020204020204" charset="-122"/>
              </a:rPr>
              <a:t>                       具备基本学科思维，对主观题的题型和知识范围一般能准确把握。</a:t>
            </a:r>
          </a:p>
          <a:p>
            <a:pPr>
              <a:lnSpc>
                <a:spcPct val="150000"/>
              </a:lnSpc>
            </a:pPr>
            <a:r>
              <a:rPr lang="zh-CN" altLang="en-US" b="1" dirty="0">
                <a:solidFill>
                  <a:srgbClr val="FF0000"/>
                </a:solidFill>
                <a:latin typeface="微软雅黑" panose="020B0503020204020204" charset="-122"/>
                <a:ea typeface="微软雅黑" panose="020B0503020204020204" charset="-122"/>
              </a:rPr>
              <a:t>有待提升</a:t>
            </a:r>
            <a:r>
              <a:rPr lang="zh-CN" altLang="en-US" b="1" dirty="0">
                <a:latin typeface="微软雅黑" panose="020B0503020204020204" charset="-122"/>
                <a:ea typeface="微软雅黑" panose="020B0503020204020204" charset="-122"/>
              </a:rPr>
              <a:t>：</a:t>
            </a:r>
            <a:r>
              <a:rPr lang="zh-CN" altLang="en-US" b="1" dirty="0">
                <a:latin typeface="微软雅黑" panose="020B0503020204020204" charset="-122"/>
                <a:ea typeface="微软雅黑" panose="020B0503020204020204" charset="-122"/>
                <a:sym typeface="+mn-ea"/>
              </a:rPr>
              <a:t> 学科</a:t>
            </a:r>
            <a:r>
              <a:rPr lang="zh-CN" altLang="en-US" b="1" dirty="0">
                <a:solidFill>
                  <a:srgbClr val="C00000"/>
                </a:solidFill>
                <a:latin typeface="微软雅黑" panose="020B0503020204020204" charset="-122"/>
                <a:ea typeface="微软雅黑" panose="020B0503020204020204" charset="-122"/>
                <a:sym typeface="+mn-ea"/>
              </a:rPr>
              <a:t>综合思维不强</a:t>
            </a:r>
            <a:r>
              <a:rPr lang="zh-CN" altLang="en-US" b="1" dirty="0">
                <a:latin typeface="微软雅黑" panose="020B0503020204020204" charset="-122"/>
                <a:ea typeface="微软雅黑" panose="020B0503020204020204" charset="-122"/>
                <a:sym typeface="+mn-ea"/>
              </a:rPr>
              <a:t>，不能整合和迁移相关理论解决实际问题情境。</a:t>
            </a:r>
          </a:p>
          <a:p>
            <a:pPr marL="342900" lvl="1">
              <a:lnSpc>
                <a:spcPct val="150000"/>
              </a:lnSpc>
            </a:pPr>
            <a:r>
              <a:rPr lang="zh-CN" altLang="en-US" b="1" dirty="0">
                <a:latin typeface="微软雅黑" panose="020B0503020204020204" charset="-122"/>
                <a:ea typeface="微软雅黑" panose="020B0503020204020204" charset="-122"/>
                <a:sym typeface="+mn-ea"/>
              </a:rPr>
              <a:t>             从</a:t>
            </a:r>
            <a:r>
              <a:rPr lang="zh-CN" altLang="en-US" b="1" dirty="0">
                <a:solidFill>
                  <a:srgbClr val="C00000"/>
                </a:solidFill>
                <a:latin typeface="微软雅黑" panose="020B0503020204020204" charset="-122"/>
                <a:ea typeface="微软雅黑" panose="020B0503020204020204" charset="-122"/>
                <a:sym typeface="+mn-ea"/>
              </a:rPr>
              <a:t>复杂情境中提取有效信息</a:t>
            </a:r>
            <a:r>
              <a:rPr lang="zh-CN" altLang="en-US" b="1" dirty="0">
                <a:latin typeface="微软雅黑" panose="020B0503020204020204" charset="-122"/>
                <a:ea typeface="微软雅黑" panose="020B0503020204020204" charset="-122"/>
                <a:sym typeface="+mn-ea"/>
              </a:rPr>
              <a:t>的能力欠缺，不能整合和迁移相关理论解决实际问题情境。</a:t>
            </a:r>
          </a:p>
          <a:p>
            <a:pPr marL="342900" lvl="1">
              <a:lnSpc>
                <a:spcPct val="150000"/>
              </a:lnSpc>
            </a:pPr>
            <a:r>
              <a:rPr lang="zh-CN" altLang="en-US" b="1" dirty="0">
                <a:solidFill>
                  <a:srgbClr val="FF0000"/>
                </a:solidFill>
                <a:latin typeface="微软雅黑" panose="020B0503020204020204" charset="-122"/>
                <a:ea typeface="微软雅黑" panose="020B0503020204020204" charset="-122"/>
              </a:rPr>
              <a:t>             </a:t>
            </a:r>
            <a:r>
              <a:rPr lang="zh-CN" altLang="en-US" b="1" dirty="0">
                <a:solidFill>
                  <a:srgbClr val="C00000"/>
                </a:solidFill>
                <a:latin typeface="微软雅黑" panose="020B0503020204020204" charset="-122"/>
                <a:ea typeface="微软雅黑" panose="020B0503020204020204" charset="-122"/>
              </a:rPr>
              <a:t>学科专业语言表达能力</a:t>
            </a:r>
            <a:r>
              <a:rPr lang="zh-CN" altLang="en-US" b="1" dirty="0">
                <a:latin typeface="微软雅黑" panose="020B0503020204020204" charset="-122"/>
                <a:ea typeface="微软雅黑" panose="020B0503020204020204" charset="-122"/>
              </a:rPr>
              <a:t>有待提升，</a:t>
            </a:r>
            <a:r>
              <a:rPr lang="zh-CN" altLang="en-US" b="1" i="1" dirty="0">
                <a:latin typeface="微软雅黑" panose="020B0503020204020204" charset="-122"/>
                <a:ea typeface="微软雅黑" panose="020B0503020204020204" charset="-122"/>
              </a:rPr>
              <a:t>时政术语积累严重不足</a:t>
            </a:r>
            <a:r>
              <a:rPr lang="zh-CN" altLang="en-US" dirty="0">
                <a:latin typeface="微软雅黑" panose="020B0503020204020204" charset="-122"/>
                <a:ea typeface="微软雅黑" panose="020B0503020204020204" charset="-122"/>
              </a:rPr>
              <a:t>。</a:t>
            </a:r>
          </a:p>
        </p:txBody>
      </p:sp>
    </p:spTree>
    <p:extLst>
      <p:ext uri="{BB962C8B-B14F-4D97-AF65-F5344CB8AC3E}">
        <p14:creationId xmlns:p14="http://schemas.microsoft.com/office/powerpoint/2010/main" val="2761033309"/>
      </p:ext>
    </p:ext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503302"/>
            <a:ext cx="9144000" cy="1651000"/>
          </a:xfrm>
          <a:prstGeom prst="rect">
            <a:avLst/>
          </a:prstGeom>
          <a:solidFill>
            <a:schemeClr val="accent2"/>
          </a:solidFill>
          <a:ln w="12700">
            <a:miter lim="400000"/>
          </a:ln>
        </p:spPr>
        <p:txBody>
          <a:bodyPr lIns="0" tIns="0" rIns="0" bIns="0" anchor="ctr"/>
          <a:lstStyle/>
          <a:p>
            <a:pPr lvl="0" algn="ctr"/>
            <a:endParaRPr>
              <a:latin typeface="+mn-ea"/>
              <a:ea typeface="+mn-ea"/>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1045139"/>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rgbClr val="FFFFFF"/>
                  </a:solidFill>
                  <a:uFill>
                    <a:solidFill>
                      <a:srgbClr val="FFFFFF"/>
                    </a:solidFill>
                  </a:uFill>
                  <a:latin typeface="+mn-ea"/>
                </a:rPr>
                <a:t>考情概述</a:t>
              </a:r>
              <a:endParaRPr sz="3200" b="1" dirty="0">
                <a:solidFill>
                  <a:srgbClr val="FFFFFF"/>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4400" b="1" dirty="0">
                <a:solidFill>
                  <a:srgbClr val="FFFFFF"/>
                </a:solidFill>
                <a:uFill>
                  <a:solidFill>
                    <a:srgbClr val="FFFFFF"/>
                  </a:solidFill>
                </a:uFill>
                <a:latin typeface="+mn-ea"/>
                <a:ea typeface="+mn-ea"/>
              </a:rPr>
              <a:t>01</a:t>
            </a:r>
          </a:p>
        </p:txBody>
      </p:sp>
      <p:sp>
        <p:nvSpPr>
          <p:cNvPr id="9" name="矩形 8">
            <a:extLst>
              <a:ext uri="{FF2B5EF4-FFF2-40B4-BE49-F238E27FC236}">
                <a16:creationId xmlns:a16="http://schemas.microsoft.com/office/drawing/2014/main" id="{B7594C12-ECC9-41AB-8A17-8D4CF450F586}"/>
              </a:ext>
            </a:extLst>
          </p:cNvPr>
          <p:cNvSpPr/>
          <p:nvPr/>
        </p:nvSpPr>
        <p:spPr>
          <a:xfrm>
            <a:off x="2735950" y="3573840"/>
            <a:ext cx="2287806" cy="1569660"/>
          </a:xfrm>
          <a:prstGeom prst="rect">
            <a:avLst/>
          </a:prstGeom>
        </p:spPr>
        <p:txBody>
          <a:bodyPr wrap="none">
            <a:spAutoFit/>
          </a:bodyPr>
          <a:lstStyle/>
          <a:p>
            <a:pPr marL="457200" indent="-457200">
              <a:buFont typeface="Wingdings" panose="05000000000000000000" charset="0"/>
              <a:buChar char="Ø"/>
            </a:pPr>
            <a:r>
              <a:rPr lang="zh-CN" altLang="en-US" sz="3200" b="1" dirty="0">
                <a:solidFill>
                  <a:schemeClr val="bg1"/>
                </a:solidFill>
                <a:latin typeface="微软雅黑" panose="020B0503020204020204" pitchFamily="34" charset="-122"/>
                <a:ea typeface="微软雅黑" panose="020B0503020204020204" pitchFamily="34" charset="-122"/>
              </a:rPr>
              <a:t>时代要求</a:t>
            </a:r>
            <a:endParaRPr lang="en-US" altLang="zh-CN" sz="3200" b="1" dirty="0">
              <a:solidFill>
                <a:schemeClr val="bg1"/>
              </a:solidFill>
              <a:latin typeface="微软雅黑" panose="020B0503020204020204" pitchFamily="34" charset="-122"/>
              <a:ea typeface="微软雅黑" panose="020B0503020204020204" pitchFamily="34" charset="-122"/>
            </a:endParaRPr>
          </a:p>
          <a:p>
            <a:pPr marL="457200" indent="-457200">
              <a:buFont typeface="Wingdings" panose="05000000000000000000" charset="0"/>
              <a:buChar char="Ø"/>
            </a:pPr>
            <a:r>
              <a:rPr lang="zh-CN" altLang="en-US" sz="3200" b="1" dirty="0">
                <a:solidFill>
                  <a:schemeClr val="bg1"/>
                </a:solidFill>
                <a:latin typeface="微软雅黑" panose="020B0503020204020204" pitchFamily="34" charset="-122"/>
                <a:ea typeface="微软雅黑" panose="020B0503020204020204" pitchFamily="34" charset="-122"/>
              </a:rPr>
              <a:t>课标要求</a:t>
            </a:r>
          </a:p>
          <a:p>
            <a:pPr marL="457200" indent="-457200">
              <a:buFont typeface="Wingdings" panose="05000000000000000000" charset="0"/>
              <a:buChar char="Ø"/>
            </a:pPr>
            <a:r>
              <a:rPr lang="zh-CN" altLang="en-US" sz="3200" b="1" dirty="0">
                <a:solidFill>
                  <a:schemeClr val="bg1"/>
                </a:solidFill>
                <a:latin typeface="微软雅黑" panose="020B0503020204020204" pitchFamily="34" charset="-122"/>
                <a:ea typeface="微软雅黑" panose="020B0503020204020204" pitchFamily="34" charset="-122"/>
              </a:rPr>
              <a:t>考试大纲</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3697335" y="1869290"/>
            <a:ext cx="1732203" cy="173220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4739084" y="1236694"/>
            <a:ext cx="590580" cy="646309"/>
          </a:xfrm>
          <a:prstGeom prst="rect">
            <a:avLst/>
          </a:prstGeom>
          <a:noFill/>
        </p:spPr>
        <p:txBody>
          <a:bodyPr wrap="square" lIns="91420" tIns="45709" rIns="91420" bIns="45709" rtlCol="0">
            <a:spAutoFit/>
          </a:bodyPr>
          <a:lstStyle/>
          <a:p>
            <a:pPr algn="ctr"/>
            <a:r>
              <a:rPr lang="en-US" sz="3600" dirty="0">
                <a:solidFill>
                  <a:schemeClr val="bg1"/>
                </a:solidFill>
                <a:latin typeface="Modern Pictograms" pitchFamily="50" charset="0"/>
              </a:rPr>
              <a:t>}</a:t>
            </a:r>
            <a:endParaRPr lang="ru-RU" sz="3600" dirty="0">
              <a:solidFill>
                <a:schemeClr val="bg1"/>
              </a:solidFill>
            </a:endParaRPr>
          </a:p>
        </p:txBody>
      </p:sp>
      <p:sp>
        <p:nvSpPr>
          <p:cNvPr id="18" name="TextBox 17"/>
          <p:cNvSpPr txBox="1"/>
          <p:nvPr/>
        </p:nvSpPr>
        <p:spPr>
          <a:xfrm>
            <a:off x="5353114" y="1859599"/>
            <a:ext cx="590580" cy="646309"/>
          </a:xfrm>
          <a:prstGeom prst="rect">
            <a:avLst/>
          </a:prstGeom>
          <a:noFill/>
        </p:spPr>
        <p:txBody>
          <a:bodyPr wrap="square" lIns="91420" tIns="45709" rIns="91420" bIns="45709" rtlCol="0">
            <a:spAutoFit/>
          </a:bodyPr>
          <a:lstStyle/>
          <a:p>
            <a:pPr algn="ctr"/>
            <a:r>
              <a:rPr lang="en-US" sz="3600" dirty="0">
                <a:solidFill>
                  <a:schemeClr val="bg1"/>
                </a:solidFill>
                <a:latin typeface="Modern Pictograms" pitchFamily="50" charset="0"/>
              </a:rPr>
              <a:t>+</a:t>
            </a:r>
            <a:endParaRPr lang="ru-RU" sz="3600" dirty="0">
              <a:solidFill>
                <a:schemeClr val="bg1"/>
              </a:solidFill>
            </a:endParaRPr>
          </a:p>
        </p:txBody>
      </p:sp>
      <p:sp>
        <p:nvSpPr>
          <p:cNvPr id="19" name="TextBox 18"/>
          <p:cNvSpPr txBox="1"/>
          <p:nvPr/>
        </p:nvSpPr>
        <p:spPr>
          <a:xfrm>
            <a:off x="5379240" y="2860113"/>
            <a:ext cx="590580" cy="646309"/>
          </a:xfrm>
          <a:prstGeom prst="rect">
            <a:avLst/>
          </a:prstGeom>
          <a:noFill/>
        </p:spPr>
        <p:txBody>
          <a:bodyPr wrap="square" lIns="91420" tIns="45709" rIns="91420" bIns="45709" rtlCol="0">
            <a:spAutoFit/>
          </a:bodyPr>
          <a:lstStyle/>
          <a:p>
            <a:pPr algn="ctr"/>
            <a:r>
              <a:rPr lang="en-US" sz="3600" dirty="0">
                <a:solidFill>
                  <a:schemeClr val="bg1"/>
                </a:solidFill>
                <a:latin typeface="Modern Pictograms" pitchFamily="50" charset="0"/>
              </a:rPr>
              <a:t>8</a:t>
            </a:r>
            <a:endParaRPr lang="ru-RU" sz="3600" dirty="0">
              <a:solidFill>
                <a:schemeClr val="bg1"/>
              </a:solidFill>
            </a:endParaRPr>
          </a:p>
        </p:txBody>
      </p:sp>
      <p:sp>
        <p:nvSpPr>
          <p:cNvPr id="20" name="TextBox 19"/>
          <p:cNvSpPr txBox="1"/>
          <p:nvPr/>
        </p:nvSpPr>
        <p:spPr>
          <a:xfrm>
            <a:off x="4651816" y="3509572"/>
            <a:ext cx="590580" cy="646309"/>
          </a:xfrm>
          <a:prstGeom prst="rect">
            <a:avLst/>
          </a:prstGeom>
          <a:noFill/>
        </p:spPr>
        <p:txBody>
          <a:bodyPr wrap="square" lIns="91420" tIns="45709" rIns="91420" bIns="45709" rtlCol="0">
            <a:spAutoFit/>
          </a:bodyPr>
          <a:lstStyle/>
          <a:p>
            <a:pPr algn="ctr"/>
            <a:r>
              <a:rPr lang="en-US" sz="3600" dirty="0">
                <a:solidFill>
                  <a:schemeClr val="bg1"/>
                </a:solidFill>
                <a:latin typeface="Modern Pictograms" pitchFamily="50" charset="0"/>
              </a:rPr>
              <a:t>l</a:t>
            </a:r>
            <a:endParaRPr lang="ru-RU" sz="3600" dirty="0">
              <a:solidFill>
                <a:schemeClr val="bg1"/>
              </a:solidFill>
            </a:endParaRPr>
          </a:p>
        </p:txBody>
      </p:sp>
      <p:sp>
        <p:nvSpPr>
          <p:cNvPr id="21" name="TextBox 20"/>
          <p:cNvSpPr txBox="1"/>
          <p:nvPr/>
        </p:nvSpPr>
        <p:spPr>
          <a:xfrm>
            <a:off x="3750848" y="3510316"/>
            <a:ext cx="590580" cy="584753"/>
          </a:xfrm>
          <a:prstGeom prst="rect">
            <a:avLst/>
          </a:prstGeom>
          <a:noFill/>
        </p:spPr>
        <p:txBody>
          <a:bodyPr wrap="square" lIns="91420" tIns="45709" rIns="91420" bIns="45709" rtlCol="0">
            <a:spAutoFit/>
          </a:bodyPr>
          <a:lstStyle/>
          <a:p>
            <a:pPr algn="ctr"/>
            <a:r>
              <a:rPr lang="en-US" sz="3200" dirty="0">
                <a:solidFill>
                  <a:schemeClr val="bg1"/>
                </a:solidFill>
                <a:latin typeface="Modern Pictograms" pitchFamily="50" charset="0"/>
              </a:rPr>
              <a:t>m</a:t>
            </a:r>
            <a:endParaRPr lang="ru-RU" sz="3200" dirty="0">
              <a:solidFill>
                <a:schemeClr val="bg1"/>
              </a:solidFill>
            </a:endParaRPr>
          </a:p>
        </p:txBody>
      </p:sp>
      <p:sp>
        <p:nvSpPr>
          <p:cNvPr id="22" name="TextBox 21"/>
          <p:cNvSpPr txBox="1"/>
          <p:nvPr/>
        </p:nvSpPr>
        <p:spPr>
          <a:xfrm>
            <a:off x="3109701" y="2773908"/>
            <a:ext cx="590580" cy="584753"/>
          </a:xfrm>
          <a:prstGeom prst="rect">
            <a:avLst/>
          </a:prstGeom>
          <a:noFill/>
        </p:spPr>
        <p:txBody>
          <a:bodyPr wrap="square" lIns="91420" tIns="45709" rIns="91420" bIns="45709" rtlCol="0">
            <a:spAutoFit/>
          </a:bodyPr>
          <a:lstStyle/>
          <a:p>
            <a:pPr algn="ctr"/>
            <a:r>
              <a:rPr lang="en-US" sz="3200" dirty="0">
                <a:solidFill>
                  <a:schemeClr val="bg1"/>
                </a:solidFill>
                <a:latin typeface="Modern Pictograms" pitchFamily="50" charset="0"/>
              </a:rPr>
              <a:t>h</a:t>
            </a:r>
            <a:endParaRPr lang="ru-RU" sz="3200" dirty="0">
              <a:solidFill>
                <a:schemeClr val="bg1"/>
              </a:solidFill>
            </a:endParaRPr>
          </a:p>
        </p:txBody>
      </p:sp>
      <p:sp>
        <p:nvSpPr>
          <p:cNvPr id="23" name="TextBox 22"/>
          <p:cNvSpPr txBox="1"/>
          <p:nvPr/>
        </p:nvSpPr>
        <p:spPr>
          <a:xfrm>
            <a:off x="3136313" y="1892397"/>
            <a:ext cx="590580" cy="584753"/>
          </a:xfrm>
          <a:prstGeom prst="rect">
            <a:avLst/>
          </a:prstGeom>
          <a:noFill/>
        </p:spPr>
        <p:txBody>
          <a:bodyPr wrap="square" lIns="91420" tIns="45709" rIns="91420" bIns="45709" rtlCol="0">
            <a:spAutoFit/>
          </a:bodyPr>
          <a:lstStyle/>
          <a:p>
            <a:pPr algn="ctr"/>
            <a:r>
              <a:rPr lang="en-US" sz="3200" dirty="0">
                <a:solidFill>
                  <a:schemeClr val="bg1"/>
                </a:solidFill>
                <a:latin typeface="Modern Pictograms" pitchFamily="50" charset="0"/>
              </a:rPr>
              <a:t>A</a:t>
            </a:r>
            <a:endParaRPr lang="ru-RU" sz="3200" dirty="0">
              <a:solidFill>
                <a:schemeClr val="bg1"/>
              </a:solidFill>
            </a:endParaRPr>
          </a:p>
        </p:txBody>
      </p:sp>
      <p:sp>
        <p:nvSpPr>
          <p:cNvPr id="34" name="Freeform 33"/>
          <p:cNvSpPr>
            <a:spLocks noChangeArrowheads="1"/>
          </p:cNvSpPr>
          <p:nvPr/>
        </p:nvSpPr>
        <p:spPr bwMode="auto">
          <a:xfrm>
            <a:off x="4557990" y="1099718"/>
            <a:ext cx="1135612" cy="1099732"/>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34"/>
          <p:cNvSpPr>
            <a:spLocks noChangeArrowheads="1"/>
          </p:cNvSpPr>
          <p:nvPr/>
        </p:nvSpPr>
        <p:spPr bwMode="auto">
          <a:xfrm>
            <a:off x="3429054" y="1096470"/>
            <a:ext cx="1259101" cy="1099732"/>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8" name="Freeform 37"/>
          <p:cNvSpPr>
            <a:spLocks noChangeArrowheads="1"/>
          </p:cNvSpPr>
          <p:nvPr/>
        </p:nvSpPr>
        <p:spPr bwMode="auto">
          <a:xfrm>
            <a:off x="2955952" y="1563731"/>
            <a:ext cx="1099732" cy="1135611"/>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38"/>
          <p:cNvSpPr>
            <a:spLocks noChangeArrowheads="1"/>
          </p:cNvSpPr>
          <p:nvPr/>
        </p:nvSpPr>
        <p:spPr bwMode="auto">
          <a:xfrm>
            <a:off x="2955952" y="2569176"/>
            <a:ext cx="1099732" cy="1259102"/>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39"/>
          <p:cNvSpPr>
            <a:spLocks noChangeArrowheads="1"/>
          </p:cNvSpPr>
          <p:nvPr/>
        </p:nvSpPr>
        <p:spPr bwMode="auto">
          <a:xfrm>
            <a:off x="3429054" y="3201648"/>
            <a:ext cx="1129771" cy="1099732"/>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40"/>
          <p:cNvSpPr>
            <a:spLocks noChangeArrowheads="1"/>
          </p:cNvSpPr>
          <p:nvPr/>
        </p:nvSpPr>
        <p:spPr bwMode="auto">
          <a:xfrm>
            <a:off x="4427824" y="3201648"/>
            <a:ext cx="1264943" cy="1099732"/>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chemeClr val="accent5"/>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2" name="Freeform 41"/>
          <p:cNvSpPr>
            <a:spLocks noChangeArrowheads="1"/>
          </p:cNvSpPr>
          <p:nvPr/>
        </p:nvSpPr>
        <p:spPr bwMode="auto">
          <a:xfrm>
            <a:off x="5060015" y="2700782"/>
            <a:ext cx="1099732" cy="1129771"/>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42"/>
          <p:cNvSpPr>
            <a:spLocks noChangeArrowheads="1"/>
          </p:cNvSpPr>
          <p:nvPr/>
        </p:nvSpPr>
        <p:spPr bwMode="auto">
          <a:xfrm>
            <a:off x="5060703" y="1567336"/>
            <a:ext cx="1099732" cy="1264942"/>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4" name="Freeform 43"/>
          <p:cNvSpPr>
            <a:spLocks noChangeArrowheads="1"/>
          </p:cNvSpPr>
          <p:nvPr/>
        </p:nvSpPr>
        <p:spPr bwMode="auto">
          <a:xfrm>
            <a:off x="5303105" y="1758979"/>
            <a:ext cx="195248" cy="189407"/>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Oval 44"/>
          <p:cNvSpPr/>
          <p:nvPr/>
        </p:nvSpPr>
        <p:spPr>
          <a:xfrm>
            <a:off x="3655865" y="1841258"/>
            <a:ext cx="1732203" cy="167643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400" b="1" dirty="0">
                <a:solidFill>
                  <a:srgbClr val="FF0000"/>
                </a:solidFill>
              </a:rPr>
              <a:t>后期复习需狠抓</a:t>
            </a:r>
          </a:p>
        </p:txBody>
      </p:sp>
      <p:sp>
        <p:nvSpPr>
          <p:cNvPr id="55" name="Freeform 12"/>
          <p:cNvSpPr>
            <a:spLocks noEditPoints="1"/>
          </p:cNvSpPr>
          <p:nvPr/>
        </p:nvSpPr>
        <p:spPr bwMode="auto">
          <a:xfrm>
            <a:off x="6183255" y="845573"/>
            <a:ext cx="706570" cy="645128"/>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56" name="Group 71"/>
          <p:cNvGrpSpPr/>
          <p:nvPr/>
        </p:nvGrpSpPr>
        <p:grpSpPr>
          <a:xfrm>
            <a:off x="2370834" y="2561166"/>
            <a:ext cx="458356" cy="457561"/>
            <a:chOff x="3810000" y="2265363"/>
            <a:chExt cx="915988" cy="914400"/>
          </a:xfrm>
          <a:solidFill>
            <a:schemeClr val="accent3"/>
          </a:solidFill>
        </p:grpSpPr>
        <p:sp>
          <p:nvSpPr>
            <p:cNvPr id="57"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8"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9"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0"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1"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2"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3"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4"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65" name="Group 173"/>
          <p:cNvGrpSpPr/>
          <p:nvPr/>
        </p:nvGrpSpPr>
        <p:grpSpPr>
          <a:xfrm>
            <a:off x="6440028" y="2545165"/>
            <a:ext cx="496354" cy="492739"/>
            <a:chOff x="6400800" y="1195388"/>
            <a:chExt cx="654050" cy="649287"/>
          </a:xfrm>
          <a:solidFill>
            <a:schemeClr val="accent5"/>
          </a:solidFill>
        </p:grpSpPr>
        <p:sp>
          <p:nvSpPr>
            <p:cNvPr id="66"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7"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8"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9"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0"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71" name="Group 162"/>
          <p:cNvGrpSpPr/>
          <p:nvPr/>
        </p:nvGrpSpPr>
        <p:grpSpPr>
          <a:xfrm>
            <a:off x="2351657" y="891716"/>
            <a:ext cx="474099" cy="507060"/>
            <a:chOff x="4267200" y="1196975"/>
            <a:chExt cx="593725" cy="635001"/>
          </a:xfrm>
          <a:solidFill>
            <a:schemeClr val="accent2"/>
          </a:solidFill>
        </p:grpSpPr>
        <p:sp>
          <p:nvSpPr>
            <p:cNvPr id="72"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3"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4"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75" name="Freeform 33"/>
          <p:cNvSpPr>
            <a:spLocks noEditPoints="1"/>
          </p:cNvSpPr>
          <p:nvPr/>
        </p:nvSpPr>
        <p:spPr bwMode="auto">
          <a:xfrm>
            <a:off x="3218772" y="2915892"/>
            <a:ext cx="361411" cy="336269"/>
          </a:xfrm>
          <a:custGeom>
            <a:avLst/>
            <a:gdLst>
              <a:gd name="T0" fmla="*/ 508 w 690"/>
              <a:gd name="T1" fmla="*/ 406 h 642"/>
              <a:gd name="T2" fmla="*/ 542 w 690"/>
              <a:gd name="T3" fmla="*/ 308 h 642"/>
              <a:gd name="T4" fmla="*/ 544 w 690"/>
              <a:gd name="T5" fmla="*/ 272 h 642"/>
              <a:gd name="T6" fmla="*/ 532 w 690"/>
              <a:gd name="T7" fmla="*/ 190 h 642"/>
              <a:gd name="T8" fmla="*/ 498 w 690"/>
              <a:gd name="T9" fmla="*/ 120 h 642"/>
              <a:gd name="T10" fmla="*/ 446 w 690"/>
              <a:gd name="T11" fmla="*/ 62 h 642"/>
              <a:gd name="T12" fmla="*/ 378 w 690"/>
              <a:gd name="T13" fmla="*/ 20 h 642"/>
              <a:gd name="T14" fmla="*/ 300 w 690"/>
              <a:gd name="T15" fmla="*/ 0 h 642"/>
              <a:gd name="T16" fmla="*/ 244 w 690"/>
              <a:gd name="T17" fmla="*/ 0 h 642"/>
              <a:gd name="T18" fmla="*/ 166 w 690"/>
              <a:gd name="T19" fmla="*/ 20 h 642"/>
              <a:gd name="T20" fmla="*/ 98 w 690"/>
              <a:gd name="T21" fmla="*/ 62 h 642"/>
              <a:gd name="T22" fmla="*/ 46 w 690"/>
              <a:gd name="T23" fmla="*/ 120 h 642"/>
              <a:gd name="T24" fmla="*/ 12 w 690"/>
              <a:gd name="T25" fmla="*/ 190 h 642"/>
              <a:gd name="T26" fmla="*/ 0 w 690"/>
              <a:gd name="T27" fmla="*/ 272 h 642"/>
              <a:gd name="T28" fmla="*/ 4 w 690"/>
              <a:gd name="T29" fmla="*/ 326 h 642"/>
              <a:gd name="T30" fmla="*/ 32 w 690"/>
              <a:gd name="T31" fmla="*/ 402 h 642"/>
              <a:gd name="T32" fmla="*/ 80 w 690"/>
              <a:gd name="T33" fmla="*/ 464 h 642"/>
              <a:gd name="T34" fmla="*/ 142 w 690"/>
              <a:gd name="T35" fmla="*/ 512 h 642"/>
              <a:gd name="T36" fmla="*/ 216 w 690"/>
              <a:gd name="T37" fmla="*/ 538 h 642"/>
              <a:gd name="T38" fmla="*/ 272 w 690"/>
              <a:gd name="T39" fmla="*/ 544 h 642"/>
              <a:gd name="T40" fmla="*/ 342 w 690"/>
              <a:gd name="T41" fmla="*/ 536 h 642"/>
              <a:gd name="T42" fmla="*/ 406 w 690"/>
              <a:gd name="T43" fmla="*/ 508 h 642"/>
              <a:gd name="T44" fmla="*/ 618 w 690"/>
              <a:gd name="T45" fmla="*/ 638 h 642"/>
              <a:gd name="T46" fmla="*/ 628 w 690"/>
              <a:gd name="T47" fmla="*/ 642 h 642"/>
              <a:gd name="T48" fmla="*/ 652 w 690"/>
              <a:gd name="T49" fmla="*/ 634 h 642"/>
              <a:gd name="T50" fmla="*/ 676 w 690"/>
              <a:gd name="T51" fmla="*/ 610 h 642"/>
              <a:gd name="T52" fmla="*/ 690 w 690"/>
              <a:gd name="T53" fmla="*/ 576 h 642"/>
              <a:gd name="T54" fmla="*/ 686 w 690"/>
              <a:gd name="T55" fmla="*/ 562 h 642"/>
              <a:gd name="T56" fmla="*/ 272 w 690"/>
              <a:gd name="T57" fmla="*/ 446 h 642"/>
              <a:gd name="T58" fmla="*/ 220 w 690"/>
              <a:gd name="T59" fmla="*/ 438 h 642"/>
              <a:gd name="T60" fmla="*/ 174 w 690"/>
              <a:gd name="T61" fmla="*/ 416 h 642"/>
              <a:gd name="T62" fmla="*/ 138 w 690"/>
              <a:gd name="T63" fmla="*/ 382 h 642"/>
              <a:gd name="T64" fmla="*/ 110 w 690"/>
              <a:gd name="T65" fmla="*/ 340 h 642"/>
              <a:gd name="T66" fmla="*/ 98 w 690"/>
              <a:gd name="T67" fmla="*/ 290 h 642"/>
              <a:gd name="T68" fmla="*/ 98 w 690"/>
              <a:gd name="T69" fmla="*/ 254 h 642"/>
              <a:gd name="T70" fmla="*/ 110 w 690"/>
              <a:gd name="T71" fmla="*/ 204 h 642"/>
              <a:gd name="T72" fmla="*/ 138 w 690"/>
              <a:gd name="T73" fmla="*/ 160 h 642"/>
              <a:gd name="T74" fmla="*/ 174 w 690"/>
              <a:gd name="T75" fmla="*/ 128 h 642"/>
              <a:gd name="T76" fmla="*/ 220 w 690"/>
              <a:gd name="T77" fmla="*/ 106 h 642"/>
              <a:gd name="T78" fmla="*/ 272 w 690"/>
              <a:gd name="T79" fmla="*/ 98 h 642"/>
              <a:gd name="T80" fmla="*/ 306 w 690"/>
              <a:gd name="T81" fmla="*/ 100 h 642"/>
              <a:gd name="T82" fmla="*/ 354 w 690"/>
              <a:gd name="T83" fmla="*/ 118 h 642"/>
              <a:gd name="T84" fmla="*/ 396 w 690"/>
              <a:gd name="T85" fmla="*/ 148 h 642"/>
              <a:gd name="T86" fmla="*/ 426 w 690"/>
              <a:gd name="T87" fmla="*/ 188 h 642"/>
              <a:gd name="T88" fmla="*/ 442 w 690"/>
              <a:gd name="T89" fmla="*/ 236 h 642"/>
              <a:gd name="T90" fmla="*/ 446 w 690"/>
              <a:gd name="T91" fmla="*/ 272 h 642"/>
              <a:gd name="T92" fmla="*/ 438 w 690"/>
              <a:gd name="T93" fmla="*/ 324 h 642"/>
              <a:gd name="T94" fmla="*/ 416 w 690"/>
              <a:gd name="T95" fmla="*/ 370 h 642"/>
              <a:gd name="T96" fmla="*/ 382 w 690"/>
              <a:gd name="T97" fmla="*/ 406 h 642"/>
              <a:gd name="T98" fmla="*/ 340 w 690"/>
              <a:gd name="T99" fmla="*/ 432 h 642"/>
              <a:gd name="T100" fmla="*/ 290 w 690"/>
              <a:gd name="T101" fmla="*/ 4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642">
                <a:moveTo>
                  <a:pt x="686" y="562"/>
                </a:moveTo>
                <a:lnTo>
                  <a:pt x="508" y="406"/>
                </a:lnTo>
                <a:lnTo>
                  <a:pt x="508" y="406"/>
                </a:lnTo>
                <a:lnTo>
                  <a:pt x="524" y="376"/>
                </a:lnTo>
                <a:lnTo>
                  <a:pt x="534" y="342"/>
                </a:lnTo>
                <a:lnTo>
                  <a:pt x="542" y="308"/>
                </a:lnTo>
                <a:lnTo>
                  <a:pt x="544" y="290"/>
                </a:lnTo>
                <a:lnTo>
                  <a:pt x="544" y="272"/>
                </a:lnTo>
                <a:lnTo>
                  <a:pt x="544" y="272"/>
                </a:lnTo>
                <a:lnTo>
                  <a:pt x="542" y="244"/>
                </a:lnTo>
                <a:lnTo>
                  <a:pt x="538" y="216"/>
                </a:lnTo>
                <a:lnTo>
                  <a:pt x="532" y="190"/>
                </a:lnTo>
                <a:lnTo>
                  <a:pt x="522" y="166"/>
                </a:lnTo>
                <a:lnTo>
                  <a:pt x="512" y="142"/>
                </a:lnTo>
                <a:lnTo>
                  <a:pt x="498" y="120"/>
                </a:lnTo>
                <a:lnTo>
                  <a:pt x="482" y="98"/>
                </a:lnTo>
                <a:lnTo>
                  <a:pt x="464" y="80"/>
                </a:lnTo>
                <a:lnTo>
                  <a:pt x="446" y="62"/>
                </a:lnTo>
                <a:lnTo>
                  <a:pt x="424" y="46"/>
                </a:lnTo>
                <a:lnTo>
                  <a:pt x="402" y="32"/>
                </a:lnTo>
                <a:lnTo>
                  <a:pt x="378" y="20"/>
                </a:lnTo>
                <a:lnTo>
                  <a:pt x="352" y="12"/>
                </a:lnTo>
                <a:lnTo>
                  <a:pt x="326" y="4"/>
                </a:lnTo>
                <a:lnTo>
                  <a:pt x="300" y="0"/>
                </a:lnTo>
                <a:lnTo>
                  <a:pt x="272" y="0"/>
                </a:lnTo>
                <a:lnTo>
                  <a:pt x="272" y="0"/>
                </a:lnTo>
                <a:lnTo>
                  <a:pt x="244" y="0"/>
                </a:lnTo>
                <a:lnTo>
                  <a:pt x="216" y="4"/>
                </a:lnTo>
                <a:lnTo>
                  <a:pt x="190" y="12"/>
                </a:lnTo>
                <a:lnTo>
                  <a:pt x="166" y="20"/>
                </a:lnTo>
                <a:lnTo>
                  <a:pt x="142" y="32"/>
                </a:lnTo>
                <a:lnTo>
                  <a:pt x="120" y="46"/>
                </a:lnTo>
                <a:lnTo>
                  <a:pt x="98" y="62"/>
                </a:lnTo>
                <a:lnTo>
                  <a:pt x="80" y="80"/>
                </a:lnTo>
                <a:lnTo>
                  <a:pt x="62" y="98"/>
                </a:lnTo>
                <a:lnTo>
                  <a:pt x="46" y="120"/>
                </a:lnTo>
                <a:lnTo>
                  <a:pt x="32" y="142"/>
                </a:lnTo>
                <a:lnTo>
                  <a:pt x="20" y="166"/>
                </a:lnTo>
                <a:lnTo>
                  <a:pt x="12" y="190"/>
                </a:lnTo>
                <a:lnTo>
                  <a:pt x="4" y="216"/>
                </a:lnTo>
                <a:lnTo>
                  <a:pt x="0" y="244"/>
                </a:lnTo>
                <a:lnTo>
                  <a:pt x="0" y="272"/>
                </a:lnTo>
                <a:lnTo>
                  <a:pt x="0" y="272"/>
                </a:lnTo>
                <a:lnTo>
                  <a:pt x="0" y="300"/>
                </a:lnTo>
                <a:lnTo>
                  <a:pt x="4" y="326"/>
                </a:lnTo>
                <a:lnTo>
                  <a:pt x="12" y="352"/>
                </a:lnTo>
                <a:lnTo>
                  <a:pt x="20" y="378"/>
                </a:lnTo>
                <a:lnTo>
                  <a:pt x="32" y="402"/>
                </a:lnTo>
                <a:lnTo>
                  <a:pt x="46" y="424"/>
                </a:lnTo>
                <a:lnTo>
                  <a:pt x="62" y="446"/>
                </a:lnTo>
                <a:lnTo>
                  <a:pt x="80" y="464"/>
                </a:lnTo>
                <a:lnTo>
                  <a:pt x="98" y="482"/>
                </a:lnTo>
                <a:lnTo>
                  <a:pt x="120" y="498"/>
                </a:lnTo>
                <a:lnTo>
                  <a:pt x="142" y="512"/>
                </a:lnTo>
                <a:lnTo>
                  <a:pt x="166" y="522"/>
                </a:lnTo>
                <a:lnTo>
                  <a:pt x="190" y="532"/>
                </a:lnTo>
                <a:lnTo>
                  <a:pt x="216" y="538"/>
                </a:lnTo>
                <a:lnTo>
                  <a:pt x="244" y="542"/>
                </a:lnTo>
                <a:lnTo>
                  <a:pt x="272" y="544"/>
                </a:lnTo>
                <a:lnTo>
                  <a:pt x="272" y="544"/>
                </a:lnTo>
                <a:lnTo>
                  <a:pt x="296" y="544"/>
                </a:lnTo>
                <a:lnTo>
                  <a:pt x="320" y="540"/>
                </a:lnTo>
                <a:lnTo>
                  <a:pt x="342" y="536"/>
                </a:lnTo>
                <a:lnTo>
                  <a:pt x="364" y="528"/>
                </a:lnTo>
                <a:lnTo>
                  <a:pt x="386" y="520"/>
                </a:lnTo>
                <a:lnTo>
                  <a:pt x="406" y="508"/>
                </a:lnTo>
                <a:lnTo>
                  <a:pt x="426" y="496"/>
                </a:lnTo>
                <a:lnTo>
                  <a:pt x="444" y="484"/>
                </a:lnTo>
                <a:lnTo>
                  <a:pt x="618" y="638"/>
                </a:lnTo>
                <a:lnTo>
                  <a:pt x="618" y="638"/>
                </a:lnTo>
                <a:lnTo>
                  <a:pt x="622" y="642"/>
                </a:lnTo>
                <a:lnTo>
                  <a:pt x="628" y="642"/>
                </a:lnTo>
                <a:lnTo>
                  <a:pt x="634" y="642"/>
                </a:lnTo>
                <a:lnTo>
                  <a:pt x="640" y="640"/>
                </a:lnTo>
                <a:lnTo>
                  <a:pt x="652" y="634"/>
                </a:lnTo>
                <a:lnTo>
                  <a:pt x="664" y="624"/>
                </a:lnTo>
                <a:lnTo>
                  <a:pt x="676" y="610"/>
                </a:lnTo>
                <a:lnTo>
                  <a:pt x="676" y="610"/>
                </a:lnTo>
                <a:lnTo>
                  <a:pt x="686" y="596"/>
                </a:lnTo>
                <a:lnTo>
                  <a:pt x="690" y="584"/>
                </a:lnTo>
                <a:lnTo>
                  <a:pt x="690" y="576"/>
                </a:lnTo>
                <a:lnTo>
                  <a:pt x="690" y="572"/>
                </a:lnTo>
                <a:lnTo>
                  <a:pt x="688" y="566"/>
                </a:lnTo>
                <a:lnTo>
                  <a:pt x="686" y="562"/>
                </a:lnTo>
                <a:lnTo>
                  <a:pt x="686" y="562"/>
                </a:lnTo>
                <a:close/>
                <a:moveTo>
                  <a:pt x="272" y="446"/>
                </a:moveTo>
                <a:lnTo>
                  <a:pt x="272" y="446"/>
                </a:lnTo>
                <a:lnTo>
                  <a:pt x="254" y="446"/>
                </a:lnTo>
                <a:lnTo>
                  <a:pt x="236" y="442"/>
                </a:lnTo>
                <a:lnTo>
                  <a:pt x="220" y="438"/>
                </a:lnTo>
                <a:lnTo>
                  <a:pt x="204" y="432"/>
                </a:lnTo>
                <a:lnTo>
                  <a:pt x="188" y="426"/>
                </a:lnTo>
                <a:lnTo>
                  <a:pt x="174" y="416"/>
                </a:lnTo>
                <a:lnTo>
                  <a:pt x="160" y="406"/>
                </a:lnTo>
                <a:lnTo>
                  <a:pt x="148" y="396"/>
                </a:lnTo>
                <a:lnTo>
                  <a:pt x="138" y="382"/>
                </a:lnTo>
                <a:lnTo>
                  <a:pt x="128" y="370"/>
                </a:lnTo>
                <a:lnTo>
                  <a:pt x="118" y="354"/>
                </a:lnTo>
                <a:lnTo>
                  <a:pt x="110" y="340"/>
                </a:lnTo>
                <a:lnTo>
                  <a:pt x="106" y="324"/>
                </a:lnTo>
                <a:lnTo>
                  <a:pt x="100" y="306"/>
                </a:lnTo>
                <a:lnTo>
                  <a:pt x="98" y="290"/>
                </a:lnTo>
                <a:lnTo>
                  <a:pt x="98" y="272"/>
                </a:lnTo>
                <a:lnTo>
                  <a:pt x="98" y="272"/>
                </a:lnTo>
                <a:lnTo>
                  <a:pt x="98" y="254"/>
                </a:lnTo>
                <a:lnTo>
                  <a:pt x="100" y="236"/>
                </a:lnTo>
                <a:lnTo>
                  <a:pt x="106" y="220"/>
                </a:lnTo>
                <a:lnTo>
                  <a:pt x="110" y="204"/>
                </a:lnTo>
                <a:lnTo>
                  <a:pt x="118" y="188"/>
                </a:lnTo>
                <a:lnTo>
                  <a:pt x="128" y="174"/>
                </a:lnTo>
                <a:lnTo>
                  <a:pt x="138" y="160"/>
                </a:lnTo>
                <a:lnTo>
                  <a:pt x="148" y="148"/>
                </a:lnTo>
                <a:lnTo>
                  <a:pt x="160" y="138"/>
                </a:lnTo>
                <a:lnTo>
                  <a:pt x="174" y="128"/>
                </a:lnTo>
                <a:lnTo>
                  <a:pt x="188" y="118"/>
                </a:lnTo>
                <a:lnTo>
                  <a:pt x="204" y="110"/>
                </a:lnTo>
                <a:lnTo>
                  <a:pt x="220" y="106"/>
                </a:lnTo>
                <a:lnTo>
                  <a:pt x="236" y="100"/>
                </a:lnTo>
                <a:lnTo>
                  <a:pt x="254" y="98"/>
                </a:lnTo>
                <a:lnTo>
                  <a:pt x="272" y="98"/>
                </a:lnTo>
                <a:lnTo>
                  <a:pt x="272" y="98"/>
                </a:lnTo>
                <a:lnTo>
                  <a:pt x="290" y="98"/>
                </a:lnTo>
                <a:lnTo>
                  <a:pt x="306" y="100"/>
                </a:lnTo>
                <a:lnTo>
                  <a:pt x="324" y="106"/>
                </a:lnTo>
                <a:lnTo>
                  <a:pt x="340" y="110"/>
                </a:lnTo>
                <a:lnTo>
                  <a:pt x="354" y="118"/>
                </a:lnTo>
                <a:lnTo>
                  <a:pt x="370" y="128"/>
                </a:lnTo>
                <a:lnTo>
                  <a:pt x="382" y="138"/>
                </a:lnTo>
                <a:lnTo>
                  <a:pt x="396" y="148"/>
                </a:lnTo>
                <a:lnTo>
                  <a:pt x="406" y="160"/>
                </a:lnTo>
                <a:lnTo>
                  <a:pt x="416" y="174"/>
                </a:lnTo>
                <a:lnTo>
                  <a:pt x="426" y="188"/>
                </a:lnTo>
                <a:lnTo>
                  <a:pt x="432" y="204"/>
                </a:lnTo>
                <a:lnTo>
                  <a:pt x="438" y="220"/>
                </a:lnTo>
                <a:lnTo>
                  <a:pt x="442" y="236"/>
                </a:lnTo>
                <a:lnTo>
                  <a:pt x="446" y="254"/>
                </a:lnTo>
                <a:lnTo>
                  <a:pt x="446" y="272"/>
                </a:lnTo>
                <a:lnTo>
                  <a:pt x="446" y="272"/>
                </a:lnTo>
                <a:lnTo>
                  <a:pt x="446" y="290"/>
                </a:lnTo>
                <a:lnTo>
                  <a:pt x="442" y="306"/>
                </a:lnTo>
                <a:lnTo>
                  <a:pt x="438" y="324"/>
                </a:lnTo>
                <a:lnTo>
                  <a:pt x="432" y="340"/>
                </a:lnTo>
                <a:lnTo>
                  <a:pt x="426" y="354"/>
                </a:lnTo>
                <a:lnTo>
                  <a:pt x="416" y="370"/>
                </a:lnTo>
                <a:lnTo>
                  <a:pt x="406" y="382"/>
                </a:lnTo>
                <a:lnTo>
                  <a:pt x="396" y="396"/>
                </a:lnTo>
                <a:lnTo>
                  <a:pt x="382" y="406"/>
                </a:lnTo>
                <a:lnTo>
                  <a:pt x="370" y="416"/>
                </a:lnTo>
                <a:lnTo>
                  <a:pt x="354" y="426"/>
                </a:lnTo>
                <a:lnTo>
                  <a:pt x="340" y="432"/>
                </a:lnTo>
                <a:lnTo>
                  <a:pt x="324" y="438"/>
                </a:lnTo>
                <a:lnTo>
                  <a:pt x="306" y="442"/>
                </a:lnTo>
                <a:lnTo>
                  <a:pt x="290" y="446"/>
                </a:lnTo>
                <a:lnTo>
                  <a:pt x="272" y="446"/>
                </a:lnTo>
                <a:lnTo>
                  <a:pt x="272" y="44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accent2"/>
              </a:solidFill>
              <a:latin typeface="+mn-ea"/>
            </a:endParaRPr>
          </a:p>
        </p:txBody>
      </p:sp>
      <p:sp>
        <p:nvSpPr>
          <p:cNvPr id="76" name="Freeform 53"/>
          <p:cNvSpPr>
            <a:spLocks noEditPoints="1"/>
          </p:cNvSpPr>
          <p:nvPr/>
        </p:nvSpPr>
        <p:spPr bwMode="auto">
          <a:xfrm>
            <a:off x="4840209" y="1402518"/>
            <a:ext cx="335262" cy="335262"/>
          </a:xfrm>
          <a:custGeom>
            <a:avLst/>
            <a:gdLst>
              <a:gd name="T0" fmla="*/ 230 w 576"/>
              <a:gd name="T1" fmla="*/ 6 h 576"/>
              <a:gd name="T2" fmla="*/ 128 w 576"/>
              <a:gd name="T3" fmla="*/ 50 h 576"/>
              <a:gd name="T4" fmla="*/ 50 w 576"/>
              <a:gd name="T5" fmla="*/ 128 h 576"/>
              <a:gd name="T6" fmla="*/ 6 w 576"/>
              <a:gd name="T7" fmla="*/ 230 h 576"/>
              <a:gd name="T8" fmla="*/ 2 w 576"/>
              <a:gd name="T9" fmla="*/ 318 h 576"/>
              <a:gd name="T10" fmla="*/ 36 w 576"/>
              <a:gd name="T11" fmla="*/ 426 h 576"/>
              <a:gd name="T12" fmla="*/ 106 w 576"/>
              <a:gd name="T13" fmla="*/ 510 h 576"/>
              <a:gd name="T14" fmla="*/ 202 w 576"/>
              <a:gd name="T15" fmla="*/ 564 h 576"/>
              <a:gd name="T16" fmla="*/ 288 w 576"/>
              <a:gd name="T17" fmla="*/ 576 h 576"/>
              <a:gd name="T18" fmla="*/ 400 w 576"/>
              <a:gd name="T19" fmla="*/ 554 h 576"/>
              <a:gd name="T20" fmla="*/ 492 w 576"/>
              <a:gd name="T21" fmla="*/ 492 h 576"/>
              <a:gd name="T22" fmla="*/ 554 w 576"/>
              <a:gd name="T23" fmla="*/ 400 h 576"/>
              <a:gd name="T24" fmla="*/ 576 w 576"/>
              <a:gd name="T25" fmla="*/ 288 h 576"/>
              <a:gd name="T26" fmla="*/ 564 w 576"/>
              <a:gd name="T27" fmla="*/ 202 h 576"/>
              <a:gd name="T28" fmla="*/ 510 w 576"/>
              <a:gd name="T29" fmla="*/ 106 h 576"/>
              <a:gd name="T30" fmla="*/ 426 w 576"/>
              <a:gd name="T31" fmla="*/ 36 h 576"/>
              <a:gd name="T32" fmla="*/ 318 w 576"/>
              <a:gd name="T33" fmla="*/ 2 h 576"/>
              <a:gd name="T34" fmla="*/ 394 w 576"/>
              <a:gd name="T35" fmla="*/ 272 h 576"/>
              <a:gd name="T36" fmla="*/ 484 w 576"/>
              <a:gd name="T37" fmla="*/ 198 h 576"/>
              <a:gd name="T38" fmla="*/ 504 w 576"/>
              <a:gd name="T39" fmla="*/ 272 h 576"/>
              <a:gd name="T40" fmla="*/ 76 w 576"/>
              <a:gd name="T41" fmla="*/ 254 h 576"/>
              <a:gd name="T42" fmla="*/ 190 w 576"/>
              <a:gd name="T43" fmla="*/ 198 h 576"/>
              <a:gd name="T44" fmla="*/ 74 w 576"/>
              <a:gd name="T45" fmla="*/ 272 h 576"/>
              <a:gd name="T46" fmla="*/ 360 w 576"/>
              <a:gd name="T47" fmla="*/ 234 h 576"/>
              <a:gd name="T48" fmla="*/ 218 w 576"/>
              <a:gd name="T49" fmla="*/ 234 h 576"/>
              <a:gd name="T50" fmla="*/ 184 w 576"/>
              <a:gd name="T51" fmla="*/ 304 h 576"/>
              <a:gd name="T52" fmla="*/ 94 w 576"/>
              <a:gd name="T53" fmla="*/ 380 h 576"/>
              <a:gd name="T54" fmla="*/ 76 w 576"/>
              <a:gd name="T55" fmla="*/ 324 h 576"/>
              <a:gd name="T56" fmla="*/ 362 w 576"/>
              <a:gd name="T57" fmla="*/ 304 h 576"/>
              <a:gd name="T58" fmla="*/ 222 w 576"/>
              <a:gd name="T59" fmla="*/ 380 h 576"/>
              <a:gd name="T60" fmla="*/ 216 w 576"/>
              <a:gd name="T61" fmla="*/ 304 h 576"/>
              <a:gd name="T62" fmla="*/ 502 w 576"/>
              <a:gd name="T63" fmla="*/ 324 h 576"/>
              <a:gd name="T64" fmla="*/ 388 w 576"/>
              <a:gd name="T65" fmla="*/ 380 h 576"/>
              <a:gd name="T66" fmla="*/ 394 w 576"/>
              <a:gd name="T67" fmla="*/ 304 h 576"/>
              <a:gd name="T68" fmla="*/ 372 w 576"/>
              <a:gd name="T69" fmla="*/ 122 h 576"/>
              <a:gd name="T70" fmla="*/ 390 w 576"/>
              <a:gd name="T71" fmla="*/ 98 h 576"/>
              <a:gd name="T72" fmla="*/ 444 w 576"/>
              <a:gd name="T73" fmla="*/ 138 h 576"/>
              <a:gd name="T74" fmla="*/ 320 w 576"/>
              <a:gd name="T75" fmla="*/ 74 h 576"/>
              <a:gd name="T76" fmla="*/ 344 w 576"/>
              <a:gd name="T77" fmla="*/ 138 h 576"/>
              <a:gd name="T78" fmla="*/ 234 w 576"/>
              <a:gd name="T79" fmla="*/ 138 h 576"/>
              <a:gd name="T80" fmla="*/ 256 w 576"/>
              <a:gd name="T81" fmla="*/ 74 h 576"/>
              <a:gd name="T82" fmla="*/ 320 w 576"/>
              <a:gd name="T83" fmla="*/ 74 h 576"/>
              <a:gd name="T84" fmla="*/ 206 w 576"/>
              <a:gd name="T85" fmla="*/ 122 h 576"/>
              <a:gd name="T86" fmla="*/ 122 w 576"/>
              <a:gd name="T87" fmla="*/ 152 h 576"/>
              <a:gd name="T88" fmla="*/ 172 w 576"/>
              <a:gd name="T89" fmla="*/ 106 h 576"/>
              <a:gd name="T90" fmla="*/ 218 w 576"/>
              <a:gd name="T91" fmla="*/ 84 h 576"/>
              <a:gd name="T92" fmla="*/ 204 w 576"/>
              <a:gd name="T93" fmla="*/ 456 h 576"/>
              <a:gd name="T94" fmla="*/ 186 w 576"/>
              <a:gd name="T95" fmla="*/ 478 h 576"/>
              <a:gd name="T96" fmla="*/ 134 w 576"/>
              <a:gd name="T97" fmla="*/ 438 h 576"/>
              <a:gd name="T98" fmla="*/ 256 w 576"/>
              <a:gd name="T99" fmla="*/ 502 h 576"/>
              <a:gd name="T100" fmla="*/ 234 w 576"/>
              <a:gd name="T101" fmla="*/ 440 h 576"/>
              <a:gd name="T102" fmla="*/ 344 w 576"/>
              <a:gd name="T103" fmla="*/ 440 h 576"/>
              <a:gd name="T104" fmla="*/ 320 w 576"/>
              <a:gd name="T105" fmla="*/ 502 h 576"/>
              <a:gd name="T106" fmla="*/ 272 w 576"/>
              <a:gd name="T107" fmla="*/ 504 h 576"/>
              <a:gd name="T108" fmla="*/ 360 w 576"/>
              <a:gd name="T109" fmla="*/ 492 h 576"/>
              <a:gd name="T110" fmla="*/ 464 w 576"/>
              <a:gd name="T111" fmla="*/ 412 h 576"/>
              <a:gd name="T112" fmla="*/ 418 w 576"/>
              <a:gd name="T113" fmla="*/ 460 h 576"/>
              <a:gd name="T114" fmla="*/ 360 w 576"/>
              <a:gd name="T115" fmla="*/ 492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6" h="576">
                <a:moveTo>
                  <a:pt x="288" y="0"/>
                </a:moveTo>
                <a:lnTo>
                  <a:pt x="288" y="0"/>
                </a:lnTo>
                <a:lnTo>
                  <a:pt x="258" y="2"/>
                </a:lnTo>
                <a:lnTo>
                  <a:pt x="230" y="6"/>
                </a:lnTo>
                <a:lnTo>
                  <a:pt x="202" y="14"/>
                </a:lnTo>
                <a:lnTo>
                  <a:pt x="176" y="24"/>
                </a:lnTo>
                <a:lnTo>
                  <a:pt x="152" y="36"/>
                </a:lnTo>
                <a:lnTo>
                  <a:pt x="128" y="50"/>
                </a:lnTo>
                <a:lnTo>
                  <a:pt x="106" y="66"/>
                </a:lnTo>
                <a:lnTo>
                  <a:pt x="84" y="84"/>
                </a:lnTo>
                <a:lnTo>
                  <a:pt x="66" y="106"/>
                </a:lnTo>
                <a:lnTo>
                  <a:pt x="50" y="128"/>
                </a:lnTo>
                <a:lnTo>
                  <a:pt x="36" y="152"/>
                </a:lnTo>
                <a:lnTo>
                  <a:pt x="24" y="176"/>
                </a:lnTo>
                <a:lnTo>
                  <a:pt x="14" y="202"/>
                </a:lnTo>
                <a:lnTo>
                  <a:pt x="6" y="230"/>
                </a:lnTo>
                <a:lnTo>
                  <a:pt x="2" y="258"/>
                </a:lnTo>
                <a:lnTo>
                  <a:pt x="0" y="288"/>
                </a:lnTo>
                <a:lnTo>
                  <a:pt x="0" y="288"/>
                </a:lnTo>
                <a:lnTo>
                  <a:pt x="2" y="318"/>
                </a:lnTo>
                <a:lnTo>
                  <a:pt x="6" y="346"/>
                </a:lnTo>
                <a:lnTo>
                  <a:pt x="14" y="374"/>
                </a:lnTo>
                <a:lnTo>
                  <a:pt x="24" y="400"/>
                </a:lnTo>
                <a:lnTo>
                  <a:pt x="36" y="426"/>
                </a:lnTo>
                <a:lnTo>
                  <a:pt x="50" y="450"/>
                </a:lnTo>
                <a:lnTo>
                  <a:pt x="66" y="472"/>
                </a:lnTo>
                <a:lnTo>
                  <a:pt x="84" y="492"/>
                </a:lnTo>
                <a:lnTo>
                  <a:pt x="106" y="510"/>
                </a:lnTo>
                <a:lnTo>
                  <a:pt x="128" y="528"/>
                </a:lnTo>
                <a:lnTo>
                  <a:pt x="152" y="542"/>
                </a:lnTo>
                <a:lnTo>
                  <a:pt x="176" y="554"/>
                </a:lnTo>
                <a:lnTo>
                  <a:pt x="202" y="564"/>
                </a:lnTo>
                <a:lnTo>
                  <a:pt x="230" y="570"/>
                </a:lnTo>
                <a:lnTo>
                  <a:pt x="258" y="574"/>
                </a:lnTo>
                <a:lnTo>
                  <a:pt x="288" y="576"/>
                </a:lnTo>
                <a:lnTo>
                  <a:pt x="288" y="576"/>
                </a:lnTo>
                <a:lnTo>
                  <a:pt x="318" y="574"/>
                </a:lnTo>
                <a:lnTo>
                  <a:pt x="346" y="570"/>
                </a:lnTo>
                <a:lnTo>
                  <a:pt x="374" y="564"/>
                </a:lnTo>
                <a:lnTo>
                  <a:pt x="400" y="554"/>
                </a:lnTo>
                <a:lnTo>
                  <a:pt x="426" y="542"/>
                </a:lnTo>
                <a:lnTo>
                  <a:pt x="450" y="528"/>
                </a:lnTo>
                <a:lnTo>
                  <a:pt x="472" y="510"/>
                </a:lnTo>
                <a:lnTo>
                  <a:pt x="492" y="492"/>
                </a:lnTo>
                <a:lnTo>
                  <a:pt x="510" y="472"/>
                </a:lnTo>
                <a:lnTo>
                  <a:pt x="528" y="450"/>
                </a:lnTo>
                <a:lnTo>
                  <a:pt x="542" y="426"/>
                </a:lnTo>
                <a:lnTo>
                  <a:pt x="554" y="400"/>
                </a:lnTo>
                <a:lnTo>
                  <a:pt x="564" y="374"/>
                </a:lnTo>
                <a:lnTo>
                  <a:pt x="570" y="346"/>
                </a:lnTo>
                <a:lnTo>
                  <a:pt x="574" y="318"/>
                </a:lnTo>
                <a:lnTo>
                  <a:pt x="576" y="288"/>
                </a:lnTo>
                <a:lnTo>
                  <a:pt x="576" y="288"/>
                </a:lnTo>
                <a:lnTo>
                  <a:pt x="574" y="258"/>
                </a:lnTo>
                <a:lnTo>
                  <a:pt x="570" y="230"/>
                </a:lnTo>
                <a:lnTo>
                  <a:pt x="564" y="202"/>
                </a:lnTo>
                <a:lnTo>
                  <a:pt x="554" y="176"/>
                </a:lnTo>
                <a:lnTo>
                  <a:pt x="542" y="152"/>
                </a:lnTo>
                <a:lnTo>
                  <a:pt x="528" y="128"/>
                </a:lnTo>
                <a:lnTo>
                  <a:pt x="510" y="106"/>
                </a:lnTo>
                <a:lnTo>
                  <a:pt x="492" y="84"/>
                </a:lnTo>
                <a:lnTo>
                  <a:pt x="472" y="66"/>
                </a:lnTo>
                <a:lnTo>
                  <a:pt x="450" y="50"/>
                </a:lnTo>
                <a:lnTo>
                  <a:pt x="426" y="36"/>
                </a:lnTo>
                <a:lnTo>
                  <a:pt x="400" y="24"/>
                </a:lnTo>
                <a:lnTo>
                  <a:pt x="374" y="14"/>
                </a:lnTo>
                <a:lnTo>
                  <a:pt x="346" y="6"/>
                </a:lnTo>
                <a:lnTo>
                  <a:pt x="318" y="2"/>
                </a:lnTo>
                <a:lnTo>
                  <a:pt x="288" y="0"/>
                </a:lnTo>
                <a:lnTo>
                  <a:pt x="288" y="0"/>
                </a:lnTo>
                <a:close/>
                <a:moveTo>
                  <a:pt x="394" y="272"/>
                </a:moveTo>
                <a:lnTo>
                  <a:pt x="394" y="272"/>
                </a:lnTo>
                <a:lnTo>
                  <a:pt x="392" y="234"/>
                </a:lnTo>
                <a:lnTo>
                  <a:pt x="388" y="198"/>
                </a:lnTo>
                <a:lnTo>
                  <a:pt x="484" y="198"/>
                </a:lnTo>
                <a:lnTo>
                  <a:pt x="484" y="198"/>
                </a:lnTo>
                <a:lnTo>
                  <a:pt x="492" y="216"/>
                </a:lnTo>
                <a:lnTo>
                  <a:pt x="498" y="234"/>
                </a:lnTo>
                <a:lnTo>
                  <a:pt x="502" y="254"/>
                </a:lnTo>
                <a:lnTo>
                  <a:pt x="504" y="272"/>
                </a:lnTo>
                <a:lnTo>
                  <a:pt x="394" y="272"/>
                </a:lnTo>
                <a:close/>
                <a:moveTo>
                  <a:pt x="74" y="272"/>
                </a:moveTo>
                <a:lnTo>
                  <a:pt x="74" y="272"/>
                </a:lnTo>
                <a:lnTo>
                  <a:pt x="76" y="254"/>
                </a:lnTo>
                <a:lnTo>
                  <a:pt x="80" y="234"/>
                </a:lnTo>
                <a:lnTo>
                  <a:pt x="86" y="216"/>
                </a:lnTo>
                <a:lnTo>
                  <a:pt x="92" y="198"/>
                </a:lnTo>
                <a:lnTo>
                  <a:pt x="190" y="198"/>
                </a:lnTo>
                <a:lnTo>
                  <a:pt x="190" y="198"/>
                </a:lnTo>
                <a:lnTo>
                  <a:pt x="186" y="234"/>
                </a:lnTo>
                <a:lnTo>
                  <a:pt x="184" y="272"/>
                </a:lnTo>
                <a:lnTo>
                  <a:pt x="74" y="272"/>
                </a:lnTo>
                <a:close/>
                <a:moveTo>
                  <a:pt x="222" y="198"/>
                </a:moveTo>
                <a:lnTo>
                  <a:pt x="356" y="198"/>
                </a:lnTo>
                <a:lnTo>
                  <a:pt x="356" y="198"/>
                </a:lnTo>
                <a:lnTo>
                  <a:pt x="360" y="234"/>
                </a:lnTo>
                <a:lnTo>
                  <a:pt x="362" y="272"/>
                </a:lnTo>
                <a:lnTo>
                  <a:pt x="216" y="272"/>
                </a:lnTo>
                <a:lnTo>
                  <a:pt x="216" y="272"/>
                </a:lnTo>
                <a:lnTo>
                  <a:pt x="218" y="234"/>
                </a:lnTo>
                <a:lnTo>
                  <a:pt x="222" y="198"/>
                </a:lnTo>
                <a:lnTo>
                  <a:pt x="222" y="198"/>
                </a:lnTo>
                <a:close/>
                <a:moveTo>
                  <a:pt x="74" y="304"/>
                </a:moveTo>
                <a:lnTo>
                  <a:pt x="184" y="304"/>
                </a:lnTo>
                <a:lnTo>
                  <a:pt x="184" y="304"/>
                </a:lnTo>
                <a:lnTo>
                  <a:pt x="186" y="344"/>
                </a:lnTo>
                <a:lnTo>
                  <a:pt x="190" y="380"/>
                </a:lnTo>
                <a:lnTo>
                  <a:pt x="94" y="380"/>
                </a:lnTo>
                <a:lnTo>
                  <a:pt x="94" y="380"/>
                </a:lnTo>
                <a:lnTo>
                  <a:pt x="86" y="362"/>
                </a:lnTo>
                <a:lnTo>
                  <a:pt x="80" y="344"/>
                </a:lnTo>
                <a:lnTo>
                  <a:pt x="76" y="324"/>
                </a:lnTo>
                <a:lnTo>
                  <a:pt x="74" y="304"/>
                </a:lnTo>
                <a:lnTo>
                  <a:pt x="74" y="304"/>
                </a:lnTo>
                <a:close/>
                <a:moveTo>
                  <a:pt x="216" y="304"/>
                </a:moveTo>
                <a:lnTo>
                  <a:pt x="362" y="304"/>
                </a:lnTo>
                <a:lnTo>
                  <a:pt x="362" y="304"/>
                </a:lnTo>
                <a:lnTo>
                  <a:pt x="360" y="344"/>
                </a:lnTo>
                <a:lnTo>
                  <a:pt x="356" y="380"/>
                </a:lnTo>
                <a:lnTo>
                  <a:pt x="222" y="380"/>
                </a:lnTo>
                <a:lnTo>
                  <a:pt x="222" y="380"/>
                </a:lnTo>
                <a:lnTo>
                  <a:pt x="218" y="344"/>
                </a:lnTo>
                <a:lnTo>
                  <a:pt x="216" y="304"/>
                </a:lnTo>
                <a:lnTo>
                  <a:pt x="216" y="304"/>
                </a:lnTo>
                <a:close/>
                <a:moveTo>
                  <a:pt x="394" y="304"/>
                </a:moveTo>
                <a:lnTo>
                  <a:pt x="504" y="304"/>
                </a:lnTo>
                <a:lnTo>
                  <a:pt x="504" y="304"/>
                </a:lnTo>
                <a:lnTo>
                  <a:pt x="502" y="324"/>
                </a:lnTo>
                <a:lnTo>
                  <a:pt x="496" y="344"/>
                </a:lnTo>
                <a:lnTo>
                  <a:pt x="490" y="362"/>
                </a:lnTo>
                <a:lnTo>
                  <a:pt x="484" y="380"/>
                </a:lnTo>
                <a:lnTo>
                  <a:pt x="388" y="380"/>
                </a:lnTo>
                <a:lnTo>
                  <a:pt x="388" y="380"/>
                </a:lnTo>
                <a:lnTo>
                  <a:pt x="392" y="344"/>
                </a:lnTo>
                <a:lnTo>
                  <a:pt x="394" y="304"/>
                </a:lnTo>
                <a:lnTo>
                  <a:pt x="394" y="304"/>
                </a:lnTo>
                <a:close/>
                <a:moveTo>
                  <a:pt x="466" y="164"/>
                </a:moveTo>
                <a:lnTo>
                  <a:pt x="382" y="164"/>
                </a:lnTo>
                <a:lnTo>
                  <a:pt x="382" y="164"/>
                </a:lnTo>
                <a:lnTo>
                  <a:pt x="372" y="122"/>
                </a:lnTo>
                <a:lnTo>
                  <a:pt x="360" y="84"/>
                </a:lnTo>
                <a:lnTo>
                  <a:pt x="360" y="84"/>
                </a:lnTo>
                <a:lnTo>
                  <a:pt x="376" y="90"/>
                </a:lnTo>
                <a:lnTo>
                  <a:pt x="390" y="98"/>
                </a:lnTo>
                <a:lnTo>
                  <a:pt x="406" y="108"/>
                </a:lnTo>
                <a:lnTo>
                  <a:pt x="418" y="116"/>
                </a:lnTo>
                <a:lnTo>
                  <a:pt x="432" y="128"/>
                </a:lnTo>
                <a:lnTo>
                  <a:pt x="444" y="138"/>
                </a:lnTo>
                <a:lnTo>
                  <a:pt x="456" y="152"/>
                </a:lnTo>
                <a:lnTo>
                  <a:pt x="466" y="164"/>
                </a:lnTo>
                <a:lnTo>
                  <a:pt x="466" y="164"/>
                </a:lnTo>
                <a:close/>
                <a:moveTo>
                  <a:pt x="320" y="74"/>
                </a:moveTo>
                <a:lnTo>
                  <a:pt x="320" y="74"/>
                </a:lnTo>
                <a:lnTo>
                  <a:pt x="328" y="94"/>
                </a:lnTo>
                <a:lnTo>
                  <a:pt x="336" y="114"/>
                </a:lnTo>
                <a:lnTo>
                  <a:pt x="344" y="138"/>
                </a:lnTo>
                <a:lnTo>
                  <a:pt x="350" y="164"/>
                </a:lnTo>
                <a:lnTo>
                  <a:pt x="228" y="164"/>
                </a:lnTo>
                <a:lnTo>
                  <a:pt x="228" y="164"/>
                </a:lnTo>
                <a:lnTo>
                  <a:pt x="234" y="138"/>
                </a:lnTo>
                <a:lnTo>
                  <a:pt x="240" y="114"/>
                </a:lnTo>
                <a:lnTo>
                  <a:pt x="248" y="94"/>
                </a:lnTo>
                <a:lnTo>
                  <a:pt x="256" y="74"/>
                </a:lnTo>
                <a:lnTo>
                  <a:pt x="256" y="74"/>
                </a:lnTo>
                <a:lnTo>
                  <a:pt x="288" y="72"/>
                </a:lnTo>
                <a:lnTo>
                  <a:pt x="288" y="72"/>
                </a:lnTo>
                <a:lnTo>
                  <a:pt x="304" y="74"/>
                </a:lnTo>
                <a:lnTo>
                  <a:pt x="320" y="74"/>
                </a:lnTo>
                <a:lnTo>
                  <a:pt x="320" y="74"/>
                </a:lnTo>
                <a:close/>
                <a:moveTo>
                  <a:pt x="218" y="84"/>
                </a:moveTo>
                <a:lnTo>
                  <a:pt x="218" y="84"/>
                </a:lnTo>
                <a:lnTo>
                  <a:pt x="206" y="122"/>
                </a:lnTo>
                <a:lnTo>
                  <a:pt x="194" y="164"/>
                </a:lnTo>
                <a:lnTo>
                  <a:pt x="112" y="164"/>
                </a:lnTo>
                <a:lnTo>
                  <a:pt x="112" y="164"/>
                </a:lnTo>
                <a:lnTo>
                  <a:pt x="122" y="152"/>
                </a:lnTo>
                <a:lnTo>
                  <a:pt x="132" y="138"/>
                </a:lnTo>
                <a:lnTo>
                  <a:pt x="146" y="128"/>
                </a:lnTo>
                <a:lnTo>
                  <a:pt x="158" y="116"/>
                </a:lnTo>
                <a:lnTo>
                  <a:pt x="172" y="106"/>
                </a:lnTo>
                <a:lnTo>
                  <a:pt x="186" y="98"/>
                </a:lnTo>
                <a:lnTo>
                  <a:pt x="202" y="90"/>
                </a:lnTo>
                <a:lnTo>
                  <a:pt x="218" y="84"/>
                </a:lnTo>
                <a:lnTo>
                  <a:pt x="218" y="84"/>
                </a:lnTo>
                <a:close/>
                <a:moveTo>
                  <a:pt x="112" y="412"/>
                </a:moveTo>
                <a:lnTo>
                  <a:pt x="194" y="412"/>
                </a:lnTo>
                <a:lnTo>
                  <a:pt x="194" y="412"/>
                </a:lnTo>
                <a:lnTo>
                  <a:pt x="204" y="456"/>
                </a:lnTo>
                <a:lnTo>
                  <a:pt x="218" y="492"/>
                </a:lnTo>
                <a:lnTo>
                  <a:pt x="218" y="492"/>
                </a:lnTo>
                <a:lnTo>
                  <a:pt x="202" y="486"/>
                </a:lnTo>
                <a:lnTo>
                  <a:pt x="186" y="478"/>
                </a:lnTo>
                <a:lnTo>
                  <a:pt x="172" y="470"/>
                </a:lnTo>
                <a:lnTo>
                  <a:pt x="158" y="460"/>
                </a:lnTo>
                <a:lnTo>
                  <a:pt x="146" y="450"/>
                </a:lnTo>
                <a:lnTo>
                  <a:pt x="134" y="438"/>
                </a:lnTo>
                <a:lnTo>
                  <a:pt x="122" y="426"/>
                </a:lnTo>
                <a:lnTo>
                  <a:pt x="112" y="412"/>
                </a:lnTo>
                <a:lnTo>
                  <a:pt x="112" y="412"/>
                </a:lnTo>
                <a:close/>
                <a:moveTo>
                  <a:pt x="256" y="502"/>
                </a:moveTo>
                <a:lnTo>
                  <a:pt x="256" y="502"/>
                </a:lnTo>
                <a:lnTo>
                  <a:pt x="248" y="484"/>
                </a:lnTo>
                <a:lnTo>
                  <a:pt x="240" y="462"/>
                </a:lnTo>
                <a:lnTo>
                  <a:pt x="234" y="440"/>
                </a:lnTo>
                <a:lnTo>
                  <a:pt x="228" y="412"/>
                </a:lnTo>
                <a:lnTo>
                  <a:pt x="350" y="412"/>
                </a:lnTo>
                <a:lnTo>
                  <a:pt x="350" y="412"/>
                </a:lnTo>
                <a:lnTo>
                  <a:pt x="344" y="440"/>
                </a:lnTo>
                <a:lnTo>
                  <a:pt x="336" y="462"/>
                </a:lnTo>
                <a:lnTo>
                  <a:pt x="328" y="484"/>
                </a:lnTo>
                <a:lnTo>
                  <a:pt x="320" y="502"/>
                </a:lnTo>
                <a:lnTo>
                  <a:pt x="320" y="502"/>
                </a:lnTo>
                <a:lnTo>
                  <a:pt x="304" y="504"/>
                </a:lnTo>
                <a:lnTo>
                  <a:pt x="288" y="504"/>
                </a:lnTo>
                <a:lnTo>
                  <a:pt x="288" y="504"/>
                </a:lnTo>
                <a:lnTo>
                  <a:pt x="272" y="504"/>
                </a:lnTo>
                <a:lnTo>
                  <a:pt x="256" y="502"/>
                </a:lnTo>
                <a:lnTo>
                  <a:pt x="256" y="502"/>
                </a:lnTo>
                <a:close/>
                <a:moveTo>
                  <a:pt x="360" y="492"/>
                </a:moveTo>
                <a:lnTo>
                  <a:pt x="360" y="492"/>
                </a:lnTo>
                <a:lnTo>
                  <a:pt x="372" y="456"/>
                </a:lnTo>
                <a:lnTo>
                  <a:pt x="382" y="412"/>
                </a:lnTo>
                <a:lnTo>
                  <a:pt x="464" y="412"/>
                </a:lnTo>
                <a:lnTo>
                  <a:pt x="464" y="412"/>
                </a:lnTo>
                <a:lnTo>
                  <a:pt x="454" y="426"/>
                </a:lnTo>
                <a:lnTo>
                  <a:pt x="444" y="438"/>
                </a:lnTo>
                <a:lnTo>
                  <a:pt x="432" y="450"/>
                </a:lnTo>
                <a:lnTo>
                  <a:pt x="418" y="460"/>
                </a:lnTo>
                <a:lnTo>
                  <a:pt x="404" y="470"/>
                </a:lnTo>
                <a:lnTo>
                  <a:pt x="390" y="478"/>
                </a:lnTo>
                <a:lnTo>
                  <a:pt x="376" y="486"/>
                </a:lnTo>
                <a:lnTo>
                  <a:pt x="360" y="492"/>
                </a:lnTo>
                <a:lnTo>
                  <a:pt x="360" y="49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7" name="Group 40"/>
          <p:cNvGrpSpPr/>
          <p:nvPr/>
        </p:nvGrpSpPr>
        <p:grpSpPr>
          <a:xfrm>
            <a:off x="3887374" y="3672114"/>
            <a:ext cx="380884" cy="272438"/>
            <a:chOff x="3962400" y="3128963"/>
            <a:chExt cx="914400" cy="654050"/>
          </a:xfrm>
          <a:solidFill>
            <a:schemeClr val="bg1"/>
          </a:solidFill>
        </p:grpSpPr>
        <p:sp>
          <p:nvSpPr>
            <p:cNvPr id="78" name="Freeform 57"/>
            <p:cNvSpPr>
              <a:spLocks noEditPoints="1"/>
            </p:cNvSpPr>
            <p:nvPr/>
          </p:nvSpPr>
          <p:spPr bwMode="auto">
            <a:xfrm>
              <a:off x="3962400" y="3128963"/>
              <a:ext cx="914400" cy="654050"/>
            </a:xfrm>
            <a:custGeom>
              <a:avLst/>
              <a:gdLst>
                <a:gd name="T0" fmla="*/ 444 w 576"/>
                <a:gd name="T1" fmla="*/ 48 h 412"/>
                <a:gd name="T2" fmla="*/ 442 w 576"/>
                <a:gd name="T3" fmla="*/ 48 h 412"/>
                <a:gd name="T4" fmla="*/ 426 w 576"/>
                <a:gd name="T5" fmla="*/ 16 h 412"/>
                <a:gd name="T6" fmla="*/ 416 w 576"/>
                <a:gd name="T7" fmla="*/ 4 h 412"/>
                <a:gd name="T8" fmla="*/ 402 w 576"/>
                <a:gd name="T9" fmla="*/ 0 h 412"/>
                <a:gd name="T10" fmla="*/ 180 w 576"/>
                <a:gd name="T11" fmla="*/ 0 h 412"/>
                <a:gd name="T12" fmla="*/ 166 w 576"/>
                <a:gd name="T13" fmla="*/ 4 h 412"/>
                <a:gd name="T14" fmla="*/ 154 w 576"/>
                <a:gd name="T15" fmla="*/ 16 h 412"/>
                <a:gd name="T16" fmla="*/ 138 w 576"/>
                <a:gd name="T17" fmla="*/ 48 h 412"/>
                <a:gd name="T18" fmla="*/ 18 w 576"/>
                <a:gd name="T19" fmla="*/ 48 h 412"/>
                <a:gd name="T20" fmla="*/ 10 w 576"/>
                <a:gd name="T21" fmla="*/ 50 h 412"/>
                <a:gd name="T22" fmla="*/ 2 w 576"/>
                <a:gd name="T23" fmla="*/ 60 h 412"/>
                <a:gd name="T24" fmla="*/ 0 w 576"/>
                <a:gd name="T25" fmla="*/ 394 h 412"/>
                <a:gd name="T26" fmla="*/ 2 w 576"/>
                <a:gd name="T27" fmla="*/ 400 h 412"/>
                <a:gd name="T28" fmla="*/ 10 w 576"/>
                <a:gd name="T29" fmla="*/ 410 h 412"/>
                <a:gd name="T30" fmla="*/ 558 w 576"/>
                <a:gd name="T31" fmla="*/ 412 h 412"/>
                <a:gd name="T32" fmla="*/ 566 w 576"/>
                <a:gd name="T33" fmla="*/ 410 h 412"/>
                <a:gd name="T34" fmla="*/ 574 w 576"/>
                <a:gd name="T35" fmla="*/ 400 h 412"/>
                <a:gd name="T36" fmla="*/ 576 w 576"/>
                <a:gd name="T37" fmla="*/ 66 h 412"/>
                <a:gd name="T38" fmla="*/ 574 w 576"/>
                <a:gd name="T39" fmla="*/ 60 h 412"/>
                <a:gd name="T40" fmla="*/ 566 w 576"/>
                <a:gd name="T41" fmla="*/ 50 h 412"/>
                <a:gd name="T42" fmla="*/ 558 w 576"/>
                <a:gd name="T43" fmla="*/ 48 h 412"/>
                <a:gd name="T44" fmla="*/ 288 w 576"/>
                <a:gd name="T45" fmla="*/ 362 h 412"/>
                <a:gd name="T46" fmla="*/ 260 w 576"/>
                <a:gd name="T47" fmla="*/ 358 h 412"/>
                <a:gd name="T48" fmla="*/ 236 w 576"/>
                <a:gd name="T49" fmla="*/ 352 h 412"/>
                <a:gd name="T50" fmla="*/ 212 w 576"/>
                <a:gd name="T51" fmla="*/ 338 h 412"/>
                <a:gd name="T52" fmla="*/ 192 w 576"/>
                <a:gd name="T53" fmla="*/ 322 h 412"/>
                <a:gd name="T54" fmla="*/ 176 w 576"/>
                <a:gd name="T55" fmla="*/ 302 h 412"/>
                <a:gd name="T56" fmla="*/ 164 w 576"/>
                <a:gd name="T57" fmla="*/ 278 h 412"/>
                <a:gd name="T58" fmla="*/ 156 w 576"/>
                <a:gd name="T59" fmla="*/ 254 h 412"/>
                <a:gd name="T60" fmla="*/ 152 w 576"/>
                <a:gd name="T61" fmla="*/ 226 h 412"/>
                <a:gd name="T62" fmla="*/ 154 w 576"/>
                <a:gd name="T63" fmla="*/ 212 h 412"/>
                <a:gd name="T64" fmla="*/ 158 w 576"/>
                <a:gd name="T65" fmla="*/ 186 h 412"/>
                <a:gd name="T66" fmla="*/ 168 w 576"/>
                <a:gd name="T67" fmla="*/ 162 h 412"/>
                <a:gd name="T68" fmla="*/ 184 w 576"/>
                <a:gd name="T69" fmla="*/ 140 h 412"/>
                <a:gd name="T70" fmla="*/ 202 w 576"/>
                <a:gd name="T71" fmla="*/ 122 h 412"/>
                <a:gd name="T72" fmla="*/ 224 w 576"/>
                <a:gd name="T73" fmla="*/ 106 h 412"/>
                <a:gd name="T74" fmla="*/ 248 w 576"/>
                <a:gd name="T75" fmla="*/ 96 h 412"/>
                <a:gd name="T76" fmla="*/ 274 w 576"/>
                <a:gd name="T77" fmla="*/ 92 h 412"/>
                <a:gd name="T78" fmla="*/ 288 w 576"/>
                <a:gd name="T79" fmla="*/ 90 h 412"/>
                <a:gd name="T80" fmla="*/ 316 w 576"/>
                <a:gd name="T81" fmla="*/ 94 h 412"/>
                <a:gd name="T82" fmla="*/ 340 w 576"/>
                <a:gd name="T83" fmla="*/ 102 h 412"/>
                <a:gd name="T84" fmla="*/ 364 w 576"/>
                <a:gd name="T85" fmla="*/ 114 h 412"/>
                <a:gd name="T86" fmla="*/ 384 w 576"/>
                <a:gd name="T87" fmla="*/ 130 h 412"/>
                <a:gd name="T88" fmla="*/ 400 w 576"/>
                <a:gd name="T89" fmla="*/ 150 h 412"/>
                <a:gd name="T90" fmla="*/ 414 w 576"/>
                <a:gd name="T91" fmla="*/ 174 h 412"/>
                <a:gd name="T92" fmla="*/ 422 w 576"/>
                <a:gd name="T93" fmla="*/ 198 h 412"/>
                <a:gd name="T94" fmla="*/ 424 w 576"/>
                <a:gd name="T95" fmla="*/ 226 h 412"/>
                <a:gd name="T96" fmla="*/ 424 w 576"/>
                <a:gd name="T97" fmla="*/ 240 h 412"/>
                <a:gd name="T98" fmla="*/ 418 w 576"/>
                <a:gd name="T99" fmla="*/ 266 h 412"/>
                <a:gd name="T100" fmla="*/ 408 w 576"/>
                <a:gd name="T101" fmla="*/ 290 h 412"/>
                <a:gd name="T102" fmla="*/ 392 w 576"/>
                <a:gd name="T103" fmla="*/ 312 h 412"/>
                <a:gd name="T104" fmla="*/ 374 w 576"/>
                <a:gd name="T105" fmla="*/ 330 h 412"/>
                <a:gd name="T106" fmla="*/ 352 w 576"/>
                <a:gd name="T107" fmla="*/ 346 h 412"/>
                <a:gd name="T108" fmla="*/ 328 w 576"/>
                <a:gd name="T109" fmla="*/ 356 h 412"/>
                <a:gd name="T110" fmla="*/ 302 w 576"/>
                <a:gd name="T111" fmla="*/ 362 h 412"/>
                <a:gd name="T112" fmla="*/ 288 w 576"/>
                <a:gd name="T113" fmla="*/ 3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412">
                  <a:moveTo>
                    <a:pt x="558" y="48"/>
                  </a:moveTo>
                  <a:lnTo>
                    <a:pt x="444" y="48"/>
                  </a:lnTo>
                  <a:lnTo>
                    <a:pt x="444" y="48"/>
                  </a:lnTo>
                  <a:lnTo>
                    <a:pt x="442" y="48"/>
                  </a:lnTo>
                  <a:lnTo>
                    <a:pt x="426" y="16"/>
                  </a:lnTo>
                  <a:lnTo>
                    <a:pt x="426" y="16"/>
                  </a:lnTo>
                  <a:lnTo>
                    <a:pt x="422" y="10"/>
                  </a:lnTo>
                  <a:lnTo>
                    <a:pt x="416" y="4"/>
                  </a:lnTo>
                  <a:lnTo>
                    <a:pt x="408" y="2"/>
                  </a:lnTo>
                  <a:lnTo>
                    <a:pt x="402" y="0"/>
                  </a:lnTo>
                  <a:lnTo>
                    <a:pt x="180" y="0"/>
                  </a:lnTo>
                  <a:lnTo>
                    <a:pt x="180" y="0"/>
                  </a:lnTo>
                  <a:lnTo>
                    <a:pt x="172" y="2"/>
                  </a:lnTo>
                  <a:lnTo>
                    <a:pt x="166" y="4"/>
                  </a:lnTo>
                  <a:lnTo>
                    <a:pt x="158" y="10"/>
                  </a:lnTo>
                  <a:lnTo>
                    <a:pt x="154" y="16"/>
                  </a:lnTo>
                  <a:lnTo>
                    <a:pt x="138" y="48"/>
                  </a:lnTo>
                  <a:lnTo>
                    <a:pt x="138" y="48"/>
                  </a:lnTo>
                  <a:lnTo>
                    <a:pt x="138" y="48"/>
                  </a:lnTo>
                  <a:lnTo>
                    <a:pt x="18" y="48"/>
                  </a:lnTo>
                  <a:lnTo>
                    <a:pt x="18" y="48"/>
                  </a:lnTo>
                  <a:lnTo>
                    <a:pt x="10" y="50"/>
                  </a:lnTo>
                  <a:lnTo>
                    <a:pt x="6" y="54"/>
                  </a:lnTo>
                  <a:lnTo>
                    <a:pt x="2" y="60"/>
                  </a:lnTo>
                  <a:lnTo>
                    <a:pt x="0" y="66"/>
                  </a:lnTo>
                  <a:lnTo>
                    <a:pt x="0" y="394"/>
                  </a:lnTo>
                  <a:lnTo>
                    <a:pt x="0" y="394"/>
                  </a:lnTo>
                  <a:lnTo>
                    <a:pt x="2" y="400"/>
                  </a:lnTo>
                  <a:lnTo>
                    <a:pt x="6" y="406"/>
                  </a:lnTo>
                  <a:lnTo>
                    <a:pt x="10" y="410"/>
                  </a:lnTo>
                  <a:lnTo>
                    <a:pt x="18" y="412"/>
                  </a:lnTo>
                  <a:lnTo>
                    <a:pt x="558" y="412"/>
                  </a:lnTo>
                  <a:lnTo>
                    <a:pt x="558" y="412"/>
                  </a:lnTo>
                  <a:lnTo>
                    <a:pt x="566" y="410"/>
                  </a:lnTo>
                  <a:lnTo>
                    <a:pt x="570" y="406"/>
                  </a:lnTo>
                  <a:lnTo>
                    <a:pt x="574" y="400"/>
                  </a:lnTo>
                  <a:lnTo>
                    <a:pt x="576" y="394"/>
                  </a:lnTo>
                  <a:lnTo>
                    <a:pt x="576" y="66"/>
                  </a:lnTo>
                  <a:lnTo>
                    <a:pt x="576" y="66"/>
                  </a:lnTo>
                  <a:lnTo>
                    <a:pt x="574" y="60"/>
                  </a:lnTo>
                  <a:lnTo>
                    <a:pt x="570" y="54"/>
                  </a:lnTo>
                  <a:lnTo>
                    <a:pt x="566" y="50"/>
                  </a:lnTo>
                  <a:lnTo>
                    <a:pt x="558" y="48"/>
                  </a:lnTo>
                  <a:lnTo>
                    <a:pt x="558" y="48"/>
                  </a:lnTo>
                  <a:close/>
                  <a:moveTo>
                    <a:pt x="288" y="362"/>
                  </a:moveTo>
                  <a:lnTo>
                    <a:pt x="288" y="362"/>
                  </a:lnTo>
                  <a:lnTo>
                    <a:pt x="274" y="362"/>
                  </a:lnTo>
                  <a:lnTo>
                    <a:pt x="260" y="358"/>
                  </a:lnTo>
                  <a:lnTo>
                    <a:pt x="248" y="356"/>
                  </a:lnTo>
                  <a:lnTo>
                    <a:pt x="236" y="352"/>
                  </a:lnTo>
                  <a:lnTo>
                    <a:pt x="224" y="346"/>
                  </a:lnTo>
                  <a:lnTo>
                    <a:pt x="212" y="338"/>
                  </a:lnTo>
                  <a:lnTo>
                    <a:pt x="202" y="330"/>
                  </a:lnTo>
                  <a:lnTo>
                    <a:pt x="192" y="322"/>
                  </a:lnTo>
                  <a:lnTo>
                    <a:pt x="184" y="312"/>
                  </a:lnTo>
                  <a:lnTo>
                    <a:pt x="176" y="302"/>
                  </a:lnTo>
                  <a:lnTo>
                    <a:pt x="168" y="290"/>
                  </a:lnTo>
                  <a:lnTo>
                    <a:pt x="164" y="278"/>
                  </a:lnTo>
                  <a:lnTo>
                    <a:pt x="158" y="266"/>
                  </a:lnTo>
                  <a:lnTo>
                    <a:pt x="156" y="254"/>
                  </a:lnTo>
                  <a:lnTo>
                    <a:pt x="154" y="240"/>
                  </a:lnTo>
                  <a:lnTo>
                    <a:pt x="152" y="226"/>
                  </a:lnTo>
                  <a:lnTo>
                    <a:pt x="152" y="226"/>
                  </a:lnTo>
                  <a:lnTo>
                    <a:pt x="154" y="212"/>
                  </a:lnTo>
                  <a:lnTo>
                    <a:pt x="156" y="198"/>
                  </a:lnTo>
                  <a:lnTo>
                    <a:pt x="158" y="186"/>
                  </a:lnTo>
                  <a:lnTo>
                    <a:pt x="164" y="174"/>
                  </a:lnTo>
                  <a:lnTo>
                    <a:pt x="168" y="162"/>
                  </a:lnTo>
                  <a:lnTo>
                    <a:pt x="176" y="150"/>
                  </a:lnTo>
                  <a:lnTo>
                    <a:pt x="184" y="140"/>
                  </a:lnTo>
                  <a:lnTo>
                    <a:pt x="192" y="130"/>
                  </a:lnTo>
                  <a:lnTo>
                    <a:pt x="202" y="122"/>
                  </a:lnTo>
                  <a:lnTo>
                    <a:pt x="212" y="114"/>
                  </a:lnTo>
                  <a:lnTo>
                    <a:pt x="224" y="106"/>
                  </a:lnTo>
                  <a:lnTo>
                    <a:pt x="236" y="102"/>
                  </a:lnTo>
                  <a:lnTo>
                    <a:pt x="248" y="96"/>
                  </a:lnTo>
                  <a:lnTo>
                    <a:pt x="260" y="94"/>
                  </a:lnTo>
                  <a:lnTo>
                    <a:pt x="274" y="92"/>
                  </a:lnTo>
                  <a:lnTo>
                    <a:pt x="288" y="90"/>
                  </a:lnTo>
                  <a:lnTo>
                    <a:pt x="288" y="90"/>
                  </a:lnTo>
                  <a:lnTo>
                    <a:pt x="302" y="92"/>
                  </a:lnTo>
                  <a:lnTo>
                    <a:pt x="316" y="94"/>
                  </a:lnTo>
                  <a:lnTo>
                    <a:pt x="328" y="96"/>
                  </a:lnTo>
                  <a:lnTo>
                    <a:pt x="340" y="102"/>
                  </a:lnTo>
                  <a:lnTo>
                    <a:pt x="352" y="106"/>
                  </a:lnTo>
                  <a:lnTo>
                    <a:pt x="364" y="114"/>
                  </a:lnTo>
                  <a:lnTo>
                    <a:pt x="374" y="122"/>
                  </a:lnTo>
                  <a:lnTo>
                    <a:pt x="384" y="130"/>
                  </a:lnTo>
                  <a:lnTo>
                    <a:pt x="392" y="140"/>
                  </a:lnTo>
                  <a:lnTo>
                    <a:pt x="400" y="150"/>
                  </a:lnTo>
                  <a:lnTo>
                    <a:pt x="408" y="162"/>
                  </a:lnTo>
                  <a:lnTo>
                    <a:pt x="414" y="174"/>
                  </a:lnTo>
                  <a:lnTo>
                    <a:pt x="418" y="186"/>
                  </a:lnTo>
                  <a:lnTo>
                    <a:pt x="422" y="198"/>
                  </a:lnTo>
                  <a:lnTo>
                    <a:pt x="424" y="212"/>
                  </a:lnTo>
                  <a:lnTo>
                    <a:pt x="424" y="226"/>
                  </a:lnTo>
                  <a:lnTo>
                    <a:pt x="424" y="226"/>
                  </a:lnTo>
                  <a:lnTo>
                    <a:pt x="424" y="240"/>
                  </a:lnTo>
                  <a:lnTo>
                    <a:pt x="422" y="254"/>
                  </a:lnTo>
                  <a:lnTo>
                    <a:pt x="418" y="266"/>
                  </a:lnTo>
                  <a:lnTo>
                    <a:pt x="414" y="278"/>
                  </a:lnTo>
                  <a:lnTo>
                    <a:pt x="408" y="290"/>
                  </a:lnTo>
                  <a:lnTo>
                    <a:pt x="400" y="302"/>
                  </a:lnTo>
                  <a:lnTo>
                    <a:pt x="392" y="312"/>
                  </a:lnTo>
                  <a:lnTo>
                    <a:pt x="384" y="322"/>
                  </a:lnTo>
                  <a:lnTo>
                    <a:pt x="374" y="330"/>
                  </a:lnTo>
                  <a:lnTo>
                    <a:pt x="364" y="338"/>
                  </a:lnTo>
                  <a:lnTo>
                    <a:pt x="352" y="346"/>
                  </a:lnTo>
                  <a:lnTo>
                    <a:pt x="340" y="352"/>
                  </a:lnTo>
                  <a:lnTo>
                    <a:pt x="328" y="356"/>
                  </a:lnTo>
                  <a:lnTo>
                    <a:pt x="316" y="358"/>
                  </a:lnTo>
                  <a:lnTo>
                    <a:pt x="302" y="362"/>
                  </a:lnTo>
                  <a:lnTo>
                    <a:pt x="288" y="362"/>
                  </a:lnTo>
                  <a:lnTo>
                    <a:pt x="288"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9" name="Freeform 58"/>
            <p:cNvSpPr/>
            <p:nvPr/>
          </p:nvSpPr>
          <p:spPr bwMode="auto">
            <a:xfrm>
              <a:off x="4279900" y="3348038"/>
              <a:ext cx="279400" cy="279400"/>
            </a:xfrm>
            <a:custGeom>
              <a:avLst/>
              <a:gdLst>
                <a:gd name="T0" fmla="*/ 88 w 176"/>
                <a:gd name="T1" fmla="*/ 0 h 176"/>
                <a:gd name="T2" fmla="*/ 88 w 176"/>
                <a:gd name="T3" fmla="*/ 0 h 176"/>
                <a:gd name="T4" fmla="*/ 70 w 176"/>
                <a:gd name="T5" fmla="*/ 2 h 176"/>
                <a:gd name="T6" fmla="*/ 54 w 176"/>
                <a:gd name="T7" fmla="*/ 8 h 176"/>
                <a:gd name="T8" fmla="*/ 40 w 176"/>
                <a:gd name="T9" fmla="*/ 16 h 176"/>
                <a:gd name="T10" fmla="*/ 26 w 176"/>
                <a:gd name="T11" fmla="*/ 26 h 176"/>
                <a:gd name="T12" fmla="*/ 16 w 176"/>
                <a:gd name="T13" fmla="*/ 40 h 176"/>
                <a:gd name="T14" fmla="*/ 8 w 176"/>
                <a:gd name="T15" fmla="*/ 54 h 176"/>
                <a:gd name="T16" fmla="*/ 2 w 176"/>
                <a:gd name="T17" fmla="*/ 70 h 176"/>
                <a:gd name="T18" fmla="*/ 0 w 176"/>
                <a:gd name="T19" fmla="*/ 88 h 176"/>
                <a:gd name="T20" fmla="*/ 0 w 176"/>
                <a:gd name="T21" fmla="*/ 88 h 176"/>
                <a:gd name="T22" fmla="*/ 2 w 176"/>
                <a:gd name="T23" fmla="*/ 106 h 176"/>
                <a:gd name="T24" fmla="*/ 8 w 176"/>
                <a:gd name="T25" fmla="*/ 122 h 176"/>
                <a:gd name="T26" fmla="*/ 16 w 176"/>
                <a:gd name="T27" fmla="*/ 138 h 176"/>
                <a:gd name="T28" fmla="*/ 26 w 176"/>
                <a:gd name="T29" fmla="*/ 150 h 176"/>
                <a:gd name="T30" fmla="*/ 40 w 176"/>
                <a:gd name="T31" fmla="*/ 160 h 176"/>
                <a:gd name="T32" fmla="*/ 54 w 176"/>
                <a:gd name="T33" fmla="*/ 168 h 176"/>
                <a:gd name="T34" fmla="*/ 70 w 176"/>
                <a:gd name="T35" fmla="*/ 174 h 176"/>
                <a:gd name="T36" fmla="*/ 88 w 176"/>
                <a:gd name="T37" fmla="*/ 176 h 176"/>
                <a:gd name="T38" fmla="*/ 88 w 176"/>
                <a:gd name="T39" fmla="*/ 176 h 176"/>
                <a:gd name="T40" fmla="*/ 106 w 176"/>
                <a:gd name="T41" fmla="*/ 174 h 176"/>
                <a:gd name="T42" fmla="*/ 122 w 176"/>
                <a:gd name="T43" fmla="*/ 168 h 176"/>
                <a:gd name="T44" fmla="*/ 138 w 176"/>
                <a:gd name="T45" fmla="*/ 160 h 176"/>
                <a:gd name="T46" fmla="*/ 150 w 176"/>
                <a:gd name="T47" fmla="*/ 150 h 176"/>
                <a:gd name="T48" fmla="*/ 160 w 176"/>
                <a:gd name="T49" fmla="*/ 138 h 176"/>
                <a:gd name="T50" fmla="*/ 168 w 176"/>
                <a:gd name="T51" fmla="*/ 122 h 176"/>
                <a:gd name="T52" fmla="*/ 174 w 176"/>
                <a:gd name="T53" fmla="*/ 106 h 176"/>
                <a:gd name="T54" fmla="*/ 176 w 176"/>
                <a:gd name="T55" fmla="*/ 88 h 176"/>
                <a:gd name="T56" fmla="*/ 176 w 176"/>
                <a:gd name="T57" fmla="*/ 88 h 176"/>
                <a:gd name="T58" fmla="*/ 174 w 176"/>
                <a:gd name="T59" fmla="*/ 70 h 176"/>
                <a:gd name="T60" fmla="*/ 168 w 176"/>
                <a:gd name="T61" fmla="*/ 54 h 176"/>
                <a:gd name="T62" fmla="*/ 160 w 176"/>
                <a:gd name="T63" fmla="*/ 40 h 176"/>
                <a:gd name="T64" fmla="*/ 150 w 176"/>
                <a:gd name="T65" fmla="*/ 26 h 176"/>
                <a:gd name="T66" fmla="*/ 138 w 176"/>
                <a:gd name="T67" fmla="*/ 16 h 176"/>
                <a:gd name="T68" fmla="*/ 122 w 176"/>
                <a:gd name="T69" fmla="*/ 8 h 176"/>
                <a:gd name="T70" fmla="*/ 106 w 176"/>
                <a:gd name="T71" fmla="*/ 2 h 176"/>
                <a:gd name="T72" fmla="*/ 88 w 176"/>
                <a:gd name="T73" fmla="*/ 0 h 176"/>
                <a:gd name="T74" fmla="*/ 88 w 176"/>
                <a:gd name="T7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lnTo>
                    <a:pt x="88" y="0"/>
                  </a:lnTo>
                  <a:lnTo>
                    <a:pt x="70" y="2"/>
                  </a:lnTo>
                  <a:lnTo>
                    <a:pt x="54" y="8"/>
                  </a:lnTo>
                  <a:lnTo>
                    <a:pt x="40" y="16"/>
                  </a:lnTo>
                  <a:lnTo>
                    <a:pt x="26" y="26"/>
                  </a:lnTo>
                  <a:lnTo>
                    <a:pt x="16" y="40"/>
                  </a:lnTo>
                  <a:lnTo>
                    <a:pt x="8" y="54"/>
                  </a:lnTo>
                  <a:lnTo>
                    <a:pt x="2" y="70"/>
                  </a:lnTo>
                  <a:lnTo>
                    <a:pt x="0" y="88"/>
                  </a:lnTo>
                  <a:lnTo>
                    <a:pt x="0" y="88"/>
                  </a:lnTo>
                  <a:lnTo>
                    <a:pt x="2" y="106"/>
                  </a:lnTo>
                  <a:lnTo>
                    <a:pt x="8" y="122"/>
                  </a:lnTo>
                  <a:lnTo>
                    <a:pt x="16" y="138"/>
                  </a:lnTo>
                  <a:lnTo>
                    <a:pt x="26" y="150"/>
                  </a:lnTo>
                  <a:lnTo>
                    <a:pt x="40" y="160"/>
                  </a:lnTo>
                  <a:lnTo>
                    <a:pt x="54" y="168"/>
                  </a:lnTo>
                  <a:lnTo>
                    <a:pt x="70" y="174"/>
                  </a:lnTo>
                  <a:lnTo>
                    <a:pt x="88" y="176"/>
                  </a:lnTo>
                  <a:lnTo>
                    <a:pt x="88" y="176"/>
                  </a:lnTo>
                  <a:lnTo>
                    <a:pt x="106" y="174"/>
                  </a:lnTo>
                  <a:lnTo>
                    <a:pt x="122" y="168"/>
                  </a:lnTo>
                  <a:lnTo>
                    <a:pt x="138" y="160"/>
                  </a:lnTo>
                  <a:lnTo>
                    <a:pt x="150" y="150"/>
                  </a:lnTo>
                  <a:lnTo>
                    <a:pt x="160" y="138"/>
                  </a:lnTo>
                  <a:lnTo>
                    <a:pt x="168" y="122"/>
                  </a:lnTo>
                  <a:lnTo>
                    <a:pt x="174" y="106"/>
                  </a:lnTo>
                  <a:lnTo>
                    <a:pt x="176" y="88"/>
                  </a:lnTo>
                  <a:lnTo>
                    <a:pt x="176" y="88"/>
                  </a:lnTo>
                  <a:lnTo>
                    <a:pt x="174" y="70"/>
                  </a:lnTo>
                  <a:lnTo>
                    <a:pt x="168" y="54"/>
                  </a:lnTo>
                  <a:lnTo>
                    <a:pt x="160" y="40"/>
                  </a:lnTo>
                  <a:lnTo>
                    <a:pt x="150" y="26"/>
                  </a:lnTo>
                  <a:lnTo>
                    <a:pt x="138" y="16"/>
                  </a:lnTo>
                  <a:lnTo>
                    <a:pt x="122" y="8"/>
                  </a:lnTo>
                  <a:lnTo>
                    <a:pt x="106"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80" name="Group 43"/>
          <p:cNvGrpSpPr/>
          <p:nvPr/>
        </p:nvGrpSpPr>
        <p:grpSpPr>
          <a:xfrm>
            <a:off x="5563212" y="2094774"/>
            <a:ext cx="283061" cy="345431"/>
            <a:chOff x="4648200" y="1539875"/>
            <a:chExt cx="749300" cy="914400"/>
          </a:xfrm>
          <a:solidFill>
            <a:schemeClr val="bg1"/>
          </a:solidFill>
        </p:grpSpPr>
        <p:sp>
          <p:nvSpPr>
            <p:cNvPr id="81" name="Freeform 62"/>
            <p:cNvSpPr>
              <a:spLocks noEditPoints="1"/>
            </p:cNvSpPr>
            <p:nvPr/>
          </p:nvSpPr>
          <p:spPr bwMode="auto">
            <a:xfrm>
              <a:off x="4648200" y="1539875"/>
              <a:ext cx="749300" cy="914400"/>
            </a:xfrm>
            <a:custGeom>
              <a:avLst/>
              <a:gdLst>
                <a:gd name="T0" fmla="*/ 448 w 472"/>
                <a:gd name="T1" fmla="*/ 122 h 576"/>
                <a:gd name="T2" fmla="*/ 444 w 472"/>
                <a:gd name="T3" fmla="*/ 118 h 576"/>
                <a:gd name="T4" fmla="*/ 434 w 472"/>
                <a:gd name="T5" fmla="*/ 112 h 576"/>
                <a:gd name="T6" fmla="*/ 378 w 472"/>
                <a:gd name="T7" fmla="*/ 112 h 576"/>
                <a:gd name="T8" fmla="*/ 378 w 472"/>
                <a:gd name="T9" fmla="*/ 68 h 576"/>
                <a:gd name="T10" fmla="*/ 370 w 472"/>
                <a:gd name="T11" fmla="*/ 46 h 576"/>
                <a:gd name="T12" fmla="*/ 332 w 472"/>
                <a:gd name="T13" fmla="*/ 10 h 576"/>
                <a:gd name="T14" fmla="*/ 312 w 472"/>
                <a:gd name="T15" fmla="*/ 0 h 576"/>
                <a:gd name="T16" fmla="*/ 160 w 472"/>
                <a:gd name="T17" fmla="*/ 0 h 576"/>
                <a:gd name="T18" fmla="*/ 138 w 472"/>
                <a:gd name="T19" fmla="*/ 10 h 576"/>
                <a:gd name="T20" fmla="*/ 104 w 472"/>
                <a:gd name="T21" fmla="*/ 44 h 576"/>
                <a:gd name="T22" fmla="*/ 96 w 472"/>
                <a:gd name="T23" fmla="*/ 64 h 576"/>
                <a:gd name="T24" fmla="*/ 42 w 472"/>
                <a:gd name="T25" fmla="*/ 112 h 576"/>
                <a:gd name="T26" fmla="*/ 38 w 472"/>
                <a:gd name="T27" fmla="*/ 112 h 576"/>
                <a:gd name="T28" fmla="*/ 28 w 472"/>
                <a:gd name="T29" fmla="*/ 118 h 576"/>
                <a:gd name="T30" fmla="*/ 2 w 472"/>
                <a:gd name="T31" fmla="*/ 154 h 576"/>
                <a:gd name="T32" fmla="*/ 0 w 472"/>
                <a:gd name="T33" fmla="*/ 158 h 576"/>
                <a:gd name="T34" fmla="*/ 2 w 472"/>
                <a:gd name="T35" fmla="*/ 164 h 576"/>
                <a:gd name="T36" fmla="*/ 44 w 472"/>
                <a:gd name="T37" fmla="*/ 164 h 576"/>
                <a:gd name="T38" fmla="*/ 44 w 472"/>
                <a:gd name="T39" fmla="*/ 564 h 576"/>
                <a:gd name="T40" fmla="*/ 48 w 472"/>
                <a:gd name="T41" fmla="*/ 572 h 576"/>
                <a:gd name="T42" fmla="*/ 56 w 472"/>
                <a:gd name="T43" fmla="*/ 576 h 576"/>
                <a:gd name="T44" fmla="*/ 418 w 472"/>
                <a:gd name="T45" fmla="*/ 576 h 576"/>
                <a:gd name="T46" fmla="*/ 426 w 472"/>
                <a:gd name="T47" fmla="*/ 572 h 576"/>
                <a:gd name="T48" fmla="*/ 430 w 472"/>
                <a:gd name="T49" fmla="*/ 564 h 576"/>
                <a:gd name="T50" fmla="*/ 464 w 472"/>
                <a:gd name="T51" fmla="*/ 164 h 576"/>
                <a:gd name="T52" fmla="*/ 468 w 472"/>
                <a:gd name="T53" fmla="*/ 164 h 576"/>
                <a:gd name="T54" fmla="*/ 472 w 472"/>
                <a:gd name="T55" fmla="*/ 158 h 576"/>
                <a:gd name="T56" fmla="*/ 470 w 472"/>
                <a:gd name="T57" fmla="*/ 154 h 576"/>
                <a:gd name="T58" fmla="*/ 146 w 472"/>
                <a:gd name="T59" fmla="*/ 86 h 576"/>
                <a:gd name="T60" fmla="*/ 150 w 472"/>
                <a:gd name="T61" fmla="*/ 74 h 576"/>
                <a:gd name="T62" fmla="*/ 160 w 472"/>
                <a:gd name="T63" fmla="*/ 62 h 576"/>
                <a:gd name="T64" fmla="*/ 170 w 472"/>
                <a:gd name="T65" fmla="*/ 54 h 576"/>
                <a:gd name="T66" fmla="*/ 290 w 472"/>
                <a:gd name="T67" fmla="*/ 52 h 576"/>
                <a:gd name="T68" fmla="*/ 302 w 472"/>
                <a:gd name="T69" fmla="*/ 54 h 576"/>
                <a:gd name="T70" fmla="*/ 318 w 472"/>
                <a:gd name="T71" fmla="*/ 68 h 576"/>
                <a:gd name="T72" fmla="*/ 324 w 472"/>
                <a:gd name="T73" fmla="*/ 78 h 576"/>
                <a:gd name="T74" fmla="*/ 326 w 472"/>
                <a:gd name="T75" fmla="*/ 108 h 576"/>
                <a:gd name="T76" fmla="*/ 326 w 472"/>
                <a:gd name="T77" fmla="*/ 112 h 576"/>
                <a:gd name="T78" fmla="*/ 148 w 472"/>
                <a:gd name="T79" fmla="*/ 112 h 576"/>
                <a:gd name="T80" fmla="*/ 146 w 472"/>
                <a:gd name="T81" fmla="*/ 108 h 576"/>
                <a:gd name="T82" fmla="*/ 378 w 472"/>
                <a:gd name="T83" fmla="*/ 512 h 576"/>
                <a:gd name="T84" fmla="*/ 378 w 472"/>
                <a:gd name="T85" fmla="*/ 518 h 576"/>
                <a:gd name="T86" fmla="*/ 370 w 472"/>
                <a:gd name="T87" fmla="*/ 524 h 576"/>
                <a:gd name="T88" fmla="*/ 108 w 472"/>
                <a:gd name="T89" fmla="*/ 524 h 576"/>
                <a:gd name="T90" fmla="*/ 102 w 472"/>
                <a:gd name="T91" fmla="*/ 524 h 576"/>
                <a:gd name="T92" fmla="*/ 96 w 472"/>
                <a:gd name="T93" fmla="*/ 518 h 576"/>
                <a:gd name="T94" fmla="*/ 96 w 472"/>
                <a:gd name="T95" fmla="*/ 176 h 576"/>
                <a:gd name="T96" fmla="*/ 96 w 472"/>
                <a:gd name="T97" fmla="*/ 172 h 576"/>
                <a:gd name="T98" fmla="*/ 102 w 472"/>
                <a:gd name="T99" fmla="*/ 166 h 576"/>
                <a:gd name="T100" fmla="*/ 170 w 472"/>
                <a:gd name="T101" fmla="*/ 164 h 576"/>
                <a:gd name="T102" fmla="*/ 368 w 472"/>
                <a:gd name="T103" fmla="*/ 164 h 576"/>
                <a:gd name="T104" fmla="*/ 376 w 472"/>
                <a:gd name="T105" fmla="*/ 168 h 576"/>
                <a:gd name="T106" fmla="*/ 378 w 472"/>
                <a:gd name="T107" fmla="*/ 17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2" h="576">
                  <a:moveTo>
                    <a:pt x="470" y="154"/>
                  </a:moveTo>
                  <a:lnTo>
                    <a:pt x="448" y="122"/>
                  </a:lnTo>
                  <a:lnTo>
                    <a:pt x="448" y="122"/>
                  </a:lnTo>
                  <a:lnTo>
                    <a:pt x="444" y="118"/>
                  </a:lnTo>
                  <a:lnTo>
                    <a:pt x="440" y="114"/>
                  </a:lnTo>
                  <a:lnTo>
                    <a:pt x="434" y="112"/>
                  </a:lnTo>
                  <a:lnTo>
                    <a:pt x="428" y="112"/>
                  </a:lnTo>
                  <a:lnTo>
                    <a:pt x="378" y="112"/>
                  </a:lnTo>
                  <a:lnTo>
                    <a:pt x="378" y="68"/>
                  </a:lnTo>
                  <a:lnTo>
                    <a:pt x="378" y="68"/>
                  </a:lnTo>
                  <a:lnTo>
                    <a:pt x="376" y="56"/>
                  </a:lnTo>
                  <a:lnTo>
                    <a:pt x="370" y="46"/>
                  </a:lnTo>
                  <a:lnTo>
                    <a:pt x="332" y="10"/>
                  </a:lnTo>
                  <a:lnTo>
                    <a:pt x="332" y="10"/>
                  </a:lnTo>
                  <a:lnTo>
                    <a:pt x="322" y="4"/>
                  </a:lnTo>
                  <a:lnTo>
                    <a:pt x="312" y="0"/>
                  </a:lnTo>
                  <a:lnTo>
                    <a:pt x="160" y="0"/>
                  </a:lnTo>
                  <a:lnTo>
                    <a:pt x="160" y="0"/>
                  </a:lnTo>
                  <a:lnTo>
                    <a:pt x="148" y="4"/>
                  </a:lnTo>
                  <a:lnTo>
                    <a:pt x="138" y="10"/>
                  </a:lnTo>
                  <a:lnTo>
                    <a:pt x="104" y="44"/>
                  </a:lnTo>
                  <a:lnTo>
                    <a:pt x="104" y="44"/>
                  </a:lnTo>
                  <a:lnTo>
                    <a:pt x="98" y="54"/>
                  </a:lnTo>
                  <a:lnTo>
                    <a:pt x="96" y="64"/>
                  </a:lnTo>
                  <a:lnTo>
                    <a:pt x="96" y="112"/>
                  </a:lnTo>
                  <a:lnTo>
                    <a:pt x="42" y="112"/>
                  </a:lnTo>
                  <a:lnTo>
                    <a:pt x="42" y="112"/>
                  </a:lnTo>
                  <a:lnTo>
                    <a:pt x="38" y="112"/>
                  </a:lnTo>
                  <a:lnTo>
                    <a:pt x="32" y="114"/>
                  </a:lnTo>
                  <a:lnTo>
                    <a:pt x="28" y="118"/>
                  </a:lnTo>
                  <a:lnTo>
                    <a:pt x="24" y="122"/>
                  </a:lnTo>
                  <a:lnTo>
                    <a:pt x="2" y="154"/>
                  </a:lnTo>
                  <a:lnTo>
                    <a:pt x="2" y="154"/>
                  </a:lnTo>
                  <a:lnTo>
                    <a:pt x="0" y="158"/>
                  </a:lnTo>
                  <a:lnTo>
                    <a:pt x="0" y="160"/>
                  </a:lnTo>
                  <a:lnTo>
                    <a:pt x="2" y="164"/>
                  </a:lnTo>
                  <a:lnTo>
                    <a:pt x="8" y="164"/>
                  </a:lnTo>
                  <a:lnTo>
                    <a:pt x="44" y="164"/>
                  </a:lnTo>
                  <a:lnTo>
                    <a:pt x="44" y="564"/>
                  </a:lnTo>
                  <a:lnTo>
                    <a:pt x="44" y="564"/>
                  </a:lnTo>
                  <a:lnTo>
                    <a:pt x="44" y="568"/>
                  </a:lnTo>
                  <a:lnTo>
                    <a:pt x="48" y="572"/>
                  </a:lnTo>
                  <a:lnTo>
                    <a:pt x="52" y="576"/>
                  </a:lnTo>
                  <a:lnTo>
                    <a:pt x="56" y="576"/>
                  </a:lnTo>
                  <a:lnTo>
                    <a:pt x="418" y="576"/>
                  </a:lnTo>
                  <a:lnTo>
                    <a:pt x="418" y="576"/>
                  </a:lnTo>
                  <a:lnTo>
                    <a:pt x="422" y="576"/>
                  </a:lnTo>
                  <a:lnTo>
                    <a:pt x="426" y="572"/>
                  </a:lnTo>
                  <a:lnTo>
                    <a:pt x="430" y="568"/>
                  </a:lnTo>
                  <a:lnTo>
                    <a:pt x="430" y="564"/>
                  </a:lnTo>
                  <a:lnTo>
                    <a:pt x="430" y="164"/>
                  </a:lnTo>
                  <a:lnTo>
                    <a:pt x="464" y="164"/>
                  </a:lnTo>
                  <a:lnTo>
                    <a:pt x="464" y="164"/>
                  </a:lnTo>
                  <a:lnTo>
                    <a:pt x="468" y="164"/>
                  </a:lnTo>
                  <a:lnTo>
                    <a:pt x="470" y="162"/>
                  </a:lnTo>
                  <a:lnTo>
                    <a:pt x="472" y="158"/>
                  </a:lnTo>
                  <a:lnTo>
                    <a:pt x="470" y="154"/>
                  </a:lnTo>
                  <a:lnTo>
                    <a:pt x="470" y="154"/>
                  </a:lnTo>
                  <a:close/>
                  <a:moveTo>
                    <a:pt x="146" y="108"/>
                  </a:moveTo>
                  <a:lnTo>
                    <a:pt x="146" y="86"/>
                  </a:lnTo>
                  <a:lnTo>
                    <a:pt x="146" y="86"/>
                  </a:lnTo>
                  <a:lnTo>
                    <a:pt x="150" y="74"/>
                  </a:lnTo>
                  <a:lnTo>
                    <a:pt x="156" y="64"/>
                  </a:lnTo>
                  <a:lnTo>
                    <a:pt x="160" y="62"/>
                  </a:lnTo>
                  <a:lnTo>
                    <a:pt x="160" y="62"/>
                  </a:lnTo>
                  <a:lnTo>
                    <a:pt x="170" y="54"/>
                  </a:lnTo>
                  <a:lnTo>
                    <a:pt x="180" y="52"/>
                  </a:lnTo>
                  <a:lnTo>
                    <a:pt x="290" y="52"/>
                  </a:lnTo>
                  <a:lnTo>
                    <a:pt x="290" y="52"/>
                  </a:lnTo>
                  <a:lnTo>
                    <a:pt x="302" y="54"/>
                  </a:lnTo>
                  <a:lnTo>
                    <a:pt x="312" y="62"/>
                  </a:lnTo>
                  <a:lnTo>
                    <a:pt x="318" y="68"/>
                  </a:lnTo>
                  <a:lnTo>
                    <a:pt x="318" y="68"/>
                  </a:lnTo>
                  <a:lnTo>
                    <a:pt x="324" y="78"/>
                  </a:lnTo>
                  <a:lnTo>
                    <a:pt x="326" y="88"/>
                  </a:lnTo>
                  <a:lnTo>
                    <a:pt x="326" y="108"/>
                  </a:lnTo>
                  <a:lnTo>
                    <a:pt x="326" y="108"/>
                  </a:lnTo>
                  <a:lnTo>
                    <a:pt x="326" y="112"/>
                  </a:lnTo>
                  <a:lnTo>
                    <a:pt x="148" y="112"/>
                  </a:lnTo>
                  <a:lnTo>
                    <a:pt x="148" y="112"/>
                  </a:lnTo>
                  <a:lnTo>
                    <a:pt x="146" y="108"/>
                  </a:lnTo>
                  <a:lnTo>
                    <a:pt x="146" y="108"/>
                  </a:lnTo>
                  <a:close/>
                  <a:moveTo>
                    <a:pt x="378" y="176"/>
                  </a:moveTo>
                  <a:lnTo>
                    <a:pt x="378" y="512"/>
                  </a:lnTo>
                  <a:lnTo>
                    <a:pt x="378" y="512"/>
                  </a:lnTo>
                  <a:lnTo>
                    <a:pt x="378" y="518"/>
                  </a:lnTo>
                  <a:lnTo>
                    <a:pt x="374" y="522"/>
                  </a:lnTo>
                  <a:lnTo>
                    <a:pt x="370" y="524"/>
                  </a:lnTo>
                  <a:lnTo>
                    <a:pt x="366" y="524"/>
                  </a:lnTo>
                  <a:lnTo>
                    <a:pt x="108" y="524"/>
                  </a:lnTo>
                  <a:lnTo>
                    <a:pt x="108" y="524"/>
                  </a:lnTo>
                  <a:lnTo>
                    <a:pt x="102" y="524"/>
                  </a:lnTo>
                  <a:lnTo>
                    <a:pt x="98" y="522"/>
                  </a:lnTo>
                  <a:lnTo>
                    <a:pt x="96" y="518"/>
                  </a:lnTo>
                  <a:lnTo>
                    <a:pt x="96" y="512"/>
                  </a:lnTo>
                  <a:lnTo>
                    <a:pt x="96" y="176"/>
                  </a:lnTo>
                  <a:lnTo>
                    <a:pt x="96" y="176"/>
                  </a:lnTo>
                  <a:lnTo>
                    <a:pt x="96" y="172"/>
                  </a:lnTo>
                  <a:lnTo>
                    <a:pt x="98" y="168"/>
                  </a:lnTo>
                  <a:lnTo>
                    <a:pt x="102" y="166"/>
                  </a:lnTo>
                  <a:lnTo>
                    <a:pt x="108" y="164"/>
                  </a:lnTo>
                  <a:lnTo>
                    <a:pt x="170" y="164"/>
                  </a:lnTo>
                  <a:lnTo>
                    <a:pt x="368" y="164"/>
                  </a:lnTo>
                  <a:lnTo>
                    <a:pt x="368" y="164"/>
                  </a:lnTo>
                  <a:lnTo>
                    <a:pt x="372" y="166"/>
                  </a:lnTo>
                  <a:lnTo>
                    <a:pt x="376" y="168"/>
                  </a:lnTo>
                  <a:lnTo>
                    <a:pt x="378" y="172"/>
                  </a:lnTo>
                  <a:lnTo>
                    <a:pt x="378" y="176"/>
                  </a:lnTo>
                  <a:lnTo>
                    <a:pt x="378"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2" name="Freeform 63"/>
            <p:cNvSpPr/>
            <p:nvPr/>
          </p:nvSpPr>
          <p:spPr bwMode="auto">
            <a:xfrm>
              <a:off x="4854575" y="1854200"/>
              <a:ext cx="63500" cy="463550"/>
            </a:xfrm>
            <a:custGeom>
              <a:avLst/>
              <a:gdLst>
                <a:gd name="T0" fmla="*/ 28 w 40"/>
                <a:gd name="T1" fmla="*/ 0 h 292"/>
                <a:gd name="T2" fmla="*/ 12 w 40"/>
                <a:gd name="T3" fmla="*/ 0 h 292"/>
                <a:gd name="T4" fmla="*/ 12 w 40"/>
                <a:gd name="T5" fmla="*/ 0 h 292"/>
                <a:gd name="T6" fmla="*/ 8 w 40"/>
                <a:gd name="T7" fmla="*/ 2 h 292"/>
                <a:gd name="T8" fmla="*/ 4 w 40"/>
                <a:gd name="T9" fmla="*/ 4 h 292"/>
                <a:gd name="T10" fmla="*/ 2 w 40"/>
                <a:gd name="T11" fmla="*/ 8 h 292"/>
                <a:gd name="T12" fmla="*/ 0 w 40"/>
                <a:gd name="T13" fmla="*/ 14 h 292"/>
                <a:gd name="T14" fmla="*/ 0 w 40"/>
                <a:gd name="T15" fmla="*/ 280 h 292"/>
                <a:gd name="T16" fmla="*/ 0 w 40"/>
                <a:gd name="T17" fmla="*/ 280 h 292"/>
                <a:gd name="T18" fmla="*/ 2 w 40"/>
                <a:gd name="T19" fmla="*/ 286 h 292"/>
                <a:gd name="T20" fmla="*/ 4 w 40"/>
                <a:gd name="T21" fmla="*/ 290 h 292"/>
                <a:gd name="T22" fmla="*/ 8 w 40"/>
                <a:gd name="T23" fmla="*/ 292 h 292"/>
                <a:gd name="T24" fmla="*/ 12 w 40"/>
                <a:gd name="T25" fmla="*/ 292 h 292"/>
                <a:gd name="T26" fmla="*/ 28 w 40"/>
                <a:gd name="T27" fmla="*/ 292 h 292"/>
                <a:gd name="T28" fmla="*/ 28 w 40"/>
                <a:gd name="T29" fmla="*/ 292 h 292"/>
                <a:gd name="T30" fmla="*/ 32 w 40"/>
                <a:gd name="T31" fmla="*/ 292 h 292"/>
                <a:gd name="T32" fmla="*/ 36 w 40"/>
                <a:gd name="T33" fmla="*/ 290 h 292"/>
                <a:gd name="T34" fmla="*/ 38 w 40"/>
                <a:gd name="T35" fmla="*/ 286 h 292"/>
                <a:gd name="T36" fmla="*/ 40 w 40"/>
                <a:gd name="T37" fmla="*/ 280 h 292"/>
                <a:gd name="T38" fmla="*/ 40 w 40"/>
                <a:gd name="T39" fmla="*/ 14 h 292"/>
                <a:gd name="T40" fmla="*/ 40 w 40"/>
                <a:gd name="T41" fmla="*/ 14 h 292"/>
                <a:gd name="T42" fmla="*/ 38 w 40"/>
                <a:gd name="T43" fmla="*/ 8 h 292"/>
                <a:gd name="T44" fmla="*/ 36 w 40"/>
                <a:gd name="T45" fmla="*/ 4 h 292"/>
                <a:gd name="T46" fmla="*/ 32 w 40"/>
                <a:gd name="T47" fmla="*/ 2 h 292"/>
                <a:gd name="T48" fmla="*/ 28 w 40"/>
                <a:gd name="T49" fmla="*/ 0 h 292"/>
                <a:gd name="T50" fmla="*/ 28 w 40"/>
                <a:gd name="T5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28" y="0"/>
                  </a:moveTo>
                  <a:lnTo>
                    <a:pt x="12" y="0"/>
                  </a:lnTo>
                  <a:lnTo>
                    <a:pt x="12" y="0"/>
                  </a:lnTo>
                  <a:lnTo>
                    <a:pt x="8" y="2"/>
                  </a:lnTo>
                  <a:lnTo>
                    <a:pt x="4" y="4"/>
                  </a:lnTo>
                  <a:lnTo>
                    <a:pt x="2" y="8"/>
                  </a:lnTo>
                  <a:lnTo>
                    <a:pt x="0" y="14"/>
                  </a:lnTo>
                  <a:lnTo>
                    <a:pt x="0" y="280"/>
                  </a:lnTo>
                  <a:lnTo>
                    <a:pt x="0" y="280"/>
                  </a:lnTo>
                  <a:lnTo>
                    <a:pt x="2" y="286"/>
                  </a:lnTo>
                  <a:lnTo>
                    <a:pt x="4" y="290"/>
                  </a:lnTo>
                  <a:lnTo>
                    <a:pt x="8" y="292"/>
                  </a:lnTo>
                  <a:lnTo>
                    <a:pt x="12" y="292"/>
                  </a:ln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3" name="Freeform 64"/>
            <p:cNvSpPr/>
            <p:nvPr/>
          </p:nvSpPr>
          <p:spPr bwMode="auto">
            <a:xfrm>
              <a:off x="4991100" y="1854200"/>
              <a:ext cx="63500" cy="463550"/>
            </a:xfrm>
            <a:custGeom>
              <a:avLst/>
              <a:gdLst>
                <a:gd name="T0" fmla="*/ 12 w 40"/>
                <a:gd name="T1" fmla="*/ 292 h 292"/>
                <a:gd name="T2" fmla="*/ 28 w 40"/>
                <a:gd name="T3" fmla="*/ 292 h 292"/>
                <a:gd name="T4" fmla="*/ 28 w 40"/>
                <a:gd name="T5" fmla="*/ 292 h 292"/>
                <a:gd name="T6" fmla="*/ 32 w 40"/>
                <a:gd name="T7" fmla="*/ 292 h 292"/>
                <a:gd name="T8" fmla="*/ 36 w 40"/>
                <a:gd name="T9" fmla="*/ 290 h 292"/>
                <a:gd name="T10" fmla="*/ 38 w 40"/>
                <a:gd name="T11" fmla="*/ 286 h 292"/>
                <a:gd name="T12" fmla="*/ 40 w 40"/>
                <a:gd name="T13" fmla="*/ 280 h 292"/>
                <a:gd name="T14" fmla="*/ 40 w 40"/>
                <a:gd name="T15" fmla="*/ 14 h 292"/>
                <a:gd name="T16" fmla="*/ 40 w 40"/>
                <a:gd name="T17" fmla="*/ 14 h 292"/>
                <a:gd name="T18" fmla="*/ 38 w 40"/>
                <a:gd name="T19" fmla="*/ 8 h 292"/>
                <a:gd name="T20" fmla="*/ 36 w 40"/>
                <a:gd name="T21" fmla="*/ 4 h 292"/>
                <a:gd name="T22" fmla="*/ 32 w 40"/>
                <a:gd name="T23" fmla="*/ 2 h 292"/>
                <a:gd name="T24" fmla="*/ 28 w 40"/>
                <a:gd name="T25" fmla="*/ 0 h 292"/>
                <a:gd name="T26" fmla="*/ 12 w 40"/>
                <a:gd name="T27" fmla="*/ 0 h 292"/>
                <a:gd name="T28" fmla="*/ 12 w 40"/>
                <a:gd name="T29" fmla="*/ 0 h 292"/>
                <a:gd name="T30" fmla="*/ 8 w 40"/>
                <a:gd name="T31" fmla="*/ 2 h 292"/>
                <a:gd name="T32" fmla="*/ 4 w 40"/>
                <a:gd name="T33" fmla="*/ 4 h 292"/>
                <a:gd name="T34" fmla="*/ 2 w 40"/>
                <a:gd name="T35" fmla="*/ 8 h 292"/>
                <a:gd name="T36" fmla="*/ 0 w 40"/>
                <a:gd name="T37" fmla="*/ 14 h 292"/>
                <a:gd name="T38" fmla="*/ 0 w 40"/>
                <a:gd name="T39" fmla="*/ 280 h 292"/>
                <a:gd name="T40" fmla="*/ 0 w 40"/>
                <a:gd name="T41" fmla="*/ 280 h 292"/>
                <a:gd name="T42" fmla="*/ 2 w 40"/>
                <a:gd name="T43" fmla="*/ 286 h 292"/>
                <a:gd name="T44" fmla="*/ 4 w 40"/>
                <a:gd name="T45" fmla="*/ 290 h 292"/>
                <a:gd name="T46" fmla="*/ 8 w 40"/>
                <a:gd name="T47" fmla="*/ 292 h 292"/>
                <a:gd name="T48" fmla="*/ 12 w 40"/>
                <a:gd name="T49" fmla="*/ 292 h 292"/>
                <a:gd name="T50" fmla="*/ 12 w 40"/>
                <a:gd name="T51"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12" y="292"/>
                  </a:move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12" y="0"/>
                  </a:lnTo>
                  <a:lnTo>
                    <a:pt x="12" y="0"/>
                  </a:lnTo>
                  <a:lnTo>
                    <a:pt x="8" y="2"/>
                  </a:lnTo>
                  <a:lnTo>
                    <a:pt x="4" y="4"/>
                  </a:lnTo>
                  <a:lnTo>
                    <a:pt x="2" y="8"/>
                  </a:lnTo>
                  <a:lnTo>
                    <a:pt x="0" y="14"/>
                  </a:lnTo>
                  <a:lnTo>
                    <a:pt x="0" y="280"/>
                  </a:lnTo>
                  <a:lnTo>
                    <a:pt x="0" y="280"/>
                  </a:lnTo>
                  <a:lnTo>
                    <a:pt x="2" y="286"/>
                  </a:lnTo>
                  <a:lnTo>
                    <a:pt x="4" y="290"/>
                  </a:lnTo>
                  <a:lnTo>
                    <a:pt x="8" y="292"/>
                  </a:lnTo>
                  <a:lnTo>
                    <a:pt x="12" y="292"/>
                  </a:lnTo>
                  <a:lnTo>
                    <a:pt x="12" y="2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4" name="Freeform 65"/>
            <p:cNvSpPr/>
            <p:nvPr/>
          </p:nvSpPr>
          <p:spPr bwMode="auto">
            <a:xfrm>
              <a:off x="5127625" y="1854200"/>
              <a:ext cx="63500" cy="463550"/>
            </a:xfrm>
            <a:custGeom>
              <a:avLst/>
              <a:gdLst>
                <a:gd name="T0" fmla="*/ 12 w 40"/>
                <a:gd name="T1" fmla="*/ 292 h 292"/>
                <a:gd name="T2" fmla="*/ 28 w 40"/>
                <a:gd name="T3" fmla="*/ 292 h 292"/>
                <a:gd name="T4" fmla="*/ 28 w 40"/>
                <a:gd name="T5" fmla="*/ 292 h 292"/>
                <a:gd name="T6" fmla="*/ 32 w 40"/>
                <a:gd name="T7" fmla="*/ 292 h 292"/>
                <a:gd name="T8" fmla="*/ 36 w 40"/>
                <a:gd name="T9" fmla="*/ 290 h 292"/>
                <a:gd name="T10" fmla="*/ 38 w 40"/>
                <a:gd name="T11" fmla="*/ 286 h 292"/>
                <a:gd name="T12" fmla="*/ 40 w 40"/>
                <a:gd name="T13" fmla="*/ 280 h 292"/>
                <a:gd name="T14" fmla="*/ 40 w 40"/>
                <a:gd name="T15" fmla="*/ 14 h 292"/>
                <a:gd name="T16" fmla="*/ 40 w 40"/>
                <a:gd name="T17" fmla="*/ 14 h 292"/>
                <a:gd name="T18" fmla="*/ 38 w 40"/>
                <a:gd name="T19" fmla="*/ 8 h 292"/>
                <a:gd name="T20" fmla="*/ 36 w 40"/>
                <a:gd name="T21" fmla="*/ 4 h 292"/>
                <a:gd name="T22" fmla="*/ 32 w 40"/>
                <a:gd name="T23" fmla="*/ 2 h 292"/>
                <a:gd name="T24" fmla="*/ 28 w 40"/>
                <a:gd name="T25" fmla="*/ 0 h 292"/>
                <a:gd name="T26" fmla="*/ 12 w 40"/>
                <a:gd name="T27" fmla="*/ 0 h 292"/>
                <a:gd name="T28" fmla="*/ 12 w 40"/>
                <a:gd name="T29" fmla="*/ 0 h 292"/>
                <a:gd name="T30" fmla="*/ 8 w 40"/>
                <a:gd name="T31" fmla="*/ 2 h 292"/>
                <a:gd name="T32" fmla="*/ 4 w 40"/>
                <a:gd name="T33" fmla="*/ 4 h 292"/>
                <a:gd name="T34" fmla="*/ 0 w 40"/>
                <a:gd name="T35" fmla="*/ 8 h 292"/>
                <a:gd name="T36" fmla="*/ 0 w 40"/>
                <a:gd name="T37" fmla="*/ 14 h 292"/>
                <a:gd name="T38" fmla="*/ 0 w 40"/>
                <a:gd name="T39" fmla="*/ 280 h 292"/>
                <a:gd name="T40" fmla="*/ 0 w 40"/>
                <a:gd name="T41" fmla="*/ 280 h 292"/>
                <a:gd name="T42" fmla="*/ 0 w 40"/>
                <a:gd name="T43" fmla="*/ 286 h 292"/>
                <a:gd name="T44" fmla="*/ 4 w 40"/>
                <a:gd name="T45" fmla="*/ 290 h 292"/>
                <a:gd name="T46" fmla="*/ 8 w 40"/>
                <a:gd name="T47" fmla="*/ 292 h 292"/>
                <a:gd name="T48" fmla="*/ 12 w 40"/>
                <a:gd name="T49" fmla="*/ 292 h 292"/>
                <a:gd name="T50" fmla="*/ 12 w 40"/>
                <a:gd name="T51"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12" y="292"/>
                  </a:move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12" y="0"/>
                  </a:lnTo>
                  <a:lnTo>
                    <a:pt x="12" y="0"/>
                  </a:lnTo>
                  <a:lnTo>
                    <a:pt x="8" y="2"/>
                  </a:lnTo>
                  <a:lnTo>
                    <a:pt x="4" y="4"/>
                  </a:lnTo>
                  <a:lnTo>
                    <a:pt x="0" y="8"/>
                  </a:lnTo>
                  <a:lnTo>
                    <a:pt x="0" y="14"/>
                  </a:lnTo>
                  <a:lnTo>
                    <a:pt x="0" y="280"/>
                  </a:lnTo>
                  <a:lnTo>
                    <a:pt x="0" y="280"/>
                  </a:lnTo>
                  <a:lnTo>
                    <a:pt x="0" y="286"/>
                  </a:lnTo>
                  <a:lnTo>
                    <a:pt x="4" y="290"/>
                  </a:lnTo>
                  <a:lnTo>
                    <a:pt x="8" y="292"/>
                  </a:lnTo>
                  <a:lnTo>
                    <a:pt x="12" y="292"/>
                  </a:lnTo>
                  <a:lnTo>
                    <a:pt x="12" y="2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85" name="Group 53"/>
          <p:cNvGrpSpPr/>
          <p:nvPr/>
        </p:nvGrpSpPr>
        <p:grpSpPr>
          <a:xfrm>
            <a:off x="4854932" y="3633969"/>
            <a:ext cx="370486" cy="370486"/>
            <a:chOff x="4808538" y="2608263"/>
            <a:chExt cx="914400" cy="914400"/>
          </a:xfrm>
          <a:solidFill>
            <a:schemeClr val="bg1"/>
          </a:solidFill>
        </p:grpSpPr>
        <p:sp>
          <p:nvSpPr>
            <p:cNvPr id="86" name="Freeform 76"/>
            <p:cNvSpPr/>
            <p:nvPr/>
          </p:nvSpPr>
          <p:spPr bwMode="auto">
            <a:xfrm>
              <a:off x="4808538" y="2919413"/>
              <a:ext cx="603250" cy="603250"/>
            </a:xfrm>
            <a:custGeom>
              <a:avLst/>
              <a:gdLst>
                <a:gd name="T0" fmla="*/ 0 w 380"/>
                <a:gd name="T1" fmla="*/ 0 h 380"/>
                <a:gd name="T2" fmla="*/ 0 w 380"/>
                <a:gd name="T3" fmla="*/ 112 h 380"/>
                <a:gd name="T4" fmla="*/ 0 w 380"/>
                <a:gd name="T5" fmla="*/ 112 h 380"/>
                <a:gd name="T6" fmla="*/ 26 w 380"/>
                <a:gd name="T7" fmla="*/ 112 h 380"/>
                <a:gd name="T8" fmla="*/ 52 w 380"/>
                <a:gd name="T9" fmla="*/ 116 h 380"/>
                <a:gd name="T10" fmla="*/ 78 w 380"/>
                <a:gd name="T11" fmla="*/ 122 h 380"/>
                <a:gd name="T12" fmla="*/ 102 w 380"/>
                <a:gd name="T13" fmla="*/ 132 h 380"/>
                <a:gd name="T14" fmla="*/ 126 w 380"/>
                <a:gd name="T15" fmla="*/ 142 h 380"/>
                <a:gd name="T16" fmla="*/ 150 w 380"/>
                <a:gd name="T17" fmla="*/ 156 h 380"/>
                <a:gd name="T18" fmla="*/ 170 w 380"/>
                <a:gd name="T19" fmla="*/ 172 h 380"/>
                <a:gd name="T20" fmla="*/ 190 w 380"/>
                <a:gd name="T21" fmla="*/ 190 h 380"/>
                <a:gd name="T22" fmla="*/ 190 w 380"/>
                <a:gd name="T23" fmla="*/ 190 h 380"/>
                <a:gd name="T24" fmla="*/ 208 w 380"/>
                <a:gd name="T25" fmla="*/ 210 h 380"/>
                <a:gd name="T26" fmla="*/ 224 w 380"/>
                <a:gd name="T27" fmla="*/ 232 h 380"/>
                <a:gd name="T28" fmla="*/ 238 w 380"/>
                <a:gd name="T29" fmla="*/ 254 h 380"/>
                <a:gd name="T30" fmla="*/ 248 w 380"/>
                <a:gd name="T31" fmla="*/ 278 h 380"/>
                <a:gd name="T32" fmla="*/ 258 w 380"/>
                <a:gd name="T33" fmla="*/ 302 h 380"/>
                <a:gd name="T34" fmla="*/ 264 w 380"/>
                <a:gd name="T35" fmla="*/ 326 h 380"/>
                <a:gd name="T36" fmla="*/ 268 w 380"/>
                <a:gd name="T37" fmla="*/ 352 h 380"/>
                <a:gd name="T38" fmla="*/ 270 w 380"/>
                <a:gd name="T39" fmla="*/ 380 h 380"/>
                <a:gd name="T40" fmla="*/ 380 w 380"/>
                <a:gd name="T41" fmla="*/ 380 h 380"/>
                <a:gd name="T42" fmla="*/ 380 w 380"/>
                <a:gd name="T43" fmla="*/ 380 h 380"/>
                <a:gd name="T44" fmla="*/ 378 w 380"/>
                <a:gd name="T45" fmla="*/ 340 h 380"/>
                <a:gd name="T46" fmla="*/ 372 w 380"/>
                <a:gd name="T47" fmla="*/ 304 h 380"/>
                <a:gd name="T48" fmla="*/ 362 w 380"/>
                <a:gd name="T49" fmla="*/ 266 h 380"/>
                <a:gd name="T50" fmla="*/ 350 w 380"/>
                <a:gd name="T51" fmla="*/ 232 h 380"/>
                <a:gd name="T52" fmla="*/ 334 w 380"/>
                <a:gd name="T53" fmla="*/ 198 h 380"/>
                <a:gd name="T54" fmla="*/ 314 w 380"/>
                <a:gd name="T55" fmla="*/ 168 h 380"/>
                <a:gd name="T56" fmla="*/ 292 w 380"/>
                <a:gd name="T57" fmla="*/ 138 h 380"/>
                <a:gd name="T58" fmla="*/ 268 w 380"/>
                <a:gd name="T59" fmla="*/ 112 h 380"/>
                <a:gd name="T60" fmla="*/ 240 w 380"/>
                <a:gd name="T61" fmla="*/ 86 h 380"/>
                <a:gd name="T62" fmla="*/ 212 w 380"/>
                <a:gd name="T63" fmla="*/ 66 h 380"/>
                <a:gd name="T64" fmla="*/ 180 w 380"/>
                <a:gd name="T65" fmla="*/ 46 h 380"/>
                <a:gd name="T66" fmla="*/ 146 w 380"/>
                <a:gd name="T67" fmla="*/ 30 h 380"/>
                <a:gd name="T68" fmla="*/ 112 w 380"/>
                <a:gd name="T69" fmla="*/ 18 h 380"/>
                <a:gd name="T70" fmla="*/ 76 w 380"/>
                <a:gd name="T71" fmla="*/ 8 h 380"/>
                <a:gd name="T72" fmla="*/ 38 w 380"/>
                <a:gd name="T73" fmla="*/ 2 h 380"/>
                <a:gd name="T74" fmla="*/ 0 w 380"/>
                <a:gd name="T75" fmla="*/ 0 h 380"/>
                <a:gd name="T76" fmla="*/ 0 w 380"/>
                <a:gd name="T7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0" h="380">
                  <a:moveTo>
                    <a:pt x="0" y="0"/>
                  </a:moveTo>
                  <a:lnTo>
                    <a:pt x="0" y="112"/>
                  </a:lnTo>
                  <a:lnTo>
                    <a:pt x="0" y="112"/>
                  </a:lnTo>
                  <a:lnTo>
                    <a:pt x="26" y="112"/>
                  </a:lnTo>
                  <a:lnTo>
                    <a:pt x="52" y="116"/>
                  </a:lnTo>
                  <a:lnTo>
                    <a:pt x="78" y="122"/>
                  </a:lnTo>
                  <a:lnTo>
                    <a:pt x="102" y="132"/>
                  </a:lnTo>
                  <a:lnTo>
                    <a:pt x="126" y="142"/>
                  </a:lnTo>
                  <a:lnTo>
                    <a:pt x="150" y="156"/>
                  </a:lnTo>
                  <a:lnTo>
                    <a:pt x="170" y="172"/>
                  </a:lnTo>
                  <a:lnTo>
                    <a:pt x="190" y="190"/>
                  </a:lnTo>
                  <a:lnTo>
                    <a:pt x="190" y="190"/>
                  </a:lnTo>
                  <a:lnTo>
                    <a:pt x="208" y="210"/>
                  </a:lnTo>
                  <a:lnTo>
                    <a:pt x="224" y="232"/>
                  </a:lnTo>
                  <a:lnTo>
                    <a:pt x="238" y="254"/>
                  </a:lnTo>
                  <a:lnTo>
                    <a:pt x="248" y="278"/>
                  </a:lnTo>
                  <a:lnTo>
                    <a:pt x="258" y="302"/>
                  </a:lnTo>
                  <a:lnTo>
                    <a:pt x="264" y="326"/>
                  </a:lnTo>
                  <a:lnTo>
                    <a:pt x="268" y="352"/>
                  </a:lnTo>
                  <a:lnTo>
                    <a:pt x="270" y="380"/>
                  </a:lnTo>
                  <a:lnTo>
                    <a:pt x="380" y="380"/>
                  </a:lnTo>
                  <a:lnTo>
                    <a:pt x="380" y="380"/>
                  </a:lnTo>
                  <a:lnTo>
                    <a:pt x="378" y="340"/>
                  </a:lnTo>
                  <a:lnTo>
                    <a:pt x="372" y="304"/>
                  </a:lnTo>
                  <a:lnTo>
                    <a:pt x="362" y="266"/>
                  </a:lnTo>
                  <a:lnTo>
                    <a:pt x="350" y="232"/>
                  </a:lnTo>
                  <a:lnTo>
                    <a:pt x="334" y="198"/>
                  </a:lnTo>
                  <a:lnTo>
                    <a:pt x="314" y="168"/>
                  </a:lnTo>
                  <a:lnTo>
                    <a:pt x="292" y="138"/>
                  </a:lnTo>
                  <a:lnTo>
                    <a:pt x="268" y="112"/>
                  </a:lnTo>
                  <a:lnTo>
                    <a:pt x="240" y="86"/>
                  </a:lnTo>
                  <a:lnTo>
                    <a:pt x="212" y="66"/>
                  </a:lnTo>
                  <a:lnTo>
                    <a:pt x="180" y="46"/>
                  </a:lnTo>
                  <a:lnTo>
                    <a:pt x="146" y="30"/>
                  </a:lnTo>
                  <a:lnTo>
                    <a:pt x="112" y="18"/>
                  </a:lnTo>
                  <a:lnTo>
                    <a:pt x="76" y="8"/>
                  </a:lnTo>
                  <a:lnTo>
                    <a:pt x="38"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7" name="Freeform 77"/>
            <p:cNvSpPr/>
            <p:nvPr/>
          </p:nvSpPr>
          <p:spPr bwMode="auto">
            <a:xfrm>
              <a:off x="4808538" y="2608263"/>
              <a:ext cx="914400" cy="914400"/>
            </a:xfrm>
            <a:custGeom>
              <a:avLst/>
              <a:gdLst>
                <a:gd name="T0" fmla="*/ 0 w 576"/>
                <a:gd name="T1" fmla="*/ 0 h 576"/>
                <a:gd name="T2" fmla="*/ 0 w 576"/>
                <a:gd name="T3" fmla="*/ 110 h 576"/>
                <a:gd name="T4" fmla="*/ 0 w 576"/>
                <a:gd name="T5" fmla="*/ 110 h 576"/>
                <a:gd name="T6" fmla="*/ 24 w 576"/>
                <a:gd name="T7" fmla="*/ 112 h 576"/>
                <a:gd name="T8" fmla="*/ 48 w 576"/>
                <a:gd name="T9" fmla="*/ 114 h 576"/>
                <a:gd name="T10" fmla="*/ 94 w 576"/>
                <a:gd name="T11" fmla="*/ 120 h 576"/>
                <a:gd name="T12" fmla="*/ 138 w 576"/>
                <a:gd name="T13" fmla="*/ 132 h 576"/>
                <a:gd name="T14" fmla="*/ 180 w 576"/>
                <a:gd name="T15" fmla="*/ 148 h 576"/>
                <a:gd name="T16" fmla="*/ 220 w 576"/>
                <a:gd name="T17" fmla="*/ 166 h 576"/>
                <a:gd name="T18" fmla="*/ 258 w 576"/>
                <a:gd name="T19" fmla="*/ 190 h 576"/>
                <a:gd name="T20" fmla="*/ 294 w 576"/>
                <a:gd name="T21" fmla="*/ 216 h 576"/>
                <a:gd name="T22" fmla="*/ 328 w 576"/>
                <a:gd name="T23" fmla="*/ 246 h 576"/>
                <a:gd name="T24" fmla="*/ 358 w 576"/>
                <a:gd name="T25" fmla="*/ 280 h 576"/>
                <a:gd name="T26" fmla="*/ 384 w 576"/>
                <a:gd name="T27" fmla="*/ 316 h 576"/>
                <a:gd name="T28" fmla="*/ 408 w 576"/>
                <a:gd name="T29" fmla="*/ 354 h 576"/>
                <a:gd name="T30" fmla="*/ 428 w 576"/>
                <a:gd name="T31" fmla="*/ 394 h 576"/>
                <a:gd name="T32" fmla="*/ 444 w 576"/>
                <a:gd name="T33" fmla="*/ 438 h 576"/>
                <a:gd name="T34" fmla="*/ 456 w 576"/>
                <a:gd name="T35" fmla="*/ 482 h 576"/>
                <a:gd name="T36" fmla="*/ 462 w 576"/>
                <a:gd name="T37" fmla="*/ 528 h 576"/>
                <a:gd name="T38" fmla="*/ 464 w 576"/>
                <a:gd name="T39" fmla="*/ 552 h 576"/>
                <a:gd name="T40" fmla="*/ 466 w 576"/>
                <a:gd name="T41" fmla="*/ 576 h 576"/>
                <a:gd name="T42" fmla="*/ 576 w 576"/>
                <a:gd name="T43" fmla="*/ 576 h 576"/>
                <a:gd name="T44" fmla="*/ 576 w 576"/>
                <a:gd name="T45" fmla="*/ 576 h 576"/>
                <a:gd name="T46" fmla="*/ 576 w 576"/>
                <a:gd name="T47" fmla="*/ 546 h 576"/>
                <a:gd name="T48" fmla="*/ 572 w 576"/>
                <a:gd name="T49" fmla="*/ 516 h 576"/>
                <a:gd name="T50" fmla="*/ 568 w 576"/>
                <a:gd name="T51" fmla="*/ 488 h 576"/>
                <a:gd name="T52" fmla="*/ 564 w 576"/>
                <a:gd name="T53" fmla="*/ 460 h 576"/>
                <a:gd name="T54" fmla="*/ 558 w 576"/>
                <a:gd name="T55" fmla="*/ 432 h 576"/>
                <a:gd name="T56" fmla="*/ 550 w 576"/>
                <a:gd name="T57" fmla="*/ 404 h 576"/>
                <a:gd name="T58" fmla="*/ 540 w 576"/>
                <a:gd name="T59" fmla="*/ 378 h 576"/>
                <a:gd name="T60" fmla="*/ 530 w 576"/>
                <a:gd name="T61" fmla="*/ 352 h 576"/>
                <a:gd name="T62" fmla="*/ 518 w 576"/>
                <a:gd name="T63" fmla="*/ 326 h 576"/>
                <a:gd name="T64" fmla="*/ 506 w 576"/>
                <a:gd name="T65" fmla="*/ 302 h 576"/>
                <a:gd name="T66" fmla="*/ 492 w 576"/>
                <a:gd name="T67" fmla="*/ 278 h 576"/>
                <a:gd name="T68" fmla="*/ 476 w 576"/>
                <a:gd name="T69" fmla="*/ 254 h 576"/>
                <a:gd name="T70" fmla="*/ 460 w 576"/>
                <a:gd name="T71" fmla="*/ 232 h 576"/>
                <a:gd name="T72" fmla="*/ 444 w 576"/>
                <a:gd name="T73" fmla="*/ 210 h 576"/>
                <a:gd name="T74" fmla="*/ 426 w 576"/>
                <a:gd name="T75" fmla="*/ 188 h 576"/>
                <a:gd name="T76" fmla="*/ 406 w 576"/>
                <a:gd name="T77" fmla="*/ 168 h 576"/>
                <a:gd name="T78" fmla="*/ 386 w 576"/>
                <a:gd name="T79" fmla="*/ 150 h 576"/>
                <a:gd name="T80" fmla="*/ 366 w 576"/>
                <a:gd name="T81" fmla="*/ 132 h 576"/>
                <a:gd name="T82" fmla="*/ 344 w 576"/>
                <a:gd name="T83" fmla="*/ 114 h 576"/>
                <a:gd name="T84" fmla="*/ 320 w 576"/>
                <a:gd name="T85" fmla="*/ 98 h 576"/>
                <a:gd name="T86" fmla="*/ 298 w 576"/>
                <a:gd name="T87" fmla="*/ 84 h 576"/>
                <a:gd name="T88" fmla="*/ 274 w 576"/>
                <a:gd name="T89" fmla="*/ 70 h 576"/>
                <a:gd name="T90" fmla="*/ 248 w 576"/>
                <a:gd name="T91" fmla="*/ 56 h 576"/>
                <a:gd name="T92" fmla="*/ 224 w 576"/>
                <a:gd name="T93" fmla="*/ 46 h 576"/>
                <a:gd name="T94" fmla="*/ 198 w 576"/>
                <a:gd name="T95" fmla="*/ 34 h 576"/>
                <a:gd name="T96" fmla="*/ 170 w 576"/>
                <a:gd name="T97" fmla="*/ 26 h 576"/>
                <a:gd name="T98" fmla="*/ 144 w 576"/>
                <a:gd name="T99" fmla="*/ 18 h 576"/>
                <a:gd name="T100" fmla="*/ 116 w 576"/>
                <a:gd name="T101" fmla="*/ 12 h 576"/>
                <a:gd name="T102" fmla="*/ 88 w 576"/>
                <a:gd name="T103" fmla="*/ 6 h 576"/>
                <a:gd name="T104" fmla="*/ 58 w 576"/>
                <a:gd name="T105" fmla="*/ 2 h 576"/>
                <a:gd name="T106" fmla="*/ 30 w 576"/>
                <a:gd name="T107" fmla="*/ 0 h 576"/>
                <a:gd name="T108" fmla="*/ 0 w 576"/>
                <a:gd name="T109" fmla="*/ 0 h 576"/>
                <a:gd name="T110" fmla="*/ 0 w 576"/>
                <a:gd name="T11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6" h="576">
                  <a:moveTo>
                    <a:pt x="0" y="0"/>
                  </a:moveTo>
                  <a:lnTo>
                    <a:pt x="0" y="110"/>
                  </a:lnTo>
                  <a:lnTo>
                    <a:pt x="0" y="110"/>
                  </a:lnTo>
                  <a:lnTo>
                    <a:pt x="24" y="112"/>
                  </a:lnTo>
                  <a:lnTo>
                    <a:pt x="48" y="114"/>
                  </a:lnTo>
                  <a:lnTo>
                    <a:pt x="94" y="120"/>
                  </a:lnTo>
                  <a:lnTo>
                    <a:pt x="138" y="132"/>
                  </a:lnTo>
                  <a:lnTo>
                    <a:pt x="180" y="148"/>
                  </a:lnTo>
                  <a:lnTo>
                    <a:pt x="220" y="166"/>
                  </a:lnTo>
                  <a:lnTo>
                    <a:pt x="258" y="190"/>
                  </a:lnTo>
                  <a:lnTo>
                    <a:pt x="294" y="216"/>
                  </a:lnTo>
                  <a:lnTo>
                    <a:pt x="328" y="246"/>
                  </a:lnTo>
                  <a:lnTo>
                    <a:pt x="358" y="280"/>
                  </a:lnTo>
                  <a:lnTo>
                    <a:pt x="384" y="316"/>
                  </a:lnTo>
                  <a:lnTo>
                    <a:pt x="408" y="354"/>
                  </a:lnTo>
                  <a:lnTo>
                    <a:pt x="428" y="394"/>
                  </a:lnTo>
                  <a:lnTo>
                    <a:pt x="444" y="438"/>
                  </a:lnTo>
                  <a:lnTo>
                    <a:pt x="456" y="482"/>
                  </a:lnTo>
                  <a:lnTo>
                    <a:pt x="462" y="528"/>
                  </a:lnTo>
                  <a:lnTo>
                    <a:pt x="464" y="552"/>
                  </a:lnTo>
                  <a:lnTo>
                    <a:pt x="466" y="576"/>
                  </a:lnTo>
                  <a:lnTo>
                    <a:pt x="576" y="576"/>
                  </a:lnTo>
                  <a:lnTo>
                    <a:pt x="576" y="576"/>
                  </a:lnTo>
                  <a:lnTo>
                    <a:pt x="576" y="546"/>
                  </a:lnTo>
                  <a:lnTo>
                    <a:pt x="572" y="516"/>
                  </a:lnTo>
                  <a:lnTo>
                    <a:pt x="568" y="488"/>
                  </a:lnTo>
                  <a:lnTo>
                    <a:pt x="564" y="460"/>
                  </a:lnTo>
                  <a:lnTo>
                    <a:pt x="558" y="432"/>
                  </a:lnTo>
                  <a:lnTo>
                    <a:pt x="550" y="404"/>
                  </a:lnTo>
                  <a:lnTo>
                    <a:pt x="540" y="378"/>
                  </a:lnTo>
                  <a:lnTo>
                    <a:pt x="530" y="352"/>
                  </a:lnTo>
                  <a:lnTo>
                    <a:pt x="518" y="326"/>
                  </a:lnTo>
                  <a:lnTo>
                    <a:pt x="506" y="302"/>
                  </a:lnTo>
                  <a:lnTo>
                    <a:pt x="492" y="278"/>
                  </a:lnTo>
                  <a:lnTo>
                    <a:pt x="476" y="254"/>
                  </a:lnTo>
                  <a:lnTo>
                    <a:pt x="460" y="232"/>
                  </a:lnTo>
                  <a:lnTo>
                    <a:pt x="444" y="210"/>
                  </a:lnTo>
                  <a:lnTo>
                    <a:pt x="426" y="188"/>
                  </a:lnTo>
                  <a:lnTo>
                    <a:pt x="406" y="168"/>
                  </a:lnTo>
                  <a:lnTo>
                    <a:pt x="386" y="150"/>
                  </a:lnTo>
                  <a:lnTo>
                    <a:pt x="366" y="132"/>
                  </a:lnTo>
                  <a:lnTo>
                    <a:pt x="344" y="114"/>
                  </a:lnTo>
                  <a:lnTo>
                    <a:pt x="320" y="98"/>
                  </a:lnTo>
                  <a:lnTo>
                    <a:pt x="298" y="84"/>
                  </a:lnTo>
                  <a:lnTo>
                    <a:pt x="274" y="70"/>
                  </a:lnTo>
                  <a:lnTo>
                    <a:pt x="248" y="56"/>
                  </a:lnTo>
                  <a:lnTo>
                    <a:pt x="224" y="46"/>
                  </a:lnTo>
                  <a:lnTo>
                    <a:pt x="198" y="34"/>
                  </a:lnTo>
                  <a:lnTo>
                    <a:pt x="170" y="26"/>
                  </a:lnTo>
                  <a:lnTo>
                    <a:pt x="144" y="18"/>
                  </a:lnTo>
                  <a:lnTo>
                    <a:pt x="116" y="12"/>
                  </a:lnTo>
                  <a:lnTo>
                    <a:pt x="88" y="6"/>
                  </a:lnTo>
                  <a:lnTo>
                    <a:pt x="58" y="2"/>
                  </a:lnTo>
                  <a:lnTo>
                    <a:pt x="3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8" name="Freeform 78"/>
            <p:cNvSpPr/>
            <p:nvPr/>
          </p:nvSpPr>
          <p:spPr bwMode="auto">
            <a:xfrm>
              <a:off x="4808538" y="3278188"/>
              <a:ext cx="244475" cy="244475"/>
            </a:xfrm>
            <a:custGeom>
              <a:avLst/>
              <a:gdLst>
                <a:gd name="T0" fmla="*/ 76 w 154"/>
                <a:gd name="T1" fmla="*/ 0 h 154"/>
                <a:gd name="T2" fmla="*/ 76 w 154"/>
                <a:gd name="T3" fmla="*/ 0 h 154"/>
                <a:gd name="T4" fmla="*/ 60 w 154"/>
                <a:gd name="T5" fmla="*/ 2 h 154"/>
                <a:gd name="T6" fmla="*/ 46 w 154"/>
                <a:gd name="T7" fmla="*/ 6 h 154"/>
                <a:gd name="T8" fmla="*/ 34 w 154"/>
                <a:gd name="T9" fmla="*/ 12 h 154"/>
                <a:gd name="T10" fmla="*/ 22 w 154"/>
                <a:gd name="T11" fmla="*/ 22 h 154"/>
                <a:gd name="T12" fmla="*/ 12 w 154"/>
                <a:gd name="T13" fmla="*/ 34 h 154"/>
                <a:gd name="T14" fmla="*/ 6 w 154"/>
                <a:gd name="T15" fmla="*/ 46 h 154"/>
                <a:gd name="T16" fmla="*/ 2 w 154"/>
                <a:gd name="T17" fmla="*/ 62 h 154"/>
                <a:gd name="T18" fmla="*/ 0 w 154"/>
                <a:gd name="T19" fmla="*/ 76 h 154"/>
                <a:gd name="T20" fmla="*/ 0 w 154"/>
                <a:gd name="T21" fmla="*/ 76 h 154"/>
                <a:gd name="T22" fmla="*/ 2 w 154"/>
                <a:gd name="T23" fmla="*/ 92 h 154"/>
                <a:gd name="T24" fmla="*/ 6 w 154"/>
                <a:gd name="T25" fmla="*/ 106 h 154"/>
                <a:gd name="T26" fmla="*/ 12 w 154"/>
                <a:gd name="T27" fmla="*/ 120 h 154"/>
                <a:gd name="T28" fmla="*/ 22 w 154"/>
                <a:gd name="T29" fmla="*/ 130 h 154"/>
                <a:gd name="T30" fmla="*/ 34 w 154"/>
                <a:gd name="T31" fmla="*/ 140 h 154"/>
                <a:gd name="T32" fmla="*/ 46 w 154"/>
                <a:gd name="T33" fmla="*/ 148 h 154"/>
                <a:gd name="T34" fmla="*/ 60 w 154"/>
                <a:gd name="T35" fmla="*/ 152 h 154"/>
                <a:gd name="T36" fmla="*/ 76 w 154"/>
                <a:gd name="T37" fmla="*/ 154 h 154"/>
                <a:gd name="T38" fmla="*/ 76 w 154"/>
                <a:gd name="T39" fmla="*/ 154 h 154"/>
                <a:gd name="T40" fmla="*/ 92 w 154"/>
                <a:gd name="T41" fmla="*/ 152 h 154"/>
                <a:gd name="T42" fmla="*/ 106 w 154"/>
                <a:gd name="T43" fmla="*/ 148 h 154"/>
                <a:gd name="T44" fmla="*/ 120 w 154"/>
                <a:gd name="T45" fmla="*/ 140 h 154"/>
                <a:gd name="T46" fmla="*/ 130 w 154"/>
                <a:gd name="T47" fmla="*/ 130 h 154"/>
                <a:gd name="T48" fmla="*/ 140 w 154"/>
                <a:gd name="T49" fmla="*/ 120 h 154"/>
                <a:gd name="T50" fmla="*/ 148 w 154"/>
                <a:gd name="T51" fmla="*/ 106 h 154"/>
                <a:gd name="T52" fmla="*/ 152 w 154"/>
                <a:gd name="T53" fmla="*/ 92 h 154"/>
                <a:gd name="T54" fmla="*/ 154 w 154"/>
                <a:gd name="T55" fmla="*/ 76 h 154"/>
                <a:gd name="T56" fmla="*/ 154 w 154"/>
                <a:gd name="T57" fmla="*/ 76 h 154"/>
                <a:gd name="T58" fmla="*/ 152 w 154"/>
                <a:gd name="T59" fmla="*/ 62 h 154"/>
                <a:gd name="T60" fmla="*/ 148 w 154"/>
                <a:gd name="T61" fmla="*/ 46 h 154"/>
                <a:gd name="T62" fmla="*/ 140 w 154"/>
                <a:gd name="T63" fmla="*/ 34 h 154"/>
                <a:gd name="T64" fmla="*/ 130 w 154"/>
                <a:gd name="T65" fmla="*/ 22 h 154"/>
                <a:gd name="T66" fmla="*/ 120 w 154"/>
                <a:gd name="T67" fmla="*/ 12 h 154"/>
                <a:gd name="T68" fmla="*/ 106 w 154"/>
                <a:gd name="T69" fmla="*/ 6 h 154"/>
                <a:gd name="T70" fmla="*/ 92 w 154"/>
                <a:gd name="T71" fmla="*/ 2 h 154"/>
                <a:gd name="T72" fmla="*/ 76 w 154"/>
                <a:gd name="T73" fmla="*/ 0 h 154"/>
                <a:gd name="T74" fmla="*/ 76 w 154"/>
                <a:gd name="T7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4">
                  <a:moveTo>
                    <a:pt x="76" y="0"/>
                  </a:moveTo>
                  <a:lnTo>
                    <a:pt x="76" y="0"/>
                  </a:lnTo>
                  <a:lnTo>
                    <a:pt x="60" y="2"/>
                  </a:lnTo>
                  <a:lnTo>
                    <a:pt x="46" y="6"/>
                  </a:lnTo>
                  <a:lnTo>
                    <a:pt x="34" y="12"/>
                  </a:lnTo>
                  <a:lnTo>
                    <a:pt x="22" y="22"/>
                  </a:lnTo>
                  <a:lnTo>
                    <a:pt x="12" y="34"/>
                  </a:lnTo>
                  <a:lnTo>
                    <a:pt x="6" y="46"/>
                  </a:lnTo>
                  <a:lnTo>
                    <a:pt x="2" y="62"/>
                  </a:lnTo>
                  <a:lnTo>
                    <a:pt x="0" y="76"/>
                  </a:lnTo>
                  <a:lnTo>
                    <a:pt x="0" y="76"/>
                  </a:lnTo>
                  <a:lnTo>
                    <a:pt x="2" y="92"/>
                  </a:lnTo>
                  <a:lnTo>
                    <a:pt x="6" y="106"/>
                  </a:lnTo>
                  <a:lnTo>
                    <a:pt x="12" y="120"/>
                  </a:lnTo>
                  <a:lnTo>
                    <a:pt x="22" y="130"/>
                  </a:lnTo>
                  <a:lnTo>
                    <a:pt x="34" y="140"/>
                  </a:lnTo>
                  <a:lnTo>
                    <a:pt x="46" y="148"/>
                  </a:lnTo>
                  <a:lnTo>
                    <a:pt x="60" y="152"/>
                  </a:lnTo>
                  <a:lnTo>
                    <a:pt x="76" y="154"/>
                  </a:lnTo>
                  <a:lnTo>
                    <a:pt x="76" y="154"/>
                  </a:lnTo>
                  <a:lnTo>
                    <a:pt x="92" y="152"/>
                  </a:lnTo>
                  <a:lnTo>
                    <a:pt x="106" y="148"/>
                  </a:lnTo>
                  <a:lnTo>
                    <a:pt x="120" y="140"/>
                  </a:lnTo>
                  <a:lnTo>
                    <a:pt x="130" y="130"/>
                  </a:lnTo>
                  <a:lnTo>
                    <a:pt x="140" y="120"/>
                  </a:lnTo>
                  <a:lnTo>
                    <a:pt x="148" y="106"/>
                  </a:lnTo>
                  <a:lnTo>
                    <a:pt x="152" y="92"/>
                  </a:lnTo>
                  <a:lnTo>
                    <a:pt x="154" y="76"/>
                  </a:lnTo>
                  <a:lnTo>
                    <a:pt x="154" y="76"/>
                  </a:lnTo>
                  <a:lnTo>
                    <a:pt x="152" y="62"/>
                  </a:lnTo>
                  <a:lnTo>
                    <a:pt x="148" y="46"/>
                  </a:lnTo>
                  <a:lnTo>
                    <a:pt x="140" y="34"/>
                  </a:lnTo>
                  <a:lnTo>
                    <a:pt x="130" y="22"/>
                  </a:lnTo>
                  <a:lnTo>
                    <a:pt x="120" y="12"/>
                  </a:lnTo>
                  <a:lnTo>
                    <a:pt x="106" y="6"/>
                  </a:lnTo>
                  <a:lnTo>
                    <a:pt x="92" y="2"/>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89" name="Group 67"/>
          <p:cNvGrpSpPr/>
          <p:nvPr/>
        </p:nvGrpSpPr>
        <p:grpSpPr>
          <a:xfrm>
            <a:off x="4011685" y="1367161"/>
            <a:ext cx="234077" cy="375823"/>
            <a:chOff x="5916613" y="2212975"/>
            <a:chExt cx="571500" cy="917575"/>
          </a:xfrm>
          <a:solidFill>
            <a:schemeClr val="bg1"/>
          </a:solidFill>
        </p:grpSpPr>
        <p:sp>
          <p:nvSpPr>
            <p:cNvPr id="90" name="Freeform 109"/>
            <p:cNvSpPr/>
            <p:nvPr/>
          </p:nvSpPr>
          <p:spPr bwMode="auto">
            <a:xfrm>
              <a:off x="5916613" y="2479675"/>
              <a:ext cx="571500" cy="650875"/>
            </a:xfrm>
            <a:custGeom>
              <a:avLst/>
              <a:gdLst>
                <a:gd name="T0" fmla="*/ 360 w 360"/>
                <a:gd name="T1" fmla="*/ 128 h 410"/>
                <a:gd name="T2" fmla="*/ 360 w 360"/>
                <a:gd name="T3" fmla="*/ 22 h 410"/>
                <a:gd name="T4" fmla="*/ 354 w 360"/>
                <a:gd name="T5" fmla="*/ 6 h 410"/>
                <a:gd name="T6" fmla="*/ 336 w 360"/>
                <a:gd name="T7" fmla="*/ 0 h 410"/>
                <a:gd name="T8" fmla="*/ 320 w 360"/>
                <a:gd name="T9" fmla="*/ 6 h 410"/>
                <a:gd name="T10" fmla="*/ 312 w 360"/>
                <a:gd name="T11" fmla="*/ 22 h 410"/>
                <a:gd name="T12" fmla="*/ 312 w 360"/>
                <a:gd name="T13" fmla="*/ 128 h 410"/>
                <a:gd name="T14" fmla="*/ 312 w 360"/>
                <a:gd name="T15" fmla="*/ 142 h 410"/>
                <a:gd name="T16" fmla="*/ 308 w 360"/>
                <a:gd name="T17" fmla="*/ 166 h 410"/>
                <a:gd name="T18" fmla="*/ 298 w 360"/>
                <a:gd name="T19" fmla="*/ 190 h 410"/>
                <a:gd name="T20" fmla="*/ 276 w 360"/>
                <a:gd name="T21" fmla="*/ 220 h 410"/>
                <a:gd name="T22" fmla="*/ 246 w 360"/>
                <a:gd name="T23" fmla="*/ 242 h 410"/>
                <a:gd name="T24" fmla="*/ 222 w 360"/>
                <a:gd name="T25" fmla="*/ 252 h 410"/>
                <a:gd name="T26" fmla="*/ 198 w 360"/>
                <a:gd name="T27" fmla="*/ 256 h 410"/>
                <a:gd name="T28" fmla="*/ 184 w 360"/>
                <a:gd name="T29" fmla="*/ 256 h 410"/>
                <a:gd name="T30" fmla="*/ 180 w 360"/>
                <a:gd name="T31" fmla="*/ 256 h 410"/>
                <a:gd name="T32" fmla="*/ 180 w 360"/>
                <a:gd name="T33" fmla="*/ 256 h 410"/>
                <a:gd name="T34" fmla="*/ 178 w 360"/>
                <a:gd name="T35" fmla="*/ 256 h 410"/>
                <a:gd name="T36" fmla="*/ 152 w 360"/>
                <a:gd name="T37" fmla="*/ 254 h 410"/>
                <a:gd name="T38" fmla="*/ 128 w 360"/>
                <a:gd name="T39" fmla="*/ 246 h 410"/>
                <a:gd name="T40" fmla="*/ 106 w 360"/>
                <a:gd name="T41" fmla="*/ 234 h 410"/>
                <a:gd name="T42" fmla="*/ 70 w 360"/>
                <a:gd name="T43" fmla="*/ 200 h 410"/>
                <a:gd name="T44" fmla="*/ 58 w 360"/>
                <a:gd name="T45" fmla="*/ 178 h 410"/>
                <a:gd name="T46" fmla="*/ 52 w 360"/>
                <a:gd name="T47" fmla="*/ 154 h 410"/>
                <a:gd name="T48" fmla="*/ 48 w 360"/>
                <a:gd name="T49" fmla="*/ 128 h 410"/>
                <a:gd name="T50" fmla="*/ 48 w 360"/>
                <a:gd name="T51" fmla="*/ 22 h 410"/>
                <a:gd name="T52" fmla="*/ 46 w 360"/>
                <a:gd name="T53" fmla="*/ 12 h 410"/>
                <a:gd name="T54" fmla="*/ 34 w 360"/>
                <a:gd name="T55" fmla="*/ 2 h 410"/>
                <a:gd name="T56" fmla="*/ 16 w 360"/>
                <a:gd name="T57" fmla="*/ 2 h 410"/>
                <a:gd name="T58" fmla="*/ 2 w 360"/>
                <a:gd name="T59" fmla="*/ 12 h 410"/>
                <a:gd name="T60" fmla="*/ 0 w 360"/>
                <a:gd name="T61" fmla="*/ 22 h 410"/>
                <a:gd name="T62" fmla="*/ 0 w 360"/>
                <a:gd name="T63" fmla="*/ 128 h 410"/>
                <a:gd name="T64" fmla="*/ 4 w 360"/>
                <a:gd name="T65" fmla="*/ 160 h 410"/>
                <a:gd name="T66" fmla="*/ 12 w 360"/>
                <a:gd name="T67" fmla="*/ 192 h 410"/>
                <a:gd name="T68" fmla="*/ 26 w 360"/>
                <a:gd name="T69" fmla="*/ 220 h 410"/>
                <a:gd name="T70" fmla="*/ 44 w 360"/>
                <a:gd name="T71" fmla="*/ 244 h 410"/>
                <a:gd name="T72" fmla="*/ 66 w 360"/>
                <a:gd name="T73" fmla="*/ 266 h 410"/>
                <a:gd name="T74" fmla="*/ 92 w 360"/>
                <a:gd name="T75" fmla="*/ 284 h 410"/>
                <a:gd name="T76" fmla="*/ 122 w 360"/>
                <a:gd name="T77" fmla="*/ 296 h 410"/>
                <a:gd name="T78" fmla="*/ 152 w 360"/>
                <a:gd name="T79" fmla="*/ 304 h 410"/>
                <a:gd name="T80" fmla="*/ 44 w 360"/>
                <a:gd name="T81" fmla="*/ 410 h 410"/>
                <a:gd name="T82" fmla="*/ 208 w 360"/>
                <a:gd name="T83" fmla="*/ 378 h 410"/>
                <a:gd name="T84" fmla="*/ 208 w 360"/>
                <a:gd name="T85" fmla="*/ 304 h 410"/>
                <a:gd name="T86" fmla="*/ 240 w 360"/>
                <a:gd name="T87" fmla="*/ 296 h 410"/>
                <a:gd name="T88" fmla="*/ 268 w 360"/>
                <a:gd name="T89" fmla="*/ 284 h 410"/>
                <a:gd name="T90" fmla="*/ 294 w 360"/>
                <a:gd name="T91" fmla="*/ 266 h 410"/>
                <a:gd name="T92" fmla="*/ 316 w 360"/>
                <a:gd name="T93" fmla="*/ 244 h 410"/>
                <a:gd name="T94" fmla="*/ 336 w 360"/>
                <a:gd name="T95" fmla="*/ 220 h 410"/>
                <a:gd name="T96" fmla="*/ 350 w 360"/>
                <a:gd name="T97" fmla="*/ 192 h 410"/>
                <a:gd name="T98" fmla="*/ 358 w 360"/>
                <a:gd name="T99" fmla="*/ 160 h 410"/>
                <a:gd name="T100" fmla="*/ 360 w 360"/>
                <a:gd name="T101" fmla="*/ 1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 h="410">
                  <a:moveTo>
                    <a:pt x="360" y="128"/>
                  </a:moveTo>
                  <a:lnTo>
                    <a:pt x="360" y="128"/>
                  </a:lnTo>
                  <a:lnTo>
                    <a:pt x="360" y="22"/>
                  </a:lnTo>
                  <a:lnTo>
                    <a:pt x="360" y="22"/>
                  </a:lnTo>
                  <a:lnTo>
                    <a:pt x="358" y="12"/>
                  </a:lnTo>
                  <a:lnTo>
                    <a:pt x="354" y="6"/>
                  </a:lnTo>
                  <a:lnTo>
                    <a:pt x="346" y="2"/>
                  </a:lnTo>
                  <a:lnTo>
                    <a:pt x="336" y="0"/>
                  </a:lnTo>
                  <a:lnTo>
                    <a:pt x="328" y="2"/>
                  </a:lnTo>
                  <a:lnTo>
                    <a:pt x="320" y="6"/>
                  </a:lnTo>
                  <a:lnTo>
                    <a:pt x="314" y="12"/>
                  </a:lnTo>
                  <a:lnTo>
                    <a:pt x="312" y="22"/>
                  </a:lnTo>
                  <a:lnTo>
                    <a:pt x="312" y="22"/>
                  </a:lnTo>
                  <a:lnTo>
                    <a:pt x="312" y="128"/>
                  </a:lnTo>
                  <a:lnTo>
                    <a:pt x="312" y="128"/>
                  </a:lnTo>
                  <a:lnTo>
                    <a:pt x="312" y="142"/>
                  </a:lnTo>
                  <a:lnTo>
                    <a:pt x="310" y="154"/>
                  </a:lnTo>
                  <a:lnTo>
                    <a:pt x="308" y="166"/>
                  </a:lnTo>
                  <a:lnTo>
                    <a:pt x="302" y="178"/>
                  </a:lnTo>
                  <a:lnTo>
                    <a:pt x="298" y="190"/>
                  </a:lnTo>
                  <a:lnTo>
                    <a:pt x="290" y="200"/>
                  </a:lnTo>
                  <a:lnTo>
                    <a:pt x="276" y="220"/>
                  </a:lnTo>
                  <a:lnTo>
                    <a:pt x="256" y="234"/>
                  </a:lnTo>
                  <a:lnTo>
                    <a:pt x="246" y="242"/>
                  </a:lnTo>
                  <a:lnTo>
                    <a:pt x="234" y="246"/>
                  </a:lnTo>
                  <a:lnTo>
                    <a:pt x="222" y="252"/>
                  </a:lnTo>
                  <a:lnTo>
                    <a:pt x="210" y="254"/>
                  </a:lnTo>
                  <a:lnTo>
                    <a:pt x="198" y="256"/>
                  </a:lnTo>
                  <a:lnTo>
                    <a:pt x="184" y="256"/>
                  </a:lnTo>
                  <a:lnTo>
                    <a:pt x="184" y="256"/>
                  </a:lnTo>
                  <a:lnTo>
                    <a:pt x="182" y="256"/>
                  </a:lnTo>
                  <a:lnTo>
                    <a:pt x="180" y="256"/>
                  </a:lnTo>
                  <a:lnTo>
                    <a:pt x="180" y="256"/>
                  </a:lnTo>
                  <a:lnTo>
                    <a:pt x="180" y="256"/>
                  </a:lnTo>
                  <a:lnTo>
                    <a:pt x="178" y="256"/>
                  </a:lnTo>
                  <a:lnTo>
                    <a:pt x="178" y="256"/>
                  </a:lnTo>
                  <a:lnTo>
                    <a:pt x="164" y="256"/>
                  </a:lnTo>
                  <a:lnTo>
                    <a:pt x="152" y="254"/>
                  </a:lnTo>
                  <a:lnTo>
                    <a:pt x="140" y="252"/>
                  </a:lnTo>
                  <a:lnTo>
                    <a:pt x="128" y="246"/>
                  </a:lnTo>
                  <a:lnTo>
                    <a:pt x="116" y="242"/>
                  </a:lnTo>
                  <a:lnTo>
                    <a:pt x="106" y="234"/>
                  </a:lnTo>
                  <a:lnTo>
                    <a:pt x="86" y="220"/>
                  </a:lnTo>
                  <a:lnTo>
                    <a:pt x="70" y="200"/>
                  </a:lnTo>
                  <a:lnTo>
                    <a:pt x="64" y="190"/>
                  </a:lnTo>
                  <a:lnTo>
                    <a:pt x="58" y="178"/>
                  </a:lnTo>
                  <a:lnTo>
                    <a:pt x="54" y="166"/>
                  </a:lnTo>
                  <a:lnTo>
                    <a:pt x="52" y="154"/>
                  </a:lnTo>
                  <a:lnTo>
                    <a:pt x="50" y="142"/>
                  </a:lnTo>
                  <a:lnTo>
                    <a:pt x="48" y="128"/>
                  </a:lnTo>
                  <a:lnTo>
                    <a:pt x="48" y="128"/>
                  </a:lnTo>
                  <a:lnTo>
                    <a:pt x="48" y="22"/>
                  </a:lnTo>
                  <a:lnTo>
                    <a:pt x="48" y="22"/>
                  </a:lnTo>
                  <a:lnTo>
                    <a:pt x="46" y="12"/>
                  </a:lnTo>
                  <a:lnTo>
                    <a:pt x="42" y="6"/>
                  </a:lnTo>
                  <a:lnTo>
                    <a:pt x="34" y="2"/>
                  </a:lnTo>
                  <a:lnTo>
                    <a:pt x="24" y="0"/>
                  </a:lnTo>
                  <a:lnTo>
                    <a:pt x="16" y="2"/>
                  </a:lnTo>
                  <a:lnTo>
                    <a:pt x="8" y="6"/>
                  </a:lnTo>
                  <a:lnTo>
                    <a:pt x="2" y="12"/>
                  </a:lnTo>
                  <a:lnTo>
                    <a:pt x="0" y="22"/>
                  </a:lnTo>
                  <a:lnTo>
                    <a:pt x="0" y="22"/>
                  </a:lnTo>
                  <a:lnTo>
                    <a:pt x="0" y="128"/>
                  </a:lnTo>
                  <a:lnTo>
                    <a:pt x="0" y="128"/>
                  </a:lnTo>
                  <a:lnTo>
                    <a:pt x="2" y="144"/>
                  </a:lnTo>
                  <a:lnTo>
                    <a:pt x="4" y="160"/>
                  </a:lnTo>
                  <a:lnTo>
                    <a:pt x="8" y="176"/>
                  </a:lnTo>
                  <a:lnTo>
                    <a:pt x="12" y="192"/>
                  </a:lnTo>
                  <a:lnTo>
                    <a:pt x="18" y="206"/>
                  </a:lnTo>
                  <a:lnTo>
                    <a:pt x="26" y="220"/>
                  </a:lnTo>
                  <a:lnTo>
                    <a:pt x="34" y="232"/>
                  </a:lnTo>
                  <a:lnTo>
                    <a:pt x="44" y="244"/>
                  </a:lnTo>
                  <a:lnTo>
                    <a:pt x="56" y="256"/>
                  </a:lnTo>
                  <a:lnTo>
                    <a:pt x="66" y="266"/>
                  </a:lnTo>
                  <a:lnTo>
                    <a:pt x="80" y="276"/>
                  </a:lnTo>
                  <a:lnTo>
                    <a:pt x="92" y="284"/>
                  </a:lnTo>
                  <a:lnTo>
                    <a:pt x="106" y="290"/>
                  </a:lnTo>
                  <a:lnTo>
                    <a:pt x="122" y="296"/>
                  </a:lnTo>
                  <a:lnTo>
                    <a:pt x="136" y="300"/>
                  </a:lnTo>
                  <a:lnTo>
                    <a:pt x="152" y="304"/>
                  </a:lnTo>
                  <a:lnTo>
                    <a:pt x="152" y="380"/>
                  </a:lnTo>
                  <a:lnTo>
                    <a:pt x="44" y="410"/>
                  </a:lnTo>
                  <a:lnTo>
                    <a:pt x="318" y="410"/>
                  </a:lnTo>
                  <a:lnTo>
                    <a:pt x="208" y="378"/>
                  </a:lnTo>
                  <a:lnTo>
                    <a:pt x="208" y="304"/>
                  </a:lnTo>
                  <a:lnTo>
                    <a:pt x="208" y="304"/>
                  </a:lnTo>
                  <a:lnTo>
                    <a:pt x="224" y="300"/>
                  </a:lnTo>
                  <a:lnTo>
                    <a:pt x="240" y="296"/>
                  </a:lnTo>
                  <a:lnTo>
                    <a:pt x="254" y="290"/>
                  </a:lnTo>
                  <a:lnTo>
                    <a:pt x="268" y="284"/>
                  </a:lnTo>
                  <a:lnTo>
                    <a:pt x="282" y="276"/>
                  </a:lnTo>
                  <a:lnTo>
                    <a:pt x="294" y="266"/>
                  </a:lnTo>
                  <a:lnTo>
                    <a:pt x="306" y="256"/>
                  </a:lnTo>
                  <a:lnTo>
                    <a:pt x="316" y="244"/>
                  </a:lnTo>
                  <a:lnTo>
                    <a:pt x="326" y="232"/>
                  </a:lnTo>
                  <a:lnTo>
                    <a:pt x="336" y="220"/>
                  </a:lnTo>
                  <a:lnTo>
                    <a:pt x="342" y="206"/>
                  </a:lnTo>
                  <a:lnTo>
                    <a:pt x="350" y="192"/>
                  </a:lnTo>
                  <a:lnTo>
                    <a:pt x="354" y="176"/>
                  </a:lnTo>
                  <a:lnTo>
                    <a:pt x="358" y="160"/>
                  </a:lnTo>
                  <a:lnTo>
                    <a:pt x="360" y="144"/>
                  </a:lnTo>
                  <a:lnTo>
                    <a:pt x="360" y="128"/>
                  </a:lnTo>
                  <a:lnTo>
                    <a:pt x="36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1" name="Freeform 110"/>
            <p:cNvSpPr/>
            <p:nvPr/>
          </p:nvSpPr>
          <p:spPr bwMode="auto">
            <a:xfrm>
              <a:off x="6065838" y="2212975"/>
              <a:ext cx="276225" cy="603250"/>
            </a:xfrm>
            <a:custGeom>
              <a:avLst/>
              <a:gdLst>
                <a:gd name="T0" fmla="*/ 86 w 174"/>
                <a:gd name="T1" fmla="*/ 380 h 380"/>
                <a:gd name="T2" fmla="*/ 86 w 174"/>
                <a:gd name="T3" fmla="*/ 380 h 380"/>
                <a:gd name="T4" fmla="*/ 86 w 174"/>
                <a:gd name="T5" fmla="*/ 380 h 380"/>
                <a:gd name="T6" fmla="*/ 86 w 174"/>
                <a:gd name="T7" fmla="*/ 380 h 380"/>
                <a:gd name="T8" fmla="*/ 88 w 174"/>
                <a:gd name="T9" fmla="*/ 380 h 380"/>
                <a:gd name="T10" fmla="*/ 88 w 174"/>
                <a:gd name="T11" fmla="*/ 380 h 380"/>
                <a:gd name="T12" fmla="*/ 106 w 174"/>
                <a:gd name="T13" fmla="*/ 378 h 380"/>
                <a:gd name="T14" fmla="*/ 122 w 174"/>
                <a:gd name="T15" fmla="*/ 374 h 380"/>
                <a:gd name="T16" fmla="*/ 136 w 174"/>
                <a:gd name="T17" fmla="*/ 366 h 380"/>
                <a:gd name="T18" fmla="*/ 150 w 174"/>
                <a:gd name="T19" fmla="*/ 354 h 380"/>
                <a:gd name="T20" fmla="*/ 160 w 174"/>
                <a:gd name="T21" fmla="*/ 342 h 380"/>
                <a:gd name="T22" fmla="*/ 168 w 174"/>
                <a:gd name="T23" fmla="*/ 328 h 380"/>
                <a:gd name="T24" fmla="*/ 172 w 174"/>
                <a:gd name="T25" fmla="*/ 312 h 380"/>
                <a:gd name="T26" fmla="*/ 174 w 174"/>
                <a:gd name="T27" fmla="*/ 294 h 380"/>
                <a:gd name="T28" fmla="*/ 174 w 174"/>
                <a:gd name="T29" fmla="*/ 86 h 380"/>
                <a:gd name="T30" fmla="*/ 174 w 174"/>
                <a:gd name="T31" fmla="*/ 86 h 380"/>
                <a:gd name="T32" fmla="*/ 172 w 174"/>
                <a:gd name="T33" fmla="*/ 68 h 380"/>
                <a:gd name="T34" fmla="*/ 168 w 174"/>
                <a:gd name="T35" fmla="*/ 52 h 380"/>
                <a:gd name="T36" fmla="*/ 160 w 174"/>
                <a:gd name="T37" fmla="*/ 38 h 380"/>
                <a:gd name="T38" fmla="*/ 150 w 174"/>
                <a:gd name="T39" fmla="*/ 26 h 380"/>
                <a:gd name="T40" fmla="*/ 136 w 174"/>
                <a:gd name="T41" fmla="*/ 14 h 380"/>
                <a:gd name="T42" fmla="*/ 122 w 174"/>
                <a:gd name="T43" fmla="*/ 6 h 380"/>
                <a:gd name="T44" fmla="*/ 106 w 174"/>
                <a:gd name="T45" fmla="*/ 2 h 380"/>
                <a:gd name="T46" fmla="*/ 88 w 174"/>
                <a:gd name="T47" fmla="*/ 0 h 380"/>
                <a:gd name="T48" fmla="*/ 88 w 174"/>
                <a:gd name="T49" fmla="*/ 0 h 380"/>
                <a:gd name="T50" fmla="*/ 86 w 174"/>
                <a:gd name="T51" fmla="*/ 0 h 380"/>
                <a:gd name="T52" fmla="*/ 86 w 174"/>
                <a:gd name="T53" fmla="*/ 0 h 380"/>
                <a:gd name="T54" fmla="*/ 86 w 174"/>
                <a:gd name="T55" fmla="*/ 0 h 380"/>
                <a:gd name="T56" fmla="*/ 86 w 174"/>
                <a:gd name="T57" fmla="*/ 0 h 380"/>
                <a:gd name="T58" fmla="*/ 68 w 174"/>
                <a:gd name="T59" fmla="*/ 2 h 380"/>
                <a:gd name="T60" fmla="*/ 52 w 174"/>
                <a:gd name="T61" fmla="*/ 8 h 380"/>
                <a:gd name="T62" fmla="*/ 36 w 174"/>
                <a:gd name="T63" fmla="*/ 14 h 380"/>
                <a:gd name="T64" fmla="*/ 24 w 174"/>
                <a:gd name="T65" fmla="*/ 26 h 380"/>
                <a:gd name="T66" fmla="*/ 14 w 174"/>
                <a:gd name="T67" fmla="*/ 38 h 380"/>
                <a:gd name="T68" fmla="*/ 6 w 174"/>
                <a:gd name="T69" fmla="*/ 52 h 380"/>
                <a:gd name="T70" fmla="*/ 0 w 174"/>
                <a:gd name="T71" fmla="*/ 68 h 380"/>
                <a:gd name="T72" fmla="*/ 0 w 174"/>
                <a:gd name="T73" fmla="*/ 86 h 380"/>
                <a:gd name="T74" fmla="*/ 0 w 174"/>
                <a:gd name="T75" fmla="*/ 294 h 380"/>
                <a:gd name="T76" fmla="*/ 0 w 174"/>
                <a:gd name="T77" fmla="*/ 294 h 380"/>
                <a:gd name="T78" fmla="*/ 0 w 174"/>
                <a:gd name="T79" fmla="*/ 312 h 380"/>
                <a:gd name="T80" fmla="*/ 6 w 174"/>
                <a:gd name="T81" fmla="*/ 328 h 380"/>
                <a:gd name="T82" fmla="*/ 14 w 174"/>
                <a:gd name="T83" fmla="*/ 342 h 380"/>
                <a:gd name="T84" fmla="*/ 24 w 174"/>
                <a:gd name="T85" fmla="*/ 354 h 380"/>
                <a:gd name="T86" fmla="*/ 36 w 174"/>
                <a:gd name="T87" fmla="*/ 366 h 380"/>
                <a:gd name="T88" fmla="*/ 52 w 174"/>
                <a:gd name="T89" fmla="*/ 374 h 380"/>
                <a:gd name="T90" fmla="*/ 68 w 174"/>
                <a:gd name="T91" fmla="*/ 378 h 380"/>
                <a:gd name="T92" fmla="*/ 86 w 174"/>
                <a:gd name="T93" fmla="*/ 380 h 380"/>
                <a:gd name="T94" fmla="*/ 86 w 174"/>
                <a:gd name="T95"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380">
                  <a:moveTo>
                    <a:pt x="86" y="380"/>
                  </a:moveTo>
                  <a:lnTo>
                    <a:pt x="86" y="380"/>
                  </a:lnTo>
                  <a:lnTo>
                    <a:pt x="86" y="380"/>
                  </a:lnTo>
                  <a:lnTo>
                    <a:pt x="86" y="380"/>
                  </a:lnTo>
                  <a:lnTo>
                    <a:pt x="88" y="380"/>
                  </a:lnTo>
                  <a:lnTo>
                    <a:pt x="88" y="380"/>
                  </a:lnTo>
                  <a:lnTo>
                    <a:pt x="106" y="378"/>
                  </a:lnTo>
                  <a:lnTo>
                    <a:pt x="122" y="374"/>
                  </a:lnTo>
                  <a:lnTo>
                    <a:pt x="136" y="366"/>
                  </a:lnTo>
                  <a:lnTo>
                    <a:pt x="150" y="354"/>
                  </a:lnTo>
                  <a:lnTo>
                    <a:pt x="160" y="342"/>
                  </a:lnTo>
                  <a:lnTo>
                    <a:pt x="168" y="328"/>
                  </a:lnTo>
                  <a:lnTo>
                    <a:pt x="172" y="312"/>
                  </a:lnTo>
                  <a:lnTo>
                    <a:pt x="174" y="294"/>
                  </a:lnTo>
                  <a:lnTo>
                    <a:pt x="174" y="86"/>
                  </a:lnTo>
                  <a:lnTo>
                    <a:pt x="174" y="86"/>
                  </a:lnTo>
                  <a:lnTo>
                    <a:pt x="172" y="68"/>
                  </a:lnTo>
                  <a:lnTo>
                    <a:pt x="168" y="52"/>
                  </a:lnTo>
                  <a:lnTo>
                    <a:pt x="160" y="38"/>
                  </a:lnTo>
                  <a:lnTo>
                    <a:pt x="150" y="26"/>
                  </a:lnTo>
                  <a:lnTo>
                    <a:pt x="136" y="14"/>
                  </a:lnTo>
                  <a:lnTo>
                    <a:pt x="122" y="6"/>
                  </a:lnTo>
                  <a:lnTo>
                    <a:pt x="106" y="2"/>
                  </a:lnTo>
                  <a:lnTo>
                    <a:pt x="88" y="0"/>
                  </a:lnTo>
                  <a:lnTo>
                    <a:pt x="88" y="0"/>
                  </a:lnTo>
                  <a:lnTo>
                    <a:pt x="86" y="0"/>
                  </a:lnTo>
                  <a:lnTo>
                    <a:pt x="86" y="0"/>
                  </a:lnTo>
                  <a:lnTo>
                    <a:pt x="86" y="0"/>
                  </a:lnTo>
                  <a:lnTo>
                    <a:pt x="86" y="0"/>
                  </a:lnTo>
                  <a:lnTo>
                    <a:pt x="68" y="2"/>
                  </a:lnTo>
                  <a:lnTo>
                    <a:pt x="52" y="8"/>
                  </a:lnTo>
                  <a:lnTo>
                    <a:pt x="36" y="14"/>
                  </a:lnTo>
                  <a:lnTo>
                    <a:pt x="24" y="26"/>
                  </a:lnTo>
                  <a:lnTo>
                    <a:pt x="14" y="38"/>
                  </a:lnTo>
                  <a:lnTo>
                    <a:pt x="6" y="52"/>
                  </a:lnTo>
                  <a:lnTo>
                    <a:pt x="0" y="68"/>
                  </a:lnTo>
                  <a:lnTo>
                    <a:pt x="0" y="86"/>
                  </a:lnTo>
                  <a:lnTo>
                    <a:pt x="0" y="294"/>
                  </a:lnTo>
                  <a:lnTo>
                    <a:pt x="0" y="294"/>
                  </a:lnTo>
                  <a:lnTo>
                    <a:pt x="0" y="312"/>
                  </a:lnTo>
                  <a:lnTo>
                    <a:pt x="6" y="328"/>
                  </a:lnTo>
                  <a:lnTo>
                    <a:pt x="14" y="342"/>
                  </a:lnTo>
                  <a:lnTo>
                    <a:pt x="24" y="354"/>
                  </a:lnTo>
                  <a:lnTo>
                    <a:pt x="36" y="366"/>
                  </a:lnTo>
                  <a:lnTo>
                    <a:pt x="52" y="374"/>
                  </a:lnTo>
                  <a:lnTo>
                    <a:pt x="68" y="378"/>
                  </a:lnTo>
                  <a:lnTo>
                    <a:pt x="86" y="380"/>
                  </a:lnTo>
                  <a:lnTo>
                    <a:pt x="86"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92" name="Group 80"/>
          <p:cNvGrpSpPr/>
          <p:nvPr/>
        </p:nvGrpSpPr>
        <p:grpSpPr>
          <a:xfrm>
            <a:off x="3218277" y="2011641"/>
            <a:ext cx="348657" cy="361199"/>
            <a:chOff x="2927350" y="3395663"/>
            <a:chExt cx="882650" cy="914400"/>
          </a:xfrm>
          <a:solidFill>
            <a:schemeClr val="bg1"/>
          </a:solidFill>
        </p:grpSpPr>
        <p:sp>
          <p:nvSpPr>
            <p:cNvPr id="93" name="Freeform 157"/>
            <p:cNvSpPr/>
            <p:nvPr/>
          </p:nvSpPr>
          <p:spPr bwMode="auto">
            <a:xfrm>
              <a:off x="2927350" y="4043363"/>
              <a:ext cx="882650" cy="266700"/>
            </a:xfrm>
            <a:custGeom>
              <a:avLst/>
              <a:gdLst>
                <a:gd name="T0" fmla="*/ 278 w 556"/>
                <a:gd name="T1" fmla="*/ 40 h 168"/>
                <a:gd name="T2" fmla="*/ 276 w 556"/>
                <a:gd name="T3" fmla="*/ 40 h 168"/>
                <a:gd name="T4" fmla="*/ 276 w 556"/>
                <a:gd name="T5" fmla="*/ 40 h 168"/>
                <a:gd name="T6" fmla="*/ 220 w 556"/>
                <a:gd name="T7" fmla="*/ 38 h 168"/>
                <a:gd name="T8" fmla="*/ 166 w 556"/>
                <a:gd name="T9" fmla="*/ 34 h 168"/>
                <a:gd name="T10" fmla="*/ 116 w 556"/>
                <a:gd name="T11" fmla="*/ 30 h 168"/>
                <a:gd name="T12" fmla="*/ 72 w 556"/>
                <a:gd name="T13" fmla="*/ 22 h 168"/>
                <a:gd name="T14" fmla="*/ 72 w 556"/>
                <a:gd name="T15" fmla="*/ 22 h 168"/>
                <a:gd name="T16" fmla="*/ 38 w 556"/>
                <a:gd name="T17" fmla="*/ 16 h 168"/>
                <a:gd name="T18" fmla="*/ 20 w 556"/>
                <a:gd name="T19" fmla="*/ 10 h 168"/>
                <a:gd name="T20" fmla="*/ 0 w 556"/>
                <a:gd name="T21" fmla="*/ 2 h 168"/>
                <a:gd name="T22" fmla="*/ 0 w 556"/>
                <a:gd name="T23" fmla="*/ 114 h 168"/>
                <a:gd name="T24" fmla="*/ 0 w 556"/>
                <a:gd name="T25" fmla="*/ 114 h 168"/>
                <a:gd name="T26" fmla="*/ 2 w 556"/>
                <a:gd name="T27" fmla="*/ 120 h 168"/>
                <a:gd name="T28" fmla="*/ 6 w 556"/>
                <a:gd name="T29" fmla="*/ 126 h 168"/>
                <a:gd name="T30" fmla="*/ 12 w 556"/>
                <a:gd name="T31" fmla="*/ 130 h 168"/>
                <a:gd name="T32" fmla="*/ 22 w 556"/>
                <a:gd name="T33" fmla="*/ 136 h 168"/>
                <a:gd name="T34" fmla="*/ 48 w 556"/>
                <a:gd name="T35" fmla="*/ 144 h 168"/>
                <a:gd name="T36" fmla="*/ 82 w 556"/>
                <a:gd name="T37" fmla="*/ 152 h 168"/>
                <a:gd name="T38" fmla="*/ 122 w 556"/>
                <a:gd name="T39" fmla="*/ 160 h 168"/>
                <a:gd name="T40" fmla="*/ 168 w 556"/>
                <a:gd name="T41" fmla="*/ 164 h 168"/>
                <a:gd name="T42" fmla="*/ 220 w 556"/>
                <a:gd name="T43" fmla="*/ 168 h 168"/>
                <a:gd name="T44" fmla="*/ 276 w 556"/>
                <a:gd name="T45" fmla="*/ 168 h 168"/>
                <a:gd name="T46" fmla="*/ 276 w 556"/>
                <a:gd name="T47" fmla="*/ 168 h 168"/>
                <a:gd name="T48" fmla="*/ 278 w 556"/>
                <a:gd name="T49" fmla="*/ 168 h 168"/>
                <a:gd name="T50" fmla="*/ 278 w 556"/>
                <a:gd name="T51" fmla="*/ 168 h 168"/>
                <a:gd name="T52" fmla="*/ 334 w 556"/>
                <a:gd name="T53" fmla="*/ 168 h 168"/>
                <a:gd name="T54" fmla="*/ 386 w 556"/>
                <a:gd name="T55" fmla="*/ 164 h 168"/>
                <a:gd name="T56" fmla="*/ 434 w 556"/>
                <a:gd name="T57" fmla="*/ 158 h 168"/>
                <a:gd name="T58" fmla="*/ 474 w 556"/>
                <a:gd name="T59" fmla="*/ 152 h 168"/>
                <a:gd name="T60" fmla="*/ 508 w 556"/>
                <a:gd name="T61" fmla="*/ 144 h 168"/>
                <a:gd name="T62" fmla="*/ 534 w 556"/>
                <a:gd name="T63" fmla="*/ 136 h 168"/>
                <a:gd name="T64" fmla="*/ 544 w 556"/>
                <a:gd name="T65" fmla="*/ 130 h 168"/>
                <a:gd name="T66" fmla="*/ 550 w 556"/>
                <a:gd name="T67" fmla="*/ 126 h 168"/>
                <a:gd name="T68" fmla="*/ 554 w 556"/>
                <a:gd name="T69" fmla="*/ 120 h 168"/>
                <a:gd name="T70" fmla="*/ 556 w 556"/>
                <a:gd name="T71" fmla="*/ 114 h 168"/>
                <a:gd name="T72" fmla="*/ 556 w 556"/>
                <a:gd name="T73" fmla="*/ 0 h 168"/>
                <a:gd name="T74" fmla="*/ 556 w 556"/>
                <a:gd name="T75" fmla="*/ 0 h 168"/>
                <a:gd name="T76" fmla="*/ 536 w 556"/>
                <a:gd name="T77" fmla="*/ 8 h 168"/>
                <a:gd name="T78" fmla="*/ 516 w 556"/>
                <a:gd name="T79" fmla="*/ 14 h 168"/>
                <a:gd name="T80" fmla="*/ 484 w 556"/>
                <a:gd name="T81" fmla="*/ 22 h 168"/>
                <a:gd name="T82" fmla="*/ 484 w 556"/>
                <a:gd name="T83" fmla="*/ 22 h 168"/>
                <a:gd name="T84" fmla="*/ 438 w 556"/>
                <a:gd name="T85" fmla="*/ 30 h 168"/>
                <a:gd name="T86" fmla="*/ 390 w 556"/>
                <a:gd name="T87" fmla="*/ 34 h 168"/>
                <a:gd name="T88" fmla="*/ 336 w 556"/>
                <a:gd name="T89" fmla="*/ 38 h 168"/>
                <a:gd name="T90" fmla="*/ 278 w 556"/>
                <a:gd name="T91" fmla="*/ 40 h 168"/>
                <a:gd name="T92" fmla="*/ 278 w 556"/>
                <a:gd name="T93" fmla="*/ 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6" h="168">
                  <a:moveTo>
                    <a:pt x="278" y="40"/>
                  </a:moveTo>
                  <a:lnTo>
                    <a:pt x="276" y="40"/>
                  </a:lnTo>
                  <a:lnTo>
                    <a:pt x="276" y="40"/>
                  </a:lnTo>
                  <a:lnTo>
                    <a:pt x="220" y="38"/>
                  </a:lnTo>
                  <a:lnTo>
                    <a:pt x="166" y="34"/>
                  </a:lnTo>
                  <a:lnTo>
                    <a:pt x="116" y="30"/>
                  </a:lnTo>
                  <a:lnTo>
                    <a:pt x="72" y="22"/>
                  </a:lnTo>
                  <a:lnTo>
                    <a:pt x="72" y="22"/>
                  </a:lnTo>
                  <a:lnTo>
                    <a:pt x="38" y="16"/>
                  </a:lnTo>
                  <a:lnTo>
                    <a:pt x="20" y="10"/>
                  </a:lnTo>
                  <a:lnTo>
                    <a:pt x="0" y="2"/>
                  </a:lnTo>
                  <a:lnTo>
                    <a:pt x="0" y="114"/>
                  </a:lnTo>
                  <a:lnTo>
                    <a:pt x="0" y="114"/>
                  </a:lnTo>
                  <a:lnTo>
                    <a:pt x="2" y="120"/>
                  </a:lnTo>
                  <a:lnTo>
                    <a:pt x="6" y="126"/>
                  </a:lnTo>
                  <a:lnTo>
                    <a:pt x="12" y="130"/>
                  </a:lnTo>
                  <a:lnTo>
                    <a:pt x="22" y="136"/>
                  </a:lnTo>
                  <a:lnTo>
                    <a:pt x="48" y="144"/>
                  </a:lnTo>
                  <a:lnTo>
                    <a:pt x="82" y="152"/>
                  </a:lnTo>
                  <a:lnTo>
                    <a:pt x="122" y="160"/>
                  </a:lnTo>
                  <a:lnTo>
                    <a:pt x="168" y="164"/>
                  </a:lnTo>
                  <a:lnTo>
                    <a:pt x="220" y="168"/>
                  </a:lnTo>
                  <a:lnTo>
                    <a:pt x="276" y="168"/>
                  </a:lnTo>
                  <a:lnTo>
                    <a:pt x="276" y="168"/>
                  </a:lnTo>
                  <a:lnTo>
                    <a:pt x="278" y="168"/>
                  </a:lnTo>
                  <a:lnTo>
                    <a:pt x="278" y="168"/>
                  </a:lnTo>
                  <a:lnTo>
                    <a:pt x="334" y="168"/>
                  </a:lnTo>
                  <a:lnTo>
                    <a:pt x="386" y="164"/>
                  </a:lnTo>
                  <a:lnTo>
                    <a:pt x="434" y="158"/>
                  </a:lnTo>
                  <a:lnTo>
                    <a:pt x="474" y="152"/>
                  </a:lnTo>
                  <a:lnTo>
                    <a:pt x="508" y="144"/>
                  </a:lnTo>
                  <a:lnTo>
                    <a:pt x="534" y="136"/>
                  </a:lnTo>
                  <a:lnTo>
                    <a:pt x="544" y="130"/>
                  </a:lnTo>
                  <a:lnTo>
                    <a:pt x="550" y="126"/>
                  </a:lnTo>
                  <a:lnTo>
                    <a:pt x="554" y="120"/>
                  </a:lnTo>
                  <a:lnTo>
                    <a:pt x="556" y="114"/>
                  </a:lnTo>
                  <a:lnTo>
                    <a:pt x="556" y="0"/>
                  </a:lnTo>
                  <a:lnTo>
                    <a:pt x="556" y="0"/>
                  </a:lnTo>
                  <a:lnTo>
                    <a:pt x="536" y="8"/>
                  </a:lnTo>
                  <a:lnTo>
                    <a:pt x="516" y="14"/>
                  </a:lnTo>
                  <a:lnTo>
                    <a:pt x="484" y="22"/>
                  </a:lnTo>
                  <a:lnTo>
                    <a:pt x="484" y="22"/>
                  </a:lnTo>
                  <a:lnTo>
                    <a:pt x="438" y="30"/>
                  </a:lnTo>
                  <a:lnTo>
                    <a:pt x="390" y="34"/>
                  </a:lnTo>
                  <a:lnTo>
                    <a:pt x="336" y="38"/>
                  </a:lnTo>
                  <a:lnTo>
                    <a:pt x="278" y="40"/>
                  </a:lnTo>
                  <a:lnTo>
                    <a:pt x="27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4" name="Freeform 158"/>
            <p:cNvSpPr/>
            <p:nvPr/>
          </p:nvSpPr>
          <p:spPr bwMode="auto">
            <a:xfrm>
              <a:off x="2927350" y="3763963"/>
              <a:ext cx="882650" cy="269875"/>
            </a:xfrm>
            <a:custGeom>
              <a:avLst/>
              <a:gdLst>
                <a:gd name="T0" fmla="*/ 278 w 556"/>
                <a:gd name="T1" fmla="*/ 38 h 170"/>
                <a:gd name="T2" fmla="*/ 276 w 556"/>
                <a:gd name="T3" fmla="*/ 38 h 170"/>
                <a:gd name="T4" fmla="*/ 276 w 556"/>
                <a:gd name="T5" fmla="*/ 38 h 170"/>
                <a:gd name="T6" fmla="*/ 220 w 556"/>
                <a:gd name="T7" fmla="*/ 36 h 170"/>
                <a:gd name="T8" fmla="*/ 166 w 556"/>
                <a:gd name="T9" fmla="*/ 34 h 170"/>
                <a:gd name="T10" fmla="*/ 116 w 556"/>
                <a:gd name="T11" fmla="*/ 28 h 170"/>
                <a:gd name="T12" fmla="*/ 72 w 556"/>
                <a:gd name="T13" fmla="*/ 20 h 170"/>
                <a:gd name="T14" fmla="*/ 72 w 556"/>
                <a:gd name="T15" fmla="*/ 20 h 170"/>
                <a:gd name="T16" fmla="*/ 38 w 556"/>
                <a:gd name="T17" fmla="*/ 14 h 170"/>
                <a:gd name="T18" fmla="*/ 20 w 556"/>
                <a:gd name="T19" fmla="*/ 8 h 170"/>
                <a:gd name="T20" fmla="*/ 0 w 556"/>
                <a:gd name="T21" fmla="*/ 0 h 170"/>
                <a:gd name="T22" fmla="*/ 0 w 556"/>
                <a:gd name="T23" fmla="*/ 0 h 170"/>
                <a:gd name="T24" fmla="*/ 0 w 556"/>
                <a:gd name="T25" fmla="*/ 0 h 170"/>
                <a:gd name="T26" fmla="*/ 0 w 556"/>
                <a:gd name="T27" fmla="*/ 116 h 170"/>
                <a:gd name="T28" fmla="*/ 0 w 556"/>
                <a:gd name="T29" fmla="*/ 116 h 170"/>
                <a:gd name="T30" fmla="*/ 2 w 556"/>
                <a:gd name="T31" fmla="*/ 122 h 170"/>
                <a:gd name="T32" fmla="*/ 6 w 556"/>
                <a:gd name="T33" fmla="*/ 126 h 170"/>
                <a:gd name="T34" fmla="*/ 12 w 556"/>
                <a:gd name="T35" fmla="*/ 132 h 170"/>
                <a:gd name="T36" fmla="*/ 22 w 556"/>
                <a:gd name="T37" fmla="*/ 136 h 170"/>
                <a:gd name="T38" fmla="*/ 48 w 556"/>
                <a:gd name="T39" fmla="*/ 146 h 170"/>
                <a:gd name="T40" fmla="*/ 82 w 556"/>
                <a:gd name="T41" fmla="*/ 154 h 170"/>
                <a:gd name="T42" fmla="*/ 122 w 556"/>
                <a:gd name="T43" fmla="*/ 160 h 170"/>
                <a:gd name="T44" fmla="*/ 168 w 556"/>
                <a:gd name="T45" fmla="*/ 164 h 170"/>
                <a:gd name="T46" fmla="*/ 220 w 556"/>
                <a:gd name="T47" fmla="*/ 168 h 170"/>
                <a:gd name="T48" fmla="*/ 276 w 556"/>
                <a:gd name="T49" fmla="*/ 170 h 170"/>
                <a:gd name="T50" fmla="*/ 276 w 556"/>
                <a:gd name="T51" fmla="*/ 170 h 170"/>
                <a:gd name="T52" fmla="*/ 278 w 556"/>
                <a:gd name="T53" fmla="*/ 170 h 170"/>
                <a:gd name="T54" fmla="*/ 278 w 556"/>
                <a:gd name="T55" fmla="*/ 170 h 170"/>
                <a:gd name="T56" fmla="*/ 334 w 556"/>
                <a:gd name="T57" fmla="*/ 168 h 170"/>
                <a:gd name="T58" fmla="*/ 386 w 556"/>
                <a:gd name="T59" fmla="*/ 164 h 170"/>
                <a:gd name="T60" fmla="*/ 434 w 556"/>
                <a:gd name="T61" fmla="*/ 160 h 170"/>
                <a:gd name="T62" fmla="*/ 474 w 556"/>
                <a:gd name="T63" fmla="*/ 154 h 170"/>
                <a:gd name="T64" fmla="*/ 508 w 556"/>
                <a:gd name="T65" fmla="*/ 146 h 170"/>
                <a:gd name="T66" fmla="*/ 534 w 556"/>
                <a:gd name="T67" fmla="*/ 136 h 170"/>
                <a:gd name="T68" fmla="*/ 544 w 556"/>
                <a:gd name="T69" fmla="*/ 132 h 170"/>
                <a:gd name="T70" fmla="*/ 550 w 556"/>
                <a:gd name="T71" fmla="*/ 126 h 170"/>
                <a:gd name="T72" fmla="*/ 554 w 556"/>
                <a:gd name="T73" fmla="*/ 120 h 170"/>
                <a:gd name="T74" fmla="*/ 556 w 556"/>
                <a:gd name="T75" fmla="*/ 116 h 170"/>
                <a:gd name="T76" fmla="*/ 556 w 556"/>
                <a:gd name="T77" fmla="*/ 0 h 170"/>
                <a:gd name="T78" fmla="*/ 556 w 556"/>
                <a:gd name="T79" fmla="*/ 0 h 170"/>
                <a:gd name="T80" fmla="*/ 556 w 556"/>
                <a:gd name="T81" fmla="*/ 0 h 170"/>
                <a:gd name="T82" fmla="*/ 556 w 556"/>
                <a:gd name="T83" fmla="*/ 0 h 170"/>
                <a:gd name="T84" fmla="*/ 536 w 556"/>
                <a:gd name="T85" fmla="*/ 8 h 170"/>
                <a:gd name="T86" fmla="*/ 516 w 556"/>
                <a:gd name="T87" fmla="*/ 14 h 170"/>
                <a:gd name="T88" fmla="*/ 484 w 556"/>
                <a:gd name="T89" fmla="*/ 20 h 170"/>
                <a:gd name="T90" fmla="*/ 484 w 556"/>
                <a:gd name="T91" fmla="*/ 20 h 170"/>
                <a:gd name="T92" fmla="*/ 438 w 556"/>
                <a:gd name="T93" fmla="*/ 28 h 170"/>
                <a:gd name="T94" fmla="*/ 390 w 556"/>
                <a:gd name="T95" fmla="*/ 32 h 170"/>
                <a:gd name="T96" fmla="*/ 336 w 556"/>
                <a:gd name="T97" fmla="*/ 36 h 170"/>
                <a:gd name="T98" fmla="*/ 278 w 556"/>
                <a:gd name="T99" fmla="*/ 38 h 170"/>
                <a:gd name="T100" fmla="*/ 278 w 556"/>
                <a:gd name="T101" fmla="*/ 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170">
                  <a:moveTo>
                    <a:pt x="278" y="38"/>
                  </a:moveTo>
                  <a:lnTo>
                    <a:pt x="276" y="38"/>
                  </a:lnTo>
                  <a:lnTo>
                    <a:pt x="276" y="38"/>
                  </a:lnTo>
                  <a:lnTo>
                    <a:pt x="220" y="36"/>
                  </a:lnTo>
                  <a:lnTo>
                    <a:pt x="166" y="34"/>
                  </a:lnTo>
                  <a:lnTo>
                    <a:pt x="116" y="28"/>
                  </a:lnTo>
                  <a:lnTo>
                    <a:pt x="72" y="20"/>
                  </a:lnTo>
                  <a:lnTo>
                    <a:pt x="72" y="20"/>
                  </a:lnTo>
                  <a:lnTo>
                    <a:pt x="38" y="14"/>
                  </a:lnTo>
                  <a:lnTo>
                    <a:pt x="20" y="8"/>
                  </a:lnTo>
                  <a:lnTo>
                    <a:pt x="0" y="0"/>
                  </a:lnTo>
                  <a:lnTo>
                    <a:pt x="0" y="0"/>
                  </a:lnTo>
                  <a:lnTo>
                    <a:pt x="0" y="0"/>
                  </a:lnTo>
                  <a:lnTo>
                    <a:pt x="0" y="116"/>
                  </a:lnTo>
                  <a:lnTo>
                    <a:pt x="0" y="116"/>
                  </a:lnTo>
                  <a:lnTo>
                    <a:pt x="2" y="122"/>
                  </a:lnTo>
                  <a:lnTo>
                    <a:pt x="6" y="126"/>
                  </a:lnTo>
                  <a:lnTo>
                    <a:pt x="12" y="132"/>
                  </a:lnTo>
                  <a:lnTo>
                    <a:pt x="22" y="136"/>
                  </a:lnTo>
                  <a:lnTo>
                    <a:pt x="48" y="146"/>
                  </a:lnTo>
                  <a:lnTo>
                    <a:pt x="82" y="154"/>
                  </a:lnTo>
                  <a:lnTo>
                    <a:pt x="122" y="160"/>
                  </a:lnTo>
                  <a:lnTo>
                    <a:pt x="168" y="164"/>
                  </a:lnTo>
                  <a:lnTo>
                    <a:pt x="220" y="168"/>
                  </a:lnTo>
                  <a:lnTo>
                    <a:pt x="276" y="170"/>
                  </a:lnTo>
                  <a:lnTo>
                    <a:pt x="276" y="170"/>
                  </a:lnTo>
                  <a:lnTo>
                    <a:pt x="278" y="170"/>
                  </a:lnTo>
                  <a:lnTo>
                    <a:pt x="278" y="170"/>
                  </a:lnTo>
                  <a:lnTo>
                    <a:pt x="334" y="168"/>
                  </a:lnTo>
                  <a:lnTo>
                    <a:pt x="386" y="164"/>
                  </a:lnTo>
                  <a:lnTo>
                    <a:pt x="434" y="160"/>
                  </a:lnTo>
                  <a:lnTo>
                    <a:pt x="474" y="154"/>
                  </a:lnTo>
                  <a:lnTo>
                    <a:pt x="508" y="146"/>
                  </a:lnTo>
                  <a:lnTo>
                    <a:pt x="534" y="136"/>
                  </a:lnTo>
                  <a:lnTo>
                    <a:pt x="544" y="132"/>
                  </a:lnTo>
                  <a:lnTo>
                    <a:pt x="550" y="126"/>
                  </a:lnTo>
                  <a:lnTo>
                    <a:pt x="554" y="120"/>
                  </a:lnTo>
                  <a:lnTo>
                    <a:pt x="556" y="116"/>
                  </a:lnTo>
                  <a:lnTo>
                    <a:pt x="556" y="0"/>
                  </a:lnTo>
                  <a:lnTo>
                    <a:pt x="556" y="0"/>
                  </a:lnTo>
                  <a:lnTo>
                    <a:pt x="556" y="0"/>
                  </a:lnTo>
                  <a:lnTo>
                    <a:pt x="556" y="0"/>
                  </a:lnTo>
                  <a:lnTo>
                    <a:pt x="536" y="8"/>
                  </a:lnTo>
                  <a:lnTo>
                    <a:pt x="516" y="14"/>
                  </a:lnTo>
                  <a:lnTo>
                    <a:pt x="484" y="20"/>
                  </a:lnTo>
                  <a:lnTo>
                    <a:pt x="484" y="20"/>
                  </a:lnTo>
                  <a:lnTo>
                    <a:pt x="438" y="28"/>
                  </a:lnTo>
                  <a:lnTo>
                    <a:pt x="390" y="32"/>
                  </a:lnTo>
                  <a:lnTo>
                    <a:pt x="336" y="36"/>
                  </a:lnTo>
                  <a:lnTo>
                    <a:pt x="278" y="38"/>
                  </a:lnTo>
                  <a:lnTo>
                    <a:pt x="27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5" name="Freeform 159"/>
            <p:cNvSpPr/>
            <p:nvPr/>
          </p:nvSpPr>
          <p:spPr bwMode="auto">
            <a:xfrm>
              <a:off x="2927350" y="3395663"/>
              <a:ext cx="882650" cy="355600"/>
            </a:xfrm>
            <a:custGeom>
              <a:avLst/>
              <a:gdLst>
                <a:gd name="T0" fmla="*/ 276 w 556"/>
                <a:gd name="T1" fmla="*/ 224 h 224"/>
                <a:gd name="T2" fmla="*/ 276 w 556"/>
                <a:gd name="T3" fmla="*/ 224 h 224"/>
                <a:gd name="T4" fmla="*/ 278 w 556"/>
                <a:gd name="T5" fmla="*/ 224 h 224"/>
                <a:gd name="T6" fmla="*/ 278 w 556"/>
                <a:gd name="T7" fmla="*/ 224 h 224"/>
                <a:gd name="T8" fmla="*/ 334 w 556"/>
                <a:gd name="T9" fmla="*/ 222 h 224"/>
                <a:gd name="T10" fmla="*/ 386 w 556"/>
                <a:gd name="T11" fmla="*/ 218 h 224"/>
                <a:gd name="T12" fmla="*/ 434 w 556"/>
                <a:gd name="T13" fmla="*/ 214 h 224"/>
                <a:gd name="T14" fmla="*/ 474 w 556"/>
                <a:gd name="T15" fmla="*/ 208 h 224"/>
                <a:gd name="T16" fmla="*/ 508 w 556"/>
                <a:gd name="T17" fmla="*/ 200 h 224"/>
                <a:gd name="T18" fmla="*/ 534 w 556"/>
                <a:gd name="T19" fmla="*/ 190 h 224"/>
                <a:gd name="T20" fmla="*/ 544 w 556"/>
                <a:gd name="T21" fmla="*/ 186 h 224"/>
                <a:gd name="T22" fmla="*/ 550 w 556"/>
                <a:gd name="T23" fmla="*/ 180 h 224"/>
                <a:gd name="T24" fmla="*/ 554 w 556"/>
                <a:gd name="T25" fmla="*/ 174 h 224"/>
                <a:gd name="T26" fmla="*/ 556 w 556"/>
                <a:gd name="T27" fmla="*/ 170 h 224"/>
                <a:gd name="T28" fmla="*/ 556 w 556"/>
                <a:gd name="T29" fmla="*/ 54 h 224"/>
                <a:gd name="T30" fmla="*/ 556 w 556"/>
                <a:gd name="T31" fmla="*/ 54 h 224"/>
                <a:gd name="T32" fmla="*/ 554 w 556"/>
                <a:gd name="T33" fmla="*/ 48 h 224"/>
                <a:gd name="T34" fmla="*/ 550 w 556"/>
                <a:gd name="T35" fmla="*/ 42 h 224"/>
                <a:gd name="T36" fmla="*/ 544 w 556"/>
                <a:gd name="T37" fmla="*/ 38 h 224"/>
                <a:gd name="T38" fmla="*/ 534 w 556"/>
                <a:gd name="T39" fmla="*/ 32 h 224"/>
                <a:gd name="T40" fmla="*/ 508 w 556"/>
                <a:gd name="T41" fmla="*/ 24 h 224"/>
                <a:gd name="T42" fmla="*/ 474 w 556"/>
                <a:gd name="T43" fmla="*/ 16 h 224"/>
                <a:gd name="T44" fmla="*/ 434 w 556"/>
                <a:gd name="T45" fmla="*/ 10 h 224"/>
                <a:gd name="T46" fmla="*/ 388 w 556"/>
                <a:gd name="T47" fmla="*/ 4 h 224"/>
                <a:gd name="T48" fmla="*/ 336 w 556"/>
                <a:gd name="T49" fmla="*/ 2 h 224"/>
                <a:gd name="T50" fmla="*/ 280 w 556"/>
                <a:gd name="T51" fmla="*/ 0 h 224"/>
                <a:gd name="T52" fmla="*/ 280 w 556"/>
                <a:gd name="T53" fmla="*/ 0 h 224"/>
                <a:gd name="T54" fmla="*/ 278 w 556"/>
                <a:gd name="T55" fmla="*/ 0 h 224"/>
                <a:gd name="T56" fmla="*/ 278 w 556"/>
                <a:gd name="T57" fmla="*/ 0 h 224"/>
                <a:gd name="T58" fmla="*/ 222 w 556"/>
                <a:gd name="T59" fmla="*/ 2 h 224"/>
                <a:gd name="T60" fmla="*/ 170 w 556"/>
                <a:gd name="T61" fmla="*/ 4 h 224"/>
                <a:gd name="T62" fmla="*/ 122 w 556"/>
                <a:gd name="T63" fmla="*/ 10 h 224"/>
                <a:gd name="T64" fmla="*/ 82 w 556"/>
                <a:gd name="T65" fmla="*/ 16 h 224"/>
                <a:gd name="T66" fmla="*/ 48 w 556"/>
                <a:gd name="T67" fmla="*/ 24 h 224"/>
                <a:gd name="T68" fmla="*/ 22 w 556"/>
                <a:gd name="T69" fmla="*/ 34 h 224"/>
                <a:gd name="T70" fmla="*/ 12 w 556"/>
                <a:gd name="T71" fmla="*/ 38 h 224"/>
                <a:gd name="T72" fmla="*/ 6 w 556"/>
                <a:gd name="T73" fmla="*/ 44 h 224"/>
                <a:gd name="T74" fmla="*/ 2 w 556"/>
                <a:gd name="T75" fmla="*/ 48 h 224"/>
                <a:gd name="T76" fmla="*/ 0 w 556"/>
                <a:gd name="T77" fmla="*/ 54 h 224"/>
                <a:gd name="T78" fmla="*/ 0 w 556"/>
                <a:gd name="T79" fmla="*/ 170 h 224"/>
                <a:gd name="T80" fmla="*/ 0 w 556"/>
                <a:gd name="T81" fmla="*/ 170 h 224"/>
                <a:gd name="T82" fmla="*/ 2 w 556"/>
                <a:gd name="T83" fmla="*/ 176 h 224"/>
                <a:gd name="T84" fmla="*/ 6 w 556"/>
                <a:gd name="T85" fmla="*/ 180 h 224"/>
                <a:gd name="T86" fmla="*/ 12 w 556"/>
                <a:gd name="T87" fmla="*/ 186 h 224"/>
                <a:gd name="T88" fmla="*/ 22 w 556"/>
                <a:gd name="T89" fmla="*/ 190 h 224"/>
                <a:gd name="T90" fmla="*/ 48 w 556"/>
                <a:gd name="T91" fmla="*/ 200 h 224"/>
                <a:gd name="T92" fmla="*/ 82 w 556"/>
                <a:gd name="T93" fmla="*/ 208 h 224"/>
                <a:gd name="T94" fmla="*/ 122 w 556"/>
                <a:gd name="T95" fmla="*/ 214 h 224"/>
                <a:gd name="T96" fmla="*/ 168 w 556"/>
                <a:gd name="T97" fmla="*/ 220 h 224"/>
                <a:gd name="T98" fmla="*/ 220 w 556"/>
                <a:gd name="T99" fmla="*/ 222 h 224"/>
                <a:gd name="T100" fmla="*/ 276 w 556"/>
                <a:gd name="T101" fmla="*/ 224 h 224"/>
                <a:gd name="T102" fmla="*/ 276 w 556"/>
                <a:gd name="T10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6" h="224">
                  <a:moveTo>
                    <a:pt x="276" y="224"/>
                  </a:moveTo>
                  <a:lnTo>
                    <a:pt x="276" y="224"/>
                  </a:lnTo>
                  <a:lnTo>
                    <a:pt x="278" y="224"/>
                  </a:lnTo>
                  <a:lnTo>
                    <a:pt x="278" y="224"/>
                  </a:lnTo>
                  <a:lnTo>
                    <a:pt x="334" y="222"/>
                  </a:lnTo>
                  <a:lnTo>
                    <a:pt x="386" y="218"/>
                  </a:lnTo>
                  <a:lnTo>
                    <a:pt x="434" y="214"/>
                  </a:lnTo>
                  <a:lnTo>
                    <a:pt x="474" y="208"/>
                  </a:lnTo>
                  <a:lnTo>
                    <a:pt x="508" y="200"/>
                  </a:lnTo>
                  <a:lnTo>
                    <a:pt x="534" y="190"/>
                  </a:lnTo>
                  <a:lnTo>
                    <a:pt x="544" y="186"/>
                  </a:lnTo>
                  <a:lnTo>
                    <a:pt x="550" y="180"/>
                  </a:lnTo>
                  <a:lnTo>
                    <a:pt x="554" y="174"/>
                  </a:lnTo>
                  <a:lnTo>
                    <a:pt x="556" y="170"/>
                  </a:lnTo>
                  <a:lnTo>
                    <a:pt x="556" y="54"/>
                  </a:lnTo>
                  <a:lnTo>
                    <a:pt x="556" y="54"/>
                  </a:lnTo>
                  <a:lnTo>
                    <a:pt x="554" y="48"/>
                  </a:lnTo>
                  <a:lnTo>
                    <a:pt x="550" y="42"/>
                  </a:lnTo>
                  <a:lnTo>
                    <a:pt x="544" y="38"/>
                  </a:lnTo>
                  <a:lnTo>
                    <a:pt x="534" y="32"/>
                  </a:lnTo>
                  <a:lnTo>
                    <a:pt x="508" y="24"/>
                  </a:lnTo>
                  <a:lnTo>
                    <a:pt x="474" y="16"/>
                  </a:lnTo>
                  <a:lnTo>
                    <a:pt x="434" y="10"/>
                  </a:lnTo>
                  <a:lnTo>
                    <a:pt x="388" y="4"/>
                  </a:lnTo>
                  <a:lnTo>
                    <a:pt x="336" y="2"/>
                  </a:lnTo>
                  <a:lnTo>
                    <a:pt x="280" y="0"/>
                  </a:lnTo>
                  <a:lnTo>
                    <a:pt x="280" y="0"/>
                  </a:lnTo>
                  <a:lnTo>
                    <a:pt x="278" y="0"/>
                  </a:lnTo>
                  <a:lnTo>
                    <a:pt x="278" y="0"/>
                  </a:lnTo>
                  <a:lnTo>
                    <a:pt x="222" y="2"/>
                  </a:lnTo>
                  <a:lnTo>
                    <a:pt x="170" y="4"/>
                  </a:lnTo>
                  <a:lnTo>
                    <a:pt x="122" y="10"/>
                  </a:lnTo>
                  <a:lnTo>
                    <a:pt x="82" y="16"/>
                  </a:lnTo>
                  <a:lnTo>
                    <a:pt x="48" y="24"/>
                  </a:lnTo>
                  <a:lnTo>
                    <a:pt x="22" y="34"/>
                  </a:lnTo>
                  <a:lnTo>
                    <a:pt x="12" y="38"/>
                  </a:lnTo>
                  <a:lnTo>
                    <a:pt x="6" y="44"/>
                  </a:lnTo>
                  <a:lnTo>
                    <a:pt x="2" y="48"/>
                  </a:lnTo>
                  <a:lnTo>
                    <a:pt x="0" y="54"/>
                  </a:lnTo>
                  <a:lnTo>
                    <a:pt x="0" y="170"/>
                  </a:lnTo>
                  <a:lnTo>
                    <a:pt x="0" y="170"/>
                  </a:lnTo>
                  <a:lnTo>
                    <a:pt x="2" y="176"/>
                  </a:lnTo>
                  <a:lnTo>
                    <a:pt x="6" y="180"/>
                  </a:lnTo>
                  <a:lnTo>
                    <a:pt x="12" y="186"/>
                  </a:lnTo>
                  <a:lnTo>
                    <a:pt x="22" y="190"/>
                  </a:lnTo>
                  <a:lnTo>
                    <a:pt x="48" y="200"/>
                  </a:lnTo>
                  <a:lnTo>
                    <a:pt x="82" y="208"/>
                  </a:lnTo>
                  <a:lnTo>
                    <a:pt x="122" y="214"/>
                  </a:lnTo>
                  <a:lnTo>
                    <a:pt x="168" y="220"/>
                  </a:lnTo>
                  <a:lnTo>
                    <a:pt x="220" y="222"/>
                  </a:lnTo>
                  <a:lnTo>
                    <a:pt x="276" y="224"/>
                  </a:lnTo>
                  <a:lnTo>
                    <a:pt x="276"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96" name="Freeform 144"/>
          <p:cNvSpPr>
            <a:spLocks noEditPoints="1"/>
          </p:cNvSpPr>
          <p:nvPr/>
        </p:nvSpPr>
        <p:spPr bwMode="auto">
          <a:xfrm>
            <a:off x="5490517" y="3083189"/>
            <a:ext cx="367258" cy="367258"/>
          </a:xfrm>
          <a:custGeom>
            <a:avLst/>
            <a:gdLst>
              <a:gd name="T0" fmla="*/ 272 w 576"/>
              <a:gd name="T1" fmla="*/ 30 h 576"/>
              <a:gd name="T2" fmla="*/ 266 w 576"/>
              <a:gd name="T3" fmla="*/ 24 h 576"/>
              <a:gd name="T4" fmla="*/ 250 w 576"/>
              <a:gd name="T5" fmla="*/ 16 h 576"/>
              <a:gd name="T6" fmla="*/ 80 w 576"/>
              <a:gd name="T7" fmla="*/ 0 h 576"/>
              <a:gd name="T8" fmla="*/ 72 w 576"/>
              <a:gd name="T9" fmla="*/ 0 h 576"/>
              <a:gd name="T10" fmla="*/ 56 w 576"/>
              <a:gd name="T11" fmla="*/ 6 h 576"/>
              <a:gd name="T12" fmla="*/ 12 w 576"/>
              <a:gd name="T13" fmla="*/ 48 h 576"/>
              <a:gd name="T14" fmla="*/ 8 w 576"/>
              <a:gd name="T15" fmla="*/ 56 h 576"/>
              <a:gd name="T16" fmla="*/ 2 w 576"/>
              <a:gd name="T17" fmla="*/ 72 h 576"/>
              <a:gd name="T18" fmla="*/ 16 w 576"/>
              <a:gd name="T19" fmla="*/ 242 h 576"/>
              <a:gd name="T20" fmla="*/ 16 w 576"/>
              <a:gd name="T21" fmla="*/ 250 h 576"/>
              <a:gd name="T22" fmla="*/ 24 w 576"/>
              <a:gd name="T23" fmla="*/ 266 h 576"/>
              <a:gd name="T24" fmla="*/ 328 w 576"/>
              <a:gd name="T25" fmla="*/ 570 h 576"/>
              <a:gd name="T26" fmla="*/ 334 w 576"/>
              <a:gd name="T27" fmla="*/ 574 h 576"/>
              <a:gd name="T28" fmla="*/ 348 w 576"/>
              <a:gd name="T29" fmla="*/ 574 h 576"/>
              <a:gd name="T30" fmla="*/ 570 w 576"/>
              <a:gd name="T31" fmla="*/ 354 h 576"/>
              <a:gd name="T32" fmla="*/ 574 w 576"/>
              <a:gd name="T33" fmla="*/ 348 h 576"/>
              <a:gd name="T34" fmla="*/ 574 w 576"/>
              <a:gd name="T35" fmla="*/ 334 h 576"/>
              <a:gd name="T36" fmla="*/ 570 w 576"/>
              <a:gd name="T37" fmla="*/ 328 h 576"/>
              <a:gd name="T38" fmla="*/ 126 w 576"/>
              <a:gd name="T39" fmla="*/ 126 h 576"/>
              <a:gd name="T40" fmla="*/ 112 w 576"/>
              <a:gd name="T41" fmla="*/ 136 h 576"/>
              <a:gd name="T42" fmla="*/ 98 w 576"/>
              <a:gd name="T43" fmla="*/ 138 h 576"/>
              <a:gd name="T44" fmla="*/ 82 w 576"/>
              <a:gd name="T45" fmla="*/ 136 h 576"/>
              <a:gd name="T46" fmla="*/ 70 w 576"/>
              <a:gd name="T47" fmla="*/ 126 h 576"/>
              <a:gd name="T48" fmla="*/ 64 w 576"/>
              <a:gd name="T49" fmla="*/ 120 h 576"/>
              <a:gd name="T50" fmla="*/ 58 w 576"/>
              <a:gd name="T51" fmla="*/ 106 h 576"/>
              <a:gd name="T52" fmla="*/ 58 w 576"/>
              <a:gd name="T53" fmla="*/ 90 h 576"/>
              <a:gd name="T54" fmla="*/ 64 w 576"/>
              <a:gd name="T55" fmla="*/ 76 h 576"/>
              <a:gd name="T56" fmla="*/ 70 w 576"/>
              <a:gd name="T57" fmla="*/ 70 h 576"/>
              <a:gd name="T58" fmla="*/ 82 w 576"/>
              <a:gd name="T59" fmla="*/ 62 h 576"/>
              <a:gd name="T60" fmla="*/ 98 w 576"/>
              <a:gd name="T61" fmla="*/ 58 h 576"/>
              <a:gd name="T62" fmla="*/ 112 w 576"/>
              <a:gd name="T63" fmla="*/ 62 h 576"/>
              <a:gd name="T64" fmla="*/ 126 w 576"/>
              <a:gd name="T65" fmla="*/ 70 h 576"/>
              <a:gd name="T66" fmla="*/ 130 w 576"/>
              <a:gd name="T67" fmla="*/ 76 h 576"/>
              <a:gd name="T68" fmla="*/ 136 w 576"/>
              <a:gd name="T69" fmla="*/ 90 h 576"/>
              <a:gd name="T70" fmla="*/ 136 w 576"/>
              <a:gd name="T71" fmla="*/ 106 h 576"/>
              <a:gd name="T72" fmla="*/ 130 w 576"/>
              <a:gd name="T73" fmla="*/ 120 h 576"/>
              <a:gd name="T74" fmla="*/ 126 w 576"/>
              <a:gd name="T75" fmla="*/ 12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6" h="576">
                <a:moveTo>
                  <a:pt x="570" y="328"/>
                </a:moveTo>
                <a:lnTo>
                  <a:pt x="272" y="30"/>
                </a:lnTo>
                <a:lnTo>
                  <a:pt x="272" y="30"/>
                </a:lnTo>
                <a:lnTo>
                  <a:pt x="266" y="24"/>
                </a:lnTo>
                <a:lnTo>
                  <a:pt x="258" y="20"/>
                </a:lnTo>
                <a:lnTo>
                  <a:pt x="250" y="16"/>
                </a:lnTo>
                <a:lnTo>
                  <a:pt x="242" y="16"/>
                </a:lnTo>
                <a:lnTo>
                  <a:pt x="80" y="0"/>
                </a:lnTo>
                <a:lnTo>
                  <a:pt x="80" y="0"/>
                </a:lnTo>
                <a:lnTo>
                  <a:pt x="72" y="0"/>
                </a:lnTo>
                <a:lnTo>
                  <a:pt x="64" y="4"/>
                </a:lnTo>
                <a:lnTo>
                  <a:pt x="56" y="6"/>
                </a:lnTo>
                <a:lnTo>
                  <a:pt x="48" y="12"/>
                </a:lnTo>
                <a:lnTo>
                  <a:pt x="12" y="48"/>
                </a:lnTo>
                <a:lnTo>
                  <a:pt x="12" y="48"/>
                </a:lnTo>
                <a:lnTo>
                  <a:pt x="8" y="56"/>
                </a:lnTo>
                <a:lnTo>
                  <a:pt x="4" y="64"/>
                </a:lnTo>
                <a:lnTo>
                  <a:pt x="2" y="72"/>
                </a:lnTo>
                <a:lnTo>
                  <a:pt x="0" y="80"/>
                </a:lnTo>
                <a:lnTo>
                  <a:pt x="16" y="242"/>
                </a:lnTo>
                <a:lnTo>
                  <a:pt x="16" y="242"/>
                </a:lnTo>
                <a:lnTo>
                  <a:pt x="16" y="250"/>
                </a:lnTo>
                <a:lnTo>
                  <a:pt x="20" y="258"/>
                </a:lnTo>
                <a:lnTo>
                  <a:pt x="24" y="266"/>
                </a:lnTo>
                <a:lnTo>
                  <a:pt x="30" y="272"/>
                </a:lnTo>
                <a:lnTo>
                  <a:pt x="328" y="570"/>
                </a:lnTo>
                <a:lnTo>
                  <a:pt x="328" y="570"/>
                </a:lnTo>
                <a:lnTo>
                  <a:pt x="334" y="574"/>
                </a:lnTo>
                <a:lnTo>
                  <a:pt x="340" y="576"/>
                </a:lnTo>
                <a:lnTo>
                  <a:pt x="348" y="574"/>
                </a:lnTo>
                <a:lnTo>
                  <a:pt x="354" y="570"/>
                </a:lnTo>
                <a:lnTo>
                  <a:pt x="570" y="354"/>
                </a:lnTo>
                <a:lnTo>
                  <a:pt x="570" y="354"/>
                </a:lnTo>
                <a:lnTo>
                  <a:pt x="574" y="348"/>
                </a:lnTo>
                <a:lnTo>
                  <a:pt x="576" y="340"/>
                </a:lnTo>
                <a:lnTo>
                  <a:pt x="574" y="334"/>
                </a:lnTo>
                <a:lnTo>
                  <a:pt x="570" y="328"/>
                </a:lnTo>
                <a:lnTo>
                  <a:pt x="570" y="328"/>
                </a:lnTo>
                <a:close/>
                <a:moveTo>
                  <a:pt x="126" y="126"/>
                </a:moveTo>
                <a:lnTo>
                  <a:pt x="126" y="126"/>
                </a:lnTo>
                <a:lnTo>
                  <a:pt x="120" y="132"/>
                </a:lnTo>
                <a:lnTo>
                  <a:pt x="112" y="136"/>
                </a:lnTo>
                <a:lnTo>
                  <a:pt x="104" y="138"/>
                </a:lnTo>
                <a:lnTo>
                  <a:pt x="98" y="138"/>
                </a:lnTo>
                <a:lnTo>
                  <a:pt x="90" y="138"/>
                </a:lnTo>
                <a:lnTo>
                  <a:pt x="82" y="136"/>
                </a:lnTo>
                <a:lnTo>
                  <a:pt x="76" y="132"/>
                </a:lnTo>
                <a:lnTo>
                  <a:pt x="70" y="126"/>
                </a:lnTo>
                <a:lnTo>
                  <a:pt x="70" y="126"/>
                </a:lnTo>
                <a:lnTo>
                  <a:pt x="64" y="120"/>
                </a:lnTo>
                <a:lnTo>
                  <a:pt x="60" y="114"/>
                </a:lnTo>
                <a:lnTo>
                  <a:pt x="58" y="106"/>
                </a:lnTo>
                <a:lnTo>
                  <a:pt x="58" y="98"/>
                </a:lnTo>
                <a:lnTo>
                  <a:pt x="58" y="90"/>
                </a:lnTo>
                <a:lnTo>
                  <a:pt x="60" y="84"/>
                </a:lnTo>
                <a:lnTo>
                  <a:pt x="64" y="76"/>
                </a:lnTo>
                <a:lnTo>
                  <a:pt x="70" y="70"/>
                </a:lnTo>
                <a:lnTo>
                  <a:pt x="70" y="70"/>
                </a:lnTo>
                <a:lnTo>
                  <a:pt x="76" y="64"/>
                </a:lnTo>
                <a:lnTo>
                  <a:pt x="82" y="62"/>
                </a:lnTo>
                <a:lnTo>
                  <a:pt x="90" y="60"/>
                </a:lnTo>
                <a:lnTo>
                  <a:pt x="98" y="58"/>
                </a:lnTo>
                <a:lnTo>
                  <a:pt x="104" y="60"/>
                </a:lnTo>
                <a:lnTo>
                  <a:pt x="112" y="62"/>
                </a:lnTo>
                <a:lnTo>
                  <a:pt x="120" y="64"/>
                </a:lnTo>
                <a:lnTo>
                  <a:pt x="126" y="70"/>
                </a:lnTo>
                <a:lnTo>
                  <a:pt x="126" y="70"/>
                </a:lnTo>
                <a:lnTo>
                  <a:pt x="130" y="76"/>
                </a:lnTo>
                <a:lnTo>
                  <a:pt x="134" y="84"/>
                </a:lnTo>
                <a:lnTo>
                  <a:pt x="136" y="90"/>
                </a:lnTo>
                <a:lnTo>
                  <a:pt x="138" y="98"/>
                </a:lnTo>
                <a:lnTo>
                  <a:pt x="136" y="106"/>
                </a:lnTo>
                <a:lnTo>
                  <a:pt x="134" y="114"/>
                </a:lnTo>
                <a:lnTo>
                  <a:pt x="130" y="120"/>
                </a:lnTo>
                <a:lnTo>
                  <a:pt x="126" y="126"/>
                </a:lnTo>
                <a:lnTo>
                  <a:pt x="126" y="12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7" name="矩形 96">
            <a:extLst>
              <a:ext uri="{FF2B5EF4-FFF2-40B4-BE49-F238E27FC236}">
                <a16:creationId xmlns:a16="http://schemas.microsoft.com/office/drawing/2014/main" id="{858A6BED-D2A5-4F7C-8FCE-282799D87301}"/>
              </a:ext>
            </a:extLst>
          </p:cNvPr>
          <p:cNvSpPr/>
          <p:nvPr/>
        </p:nvSpPr>
        <p:spPr>
          <a:xfrm>
            <a:off x="0" y="692"/>
            <a:ext cx="9144000" cy="684000"/>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98" name="图片 97">
            <a:extLst>
              <a:ext uri="{FF2B5EF4-FFF2-40B4-BE49-F238E27FC236}">
                <a16:creationId xmlns:a16="http://schemas.microsoft.com/office/drawing/2014/main" id="{6E8A5218-EFCA-4090-8B03-841507C0DCD2}"/>
              </a:ext>
            </a:extLst>
          </p:cNvPr>
          <p:cNvPicPr>
            <a:picLocks noChangeAspect="1"/>
          </p:cNvPicPr>
          <p:nvPr/>
        </p:nvPicPr>
        <p:blipFill>
          <a:blip r:embed="rId2"/>
          <a:stretch>
            <a:fillRect/>
          </a:stretch>
        </p:blipFill>
        <p:spPr>
          <a:xfrm>
            <a:off x="8187070" y="-1"/>
            <a:ext cx="956930" cy="684000"/>
          </a:xfrm>
          <a:prstGeom prst="rect">
            <a:avLst/>
          </a:prstGeom>
        </p:spPr>
      </p:pic>
      <p:sp>
        <p:nvSpPr>
          <p:cNvPr id="99" name="矩形 98">
            <a:extLst>
              <a:ext uri="{FF2B5EF4-FFF2-40B4-BE49-F238E27FC236}">
                <a16:creationId xmlns:a16="http://schemas.microsoft.com/office/drawing/2014/main" id="{413D9F7F-18A7-43E5-8920-54F5612E3ED4}"/>
              </a:ext>
            </a:extLst>
          </p:cNvPr>
          <p:cNvSpPr/>
          <p:nvPr/>
        </p:nvSpPr>
        <p:spPr>
          <a:xfrm>
            <a:off x="3254159" y="2747"/>
            <a:ext cx="2450583" cy="684530"/>
          </a:xfrm>
          <a:prstGeom prst="rect">
            <a:avLst/>
          </a:prstGeom>
          <a:solidFill>
            <a:schemeClr val="accent3">
              <a:lumMod val="50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1" b="1" noProof="1">
                <a:solidFill>
                  <a:schemeClr val="bg1"/>
                </a:solidFill>
                <a:latin typeface="微软雅黑" panose="020B0503020204020204" charset="-122"/>
                <a:ea typeface="微软雅黑" panose="020B0503020204020204" charset="-122"/>
              </a:rPr>
              <a:t>学情总结</a:t>
            </a:r>
          </a:p>
        </p:txBody>
      </p:sp>
      <p:sp>
        <p:nvSpPr>
          <p:cNvPr id="4" name="矩形 3">
            <a:extLst>
              <a:ext uri="{FF2B5EF4-FFF2-40B4-BE49-F238E27FC236}">
                <a16:creationId xmlns:a16="http://schemas.microsoft.com/office/drawing/2014/main" id="{380BA992-89D1-4F4C-80A8-ED7D39EA4A40}"/>
              </a:ext>
            </a:extLst>
          </p:cNvPr>
          <p:cNvSpPr/>
          <p:nvPr/>
        </p:nvSpPr>
        <p:spPr>
          <a:xfrm>
            <a:off x="107800" y="1310393"/>
            <a:ext cx="2314378" cy="1989327"/>
          </a:xfrm>
          <a:prstGeom prst="rect">
            <a:avLst/>
          </a:prstGeom>
        </p:spPr>
        <p:txBody>
          <a:bodyPr wrap="square">
            <a:spAutoFit/>
          </a:bodyPr>
          <a:lstStyle/>
          <a:p>
            <a:pPr algn="just">
              <a:lnSpc>
                <a:spcPct val="140000"/>
              </a:lnSpc>
            </a:pPr>
            <a:r>
              <a:rPr lang="en-US" altLang="zh-CN" b="1" dirty="0">
                <a:solidFill>
                  <a:schemeClr val="accent2">
                    <a:lumMod val="50000"/>
                  </a:schemeClr>
                </a:solidFill>
                <a:sym typeface="+mn-ea"/>
              </a:rPr>
              <a:t>A</a:t>
            </a:r>
            <a:r>
              <a:rPr lang="zh-CN" altLang="en-US" b="1" dirty="0">
                <a:solidFill>
                  <a:schemeClr val="accent2">
                    <a:lumMod val="50000"/>
                  </a:schemeClr>
                </a:solidFill>
                <a:sym typeface="+mn-ea"/>
              </a:rPr>
              <a:t>、政治学科在文综里得分率最低，导致学生产生畏难心理</a:t>
            </a:r>
            <a:endParaRPr lang="zh-CN" altLang="en-US" b="1" dirty="0">
              <a:solidFill>
                <a:schemeClr val="accent2">
                  <a:lumMod val="50000"/>
                </a:schemeClr>
              </a:solidFill>
              <a:latin typeface="微软雅黑" panose="020B0503020204020204" charset="-122"/>
              <a:ea typeface="微软雅黑" panose="020B0503020204020204" charset="-122"/>
              <a:sym typeface="Calibri" panose="020F0502020204030204" pitchFamily="34" charset="0"/>
            </a:endParaRPr>
          </a:p>
          <a:p>
            <a:pPr algn="just">
              <a:lnSpc>
                <a:spcPct val="140000"/>
              </a:lnSpc>
            </a:pPr>
            <a:endParaRPr lang="zh-CN" altLang="en-US" b="1" dirty="0">
              <a:solidFill>
                <a:schemeClr val="accent2">
                  <a:lumMod val="50000"/>
                </a:schemeClr>
              </a:solidFill>
              <a:sym typeface="+mn-ea"/>
            </a:endParaRPr>
          </a:p>
          <a:p>
            <a:pPr algn="just">
              <a:lnSpc>
                <a:spcPct val="140000"/>
              </a:lnSpc>
            </a:pPr>
            <a:endParaRPr lang="zh-CN" altLang="en-US" b="1" dirty="0">
              <a:solidFill>
                <a:schemeClr val="accent2">
                  <a:lumMod val="50000"/>
                </a:schemeClr>
              </a:solidFill>
              <a:sym typeface="+mn-ea"/>
            </a:endParaRPr>
          </a:p>
        </p:txBody>
      </p:sp>
      <p:sp>
        <p:nvSpPr>
          <p:cNvPr id="5" name="矩形 4">
            <a:extLst>
              <a:ext uri="{FF2B5EF4-FFF2-40B4-BE49-F238E27FC236}">
                <a16:creationId xmlns:a16="http://schemas.microsoft.com/office/drawing/2014/main" id="{780E9C41-C7B0-4A2F-9346-A48805A4DC63}"/>
              </a:ext>
            </a:extLst>
          </p:cNvPr>
          <p:cNvSpPr/>
          <p:nvPr/>
        </p:nvSpPr>
        <p:spPr>
          <a:xfrm>
            <a:off x="166102" y="3100405"/>
            <a:ext cx="2197773" cy="1989327"/>
          </a:xfrm>
          <a:prstGeom prst="rect">
            <a:avLst/>
          </a:prstGeom>
        </p:spPr>
        <p:txBody>
          <a:bodyPr wrap="square">
            <a:spAutoFit/>
          </a:bodyPr>
          <a:lstStyle/>
          <a:p>
            <a:pPr algn="just">
              <a:lnSpc>
                <a:spcPct val="140000"/>
              </a:lnSpc>
            </a:pPr>
            <a:r>
              <a:rPr lang="en-US" altLang="zh-CN" b="1" dirty="0">
                <a:solidFill>
                  <a:schemeClr val="accent2">
                    <a:lumMod val="50000"/>
                  </a:schemeClr>
                </a:solidFill>
                <a:sym typeface="+mn-ea"/>
              </a:rPr>
              <a:t>C</a:t>
            </a:r>
            <a:r>
              <a:rPr lang="zh-CN" altLang="en-US" b="1" dirty="0">
                <a:solidFill>
                  <a:schemeClr val="accent2">
                    <a:lumMod val="50000"/>
                  </a:schemeClr>
                </a:solidFill>
                <a:sym typeface="+mn-ea"/>
              </a:rPr>
              <a:t>、高考录取政策变化导致文化学习动力不足</a:t>
            </a:r>
          </a:p>
          <a:p>
            <a:pPr algn="just">
              <a:lnSpc>
                <a:spcPct val="140000"/>
              </a:lnSpc>
            </a:pPr>
            <a:endParaRPr lang="zh-CN" altLang="en-US" b="1" dirty="0">
              <a:solidFill>
                <a:schemeClr val="accent2">
                  <a:lumMod val="50000"/>
                </a:schemeClr>
              </a:solidFill>
              <a:sym typeface="+mn-ea"/>
            </a:endParaRPr>
          </a:p>
          <a:p>
            <a:pPr algn="just">
              <a:lnSpc>
                <a:spcPct val="140000"/>
              </a:lnSpc>
            </a:pPr>
            <a:endParaRPr lang="zh-CN" altLang="en-US" b="1" dirty="0">
              <a:solidFill>
                <a:schemeClr val="accent2">
                  <a:lumMod val="50000"/>
                </a:schemeClr>
              </a:solidFill>
              <a:sym typeface="+mn-ea"/>
            </a:endParaRPr>
          </a:p>
        </p:txBody>
      </p:sp>
      <p:sp>
        <p:nvSpPr>
          <p:cNvPr id="7" name="矩形 6">
            <a:extLst>
              <a:ext uri="{FF2B5EF4-FFF2-40B4-BE49-F238E27FC236}">
                <a16:creationId xmlns:a16="http://schemas.microsoft.com/office/drawing/2014/main" id="{0A0F00A4-368D-4561-AB4A-BC2B09A7D3DA}"/>
              </a:ext>
            </a:extLst>
          </p:cNvPr>
          <p:cNvSpPr/>
          <p:nvPr/>
        </p:nvSpPr>
        <p:spPr>
          <a:xfrm>
            <a:off x="6867234" y="1236694"/>
            <a:ext cx="2276766" cy="1989327"/>
          </a:xfrm>
          <a:prstGeom prst="rect">
            <a:avLst/>
          </a:prstGeom>
        </p:spPr>
        <p:txBody>
          <a:bodyPr wrap="square">
            <a:spAutoFit/>
          </a:bodyPr>
          <a:lstStyle/>
          <a:p>
            <a:pPr>
              <a:lnSpc>
                <a:spcPct val="140000"/>
              </a:lnSpc>
            </a:pPr>
            <a:r>
              <a:rPr lang="en-US" altLang="zh-CN" b="1" dirty="0">
                <a:solidFill>
                  <a:schemeClr val="accent2">
                    <a:lumMod val="50000"/>
                  </a:schemeClr>
                </a:solidFill>
                <a:sym typeface="+mn-ea"/>
              </a:rPr>
              <a:t>B</a:t>
            </a:r>
            <a:r>
              <a:rPr lang="zh-CN" altLang="en-US" b="1" dirty="0">
                <a:solidFill>
                  <a:schemeClr val="accent2">
                    <a:lumMod val="50000"/>
                  </a:schemeClr>
                </a:solidFill>
                <a:sym typeface="+mn-ea"/>
              </a:rPr>
              <a:t>、学困生太多，基础薄弱，学习习惯有待改进</a:t>
            </a:r>
          </a:p>
          <a:p>
            <a:pPr>
              <a:lnSpc>
                <a:spcPct val="140000"/>
              </a:lnSpc>
            </a:pPr>
            <a:endParaRPr lang="zh-CN" altLang="en-US" b="1" dirty="0">
              <a:solidFill>
                <a:schemeClr val="accent2">
                  <a:lumMod val="50000"/>
                </a:schemeClr>
              </a:solidFill>
              <a:sym typeface="+mn-ea"/>
            </a:endParaRPr>
          </a:p>
          <a:p>
            <a:pPr>
              <a:lnSpc>
                <a:spcPct val="140000"/>
              </a:lnSpc>
            </a:pPr>
            <a:endParaRPr lang="zh-CN" altLang="en-US" b="1" dirty="0">
              <a:solidFill>
                <a:schemeClr val="accent2">
                  <a:lumMod val="50000"/>
                </a:schemeClr>
              </a:solidFill>
            </a:endParaRPr>
          </a:p>
        </p:txBody>
      </p:sp>
      <p:sp>
        <p:nvSpPr>
          <p:cNvPr id="8" name="矩形 7">
            <a:extLst>
              <a:ext uri="{FF2B5EF4-FFF2-40B4-BE49-F238E27FC236}">
                <a16:creationId xmlns:a16="http://schemas.microsoft.com/office/drawing/2014/main" id="{8C52FA44-A269-4A9F-9477-2607E2F9C5AC}"/>
              </a:ext>
            </a:extLst>
          </p:cNvPr>
          <p:cNvSpPr/>
          <p:nvPr/>
        </p:nvSpPr>
        <p:spPr>
          <a:xfrm>
            <a:off x="6959430" y="3001250"/>
            <a:ext cx="2119319" cy="2377126"/>
          </a:xfrm>
          <a:prstGeom prst="rect">
            <a:avLst/>
          </a:prstGeom>
        </p:spPr>
        <p:txBody>
          <a:bodyPr wrap="square">
            <a:spAutoFit/>
          </a:bodyPr>
          <a:lstStyle/>
          <a:p>
            <a:pPr algn="just">
              <a:lnSpc>
                <a:spcPct val="140000"/>
              </a:lnSpc>
            </a:pPr>
            <a:r>
              <a:rPr lang="en-US" altLang="zh-CN" b="1" dirty="0">
                <a:solidFill>
                  <a:schemeClr val="accent2">
                    <a:lumMod val="50000"/>
                  </a:schemeClr>
                </a:solidFill>
                <a:sym typeface="+mn-ea"/>
              </a:rPr>
              <a:t>D</a:t>
            </a:r>
            <a:r>
              <a:rPr lang="zh-CN" altLang="en-US" b="1" dirty="0">
                <a:solidFill>
                  <a:schemeClr val="accent2">
                    <a:lumMod val="50000"/>
                  </a:schemeClr>
                </a:solidFill>
                <a:sym typeface="+mn-ea"/>
              </a:rPr>
              <a:t>、文化课复习时间严重不足，任务繁重学科素养严重不足</a:t>
            </a:r>
            <a:endParaRPr lang="zh-CN" altLang="en-US" b="1" dirty="0">
              <a:solidFill>
                <a:schemeClr val="accent2">
                  <a:lumMod val="50000"/>
                </a:schemeClr>
              </a:solidFill>
            </a:endParaRPr>
          </a:p>
          <a:p>
            <a:pPr algn="just">
              <a:lnSpc>
                <a:spcPct val="140000"/>
              </a:lnSpc>
            </a:pPr>
            <a:endParaRPr lang="zh-CN" altLang="en-US" b="1" dirty="0">
              <a:solidFill>
                <a:schemeClr val="accent2">
                  <a:lumMod val="50000"/>
                </a:schemeClr>
              </a:solidFill>
              <a:sym typeface="+mn-ea"/>
            </a:endParaRPr>
          </a:p>
          <a:p>
            <a:pPr algn="just">
              <a:lnSpc>
                <a:spcPct val="140000"/>
              </a:lnSpc>
            </a:pPr>
            <a:endParaRPr lang="zh-CN" altLang="en-US" b="1" dirty="0">
              <a:solidFill>
                <a:schemeClr val="accent2">
                  <a:lumMod val="50000"/>
                </a:schemeClr>
              </a:solidFill>
              <a:sym typeface="+mn-ea"/>
            </a:endParaRPr>
          </a:p>
        </p:txBody>
      </p:sp>
    </p:spTree>
    <p:extLst>
      <p:ext uri="{BB962C8B-B14F-4D97-AF65-F5344CB8AC3E}">
        <p14:creationId xmlns:p14="http://schemas.microsoft.com/office/powerpoint/2010/main" val="35142669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 fill="hold"/>
                                        <p:tgtEl>
                                          <p:spTgt spid="35"/>
                                        </p:tgtEl>
                                        <p:attrNameLst>
                                          <p:attrName>ppt_w</p:attrName>
                                        </p:attrNameLst>
                                      </p:cBhvr>
                                      <p:tavLst>
                                        <p:tav tm="0">
                                          <p:val>
                                            <p:fltVal val="0"/>
                                          </p:val>
                                        </p:tav>
                                        <p:tav tm="100000">
                                          <p:val>
                                            <p:strVal val="#ppt_w"/>
                                          </p:val>
                                        </p:tav>
                                      </p:tavLst>
                                    </p:anim>
                                    <p:anim calcmode="lin" valueType="num">
                                      <p:cBhvr>
                                        <p:cTn id="8" dur="10" fill="hold"/>
                                        <p:tgtEl>
                                          <p:spTgt spid="35"/>
                                        </p:tgtEl>
                                        <p:attrNameLst>
                                          <p:attrName>ppt_h</p:attrName>
                                        </p:attrNameLst>
                                      </p:cBhvr>
                                      <p:tavLst>
                                        <p:tav tm="0">
                                          <p:val>
                                            <p:fltVal val="0"/>
                                          </p:val>
                                        </p:tav>
                                        <p:tav tm="100000">
                                          <p:val>
                                            <p:strVal val="#ppt_h"/>
                                          </p:val>
                                        </p:tav>
                                      </p:tavLst>
                                    </p:anim>
                                    <p:animEffect transition="in" filter="fade">
                                      <p:cBhvr>
                                        <p:cTn id="9" dur="10"/>
                                        <p:tgtEl>
                                          <p:spTgt spid="35"/>
                                        </p:tgtEl>
                                      </p:cBhvr>
                                    </p:animEffect>
                                  </p:childTnLst>
                                </p:cTn>
                              </p:par>
                            </p:childTnLst>
                          </p:cTn>
                        </p:par>
                        <p:par>
                          <p:cTn id="10" fill="hold">
                            <p:stCondLst>
                              <p:cond delay="1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10" fill="hold"/>
                                        <p:tgtEl>
                                          <p:spTgt spid="34"/>
                                        </p:tgtEl>
                                        <p:attrNameLst>
                                          <p:attrName>ppt_w</p:attrName>
                                        </p:attrNameLst>
                                      </p:cBhvr>
                                      <p:tavLst>
                                        <p:tav tm="0">
                                          <p:val>
                                            <p:fltVal val="0"/>
                                          </p:val>
                                        </p:tav>
                                        <p:tav tm="100000">
                                          <p:val>
                                            <p:strVal val="#ppt_w"/>
                                          </p:val>
                                        </p:tav>
                                      </p:tavLst>
                                    </p:anim>
                                    <p:anim calcmode="lin" valueType="num">
                                      <p:cBhvr>
                                        <p:cTn id="14" dur="10" fill="hold"/>
                                        <p:tgtEl>
                                          <p:spTgt spid="34"/>
                                        </p:tgtEl>
                                        <p:attrNameLst>
                                          <p:attrName>ppt_h</p:attrName>
                                        </p:attrNameLst>
                                      </p:cBhvr>
                                      <p:tavLst>
                                        <p:tav tm="0">
                                          <p:val>
                                            <p:fltVal val="0"/>
                                          </p:val>
                                        </p:tav>
                                        <p:tav tm="100000">
                                          <p:val>
                                            <p:strVal val="#ppt_h"/>
                                          </p:val>
                                        </p:tav>
                                      </p:tavLst>
                                    </p:anim>
                                    <p:animEffect transition="in" filter="fade">
                                      <p:cBhvr>
                                        <p:cTn id="15" dur="10"/>
                                        <p:tgtEl>
                                          <p:spTgt spid="34"/>
                                        </p:tgtEl>
                                      </p:cBhvr>
                                    </p:animEffect>
                                  </p:childTnLst>
                                </p:cTn>
                              </p:par>
                            </p:childTnLst>
                          </p:cTn>
                        </p:par>
                        <p:par>
                          <p:cTn id="16" fill="hold">
                            <p:stCondLst>
                              <p:cond delay="20"/>
                            </p:stCondLst>
                            <p:childTnLst>
                              <p:par>
                                <p:cTn id="17" presetID="53" presetClass="entr" presetSubtype="16"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 fill="hold"/>
                                        <p:tgtEl>
                                          <p:spTgt spid="44"/>
                                        </p:tgtEl>
                                        <p:attrNameLst>
                                          <p:attrName>ppt_w</p:attrName>
                                        </p:attrNameLst>
                                      </p:cBhvr>
                                      <p:tavLst>
                                        <p:tav tm="0">
                                          <p:val>
                                            <p:fltVal val="0"/>
                                          </p:val>
                                        </p:tav>
                                        <p:tav tm="100000">
                                          <p:val>
                                            <p:strVal val="#ppt_w"/>
                                          </p:val>
                                        </p:tav>
                                      </p:tavLst>
                                    </p:anim>
                                    <p:anim calcmode="lin" valueType="num">
                                      <p:cBhvr>
                                        <p:cTn id="20" dur="10" fill="hold"/>
                                        <p:tgtEl>
                                          <p:spTgt spid="44"/>
                                        </p:tgtEl>
                                        <p:attrNameLst>
                                          <p:attrName>ppt_h</p:attrName>
                                        </p:attrNameLst>
                                      </p:cBhvr>
                                      <p:tavLst>
                                        <p:tav tm="0">
                                          <p:val>
                                            <p:fltVal val="0"/>
                                          </p:val>
                                        </p:tav>
                                        <p:tav tm="100000">
                                          <p:val>
                                            <p:strVal val="#ppt_h"/>
                                          </p:val>
                                        </p:tav>
                                      </p:tavLst>
                                    </p:anim>
                                    <p:animEffect transition="in" filter="fade">
                                      <p:cBhvr>
                                        <p:cTn id="21" dur="10"/>
                                        <p:tgtEl>
                                          <p:spTgt spid="44"/>
                                        </p:tgtEl>
                                      </p:cBhvr>
                                    </p:animEffect>
                                  </p:childTnLst>
                                </p:cTn>
                              </p:par>
                            </p:childTnLst>
                          </p:cTn>
                        </p:par>
                        <p:par>
                          <p:cTn id="22" fill="hold">
                            <p:stCondLst>
                              <p:cond delay="30"/>
                            </p:stCondLst>
                            <p:childTnLst>
                              <p:par>
                                <p:cTn id="23" presetID="53" presetClass="entr" presetSubtype="16"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 fill="hold"/>
                                        <p:tgtEl>
                                          <p:spTgt spid="43"/>
                                        </p:tgtEl>
                                        <p:attrNameLst>
                                          <p:attrName>ppt_w</p:attrName>
                                        </p:attrNameLst>
                                      </p:cBhvr>
                                      <p:tavLst>
                                        <p:tav tm="0">
                                          <p:val>
                                            <p:fltVal val="0"/>
                                          </p:val>
                                        </p:tav>
                                        <p:tav tm="100000">
                                          <p:val>
                                            <p:strVal val="#ppt_w"/>
                                          </p:val>
                                        </p:tav>
                                      </p:tavLst>
                                    </p:anim>
                                    <p:anim calcmode="lin" valueType="num">
                                      <p:cBhvr>
                                        <p:cTn id="26" dur="10" fill="hold"/>
                                        <p:tgtEl>
                                          <p:spTgt spid="43"/>
                                        </p:tgtEl>
                                        <p:attrNameLst>
                                          <p:attrName>ppt_h</p:attrName>
                                        </p:attrNameLst>
                                      </p:cBhvr>
                                      <p:tavLst>
                                        <p:tav tm="0">
                                          <p:val>
                                            <p:fltVal val="0"/>
                                          </p:val>
                                        </p:tav>
                                        <p:tav tm="100000">
                                          <p:val>
                                            <p:strVal val="#ppt_h"/>
                                          </p:val>
                                        </p:tav>
                                      </p:tavLst>
                                    </p:anim>
                                    <p:animEffect transition="in" filter="fade">
                                      <p:cBhvr>
                                        <p:cTn id="27" dur="10"/>
                                        <p:tgtEl>
                                          <p:spTgt spid="43"/>
                                        </p:tgtEl>
                                      </p:cBhvr>
                                    </p:animEffect>
                                  </p:childTnLst>
                                </p:cTn>
                              </p:par>
                            </p:childTnLst>
                          </p:cTn>
                        </p:par>
                        <p:par>
                          <p:cTn id="28" fill="hold">
                            <p:stCondLst>
                              <p:cond delay="40"/>
                            </p:stCondLst>
                            <p:childTnLst>
                              <p:par>
                                <p:cTn id="29" presetID="53" presetClass="entr" presetSubtype="16"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10" fill="hold"/>
                                        <p:tgtEl>
                                          <p:spTgt spid="42"/>
                                        </p:tgtEl>
                                        <p:attrNameLst>
                                          <p:attrName>ppt_w</p:attrName>
                                        </p:attrNameLst>
                                      </p:cBhvr>
                                      <p:tavLst>
                                        <p:tav tm="0">
                                          <p:val>
                                            <p:fltVal val="0"/>
                                          </p:val>
                                        </p:tav>
                                        <p:tav tm="100000">
                                          <p:val>
                                            <p:strVal val="#ppt_w"/>
                                          </p:val>
                                        </p:tav>
                                      </p:tavLst>
                                    </p:anim>
                                    <p:anim calcmode="lin" valueType="num">
                                      <p:cBhvr>
                                        <p:cTn id="32" dur="10" fill="hold"/>
                                        <p:tgtEl>
                                          <p:spTgt spid="42"/>
                                        </p:tgtEl>
                                        <p:attrNameLst>
                                          <p:attrName>ppt_h</p:attrName>
                                        </p:attrNameLst>
                                      </p:cBhvr>
                                      <p:tavLst>
                                        <p:tav tm="0">
                                          <p:val>
                                            <p:fltVal val="0"/>
                                          </p:val>
                                        </p:tav>
                                        <p:tav tm="100000">
                                          <p:val>
                                            <p:strVal val="#ppt_h"/>
                                          </p:val>
                                        </p:tav>
                                      </p:tavLst>
                                    </p:anim>
                                    <p:animEffect transition="in" filter="fade">
                                      <p:cBhvr>
                                        <p:cTn id="33" dur="10"/>
                                        <p:tgtEl>
                                          <p:spTgt spid="42"/>
                                        </p:tgtEl>
                                      </p:cBhvr>
                                    </p:animEffect>
                                  </p:childTnLst>
                                </p:cTn>
                              </p:par>
                            </p:childTnLst>
                          </p:cTn>
                        </p:par>
                        <p:par>
                          <p:cTn id="34" fill="hold">
                            <p:stCondLst>
                              <p:cond delay="5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 fill="hold"/>
                                        <p:tgtEl>
                                          <p:spTgt spid="41"/>
                                        </p:tgtEl>
                                        <p:attrNameLst>
                                          <p:attrName>ppt_w</p:attrName>
                                        </p:attrNameLst>
                                      </p:cBhvr>
                                      <p:tavLst>
                                        <p:tav tm="0">
                                          <p:val>
                                            <p:fltVal val="0"/>
                                          </p:val>
                                        </p:tav>
                                        <p:tav tm="100000">
                                          <p:val>
                                            <p:strVal val="#ppt_w"/>
                                          </p:val>
                                        </p:tav>
                                      </p:tavLst>
                                    </p:anim>
                                    <p:anim calcmode="lin" valueType="num">
                                      <p:cBhvr>
                                        <p:cTn id="38" dur="10" fill="hold"/>
                                        <p:tgtEl>
                                          <p:spTgt spid="41"/>
                                        </p:tgtEl>
                                        <p:attrNameLst>
                                          <p:attrName>ppt_h</p:attrName>
                                        </p:attrNameLst>
                                      </p:cBhvr>
                                      <p:tavLst>
                                        <p:tav tm="0">
                                          <p:val>
                                            <p:fltVal val="0"/>
                                          </p:val>
                                        </p:tav>
                                        <p:tav tm="100000">
                                          <p:val>
                                            <p:strVal val="#ppt_h"/>
                                          </p:val>
                                        </p:tav>
                                      </p:tavLst>
                                    </p:anim>
                                    <p:animEffect transition="in" filter="fade">
                                      <p:cBhvr>
                                        <p:cTn id="39" dur="10"/>
                                        <p:tgtEl>
                                          <p:spTgt spid="41"/>
                                        </p:tgtEl>
                                      </p:cBhvr>
                                    </p:animEffect>
                                  </p:childTnLst>
                                </p:cTn>
                              </p:par>
                            </p:childTnLst>
                          </p:cTn>
                        </p:par>
                        <p:par>
                          <p:cTn id="40" fill="hold">
                            <p:stCondLst>
                              <p:cond delay="6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10" fill="hold"/>
                                        <p:tgtEl>
                                          <p:spTgt spid="40"/>
                                        </p:tgtEl>
                                        <p:attrNameLst>
                                          <p:attrName>ppt_w</p:attrName>
                                        </p:attrNameLst>
                                      </p:cBhvr>
                                      <p:tavLst>
                                        <p:tav tm="0">
                                          <p:val>
                                            <p:fltVal val="0"/>
                                          </p:val>
                                        </p:tav>
                                        <p:tav tm="100000">
                                          <p:val>
                                            <p:strVal val="#ppt_w"/>
                                          </p:val>
                                        </p:tav>
                                      </p:tavLst>
                                    </p:anim>
                                    <p:anim calcmode="lin" valueType="num">
                                      <p:cBhvr>
                                        <p:cTn id="44" dur="10" fill="hold"/>
                                        <p:tgtEl>
                                          <p:spTgt spid="40"/>
                                        </p:tgtEl>
                                        <p:attrNameLst>
                                          <p:attrName>ppt_h</p:attrName>
                                        </p:attrNameLst>
                                      </p:cBhvr>
                                      <p:tavLst>
                                        <p:tav tm="0">
                                          <p:val>
                                            <p:fltVal val="0"/>
                                          </p:val>
                                        </p:tav>
                                        <p:tav tm="100000">
                                          <p:val>
                                            <p:strVal val="#ppt_h"/>
                                          </p:val>
                                        </p:tav>
                                      </p:tavLst>
                                    </p:anim>
                                    <p:animEffect transition="in" filter="fade">
                                      <p:cBhvr>
                                        <p:cTn id="45" dur="10"/>
                                        <p:tgtEl>
                                          <p:spTgt spid="40"/>
                                        </p:tgtEl>
                                      </p:cBhvr>
                                    </p:animEffect>
                                  </p:childTnLst>
                                </p:cTn>
                              </p:par>
                            </p:childTnLst>
                          </p:cTn>
                        </p:par>
                        <p:par>
                          <p:cTn id="46" fill="hold">
                            <p:stCondLst>
                              <p:cond delay="7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 fill="hold"/>
                                        <p:tgtEl>
                                          <p:spTgt spid="39"/>
                                        </p:tgtEl>
                                        <p:attrNameLst>
                                          <p:attrName>ppt_w</p:attrName>
                                        </p:attrNameLst>
                                      </p:cBhvr>
                                      <p:tavLst>
                                        <p:tav tm="0">
                                          <p:val>
                                            <p:fltVal val="0"/>
                                          </p:val>
                                        </p:tav>
                                        <p:tav tm="100000">
                                          <p:val>
                                            <p:strVal val="#ppt_w"/>
                                          </p:val>
                                        </p:tav>
                                      </p:tavLst>
                                    </p:anim>
                                    <p:anim calcmode="lin" valueType="num">
                                      <p:cBhvr>
                                        <p:cTn id="50" dur="10" fill="hold"/>
                                        <p:tgtEl>
                                          <p:spTgt spid="39"/>
                                        </p:tgtEl>
                                        <p:attrNameLst>
                                          <p:attrName>ppt_h</p:attrName>
                                        </p:attrNameLst>
                                      </p:cBhvr>
                                      <p:tavLst>
                                        <p:tav tm="0">
                                          <p:val>
                                            <p:fltVal val="0"/>
                                          </p:val>
                                        </p:tav>
                                        <p:tav tm="100000">
                                          <p:val>
                                            <p:strVal val="#ppt_h"/>
                                          </p:val>
                                        </p:tav>
                                      </p:tavLst>
                                    </p:anim>
                                    <p:animEffect transition="in" filter="fade">
                                      <p:cBhvr>
                                        <p:cTn id="51" dur="10"/>
                                        <p:tgtEl>
                                          <p:spTgt spid="39"/>
                                        </p:tgtEl>
                                      </p:cBhvr>
                                    </p:animEffect>
                                  </p:childTnLst>
                                </p:cTn>
                              </p:par>
                            </p:childTnLst>
                          </p:cTn>
                        </p:par>
                        <p:par>
                          <p:cTn id="52" fill="hold">
                            <p:stCondLst>
                              <p:cond delay="80"/>
                            </p:stCondLst>
                            <p:childTnLst>
                              <p:par>
                                <p:cTn id="53" presetID="53" presetClass="entr" presetSubtype="16"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10" fill="hold"/>
                                        <p:tgtEl>
                                          <p:spTgt spid="38"/>
                                        </p:tgtEl>
                                        <p:attrNameLst>
                                          <p:attrName>ppt_w</p:attrName>
                                        </p:attrNameLst>
                                      </p:cBhvr>
                                      <p:tavLst>
                                        <p:tav tm="0">
                                          <p:val>
                                            <p:fltVal val="0"/>
                                          </p:val>
                                        </p:tav>
                                        <p:tav tm="100000">
                                          <p:val>
                                            <p:strVal val="#ppt_w"/>
                                          </p:val>
                                        </p:tav>
                                      </p:tavLst>
                                    </p:anim>
                                    <p:anim calcmode="lin" valueType="num">
                                      <p:cBhvr>
                                        <p:cTn id="56" dur="10" fill="hold"/>
                                        <p:tgtEl>
                                          <p:spTgt spid="38"/>
                                        </p:tgtEl>
                                        <p:attrNameLst>
                                          <p:attrName>ppt_h</p:attrName>
                                        </p:attrNameLst>
                                      </p:cBhvr>
                                      <p:tavLst>
                                        <p:tav tm="0">
                                          <p:val>
                                            <p:fltVal val="0"/>
                                          </p:val>
                                        </p:tav>
                                        <p:tav tm="100000">
                                          <p:val>
                                            <p:strVal val="#ppt_h"/>
                                          </p:val>
                                        </p:tav>
                                      </p:tavLst>
                                    </p:anim>
                                    <p:animEffect transition="in" filter="fade">
                                      <p:cBhvr>
                                        <p:cTn id="57" dur="10"/>
                                        <p:tgtEl>
                                          <p:spTgt spid="38"/>
                                        </p:tgtEl>
                                      </p:cBhvr>
                                    </p:animEffect>
                                  </p:childTnLst>
                                </p:cTn>
                              </p:par>
                            </p:childTnLst>
                          </p:cTn>
                        </p:par>
                        <p:par>
                          <p:cTn id="58" fill="hold">
                            <p:stCondLst>
                              <p:cond delay="90"/>
                            </p:stCondLst>
                            <p:childTnLst>
                              <p:par>
                                <p:cTn id="59" presetID="1" presetClass="entr" presetSubtype="0" fill="hold" grpId="0" nodeType="afterEffect">
                                  <p:stCondLst>
                                    <p:cond delay="0"/>
                                  </p:stCondLst>
                                  <p:childTnLst>
                                    <p:set>
                                      <p:cBhvr>
                                        <p:cTn id="60" dur="1" fill="hold">
                                          <p:stCondLst>
                                            <p:cond delay="249"/>
                                          </p:stCondLst>
                                        </p:cTn>
                                        <p:tgtEl>
                                          <p:spTgt spid="45"/>
                                        </p:tgtEl>
                                        <p:attrNameLst>
                                          <p:attrName>style.visibility</p:attrName>
                                        </p:attrNameLst>
                                      </p:cBhvr>
                                      <p:to>
                                        <p:strVal val="visible"/>
                                      </p:to>
                                    </p:set>
                                  </p:childTnLst>
                                </p:cTn>
                              </p:par>
                            </p:childTnLst>
                          </p:cTn>
                        </p:par>
                        <p:par>
                          <p:cTn id="61" fill="hold">
                            <p:stCondLst>
                              <p:cond delay="340"/>
                            </p:stCondLst>
                            <p:childTnLst>
                              <p:par>
                                <p:cTn id="62" presetID="53" presetClass="entr" presetSubtype="16"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Effect transition="in" filter="fade">
                                      <p:cBhvr>
                                        <p:cTn id="66" dur="500"/>
                                        <p:tgtEl>
                                          <p:spTgt spid="71"/>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randombar(horizontal)">
                                      <p:cBhvr>
                                        <p:cTn id="69" dur="500"/>
                                        <p:tgtEl>
                                          <p:spTgt spid="4"/>
                                        </p:tgtEl>
                                      </p:cBhvr>
                                    </p:animEffect>
                                  </p:childTnLst>
                                </p:cTn>
                              </p:par>
                            </p:childTnLst>
                          </p:cTn>
                        </p:par>
                        <p:par>
                          <p:cTn id="70" fill="hold">
                            <p:stCondLst>
                              <p:cond delay="840"/>
                            </p:stCondLst>
                            <p:childTnLst>
                              <p:par>
                                <p:cTn id="71" presetID="31"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 calcmode="lin" valueType="num">
                                      <p:cBhvr>
                                        <p:cTn id="75" dur="500" fill="hold"/>
                                        <p:tgtEl>
                                          <p:spTgt spid="55"/>
                                        </p:tgtEl>
                                        <p:attrNameLst>
                                          <p:attrName>style.rotation</p:attrName>
                                        </p:attrNameLst>
                                      </p:cBhvr>
                                      <p:tavLst>
                                        <p:tav tm="0">
                                          <p:val>
                                            <p:fltVal val="90"/>
                                          </p:val>
                                        </p:tav>
                                        <p:tav tm="100000">
                                          <p:val>
                                            <p:fltVal val="0"/>
                                          </p:val>
                                        </p:tav>
                                      </p:tavLst>
                                    </p:anim>
                                    <p:animEffect transition="in" filter="fade">
                                      <p:cBhvr>
                                        <p:cTn id="76" dur="500"/>
                                        <p:tgtEl>
                                          <p:spTgt spid="55"/>
                                        </p:tgtEl>
                                      </p:cBhvr>
                                    </p:animEffect>
                                  </p:childTnLst>
                                </p:cTn>
                              </p:par>
                              <p:par>
                                <p:cTn id="77" presetID="1" presetClass="entr" presetSubtype="0" fill="hold" grpId="0" nodeType="withEffect">
                                  <p:stCondLst>
                                    <p:cond delay="0"/>
                                  </p:stCondLst>
                                  <p:childTnLst>
                                    <p:set>
                                      <p:cBhvr>
                                        <p:cTn id="78" dur="1" fill="hold">
                                          <p:stCondLst>
                                            <p:cond delay="499"/>
                                          </p:stCondLst>
                                        </p:cTn>
                                        <p:tgtEl>
                                          <p:spTgt spid="7"/>
                                        </p:tgtEl>
                                        <p:attrNameLst>
                                          <p:attrName>style.visibility</p:attrName>
                                        </p:attrNameLst>
                                      </p:cBhvr>
                                      <p:to>
                                        <p:strVal val="visible"/>
                                      </p:to>
                                    </p:set>
                                  </p:childTnLst>
                                </p:cTn>
                              </p:par>
                              <p:par>
                                <p:cTn id="79" presetID="6" presetClass="entr" presetSubtype="16" fill="hold" nodeType="withEffect">
                                  <p:stCondLst>
                                    <p:cond delay="0"/>
                                  </p:stCondLst>
                                  <p:childTnLst>
                                    <p:set>
                                      <p:cBhvr>
                                        <p:cTn id="80" dur="1" fill="hold">
                                          <p:stCondLst>
                                            <p:cond delay="0"/>
                                          </p:stCondLst>
                                        </p:cTn>
                                        <p:tgtEl>
                                          <p:spTgt spid="7">
                                            <p:txEl>
                                              <p:pRg st="0" end="0"/>
                                            </p:txEl>
                                          </p:spTgt>
                                        </p:tgtEl>
                                        <p:attrNameLst>
                                          <p:attrName>style.visibility</p:attrName>
                                        </p:attrNameLst>
                                      </p:cBhvr>
                                      <p:to>
                                        <p:strVal val="visible"/>
                                      </p:to>
                                    </p:set>
                                    <p:animEffect transition="in" filter="circle(in)">
                                      <p:cBhvr>
                                        <p:cTn id="81" dur="500"/>
                                        <p:tgtEl>
                                          <p:spTgt spid="7">
                                            <p:txEl>
                                              <p:pRg st="0" end="0"/>
                                            </p:txEl>
                                          </p:spTgt>
                                        </p:tgtEl>
                                      </p:cBhvr>
                                    </p:animEffect>
                                  </p:childTnLst>
                                </p:cTn>
                              </p:par>
                            </p:childTnLst>
                          </p:cTn>
                        </p:par>
                        <p:par>
                          <p:cTn id="82" fill="hold">
                            <p:stCondLst>
                              <p:cond delay="1340"/>
                            </p:stCondLst>
                            <p:childTnLst>
                              <p:par>
                                <p:cTn id="83" presetID="16" presetClass="entr" presetSubtype="21" fill="hold"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barn(inVertical)">
                                      <p:cBhvr>
                                        <p:cTn id="85" dur="500"/>
                                        <p:tgtEl>
                                          <p:spTgt spid="56"/>
                                        </p:tgtEl>
                                      </p:cBhvr>
                                    </p:animEffect>
                                  </p:childTnLst>
                                </p:cTn>
                              </p:par>
                              <p:par>
                                <p:cTn id="86" presetID="22" presetClass="entr" presetSubtype="4" fill="hold" nodeType="withEffect">
                                  <p:stCondLst>
                                    <p:cond delay="0"/>
                                  </p:stCondLst>
                                  <p:childTnLst>
                                    <p:set>
                                      <p:cBhvr>
                                        <p:cTn id="87" dur="1" fill="hold">
                                          <p:stCondLst>
                                            <p:cond delay="0"/>
                                          </p:stCondLst>
                                        </p:cTn>
                                        <p:tgtEl>
                                          <p:spTgt spid="5">
                                            <p:txEl>
                                              <p:pRg st="0" end="0"/>
                                            </p:txEl>
                                          </p:spTgt>
                                        </p:tgtEl>
                                        <p:attrNameLst>
                                          <p:attrName>style.visibility</p:attrName>
                                        </p:attrNameLst>
                                      </p:cBhvr>
                                      <p:to>
                                        <p:strVal val="visible"/>
                                      </p:to>
                                    </p:set>
                                    <p:animEffect transition="in" filter="wipe(down)">
                                      <p:cBhvr>
                                        <p:cTn id="88" dur="500"/>
                                        <p:tgtEl>
                                          <p:spTgt spid="5">
                                            <p:txEl>
                                              <p:pRg st="0" end="0"/>
                                            </p:txEl>
                                          </p:spTgt>
                                        </p:tgtEl>
                                      </p:cBhvr>
                                    </p:animEffect>
                                  </p:childTnLst>
                                </p:cTn>
                              </p:par>
                            </p:childTnLst>
                          </p:cTn>
                        </p:par>
                        <p:par>
                          <p:cTn id="89" fill="hold">
                            <p:stCondLst>
                              <p:cond delay="1840"/>
                            </p:stCondLst>
                            <p:childTnLst>
                              <p:par>
                                <p:cTn id="90" presetID="20"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edge">
                                      <p:cBhvr>
                                        <p:cTn id="92" dur="500"/>
                                        <p:tgtEl>
                                          <p:spTgt spid="65"/>
                                        </p:tgtEl>
                                      </p:cBhvr>
                                    </p:animEffect>
                                  </p:childTnLst>
                                </p:cTn>
                              </p:par>
                              <p:par>
                                <p:cTn id="93" presetID="6" presetClass="entr" presetSubtype="16" fill="hold" nodeType="withEffect">
                                  <p:stCondLst>
                                    <p:cond delay="0"/>
                                  </p:stCondLst>
                                  <p:childTnLst>
                                    <p:set>
                                      <p:cBhvr>
                                        <p:cTn id="94" dur="1" fill="hold">
                                          <p:stCondLst>
                                            <p:cond delay="0"/>
                                          </p:stCondLst>
                                        </p:cTn>
                                        <p:tgtEl>
                                          <p:spTgt spid="8">
                                            <p:txEl>
                                              <p:pRg st="0" end="0"/>
                                            </p:txEl>
                                          </p:spTgt>
                                        </p:tgtEl>
                                        <p:attrNameLst>
                                          <p:attrName>style.visibility</p:attrName>
                                        </p:attrNameLst>
                                      </p:cBhvr>
                                      <p:to>
                                        <p:strVal val="visible"/>
                                      </p:to>
                                    </p:set>
                                    <p:animEffect transition="in" filter="circle(in)">
                                      <p:cBhvr>
                                        <p:cTn id="9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8" grpId="0" animBg="1"/>
      <p:bldP spid="39" grpId="0" animBg="1"/>
      <p:bldP spid="40" grpId="0" animBg="1"/>
      <p:bldP spid="41" grpId="0" animBg="1"/>
      <p:bldP spid="42" grpId="0" animBg="1"/>
      <p:bldP spid="43" grpId="0" animBg="1"/>
      <p:bldP spid="44" grpId="0" animBg="1"/>
      <p:bldP spid="45" grpId="0" animBg="1"/>
      <p:bldP spid="55" grpId="0" animBg="1"/>
      <p:bldP spid="4"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492500"/>
            <a:ext cx="9144000" cy="1651000"/>
          </a:xfrm>
          <a:prstGeom prst="rect">
            <a:avLst/>
          </a:prstGeom>
          <a:solidFill>
            <a:schemeClr val="accent2"/>
          </a:solidFill>
          <a:ln w="12700">
            <a:miter lim="400000"/>
          </a:ln>
        </p:spPr>
        <p:txBody>
          <a:bodyPr lIns="0" tIns="0" rIns="0" bIns="0" anchor="ctr"/>
          <a:lstStyle/>
          <a:p>
            <a:pPr lvl="0" algn="ctr"/>
            <a:endParaRPr>
              <a:latin typeface="+mn-ea"/>
              <a:ea typeface="+mn-ea"/>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968089"/>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chemeClr val="bg1"/>
                  </a:solidFill>
                  <a:latin typeface="+mn-ea"/>
                </a:rPr>
                <a:t>备考策略</a:t>
              </a:r>
              <a:endParaRPr sz="3200" b="1" dirty="0">
                <a:solidFill>
                  <a:schemeClr val="bg1"/>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en-US" sz="4400" b="1" dirty="0">
                <a:solidFill>
                  <a:srgbClr val="FFFFFF"/>
                </a:solidFill>
                <a:uFill>
                  <a:solidFill>
                    <a:srgbClr val="FFFFFF"/>
                  </a:solidFill>
                </a:uFill>
                <a:latin typeface="+mn-ea"/>
                <a:ea typeface="+mn-ea"/>
              </a:rPr>
              <a:t>04</a:t>
            </a:r>
            <a:endParaRPr sz="4400" b="1" dirty="0">
              <a:solidFill>
                <a:srgbClr val="FFFFFF"/>
              </a:solidFill>
              <a:uFill>
                <a:solidFill>
                  <a:srgbClr val="FFFFFF"/>
                </a:solidFill>
              </a:u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4931059" y="2995517"/>
            <a:ext cx="1301024" cy="972543"/>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4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53" name="chenying0907 52"/>
          <p:cNvGrpSpPr/>
          <p:nvPr/>
        </p:nvGrpSpPr>
        <p:grpSpPr>
          <a:xfrm>
            <a:off x="2576191" y="1682512"/>
            <a:ext cx="1301024" cy="972543"/>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4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76" name="chenying0907 75"/>
          <p:cNvGrpSpPr/>
          <p:nvPr/>
        </p:nvGrpSpPr>
        <p:grpSpPr>
          <a:xfrm>
            <a:off x="3760428" y="2210296"/>
            <a:ext cx="1301024" cy="972543"/>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4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117" name="chenying0907 116"/>
          <p:cNvGrpSpPr/>
          <p:nvPr/>
        </p:nvGrpSpPr>
        <p:grpSpPr>
          <a:xfrm>
            <a:off x="4813240" y="1365202"/>
            <a:ext cx="1301024" cy="972543"/>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4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143" name="chenying0907 142"/>
          <p:cNvGrpSpPr/>
          <p:nvPr/>
        </p:nvGrpSpPr>
        <p:grpSpPr>
          <a:xfrm>
            <a:off x="867423" y="1558232"/>
            <a:ext cx="1532146" cy="1245413"/>
            <a:chOff x="1155039" y="2077640"/>
            <a:chExt cx="2043491" cy="1660547"/>
          </a:xfrm>
        </p:grpSpPr>
        <p:sp>
          <p:nvSpPr>
            <p:cNvPr id="144" name="文本框 16"/>
            <p:cNvSpPr txBox="1">
              <a:spLocks noChangeArrowheads="1"/>
            </p:cNvSpPr>
            <p:nvPr/>
          </p:nvSpPr>
          <p:spPr bwMode="auto">
            <a:xfrm>
              <a:off x="1155039" y="2617883"/>
              <a:ext cx="1959768" cy="112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800" b="1" dirty="0">
                  <a:latin typeface="微软雅黑" pitchFamily="34" charset="-122"/>
                  <a:ea typeface="微软雅黑" pitchFamily="34" charset="-122"/>
                </a:rPr>
                <a:t>清楚自己想要什么，做到有的放矢；</a:t>
              </a:r>
            </a:p>
          </p:txBody>
        </p:sp>
        <p:sp>
          <p:nvSpPr>
            <p:cNvPr id="145" name="文本框 144"/>
            <p:cNvSpPr txBox="1"/>
            <p:nvPr/>
          </p:nvSpPr>
          <p:spPr>
            <a:xfrm>
              <a:off x="1774041" y="2077640"/>
              <a:ext cx="1424489" cy="492442"/>
            </a:xfrm>
            <a:prstGeom prst="rect">
              <a:avLst/>
            </a:prstGeom>
            <a:noFill/>
          </p:spPr>
          <p:txBody>
            <a:bodyPr wrap="square" rtlCol="0">
              <a:spAutoFit/>
            </a:bodyPr>
            <a:lstStyle/>
            <a:p>
              <a:pPr algn="r"/>
              <a:r>
                <a:rPr lang="zh-CN" altLang="en-US" b="1" dirty="0">
                  <a:solidFill>
                    <a:schemeClr val="accent5">
                      <a:lumMod val="75000"/>
                    </a:schemeClr>
                  </a:solidFill>
                  <a:latin typeface="微软雅黑" pitchFamily="34" charset="-122"/>
                  <a:ea typeface="微软雅黑" pitchFamily="34" charset="-122"/>
                </a:rPr>
                <a:t>（一）</a:t>
              </a:r>
              <a:endParaRPr lang="en-US" altLang="zh-CN" b="1" dirty="0">
                <a:solidFill>
                  <a:schemeClr val="accent5">
                    <a:lumMod val="75000"/>
                  </a:schemeClr>
                </a:solidFill>
                <a:latin typeface="微软雅黑" pitchFamily="34" charset="-122"/>
                <a:ea typeface="微软雅黑" pitchFamily="34" charset="-122"/>
              </a:endParaRPr>
            </a:p>
          </p:txBody>
        </p:sp>
      </p:grpSp>
      <p:grpSp>
        <p:nvGrpSpPr>
          <p:cNvPr id="146" name="chenying0907 145"/>
          <p:cNvGrpSpPr/>
          <p:nvPr/>
        </p:nvGrpSpPr>
        <p:grpSpPr>
          <a:xfrm>
            <a:off x="1739771" y="2850028"/>
            <a:ext cx="1585258" cy="1173721"/>
            <a:chOff x="2331218" y="3800039"/>
            <a:chExt cx="2357762" cy="1564962"/>
          </a:xfrm>
        </p:grpSpPr>
        <p:sp>
          <p:nvSpPr>
            <p:cNvPr id="147" name="文本框 17"/>
            <p:cNvSpPr txBox="1">
              <a:spLocks noChangeArrowheads="1"/>
            </p:cNvSpPr>
            <p:nvPr/>
          </p:nvSpPr>
          <p:spPr bwMode="auto">
            <a:xfrm>
              <a:off x="2331218" y="4244694"/>
              <a:ext cx="2340466" cy="112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800" b="1" dirty="0">
                  <a:latin typeface="微软雅黑" pitchFamily="34" charset="-122"/>
                  <a:ea typeface="微软雅黑" pitchFamily="34" charset="-122"/>
                </a:rPr>
                <a:t>清楚本学科考什么，做到心中有数；</a:t>
              </a:r>
            </a:p>
          </p:txBody>
        </p:sp>
        <p:sp>
          <p:nvSpPr>
            <p:cNvPr id="148" name="文本框 147"/>
            <p:cNvSpPr txBox="1"/>
            <p:nvPr/>
          </p:nvSpPr>
          <p:spPr>
            <a:xfrm>
              <a:off x="3264491" y="3800039"/>
              <a:ext cx="1424489" cy="492443"/>
            </a:xfrm>
            <a:prstGeom prst="rect">
              <a:avLst/>
            </a:prstGeom>
            <a:noFill/>
          </p:spPr>
          <p:txBody>
            <a:bodyPr wrap="square" rtlCol="0">
              <a:spAutoFit/>
            </a:bodyPr>
            <a:lstStyle/>
            <a:p>
              <a:pPr algn="r"/>
              <a:r>
                <a:rPr lang="zh-CN" altLang="en-US" b="1" dirty="0">
                  <a:solidFill>
                    <a:schemeClr val="accent5">
                      <a:lumMod val="75000"/>
                    </a:schemeClr>
                  </a:solidFill>
                  <a:latin typeface="微软雅黑" pitchFamily="34" charset="-122"/>
                  <a:ea typeface="微软雅黑" pitchFamily="34" charset="-122"/>
                </a:rPr>
                <a:t>（二）</a:t>
              </a:r>
              <a:endParaRPr lang="en-US" altLang="zh-CN" b="1" dirty="0">
                <a:solidFill>
                  <a:schemeClr val="accent5">
                    <a:lumMod val="75000"/>
                  </a:schemeClr>
                </a:solidFill>
                <a:latin typeface="微软雅黑" pitchFamily="34" charset="-122"/>
                <a:ea typeface="微软雅黑" pitchFamily="34" charset="-122"/>
              </a:endParaRPr>
            </a:p>
          </p:txBody>
        </p:sp>
      </p:grpSp>
      <p:grpSp>
        <p:nvGrpSpPr>
          <p:cNvPr id="149" name="chenying0907 148"/>
          <p:cNvGrpSpPr/>
          <p:nvPr/>
        </p:nvGrpSpPr>
        <p:grpSpPr>
          <a:xfrm>
            <a:off x="6183570" y="1301196"/>
            <a:ext cx="1529195" cy="1143752"/>
            <a:chOff x="8245422" y="1734929"/>
            <a:chExt cx="2667088" cy="1525003"/>
          </a:xfrm>
        </p:grpSpPr>
        <p:sp>
          <p:nvSpPr>
            <p:cNvPr id="150" name="文本框 18"/>
            <p:cNvSpPr txBox="1">
              <a:spLocks noChangeArrowheads="1"/>
            </p:cNvSpPr>
            <p:nvPr/>
          </p:nvSpPr>
          <p:spPr bwMode="auto">
            <a:xfrm>
              <a:off x="8391524" y="2139625"/>
              <a:ext cx="2520986" cy="112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800" b="1" dirty="0">
                  <a:latin typeface="微软雅黑" pitchFamily="34" charset="-122"/>
                  <a:ea typeface="微软雅黑" pitchFamily="34" charset="-122"/>
                </a:rPr>
                <a:t>清楚每天能做什么，做到紧张有序</a:t>
              </a:r>
            </a:p>
          </p:txBody>
        </p:sp>
        <p:sp>
          <p:nvSpPr>
            <p:cNvPr id="151" name="文本框 150"/>
            <p:cNvSpPr txBox="1"/>
            <p:nvPr/>
          </p:nvSpPr>
          <p:spPr>
            <a:xfrm>
              <a:off x="8245422" y="1734929"/>
              <a:ext cx="1424489" cy="492443"/>
            </a:xfrm>
            <a:prstGeom prst="rect">
              <a:avLst/>
            </a:prstGeom>
            <a:noFill/>
          </p:spPr>
          <p:txBody>
            <a:bodyPr wrap="square" rtlCol="0">
              <a:spAutoFit/>
            </a:bodyPr>
            <a:lstStyle/>
            <a:p>
              <a:pPr algn="r"/>
              <a:r>
                <a:rPr lang="zh-CN" altLang="en-US" b="1" dirty="0">
                  <a:solidFill>
                    <a:schemeClr val="accent5">
                      <a:lumMod val="75000"/>
                    </a:schemeClr>
                  </a:solidFill>
                  <a:latin typeface="微软雅黑" pitchFamily="34" charset="-122"/>
                  <a:ea typeface="微软雅黑" pitchFamily="34" charset="-122"/>
                </a:rPr>
                <a:t>（四）</a:t>
              </a:r>
              <a:endParaRPr lang="en-US" altLang="zh-CN" b="1" dirty="0">
                <a:solidFill>
                  <a:schemeClr val="accent5">
                    <a:lumMod val="75000"/>
                  </a:schemeClr>
                </a:solidFill>
                <a:latin typeface="微软雅黑" pitchFamily="34" charset="-122"/>
                <a:ea typeface="微软雅黑" pitchFamily="34" charset="-122"/>
              </a:endParaRPr>
            </a:p>
          </p:txBody>
        </p:sp>
      </p:grpSp>
      <p:grpSp>
        <p:nvGrpSpPr>
          <p:cNvPr id="152" name="chenying0907 151"/>
          <p:cNvGrpSpPr/>
          <p:nvPr/>
        </p:nvGrpSpPr>
        <p:grpSpPr>
          <a:xfrm>
            <a:off x="6232082" y="2981342"/>
            <a:ext cx="1739101" cy="1128128"/>
            <a:chOff x="8310123" y="3975131"/>
            <a:chExt cx="2602385" cy="1504174"/>
          </a:xfrm>
        </p:grpSpPr>
        <p:sp>
          <p:nvSpPr>
            <p:cNvPr id="153" name="文本框 19"/>
            <p:cNvSpPr txBox="1">
              <a:spLocks noChangeArrowheads="1"/>
            </p:cNvSpPr>
            <p:nvPr/>
          </p:nvSpPr>
          <p:spPr bwMode="auto">
            <a:xfrm>
              <a:off x="8383586" y="4358996"/>
              <a:ext cx="2528922" cy="112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800" b="1" dirty="0">
                  <a:latin typeface="微软雅黑" pitchFamily="34" charset="-122"/>
                  <a:ea typeface="微软雅黑" pitchFamily="34" charset="-122"/>
                </a:rPr>
                <a:t>清楚自己存在哪些问题，做到合理安排；</a:t>
              </a:r>
            </a:p>
          </p:txBody>
        </p:sp>
        <p:sp>
          <p:nvSpPr>
            <p:cNvPr id="154" name="文本框 153"/>
            <p:cNvSpPr txBox="1"/>
            <p:nvPr/>
          </p:nvSpPr>
          <p:spPr>
            <a:xfrm>
              <a:off x="8310123" y="3975131"/>
              <a:ext cx="1424489" cy="492444"/>
            </a:xfrm>
            <a:prstGeom prst="rect">
              <a:avLst/>
            </a:prstGeom>
            <a:noFill/>
          </p:spPr>
          <p:txBody>
            <a:bodyPr wrap="square" rtlCol="0">
              <a:spAutoFit/>
            </a:bodyPr>
            <a:lstStyle/>
            <a:p>
              <a:pPr algn="r"/>
              <a:r>
                <a:rPr lang="zh-CN" altLang="en-US" b="1" dirty="0">
                  <a:solidFill>
                    <a:schemeClr val="accent5">
                      <a:lumMod val="75000"/>
                    </a:schemeClr>
                  </a:solidFill>
                  <a:latin typeface="微软雅黑" pitchFamily="34" charset="-122"/>
                  <a:ea typeface="微软雅黑" pitchFamily="34" charset="-122"/>
                </a:rPr>
                <a:t>（三）</a:t>
              </a:r>
              <a:endParaRPr lang="en-US" altLang="zh-CN" b="1" dirty="0">
                <a:solidFill>
                  <a:schemeClr val="accent5">
                    <a:lumMod val="75000"/>
                  </a:schemeClr>
                </a:solidFill>
                <a:latin typeface="微软雅黑" pitchFamily="34" charset="-122"/>
                <a:ea typeface="微软雅黑" pitchFamily="34" charset="-122"/>
              </a:endParaRPr>
            </a:p>
          </p:txBody>
        </p:sp>
      </p:grpSp>
      <p:sp>
        <p:nvSpPr>
          <p:cNvPr id="163" name="矩形 162">
            <a:extLst>
              <a:ext uri="{FF2B5EF4-FFF2-40B4-BE49-F238E27FC236}">
                <a16:creationId xmlns:a16="http://schemas.microsoft.com/office/drawing/2014/main" id="{65743A23-A09A-429F-9FE7-123CC331B3EE}"/>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4" name="矩形 163">
            <a:extLst>
              <a:ext uri="{FF2B5EF4-FFF2-40B4-BE49-F238E27FC236}">
                <a16:creationId xmlns:a16="http://schemas.microsoft.com/office/drawing/2014/main" id="{341D76B3-7B63-419E-B157-EAE0A14ED816}"/>
              </a:ext>
            </a:extLst>
          </p:cNvPr>
          <p:cNvSpPr/>
          <p:nvPr/>
        </p:nvSpPr>
        <p:spPr>
          <a:xfrm>
            <a:off x="2418613" y="20840"/>
            <a:ext cx="3724991"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学科备课组的教师要做到</a:t>
            </a:r>
          </a:p>
        </p:txBody>
      </p:sp>
      <p:pic>
        <p:nvPicPr>
          <p:cNvPr id="165" name="图片 164">
            <a:extLst>
              <a:ext uri="{FF2B5EF4-FFF2-40B4-BE49-F238E27FC236}">
                <a16:creationId xmlns:a16="http://schemas.microsoft.com/office/drawing/2014/main" id="{7752FFAC-D4A4-48A4-B365-2A912581D7DB}"/>
              </a:ext>
            </a:extLst>
          </p:cNvPr>
          <p:cNvPicPr>
            <a:picLocks noChangeAspect="1"/>
          </p:cNvPicPr>
          <p:nvPr/>
        </p:nvPicPr>
        <p:blipFill>
          <a:blip r:embed="rId3"/>
          <a:stretch>
            <a:fillRect/>
          </a:stretch>
        </p:blipFill>
        <p:spPr>
          <a:xfrm>
            <a:off x="8187070" y="-1"/>
            <a:ext cx="956930" cy="684000"/>
          </a:xfrm>
          <a:prstGeom prst="rect">
            <a:avLst/>
          </a:prstGeom>
        </p:spPr>
      </p:pic>
    </p:spTree>
    <p:extLst>
      <p:ext uri="{BB962C8B-B14F-4D97-AF65-F5344CB8AC3E}">
        <p14:creationId xmlns:p14="http://schemas.microsoft.com/office/powerpoint/2010/main" val="777938915"/>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250" fill="hold"/>
                                        <p:tgtEl>
                                          <p:spTgt spid="53"/>
                                        </p:tgtEl>
                                        <p:attrNameLst>
                                          <p:attrName>ppt_w</p:attrName>
                                        </p:attrNameLst>
                                      </p:cBhvr>
                                      <p:tavLst>
                                        <p:tav tm="0">
                                          <p:val>
                                            <p:fltVal val="0"/>
                                          </p:val>
                                        </p:tav>
                                        <p:tav tm="100000">
                                          <p:val>
                                            <p:strVal val="#ppt_w"/>
                                          </p:val>
                                        </p:tav>
                                      </p:tavLst>
                                    </p:anim>
                                    <p:anim calcmode="lin" valueType="num">
                                      <p:cBhvr>
                                        <p:cTn id="8" dur="250" fill="hold"/>
                                        <p:tgtEl>
                                          <p:spTgt spid="53"/>
                                        </p:tgtEl>
                                        <p:attrNameLst>
                                          <p:attrName>ppt_h</p:attrName>
                                        </p:attrNameLst>
                                      </p:cBhvr>
                                      <p:tavLst>
                                        <p:tav tm="0">
                                          <p:val>
                                            <p:fltVal val="0"/>
                                          </p:val>
                                        </p:tav>
                                        <p:tav tm="100000">
                                          <p:val>
                                            <p:strVal val="#ppt_h"/>
                                          </p:val>
                                        </p:tav>
                                      </p:tavLst>
                                    </p:anim>
                                    <p:animEffect transition="in" filter="fade">
                                      <p:cBhvr>
                                        <p:cTn id="9" dur="250"/>
                                        <p:tgtEl>
                                          <p:spTgt spid="53"/>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250" fill="hold"/>
                                        <p:tgtEl>
                                          <p:spTgt spid="117"/>
                                        </p:tgtEl>
                                        <p:attrNameLst>
                                          <p:attrName>ppt_w</p:attrName>
                                        </p:attrNameLst>
                                      </p:cBhvr>
                                      <p:tavLst>
                                        <p:tav tm="0">
                                          <p:val>
                                            <p:fltVal val="0"/>
                                          </p:val>
                                        </p:tav>
                                        <p:tav tm="100000">
                                          <p:val>
                                            <p:strVal val="#ppt_w"/>
                                          </p:val>
                                        </p:tav>
                                      </p:tavLst>
                                    </p:anim>
                                    <p:anim calcmode="lin" valueType="num">
                                      <p:cBhvr>
                                        <p:cTn id="14" dur="250" fill="hold"/>
                                        <p:tgtEl>
                                          <p:spTgt spid="117"/>
                                        </p:tgtEl>
                                        <p:attrNameLst>
                                          <p:attrName>ppt_h</p:attrName>
                                        </p:attrNameLst>
                                      </p:cBhvr>
                                      <p:tavLst>
                                        <p:tav tm="0">
                                          <p:val>
                                            <p:fltVal val="0"/>
                                          </p:val>
                                        </p:tav>
                                        <p:tav tm="100000">
                                          <p:val>
                                            <p:strVal val="#ppt_h"/>
                                          </p:val>
                                        </p:tav>
                                      </p:tavLst>
                                    </p:anim>
                                    <p:animEffect transition="in" filter="fade">
                                      <p:cBhvr>
                                        <p:cTn id="15" dur="250"/>
                                        <p:tgtEl>
                                          <p:spTgt spid="117"/>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250" fill="hold"/>
                                        <p:tgtEl>
                                          <p:spTgt spid="76"/>
                                        </p:tgtEl>
                                        <p:attrNameLst>
                                          <p:attrName>ppt_w</p:attrName>
                                        </p:attrNameLst>
                                      </p:cBhvr>
                                      <p:tavLst>
                                        <p:tav tm="0">
                                          <p:val>
                                            <p:fltVal val="0"/>
                                          </p:val>
                                        </p:tav>
                                        <p:tav tm="100000">
                                          <p:val>
                                            <p:strVal val="#ppt_w"/>
                                          </p:val>
                                        </p:tav>
                                      </p:tavLst>
                                    </p:anim>
                                    <p:anim calcmode="lin" valueType="num">
                                      <p:cBhvr>
                                        <p:cTn id="20" dur="250" fill="hold"/>
                                        <p:tgtEl>
                                          <p:spTgt spid="76"/>
                                        </p:tgtEl>
                                        <p:attrNameLst>
                                          <p:attrName>ppt_h</p:attrName>
                                        </p:attrNameLst>
                                      </p:cBhvr>
                                      <p:tavLst>
                                        <p:tav tm="0">
                                          <p:val>
                                            <p:fltVal val="0"/>
                                          </p:val>
                                        </p:tav>
                                        <p:tav tm="100000">
                                          <p:val>
                                            <p:strVal val="#ppt_h"/>
                                          </p:val>
                                        </p:tav>
                                      </p:tavLst>
                                    </p:anim>
                                    <p:animEffect transition="in" filter="fade">
                                      <p:cBhvr>
                                        <p:cTn id="21" dur="250"/>
                                        <p:tgtEl>
                                          <p:spTgt spid="76"/>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childTnLst>
                          </p:cTn>
                        </p:par>
                        <p:par>
                          <p:cTn id="28" fill="hold">
                            <p:stCondLst>
                              <p:cond delay="1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250" fill="hold"/>
                                        <p:tgtEl>
                                          <p:spTgt spid="143"/>
                                        </p:tgtEl>
                                        <p:attrNameLst>
                                          <p:attrName>ppt_x</p:attrName>
                                        </p:attrNameLst>
                                      </p:cBhvr>
                                      <p:tavLst>
                                        <p:tav tm="0">
                                          <p:val>
                                            <p:strVal val="0-#ppt_w/2"/>
                                          </p:val>
                                        </p:tav>
                                        <p:tav tm="100000">
                                          <p:val>
                                            <p:strVal val="#ppt_x"/>
                                          </p:val>
                                        </p:tav>
                                      </p:tavLst>
                                    </p:anim>
                                    <p:anim calcmode="lin" valueType="num">
                                      <p:cBhvr additive="base">
                                        <p:cTn id="32" dur="25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125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250" fill="hold"/>
                                        <p:tgtEl>
                                          <p:spTgt spid="146"/>
                                        </p:tgtEl>
                                        <p:attrNameLst>
                                          <p:attrName>ppt_x</p:attrName>
                                        </p:attrNameLst>
                                      </p:cBhvr>
                                      <p:tavLst>
                                        <p:tav tm="0">
                                          <p:val>
                                            <p:strVal val="0-#ppt_w/2"/>
                                          </p:val>
                                        </p:tav>
                                        <p:tav tm="100000">
                                          <p:val>
                                            <p:strVal val="#ppt_x"/>
                                          </p:val>
                                        </p:tav>
                                      </p:tavLst>
                                    </p:anim>
                                    <p:anim calcmode="lin" valueType="num">
                                      <p:cBhvr additive="base">
                                        <p:cTn id="37" dur="25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250" fill="hold"/>
                                        <p:tgtEl>
                                          <p:spTgt spid="152"/>
                                        </p:tgtEl>
                                        <p:attrNameLst>
                                          <p:attrName>ppt_x</p:attrName>
                                        </p:attrNameLst>
                                      </p:cBhvr>
                                      <p:tavLst>
                                        <p:tav tm="0">
                                          <p:val>
                                            <p:strVal val="1+#ppt_w/2"/>
                                          </p:val>
                                        </p:tav>
                                        <p:tav tm="100000">
                                          <p:val>
                                            <p:strVal val="#ppt_x"/>
                                          </p:val>
                                        </p:tav>
                                      </p:tavLst>
                                    </p:anim>
                                    <p:anim calcmode="lin" valueType="num">
                                      <p:cBhvr additive="base">
                                        <p:cTn id="42" dur="25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175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250" fill="hold"/>
                                        <p:tgtEl>
                                          <p:spTgt spid="149"/>
                                        </p:tgtEl>
                                        <p:attrNameLst>
                                          <p:attrName>ppt_x</p:attrName>
                                        </p:attrNameLst>
                                      </p:cBhvr>
                                      <p:tavLst>
                                        <p:tav tm="0">
                                          <p:val>
                                            <p:strVal val="1+#ppt_w/2"/>
                                          </p:val>
                                        </p:tav>
                                        <p:tav tm="100000">
                                          <p:val>
                                            <p:strVal val="#ppt_x"/>
                                          </p:val>
                                        </p:tav>
                                      </p:tavLst>
                                    </p:anim>
                                    <p:anim calcmode="lin" valueType="num">
                                      <p:cBhvr additive="base">
                                        <p:cTn id="47" dur="25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矩形 162">
            <a:extLst>
              <a:ext uri="{FF2B5EF4-FFF2-40B4-BE49-F238E27FC236}">
                <a16:creationId xmlns:a16="http://schemas.microsoft.com/office/drawing/2014/main" id="{65743A23-A09A-429F-9FE7-123CC331B3EE}"/>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4" name="矩形 163">
            <a:extLst>
              <a:ext uri="{FF2B5EF4-FFF2-40B4-BE49-F238E27FC236}">
                <a16:creationId xmlns:a16="http://schemas.microsoft.com/office/drawing/2014/main" id="{341D76B3-7B63-419E-B157-EAE0A14ED816}"/>
              </a:ext>
            </a:extLst>
          </p:cNvPr>
          <p:cNvSpPr/>
          <p:nvPr/>
        </p:nvSpPr>
        <p:spPr>
          <a:xfrm>
            <a:off x="3043581" y="14078"/>
            <a:ext cx="289229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备考的</a:t>
            </a:r>
            <a:r>
              <a:rPr lang="zh-CN" altLang="en-US" sz="2800" b="1" dirty="0">
                <a:solidFill>
                  <a:schemeClr val="bg1"/>
                </a:solidFill>
                <a:latin typeface="微软雅黑" panose="020B0503020204020204" pitchFamily="34" charset="-122"/>
                <a:ea typeface="微软雅黑" panose="020B0503020204020204" pitchFamily="34" charset="-122"/>
              </a:rPr>
              <a:t>核心价值观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165" name="图片 164">
            <a:extLst>
              <a:ext uri="{FF2B5EF4-FFF2-40B4-BE49-F238E27FC236}">
                <a16:creationId xmlns:a16="http://schemas.microsoft.com/office/drawing/2014/main" id="{7752FFAC-D4A4-48A4-B365-2A912581D7DB}"/>
              </a:ext>
            </a:extLst>
          </p:cNvPr>
          <p:cNvPicPr>
            <a:picLocks noChangeAspect="1"/>
          </p:cNvPicPr>
          <p:nvPr/>
        </p:nvPicPr>
        <p:blipFill>
          <a:blip r:embed="rId3"/>
          <a:stretch>
            <a:fillRect/>
          </a:stretch>
        </p:blipFill>
        <p:spPr>
          <a:xfrm>
            <a:off x="8187070" y="-1"/>
            <a:ext cx="956930" cy="684000"/>
          </a:xfrm>
          <a:prstGeom prst="rect">
            <a:avLst/>
          </a:prstGeom>
        </p:spPr>
      </p:pic>
      <p:sp>
        <p:nvSpPr>
          <p:cNvPr id="2" name="文本框 1">
            <a:extLst>
              <a:ext uri="{FF2B5EF4-FFF2-40B4-BE49-F238E27FC236}">
                <a16:creationId xmlns:a16="http://schemas.microsoft.com/office/drawing/2014/main" id="{4D58AB4D-6307-42BB-B1F7-4896B6011978}"/>
              </a:ext>
            </a:extLst>
          </p:cNvPr>
          <p:cNvSpPr txBox="1"/>
          <p:nvPr/>
        </p:nvSpPr>
        <p:spPr>
          <a:xfrm>
            <a:off x="1351721" y="1223017"/>
            <a:ext cx="6977270" cy="646331"/>
          </a:xfrm>
          <a:prstGeom prst="rect">
            <a:avLst/>
          </a:prstGeom>
          <a:noFill/>
        </p:spPr>
        <p:txBody>
          <a:bodyPr wrap="square" rtlCol="0">
            <a:spAutoFit/>
          </a:bodyPr>
          <a:lstStyle/>
          <a:p>
            <a:r>
              <a:rPr lang="zh-CN" altLang="en-US" sz="3600" b="1" dirty="0">
                <a:solidFill>
                  <a:srgbClr val="7030A0"/>
                </a:solidFill>
              </a:rPr>
              <a:t>有序备考、科学备考、人文备考</a:t>
            </a:r>
          </a:p>
        </p:txBody>
      </p:sp>
      <p:sp>
        <p:nvSpPr>
          <p:cNvPr id="3" name="笑脸 2">
            <a:extLst>
              <a:ext uri="{FF2B5EF4-FFF2-40B4-BE49-F238E27FC236}">
                <a16:creationId xmlns:a16="http://schemas.microsoft.com/office/drawing/2014/main" id="{BC64D738-513F-4E46-B949-C62BF6E60C6C}"/>
              </a:ext>
            </a:extLst>
          </p:cNvPr>
          <p:cNvSpPr/>
          <p:nvPr/>
        </p:nvSpPr>
        <p:spPr>
          <a:xfrm>
            <a:off x="725557" y="1263061"/>
            <a:ext cx="536713" cy="606287"/>
          </a:xfrm>
          <a:prstGeom prst="smileyFace">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8" name="文本框 157">
            <a:extLst>
              <a:ext uri="{FF2B5EF4-FFF2-40B4-BE49-F238E27FC236}">
                <a16:creationId xmlns:a16="http://schemas.microsoft.com/office/drawing/2014/main" id="{789E79A0-06BB-45A4-A0DC-4E99623048CA}"/>
              </a:ext>
            </a:extLst>
          </p:cNvPr>
          <p:cNvSpPr txBox="1"/>
          <p:nvPr/>
        </p:nvSpPr>
        <p:spPr>
          <a:xfrm>
            <a:off x="725557" y="2233882"/>
            <a:ext cx="7802217" cy="2246769"/>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两个关键：</a:t>
            </a:r>
            <a:endParaRPr lang="en-US" altLang="zh-CN" sz="2800" b="1" dirty="0">
              <a:solidFill>
                <a:srgbClr val="FF0000"/>
              </a:solidFill>
              <a:latin typeface="黑体" panose="02010609060101010101" pitchFamily="49" charset="-122"/>
              <a:ea typeface="黑体" panose="02010609060101010101" pitchFamily="49" charset="-122"/>
            </a:endParaRPr>
          </a:p>
          <a:p>
            <a:r>
              <a:rPr lang="zh-CN" altLang="en-US" sz="2800" b="1" dirty="0">
                <a:solidFill>
                  <a:srgbClr val="7030A0"/>
                </a:solidFill>
                <a:latin typeface="黑体" panose="02010609060101010101" pitchFamily="49" charset="-122"/>
                <a:ea typeface="黑体" panose="02010609060101010101" pitchFamily="49" charset="-122"/>
              </a:rPr>
              <a:t>（</a:t>
            </a:r>
            <a:r>
              <a:rPr lang="en-US" altLang="zh-CN" sz="2800" b="1" dirty="0">
                <a:solidFill>
                  <a:srgbClr val="002060"/>
                </a:solidFill>
                <a:latin typeface="黑体" panose="02010609060101010101" pitchFamily="49" charset="-122"/>
                <a:ea typeface="黑体" panose="02010609060101010101" pitchFamily="49" charset="-122"/>
              </a:rPr>
              <a:t>1</a:t>
            </a:r>
            <a:r>
              <a:rPr lang="zh-CN" altLang="en-US" sz="2800" b="1" dirty="0">
                <a:solidFill>
                  <a:srgbClr val="002060"/>
                </a:solidFill>
                <a:latin typeface="黑体" panose="02010609060101010101" pitchFamily="49" charset="-122"/>
                <a:ea typeface="黑体" panose="02010609060101010101" pitchFamily="49" charset="-122"/>
              </a:rPr>
              <a:t>）相信每一位教师，依靠每一位教师，激励每一位教师。</a:t>
            </a:r>
            <a:endParaRPr lang="en-US" altLang="zh-CN" sz="2800" b="1" dirty="0">
              <a:solidFill>
                <a:srgbClr val="002060"/>
              </a:solidFill>
              <a:latin typeface="黑体" panose="02010609060101010101" pitchFamily="49" charset="-122"/>
              <a:ea typeface="黑体" panose="02010609060101010101" pitchFamily="49" charset="-122"/>
            </a:endParaRPr>
          </a:p>
          <a:p>
            <a:r>
              <a:rPr lang="zh-CN" altLang="en-US" sz="2800" b="1" dirty="0">
                <a:solidFill>
                  <a:srgbClr val="002060"/>
                </a:solidFill>
                <a:latin typeface="黑体" panose="02010609060101010101" pitchFamily="49" charset="-122"/>
                <a:ea typeface="黑体" panose="02010609060101010101" pitchFamily="49" charset="-122"/>
              </a:rPr>
              <a:t>（</a:t>
            </a:r>
            <a:r>
              <a:rPr lang="en-US" altLang="zh-CN" sz="2800" b="1" dirty="0">
                <a:solidFill>
                  <a:srgbClr val="002060"/>
                </a:solidFill>
                <a:latin typeface="黑体" panose="02010609060101010101" pitchFamily="49" charset="-122"/>
                <a:ea typeface="黑体" panose="02010609060101010101" pitchFamily="49" charset="-122"/>
              </a:rPr>
              <a:t>2</a:t>
            </a:r>
            <a:r>
              <a:rPr lang="zh-CN" altLang="en-US" sz="2800" b="1" dirty="0">
                <a:solidFill>
                  <a:srgbClr val="002060"/>
                </a:solidFill>
                <a:latin typeface="黑体" panose="02010609060101010101" pitchFamily="49" charset="-122"/>
                <a:ea typeface="黑体" panose="02010609060101010101" pitchFamily="49" charset="-122"/>
              </a:rPr>
              <a:t>）相信每一个学生，关爱每一个学生，鼓励每一个学生。</a:t>
            </a:r>
          </a:p>
        </p:txBody>
      </p:sp>
    </p:spTree>
    <p:extLst>
      <p:ext uri="{BB962C8B-B14F-4D97-AF65-F5344CB8AC3E}">
        <p14:creationId xmlns:p14="http://schemas.microsoft.com/office/powerpoint/2010/main" val="2201817081"/>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childTnLst>
                          </p:cTn>
                        </p:par>
                        <p:par>
                          <p:cTn id="10" fill="hold">
                            <p:stCondLst>
                              <p:cond delay="25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2"/>
                                        </p:tgtEl>
                                        <p:attrNameLst>
                                          <p:attrName>ppt_y</p:attrName>
                                        </p:attrNameLst>
                                      </p:cBhvr>
                                      <p:tavLst>
                                        <p:tav tm="0">
                                          <p:val>
                                            <p:strVal val="#ppt_y"/>
                                          </p:val>
                                        </p:tav>
                                        <p:tav tm="100000">
                                          <p:val>
                                            <p:strVal val="#ppt_y"/>
                                          </p:val>
                                        </p:tav>
                                      </p:tavLst>
                                    </p:anim>
                                    <p:anim calcmode="lin" valueType="num">
                                      <p:cBhvr>
                                        <p:cTn id="15"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2"/>
                                        </p:tgtEl>
                                      </p:cBhvr>
                                    </p:animEffect>
                                  </p:childTnLst>
                                </p:cTn>
                              </p:par>
                            </p:childTnLst>
                          </p:cTn>
                        </p:par>
                        <p:par>
                          <p:cTn id="18" fill="hold">
                            <p:stCondLst>
                              <p:cond delay="825"/>
                            </p:stCondLst>
                            <p:childTnLst>
                              <p:par>
                                <p:cTn id="19" presetID="50" presetClass="entr" presetSubtype="0" decel="100000" fill="hold" grpId="0" nodeType="afterEffect">
                                  <p:stCondLst>
                                    <p:cond delay="0"/>
                                  </p:stCondLst>
                                  <p:childTnLst>
                                    <p:set>
                                      <p:cBhvr>
                                        <p:cTn id="20" dur="1" fill="hold">
                                          <p:stCondLst>
                                            <p:cond delay="0"/>
                                          </p:stCondLst>
                                        </p:cTn>
                                        <p:tgtEl>
                                          <p:spTgt spid="158"/>
                                        </p:tgtEl>
                                        <p:attrNameLst>
                                          <p:attrName>style.visibility</p:attrName>
                                        </p:attrNameLst>
                                      </p:cBhvr>
                                      <p:to>
                                        <p:strVal val="visible"/>
                                      </p:to>
                                    </p:set>
                                    <p:anim calcmode="lin" valueType="num">
                                      <p:cBhvr>
                                        <p:cTn id="21" dur="500" fill="hold"/>
                                        <p:tgtEl>
                                          <p:spTgt spid="158"/>
                                        </p:tgtEl>
                                        <p:attrNameLst>
                                          <p:attrName>ppt_w</p:attrName>
                                        </p:attrNameLst>
                                      </p:cBhvr>
                                      <p:tavLst>
                                        <p:tav tm="0">
                                          <p:val>
                                            <p:strVal val="#ppt_w+.3"/>
                                          </p:val>
                                        </p:tav>
                                        <p:tav tm="100000">
                                          <p:val>
                                            <p:strVal val="#ppt_w"/>
                                          </p:val>
                                        </p:tav>
                                      </p:tavLst>
                                    </p:anim>
                                    <p:anim calcmode="lin" valueType="num">
                                      <p:cBhvr>
                                        <p:cTn id="22" dur="500" fill="hold"/>
                                        <p:tgtEl>
                                          <p:spTgt spid="158"/>
                                        </p:tgtEl>
                                        <p:attrNameLst>
                                          <p:attrName>ppt_h</p:attrName>
                                        </p:attrNameLst>
                                      </p:cBhvr>
                                      <p:tavLst>
                                        <p:tav tm="0">
                                          <p:val>
                                            <p:strVal val="#ppt_h"/>
                                          </p:val>
                                        </p:tav>
                                        <p:tav tm="100000">
                                          <p:val>
                                            <p:strVal val="#ppt_h"/>
                                          </p:val>
                                        </p:tav>
                                      </p:tavLst>
                                    </p:anim>
                                    <p:animEffect transition="in" filter="fade">
                                      <p:cBhvr>
                                        <p:cTn id="23"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Freeform 1"/>
          <p:cNvSpPr>
            <a:spLocks noChangeArrowheads="1"/>
          </p:cNvSpPr>
          <p:nvPr/>
        </p:nvSpPr>
        <p:spPr bwMode="auto">
          <a:xfrm>
            <a:off x="1173595" y="2969561"/>
            <a:ext cx="2044766" cy="1579051"/>
          </a:xfrm>
          <a:custGeom>
            <a:avLst/>
            <a:gdLst>
              <a:gd name="T0" fmla="*/ 0 w 9469"/>
              <a:gd name="T1" fmla="*/ 7031 h 7313"/>
              <a:gd name="T2" fmla="*/ 0 w 9469"/>
              <a:gd name="T3" fmla="*/ 7031 h 7313"/>
              <a:gd name="T4" fmla="*/ 0 w 9469"/>
              <a:gd name="T5" fmla="*/ 281 h 7313"/>
              <a:gd name="T6" fmla="*/ 250 w 9469"/>
              <a:gd name="T7" fmla="*/ 0 h 7313"/>
              <a:gd name="T8" fmla="*/ 9187 w 9469"/>
              <a:gd name="T9" fmla="*/ 0 h 7313"/>
              <a:gd name="T10" fmla="*/ 9468 w 9469"/>
              <a:gd name="T11" fmla="*/ 281 h 7313"/>
              <a:gd name="T12" fmla="*/ 9468 w 9469"/>
              <a:gd name="T13" fmla="*/ 7031 h 7313"/>
              <a:gd name="T14" fmla="*/ 9187 w 9469"/>
              <a:gd name="T15" fmla="*/ 7312 h 7313"/>
              <a:gd name="T16" fmla="*/ 250 w 9469"/>
              <a:gd name="T17" fmla="*/ 7312 h 7313"/>
              <a:gd name="T18" fmla="*/ 0 w 9469"/>
              <a:gd name="T19" fmla="*/ 7031 h 7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69" h="7313">
                <a:moveTo>
                  <a:pt x="0" y="7031"/>
                </a:moveTo>
                <a:lnTo>
                  <a:pt x="0" y="7031"/>
                </a:lnTo>
                <a:cubicBezTo>
                  <a:pt x="0" y="281"/>
                  <a:pt x="0" y="281"/>
                  <a:pt x="0" y="281"/>
                </a:cubicBezTo>
                <a:cubicBezTo>
                  <a:pt x="0" y="125"/>
                  <a:pt x="125" y="0"/>
                  <a:pt x="250" y="0"/>
                </a:cubicBezTo>
                <a:cubicBezTo>
                  <a:pt x="9187" y="0"/>
                  <a:pt x="9187" y="0"/>
                  <a:pt x="9187" y="0"/>
                </a:cubicBezTo>
                <a:cubicBezTo>
                  <a:pt x="9343" y="0"/>
                  <a:pt x="9468" y="125"/>
                  <a:pt x="9468" y="281"/>
                </a:cubicBezTo>
                <a:cubicBezTo>
                  <a:pt x="9468" y="7031"/>
                  <a:pt x="9468" y="7031"/>
                  <a:pt x="9468" y="7031"/>
                </a:cubicBezTo>
                <a:cubicBezTo>
                  <a:pt x="9468" y="7187"/>
                  <a:pt x="9343" y="7312"/>
                  <a:pt x="9187" y="7312"/>
                </a:cubicBezTo>
                <a:cubicBezTo>
                  <a:pt x="250" y="7312"/>
                  <a:pt x="250" y="7312"/>
                  <a:pt x="250" y="7312"/>
                </a:cubicBezTo>
                <a:cubicBezTo>
                  <a:pt x="125" y="7312"/>
                  <a:pt x="0" y="7187"/>
                  <a:pt x="0" y="7031"/>
                </a:cubicBezTo>
              </a:path>
            </a:pathLst>
          </a:custGeom>
          <a:solidFill>
            <a:srgbClr val="716F7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7" name="Freeform 3"/>
          <p:cNvSpPr>
            <a:spLocks noChangeArrowheads="1"/>
          </p:cNvSpPr>
          <p:nvPr/>
        </p:nvSpPr>
        <p:spPr bwMode="auto">
          <a:xfrm>
            <a:off x="1425543" y="3102234"/>
            <a:ext cx="1680955" cy="1282860"/>
          </a:xfrm>
          <a:custGeom>
            <a:avLst/>
            <a:gdLst>
              <a:gd name="T0" fmla="*/ 0 w 7781"/>
              <a:gd name="T1" fmla="*/ 0 h 5939"/>
              <a:gd name="T2" fmla="*/ 7780 w 7781"/>
              <a:gd name="T3" fmla="*/ 0 h 5939"/>
              <a:gd name="T4" fmla="*/ 7780 w 7781"/>
              <a:gd name="T5" fmla="*/ 5938 h 5939"/>
              <a:gd name="T6" fmla="*/ 0 w 7781"/>
              <a:gd name="T7" fmla="*/ 5938 h 5939"/>
              <a:gd name="T8" fmla="*/ 0 w 7781"/>
              <a:gd name="T9" fmla="*/ 0 h 5939"/>
            </a:gdLst>
            <a:ahLst/>
            <a:cxnLst>
              <a:cxn ang="0">
                <a:pos x="T0" y="T1"/>
              </a:cxn>
              <a:cxn ang="0">
                <a:pos x="T2" y="T3"/>
              </a:cxn>
              <a:cxn ang="0">
                <a:pos x="T4" y="T5"/>
              </a:cxn>
              <a:cxn ang="0">
                <a:pos x="T6" y="T7"/>
              </a:cxn>
              <a:cxn ang="0">
                <a:pos x="T8" y="T9"/>
              </a:cxn>
            </a:cxnLst>
            <a:rect l="0" t="0" r="r" b="b"/>
            <a:pathLst>
              <a:path w="7781" h="5939">
                <a:moveTo>
                  <a:pt x="0" y="0"/>
                </a:moveTo>
                <a:lnTo>
                  <a:pt x="7780" y="0"/>
                </a:lnTo>
                <a:lnTo>
                  <a:pt x="7780" y="5938"/>
                </a:lnTo>
                <a:lnTo>
                  <a:pt x="0" y="5938"/>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84" name="Rectangle 183"/>
          <p:cNvSpPr/>
          <p:nvPr/>
        </p:nvSpPr>
        <p:spPr>
          <a:xfrm>
            <a:off x="4051708" y="965706"/>
            <a:ext cx="493314" cy="49331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5" name="TextBox 184"/>
          <p:cNvSpPr txBox="1"/>
          <p:nvPr/>
        </p:nvSpPr>
        <p:spPr>
          <a:xfrm>
            <a:off x="4123075" y="942566"/>
            <a:ext cx="350580" cy="523220"/>
          </a:xfrm>
          <a:prstGeom prst="rect">
            <a:avLst/>
          </a:prstGeom>
          <a:noFill/>
        </p:spPr>
        <p:txBody>
          <a:bodyPr wrap="square" rtlCol="0">
            <a:spAutoFit/>
          </a:bodyPr>
          <a:lstStyle/>
          <a:p>
            <a:pPr algn="ctr"/>
            <a:r>
              <a:rPr lang="en-US" sz="2800" b="1" dirty="0">
                <a:solidFill>
                  <a:schemeClr val="bg1"/>
                </a:solidFill>
                <a:latin typeface="+mn-ea"/>
                <a:cs typeface="Helvetica Neue"/>
              </a:rPr>
              <a:t>1</a:t>
            </a:r>
          </a:p>
        </p:txBody>
      </p:sp>
      <p:grpSp>
        <p:nvGrpSpPr>
          <p:cNvPr id="2" name="组合 1"/>
          <p:cNvGrpSpPr/>
          <p:nvPr/>
        </p:nvGrpSpPr>
        <p:grpSpPr>
          <a:xfrm>
            <a:off x="780354" y="1350786"/>
            <a:ext cx="3807557" cy="1985324"/>
            <a:chOff x="1125320" y="1276036"/>
            <a:chExt cx="3468578" cy="1808575"/>
          </a:xfrm>
        </p:grpSpPr>
        <p:sp>
          <p:nvSpPr>
            <p:cNvPr id="96" name="Freeform 2"/>
            <p:cNvSpPr>
              <a:spLocks noChangeArrowheads="1"/>
            </p:cNvSpPr>
            <p:nvPr/>
          </p:nvSpPr>
          <p:spPr bwMode="auto">
            <a:xfrm>
              <a:off x="2873895" y="3003659"/>
              <a:ext cx="80953" cy="80952"/>
            </a:xfrm>
            <a:custGeom>
              <a:avLst/>
              <a:gdLst>
                <a:gd name="T0" fmla="*/ 0 w 375"/>
                <a:gd name="T1" fmla="*/ 188 h 376"/>
                <a:gd name="T2" fmla="*/ 0 w 375"/>
                <a:gd name="T3" fmla="*/ 188 h 376"/>
                <a:gd name="T4" fmla="*/ 187 w 375"/>
                <a:gd name="T5" fmla="*/ 0 h 376"/>
                <a:gd name="T6" fmla="*/ 374 w 375"/>
                <a:gd name="T7" fmla="*/ 188 h 376"/>
                <a:gd name="T8" fmla="*/ 187 w 375"/>
                <a:gd name="T9" fmla="*/ 375 h 376"/>
                <a:gd name="T10" fmla="*/ 0 w 375"/>
                <a:gd name="T11" fmla="*/ 188 h 376"/>
              </a:gdLst>
              <a:ahLst/>
              <a:cxnLst>
                <a:cxn ang="0">
                  <a:pos x="T0" y="T1"/>
                </a:cxn>
                <a:cxn ang="0">
                  <a:pos x="T2" y="T3"/>
                </a:cxn>
                <a:cxn ang="0">
                  <a:pos x="T4" y="T5"/>
                </a:cxn>
                <a:cxn ang="0">
                  <a:pos x="T6" y="T7"/>
                </a:cxn>
                <a:cxn ang="0">
                  <a:pos x="T8" y="T9"/>
                </a:cxn>
                <a:cxn ang="0">
                  <a:pos x="T10" y="T11"/>
                </a:cxn>
              </a:cxnLst>
              <a:rect l="0" t="0" r="r" b="b"/>
              <a:pathLst>
                <a:path w="375" h="376">
                  <a:moveTo>
                    <a:pt x="0" y="188"/>
                  </a:moveTo>
                  <a:lnTo>
                    <a:pt x="0" y="188"/>
                  </a:lnTo>
                  <a:cubicBezTo>
                    <a:pt x="0" y="94"/>
                    <a:pt x="93" y="0"/>
                    <a:pt x="187" y="0"/>
                  </a:cubicBezTo>
                  <a:cubicBezTo>
                    <a:pt x="281" y="0"/>
                    <a:pt x="374" y="94"/>
                    <a:pt x="374" y="188"/>
                  </a:cubicBezTo>
                  <a:cubicBezTo>
                    <a:pt x="374" y="281"/>
                    <a:pt x="281" y="375"/>
                    <a:pt x="187" y="375"/>
                  </a:cubicBezTo>
                  <a:cubicBezTo>
                    <a:pt x="93" y="375"/>
                    <a:pt x="0" y="281"/>
                    <a:pt x="0" y="188"/>
                  </a:cubicBezTo>
                </a:path>
              </a:pathLst>
            </a:custGeom>
            <a:solidFill>
              <a:srgbClr val="716F7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9" name="Freeform 5"/>
            <p:cNvSpPr>
              <a:spLocks noChangeArrowheads="1"/>
            </p:cNvSpPr>
            <p:nvPr/>
          </p:nvSpPr>
          <p:spPr bwMode="auto">
            <a:xfrm>
              <a:off x="3244372" y="1411275"/>
              <a:ext cx="338096" cy="330477"/>
            </a:xfrm>
            <a:custGeom>
              <a:avLst/>
              <a:gdLst>
                <a:gd name="T0" fmla="*/ 781 w 1564"/>
                <a:gd name="T1" fmla="*/ 1531 h 1532"/>
                <a:gd name="T2" fmla="*/ 781 w 1564"/>
                <a:gd name="T3" fmla="*/ 1531 h 1532"/>
                <a:gd name="T4" fmla="*/ 1563 w 1564"/>
                <a:gd name="T5" fmla="*/ 750 h 1532"/>
                <a:gd name="T6" fmla="*/ 781 w 1564"/>
                <a:gd name="T7" fmla="*/ 0 h 1532"/>
                <a:gd name="T8" fmla="*/ 0 w 1564"/>
                <a:gd name="T9" fmla="*/ 750 h 1532"/>
                <a:gd name="T10" fmla="*/ 781 w 1564"/>
                <a:gd name="T11" fmla="*/ 1531 h 1532"/>
              </a:gdLst>
              <a:ahLst/>
              <a:cxnLst>
                <a:cxn ang="0">
                  <a:pos x="T0" y="T1"/>
                </a:cxn>
                <a:cxn ang="0">
                  <a:pos x="T2" y="T3"/>
                </a:cxn>
                <a:cxn ang="0">
                  <a:pos x="T4" y="T5"/>
                </a:cxn>
                <a:cxn ang="0">
                  <a:pos x="T6" y="T7"/>
                </a:cxn>
                <a:cxn ang="0">
                  <a:pos x="T8" y="T9"/>
                </a:cxn>
                <a:cxn ang="0">
                  <a:pos x="T10" y="T11"/>
                </a:cxn>
              </a:cxnLst>
              <a:rect l="0" t="0" r="r" b="b"/>
              <a:pathLst>
                <a:path w="1564" h="1532">
                  <a:moveTo>
                    <a:pt x="781" y="1531"/>
                  </a:moveTo>
                  <a:lnTo>
                    <a:pt x="781" y="1531"/>
                  </a:lnTo>
                  <a:cubicBezTo>
                    <a:pt x="1188" y="1531"/>
                    <a:pt x="1563" y="1188"/>
                    <a:pt x="1563" y="750"/>
                  </a:cubicBezTo>
                  <a:cubicBezTo>
                    <a:pt x="1563" y="344"/>
                    <a:pt x="1188" y="0"/>
                    <a:pt x="781" y="0"/>
                  </a:cubicBezTo>
                  <a:cubicBezTo>
                    <a:pt x="344" y="0"/>
                    <a:pt x="0" y="344"/>
                    <a:pt x="0" y="750"/>
                  </a:cubicBezTo>
                  <a:cubicBezTo>
                    <a:pt x="0" y="1188"/>
                    <a:pt x="344" y="1531"/>
                    <a:pt x="781" y="1531"/>
                  </a:cubicBezTo>
                </a:path>
              </a:pathLst>
            </a:custGeom>
            <a:solidFill>
              <a:schemeClr val="accent1"/>
            </a:solidFill>
            <a:ln>
              <a:noFill/>
            </a:ln>
            <a:effectLst/>
          </p:spPr>
          <p:txBody>
            <a:bodyPr wrap="none" anchor="ctr"/>
            <a:lstStyle/>
            <a:p>
              <a:endParaRPr lang="en-US">
                <a:latin typeface="+mn-ea"/>
              </a:endParaRPr>
            </a:p>
          </p:txBody>
        </p:sp>
        <p:sp>
          <p:nvSpPr>
            <p:cNvPr id="100" name="Freeform 6"/>
            <p:cNvSpPr>
              <a:spLocks noChangeArrowheads="1"/>
            </p:cNvSpPr>
            <p:nvPr/>
          </p:nvSpPr>
          <p:spPr bwMode="auto">
            <a:xfrm>
              <a:off x="3305324" y="1552227"/>
              <a:ext cx="216191" cy="101905"/>
            </a:xfrm>
            <a:custGeom>
              <a:avLst/>
              <a:gdLst>
                <a:gd name="T0" fmla="*/ 875 w 1001"/>
                <a:gd name="T1" fmla="*/ 0 h 470"/>
                <a:gd name="T2" fmla="*/ 875 w 1001"/>
                <a:gd name="T3" fmla="*/ 157 h 470"/>
                <a:gd name="T4" fmla="*/ 875 w 1001"/>
                <a:gd name="T5" fmla="*/ 157 h 470"/>
                <a:gd name="T6" fmla="*/ 875 w 1001"/>
                <a:gd name="T7" fmla="*/ 94 h 470"/>
                <a:gd name="T8" fmla="*/ 875 w 1001"/>
                <a:gd name="T9" fmla="*/ 219 h 470"/>
                <a:gd name="T10" fmla="*/ 813 w 1001"/>
                <a:gd name="T11" fmla="*/ 344 h 470"/>
                <a:gd name="T12" fmla="*/ 813 w 1001"/>
                <a:gd name="T13" fmla="*/ 438 h 470"/>
                <a:gd name="T14" fmla="*/ 813 w 1001"/>
                <a:gd name="T15" fmla="*/ 438 h 470"/>
                <a:gd name="T16" fmla="*/ 750 w 1001"/>
                <a:gd name="T17" fmla="*/ 0 h 470"/>
                <a:gd name="T18" fmla="*/ 750 w 1001"/>
                <a:gd name="T19" fmla="*/ 157 h 470"/>
                <a:gd name="T20" fmla="*/ 782 w 1001"/>
                <a:gd name="T21" fmla="*/ 282 h 470"/>
                <a:gd name="T22" fmla="*/ 688 w 1001"/>
                <a:gd name="T23" fmla="*/ 469 h 470"/>
                <a:gd name="T24" fmla="*/ 688 w 1001"/>
                <a:gd name="T25" fmla="*/ 469 h 470"/>
                <a:gd name="T26" fmla="*/ 719 w 1001"/>
                <a:gd name="T27" fmla="*/ 219 h 470"/>
                <a:gd name="T28" fmla="*/ 750 w 1001"/>
                <a:gd name="T29" fmla="*/ 344 h 470"/>
                <a:gd name="T30" fmla="*/ 719 w 1001"/>
                <a:gd name="T31" fmla="*/ 94 h 470"/>
                <a:gd name="T32" fmla="*/ 688 w 1001"/>
                <a:gd name="T33" fmla="*/ 469 h 470"/>
                <a:gd name="T34" fmla="*/ 688 w 1001"/>
                <a:gd name="T35" fmla="*/ 0 h 470"/>
                <a:gd name="T36" fmla="*/ 657 w 1001"/>
                <a:gd name="T37" fmla="*/ 157 h 470"/>
                <a:gd name="T38" fmla="*/ 688 w 1001"/>
                <a:gd name="T39" fmla="*/ 282 h 470"/>
                <a:gd name="T40" fmla="*/ 688 w 1001"/>
                <a:gd name="T41" fmla="*/ 219 h 470"/>
                <a:gd name="T42" fmla="*/ 625 w 1001"/>
                <a:gd name="T43" fmla="*/ 438 h 470"/>
                <a:gd name="T44" fmla="*/ 563 w 1001"/>
                <a:gd name="T45" fmla="*/ 0 h 470"/>
                <a:gd name="T46" fmla="*/ 563 w 1001"/>
                <a:gd name="T47" fmla="*/ 282 h 470"/>
                <a:gd name="T48" fmla="*/ 594 w 1001"/>
                <a:gd name="T49" fmla="*/ 157 h 470"/>
                <a:gd name="T50" fmla="*/ 625 w 1001"/>
                <a:gd name="T51" fmla="*/ 0 h 470"/>
                <a:gd name="T52" fmla="*/ 500 w 1001"/>
                <a:gd name="T53" fmla="*/ 438 h 470"/>
                <a:gd name="T54" fmla="*/ 500 w 1001"/>
                <a:gd name="T55" fmla="*/ 94 h 470"/>
                <a:gd name="T56" fmla="*/ 500 w 1001"/>
                <a:gd name="T57" fmla="*/ 344 h 470"/>
                <a:gd name="T58" fmla="*/ 500 w 1001"/>
                <a:gd name="T59" fmla="*/ 282 h 470"/>
                <a:gd name="T60" fmla="*/ 438 w 1001"/>
                <a:gd name="T61" fmla="*/ 469 h 470"/>
                <a:gd name="T62" fmla="*/ 438 w 1001"/>
                <a:gd name="T63" fmla="*/ 469 h 470"/>
                <a:gd name="T64" fmla="*/ 469 w 1001"/>
                <a:gd name="T65" fmla="*/ 219 h 470"/>
                <a:gd name="T66" fmla="*/ 500 w 1001"/>
                <a:gd name="T67" fmla="*/ 344 h 470"/>
                <a:gd name="T68" fmla="*/ 438 w 1001"/>
                <a:gd name="T69" fmla="*/ 94 h 470"/>
                <a:gd name="T70" fmla="*/ 438 w 1001"/>
                <a:gd name="T71" fmla="*/ 469 h 470"/>
                <a:gd name="T72" fmla="*/ 438 w 1001"/>
                <a:gd name="T73" fmla="*/ 0 h 470"/>
                <a:gd name="T74" fmla="*/ 407 w 1001"/>
                <a:gd name="T75" fmla="*/ 157 h 470"/>
                <a:gd name="T76" fmla="*/ 438 w 1001"/>
                <a:gd name="T77" fmla="*/ 282 h 470"/>
                <a:gd name="T78" fmla="*/ 438 w 1001"/>
                <a:gd name="T79" fmla="*/ 219 h 470"/>
                <a:gd name="T80" fmla="*/ 375 w 1001"/>
                <a:gd name="T81" fmla="*/ 438 h 470"/>
                <a:gd name="T82" fmla="*/ 313 w 1001"/>
                <a:gd name="T83" fmla="*/ 0 h 470"/>
                <a:gd name="T84" fmla="*/ 313 w 1001"/>
                <a:gd name="T85" fmla="*/ 282 h 470"/>
                <a:gd name="T86" fmla="*/ 313 w 1001"/>
                <a:gd name="T87" fmla="*/ 157 h 470"/>
                <a:gd name="T88" fmla="*/ 375 w 1001"/>
                <a:gd name="T89" fmla="*/ 0 h 470"/>
                <a:gd name="T90" fmla="*/ 219 w 1001"/>
                <a:gd name="T91" fmla="*/ 438 h 470"/>
                <a:gd name="T92" fmla="*/ 219 w 1001"/>
                <a:gd name="T93" fmla="*/ 94 h 470"/>
                <a:gd name="T94" fmla="*/ 219 w 1001"/>
                <a:gd name="T95" fmla="*/ 344 h 470"/>
                <a:gd name="T96" fmla="*/ 250 w 1001"/>
                <a:gd name="T97" fmla="*/ 282 h 470"/>
                <a:gd name="T98" fmla="*/ 157 w 1001"/>
                <a:gd name="T99" fmla="*/ 469 h 470"/>
                <a:gd name="T100" fmla="*/ 157 w 1001"/>
                <a:gd name="T101" fmla="*/ 469 h 470"/>
                <a:gd name="T102" fmla="*/ 219 w 1001"/>
                <a:gd name="T103" fmla="*/ 219 h 470"/>
                <a:gd name="T104" fmla="*/ 219 w 1001"/>
                <a:gd name="T105" fmla="*/ 344 h 470"/>
                <a:gd name="T106" fmla="*/ 188 w 1001"/>
                <a:gd name="T107" fmla="*/ 94 h 470"/>
                <a:gd name="T108" fmla="*/ 157 w 1001"/>
                <a:gd name="T109" fmla="*/ 469 h 470"/>
                <a:gd name="T110" fmla="*/ 157 w 1001"/>
                <a:gd name="T111" fmla="*/ 344 h 470"/>
                <a:gd name="T112" fmla="*/ 125 w 1001"/>
                <a:gd name="T113" fmla="*/ 219 h 470"/>
                <a:gd name="T114" fmla="*/ 94 w 1001"/>
                <a:gd name="T115" fmla="*/ 94 h 470"/>
                <a:gd name="T116" fmla="*/ 94 w 1001"/>
                <a:gd name="T117" fmla="*/ 469 h 470"/>
                <a:gd name="T118" fmla="*/ 63 w 1001"/>
                <a:gd name="T119" fmla="*/ 157 h 470"/>
                <a:gd name="T120" fmla="*/ 94 w 1001"/>
                <a:gd name="T12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1" h="470">
                  <a:moveTo>
                    <a:pt x="875" y="469"/>
                  </a:moveTo>
                  <a:lnTo>
                    <a:pt x="1000" y="469"/>
                  </a:lnTo>
                  <a:lnTo>
                    <a:pt x="1000" y="0"/>
                  </a:lnTo>
                  <a:lnTo>
                    <a:pt x="875" y="0"/>
                  </a:lnTo>
                  <a:lnTo>
                    <a:pt x="875" y="94"/>
                  </a:lnTo>
                  <a:lnTo>
                    <a:pt x="938" y="94"/>
                  </a:lnTo>
                  <a:lnTo>
                    <a:pt x="938" y="157"/>
                  </a:lnTo>
                  <a:lnTo>
                    <a:pt x="875" y="157"/>
                  </a:lnTo>
                  <a:lnTo>
                    <a:pt x="875" y="469"/>
                  </a:lnTo>
                  <a:close/>
                  <a:moveTo>
                    <a:pt x="813" y="469"/>
                  </a:moveTo>
                  <a:lnTo>
                    <a:pt x="875" y="469"/>
                  </a:lnTo>
                  <a:lnTo>
                    <a:pt x="875" y="157"/>
                  </a:lnTo>
                  <a:lnTo>
                    <a:pt x="844" y="157"/>
                  </a:lnTo>
                  <a:lnTo>
                    <a:pt x="844" y="94"/>
                  </a:lnTo>
                  <a:lnTo>
                    <a:pt x="844" y="94"/>
                  </a:lnTo>
                  <a:lnTo>
                    <a:pt x="875" y="94"/>
                  </a:lnTo>
                  <a:lnTo>
                    <a:pt x="875" y="0"/>
                  </a:lnTo>
                  <a:lnTo>
                    <a:pt x="813" y="0"/>
                  </a:lnTo>
                  <a:lnTo>
                    <a:pt x="813" y="219"/>
                  </a:lnTo>
                  <a:lnTo>
                    <a:pt x="875" y="219"/>
                  </a:lnTo>
                  <a:lnTo>
                    <a:pt x="875" y="282"/>
                  </a:lnTo>
                  <a:lnTo>
                    <a:pt x="875" y="282"/>
                  </a:lnTo>
                  <a:lnTo>
                    <a:pt x="813" y="282"/>
                  </a:lnTo>
                  <a:lnTo>
                    <a:pt x="813" y="344"/>
                  </a:lnTo>
                  <a:lnTo>
                    <a:pt x="813" y="344"/>
                  </a:lnTo>
                  <a:lnTo>
                    <a:pt x="813" y="438"/>
                  </a:lnTo>
                  <a:lnTo>
                    <a:pt x="813" y="438"/>
                  </a:lnTo>
                  <a:lnTo>
                    <a:pt x="813" y="438"/>
                  </a:lnTo>
                  <a:lnTo>
                    <a:pt x="813" y="469"/>
                  </a:lnTo>
                  <a:close/>
                  <a:moveTo>
                    <a:pt x="750" y="469"/>
                  </a:moveTo>
                  <a:lnTo>
                    <a:pt x="813" y="469"/>
                  </a:lnTo>
                  <a:lnTo>
                    <a:pt x="813" y="438"/>
                  </a:lnTo>
                  <a:lnTo>
                    <a:pt x="750" y="438"/>
                  </a:lnTo>
                  <a:lnTo>
                    <a:pt x="750" y="469"/>
                  </a:lnTo>
                  <a:close/>
                  <a:moveTo>
                    <a:pt x="813" y="0"/>
                  </a:moveTo>
                  <a:lnTo>
                    <a:pt x="750" y="0"/>
                  </a:lnTo>
                  <a:lnTo>
                    <a:pt x="750" y="94"/>
                  </a:lnTo>
                  <a:lnTo>
                    <a:pt x="782" y="94"/>
                  </a:lnTo>
                  <a:lnTo>
                    <a:pt x="782" y="157"/>
                  </a:lnTo>
                  <a:lnTo>
                    <a:pt x="750" y="157"/>
                  </a:lnTo>
                  <a:lnTo>
                    <a:pt x="750" y="344"/>
                  </a:lnTo>
                  <a:lnTo>
                    <a:pt x="813" y="344"/>
                  </a:lnTo>
                  <a:lnTo>
                    <a:pt x="813" y="282"/>
                  </a:lnTo>
                  <a:lnTo>
                    <a:pt x="782" y="282"/>
                  </a:lnTo>
                  <a:lnTo>
                    <a:pt x="782" y="219"/>
                  </a:lnTo>
                  <a:lnTo>
                    <a:pt x="813" y="219"/>
                  </a:lnTo>
                  <a:lnTo>
                    <a:pt x="813" y="0"/>
                  </a:lnTo>
                  <a:close/>
                  <a:moveTo>
                    <a:pt x="688" y="469"/>
                  </a:moveTo>
                  <a:lnTo>
                    <a:pt x="750" y="469"/>
                  </a:lnTo>
                  <a:lnTo>
                    <a:pt x="750" y="438"/>
                  </a:lnTo>
                  <a:lnTo>
                    <a:pt x="688" y="438"/>
                  </a:lnTo>
                  <a:lnTo>
                    <a:pt x="688" y="469"/>
                  </a:lnTo>
                  <a:close/>
                  <a:moveTo>
                    <a:pt x="750" y="0"/>
                  </a:moveTo>
                  <a:lnTo>
                    <a:pt x="688" y="0"/>
                  </a:lnTo>
                  <a:lnTo>
                    <a:pt x="688" y="219"/>
                  </a:lnTo>
                  <a:lnTo>
                    <a:pt x="719" y="219"/>
                  </a:lnTo>
                  <a:lnTo>
                    <a:pt x="719" y="282"/>
                  </a:lnTo>
                  <a:lnTo>
                    <a:pt x="688" y="282"/>
                  </a:lnTo>
                  <a:lnTo>
                    <a:pt x="688" y="344"/>
                  </a:lnTo>
                  <a:lnTo>
                    <a:pt x="750" y="344"/>
                  </a:lnTo>
                  <a:lnTo>
                    <a:pt x="750" y="157"/>
                  </a:lnTo>
                  <a:lnTo>
                    <a:pt x="719" y="157"/>
                  </a:lnTo>
                  <a:lnTo>
                    <a:pt x="719" y="94"/>
                  </a:lnTo>
                  <a:lnTo>
                    <a:pt x="719" y="94"/>
                  </a:lnTo>
                  <a:lnTo>
                    <a:pt x="750" y="94"/>
                  </a:lnTo>
                  <a:lnTo>
                    <a:pt x="750" y="0"/>
                  </a:lnTo>
                  <a:close/>
                  <a:moveTo>
                    <a:pt x="625" y="469"/>
                  </a:moveTo>
                  <a:lnTo>
                    <a:pt x="688" y="469"/>
                  </a:lnTo>
                  <a:lnTo>
                    <a:pt x="688" y="438"/>
                  </a:lnTo>
                  <a:lnTo>
                    <a:pt x="625" y="438"/>
                  </a:lnTo>
                  <a:lnTo>
                    <a:pt x="625" y="469"/>
                  </a:lnTo>
                  <a:close/>
                  <a:moveTo>
                    <a:pt x="688" y="0"/>
                  </a:moveTo>
                  <a:lnTo>
                    <a:pt x="625" y="0"/>
                  </a:lnTo>
                  <a:lnTo>
                    <a:pt x="625" y="94"/>
                  </a:lnTo>
                  <a:lnTo>
                    <a:pt x="657" y="94"/>
                  </a:lnTo>
                  <a:lnTo>
                    <a:pt x="657" y="157"/>
                  </a:lnTo>
                  <a:lnTo>
                    <a:pt x="625" y="157"/>
                  </a:lnTo>
                  <a:lnTo>
                    <a:pt x="625" y="344"/>
                  </a:lnTo>
                  <a:lnTo>
                    <a:pt x="688" y="344"/>
                  </a:lnTo>
                  <a:lnTo>
                    <a:pt x="688" y="282"/>
                  </a:lnTo>
                  <a:lnTo>
                    <a:pt x="657" y="282"/>
                  </a:lnTo>
                  <a:lnTo>
                    <a:pt x="657" y="282"/>
                  </a:lnTo>
                  <a:lnTo>
                    <a:pt x="657" y="219"/>
                  </a:lnTo>
                  <a:lnTo>
                    <a:pt x="688" y="219"/>
                  </a:lnTo>
                  <a:lnTo>
                    <a:pt x="688" y="0"/>
                  </a:lnTo>
                  <a:close/>
                  <a:moveTo>
                    <a:pt x="563" y="469"/>
                  </a:moveTo>
                  <a:lnTo>
                    <a:pt x="625" y="469"/>
                  </a:lnTo>
                  <a:lnTo>
                    <a:pt x="625" y="438"/>
                  </a:lnTo>
                  <a:lnTo>
                    <a:pt x="563" y="438"/>
                  </a:lnTo>
                  <a:lnTo>
                    <a:pt x="563" y="469"/>
                  </a:lnTo>
                  <a:close/>
                  <a:moveTo>
                    <a:pt x="625" y="0"/>
                  </a:moveTo>
                  <a:lnTo>
                    <a:pt x="563" y="0"/>
                  </a:lnTo>
                  <a:lnTo>
                    <a:pt x="563" y="219"/>
                  </a:lnTo>
                  <a:lnTo>
                    <a:pt x="594" y="219"/>
                  </a:lnTo>
                  <a:lnTo>
                    <a:pt x="594" y="282"/>
                  </a:lnTo>
                  <a:lnTo>
                    <a:pt x="563" y="282"/>
                  </a:lnTo>
                  <a:lnTo>
                    <a:pt x="563" y="344"/>
                  </a:lnTo>
                  <a:lnTo>
                    <a:pt x="625" y="344"/>
                  </a:lnTo>
                  <a:lnTo>
                    <a:pt x="625" y="157"/>
                  </a:lnTo>
                  <a:lnTo>
                    <a:pt x="594" y="157"/>
                  </a:lnTo>
                  <a:lnTo>
                    <a:pt x="594" y="94"/>
                  </a:lnTo>
                  <a:lnTo>
                    <a:pt x="594" y="94"/>
                  </a:lnTo>
                  <a:lnTo>
                    <a:pt x="625" y="94"/>
                  </a:lnTo>
                  <a:lnTo>
                    <a:pt x="625" y="0"/>
                  </a:lnTo>
                  <a:close/>
                  <a:moveTo>
                    <a:pt x="500" y="469"/>
                  </a:moveTo>
                  <a:lnTo>
                    <a:pt x="563" y="469"/>
                  </a:lnTo>
                  <a:lnTo>
                    <a:pt x="563" y="438"/>
                  </a:lnTo>
                  <a:lnTo>
                    <a:pt x="500" y="438"/>
                  </a:lnTo>
                  <a:lnTo>
                    <a:pt x="500" y="469"/>
                  </a:lnTo>
                  <a:close/>
                  <a:moveTo>
                    <a:pt x="563" y="0"/>
                  </a:moveTo>
                  <a:lnTo>
                    <a:pt x="500" y="0"/>
                  </a:lnTo>
                  <a:lnTo>
                    <a:pt x="500" y="94"/>
                  </a:lnTo>
                  <a:lnTo>
                    <a:pt x="532" y="94"/>
                  </a:lnTo>
                  <a:lnTo>
                    <a:pt x="532" y="157"/>
                  </a:lnTo>
                  <a:lnTo>
                    <a:pt x="500" y="157"/>
                  </a:lnTo>
                  <a:lnTo>
                    <a:pt x="500" y="344"/>
                  </a:lnTo>
                  <a:lnTo>
                    <a:pt x="563" y="344"/>
                  </a:lnTo>
                  <a:lnTo>
                    <a:pt x="563" y="282"/>
                  </a:lnTo>
                  <a:lnTo>
                    <a:pt x="500" y="282"/>
                  </a:lnTo>
                  <a:lnTo>
                    <a:pt x="500" y="282"/>
                  </a:lnTo>
                  <a:lnTo>
                    <a:pt x="500" y="219"/>
                  </a:lnTo>
                  <a:lnTo>
                    <a:pt x="563" y="219"/>
                  </a:lnTo>
                  <a:lnTo>
                    <a:pt x="563" y="0"/>
                  </a:lnTo>
                  <a:close/>
                  <a:moveTo>
                    <a:pt x="438" y="469"/>
                  </a:moveTo>
                  <a:lnTo>
                    <a:pt x="500" y="469"/>
                  </a:lnTo>
                  <a:lnTo>
                    <a:pt x="500" y="438"/>
                  </a:lnTo>
                  <a:lnTo>
                    <a:pt x="438" y="438"/>
                  </a:lnTo>
                  <a:lnTo>
                    <a:pt x="438" y="469"/>
                  </a:lnTo>
                  <a:close/>
                  <a:moveTo>
                    <a:pt x="500" y="0"/>
                  </a:moveTo>
                  <a:lnTo>
                    <a:pt x="438" y="0"/>
                  </a:lnTo>
                  <a:lnTo>
                    <a:pt x="438" y="219"/>
                  </a:lnTo>
                  <a:lnTo>
                    <a:pt x="469" y="219"/>
                  </a:lnTo>
                  <a:lnTo>
                    <a:pt x="469" y="282"/>
                  </a:lnTo>
                  <a:lnTo>
                    <a:pt x="438" y="282"/>
                  </a:lnTo>
                  <a:lnTo>
                    <a:pt x="438" y="344"/>
                  </a:lnTo>
                  <a:lnTo>
                    <a:pt x="500" y="344"/>
                  </a:lnTo>
                  <a:lnTo>
                    <a:pt x="500" y="157"/>
                  </a:lnTo>
                  <a:lnTo>
                    <a:pt x="438" y="157"/>
                  </a:lnTo>
                  <a:lnTo>
                    <a:pt x="438" y="94"/>
                  </a:lnTo>
                  <a:lnTo>
                    <a:pt x="438" y="94"/>
                  </a:lnTo>
                  <a:lnTo>
                    <a:pt x="500" y="94"/>
                  </a:lnTo>
                  <a:lnTo>
                    <a:pt x="500" y="0"/>
                  </a:lnTo>
                  <a:close/>
                  <a:moveTo>
                    <a:pt x="375" y="469"/>
                  </a:moveTo>
                  <a:lnTo>
                    <a:pt x="438" y="469"/>
                  </a:lnTo>
                  <a:lnTo>
                    <a:pt x="438" y="438"/>
                  </a:lnTo>
                  <a:lnTo>
                    <a:pt x="375" y="438"/>
                  </a:lnTo>
                  <a:lnTo>
                    <a:pt x="375" y="469"/>
                  </a:lnTo>
                  <a:close/>
                  <a:moveTo>
                    <a:pt x="438" y="0"/>
                  </a:moveTo>
                  <a:lnTo>
                    <a:pt x="375" y="0"/>
                  </a:lnTo>
                  <a:lnTo>
                    <a:pt x="375" y="94"/>
                  </a:lnTo>
                  <a:lnTo>
                    <a:pt x="407" y="94"/>
                  </a:lnTo>
                  <a:lnTo>
                    <a:pt x="407" y="157"/>
                  </a:lnTo>
                  <a:lnTo>
                    <a:pt x="375" y="157"/>
                  </a:lnTo>
                  <a:lnTo>
                    <a:pt x="375" y="344"/>
                  </a:lnTo>
                  <a:lnTo>
                    <a:pt x="438" y="344"/>
                  </a:lnTo>
                  <a:lnTo>
                    <a:pt x="438" y="282"/>
                  </a:lnTo>
                  <a:lnTo>
                    <a:pt x="375" y="282"/>
                  </a:lnTo>
                  <a:lnTo>
                    <a:pt x="375" y="282"/>
                  </a:lnTo>
                  <a:lnTo>
                    <a:pt x="375" y="219"/>
                  </a:lnTo>
                  <a:lnTo>
                    <a:pt x="438" y="219"/>
                  </a:lnTo>
                  <a:lnTo>
                    <a:pt x="438" y="0"/>
                  </a:lnTo>
                  <a:close/>
                  <a:moveTo>
                    <a:pt x="313" y="469"/>
                  </a:moveTo>
                  <a:lnTo>
                    <a:pt x="375" y="469"/>
                  </a:lnTo>
                  <a:lnTo>
                    <a:pt x="375" y="438"/>
                  </a:lnTo>
                  <a:lnTo>
                    <a:pt x="313" y="438"/>
                  </a:lnTo>
                  <a:lnTo>
                    <a:pt x="313" y="469"/>
                  </a:lnTo>
                  <a:close/>
                  <a:moveTo>
                    <a:pt x="375" y="0"/>
                  </a:moveTo>
                  <a:lnTo>
                    <a:pt x="313" y="0"/>
                  </a:lnTo>
                  <a:lnTo>
                    <a:pt x="313" y="219"/>
                  </a:lnTo>
                  <a:lnTo>
                    <a:pt x="344" y="219"/>
                  </a:lnTo>
                  <a:lnTo>
                    <a:pt x="344" y="282"/>
                  </a:lnTo>
                  <a:lnTo>
                    <a:pt x="313" y="282"/>
                  </a:lnTo>
                  <a:lnTo>
                    <a:pt x="313" y="344"/>
                  </a:lnTo>
                  <a:lnTo>
                    <a:pt x="375" y="344"/>
                  </a:lnTo>
                  <a:lnTo>
                    <a:pt x="375" y="157"/>
                  </a:lnTo>
                  <a:lnTo>
                    <a:pt x="313" y="157"/>
                  </a:lnTo>
                  <a:lnTo>
                    <a:pt x="313" y="94"/>
                  </a:lnTo>
                  <a:lnTo>
                    <a:pt x="313" y="94"/>
                  </a:lnTo>
                  <a:lnTo>
                    <a:pt x="375" y="94"/>
                  </a:lnTo>
                  <a:lnTo>
                    <a:pt x="375" y="0"/>
                  </a:lnTo>
                  <a:close/>
                  <a:moveTo>
                    <a:pt x="219" y="469"/>
                  </a:moveTo>
                  <a:lnTo>
                    <a:pt x="313" y="469"/>
                  </a:lnTo>
                  <a:lnTo>
                    <a:pt x="313" y="438"/>
                  </a:lnTo>
                  <a:lnTo>
                    <a:pt x="219" y="438"/>
                  </a:lnTo>
                  <a:lnTo>
                    <a:pt x="219" y="469"/>
                  </a:lnTo>
                  <a:close/>
                  <a:moveTo>
                    <a:pt x="313" y="0"/>
                  </a:moveTo>
                  <a:lnTo>
                    <a:pt x="219" y="0"/>
                  </a:lnTo>
                  <a:lnTo>
                    <a:pt x="219" y="94"/>
                  </a:lnTo>
                  <a:lnTo>
                    <a:pt x="282" y="94"/>
                  </a:lnTo>
                  <a:lnTo>
                    <a:pt x="282" y="157"/>
                  </a:lnTo>
                  <a:lnTo>
                    <a:pt x="219" y="157"/>
                  </a:lnTo>
                  <a:lnTo>
                    <a:pt x="219" y="344"/>
                  </a:lnTo>
                  <a:lnTo>
                    <a:pt x="313" y="344"/>
                  </a:lnTo>
                  <a:lnTo>
                    <a:pt x="313" y="282"/>
                  </a:lnTo>
                  <a:lnTo>
                    <a:pt x="250" y="282"/>
                  </a:lnTo>
                  <a:lnTo>
                    <a:pt x="250" y="282"/>
                  </a:lnTo>
                  <a:lnTo>
                    <a:pt x="250" y="219"/>
                  </a:lnTo>
                  <a:lnTo>
                    <a:pt x="313" y="219"/>
                  </a:lnTo>
                  <a:lnTo>
                    <a:pt x="313" y="0"/>
                  </a:lnTo>
                  <a:close/>
                  <a:moveTo>
                    <a:pt x="157" y="469"/>
                  </a:moveTo>
                  <a:lnTo>
                    <a:pt x="219" y="469"/>
                  </a:lnTo>
                  <a:lnTo>
                    <a:pt x="219" y="438"/>
                  </a:lnTo>
                  <a:lnTo>
                    <a:pt x="157" y="438"/>
                  </a:lnTo>
                  <a:lnTo>
                    <a:pt x="157" y="469"/>
                  </a:lnTo>
                  <a:close/>
                  <a:moveTo>
                    <a:pt x="219" y="0"/>
                  </a:moveTo>
                  <a:lnTo>
                    <a:pt x="157" y="0"/>
                  </a:lnTo>
                  <a:lnTo>
                    <a:pt x="157" y="219"/>
                  </a:lnTo>
                  <a:lnTo>
                    <a:pt x="219" y="219"/>
                  </a:lnTo>
                  <a:lnTo>
                    <a:pt x="219" y="282"/>
                  </a:lnTo>
                  <a:lnTo>
                    <a:pt x="157" y="282"/>
                  </a:lnTo>
                  <a:lnTo>
                    <a:pt x="157" y="344"/>
                  </a:lnTo>
                  <a:lnTo>
                    <a:pt x="219" y="344"/>
                  </a:lnTo>
                  <a:lnTo>
                    <a:pt x="219" y="157"/>
                  </a:lnTo>
                  <a:lnTo>
                    <a:pt x="188" y="157"/>
                  </a:lnTo>
                  <a:lnTo>
                    <a:pt x="188" y="94"/>
                  </a:lnTo>
                  <a:lnTo>
                    <a:pt x="188" y="94"/>
                  </a:lnTo>
                  <a:lnTo>
                    <a:pt x="219" y="94"/>
                  </a:lnTo>
                  <a:lnTo>
                    <a:pt x="219" y="0"/>
                  </a:lnTo>
                  <a:close/>
                  <a:moveTo>
                    <a:pt x="94" y="469"/>
                  </a:moveTo>
                  <a:lnTo>
                    <a:pt x="157" y="469"/>
                  </a:lnTo>
                  <a:lnTo>
                    <a:pt x="157" y="438"/>
                  </a:lnTo>
                  <a:lnTo>
                    <a:pt x="157" y="438"/>
                  </a:lnTo>
                  <a:lnTo>
                    <a:pt x="157" y="344"/>
                  </a:lnTo>
                  <a:lnTo>
                    <a:pt x="157" y="344"/>
                  </a:lnTo>
                  <a:lnTo>
                    <a:pt x="157" y="282"/>
                  </a:lnTo>
                  <a:lnTo>
                    <a:pt x="125" y="282"/>
                  </a:lnTo>
                  <a:lnTo>
                    <a:pt x="125" y="282"/>
                  </a:lnTo>
                  <a:lnTo>
                    <a:pt x="125" y="219"/>
                  </a:lnTo>
                  <a:lnTo>
                    <a:pt x="157" y="219"/>
                  </a:lnTo>
                  <a:lnTo>
                    <a:pt x="157" y="0"/>
                  </a:lnTo>
                  <a:lnTo>
                    <a:pt x="94" y="0"/>
                  </a:lnTo>
                  <a:lnTo>
                    <a:pt x="94" y="94"/>
                  </a:lnTo>
                  <a:lnTo>
                    <a:pt x="157" y="94"/>
                  </a:lnTo>
                  <a:lnTo>
                    <a:pt x="157" y="157"/>
                  </a:lnTo>
                  <a:lnTo>
                    <a:pt x="94" y="157"/>
                  </a:lnTo>
                  <a:lnTo>
                    <a:pt x="94" y="469"/>
                  </a:lnTo>
                  <a:close/>
                  <a:moveTo>
                    <a:pt x="0" y="469"/>
                  </a:moveTo>
                  <a:lnTo>
                    <a:pt x="94" y="469"/>
                  </a:lnTo>
                  <a:lnTo>
                    <a:pt x="94" y="157"/>
                  </a:lnTo>
                  <a:lnTo>
                    <a:pt x="63" y="157"/>
                  </a:lnTo>
                  <a:lnTo>
                    <a:pt x="63" y="94"/>
                  </a:lnTo>
                  <a:lnTo>
                    <a:pt x="63" y="94"/>
                  </a:lnTo>
                  <a:lnTo>
                    <a:pt x="94" y="94"/>
                  </a:lnTo>
                  <a:lnTo>
                    <a:pt x="94" y="0"/>
                  </a:lnTo>
                  <a:lnTo>
                    <a:pt x="0" y="0"/>
                  </a:lnTo>
                  <a:lnTo>
                    <a:pt x="0" y="46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1" name="Freeform 7"/>
            <p:cNvSpPr>
              <a:spLocks noChangeArrowheads="1"/>
            </p:cNvSpPr>
            <p:nvPr/>
          </p:nvSpPr>
          <p:spPr bwMode="auto">
            <a:xfrm>
              <a:off x="3346276" y="1512227"/>
              <a:ext cx="121905" cy="27619"/>
            </a:xfrm>
            <a:custGeom>
              <a:avLst/>
              <a:gdLst>
                <a:gd name="T0" fmla="*/ 0 w 563"/>
                <a:gd name="T1" fmla="*/ 62 h 126"/>
                <a:gd name="T2" fmla="*/ 0 w 563"/>
                <a:gd name="T3" fmla="*/ 62 h 126"/>
                <a:gd name="T4" fmla="*/ 31 w 563"/>
                <a:gd name="T5" fmla="*/ 125 h 126"/>
                <a:gd name="T6" fmla="*/ 281 w 563"/>
                <a:gd name="T7" fmla="*/ 62 h 126"/>
                <a:gd name="T8" fmla="*/ 531 w 563"/>
                <a:gd name="T9" fmla="*/ 125 h 126"/>
                <a:gd name="T10" fmla="*/ 562 w 563"/>
                <a:gd name="T11" fmla="*/ 62 h 126"/>
                <a:gd name="T12" fmla="*/ 281 w 563"/>
                <a:gd name="T13" fmla="*/ 0 h 126"/>
                <a:gd name="T14" fmla="*/ 0 w 563"/>
                <a:gd name="T15" fmla="*/ 62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3" h="126">
                  <a:moveTo>
                    <a:pt x="0" y="62"/>
                  </a:moveTo>
                  <a:lnTo>
                    <a:pt x="0" y="62"/>
                  </a:lnTo>
                  <a:cubicBezTo>
                    <a:pt x="31" y="125"/>
                    <a:pt x="31" y="125"/>
                    <a:pt x="31" y="125"/>
                  </a:cubicBezTo>
                  <a:cubicBezTo>
                    <a:pt x="94" y="94"/>
                    <a:pt x="187" y="62"/>
                    <a:pt x="281" y="62"/>
                  </a:cubicBezTo>
                  <a:cubicBezTo>
                    <a:pt x="375" y="62"/>
                    <a:pt x="469" y="94"/>
                    <a:pt x="531" y="125"/>
                  </a:cubicBezTo>
                  <a:cubicBezTo>
                    <a:pt x="562" y="62"/>
                    <a:pt x="562" y="62"/>
                    <a:pt x="562" y="62"/>
                  </a:cubicBezTo>
                  <a:cubicBezTo>
                    <a:pt x="500" y="0"/>
                    <a:pt x="375" y="0"/>
                    <a:pt x="281" y="0"/>
                  </a:cubicBezTo>
                  <a:cubicBezTo>
                    <a:pt x="187" y="0"/>
                    <a:pt x="94" y="0"/>
                    <a:pt x="0" y="62"/>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2" name="Freeform 8"/>
            <p:cNvSpPr>
              <a:spLocks noChangeArrowheads="1"/>
            </p:cNvSpPr>
            <p:nvPr/>
          </p:nvSpPr>
          <p:spPr bwMode="auto">
            <a:xfrm>
              <a:off x="3325324" y="1478894"/>
              <a:ext cx="161905" cy="34286"/>
            </a:xfrm>
            <a:custGeom>
              <a:avLst/>
              <a:gdLst>
                <a:gd name="T0" fmla="*/ 750 w 751"/>
                <a:gd name="T1" fmla="*/ 93 h 157"/>
                <a:gd name="T2" fmla="*/ 750 w 751"/>
                <a:gd name="T3" fmla="*/ 93 h 157"/>
                <a:gd name="T4" fmla="*/ 375 w 751"/>
                <a:gd name="T5" fmla="*/ 0 h 157"/>
                <a:gd name="T6" fmla="*/ 0 w 751"/>
                <a:gd name="T7" fmla="*/ 93 h 157"/>
                <a:gd name="T8" fmla="*/ 31 w 751"/>
                <a:gd name="T9" fmla="*/ 156 h 157"/>
                <a:gd name="T10" fmla="*/ 375 w 751"/>
                <a:gd name="T11" fmla="*/ 62 h 157"/>
                <a:gd name="T12" fmla="*/ 719 w 751"/>
                <a:gd name="T13" fmla="*/ 156 h 157"/>
                <a:gd name="T14" fmla="*/ 750 w 751"/>
                <a:gd name="T15" fmla="*/ 9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1" h="157">
                  <a:moveTo>
                    <a:pt x="750" y="93"/>
                  </a:moveTo>
                  <a:lnTo>
                    <a:pt x="750" y="93"/>
                  </a:lnTo>
                  <a:cubicBezTo>
                    <a:pt x="656" y="31"/>
                    <a:pt x="500" y="0"/>
                    <a:pt x="375" y="0"/>
                  </a:cubicBezTo>
                  <a:cubicBezTo>
                    <a:pt x="250" y="0"/>
                    <a:pt x="94" y="31"/>
                    <a:pt x="0" y="93"/>
                  </a:cubicBezTo>
                  <a:cubicBezTo>
                    <a:pt x="31" y="156"/>
                    <a:pt x="31" y="156"/>
                    <a:pt x="31" y="156"/>
                  </a:cubicBezTo>
                  <a:cubicBezTo>
                    <a:pt x="125" y="93"/>
                    <a:pt x="250" y="62"/>
                    <a:pt x="375" y="62"/>
                  </a:cubicBezTo>
                  <a:cubicBezTo>
                    <a:pt x="500" y="62"/>
                    <a:pt x="625" y="93"/>
                    <a:pt x="719" y="156"/>
                  </a:cubicBezTo>
                  <a:lnTo>
                    <a:pt x="750" y="93"/>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4" name="Freeform 10"/>
            <p:cNvSpPr>
              <a:spLocks noChangeArrowheads="1"/>
            </p:cNvSpPr>
            <p:nvPr/>
          </p:nvSpPr>
          <p:spPr bwMode="auto">
            <a:xfrm>
              <a:off x="2239608" y="1417941"/>
              <a:ext cx="337144" cy="331429"/>
            </a:xfrm>
            <a:custGeom>
              <a:avLst/>
              <a:gdLst>
                <a:gd name="T0" fmla="*/ 781 w 1563"/>
                <a:gd name="T1" fmla="*/ 1532 h 1533"/>
                <a:gd name="T2" fmla="*/ 781 w 1563"/>
                <a:gd name="T3" fmla="*/ 1532 h 1533"/>
                <a:gd name="T4" fmla="*/ 1562 w 1563"/>
                <a:gd name="T5" fmla="*/ 750 h 1533"/>
                <a:gd name="T6" fmla="*/ 781 w 1563"/>
                <a:gd name="T7" fmla="*/ 0 h 1533"/>
                <a:gd name="T8" fmla="*/ 0 w 1563"/>
                <a:gd name="T9" fmla="*/ 750 h 1533"/>
                <a:gd name="T10" fmla="*/ 781 w 1563"/>
                <a:gd name="T11" fmla="*/ 1532 h 1533"/>
              </a:gdLst>
              <a:ahLst/>
              <a:cxnLst>
                <a:cxn ang="0">
                  <a:pos x="T0" y="T1"/>
                </a:cxn>
                <a:cxn ang="0">
                  <a:pos x="T2" y="T3"/>
                </a:cxn>
                <a:cxn ang="0">
                  <a:pos x="T4" y="T5"/>
                </a:cxn>
                <a:cxn ang="0">
                  <a:pos x="T6" y="T7"/>
                </a:cxn>
                <a:cxn ang="0">
                  <a:pos x="T8" y="T9"/>
                </a:cxn>
                <a:cxn ang="0">
                  <a:pos x="T10" y="T11"/>
                </a:cxn>
              </a:cxnLst>
              <a:rect l="0" t="0" r="r" b="b"/>
              <a:pathLst>
                <a:path w="1563" h="1533">
                  <a:moveTo>
                    <a:pt x="781" y="1532"/>
                  </a:moveTo>
                  <a:lnTo>
                    <a:pt x="781" y="1532"/>
                  </a:lnTo>
                  <a:cubicBezTo>
                    <a:pt x="1219" y="1532"/>
                    <a:pt x="1562" y="1188"/>
                    <a:pt x="1562" y="750"/>
                  </a:cubicBezTo>
                  <a:cubicBezTo>
                    <a:pt x="1562" y="344"/>
                    <a:pt x="1219" y="0"/>
                    <a:pt x="781" y="0"/>
                  </a:cubicBezTo>
                  <a:cubicBezTo>
                    <a:pt x="375" y="0"/>
                    <a:pt x="0" y="344"/>
                    <a:pt x="0" y="750"/>
                  </a:cubicBezTo>
                  <a:cubicBezTo>
                    <a:pt x="0" y="1188"/>
                    <a:pt x="375" y="1532"/>
                    <a:pt x="781" y="1532"/>
                  </a:cubicBezTo>
                </a:path>
              </a:pathLst>
            </a:custGeom>
            <a:solidFill>
              <a:schemeClr val="accent5"/>
            </a:solidFill>
            <a:ln>
              <a:noFill/>
            </a:ln>
            <a:effectLst/>
          </p:spPr>
          <p:txBody>
            <a:bodyPr wrap="none" anchor="ctr"/>
            <a:lstStyle/>
            <a:p>
              <a:endParaRPr lang="en-US">
                <a:latin typeface="+mn-ea"/>
              </a:endParaRPr>
            </a:p>
          </p:txBody>
        </p:sp>
        <p:sp>
          <p:nvSpPr>
            <p:cNvPr id="105" name="Freeform 11"/>
            <p:cNvSpPr>
              <a:spLocks noChangeArrowheads="1"/>
            </p:cNvSpPr>
            <p:nvPr/>
          </p:nvSpPr>
          <p:spPr bwMode="auto">
            <a:xfrm>
              <a:off x="2340560" y="1471275"/>
              <a:ext cx="135238" cy="222858"/>
            </a:xfrm>
            <a:custGeom>
              <a:avLst/>
              <a:gdLst>
                <a:gd name="T0" fmla="*/ 625 w 626"/>
                <a:gd name="T1" fmla="*/ 1032 h 1033"/>
                <a:gd name="T2" fmla="*/ 562 w 626"/>
                <a:gd name="T3" fmla="*/ 32 h 1033"/>
                <a:gd name="T4" fmla="*/ 500 w 626"/>
                <a:gd name="T5" fmla="*/ 0 h 1033"/>
                <a:gd name="T6" fmla="*/ 562 w 626"/>
                <a:gd name="T7" fmla="*/ 94 h 1033"/>
                <a:gd name="T8" fmla="*/ 562 w 626"/>
                <a:gd name="T9" fmla="*/ 657 h 1033"/>
                <a:gd name="T10" fmla="*/ 500 w 626"/>
                <a:gd name="T11" fmla="*/ 719 h 1033"/>
                <a:gd name="T12" fmla="*/ 562 w 626"/>
                <a:gd name="T13" fmla="*/ 813 h 1033"/>
                <a:gd name="T14" fmla="*/ 500 w 626"/>
                <a:gd name="T15" fmla="*/ 813 h 1033"/>
                <a:gd name="T16" fmla="*/ 562 w 626"/>
                <a:gd name="T17" fmla="*/ 875 h 1033"/>
                <a:gd name="T18" fmla="*/ 562 w 626"/>
                <a:gd name="T19" fmla="*/ 938 h 1033"/>
                <a:gd name="T20" fmla="*/ 500 w 626"/>
                <a:gd name="T21" fmla="*/ 1032 h 1033"/>
                <a:gd name="T22" fmla="*/ 437 w 626"/>
                <a:gd name="T23" fmla="*/ 32 h 1033"/>
                <a:gd name="T24" fmla="*/ 312 w 626"/>
                <a:gd name="T25" fmla="*/ 94 h 1033"/>
                <a:gd name="T26" fmla="*/ 500 w 626"/>
                <a:gd name="T27" fmla="*/ 0 h 1033"/>
                <a:gd name="T28" fmla="*/ 312 w 626"/>
                <a:gd name="T29" fmla="*/ 1032 h 1033"/>
                <a:gd name="T30" fmla="*/ 500 w 626"/>
                <a:gd name="T31" fmla="*/ 938 h 1033"/>
                <a:gd name="T32" fmla="*/ 437 w 626"/>
                <a:gd name="T33" fmla="*/ 875 h 1033"/>
                <a:gd name="T34" fmla="*/ 500 w 626"/>
                <a:gd name="T35" fmla="*/ 813 h 1033"/>
                <a:gd name="T36" fmla="*/ 437 w 626"/>
                <a:gd name="T37" fmla="*/ 719 h 1033"/>
                <a:gd name="T38" fmla="*/ 500 w 626"/>
                <a:gd name="T39" fmla="*/ 657 h 1033"/>
                <a:gd name="T40" fmla="*/ 312 w 626"/>
                <a:gd name="T41" fmla="*/ 719 h 1033"/>
                <a:gd name="T42" fmla="*/ 375 w 626"/>
                <a:gd name="T43" fmla="*/ 813 h 1033"/>
                <a:gd name="T44" fmla="*/ 312 w 626"/>
                <a:gd name="T45" fmla="*/ 813 h 1033"/>
                <a:gd name="T46" fmla="*/ 375 w 626"/>
                <a:gd name="T47" fmla="*/ 875 h 1033"/>
                <a:gd name="T48" fmla="*/ 375 w 626"/>
                <a:gd name="T49" fmla="*/ 938 h 1033"/>
                <a:gd name="T50" fmla="*/ 312 w 626"/>
                <a:gd name="T51" fmla="*/ 1032 h 1033"/>
                <a:gd name="T52" fmla="*/ 125 w 626"/>
                <a:gd name="T53" fmla="*/ 32 h 1033"/>
                <a:gd name="T54" fmla="*/ 312 w 626"/>
                <a:gd name="T55" fmla="*/ 94 h 1033"/>
                <a:gd name="T56" fmla="*/ 125 w 626"/>
                <a:gd name="T57" fmla="*/ 1032 h 1033"/>
                <a:gd name="T58" fmla="*/ 312 w 626"/>
                <a:gd name="T59" fmla="*/ 938 h 1033"/>
                <a:gd name="T60" fmla="*/ 250 w 626"/>
                <a:gd name="T61" fmla="*/ 875 h 1033"/>
                <a:gd name="T62" fmla="*/ 312 w 626"/>
                <a:gd name="T63" fmla="*/ 813 h 1033"/>
                <a:gd name="T64" fmla="*/ 250 w 626"/>
                <a:gd name="T65" fmla="*/ 719 h 1033"/>
                <a:gd name="T66" fmla="*/ 312 w 626"/>
                <a:gd name="T67" fmla="*/ 657 h 1033"/>
                <a:gd name="T68" fmla="*/ 125 w 626"/>
                <a:gd name="T69" fmla="*/ 719 h 1033"/>
                <a:gd name="T70" fmla="*/ 187 w 626"/>
                <a:gd name="T71" fmla="*/ 813 h 1033"/>
                <a:gd name="T72" fmla="*/ 125 w 626"/>
                <a:gd name="T73" fmla="*/ 813 h 1033"/>
                <a:gd name="T74" fmla="*/ 187 w 626"/>
                <a:gd name="T75" fmla="*/ 875 h 1033"/>
                <a:gd name="T76" fmla="*/ 187 w 626"/>
                <a:gd name="T77" fmla="*/ 938 h 1033"/>
                <a:gd name="T78" fmla="*/ 125 w 626"/>
                <a:gd name="T79" fmla="*/ 1032 h 1033"/>
                <a:gd name="T80" fmla="*/ 0 w 626"/>
                <a:gd name="T81" fmla="*/ 32 h 1033"/>
                <a:gd name="T82" fmla="*/ 125 w 626"/>
                <a:gd name="T83" fmla="*/ 1032 h 1033"/>
                <a:gd name="T84" fmla="*/ 62 w 626"/>
                <a:gd name="T85" fmla="*/ 938 h 1033"/>
                <a:gd name="T86" fmla="*/ 125 w 626"/>
                <a:gd name="T87" fmla="*/ 875 h 1033"/>
                <a:gd name="T88" fmla="*/ 62 w 626"/>
                <a:gd name="T89" fmla="*/ 813 h 1033"/>
                <a:gd name="T90" fmla="*/ 125 w 626"/>
                <a:gd name="T91" fmla="*/ 719 h 1033"/>
                <a:gd name="T92" fmla="*/ 62 w 626"/>
                <a:gd name="T93" fmla="*/ 657 h 1033"/>
                <a:gd name="T94" fmla="*/ 125 w 626"/>
                <a:gd name="T95" fmla="*/ 9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6" h="1033">
                  <a:moveTo>
                    <a:pt x="500" y="1032"/>
                  </a:moveTo>
                  <a:lnTo>
                    <a:pt x="625" y="1032"/>
                  </a:lnTo>
                  <a:lnTo>
                    <a:pt x="625" y="32"/>
                  </a:lnTo>
                  <a:lnTo>
                    <a:pt x="562" y="32"/>
                  </a:lnTo>
                  <a:lnTo>
                    <a:pt x="562" y="0"/>
                  </a:lnTo>
                  <a:lnTo>
                    <a:pt x="500" y="0"/>
                  </a:lnTo>
                  <a:lnTo>
                    <a:pt x="500" y="94"/>
                  </a:lnTo>
                  <a:lnTo>
                    <a:pt x="562" y="94"/>
                  </a:lnTo>
                  <a:lnTo>
                    <a:pt x="562" y="657"/>
                  </a:lnTo>
                  <a:lnTo>
                    <a:pt x="562" y="657"/>
                  </a:lnTo>
                  <a:lnTo>
                    <a:pt x="500" y="657"/>
                  </a:lnTo>
                  <a:lnTo>
                    <a:pt x="500" y="719"/>
                  </a:lnTo>
                  <a:lnTo>
                    <a:pt x="562" y="719"/>
                  </a:lnTo>
                  <a:lnTo>
                    <a:pt x="562" y="813"/>
                  </a:lnTo>
                  <a:lnTo>
                    <a:pt x="562" y="813"/>
                  </a:lnTo>
                  <a:lnTo>
                    <a:pt x="500" y="813"/>
                  </a:lnTo>
                  <a:lnTo>
                    <a:pt x="500" y="875"/>
                  </a:lnTo>
                  <a:lnTo>
                    <a:pt x="562" y="875"/>
                  </a:lnTo>
                  <a:lnTo>
                    <a:pt x="562" y="938"/>
                  </a:lnTo>
                  <a:lnTo>
                    <a:pt x="562" y="938"/>
                  </a:lnTo>
                  <a:lnTo>
                    <a:pt x="500" y="938"/>
                  </a:lnTo>
                  <a:lnTo>
                    <a:pt x="500" y="1032"/>
                  </a:lnTo>
                  <a:close/>
                  <a:moveTo>
                    <a:pt x="437" y="0"/>
                  </a:moveTo>
                  <a:lnTo>
                    <a:pt x="437" y="32"/>
                  </a:lnTo>
                  <a:lnTo>
                    <a:pt x="312" y="32"/>
                  </a:lnTo>
                  <a:lnTo>
                    <a:pt x="312" y="94"/>
                  </a:lnTo>
                  <a:lnTo>
                    <a:pt x="500" y="94"/>
                  </a:lnTo>
                  <a:lnTo>
                    <a:pt x="500" y="0"/>
                  </a:lnTo>
                  <a:lnTo>
                    <a:pt x="437" y="0"/>
                  </a:lnTo>
                  <a:close/>
                  <a:moveTo>
                    <a:pt x="312" y="1032"/>
                  </a:moveTo>
                  <a:lnTo>
                    <a:pt x="500" y="1032"/>
                  </a:lnTo>
                  <a:lnTo>
                    <a:pt x="500" y="938"/>
                  </a:lnTo>
                  <a:lnTo>
                    <a:pt x="437" y="938"/>
                  </a:lnTo>
                  <a:lnTo>
                    <a:pt x="437" y="875"/>
                  </a:lnTo>
                  <a:lnTo>
                    <a:pt x="500" y="875"/>
                  </a:lnTo>
                  <a:lnTo>
                    <a:pt x="500" y="813"/>
                  </a:lnTo>
                  <a:lnTo>
                    <a:pt x="437" y="813"/>
                  </a:lnTo>
                  <a:lnTo>
                    <a:pt x="437" y="719"/>
                  </a:lnTo>
                  <a:lnTo>
                    <a:pt x="500" y="719"/>
                  </a:lnTo>
                  <a:lnTo>
                    <a:pt x="500" y="657"/>
                  </a:lnTo>
                  <a:lnTo>
                    <a:pt x="312" y="657"/>
                  </a:lnTo>
                  <a:lnTo>
                    <a:pt x="312" y="719"/>
                  </a:lnTo>
                  <a:lnTo>
                    <a:pt x="375" y="719"/>
                  </a:lnTo>
                  <a:lnTo>
                    <a:pt x="375" y="813"/>
                  </a:lnTo>
                  <a:lnTo>
                    <a:pt x="375" y="813"/>
                  </a:lnTo>
                  <a:lnTo>
                    <a:pt x="312" y="813"/>
                  </a:lnTo>
                  <a:lnTo>
                    <a:pt x="312" y="875"/>
                  </a:lnTo>
                  <a:lnTo>
                    <a:pt x="375" y="875"/>
                  </a:lnTo>
                  <a:lnTo>
                    <a:pt x="375" y="938"/>
                  </a:lnTo>
                  <a:lnTo>
                    <a:pt x="375" y="938"/>
                  </a:lnTo>
                  <a:lnTo>
                    <a:pt x="312" y="938"/>
                  </a:lnTo>
                  <a:lnTo>
                    <a:pt x="312" y="1032"/>
                  </a:lnTo>
                  <a:close/>
                  <a:moveTo>
                    <a:pt x="312" y="32"/>
                  </a:moveTo>
                  <a:lnTo>
                    <a:pt x="125" y="32"/>
                  </a:lnTo>
                  <a:lnTo>
                    <a:pt x="125" y="94"/>
                  </a:lnTo>
                  <a:lnTo>
                    <a:pt x="312" y="94"/>
                  </a:lnTo>
                  <a:lnTo>
                    <a:pt x="312" y="32"/>
                  </a:lnTo>
                  <a:close/>
                  <a:moveTo>
                    <a:pt x="125" y="1032"/>
                  </a:moveTo>
                  <a:lnTo>
                    <a:pt x="312" y="1032"/>
                  </a:lnTo>
                  <a:lnTo>
                    <a:pt x="312" y="938"/>
                  </a:lnTo>
                  <a:lnTo>
                    <a:pt x="250" y="938"/>
                  </a:lnTo>
                  <a:lnTo>
                    <a:pt x="250" y="875"/>
                  </a:lnTo>
                  <a:lnTo>
                    <a:pt x="312" y="875"/>
                  </a:lnTo>
                  <a:lnTo>
                    <a:pt x="312" y="813"/>
                  </a:lnTo>
                  <a:lnTo>
                    <a:pt x="250" y="813"/>
                  </a:lnTo>
                  <a:lnTo>
                    <a:pt x="250" y="719"/>
                  </a:lnTo>
                  <a:lnTo>
                    <a:pt x="312" y="719"/>
                  </a:lnTo>
                  <a:lnTo>
                    <a:pt x="312" y="657"/>
                  </a:lnTo>
                  <a:lnTo>
                    <a:pt x="125" y="657"/>
                  </a:lnTo>
                  <a:lnTo>
                    <a:pt x="125" y="719"/>
                  </a:lnTo>
                  <a:lnTo>
                    <a:pt x="187" y="719"/>
                  </a:lnTo>
                  <a:lnTo>
                    <a:pt x="187" y="813"/>
                  </a:lnTo>
                  <a:lnTo>
                    <a:pt x="187" y="813"/>
                  </a:lnTo>
                  <a:lnTo>
                    <a:pt x="125" y="813"/>
                  </a:lnTo>
                  <a:lnTo>
                    <a:pt x="125" y="875"/>
                  </a:lnTo>
                  <a:lnTo>
                    <a:pt x="187" y="875"/>
                  </a:lnTo>
                  <a:lnTo>
                    <a:pt x="187" y="938"/>
                  </a:lnTo>
                  <a:lnTo>
                    <a:pt x="187" y="938"/>
                  </a:lnTo>
                  <a:lnTo>
                    <a:pt x="125" y="938"/>
                  </a:lnTo>
                  <a:lnTo>
                    <a:pt x="125" y="1032"/>
                  </a:lnTo>
                  <a:close/>
                  <a:moveTo>
                    <a:pt x="125" y="32"/>
                  </a:moveTo>
                  <a:lnTo>
                    <a:pt x="0" y="32"/>
                  </a:lnTo>
                  <a:lnTo>
                    <a:pt x="0" y="1032"/>
                  </a:lnTo>
                  <a:lnTo>
                    <a:pt x="125" y="1032"/>
                  </a:lnTo>
                  <a:lnTo>
                    <a:pt x="125" y="938"/>
                  </a:lnTo>
                  <a:lnTo>
                    <a:pt x="62" y="938"/>
                  </a:lnTo>
                  <a:lnTo>
                    <a:pt x="62" y="875"/>
                  </a:lnTo>
                  <a:lnTo>
                    <a:pt x="125" y="875"/>
                  </a:lnTo>
                  <a:lnTo>
                    <a:pt x="125" y="813"/>
                  </a:lnTo>
                  <a:lnTo>
                    <a:pt x="62" y="813"/>
                  </a:lnTo>
                  <a:lnTo>
                    <a:pt x="62" y="719"/>
                  </a:lnTo>
                  <a:lnTo>
                    <a:pt x="125" y="719"/>
                  </a:lnTo>
                  <a:lnTo>
                    <a:pt x="125" y="657"/>
                  </a:lnTo>
                  <a:lnTo>
                    <a:pt x="62" y="657"/>
                  </a:lnTo>
                  <a:lnTo>
                    <a:pt x="62" y="94"/>
                  </a:lnTo>
                  <a:lnTo>
                    <a:pt x="125" y="94"/>
                  </a:lnTo>
                  <a:lnTo>
                    <a:pt x="125" y="32"/>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7" name="Freeform 13"/>
            <p:cNvSpPr>
              <a:spLocks noChangeArrowheads="1"/>
            </p:cNvSpPr>
            <p:nvPr/>
          </p:nvSpPr>
          <p:spPr bwMode="auto">
            <a:xfrm>
              <a:off x="3528182" y="1957942"/>
              <a:ext cx="398096" cy="398096"/>
            </a:xfrm>
            <a:custGeom>
              <a:avLst/>
              <a:gdLst>
                <a:gd name="T0" fmla="*/ 906 w 1844"/>
                <a:gd name="T1" fmla="*/ 1844 h 1845"/>
                <a:gd name="T2" fmla="*/ 906 w 1844"/>
                <a:gd name="T3" fmla="*/ 1844 h 1845"/>
                <a:gd name="T4" fmla="*/ 1843 w 1844"/>
                <a:gd name="T5" fmla="*/ 938 h 1845"/>
                <a:gd name="T6" fmla="*/ 906 w 1844"/>
                <a:gd name="T7" fmla="*/ 0 h 1845"/>
                <a:gd name="T8" fmla="*/ 0 w 1844"/>
                <a:gd name="T9" fmla="*/ 938 h 1845"/>
                <a:gd name="T10" fmla="*/ 906 w 1844"/>
                <a:gd name="T11" fmla="*/ 1844 h 1845"/>
              </a:gdLst>
              <a:ahLst/>
              <a:cxnLst>
                <a:cxn ang="0">
                  <a:pos x="T0" y="T1"/>
                </a:cxn>
                <a:cxn ang="0">
                  <a:pos x="T2" y="T3"/>
                </a:cxn>
                <a:cxn ang="0">
                  <a:pos x="T4" y="T5"/>
                </a:cxn>
                <a:cxn ang="0">
                  <a:pos x="T6" y="T7"/>
                </a:cxn>
                <a:cxn ang="0">
                  <a:pos x="T8" y="T9"/>
                </a:cxn>
                <a:cxn ang="0">
                  <a:pos x="T10" y="T11"/>
                </a:cxn>
              </a:cxnLst>
              <a:rect l="0" t="0" r="r" b="b"/>
              <a:pathLst>
                <a:path w="1844" h="1845">
                  <a:moveTo>
                    <a:pt x="906" y="1844"/>
                  </a:moveTo>
                  <a:lnTo>
                    <a:pt x="906" y="1844"/>
                  </a:lnTo>
                  <a:cubicBezTo>
                    <a:pt x="1437" y="1844"/>
                    <a:pt x="1843" y="1438"/>
                    <a:pt x="1843" y="938"/>
                  </a:cubicBezTo>
                  <a:cubicBezTo>
                    <a:pt x="1843" y="407"/>
                    <a:pt x="1437" y="0"/>
                    <a:pt x="906" y="0"/>
                  </a:cubicBezTo>
                  <a:cubicBezTo>
                    <a:pt x="406" y="0"/>
                    <a:pt x="0" y="407"/>
                    <a:pt x="0" y="938"/>
                  </a:cubicBezTo>
                  <a:cubicBezTo>
                    <a:pt x="0" y="1438"/>
                    <a:pt x="406" y="1844"/>
                    <a:pt x="906" y="1844"/>
                  </a:cubicBezTo>
                </a:path>
              </a:pathLst>
            </a:custGeom>
            <a:solidFill>
              <a:schemeClr val="accent3"/>
            </a:solidFill>
            <a:ln>
              <a:noFill/>
            </a:ln>
            <a:effectLst/>
          </p:spPr>
          <p:txBody>
            <a:bodyPr wrap="none" anchor="ctr"/>
            <a:lstStyle/>
            <a:p>
              <a:endParaRPr lang="en-US">
                <a:latin typeface="+mn-ea"/>
              </a:endParaRPr>
            </a:p>
          </p:txBody>
        </p:sp>
        <p:sp>
          <p:nvSpPr>
            <p:cNvPr id="108" name="Freeform 14"/>
            <p:cNvSpPr>
              <a:spLocks noChangeArrowheads="1"/>
            </p:cNvSpPr>
            <p:nvPr/>
          </p:nvSpPr>
          <p:spPr bwMode="auto">
            <a:xfrm>
              <a:off x="3602468" y="2180800"/>
              <a:ext cx="250476" cy="67619"/>
            </a:xfrm>
            <a:custGeom>
              <a:avLst/>
              <a:gdLst>
                <a:gd name="T0" fmla="*/ 750 w 1158"/>
                <a:gd name="T1" fmla="*/ 156 h 313"/>
                <a:gd name="T2" fmla="*/ 407 w 1158"/>
                <a:gd name="T3" fmla="*/ 156 h 313"/>
                <a:gd name="T4" fmla="*/ 407 w 1158"/>
                <a:gd name="T5" fmla="*/ 0 h 313"/>
                <a:gd name="T6" fmla="*/ 0 w 1158"/>
                <a:gd name="T7" fmla="*/ 0 h 313"/>
                <a:gd name="T8" fmla="*/ 0 w 1158"/>
                <a:gd name="T9" fmla="*/ 312 h 313"/>
                <a:gd name="T10" fmla="*/ 1157 w 1158"/>
                <a:gd name="T11" fmla="*/ 312 h 313"/>
                <a:gd name="T12" fmla="*/ 1157 w 1158"/>
                <a:gd name="T13" fmla="*/ 0 h 313"/>
                <a:gd name="T14" fmla="*/ 750 w 1158"/>
                <a:gd name="T15" fmla="*/ 0 h 313"/>
                <a:gd name="T16" fmla="*/ 750 w 1158"/>
                <a:gd name="T17" fmla="*/ 156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8" h="313">
                  <a:moveTo>
                    <a:pt x="750" y="156"/>
                  </a:moveTo>
                  <a:lnTo>
                    <a:pt x="407" y="156"/>
                  </a:lnTo>
                  <a:lnTo>
                    <a:pt x="407" y="0"/>
                  </a:lnTo>
                  <a:lnTo>
                    <a:pt x="0" y="0"/>
                  </a:lnTo>
                  <a:lnTo>
                    <a:pt x="0" y="312"/>
                  </a:lnTo>
                  <a:lnTo>
                    <a:pt x="1157" y="312"/>
                  </a:lnTo>
                  <a:lnTo>
                    <a:pt x="1157" y="0"/>
                  </a:lnTo>
                  <a:lnTo>
                    <a:pt x="750" y="0"/>
                  </a:lnTo>
                  <a:lnTo>
                    <a:pt x="750" y="156"/>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9" name="Freeform 15"/>
            <p:cNvSpPr>
              <a:spLocks noChangeArrowheads="1"/>
            </p:cNvSpPr>
            <p:nvPr/>
          </p:nvSpPr>
          <p:spPr bwMode="auto">
            <a:xfrm>
              <a:off x="3703420" y="2180800"/>
              <a:ext cx="47619" cy="20000"/>
            </a:xfrm>
            <a:custGeom>
              <a:avLst/>
              <a:gdLst>
                <a:gd name="T0" fmla="*/ 0 w 220"/>
                <a:gd name="T1" fmla="*/ 0 h 94"/>
                <a:gd name="T2" fmla="*/ 219 w 220"/>
                <a:gd name="T3" fmla="*/ 0 h 94"/>
                <a:gd name="T4" fmla="*/ 219 w 220"/>
                <a:gd name="T5" fmla="*/ 93 h 94"/>
                <a:gd name="T6" fmla="*/ 0 w 220"/>
                <a:gd name="T7" fmla="*/ 93 h 94"/>
                <a:gd name="T8" fmla="*/ 0 w 220"/>
                <a:gd name="T9" fmla="*/ 0 h 94"/>
              </a:gdLst>
              <a:ahLst/>
              <a:cxnLst>
                <a:cxn ang="0">
                  <a:pos x="T0" y="T1"/>
                </a:cxn>
                <a:cxn ang="0">
                  <a:pos x="T2" y="T3"/>
                </a:cxn>
                <a:cxn ang="0">
                  <a:pos x="T4" y="T5"/>
                </a:cxn>
                <a:cxn ang="0">
                  <a:pos x="T6" y="T7"/>
                </a:cxn>
                <a:cxn ang="0">
                  <a:pos x="T8" y="T9"/>
                </a:cxn>
              </a:cxnLst>
              <a:rect l="0" t="0" r="r" b="b"/>
              <a:pathLst>
                <a:path w="220" h="94">
                  <a:moveTo>
                    <a:pt x="0" y="0"/>
                  </a:moveTo>
                  <a:lnTo>
                    <a:pt x="219" y="0"/>
                  </a:lnTo>
                  <a:lnTo>
                    <a:pt x="219" y="93"/>
                  </a:lnTo>
                  <a:lnTo>
                    <a:pt x="0" y="93"/>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0" name="Freeform 16"/>
            <p:cNvSpPr>
              <a:spLocks noChangeArrowheads="1"/>
            </p:cNvSpPr>
            <p:nvPr/>
          </p:nvSpPr>
          <p:spPr bwMode="auto">
            <a:xfrm>
              <a:off x="3602468" y="2038895"/>
              <a:ext cx="250476" cy="128572"/>
            </a:xfrm>
            <a:custGeom>
              <a:avLst/>
              <a:gdLst>
                <a:gd name="T0" fmla="*/ 844 w 1158"/>
                <a:gd name="T1" fmla="*/ 0 h 595"/>
                <a:gd name="T2" fmla="*/ 563 w 1158"/>
                <a:gd name="T3" fmla="*/ 0 h 595"/>
                <a:gd name="T4" fmla="*/ 563 w 1158"/>
                <a:gd name="T5" fmla="*/ 94 h 595"/>
                <a:gd name="T6" fmla="*/ 750 w 1158"/>
                <a:gd name="T7" fmla="*/ 94 h 595"/>
                <a:gd name="T8" fmla="*/ 750 w 1158"/>
                <a:gd name="T9" fmla="*/ 219 h 595"/>
                <a:gd name="T10" fmla="*/ 563 w 1158"/>
                <a:gd name="T11" fmla="*/ 219 h 595"/>
                <a:gd name="T12" fmla="*/ 563 w 1158"/>
                <a:gd name="T13" fmla="*/ 594 h 595"/>
                <a:gd name="T14" fmla="*/ 750 w 1158"/>
                <a:gd name="T15" fmla="*/ 594 h 595"/>
                <a:gd name="T16" fmla="*/ 1157 w 1158"/>
                <a:gd name="T17" fmla="*/ 594 h 595"/>
                <a:gd name="T18" fmla="*/ 1157 w 1158"/>
                <a:gd name="T19" fmla="*/ 219 h 595"/>
                <a:gd name="T20" fmla="*/ 844 w 1158"/>
                <a:gd name="T21" fmla="*/ 219 h 595"/>
                <a:gd name="T22" fmla="*/ 844 w 1158"/>
                <a:gd name="T23" fmla="*/ 0 h 595"/>
                <a:gd name="T24" fmla="*/ 563 w 1158"/>
                <a:gd name="T25" fmla="*/ 0 h 595"/>
                <a:gd name="T26" fmla="*/ 282 w 1158"/>
                <a:gd name="T27" fmla="*/ 0 h 595"/>
                <a:gd name="T28" fmla="*/ 282 w 1158"/>
                <a:gd name="T29" fmla="*/ 219 h 595"/>
                <a:gd name="T30" fmla="*/ 0 w 1158"/>
                <a:gd name="T31" fmla="*/ 219 h 595"/>
                <a:gd name="T32" fmla="*/ 0 w 1158"/>
                <a:gd name="T33" fmla="*/ 594 h 595"/>
                <a:gd name="T34" fmla="*/ 407 w 1158"/>
                <a:gd name="T35" fmla="*/ 594 h 595"/>
                <a:gd name="T36" fmla="*/ 563 w 1158"/>
                <a:gd name="T37" fmla="*/ 594 h 595"/>
                <a:gd name="T38" fmla="*/ 563 w 1158"/>
                <a:gd name="T39" fmla="*/ 219 h 595"/>
                <a:gd name="T40" fmla="*/ 375 w 1158"/>
                <a:gd name="T41" fmla="*/ 219 h 595"/>
                <a:gd name="T42" fmla="*/ 375 w 1158"/>
                <a:gd name="T43" fmla="*/ 219 h 595"/>
                <a:gd name="T44" fmla="*/ 375 w 1158"/>
                <a:gd name="T45" fmla="*/ 94 h 595"/>
                <a:gd name="T46" fmla="*/ 563 w 1158"/>
                <a:gd name="T47" fmla="*/ 94 h 595"/>
                <a:gd name="T48" fmla="*/ 563 w 1158"/>
                <a:gd name="T4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595">
                  <a:moveTo>
                    <a:pt x="844" y="0"/>
                  </a:moveTo>
                  <a:lnTo>
                    <a:pt x="563" y="0"/>
                  </a:lnTo>
                  <a:lnTo>
                    <a:pt x="563" y="94"/>
                  </a:lnTo>
                  <a:lnTo>
                    <a:pt x="750" y="94"/>
                  </a:lnTo>
                  <a:lnTo>
                    <a:pt x="750" y="219"/>
                  </a:lnTo>
                  <a:lnTo>
                    <a:pt x="563" y="219"/>
                  </a:lnTo>
                  <a:lnTo>
                    <a:pt x="563" y="594"/>
                  </a:lnTo>
                  <a:lnTo>
                    <a:pt x="750" y="594"/>
                  </a:lnTo>
                  <a:lnTo>
                    <a:pt x="1157" y="594"/>
                  </a:lnTo>
                  <a:lnTo>
                    <a:pt x="1157" y="219"/>
                  </a:lnTo>
                  <a:lnTo>
                    <a:pt x="844" y="219"/>
                  </a:lnTo>
                  <a:lnTo>
                    <a:pt x="844" y="0"/>
                  </a:lnTo>
                  <a:close/>
                  <a:moveTo>
                    <a:pt x="563" y="0"/>
                  </a:moveTo>
                  <a:lnTo>
                    <a:pt x="282" y="0"/>
                  </a:lnTo>
                  <a:lnTo>
                    <a:pt x="282" y="219"/>
                  </a:lnTo>
                  <a:lnTo>
                    <a:pt x="0" y="219"/>
                  </a:lnTo>
                  <a:lnTo>
                    <a:pt x="0" y="594"/>
                  </a:lnTo>
                  <a:lnTo>
                    <a:pt x="407" y="594"/>
                  </a:lnTo>
                  <a:lnTo>
                    <a:pt x="563" y="594"/>
                  </a:lnTo>
                  <a:lnTo>
                    <a:pt x="563" y="219"/>
                  </a:lnTo>
                  <a:lnTo>
                    <a:pt x="375" y="219"/>
                  </a:lnTo>
                  <a:lnTo>
                    <a:pt x="375" y="219"/>
                  </a:lnTo>
                  <a:lnTo>
                    <a:pt x="375" y="94"/>
                  </a:lnTo>
                  <a:lnTo>
                    <a:pt x="563" y="94"/>
                  </a:lnTo>
                  <a:lnTo>
                    <a:pt x="563"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2" name="Freeform 18"/>
            <p:cNvSpPr>
              <a:spLocks noChangeArrowheads="1"/>
            </p:cNvSpPr>
            <p:nvPr/>
          </p:nvSpPr>
          <p:spPr bwMode="auto">
            <a:xfrm>
              <a:off x="1435797" y="1276036"/>
              <a:ext cx="209524" cy="209524"/>
            </a:xfrm>
            <a:custGeom>
              <a:avLst/>
              <a:gdLst>
                <a:gd name="T0" fmla="*/ 500 w 970"/>
                <a:gd name="T1" fmla="*/ 969 h 970"/>
                <a:gd name="T2" fmla="*/ 500 w 970"/>
                <a:gd name="T3" fmla="*/ 969 h 970"/>
                <a:gd name="T4" fmla="*/ 969 w 970"/>
                <a:gd name="T5" fmla="*/ 469 h 970"/>
                <a:gd name="T6" fmla="*/ 500 w 970"/>
                <a:gd name="T7" fmla="*/ 0 h 970"/>
                <a:gd name="T8" fmla="*/ 0 w 970"/>
                <a:gd name="T9" fmla="*/ 469 h 970"/>
                <a:gd name="T10" fmla="*/ 500 w 970"/>
                <a:gd name="T11" fmla="*/ 969 h 970"/>
              </a:gdLst>
              <a:ahLst/>
              <a:cxnLst>
                <a:cxn ang="0">
                  <a:pos x="T0" y="T1"/>
                </a:cxn>
                <a:cxn ang="0">
                  <a:pos x="T2" y="T3"/>
                </a:cxn>
                <a:cxn ang="0">
                  <a:pos x="T4" y="T5"/>
                </a:cxn>
                <a:cxn ang="0">
                  <a:pos x="T6" y="T7"/>
                </a:cxn>
                <a:cxn ang="0">
                  <a:pos x="T8" y="T9"/>
                </a:cxn>
                <a:cxn ang="0">
                  <a:pos x="T10" y="T11"/>
                </a:cxn>
              </a:cxnLst>
              <a:rect l="0" t="0" r="r" b="b"/>
              <a:pathLst>
                <a:path w="970" h="970">
                  <a:moveTo>
                    <a:pt x="500" y="969"/>
                  </a:moveTo>
                  <a:lnTo>
                    <a:pt x="500" y="969"/>
                  </a:lnTo>
                  <a:cubicBezTo>
                    <a:pt x="750" y="969"/>
                    <a:pt x="969" y="750"/>
                    <a:pt x="969" y="469"/>
                  </a:cubicBezTo>
                  <a:cubicBezTo>
                    <a:pt x="969" y="219"/>
                    <a:pt x="750" y="0"/>
                    <a:pt x="500" y="0"/>
                  </a:cubicBezTo>
                  <a:cubicBezTo>
                    <a:pt x="219" y="0"/>
                    <a:pt x="0" y="219"/>
                    <a:pt x="0" y="469"/>
                  </a:cubicBezTo>
                  <a:cubicBezTo>
                    <a:pt x="0" y="750"/>
                    <a:pt x="219" y="969"/>
                    <a:pt x="500" y="969"/>
                  </a:cubicBezTo>
                </a:path>
              </a:pathLst>
            </a:custGeom>
            <a:solidFill>
              <a:schemeClr val="accent2"/>
            </a:solidFill>
            <a:ln>
              <a:noFill/>
            </a:ln>
            <a:effectLst/>
          </p:spPr>
          <p:txBody>
            <a:bodyPr wrap="none" anchor="ctr"/>
            <a:lstStyle/>
            <a:p>
              <a:endParaRPr lang="en-US">
                <a:latin typeface="+mn-ea"/>
              </a:endParaRPr>
            </a:p>
          </p:txBody>
        </p:sp>
        <p:sp>
          <p:nvSpPr>
            <p:cNvPr id="113" name="Freeform 19"/>
            <p:cNvSpPr>
              <a:spLocks noChangeArrowheads="1"/>
            </p:cNvSpPr>
            <p:nvPr/>
          </p:nvSpPr>
          <p:spPr bwMode="auto">
            <a:xfrm>
              <a:off x="1476749" y="1302703"/>
              <a:ext cx="135238" cy="141905"/>
            </a:xfrm>
            <a:custGeom>
              <a:avLst/>
              <a:gdLst>
                <a:gd name="T0" fmla="*/ 312 w 626"/>
                <a:gd name="T1" fmla="*/ 0 h 657"/>
                <a:gd name="T2" fmla="*/ 312 w 626"/>
                <a:gd name="T3" fmla="*/ 0 h 657"/>
                <a:gd name="T4" fmla="*/ 250 w 626"/>
                <a:gd name="T5" fmla="*/ 125 h 657"/>
                <a:gd name="T6" fmla="*/ 250 w 626"/>
                <a:gd name="T7" fmla="*/ 250 h 657"/>
                <a:gd name="T8" fmla="*/ 0 w 626"/>
                <a:gd name="T9" fmla="*/ 344 h 657"/>
                <a:gd name="T10" fmla="*/ 0 w 626"/>
                <a:gd name="T11" fmla="*/ 406 h 657"/>
                <a:gd name="T12" fmla="*/ 250 w 626"/>
                <a:gd name="T13" fmla="*/ 375 h 657"/>
                <a:gd name="T14" fmla="*/ 250 w 626"/>
                <a:gd name="T15" fmla="*/ 500 h 657"/>
                <a:gd name="T16" fmla="*/ 125 w 626"/>
                <a:gd name="T17" fmla="*/ 594 h 657"/>
                <a:gd name="T18" fmla="*/ 125 w 626"/>
                <a:gd name="T19" fmla="*/ 656 h 657"/>
                <a:gd name="T20" fmla="*/ 312 w 626"/>
                <a:gd name="T21" fmla="*/ 594 h 657"/>
                <a:gd name="T22" fmla="*/ 468 w 626"/>
                <a:gd name="T23" fmla="*/ 656 h 657"/>
                <a:gd name="T24" fmla="*/ 468 w 626"/>
                <a:gd name="T25" fmla="*/ 594 h 657"/>
                <a:gd name="T26" fmla="*/ 375 w 626"/>
                <a:gd name="T27" fmla="*/ 500 h 657"/>
                <a:gd name="T28" fmla="*/ 375 w 626"/>
                <a:gd name="T29" fmla="*/ 375 h 657"/>
                <a:gd name="T30" fmla="*/ 625 w 626"/>
                <a:gd name="T31" fmla="*/ 406 h 657"/>
                <a:gd name="T32" fmla="*/ 625 w 626"/>
                <a:gd name="T33" fmla="*/ 344 h 657"/>
                <a:gd name="T34" fmla="*/ 375 w 626"/>
                <a:gd name="T35" fmla="*/ 250 h 657"/>
                <a:gd name="T36" fmla="*/ 375 w 626"/>
                <a:gd name="T37" fmla="*/ 125 h 657"/>
                <a:gd name="T38" fmla="*/ 312 w 626"/>
                <a:gd name="T39"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6" h="657">
                  <a:moveTo>
                    <a:pt x="312" y="0"/>
                  </a:moveTo>
                  <a:lnTo>
                    <a:pt x="312" y="0"/>
                  </a:lnTo>
                  <a:cubicBezTo>
                    <a:pt x="281" y="0"/>
                    <a:pt x="250" y="94"/>
                    <a:pt x="250" y="125"/>
                  </a:cubicBezTo>
                  <a:cubicBezTo>
                    <a:pt x="250" y="250"/>
                    <a:pt x="250" y="250"/>
                    <a:pt x="250" y="250"/>
                  </a:cubicBezTo>
                  <a:cubicBezTo>
                    <a:pt x="0" y="344"/>
                    <a:pt x="0" y="344"/>
                    <a:pt x="0" y="344"/>
                  </a:cubicBezTo>
                  <a:cubicBezTo>
                    <a:pt x="0" y="406"/>
                    <a:pt x="0" y="406"/>
                    <a:pt x="0" y="406"/>
                  </a:cubicBezTo>
                  <a:cubicBezTo>
                    <a:pt x="250" y="375"/>
                    <a:pt x="250" y="375"/>
                    <a:pt x="250" y="375"/>
                  </a:cubicBezTo>
                  <a:cubicBezTo>
                    <a:pt x="250" y="500"/>
                    <a:pt x="250" y="500"/>
                    <a:pt x="250" y="500"/>
                  </a:cubicBezTo>
                  <a:cubicBezTo>
                    <a:pt x="125" y="594"/>
                    <a:pt x="125" y="594"/>
                    <a:pt x="125" y="594"/>
                  </a:cubicBezTo>
                  <a:cubicBezTo>
                    <a:pt x="125" y="656"/>
                    <a:pt x="125" y="656"/>
                    <a:pt x="125" y="656"/>
                  </a:cubicBezTo>
                  <a:cubicBezTo>
                    <a:pt x="312" y="594"/>
                    <a:pt x="312" y="594"/>
                    <a:pt x="312" y="594"/>
                  </a:cubicBezTo>
                  <a:cubicBezTo>
                    <a:pt x="468" y="656"/>
                    <a:pt x="468" y="656"/>
                    <a:pt x="468" y="656"/>
                  </a:cubicBezTo>
                  <a:cubicBezTo>
                    <a:pt x="468" y="594"/>
                    <a:pt x="468" y="594"/>
                    <a:pt x="468" y="594"/>
                  </a:cubicBezTo>
                  <a:cubicBezTo>
                    <a:pt x="375" y="500"/>
                    <a:pt x="375" y="500"/>
                    <a:pt x="375" y="500"/>
                  </a:cubicBezTo>
                  <a:cubicBezTo>
                    <a:pt x="375" y="375"/>
                    <a:pt x="375" y="375"/>
                    <a:pt x="375" y="375"/>
                  </a:cubicBezTo>
                  <a:cubicBezTo>
                    <a:pt x="625" y="406"/>
                    <a:pt x="625" y="406"/>
                    <a:pt x="625" y="406"/>
                  </a:cubicBezTo>
                  <a:cubicBezTo>
                    <a:pt x="625" y="344"/>
                    <a:pt x="625" y="344"/>
                    <a:pt x="625" y="344"/>
                  </a:cubicBezTo>
                  <a:cubicBezTo>
                    <a:pt x="375" y="250"/>
                    <a:pt x="375" y="250"/>
                    <a:pt x="375" y="250"/>
                  </a:cubicBezTo>
                  <a:cubicBezTo>
                    <a:pt x="375" y="125"/>
                    <a:pt x="375" y="125"/>
                    <a:pt x="375" y="125"/>
                  </a:cubicBezTo>
                  <a:cubicBezTo>
                    <a:pt x="375" y="94"/>
                    <a:pt x="343" y="0"/>
                    <a:pt x="31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8" name="Freeform 24"/>
            <p:cNvSpPr>
              <a:spLocks noChangeArrowheads="1"/>
            </p:cNvSpPr>
            <p:nvPr/>
          </p:nvSpPr>
          <p:spPr bwMode="auto">
            <a:xfrm>
              <a:off x="4155802" y="1417941"/>
              <a:ext cx="229525" cy="27619"/>
            </a:xfrm>
            <a:custGeom>
              <a:avLst/>
              <a:gdLst>
                <a:gd name="T0" fmla="*/ 0 w 1063"/>
                <a:gd name="T1" fmla="*/ 0 h 126"/>
                <a:gd name="T2" fmla="*/ 1062 w 1063"/>
                <a:gd name="T3" fmla="*/ 0 h 126"/>
                <a:gd name="T4" fmla="*/ 1062 w 1063"/>
                <a:gd name="T5" fmla="*/ 125 h 126"/>
                <a:gd name="T6" fmla="*/ 0 w 1063"/>
                <a:gd name="T7" fmla="*/ 125 h 126"/>
                <a:gd name="T8" fmla="*/ 0 w 1063"/>
                <a:gd name="T9" fmla="*/ 0 h 126"/>
              </a:gdLst>
              <a:ahLst/>
              <a:cxnLst>
                <a:cxn ang="0">
                  <a:pos x="T0" y="T1"/>
                </a:cxn>
                <a:cxn ang="0">
                  <a:pos x="T2" y="T3"/>
                </a:cxn>
                <a:cxn ang="0">
                  <a:pos x="T4" y="T5"/>
                </a:cxn>
                <a:cxn ang="0">
                  <a:pos x="T6" y="T7"/>
                </a:cxn>
                <a:cxn ang="0">
                  <a:pos x="T8" y="T9"/>
                </a:cxn>
              </a:cxnLst>
              <a:rect l="0" t="0" r="r" b="b"/>
              <a:pathLst>
                <a:path w="1063" h="126">
                  <a:moveTo>
                    <a:pt x="0" y="0"/>
                  </a:moveTo>
                  <a:lnTo>
                    <a:pt x="1062" y="0"/>
                  </a:lnTo>
                  <a:lnTo>
                    <a:pt x="1062" y="125"/>
                  </a:lnTo>
                  <a:lnTo>
                    <a:pt x="0" y="125"/>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9" name="Freeform 25"/>
            <p:cNvSpPr>
              <a:spLocks noChangeArrowheads="1"/>
            </p:cNvSpPr>
            <p:nvPr/>
          </p:nvSpPr>
          <p:spPr bwMode="auto">
            <a:xfrm>
              <a:off x="4155802" y="1471275"/>
              <a:ext cx="229525" cy="95238"/>
            </a:xfrm>
            <a:custGeom>
              <a:avLst/>
              <a:gdLst>
                <a:gd name="T0" fmla="*/ 906 w 1063"/>
                <a:gd name="T1" fmla="*/ 438 h 439"/>
                <a:gd name="T2" fmla="*/ 1062 w 1063"/>
                <a:gd name="T3" fmla="*/ 438 h 439"/>
                <a:gd name="T4" fmla="*/ 1062 w 1063"/>
                <a:gd name="T5" fmla="*/ 0 h 439"/>
                <a:gd name="T6" fmla="*/ 906 w 1063"/>
                <a:gd name="T7" fmla="*/ 0 h 439"/>
                <a:gd name="T8" fmla="*/ 906 w 1063"/>
                <a:gd name="T9" fmla="*/ 219 h 439"/>
                <a:gd name="T10" fmla="*/ 906 w 1063"/>
                <a:gd name="T11" fmla="*/ 219 h 439"/>
                <a:gd name="T12" fmla="*/ 1000 w 1063"/>
                <a:gd name="T13" fmla="*/ 282 h 439"/>
                <a:gd name="T14" fmla="*/ 906 w 1063"/>
                <a:gd name="T15" fmla="*/ 375 h 439"/>
                <a:gd name="T16" fmla="*/ 906 w 1063"/>
                <a:gd name="T17" fmla="*/ 438 h 439"/>
                <a:gd name="T18" fmla="*/ 0 w 1063"/>
                <a:gd name="T19" fmla="*/ 438 h 439"/>
                <a:gd name="T20" fmla="*/ 906 w 1063"/>
                <a:gd name="T21" fmla="*/ 438 h 439"/>
                <a:gd name="T22" fmla="*/ 906 w 1063"/>
                <a:gd name="T23" fmla="*/ 375 h 439"/>
                <a:gd name="T24" fmla="*/ 844 w 1063"/>
                <a:gd name="T25" fmla="*/ 282 h 439"/>
                <a:gd name="T26" fmla="*/ 906 w 1063"/>
                <a:gd name="T27" fmla="*/ 219 h 439"/>
                <a:gd name="T28" fmla="*/ 906 w 1063"/>
                <a:gd name="T29" fmla="*/ 0 h 439"/>
                <a:gd name="T30" fmla="*/ 0 w 1063"/>
                <a:gd name="T31" fmla="*/ 0 h 439"/>
                <a:gd name="T32" fmla="*/ 0 w 1063"/>
                <a:gd name="T33" fmla="*/ 438 h 439"/>
                <a:gd name="T34" fmla="*/ 906 w 1063"/>
                <a:gd name="T35" fmla="*/ 219 h 439"/>
                <a:gd name="T36" fmla="*/ 906 w 1063"/>
                <a:gd name="T37" fmla="*/ 2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63" h="439">
                  <a:moveTo>
                    <a:pt x="906" y="438"/>
                  </a:moveTo>
                  <a:lnTo>
                    <a:pt x="1062" y="438"/>
                  </a:lnTo>
                  <a:lnTo>
                    <a:pt x="1062" y="0"/>
                  </a:lnTo>
                  <a:lnTo>
                    <a:pt x="906" y="0"/>
                  </a:lnTo>
                  <a:lnTo>
                    <a:pt x="906" y="219"/>
                  </a:lnTo>
                  <a:lnTo>
                    <a:pt x="906" y="219"/>
                  </a:lnTo>
                  <a:lnTo>
                    <a:pt x="1000" y="282"/>
                  </a:lnTo>
                  <a:lnTo>
                    <a:pt x="906" y="375"/>
                  </a:lnTo>
                  <a:lnTo>
                    <a:pt x="906" y="438"/>
                  </a:lnTo>
                  <a:close/>
                  <a:moveTo>
                    <a:pt x="0" y="438"/>
                  </a:moveTo>
                  <a:lnTo>
                    <a:pt x="906" y="438"/>
                  </a:lnTo>
                  <a:lnTo>
                    <a:pt x="906" y="375"/>
                  </a:lnTo>
                  <a:lnTo>
                    <a:pt x="844" y="282"/>
                  </a:lnTo>
                  <a:lnTo>
                    <a:pt x="906" y="219"/>
                  </a:lnTo>
                  <a:lnTo>
                    <a:pt x="906" y="0"/>
                  </a:lnTo>
                  <a:lnTo>
                    <a:pt x="0" y="0"/>
                  </a:lnTo>
                  <a:lnTo>
                    <a:pt x="0" y="438"/>
                  </a:lnTo>
                  <a:close/>
                  <a:moveTo>
                    <a:pt x="906" y="219"/>
                  </a:moveTo>
                  <a:lnTo>
                    <a:pt x="906" y="21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0" name="Freeform 26"/>
            <p:cNvSpPr>
              <a:spLocks noChangeArrowheads="1"/>
            </p:cNvSpPr>
            <p:nvPr/>
          </p:nvSpPr>
          <p:spPr bwMode="auto">
            <a:xfrm>
              <a:off x="4351041" y="1471275"/>
              <a:ext cx="34286" cy="95238"/>
            </a:xfrm>
            <a:custGeom>
              <a:avLst/>
              <a:gdLst>
                <a:gd name="T0" fmla="*/ 0 w 157"/>
                <a:gd name="T1" fmla="*/ 438 h 439"/>
                <a:gd name="T2" fmla="*/ 156 w 157"/>
                <a:gd name="T3" fmla="*/ 438 h 439"/>
                <a:gd name="T4" fmla="*/ 156 w 157"/>
                <a:gd name="T5" fmla="*/ 0 h 439"/>
                <a:gd name="T6" fmla="*/ 0 w 157"/>
                <a:gd name="T7" fmla="*/ 0 h 439"/>
                <a:gd name="T8" fmla="*/ 0 w 157"/>
                <a:gd name="T9" fmla="*/ 219 h 439"/>
                <a:gd name="T10" fmla="*/ 0 w 157"/>
                <a:gd name="T11" fmla="*/ 219 h 439"/>
                <a:gd name="T12" fmla="*/ 94 w 157"/>
                <a:gd name="T13" fmla="*/ 282 h 439"/>
                <a:gd name="T14" fmla="*/ 0 w 157"/>
                <a:gd name="T15" fmla="*/ 375 h 439"/>
                <a:gd name="T16" fmla="*/ 0 w 157"/>
                <a:gd name="T17"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439">
                  <a:moveTo>
                    <a:pt x="0" y="438"/>
                  </a:moveTo>
                  <a:lnTo>
                    <a:pt x="156" y="438"/>
                  </a:lnTo>
                  <a:lnTo>
                    <a:pt x="156" y="0"/>
                  </a:lnTo>
                  <a:lnTo>
                    <a:pt x="0" y="0"/>
                  </a:lnTo>
                  <a:lnTo>
                    <a:pt x="0" y="219"/>
                  </a:lnTo>
                  <a:lnTo>
                    <a:pt x="0" y="219"/>
                  </a:lnTo>
                  <a:lnTo>
                    <a:pt x="94" y="282"/>
                  </a:lnTo>
                  <a:lnTo>
                    <a:pt x="0" y="375"/>
                  </a:lnTo>
                  <a:lnTo>
                    <a:pt x="0" y="438"/>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2" name="Freeform 28"/>
            <p:cNvSpPr>
              <a:spLocks noChangeArrowheads="1"/>
            </p:cNvSpPr>
            <p:nvPr/>
          </p:nvSpPr>
          <p:spPr bwMode="auto">
            <a:xfrm>
              <a:off x="4351041" y="1518894"/>
              <a:ext cx="952" cy="95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3" name="Freeform 29"/>
            <p:cNvSpPr>
              <a:spLocks noChangeArrowheads="1"/>
            </p:cNvSpPr>
            <p:nvPr/>
          </p:nvSpPr>
          <p:spPr bwMode="auto">
            <a:xfrm>
              <a:off x="2697704" y="1997943"/>
              <a:ext cx="485715" cy="485715"/>
            </a:xfrm>
            <a:custGeom>
              <a:avLst/>
              <a:gdLst>
                <a:gd name="T0" fmla="*/ 1124 w 2250"/>
                <a:gd name="T1" fmla="*/ 0 h 2251"/>
                <a:gd name="T2" fmla="*/ 1124 w 2250"/>
                <a:gd name="T3" fmla="*/ 0 h 2251"/>
                <a:gd name="T4" fmla="*/ 1905 w 2250"/>
                <a:gd name="T5" fmla="*/ 344 h 2251"/>
                <a:gd name="T6" fmla="*/ 2249 w 2250"/>
                <a:gd name="T7" fmla="*/ 1125 h 2251"/>
                <a:gd name="T8" fmla="*/ 1905 w 2250"/>
                <a:gd name="T9" fmla="*/ 1906 h 2251"/>
                <a:gd name="T10" fmla="*/ 1124 w 2250"/>
                <a:gd name="T11" fmla="*/ 2250 h 2251"/>
                <a:gd name="T12" fmla="*/ 1124 w 2250"/>
                <a:gd name="T13" fmla="*/ 2094 h 2251"/>
                <a:gd name="T14" fmla="*/ 1811 w 2250"/>
                <a:gd name="T15" fmla="*/ 1812 h 2251"/>
                <a:gd name="T16" fmla="*/ 2124 w 2250"/>
                <a:gd name="T17" fmla="*/ 1125 h 2251"/>
                <a:gd name="T18" fmla="*/ 1811 w 2250"/>
                <a:gd name="T19" fmla="*/ 437 h 2251"/>
                <a:gd name="T20" fmla="*/ 1124 w 2250"/>
                <a:gd name="T21" fmla="*/ 156 h 2251"/>
                <a:gd name="T22" fmla="*/ 1124 w 2250"/>
                <a:gd name="T23" fmla="*/ 0 h 2251"/>
                <a:gd name="T24" fmla="*/ 1124 w 2250"/>
                <a:gd name="T25" fmla="*/ 2250 h 2251"/>
                <a:gd name="T26" fmla="*/ 1124 w 2250"/>
                <a:gd name="T27" fmla="*/ 2250 h 2251"/>
                <a:gd name="T28" fmla="*/ 344 w 2250"/>
                <a:gd name="T29" fmla="*/ 1906 h 2251"/>
                <a:gd name="T30" fmla="*/ 0 w 2250"/>
                <a:gd name="T31" fmla="*/ 1125 h 2251"/>
                <a:gd name="T32" fmla="*/ 344 w 2250"/>
                <a:gd name="T33" fmla="*/ 344 h 2251"/>
                <a:gd name="T34" fmla="*/ 1124 w 2250"/>
                <a:gd name="T35" fmla="*/ 0 h 2251"/>
                <a:gd name="T36" fmla="*/ 1124 w 2250"/>
                <a:gd name="T37" fmla="*/ 156 h 2251"/>
                <a:gd name="T38" fmla="*/ 437 w 2250"/>
                <a:gd name="T39" fmla="*/ 437 h 2251"/>
                <a:gd name="T40" fmla="*/ 156 w 2250"/>
                <a:gd name="T41" fmla="*/ 1125 h 2251"/>
                <a:gd name="T42" fmla="*/ 437 w 2250"/>
                <a:gd name="T43" fmla="*/ 1812 h 2251"/>
                <a:gd name="T44" fmla="*/ 1124 w 2250"/>
                <a:gd name="T45" fmla="*/ 2094 h 2251"/>
                <a:gd name="T46" fmla="*/ 1124 w 2250"/>
                <a:gd name="T47" fmla="*/ 2250 h 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50" h="2251">
                  <a:moveTo>
                    <a:pt x="1124" y="0"/>
                  </a:moveTo>
                  <a:lnTo>
                    <a:pt x="1124" y="0"/>
                  </a:lnTo>
                  <a:cubicBezTo>
                    <a:pt x="1436" y="0"/>
                    <a:pt x="1717" y="125"/>
                    <a:pt x="1905" y="344"/>
                  </a:cubicBezTo>
                  <a:cubicBezTo>
                    <a:pt x="2124" y="531"/>
                    <a:pt x="2249" y="812"/>
                    <a:pt x="2249" y="1125"/>
                  </a:cubicBezTo>
                  <a:cubicBezTo>
                    <a:pt x="2249" y="1437"/>
                    <a:pt x="2124" y="1719"/>
                    <a:pt x="1905" y="1906"/>
                  </a:cubicBezTo>
                  <a:cubicBezTo>
                    <a:pt x="1717" y="2125"/>
                    <a:pt x="1436" y="2250"/>
                    <a:pt x="1124" y="2250"/>
                  </a:cubicBezTo>
                  <a:cubicBezTo>
                    <a:pt x="1124" y="2094"/>
                    <a:pt x="1124" y="2094"/>
                    <a:pt x="1124" y="2094"/>
                  </a:cubicBezTo>
                  <a:cubicBezTo>
                    <a:pt x="1405" y="2094"/>
                    <a:pt x="1655" y="2000"/>
                    <a:pt x="1811" y="1812"/>
                  </a:cubicBezTo>
                  <a:cubicBezTo>
                    <a:pt x="1999" y="1656"/>
                    <a:pt x="2124" y="1406"/>
                    <a:pt x="2124" y="1125"/>
                  </a:cubicBezTo>
                  <a:cubicBezTo>
                    <a:pt x="2124" y="844"/>
                    <a:pt x="1999" y="594"/>
                    <a:pt x="1811" y="437"/>
                  </a:cubicBezTo>
                  <a:cubicBezTo>
                    <a:pt x="1655" y="250"/>
                    <a:pt x="1405" y="156"/>
                    <a:pt x="1124" y="156"/>
                  </a:cubicBezTo>
                  <a:lnTo>
                    <a:pt x="1124" y="0"/>
                  </a:lnTo>
                  <a:close/>
                  <a:moveTo>
                    <a:pt x="1124" y="2250"/>
                  </a:moveTo>
                  <a:lnTo>
                    <a:pt x="1124" y="2250"/>
                  </a:lnTo>
                  <a:cubicBezTo>
                    <a:pt x="812" y="2250"/>
                    <a:pt x="531" y="2125"/>
                    <a:pt x="344" y="1906"/>
                  </a:cubicBezTo>
                  <a:cubicBezTo>
                    <a:pt x="125" y="1719"/>
                    <a:pt x="0" y="1437"/>
                    <a:pt x="0" y="1125"/>
                  </a:cubicBezTo>
                  <a:cubicBezTo>
                    <a:pt x="0" y="812"/>
                    <a:pt x="125" y="531"/>
                    <a:pt x="344" y="344"/>
                  </a:cubicBezTo>
                  <a:cubicBezTo>
                    <a:pt x="531" y="125"/>
                    <a:pt x="812" y="0"/>
                    <a:pt x="1124" y="0"/>
                  </a:cubicBezTo>
                  <a:cubicBezTo>
                    <a:pt x="1124" y="156"/>
                    <a:pt x="1124" y="156"/>
                    <a:pt x="1124" y="156"/>
                  </a:cubicBezTo>
                  <a:cubicBezTo>
                    <a:pt x="843" y="156"/>
                    <a:pt x="625" y="250"/>
                    <a:pt x="437" y="437"/>
                  </a:cubicBezTo>
                  <a:cubicBezTo>
                    <a:pt x="250" y="594"/>
                    <a:pt x="156" y="844"/>
                    <a:pt x="156" y="1125"/>
                  </a:cubicBezTo>
                  <a:cubicBezTo>
                    <a:pt x="156" y="1406"/>
                    <a:pt x="250" y="1656"/>
                    <a:pt x="437" y="1812"/>
                  </a:cubicBezTo>
                  <a:cubicBezTo>
                    <a:pt x="625" y="2000"/>
                    <a:pt x="843" y="2094"/>
                    <a:pt x="1124" y="2094"/>
                  </a:cubicBezTo>
                  <a:lnTo>
                    <a:pt x="1124" y="225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4" name="Freeform 30"/>
            <p:cNvSpPr>
              <a:spLocks noChangeArrowheads="1"/>
            </p:cNvSpPr>
            <p:nvPr/>
          </p:nvSpPr>
          <p:spPr bwMode="auto">
            <a:xfrm>
              <a:off x="2711989" y="2011276"/>
              <a:ext cx="459049" cy="459049"/>
            </a:xfrm>
            <a:custGeom>
              <a:avLst/>
              <a:gdLst>
                <a:gd name="T0" fmla="*/ 1062 w 2125"/>
                <a:gd name="T1" fmla="*/ 2125 h 2126"/>
                <a:gd name="T2" fmla="*/ 1062 w 2125"/>
                <a:gd name="T3" fmla="*/ 2125 h 2126"/>
                <a:gd name="T4" fmla="*/ 2124 w 2125"/>
                <a:gd name="T5" fmla="*/ 1063 h 2126"/>
                <a:gd name="T6" fmla="*/ 1062 w 2125"/>
                <a:gd name="T7" fmla="*/ 0 h 2126"/>
                <a:gd name="T8" fmla="*/ 0 w 2125"/>
                <a:gd name="T9" fmla="*/ 1063 h 2126"/>
                <a:gd name="T10" fmla="*/ 1062 w 2125"/>
                <a:gd name="T11" fmla="*/ 2125 h 2126"/>
              </a:gdLst>
              <a:ahLst/>
              <a:cxnLst>
                <a:cxn ang="0">
                  <a:pos x="T0" y="T1"/>
                </a:cxn>
                <a:cxn ang="0">
                  <a:pos x="T2" y="T3"/>
                </a:cxn>
                <a:cxn ang="0">
                  <a:pos x="T4" y="T5"/>
                </a:cxn>
                <a:cxn ang="0">
                  <a:pos x="T6" y="T7"/>
                </a:cxn>
                <a:cxn ang="0">
                  <a:pos x="T8" y="T9"/>
                </a:cxn>
                <a:cxn ang="0">
                  <a:pos x="T10" y="T11"/>
                </a:cxn>
              </a:cxnLst>
              <a:rect l="0" t="0" r="r" b="b"/>
              <a:pathLst>
                <a:path w="2125" h="2126">
                  <a:moveTo>
                    <a:pt x="1062" y="2125"/>
                  </a:moveTo>
                  <a:lnTo>
                    <a:pt x="1062" y="2125"/>
                  </a:lnTo>
                  <a:cubicBezTo>
                    <a:pt x="1655" y="2125"/>
                    <a:pt x="2124" y="1657"/>
                    <a:pt x="2124" y="1063"/>
                  </a:cubicBezTo>
                  <a:cubicBezTo>
                    <a:pt x="2124" y="469"/>
                    <a:pt x="1655" y="0"/>
                    <a:pt x="1062" y="0"/>
                  </a:cubicBezTo>
                  <a:cubicBezTo>
                    <a:pt x="500" y="0"/>
                    <a:pt x="0" y="469"/>
                    <a:pt x="0" y="1063"/>
                  </a:cubicBezTo>
                  <a:cubicBezTo>
                    <a:pt x="0" y="1657"/>
                    <a:pt x="500" y="2125"/>
                    <a:pt x="1062" y="2125"/>
                  </a:cubicBezTo>
                </a:path>
              </a:pathLst>
            </a:custGeom>
            <a:solidFill>
              <a:schemeClr val="accent5"/>
            </a:solidFill>
            <a:ln>
              <a:noFill/>
            </a:ln>
            <a:effectLst/>
          </p:spPr>
          <p:txBody>
            <a:bodyPr wrap="none" anchor="ctr"/>
            <a:lstStyle/>
            <a:p>
              <a:endParaRPr lang="en-US">
                <a:latin typeface="+mn-ea"/>
              </a:endParaRPr>
            </a:p>
          </p:txBody>
        </p:sp>
        <p:sp>
          <p:nvSpPr>
            <p:cNvPr id="125" name="Freeform 31"/>
            <p:cNvSpPr>
              <a:spLocks noChangeArrowheads="1"/>
            </p:cNvSpPr>
            <p:nvPr/>
          </p:nvSpPr>
          <p:spPr bwMode="auto">
            <a:xfrm>
              <a:off x="2893895" y="2308419"/>
              <a:ext cx="95238" cy="34286"/>
            </a:xfrm>
            <a:custGeom>
              <a:avLst/>
              <a:gdLst>
                <a:gd name="T0" fmla="*/ 0 w 439"/>
                <a:gd name="T1" fmla="*/ 0 h 158"/>
                <a:gd name="T2" fmla="*/ 0 w 439"/>
                <a:gd name="T3" fmla="*/ 157 h 158"/>
                <a:gd name="T4" fmla="*/ 438 w 439"/>
                <a:gd name="T5" fmla="*/ 157 h 158"/>
                <a:gd name="T6" fmla="*/ 438 w 439"/>
                <a:gd name="T7" fmla="*/ 0 h 158"/>
                <a:gd name="T8" fmla="*/ 0 w 439"/>
                <a:gd name="T9" fmla="*/ 0 h 158"/>
              </a:gdLst>
              <a:ahLst/>
              <a:cxnLst>
                <a:cxn ang="0">
                  <a:pos x="T0" y="T1"/>
                </a:cxn>
                <a:cxn ang="0">
                  <a:pos x="T2" y="T3"/>
                </a:cxn>
                <a:cxn ang="0">
                  <a:pos x="T4" y="T5"/>
                </a:cxn>
                <a:cxn ang="0">
                  <a:pos x="T6" y="T7"/>
                </a:cxn>
                <a:cxn ang="0">
                  <a:pos x="T8" y="T9"/>
                </a:cxn>
              </a:cxnLst>
              <a:rect l="0" t="0" r="r" b="b"/>
              <a:pathLst>
                <a:path w="439" h="158">
                  <a:moveTo>
                    <a:pt x="0" y="0"/>
                  </a:moveTo>
                  <a:lnTo>
                    <a:pt x="0" y="157"/>
                  </a:lnTo>
                  <a:lnTo>
                    <a:pt x="438" y="157"/>
                  </a:lnTo>
                  <a:lnTo>
                    <a:pt x="438" y="0"/>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6" name="Freeform 32"/>
            <p:cNvSpPr>
              <a:spLocks noChangeArrowheads="1"/>
            </p:cNvSpPr>
            <p:nvPr/>
          </p:nvSpPr>
          <p:spPr bwMode="auto">
            <a:xfrm>
              <a:off x="2806276" y="2133181"/>
              <a:ext cx="269524" cy="168571"/>
            </a:xfrm>
            <a:custGeom>
              <a:avLst/>
              <a:gdLst>
                <a:gd name="T0" fmla="*/ 843 w 1250"/>
                <a:gd name="T1" fmla="*/ 781 h 782"/>
                <a:gd name="T2" fmla="*/ 1249 w 1250"/>
                <a:gd name="T3" fmla="*/ 781 h 782"/>
                <a:gd name="T4" fmla="*/ 1249 w 1250"/>
                <a:gd name="T5" fmla="*/ 0 h 782"/>
                <a:gd name="T6" fmla="*/ 624 w 1250"/>
                <a:gd name="T7" fmla="*/ 0 h 782"/>
                <a:gd name="T8" fmla="*/ 624 w 1250"/>
                <a:gd name="T9" fmla="*/ 94 h 782"/>
                <a:gd name="T10" fmla="*/ 1155 w 1250"/>
                <a:gd name="T11" fmla="*/ 94 h 782"/>
                <a:gd name="T12" fmla="*/ 1155 w 1250"/>
                <a:gd name="T13" fmla="*/ 687 h 782"/>
                <a:gd name="T14" fmla="*/ 843 w 1250"/>
                <a:gd name="T15" fmla="*/ 687 h 782"/>
                <a:gd name="T16" fmla="*/ 624 w 1250"/>
                <a:gd name="T17" fmla="*/ 687 h 782"/>
                <a:gd name="T18" fmla="*/ 624 w 1250"/>
                <a:gd name="T19" fmla="*/ 781 h 782"/>
                <a:gd name="T20" fmla="*/ 843 w 1250"/>
                <a:gd name="T21" fmla="*/ 781 h 782"/>
                <a:gd name="T22" fmla="*/ 624 w 1250"/>
                <a:gd name="T23" fmla="*/ 0 h 782"/>
                <a:gd name="T24" fmla="*/ 0 w 1250"/>
                <a:gd name="T25" fmla="*/ 0 h 782"/>
                <a:gd name="T26" fmla="*/ 0 w 1250"/>
                <a:gd name="T27" fmla="*/ 781 h 782"/>
                <a:gd name="T28" fmla="*/ 405 w 1250"/>
                <a:gd name="T29" fmla="*/ 781 h 782"/>
                <a:gd name="T30" fmla="*/ 624 w 1250"/>
                <a:gd name="T31" fmla="*/ 781 h 782"/>
                <a:gd name="T32" fmla="*/ 624 w 1250"/>
                <a:gd name="T33" fmla="*/ 687 h 782"/>
                <a:gd name="T34" fmla="*/ 405 w 1250"/>
                <a:gd name="T35" fmla="*/ 687 h 782"/>
                <a:gd name="T36" fmla="*/ 94 w 1250"/>
                <a:gd name="T37" fmla="*/ 687 h 782"/>
                <a:gd name="T38" fmla="*/ 94 w 1250"/>
                <a:gd name="T39" fmla="*/ 687 h 782"/>
                <a:gd name="T40" fmla="*/ 94 w 1250"/>
                <a:gd name="T41" fmla="*/ 94 h 782"/>
                <a:gd name="T42" fmla="*/ 624 w 1250"/>
                <a:gd name="T43" fmla="*/ 94 h 782"/>
                <a:gd name="T44" fmla="*/ 624 w 1250"/>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0" h="782">
                  <a:moveTo>
                    <a:pt x="843" y="781"/>
                  </a:moveTo>
                  <a:lnTo>
                    <a:pt x="1249" y="781"/>
                  </a:lnTo>
                  <a:lnTo>
                    <a:pt x="1249" y="0"/>
                  </a:lnTo>
                  <a:lnTo>
                    <a:pt x="624" y="0"/>
                  </a:lnTo>
                  <a:lnTo>
                    <a:pt x="624" y="94"/>
                  </a:lnTo>
                  <a:lnTo>
                    <a:pt x="1155" y="94"/>
                  </a:lnTo>
                  <a:lnTo>
                    <a:pt x="1155" y="687"/>
                  </a:lnTo>
                  <a:lnTo>
                    <a:pt x="843" y="687"/>
                  </a:lnTo>
                  <a:lnTo>
                    <a:pt x="624" y="687"/>
                  </a:lnTo>
                  <a:lnTo>
                    <a:pt x="624" y="781"/>
                  </a:lnTo>
                  <a:lnTo>
                    <a:pt x="843" y="781"/>
                  </a:lnTo>
                  <a:close/>
                  <a:moveTo>
                    <a:pt x="624" y="0"/>
                  </a:moveTo>
                  <a:lnTo>
                    <a:pt x="0" y="0"/>
                  </a:lnTo>
                  <a:lnTo>
                    <a:pt x="0" y="781"/>
                  </a:lnTo>
                  <a:lnTo>
                    <a:pt x="405" y="781"/>
                  </a:lnTo>
                  <a:lnTo>
                    <a:pt x="624" y="781"/>
                  </a:lnTo>
                  <a:lnTo>
                    <a:pt x="624" y="687"/>
                  </a:lnTo>
                  <a:lnTo>
                    <a:pt x="405" y="687"/>
                  </a:lnTo>
                  <a:lnTo>
                    <a:pt x="94" y="687"/>
                  </a:lnTo>
                  <a:lnTo>
                    <a:pt x="94" y="687"/>
                  </a:lnTo>
                  <a:lnTo>
                    <a:pt x="94" y="94"/>
                  </a:lnTo>
                  <a:lnTo>
                    <a:pt x="624" y="94"/>
                  </a:lnTo>
                  <a:lnTo>
                    <a:pt x="624"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7" name="Freeform 33"/>
            <p:cNvSpPr>
              <a:spLocks noChangeArrowheads="1"/>
            </p:cNvSpPr>
            <p:nvPr/>
          </p:nvSpPr>
          <p:spPr bwMode="auto">
            <a:xfrm>
              <a:off x="2873895" y="2356039"/>
              <a:ext cx="135238" cy="14285"/>
            </a:xfrm>
            <a:custGeom>
              <a:avLst/>
              <a:gdLst>
                <a:gd name="T0" fmla="*/ 0 w 625"/>
                <a:gd name="T1" fmla="*/ 0 h 64"/>
                <a:gd name="T2" fmla="*/ 0 w 625"/>
                <a:gd name="T3" fmla="*/ 63 h 64"/>
                <a:gd name="T4" fmla="*/ 624 w 625"/>
                <a:gd name="T5" fmla="*/ 63 h 64"/>
                <a:gd name="T6" fmla="*/ 624 w 625"/>
                <a:gd name="T7" fmla="*/ 0 h 64"/>
                <a:gd name="T8" fmla="*/ 531 w 625"/>
                <a:gd name="T9" fmla="*/ 0 h 64"/>
                <a:gd name="T10" fmla="*/ 93 w 625"/>
                <a:gd name="T11" fmla="*/ 0 h 64"/>
                <a:gd name="T12" fmla="*/ 0 w 62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25" h="64">
                  <a:moveTo>
                    <a:pt x="0" y="0"/>
                  </a:moveTo>
                  <a:lnTo>
                    <a:pt x="0" y="63"/>
                  </a:lnTo>
                  <a:lnTo>
                    <a:pt x="624" y="63"/>
                  </a:lnTo>
                  <a:lnTo>
                    <a:pt x="624" y="0"/>
                  </a:lnTo>
                  <a:lnTo>
                    <a:pt x="531" y="0"/>
                  </a:lnTo>
                  <a:lnTo>
                    <a:pt x="93" y="0"/>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9" name="Freeform 35"/>
            <p:cNvSpPr>
              <a:spLocks noChangeArrowheads="1"/>
            </p:cNvSpPr>
            <p:nvPr/>
          </p:nvSpPr>
          <p:spPr bwMode="auto">
            <a:xfrm>
              <a:off x="1597702" y="2159848"/>
              <a:ext cx="338096" cy="330477"/>
            </a:xfrm>
            <a:custGeom>
              <a:avLst/>
              <a:gdLst>
                <a:gd name="T0" fmla="*/ 781 w 1564"/>
                <a:gd name="T1" fmla="*/ 1531 h 1532"/>
                <a:gd name="T2" fmla="*/ 781 w 1564"/>
                <a:gd name="T3" fmla="*/ 1531 h 1532"/>
                <a:gd name="T4" fmla="*/ 1563 w 1564"/>
                <a:gd name="T5" fmla="*/ 781 h 1532"/>
                <a:gd name="T6" fmla="*/ 781 w 1564"/>
                <a:gd name="T7" fmla="*/ 0 h 1532"/>
                <a:gd name="T8" fmla="*/ 0 w 1564"/>
                <a:gd name="T9" fmla="*/ 781 h 1532"/>
                <a:gd name="T10" fmla="*/ 781 w 1564"/>
                <a:gd name="T11" fmla="*/ 1531 h 1532"/>
              </a:gdLst>
              <a:ahLst/>
              <a:cxnLst>
                <a:cxn ang="0">
                  <a:pos x="T0" y="T1"/>
                </a:cxn>
                <a:cxn ang="0">
                  <a:pos x="T2" y="T3"/>
                </a:cxn>
                <a:cxn ang="0">
                  <a:pos x="T4" y="T5"/>
                </a:cxn>
                <a:cxn ang="0">
                  <a:pos x="T6" y="T7"/>
                </a:cxn>
                <a:cxn ang="0">
                  <a:pos x="T8" y="T9"/>
                </a:cxn>
                <a:cxn ang="0">
                  <a:pos x="T10" y="T11"/>
                </a:cxn>
              </a:cxnLst>
              <a:rect l="0" t="0" r="r" b="b"/>
              <a:pathLst>
                <a:path w="1564" h="1532">
                  <a:moveTo>
                    <a:pt x="781" y="1531"/>
                  </a:moveTo>
                  <a:lnTo>
                    <a:pt x="781" y="1531"/>
                  </a:lnTo>
                  <a:cubicBezTo>
                    <a:pt x="1219" y="1531"/>
                    <a:pt x="1563" y="1187"/>
                    <a:pt x="1563" y="781"/>
                  </a:cubicBezTo>
                  <a:cubicBezTo>
                    <a:pt x="1563" y="344"/>
                    <a:pt x="1219" y="0"/>
                    <a:pt x="781" y="0"/>
                  </a:cubicBezTo>
                  <a:cubicBezTo>
                    <a:pt x="344" y="0"/>
                    <a:pt x="0" y="344"/>
                    <a:pt x="0" y="781"/>
                  </a:cubicBezTo>
                  <a:cubicBezTo>
                    <a:pt x="0" y="1187"/>
                    <a:pt x="344" y="1531"/>
                    <a:pt x="781" y="1531"/>
                  </a:cubicBezTo>
                </a:path>
              </a:pathLst>
            </a:custGeom>
            <a:solidFill>
              <a:schemeClr val="accent1"/>
            </a:solidFill>
            <a:ln>
              <a:noFill/>
            </a:ln>
            <a:effectLst/>
          </p:spPr>
          <p:txBody>
            <a:bodyPr wrap="none" anchor="ctr"/>
            <a:lstStyle/>
            <a:p>
              <a:endParaRPr lang="en-US">
                <a:latin typeface="+mn-ea"/>
              </a:endParaRPr>
            </a:p>
          </p:txBody>
        </p:sp>
        <p:sp>
          <p:nvSpPr>
            <p:cNvPr id="132" name="Freeform 38"/>
            <p:cNvSpPr>
              <a:spLocks noChangeArrowheads="1"/>
            </p:cNvSpPr>
            <p:nvPr/>
          </p:nvSpPr>
          <p:spPr bwMode="auto">
            <a:xfrm>
              <a:off x="1125320" y="1728418"/>
              <a:ext cx="323810" cy="323810"/>
            </a:xfrm>
            <a:custGeom>
              <a:avLst/>
              <a:gdLst>
                <a:gd name="T0" fmla="*/ 750 w 1501"/>
                <a:gd name="T1" fmla="*/ 1500 h 1501"/>
                <a:gd name="T2" fmla="*/ 750 w 1501"/>
                <a:gd name="T3" fmla="*/ 1500 h 1501"/>
                <a:gd name="T4" fmla="*/ 1500 w 1501"/>
                <a:gd name="T5" fmla="*/ 750 h 1501"/>
                <a:gd name="T6" fmla="*/ 750 w 1501"/>
                <a:gd name="T7" fmla="*/ 0 h 1501"/>
                <a:gd name="T8" fmla="*/ 0 w 1501"/>
                <a:gd name="T9" fmla="*/ 750 h 1501"/>
                <a:gd name="T10" fmla="*/ 750 w 1501"/>
                <a:gd name="T11" fmla="*/ 1500 h 1501"/>
              </a:gdLst>
              <a:ahLst/>
              <a:cxnLst>
                <a:cxn ang="0">
                  <a:pos x="T0" y="T1"/>
                </a:cxn>
                <a:cxn ang="0">
                  <a:pos x="T2" y="T3"/>
                </a:cxn>
                <a:cxn ang="0">
                  <a:pos x="T4" y="T5"/>
                </a:cxn>
                <a:cxn ang="0">
                  <a:pos x="T6" y="T7"/>
                </a:cxn>
                <a:cxn ang="0">
                  <a:pos x="T8" y="T9"/>
                </a:cxn>
                <a:cxn ang="0">
                  <a:pos x="T10" y="T11"/>
                </a:cxn>
              </a:cxnLst>
              <a:rect l="0" t="0" r="r" b="b"/>
              <a:pathLst>
                <a:path w="1501" h="1501">
                  <a:moveTo>
                    <a:pt x="750" y="1500"/>
                  </a:moveTo>
                  <a:lnTo>
                    <a:pt x="750" y="1500"/>
                  </a:lnTo>
                  <a:cubicBezTo>
                    <a:pt x="1156" y="1500"/>
                    <a:pt x="1500" y="1156"/>
                    <a:pt x="1500" y="750"/>
                  </a:cubicBezTo>
                  <a:cubicBezTo>
                    <a:pt x="1500" y="312"/>
                    <a:pt x="1156" y="0"/>
                    <a:pt x="750" y="0"/>
                  </a:cubicBezTo>
                  <a:cubicBezTo>
                    <a:pt x="343" y="0"/>
                    <a:pt x="0" y="312"/>
                    <a:pt x="0" y="750"/>
                  </a:cubicBezTo>
                  <a:cubicBezTo>
                    <a:pt x="0" y="1156"/>
                    <a:pt x="343" y="1500"/>
                    <a:pt x="750" y="1500"/>
                  </a:cubicBezTo>
                </a:path>
              </a:pathLst>
            </a:custGeom>
            <a:solidFill>
              <a:schemeClr val="accent4"/>
            </a:solidFill>
            <a:ln>
              <a:noFill/>
            </a:ln>
            <a:effectLst/>
          </p:spPr>
          <p:txBody>
            <a:bodyPr wrap="none" anchor="ctr"/>
            <a:lstStyle/>
            <a:p>
              <a:endParaRPr lang="en-US">
                <a:latin typeface="+mn-ea"/>
              </a:endParaRPr>
            </a:p>
          </p:txBody>
        </p:sp>
        <p:sp>
          <p:nvSpPr>
            <p:cNvPr id="133" name="Freeform 39"/>
            <p:cNvSpPr>
              <a:spLocks noChangeArrowheads="1"/>
            </p:cNvSpPr>
            <p:nvPr/>
          </p:nvSpPr>
          <p:spPr bwMode="auto">
            <a:xfrm>
              <a:off x="1179606" y="1781751"/>
              <a:ext cx="216191" cy="209524"/>
            </a:xfrm>
            <a:custGeom>
              <a:avLst/>
              <a:gdLst>
                <a:gd name="T0" fmla="*/ 718 w 1001"/>
                <a:gd name="T1" fmla="*/ 937 h 970"/>
                <a:gd name="T2" fmla="*/ 906 w 1001"/>
                <a:gd name="T3" fmla="*/ 750 h 970"/>
                <a:gd name="T4" fmla="*/ 968 w 1001"/>
                <a:gd name="T5" fmla="*/ 625 h 970"/>
                <a:gd name="T6" fmla="*/ 968 w 1001"/>
                <a:gd name="T7" fmla="*/ 406 h 970"/>
                <a:gd name="T8" fmla="*/ 937 w 1001"/>
                <a:gd name="T9" fmla="*/ 281 h 970"/>
                <a:gd name="T10" fmla="*/ 781 w 1001"/>
                <a:gd name="T11" fmla="*/ 94 h 970"/>
                <a:gd name="T12" fmla="*/ 687 w 1001"/>
                <a:gd name="T13" fmla="*/ 31 h 970"/>
                <a:gd name="T14" fmla="*/ 593 w 1001"/>
                <a:gd name="T15" fmla="*/ 0 h 970"/>
                <a:gd name="T16" fmla="*/ 531 w 1001"/>
                <a:gd name="T17" fmla="*/ 31 h 970"/>
                <a:gd name="T18" fmla="*/ 625 w 1001"/>
                <a:gd name="T19" fmla="*/ 31 h 970"/>
                <a:gd name="T20" fmla="*/ 687 w 1001"/>
                <a:gd name="T21" fmla="*/ 62 h 970"/>
                <a:gd name="T22" fmla="*/ 656 w 1001"/>
                <a:gd name="T23" fmla="*/ 62 h 970"/>
                <a:gd name="T24" fmla="*/ 593 w 1001"/>
                <a:gd name="T25" fmla="*/ 94 h 970"/>
                <a:gd name="T26" fmla="*/ 562 w 1001"/>
                <a:gd name="T27" fmla="*/ 156 h 970"/>
                <a:gd name="T28" fmla="*/ 625 w 1001"/>
                <a:gd name="T29" fmla="*/ 187 h 970"/>
                <a:gd name="T30" fmla="*/ 687 w 1001"/>
                <a:gd name="T31" fmla="*/ 94 h 970"/>
                <a:gd name="T32" fmla="*/ 750 w 1001"/>
                <a:gd name="T33" fmla="*/ 94 h 970"/>
                <a:gd name="T34" fmla="*/ 781 w 1001"/>
                <a:gd name="T35" fmla="*/ 125 h 970"/>
                <a:gd name="T36" fmla="*/ 812 w 1001"/>
                <a:gd name="T37" fmla="*/ 187 h 970"/>
                <a:gd name="T38" fmla="*/ 812 w 1001"/>
                <a:gd name="T39" fmla="*/ 250 h 970"/>
                <a:gd name="T40" fmla="*/ 781 w 1001"/>
                <a:gd name="T41" fmla="*/ 219 h 970"/>
                <a:gd name="T42" fmla="*/ 718 w 1001"/>
                <a:gd name="T43" fmla="*/ 219 h 970"/>
                <a:gd name="T44" fmla="*/ 750 w 1001"/>
                <a:gd name="T45" fmla="*/ 250 h 970"/>
                <a:gd name="T46" fmla="*/ 687 w 1001"/>
                <a:gd name="T47" fmla="*/ 281 h 970"/>
                <a:gd name="T48" fmla="*/ 625 w 1001"/>
                <a:gd name="T49" fmla="*/ 312 h 970"/>
                <a:gd name="T50" fmla="*/ 562 w 1001"/>
                <a:gd name="T51" fmla="*/ 375 h 970"/>
                <a:gd name="T52" fmla="*/ 562 w 1001"/>
                <a:gd name="T53" fmla="*/ 594 h 970"/>
                <a:gd name="T54" fmla="*/ 625 w 1001"/>
                <a:gd name="T55" fmla="*/ 594 h 970"/>
                <a:gd name="T56" fmla="*/ 687 w 1001"/>
                <a:gd name="T57" fmla="*/ 594 h 970"/>
                <a:gd name="T58" fmla="*/ 750 w 1001"/>
                <a:gd name="T59" fmla="*/ 656 h 970"/>
                <a:gd name="T60" fmla="*/ 812 w 1001"/>
                <a:gd name="T61" fmla="*/ 719 h 970"/>
                <a:gd name="T62" fmla="*/ 875 w 1001"/>
                <a:gd name="T63" fmla="*/ 719 h 970"/>
                <a:gd name="T64" fmla="*/ 593 w 1001"/>
                <a:gd name="T65" fmla="*/ 875 h 970"/>
                <a:gd name="T66" fmla="*/ 31 w 1001"/>
                <a:gd name="T67" fmla="*/ 406 h 970"/>
                <a:gd name="T68" fmla="*/ 0 w 1001"/>
                <a:gd name="T69" fmla="*/ 562 h 970"/>
                <a:gd name="T70" fmla="*/ 62 w 1001"/>
                <a:gd name="T71" fmla="*/ 719 h 970"/>
                <a:gd name="T72" fmla="*/ 250 w 1001"/>
                <a:gd name="T73" fmla="*/ 906 h 970"/>
                <a:gd name="T74" fmla="*/ 531 w 1001"/>
                <a:gd name="T75" fmla="*/ 812 h 970"/>
                <a:gd name="T76" fmla="*/ 500 w 1001"/>
                <a:gd name="T77" fmla="*/ 719 h 970"/>
                <a:gd name="T78" fmla="*/ 531 w 1001"/>
                <a:gd name="T79" fmla="*/ 656 h 970"/>
                <a:gd name="T80" fmla="*/ 468 w 1001"/>
                <a:gd name="T81" fmla="*/ 625 h 970"/>
                <a:gd name="T82" fmla="*/ 406 w 1001"/>
                <a:gd name="T83" fmla="*/ 562 h 970"/>
                <a:gd name="T84" fmla="*/ 312 w 1001"/>
                <a:gd name="T85" fmla="*/ 531 h 970"/>
                <a:gd name="T86" fmla="*/ 250 w 1001"/>
                <a:gd name="T87" fmla="*/ 469 h 970"/>
                <a:gd name="T88" fmla="*/ 218 w 1001"/>
                <a:gd name="T89" fmla="*/ 406 h 970"/>
                <a:gd name="T90" fmla="*/ 218 w 1001"/>
                <a:gd name="T91" fmla="*/ 469 h 970"/>
                <a:gd name="T92" fmla="*/ 187 w 1001"/>
                <a:gd name="T93" fmla="*/ 406 h 970"/>
                <a:gd name="T94" fmla="*/ 156 w 1001"/>
                <a:gd name="T95" fmla="*/ 312 h 970"/>
                <a:gd name="T96" fmla="*/ 218 w 1001"/>
                <a:gd name="T97" fmla="*/ 219 h 970"/>
                <a:gd name="T98" fmla="*/ 218 w 1001"/>
                <a:gd name="T99" fmla="*/ 156 h 970"/>
                <a:gd name="T100" fmla="*/ 406 w 1001"/>
                <a:gd name="T101" fmla="*/ 31 h 970"/>
                <a:gd name="T102" fmla="*/ 500 w 1001"/>
                <a:gd name="T103" fmla="*/ 31 h 970"/>
                <a:gd name="T104" fmla="*/ 343 w 1001"/>
                <a:gd name="T105" fmla="*/ 31 h 970"/>
                <a:gd name="T106" fmla="*/ 187 w 1001"/>
                <a:gd name="T107" fmla="*/ 125 h 970"/>
                <a:gd name="T108" fmla="*/ 62 w 1001"/>
                <a:gd name="T109" fmla="*/ 281 h 970"/>
                <a:gd name="T110" fmla="*/ 531 w 1001"/>
                <a:gd name="T111" fmla="*/ 375 h 970"/>
                <a:gd name="T112" fmla="*/ 468 w 1001"/>
                <a:gd name="T113" fmla="*/ 594 h 970"/>
                <a:gd name="T114" fmla="*/ 437 w 1001"/>
                <a:gd name="T115" fmla="*/ 531 h 970"/>
                <a:gd name="T116" fmla="*/ 406 w 1001"/>
                <a:gd name="T117" fmla="*/ 531 h 970"/>
                <a:gd name="T118" fmla="*/ 343 w 1001"/>
                <a:gd name="T119" fmla="*/ 437 h 970"/>
                <a:gd name="T120" fmla="*/ 437 w 1001"/>
                <a:gd name="T121" fmla="*/ 406 h 970"/>
                <a:gd name="T122" fmla="*/ 531 w 1001"/>
                <a:gd name="T123" fmla="*/ 437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1" h="970">
                  <a:moveTo>
                    <a:pt x="531" y="969"/>
                  </a:moveTo>
                  <a:lnTo>
                    <a:pt x="531" y="969"/>
                  </a:lnTo>
                  <a:cubicBezTo>
                    <a:pt x="562" y="969"/>
                    <a:pt x="593" y="969"/>
                    <a:pt x="593" y="969"/>
                  </a:cubicBezTo>
                  <a:cubicBezTo>
                    <a:pt x="625" y="969"/>
                    <a:pt x="625" y="969"/>
                    <a:pt x="656" y="969"/>
                  </a:cubicBezTo>
                  <a:cubicBezTo>
                    <a:pt x="656" y="969"/>
                    <a:pt x="656" y="937"/>
                    <a:pt x="687" y="937"/>
                  </a:cubicBezTo>
                  <a:lnTo>
                    <a:pt x="718" y="937"/>
                  </a:lnTo>
                  <a:cubicBezTo>
                    <a:pt x="718" y="937"/>
                    <a:pt x="718" y="906"/>
                    <a:pt x="750" y="906"/>
                  </a:cubicBezTo>
                  <a:cubicBezTo>
                    <a:pt x="781" y="906"/>
                    <a:pt x="812" y="875"/>
                    <a:pt x="812" y="844"/>
                  </a:cubicBezTo>
                  <a:cubicBezTo>
                    <a:pt x="843" y="844"/>
                    <a:pt x="843" y="844"/>
                    <a:pt x="843" y="844"/>
                  </a:cubicBezTo>
                  <a:cubicBezTo>
                    <a:pt x="843" y="844"/>
                    <a:pt x="843" y="812"/>
                    <a:pt x="875" y="812"/>
                  </a:cubicBezTo>
                  <a:cubicBezTo>
                    <a:pt x="875" y="812"/>
                    <a:pt x="875" y="812"/>
                    <a:pt x="875" y="781"/>
                  </a:cubicBezTo>
                  <a:cubicBezTo>
                    <a:pt x="906" y="781"/>
                    <a:pt x="906" y="750"/>
                    <a:pt x="906" y="750"/>
                  </a:cubicBezTo>
                  <a:cubicBezTo>
                    <a:pt x="906" y="750"/>
                    <a:pt x="906" y="750"/>
                    <a:pt x="937" y="750"/>
                  </a:cubicBezTo>
                  <a:cubicBezTo>
                    <a:pt x="937" y="719"/>
                    <a:pt x="937" y="719"/>
                    <a:pt x="937" y="719"/>
                  </a:cubicBezTo>
                  <a:lnTo>
                    <a:pt x="937" y="719"/>
                  </a:lnTo>
                  <a:cubicBezTo>
                    <a:pt x="937" y="687"/>
                    <a:pt x="937" y="687"/>
                    <a:pt x="937" y="687"/>
                  </a:cubicBezTo>
                  <a:lnTo>
                    <a:pt x="968" y="656"/>
                  </a:lnTo>
                  <a:lnTo>
                    <a:pt x="968" y="625"/>
                  </a:lnTo>
                  <a:cubicBezTo>
                    <a:pt x="968" y="594"/>
                    <a:pt x="968" y="594"/>
                    <a:pt x="968" y="594"/>
                  </a:cubicBezTo>
                  <a:lnTo>
                    <a:pt x="968" y="562"/>
                  </a:lnTo>
                  <a:cubicBezTo>
                    <a:pt x="968" y="562"/>
                    <a:pt x="968" y="562"/>
                    <a:pt x="1000" y="531"/>
                  </a:cubicBezTo>
                  <a:lnTo>
                    <a:pt x="1000" y="500"/>
                  </a:lnTo>
                  <a:cubicBezTo>
                    <a:pt x="1000" y="469"/>
                    <a:pt x="1000" y="469"/>
                    <a:pt x="1000" y="437"/>
                  </a:cubicBezTo>
                  <a:cubicBezTo>
                    <a:pt x="968" y="437"/>
                    <a:pt x="968" y="437"/>
                    <a:pt x="968" y="406"/>
                  </a:cubicBezTo>
                  <a:lnTo>
                    <a:pt x="968" y="406"/>
                  </a:lnTo>
                  <a:cubicBezTo>
                    <a:pt x="968" y="375"/>
                    <a:pt x="968" y="375"/>
                    <a:pt x="968" y="375"/>
                  </a:cubicBezTo>
                  <a:cubicBezTo>
                    <a:pt x="968" y="344"/>
                    <a:pt x="968" y="344"/>
                    <a:pt x="968" y="312"/>
                  </a:cubicBezTo>
                  <a:cubicBezTo>
                    <a:pt x="968" y="312"/>
                    <a:pt x="968" y="312"/>
                    <a:pt x="937" y="312"/>
                  </a:cubicBezTo>
                  <a:lnTo>
                    <a:pt x="937" y="281"/>
                  </a:lnTo>
                  <a:lnTo>
                    <a:pt x="937" y="281"/>
                  </a:lnTo>
                  <a:cubicBezTo>
                    <a:pt x="937" y="250"/>
                    <a:pt x="937" y="250"/>
                    <a:pt x="937" y="250"/>
                  </a:cubicBezTo>
                  <a:cubicBezTo>
                    <a:pt x="906" y="219"/>
                    <a:pt x="906" y="219"/>
                    <a:pt x="875" y="187"/>
                  </a:cubicBezTo>
                  <a:lnTo>
                    <a:pt x="875" y="156"/>
                  </a:lnTo>
                  <a:cubicBezTo>
                    <a:pt x="843" y="156"/>
                    <a:pt x="843" y="156"/>
                    <a:pt x="843" y="156"/>
                  </a:cubicBezTo>
                  <a:cubicBezTo>
                    <a:pt x="843" y="125"/>
                    <a:pt x="843" y="125"/>
                    <a:pt x="812" y="125"/>
                  </a:cubicBezTo>
                  <a:cubicBezTo>
                    <a:pt x="812" y="125"/>
                    <a:pt x="812" y="94"/>
                    <a:pt x="781" y="94"/>
                  </a:cubicBezTo>
                  <a:lnTo>
                    <a:pt x="750" y="62"/>
                  </a:lnTo>
                  <a:cubicBezTo>
                    <a:pt x="718" y="62"/>
                    <a:pt x="718" y="62"/>
                    <a:pt x="718" y="62"/>
                  </a:cubicBezTo>
                  <a:lnTo>
                    <a:pt x="718" y="62"/>
                  </a:lnTo>
                  <a:lnTo>
                    <a:pt x="687" y="31"/>
                  </a:lnTo>
                  <a:lnTo>
                    <a:pt x="687" y="31"/>
                  </a:lnTo>
                  <a:lnTo>
                    <a:pt x="687" y="31"/>
                  </a:lnTo>
                  <a:lnTo>
                    <a:pt x="687" y="31"/>
                  </a:lnTo>
                  <a:cubicBezTo>
                    <a:pt x="656" y="31"/>
                    <a:pt x="656" y="31"/>
                    <a:pt x="656" y="31"/>
                  </a:cubicBezTo>
                  <a:lnTo>
                    <a:pt x="656" y="31"/>
                  </a:lnTo>
                  <a:cubicBezTo>
                    <a:pt x="625" y="31"/>
                    <a:pt x="625" y="31"/>
                    <a:pt x="625" y="0"/>
                  </a:cubicBezTo>
                  <a:cubicBezTo>
                    <a:pt x="593" y="0"/>
                    <a:pt x="593" y="0"/>
                    <a:pt x="593" y="0"/>
                  </a:cubicBezTo>
                  <a:lnTo>
                    <a:pt x="593" y="0"/>
                  </a:lnTo>
                  <a:cubicBezTo>
                    <a:pt x="562" y="0"/>
                    <a:pt x="562" y="0"/>
                    <a:pt x="531" y="0"/>
                  </a:cubicBezTo>
                  <a:cubicBezTo>
                    <a:pt x="531" y="31"/>
                    <a:pt x="531" y="31"/>
                    <a:pt x="531" y="31"/>
                  </a:cubicBezTo>
                  <a:cubicBezTo>
                    <a:pt x="562" y="31"/>
                    <a:pt x="562" y="31"/>
                    <a:pt x="593" y="31"/>
                  </a:cubicBezTo>
                  <a:lnTo>
                    <a:pt x="593" y="31"/>
                  </a:lnTo>
                  <a:cubicBezTo>
                    <a:pt x="562" y="31"/>
                    <a:pt x="562" y="31"/>
                    <a:pt x="562" y="31"/>
                  </a:cubicBezTo>
                  <a:cubicBezTo>
                    <a:pt x="562" y="62"/>
                    <a:pt x="562" y="31"/>
                    <a:pt x="531" y="31"/>
                  </a:cubicBezTo>
                  <a:lnTo>
                    <a:pt x="562" y="62"/>
                  </a:lnTo>
                  <a:lnTo>
                    <a:pt x="562" y="62"/>
                  </a:lnTo>
                  <a:cubicBezTo>
                    <a:pt x="593" y="62"/>
                    <a:pt x="593" y="62"/>
                    <a:pt x="593" y="62"/>
                  </a:cubicBezTo>
                  <a:lnTo>
                    <a:pt x="593" y="31"/>
                  </a:lnTo>
                  <a:lnTo>
                    <a:pt x="593" y="31"/>
                  </a:lnTo>
                  <a:lnTo>
                    <a:pt x="625" y="31"/>
                  </a:lnTo>
                  <a:cubicBezTo>
                    <a:pt x="625" y="62"/>
                    <a:pt x="625" y="31"/>
                    <a:pt x="625" y="62"/>
                  </a:cubicBezTo>
                  <a:cubicBezTo>
                    <a:pt x="625" y="62"/>
                    <a:pt x="625" y="62"/>
                    <a:pt x="625" y="31"/>
                  </a:cubicBezTo>
                  <a:cubicBezTo>
                    <a:pt x="625" y="31"/>
                    <a:pt x="625" y="31"/>
                    <a:pt x="625" y="62"/>
                  </a:cubicBezTo>
                  <a:lnTo>
                    <a:pt x="656" y="62"/>
                  </a:lnTo>
                  <a:lnTo>
                    <a:pt x="687" y="62"/>
                  </a:lnTo>
                  <a:lnTo>
                    <a:pt x="687" y="62"/>
                  </a:lnTo>
                  <a:cubicBezTo>
                    <a:pt x="687" y="62"/>
                    <a:pt x="687" y="62"/>
                    <a:pt x="656" y="62"/>
                  </a:cubicBezTo>
                  <a:lnTo>
                    <a:pt x="687" y="62"/>
                  </a:lnTo>
                  <a:cubicBezTo>
                    <a:pt x="687" y="94"/>
                    <a:pt x="687" y="94"/>
                    <a:pt x="687" y="94"/>
                  </a:cubicBezTo>
                  <a:cubicBezTo>
                    <a:pt x="687" y="94"/>
                    <a:pt x="687" y="94"/>
                    <a:pt x="656" y="94"/>
                  </a:cubicBezTo>
                  <a:lnTo>
                    <a:pt x="656" y="94"/>
                  </a:lnTo>
                  <a:cubicBezTo>
                    <a:pt x="656" y="94"/>
                    <a:pt x="656" y="94"/>
                    <a:pt x="656" y="62"/>
                  </a:cubicBezTo>
                  <a:lnTo>
                    <a:pt x="656" y="62"/>
                  </a:lnTo>
                  <a:lnTo>
                    <a:pt x="656" y="94"/>
                  </a:lnTo>
                  <a:cubicBezTo>
                    <a:pt x="625" y="94"/>
                    <a:pt x="625" y="94"/>
                    <a:pt x="625" y="94"/>
                  </a:cubicBezTo>
                  <a:lnTo>
                    <a:pt x="625" y="94"/>
                  </a:lnTo>
                  <a:cubicBezTo>
                    <a:pt x="625" y="94"/>
                    <a:pt x="625" y="94"/>
                    <a:pt x="593" y="94"/>
                  </a:cubicBezTo>
                  <a:lnTo>
                    <a:pt x="593" y="94"/>
                  </a:lnTo>
                  <a:cubicBezTo>
                    <a:pt x="593" y="94"/>
                    <a:pt x="593" y="94"/>
                    <a:pt x="562" y="94"/>
                  </a:cubicBezTo>
                  <a:cubicBezTo>
                    <a:pt x="562" y="125"/>
                    <a:pt x="562" y="125"/>
                    <a:pt x="562" y="125"/>
                  </a:cubicBezTo>
                  <a:lnTo>
                    <a:pt x="562" y="125"/>
                  </a:lnTo>
                  <a:lnTo>
                    <a:pt x="562" y="125"/>
                  </a:lnTo>
                  <a:lnTo>
                    <a:pt x="562" y="156"/>
                  </a:lnTo>
                  <a:lnTo>
                    <a:pt x="562" y="156"/>
                  </a:lnTo>
                  <a:lnTo>
                    <a:pt x="593" y="156"/>
                  </a:lnTo>
                  <a:lnTo>
                    <a:pt x="593" y="156"/>
                  </a:lnTo>
                  <a:lnTo>
                    <a:pt x="625" y="156"/>
                  </a:lnTo>
                  <a:cubicBezTo>
                    <a:pt x="625" y="187"/>
                    <a:pt x="625" y="187"/>
                    <a:pt x="625" y="187"/>
                  </a:cubicBezTo>
                  <a:lnTo>
                    <a:pt x="593" y="187"/>
                  </a:lnTo>
                  <a:lnTo>
                    <a:pt x="625" y="187"/>
                  </a:lnTo>
                  <a:lnTo>
                    <a:pt x="625" y="187"/>
                  </a:lnTo>
                  <a:cubicBezTo>
                    <a:pt x="625" y="187"/>
                    <a:pt x="625" y="187"/>
                    <a:pt x="625" y="156"/>
                  </a:cubicBezTo>
                  <a:cubicBezTo>
                    <a:pt x="656" y="156"/>
                    <a:pt x="687" y="156"/>
                    <a:pt x="687" y="125"/>
                  </a:cubicBezTo>
                  <a:lnTo>
                    <a:pt x="687" y="125"/>
                  </a:lnTo>
                  <a:lnTo>
                    <a:pt x="687" y="125"/>
                  </a:lnTo>
                  <a:cubicBezTo>
                    <a:pt x="687" y="125"/>
                    <a:pt x="687" y="125"/>
                    <a:pt x="687" y="94"/>
                  </a:cubicBezTo>
                  <a:lnTo>
                    <a:pt x="687" y="94"/>
                  </a:lnTo>
                  <a:lnTo>
                    <a:pt x="687" y="94"/>
                  </a:lnTo>
                  <a:cubicBezTo>
                    <a:pt x="718" y="94"/>
                    <a:pt x="718" y="94"/>
                    <a:pt x="718" y="94"/>
                  </a:cubicBezTo>
                  <a:lnTo>
                    <a:pt x="718" y="94"/>
                  </a:lnTo>
                  <a:lnTo>
                    <a:pt x="718" y="94"/>
                  </a:lnTo>
                  <a:cubicBezTo>
                    <a:pt x="750" y="94"/>
                    <a:pt x="750" y="94"/>
                    <a:pt x="750" y="94"/>
                  </a:cubicBezTo>
                  <a:cubicBezTo>
                    <a:pt x="750" y="125"/>
                    <a:pt x="750" y="125"/>
                    <a:pt x="750" y="125"/>
                  </a:cubicBezTo>
                  <a:lnTo>
                    <a:pt x="750" y="125"/>
                  </a:lnTo>
                  <a:lnTo>
                    <a:pt x="750" y="125"/>
                  </a:lnTo>
                  <a:lnTo>
                    <a:pt x="750" y="125"/>
                  </a:lnTo>
                  <a:cubicBezTo>
                    <a:pt x="750" y="125"/>
                    <a:pt x="750" y="125"/>
                    <a:pt x="781" y="125"/>
                  </a:cubicBezTo>
                  <a:lnTo>
                    <a:pt x="781" y="125"/>
                  </a:lnTo>
                  <a:lnTo>
                    <a:pt x="781" y="125"/>
                  </a:lnTo>
                  <a:cubicBezTo>
                    <a:pt x="781" y="125"/>
                    <a:pt x="781" y="125"/>
                    <a:pt x="781" y="156"/>
                  </a:cubicBezTo>
                  <a:lnTo>
                    <a:pt x="781" y="156"/>
                  </a:lnTo>
                  <a:lnTo>
                    <a:pt x="812" y="156"/>
                  </a:lnTo>
                  <a:lnTo>
                    <a:pt x="812" y="187"/>
                  </a:lnTo>
                  <a:lnTo>
                    <a:pt x="812" y="187"/>
                  </a:lnTo>
                  <a:lnTo>
                    <a:pt x="812" y="187"/>
                  </a:lnTo>
                  <a:cubicBezTo>
                    <a:pt x="812" y="219"/>
                    <a:pt x="812" y="219"/>
                    <a:pt x="812" y="219"/>
                  </a:cubicBezTo>
                  <a:lnTo>
                    <a:pt x="812" y="219"/>
                  </a:lnTo>
                  <a:lnTo>
                    <a:pt x="812" y="219"/>
                  </a:lnTo>
                  <a:cubicBezTo>
                    <a:pt x="812" y="250"/>
                    <a:pt x="812" y="250"/>
                    <a:pt x="812" y="250"/>
                  </a:cubicBezTo>
                  <a:lnTo>
                    <a:pt x="812" y="250"/>
                  </a:lnTo>
                  <a:lnTo>
                    <a:pt x="812" y="250"/>
                  </a:lnTo>
                  <a:lnTo>
                    <a:pt x="781" y="250"/>
                  </a:lnTo>
                  <a:cubicBezTo>
                    <a:pt x="781" y="250"/>
                    <a:pt x="781" y="250"/>
                    <a:pt x="781" y="219"/>
                  </a:cubicBezTo>
                  <a:cubicBezTo>
                    <a:pt x="781" y="219"/>
                    <a:pt x="781" y="219"/>
                    <a:pt x="812" y="219"/>
                  </a:cubicBezTo>
                  <a:cubicBezTo>
                    <a:pt x="812" y="219"/>
                    <a:pt x="812" y="219"/>
                    <a:pt x="812" y="187"/>
                  </a:cubicBezTo>
                  <a:cubicBezTo>
                    <a:pt x="812" y="187"/>
                    <a:pt x="781" y="187"/>
                    <a:pt x="781" y="219"/>
                  </a:cubicBezTo>
                  <a:lnTo>
                    <a:pt x="781" y="219"/>
                  </a:lnTo>
                  <a:lnTo>
                    <a:pt x="750" y="219"/>
                  </a:lnTo>
                  <a:lnTo>
                    <a:pt x="750" y="219"/>
                  </a:lnTo>
                  <a:lnTo>
                    <a:pt x="750" y="219"/>
                  </a:lnTo>
                  <a:lnTo>
                    <a:pt x="750" y="219"/>
                  </a:lnTo>
                  <a:lnTo>
                    <a:pt x="718" y="219"/>
                  </a:lnTo>
                  <a:lnTo>
                    <a:pt x="718" y="219"/>
                  </a:lnTo>
                  <a:lnTo>
                    <a:pt x="718" y="219"/>
                  </a:lnTo>
                  <a:lnTo>
                    <a:pt x="718" y="250"/>
                  </a:lnTo>
                  <a:lnTo>
                    <a:pt x="718" y="250"/>
                  </a:lnTo>
                  <a:cubicBezTo>
                    <a:pt x="718" y="250"/>
                    <a:pt x="718" y="250"/>
                    <a:pt x="750" y="250"/>
                  </a:cubicBezTo>
                  <a:lnTo>
                    <a:pt x="750" y="250"/>
                  </a:lnTo>
                  <a:lnTo>
                    <a:pt x="750" y="250"/>
                  </a:lnTo>
                  <a:lnTo>
                    <a:pt x="750" y="250"/>
                  </a:lnTo>
                  <a:cubicBezTo>
                    <a:pt x="718" y="250"/>
                    <a:pt x="718" y="250"/>
                    <a:pt x="718" y="281"/>
                  </a:cubicBezTo>
                  <a:lnTo>
                    <a:pt x="687" y="281"/>
                  </a:lnTo>
                  <a:cubicBezTo>
                    <a:pt x="687" y="250"/>
                    <a:pt x="718" y="281"/>
                    <a:pt x="718" y="250"/>
                  </a:cubicBezTo>
                  <a:cubicBezTo>
                    <a:pt x="687" y="250"/>
                    <a:pt x="687" y="250"/>
                    <a:pt x="687" y="281"/>
                  </a:cubicBezTo>
                  <a:lnTo>
                    <a:pt x="656" y="281"/>
                  </a:lnTo>
                  <a:lnTo>
                    <a:pt x="656" y="281"/>
                  </a:lnTo>
                  <a:cubicBezTo>
                    <a:pt x="656" y="281"/>
                    <a:pt x="656" y="281"/>
                    <a:pt x="625" y="281"/>
                  </a:cubicBezTo>
                  <a:cubicBezTo>
                    <a:pt x="625" y="312"/>
                    <a:pt x="625" y="312"/>
                    <a:pt x="625" y="312"/>
                  </a:cubicBezTo>
                  <a:lnTo>
                    <a:pt x="625" y="312"/>
                  </a:lnTo>
                  <a:lnTo>
                    <a:pt x="625" y="312"/>
                  </a:lnTo>
                  <a:cubicBezTo>
                    <a:pt x="593" y="312"/>
                    <a:pt x="593" y="312"/>
                    <a:pt x="593" y="312"/>
                  </a:cubicBezTo>
                  <a:cubicBezTo>
                    <a:pt x="593" y="312"/>
                    <a:pt x="593" y="312"/>
                    <a:pt x="593" y="344"/>
                  </a:cubicBezTo>
                  <a:cubicBezTo>
                    <a:pt x="593" y="344"/>
                    <a:pt x="593" y="312"/>
                    <a:pt x="593" y="344"/>
                  </a:cubicBezTo>
                  <a:lnTo>
                    <a:pt x="593" y="344"/>
                  </a:lnTo>
                  <a:lnTo>
                    <a:pt x="562" y="375"/>
                  </a:lnTo>
                  <a:lnTo>
                    <a:pt x="562" y="375"/>
                  </a:lnTo>
                  <a:cubicBezTo>
                    <a:pt x="531" y="375"/>
                    <a:pt x="531" y="375"/>
                    <a:pt x="531" y="375"/>
                  </a:cubicBezTo>
                  <a:lnTo>
                    <a:pt x="531" y="375"/>
                  </a:lnTo>
                  <a:cubicBezTo>
                    <a:pt x="531" y="625"/>
                    <a:pt x="531" y="625"/>
                    <a:pt x="531" y="625"/>
                  </a:cubicBezTo>
                  <a:lnTo>
                    <a:pt x="531" y="594"/>
                  </a:lnTo>
                  <a:lnTo>
                    <a:pt x="531" y="594"/>
                  </a:lnTo>
                  <a:cubicBezTo>
                    <a:pt x="562" y="594"/>
                    <a:pt x="562" y="594"/>
                    <a:pt x="562" y="594"/>
                  </a:cubicBezTo>
                  <a:lnTo>
                    <a:pt x="562" y="594"/>
                  </a:lnTo>
                  <a:cubicBezTo>
                    <a:pt x="562" y="594"/>
                    <a:pt x="562" y="562"/>
                    <a:pt x="593" y="594"/>
                  </a:cubicBezTo>
                  <a:cubicBezTo>
                    <a:pt x="593" y="594"/>
                    <a:pt x="562" y="594"/>
                    <a:pt x="593" y="594"/>
                  </a:cubicBezTo>
                  <a:lnTo>
                    <a:pt x="593" y="594"/>
                  </a:lnTo>
                  <a:lnTo>
                    <a:pt x="593" y="594"/>
                  </a:lnTo>
                  <a:cubicBezTo>
                    <a:pt x="625" y="594"/>
                    <a:pt x="625" y="594"/>
                    <a:pt x="625" y="594"/>
                  </a:cubicBezTo>
                  <a:lnTo>
                    <a:pt x="625" y="594"/>
                  </a:lnTo>
                  <a:lnTo>
                    <a:pt x="625" y="594"/>
                  </a:lnTo>
                  <a:cubicBezTo>
                    <a:pt x="656" y="594"/>
                    <a:pt x="656" y="594"/>
                    <a:pt x="656" y="594"/>
                  </a:cubicBezTo>
                  <a:lnTo>
                    <a:pt x="656" y="594"/>
                  </a:lnTo>
                  <a:cubicBezTo>
                    <a:pt x="687" y="594"/>
                    <a:pt x="687" y="594"/>
                    <a:pt x="687" y="594"/>
                  </a:cubicBezTo>
                  <a:lnTo>
                    <a:pt x="687" y="594"/>
                  </a:lnTo>
                  <a:cubicBezTo>
                    <a:pt x="687" y="625"/>
                    <a:pt x="687" y="625"/>
                    <a:pt x="687" y="625"/>
                  </a:cubicBezTo>
                  <a:lnTo>
                    <a:pt x="687" y="625"/>
                  </a:lnTo>
                  <a:cubicBezTo>
                    <a:pt x="687" y="625"/>
                    <a:pt x="687" y="625"/>
                    <a:pt x="718" y="625"/>
                  </a:cubicBezTo>
                  <a:lnTo>
                    <a:pt x="718" y="656"/>
                  </a:lnTo>
                  <a:cubicBezTo>
                    <a:pt x="718" y="656"/>
                    <a:pt x="718" y="625"/>
                    <a:pt x="750" y="625"/>
                  </a:cubicBezTo>
                  <a:cubicBezTo>
                    <a:pt x="750" y="656"/>
                    <a:pt x="750" y="656"/>
                    <a:pt x="750" y="656"/>
                  </a:cubicBezTo>
                  <a:cubicBezTo>
                    <a:pt x="781" y="656"/>
                    <a:pt x="781" y="656"/>
                    <a:pt x="781" y="656"/>
                  </a:cubicBezTo>
                  <a:cubicBezTo>
                    <a:pt x="781" y="656"/>
                    <a:pt x="781" y="656"/>
                    <a:pt x="781" y="687"/>
                  </a:cubicBezTo>
                  <a:lnTo>
                    <a:pt x="781" y="687"/>
                  </a:lnTo>
                  <a:lnTo>
                    <a:pt x="781" y="687"/>
                  </a:lnTo>
                  <a:cubicBezTo>
                    <a:pt x="781" y="687"/>
                    <a:pt x="781" y="719"/>
                    <a:pt x="812" y="719"/>
                  </a:cubicBezTo>
                  <a:lnTo>
                    <a:pt x="812" y="719"/>
                  </a:lnTo>
                  <a:lnTo>
                    <a:pt x="812" y="719"/>
                  </a:lnTo>
                  <a:lnTo>
                    <a:pt x="843" y="719"/>
                  </a:lnTo>
                  <a:lnTo>
                    <a:pt x="843" y="719"/>
                  </a:lnTo>
                  <a:lnTo>
                    <a:pt x="843" y="719"/>
                  </a:lnTo>
                  <a:lnTo>
                    <a:pt x="875" y="719"/>
                  </a:lnTo>
                  <a:lnTo>
                    <a:pt x="875" y="719"/>
                  </a:lnTo>
                  <a:cubicBezTo>
                    <a:pt x="875" y="719"/>
                    <a:pt x="875" y="719"/>
                    <a:pt x="906" y="750"/>
                  </a:cubicBezTo>
                  <a:cubicBezTo>
                    <a:pt x="812" y="844"/>
                    <a:pt x="718" y="906"/>
                    <a:pt x="593" y="937"/>
                  </a:cubicBezTo>
                  <a:lnTo>
                    <a:pt x="593" y="937"/>
                  </a:lnTo>
                  <a:cubicBezTo>
                    <a:pt x="593" y="906"/>
                    <a:pt x="593" y="906"/>
                    <a:pt x="593" y="906"/>
                  </a:cubicBezTo>
                  <a:lnTo>
                    <a:pt x="593" y="875"/>
                  </a:lnTo>
                  <a:lnTo>
                    <a:pt x="593" y="875"/>
                  </a:lnTo>
                  <a:cubicBezTo>
                    <a:pt x="562" y="875"/>
                    <a:pt x="562" y="875"/>
                    <a:pt x="562" y="844"/>
                  </a:cubicBezTo>
                  <a:lnTo>
                    <a:pt x="531" y="844"/>
                  </a:lnTo>
                  <a:lnTo>
                    <a:pt x="531" y="844"/>
                  </a:lnTo>
                  <a:cubicBezTo>
                    <a:pt x="531" y="812"/>
                    <a:pt x="531" y="812"/>
                    <a:pt x="531" y="812"/>
                  </a:cubicBezTo>
                  <a:lnTo>
                    <a:pt x="531" y="969"/>
                  </a:lnTo>
                  <a:close/>
                  <a:moveTo>
                    <a:pt x="31" y="406"/>
                  </a:moveTo>
                  <a:lnTo>
                    <a:pt x="31" y="406"/>
                  </a:lnTo>
                  <a:cubicBezTo>
                    <a:pt x="0" y="406"/>
                    <a:pt x="0" y="406"/>
                    <a:pt x="0" y="406"/>
                  </a:cubicBezTo>
                  <a:cubicBezTo>
                    <a:pt x="0" y="437"/>
                    <a:pt x="0" y="437"/>
                    <a:pt x="0" y="437"/>
                  </a:cubicBezTo>
                  <a:cubicBezTo>
                    <a:pt x="0" y="469"/>
                    <a:pt x="0" y="469"/>
                    <a:pt x="0" y="500"/>
                  </a:cubicBezTo>
                  <a:lnTo>
                    <a:pt x="0" y="531"/>
                  </a:lnTo>
                  <a:cubicBezTo>
                    <a:pt x="0" y="562"/>
                    <a:pt x="0" y="562"/>
                    <a:pt x="0" y="562"/>
                  </a:cubicBezTo>
                  <a:cubicBezTo>
                    <a:pt x="0" y="562"/>
                    <a:pt x="0" y="594"/>
                    <a:pt x="31" y="594"/>
                  </a:cubicBezTo>
                  <a:cubicBezTo>
                    <a:pt x="31" y="594"/>
                    <a:pt x="31" y="594"/>
                    <a:pt x="31" y="625"/>
                  </a:cubicBezTo>
                  <a:lnTo>
                    <a:pt x="31" y="656"/>
                  </a:lnTo>
                  <a:lnTo>
                    <a:pt x="31" y="687"/>
                  </a:lnTo>
                  <a:cubicBezTo>
                    <a:pt x="62" y="687"/>
                    <a:pt x="62" y="687"/>
                    <a:pt x="62" y="719"/>
                  </a:cubicBezTo>
                  <a:lnTo>
                    <a:pt x="62" y="719"/>
                  </a:lnTo>
                  <a:cubicBezTo>
                    <a:pt x="62" y="719"/>
                    <a:pt x="62" y="719"/>
                    <a:pt x="62" y="750"/>
                  </a:cubicBezTo>
                  <a:cubicBezTo>
                    <a:pt x="93" y="750"/>
                    <a:pt x="93" y="781"/>
                    <a:pt x="125" y="781"/>
                  </a:cubicBezTo>
                  <a:cubicBezTo>
                    <a:pt x="125" y="812"/>
                    <a:pt x="125" y="812"/>
                    <a:pt x="125" y="812"/>
                  </a:cubicBezTo>
                  <a:lnTo>
                    <a:pt x="156" y="844"/>
                  </a:lnTo>
                  <a:lnTo>
                    <a:pt x="156" y="844"/>
                  </a:lnTo>
                  <a:cubicBezTo>
                    <a:pt x="187" y="875"/>
                    <a:pt x="218" y="906"/>
                    <a:pt x="250" y="906"/>
                  </a:cubicBezTo>
                  <a:lnTo>
                    <a:pt x="281" y="937"/>
                  </a:lnTo>
                  <a:lnTo>
                    <a:pt x="312" y="937"/>
                  </a:lnTo>
                  <a:lnTo>
                    <a:pt x="343" y="969"/>
                  </a:lnTo>
                  <a:cubicBezTo>
                    <a:pt x="375" y="969"/>
                    <a:pt x="437" y="969"/>
                    <a:pt x="500" y="969"/>
                  </a:cubicBezTo>
                  <a:lnTo>
                    <a:pt x="531" y="969"/>
                  </a:lnTo>
                  <a:cubicBezTo>
                    <a:pt x="531" y="812"/>
                    <a:pt x="531" y="812"/>
                    <a:pt x="531" y="812"/>
                  </a:cubicBezTo>
                  <a:lnTo>
                    <a:pt x="531" y="812"/>
                  </a:lnTo>
                  <a:lnTo>
                    <a:pt x="500" y="781"/>
                  </a:lnTo>
                  <a:lnTo>
                    <a:pt x="500" y="781"/>
                  </a:lnTo>
                  <a:cubicBezTo>
                    <a:pt x="500" y="750"/>
                    <a:pt x="500" y="750"/>
                    <a:pt x="500" y="750"/>
                  </a:cubicBezTo>
                  <a:lnTo>
                    <a:pt x="468" y="750"/>
                  </a:lnTo>
                  <a:lnTo>
                    <a:pt x="500" y="719"/>
                  </a:lnTo>
                  <a:lnTo>
                    <a:pt x="500" y="719"/>
                  </a:lnTo>
                  <a:cubicBezTo>
                    <a:pt x="468" y="719"/>
                    <a:pt x="500" y="719"/>
                    <a:pt x="500" y="687"/>
                  </a:cubicBezTo>
                  <a:lnTo>
                    <a:pt x="500" y="687"/>
                  </a:lnTo>
                  <a:lnTo>
                    <a:pt x="500" y="687"/>
                  </a:lnTo>
                  <a:lnTo>
                    <a:pt x="500" y="687"/>
                  </a:lnTo>
                  <a:lnTo>
                    <a:pt x="531" y="656"/>
                  </a:lnTo>
                  <a:cubicBezTo>
                    <a:pt x="531" y="656"/>
                    <a:pt x="531" y="656"/>
                    <a:pt x="531" y="625"/>
                  </a:cubicBezTo>
                  <a:lnTo>
                    <a:pt x="500" y="625"/>
                  </a:lnTo>
                  <a:lnTo>
                    <a:pt x="500" y="625"/>
                  </a:lnTo>
                  <a:lnTo>
                    <a:pt x="500" y="625"/>
                  </a:lnTo>
                  <a:lnTo>
                    <a:pt x="500" y="625"/>
                  </a:lnTo>
                  <a:lnTo>
                    <a:pt x="468" y="625"/>
                  </a:lnTo>
                  <a:lnTo>
                    <a:pt x="468" y="625"/>
                  </a:lnTo>
                  <a:lnTo>
                    <a:pt x="468" y="594"/>
                  </a:lnTo>
                  <a:cubicBezTo>
                    <a:pt x="437" y="594"/>
                    <a:pt x="437" y="594"/>
                    <a:pt x="437" y="594"/>
                  </a:cubicBezTo>
                  <a:lnTo>
                    <a:pt x="437" y="594"/>
                  </a:lnTo>
                  <a:lnTo>
                    <a:pt x="437" y="562"/>
                  </a:lnTo>
                  <a:cubicBezTo>
                    <a:pt x="406" y="562"/>
                    <a:pt x="406" y="562"/>
                    <a:pt x="406" y="562"/>
                  </a:cubicBezTo>
                  <a:lnTo>
                    <a:pt x="406" y="562"/>
                  </a:lnTo>
                  <a:lnTo>
                    <a:pt x="406" y="562"/>
                  </a:lnTo>
                  <a:cubicBezTo>
                    <a:pt x="375" y="562"/>
                    <a:pt x="375" y="531"/>
                    <a:pt x="375" y="531"/>
                  </a:cubicBezTo>
                  <a:cubicBezTo>
                    <a:pt x="343" y="531"/>
                    <a:pt x="343" y="531"/>
                    <a:pt x="343" y="531"/>
                  </a:cubicBezTo>
                  <a:cubicBezTo>
                    <a:pt x="343" y="531"/>
                    <a:pt x="343" y="531"/>
                    <a:pt x="312" y="531"/>
                  </a:cubicBezTo>
                  <a:lnTo>
                    <a:pt x="312" y="531"/>
                  </a:lnTo>
                  <a:lnTo>
                    <a:pt x="312" y="531"/>
                  </a:lnTo>
                  <a:cubicBezTo>
                    <a:pt x="281" y="531"/>
                    <a:pt x="281" y="531"/>
                    <a:pt x="281" y="531"/>
                  </a:cubicBezTo>
                  <a:cubicBezTo>
                    <a:pt x="281" y="531"/>
                    <a:pt x="281" y="531"/>
                    <a:pt x="281" y="500"/>
                  </a:cubicBezTo>
                  <a:lnTo>
                    <a:pt x="281" y="500"/>
                  </a:lnTo>
                  <a:lnTo>
                    <a:pt x="281" y="500"/>
                  </a:lnTo>
                  <a:cubicBezTo>
                    <a:pt x="281" y="469"/>
                    <a:pt x="250" y="469"/>
                    <a:pt x="250" y="469"/>
                  </a:cubicBezTo>
                  <a:lnTo>
                    <a:pt x="250" y="437"/>
                  </a:lnTo>
                  <a:lnTo>
                    <a:pt x="250" y="437"/>
                  </a:lnTo>
                  <a:lnTo>
                    <a:pt x="250" y="437"/>
                  </a:lnTo>
                  <a:cubicBezTo>
                    <a:pt x="218" y="437"/>
                    <a:pt x="218" y="406"/>
                    <a:pt x="218" y="406"/>
                  </a:cubicBezTo>
                  <a:lnTo>
                    <a:pt x="218" y="406"/>
                  </a:lnTo>
                  <a:cubicBezTo>
                    <a:pt x="218" y="375"/>
                    <a:pt x="218" y="406"/>
                    <a:pt x="218" y="406"/>
                  </a:cubicBezTo>
                  <a:lnTo>
                    <a:pt x="218" y="406"/>
                  </a:lnTo>
                  <a:lnTo>
                    <a:pt x="218" y="437"/>
                  </a:lnTo>
                  <a:lnTo>
                    <a:pt x="218" y="437"/>
                  </a:lnTo>
                  <a:lnTo>
                    <a:pt x="218" y="469"/>
                  </a:lnTo>
                  <a:lnTo>
                    <a:pt x="250" y="469"/>
                  </a:lnTo>
                  <a:cubicBezTo>
                    <a:pt x="218" y="469"/>
                    <a:pt x="218" y="469"/>
                    <a:pt x="218" y="469"/>
                  </a:cubicBezTo>
                  <a:lnTo>
                    <a:pt x="218" y="469"/>
                  </a:lnTo>
                  <a:lnTo>
                    <a:pt x="218" y="437"/>
                  </a:lnTo>
                  <a:lnTo>
                    <a:pt x="187" y="437"/>
                  </a:lnTo>
                  <a:cubicBezTo>
                    <a:pt x="187" y="437"/>
                    <a:pt x="218" y="437"/>
                    <a:pt x="218" y="406"/>
                  </a:cubicBezTo>
                  <a:lnTo>
                    <a:pt x="187" y="406"/>
                  </a:lnTo>
                  <a:lnTo>
                    <a:pt x="187" y="406"/>
                  </a:lnTo>
                  <a:cubicBezTo>
                    <a:pt x="187" y="375"/>
                    <a:pt x="187" y="375"/>
                    <a:pt x="187" y="375"/>
                  </a:cubicBezTo>
                  <a:lnTo>
                    <a:pt x="187" y="375"/>
                  </a:lnTo>
                  <a:lnTo>
                    <a:pt x="187" y="375"/>
                  </a:lnTo>
                  <a:cubicBezTo>
                    <a:pt x="187" y="344"/>
                    <a:pt x="156" y="344"/>
                    <a:pt x="156" y="344"/>
                  </a:cubicBezTo>
                  <a:cubicBezTo>
                    <a:pt x="156" y="344"/>
                    <a:pt x="156" y="344"/>
                    <a:pt x="156" y="312"/>
                  </a:cubicBezTo>
                  <a:lnTo>
                    <a:pt x="156" y="312"/>
                  </a:lnTo>
                  <a:cubicBezTo>
                    <a:pt x="187" y="312"/>
                    <a:pt x="187" y="312"/>
                    <a:pt x="187" y="281"/>
                  </a:cubicBezTo>
                  <a:lnTo>
                    <a:pt x="187" y="281"/>
                  </a:lnTo>
                  <a:cubicBezTo>
                    <a:pt x="187" y="281"/>
                    <a:pt x="187" y="281"/>
                    <a:pt x="187" y="250"/>
                  </a:cubicBezTo>
                  <a:cubicBezTo>
                    <a:pt x="218" y="250"/>
                    <a:pt x="218" y="250"/>
                    <a:pt x="218" y="250"/>
                  </a:cubicBezTo>
                  <a:lnTo>
                    <a:pt x="218" y="219"/>
                  </a:lnTo>
                  <a:lnTo>
                    <a:pt x="218" y="219"/>
                  </a:lnTo>
                  <a:lnTo>
                    <a:pt x="218" y="219"/>
                  </a:lnTo>
                  <a:cubicBezTo>
                    <a:pt x="218" y="187"/>
                    <a:pt x="218" y="187"/>
                    <a:pt x="218" y="187"/>
                  </a:cubicBezTo>
                  <a:lnTo>
                    <a:pt x="218" y="187"/>
                  </a:lnTo>
                  <a:lnTo>
                    <a:pt x="218" y="156"/>
                  </a:lnTo>
                  <a:lnTo>
                    <a:pt x="218" y="156"/>
                  </a:lnTo>
                  <a:lnTo>
                    <a:pt x="218" y="156"/>
                  </a:lnTo>
                  <a:lnTo>
                    <a:pt x="218" y="156"/>
                  </a:lnTo>
                  <a:cubicBezTo>
                    <a:pt x="218" y="156"/>
                    <a:pt x="218" y="156"/>
                    <a:pt x="218" y="125"/>
                  </a:cubicBezTo>
                  <a:lnTo>
                    <a:pt x="218" y="125"/>
                  </a:lnTo>
                  <a:cubicBezTo>
                    <a:pt x="281" y="94"/>
                    <a:pt x="343" y="62"/>
                    <a:pt x="406" y="31"/>
                  </a:cubicBezTo>
                  <a:lnTo>
                    <a:pt x="406" y="31"/>
                  </a:lnTo>
                  <a:lnTo>
                    <a:pt x="406" y="31"/>
                  </a:lnTo>
                  <a:cubicBezTo>
                    <a:pt x="437" y="31"/>
                    <a:pt x="437" y="31"/>
                    <a:pt x="437" y="31"/>
                  </a:cubicBezTo>
                  <a:lnTo>
                    <a:pt x="437" y="31"/>
                  </a:lnTo>
                  <a:cubicBezTo>
                    <a:pt x="468" y="31"/>
                    <a:pt x="468" y="62"/>
                    <a:pt x="468" y="31"/>
                  </a:cubicBezTo>
                  <a:lnTo>
                    <a:pt x="468" y="31"/>
                  </a:lnTo>
                  <a:cubicBezTo>
                    <a:pt x="468" y="31"/>
                    <a:pt x="468" y="31"/>
                    <a:pt x="500" y="31"/>
                  </a:cubicBezTo>
                  <a:lnTo>
                    <a:pt x="500" y="31"/>
                  </a:lnTo>
                  <a:lnTo>
                    <a:pt x="531" y="31"/>
                  </a:lnTo>
                  <a:cubicBezTo>
                    <a:pt x="531" y="0"/>
                    <a:pt x="531" y="0"/>
                    <a:pt x="531" y="0"/>
                  </a:cubicBezTo>
                  <a:lnTo>
                    <a:pt x="500" y="0"/>
                  </a:lnTo>
                  <a:lnTo>
                    <a:pt x="500" y="0"/>
                  </a:lnTo>
                  <a:cubicBezTo>
                    <a:pt x="500" y="0"/>
                    <a:pt x="500" y="0"/>
                    <a:pt x="468" y="0"/>
                  </a:cubicBezTo>
                  <a:cubicBezTo>
                    <a:pt x="437" y="0"/>
                    <a:pt x="375" y="0"/>
                    <a:pt x="343" y="31"/>
                  </a:cubicBezTo>
                  <a:lnTo>
                    <a:pt x="312" y="31"/>
                  </a:lnTo>
                  <a:lnTo>
                    <a:pt x="312" y="31"/>
                  </a:lnTo>
                  <a:cubicBezTo>
                    <a:pt x="312" y="31"/>
                    <a:pt x="312" y="31"/>
                    <a:pt x="281" y="31"/>
                  </a:cubicBezTo>
                  <a:cubicBezTo>
                    <a:pt x="281" y="62"/>
                    <a:pt x="281" y="62"/>
                    <a:pt x="281" y="62"/>
                  </a:cubicBezTo>
                  <a:lnTo>
                    <a:pt x="250" y="62"/>
                  </a:lnTo>
                  <a:cubicBezTo>
                    <a:pt x="218" y="94"/>
                    <a:pt x="187" y="94"/>
                    <a:pt x="187" y="125"/>
                  </a:cubicBezTo>
                  <a:lnTo>
                    <a:pt x="156" y="125"/>
                  </a:lnTo>
                  <a:cubicBezTo>
                    <a:pt x="156" y="125"/>
                    <a:pt x="156" y="125"/>
                    <a:pt x="156" y="156"/>
                  </a:cubicBezTo>
                  <a:lnTo>
                    <a:pt x="125" y="156"/>
                  </a:lnTo>
                  <a:lnTo>
                    <a:pt x="125" y="187"/>
                  </a:lnTo>
                  <a:cubicBezTo>
                    <a:pt x="93" y="219"/>
                    <a:pt x="93" y="219"/>
                    <a:pt x="62" y="250"/>
                  </a:cubicBezTo>
                  <a:cubicBezTo>
                    <a:pt x="62" y="250"/>
                    <a:pt x="62" y="250"/>
                    <a:pt x="62" y="281"/>
                  </a:cubicBezTo>
                  <a:lnTo>
                    <a:pt x="62" y="281"/>
                  </a:lnTo>
                  <a:lnTo>
                    <a:pt x="31" y="312"/>
                  </a:lnTo>
                  <a:lnTo>
                    <a:pt x="31" y="312"/>
                  </a:lnTo>
                  <a:cubicBezTo>
                    <a:pt x="31" y="344"/>
                    <a:pt x="31" y="344"/>
                    <a:pt x="31" y="375"/>
                  </a:cubicBezTo>
                  <a:cubicBezTo>
                    <a:pt x="31" y="375"/>
                    <a:pt x="31" y="375"/>
                    <a:pt x="31" y="406"/>
                  </a:cubicBezTo>
                  <a:close/>
                  <a:moveTo>
                    <a:pt x="531" y="375"/>
                  </a:moveTo>
                  <a:lnTo>
                    <a:pt x="531" y="375"/>
                  </a:lnTo>
                  <a:cubicBezTo>
                    <a:pt x="531" y="625"/>
                    <a:pt x="531" y="625"/>
                    <a:pt x="531" y="625"/>
                  </a:cubicBezTo>
                  <a:lnTo>
                    <a:pt x="531" y="625"/>
                  </a:lnTo>
                  <a:cubicBezTo>
                    <a:pt x="531" y="625"/>
                    <a:pt x="531" y="625"/>
                    <a:pt x="500" y="594"/>
                  </a:cubicBezTo>
                  <a:lnTo>
                    <a:pt x="500" y="625"/>
                  </a:lnTo>
                  <a:cubicBezTo>
                    <a:pt x="468" y="625"/>
                    <a:pt x="468" y="594"/>
                    <a:pt x="468" y="594"/>
                  </a:cubicBezTo>
                  <a:lnTo>
                    <a:pt x="468" y="562"/>
                  </a:lnTo>
                  <a:lnTo>
                    <a:pt x="468" y="562"/>
                  </a:lnTo>
                  <a:lnTo>
                    <a:pt x="468" y="531"/>
                  </a:lnTo>
                  <a:cubicBezTo>
                    <a:pt x="437" y="531"/>
                    <a:pt x="437" y="562"/>
                    <a:pt x="437" y="531"/>
                  </a:cubicBezTo>
                  <a:cubicBezTo>
                    <a:pt x="406" y="531"/>
                    <a:pt x="437" y="531"/>
                    <a:pt x="437" y="531"/>
                  </a:cubicBezTo>
                  <a:lnTo>
                    <a:pt x="437" y="531"/>
                  </a:lnTo>
                  <a:lnTo>
                    <a:pt x="437" y="531"/>
                  </a:lnTo>
                  <a:cubicBezTo>
                    <a:pt x="437" y="500"/>
                    <a:pt x="437" y="500"/>
                    <a:pt x="437" y="500"/>
                  </a:cubicBezTo>
                  <a:lnTo>
                    <a:pt x="437" y="500"/>
                  </a:lnTo>
                  <a:lnTo>
                    <a:pt x="437" y="500"/>
                  </a:lnTo>
                  <a:cubicBezTo>
                    <a:pt x="437" y="500"/>
                    <a:pt x="437" y="500"/>
                    <a:pt x="406" y="500"/>
                  </a:cubicBezTo>
                  <a:cubicBezTo>
                    <a:pt x="406" y="500"/>
                    <a:pt x="406" y="500"/>
                    <a:pt x="406" y="531"/>
                  </a:cubicBezTo>
                  <a:lnTo>
                    <a:pt x="375" y="531"/>
                  </a:lnTo>
                  <a:lnTo>
                    <a:pt x="375" y="531"/>
                  </a:lnTo>
                  <a:cubicBezTo>
                    <a:pt x="375" y="531"/>
                    <a:pt x="343" y="531"/>
                    <a:pt x="343" y="500"/>
                  </a:cubicBezTo>
                  <a:lnTo>
                    <a:pt x="343" y="500"/>
                  </a:lnTo>
                  <a:cubicBezTo>
                    <a:pt x="343" y="469"/>
                    <a:pt x="343" y="469"/>
                    <a:pt x="343" y="469"/>
                  </a:cubicBezTo>
                  <a:cubicBezTo>
                    <a:pt x="343" y="437"/>
                    <a:pt x="343" y="437"/>
                    <a:pt x="343" y="437"/>
                  </a:cubicBezTo>
                  <a:cubicBezTo>
                    <a:pt x="375" y="437"/>
                    <a:pt x="343" y="437"/>
                    <a:pt x="375" y="437"/>
                  </a:cubicBezTo>
                  <a:cubicBezTo>
                    <a:pt x="375" y="437"/>
                    <a:pt x="375" y="437"/>
                    <a:pt x="375" y="406"/>
                  </a:cubicBezTo>
                  <a:lnTo>
                    <a:pt x="406" y="406"/>
                  </a:lnTo>
                  <a:lnTo>
                    <a:pt x="406" y="406"/>
                  </a:lnTo>
                  <a:lnTo>
                    <a:pt x="437" y="406"/>
                  </a:lnTo>
                  <a:lnTo>
                    <a:pt x="437" y="406"/>
                  </a:lnTo>
                  <a:cubicBezTo>
                    <a:pt x="468" y="406"/>
                    <a:pt x="468" y="406"/>
                    <a:pt x="468" y="406"/>
                  </a:cubicBezTo>
                  <a:lnTo>
                    <a:pt x="468" y="406"/>
                  </a:lnTo>
                  <a:lnTo>
                    <a:pt x="500" y="406"/>
                  </a:lnTo>
                  <a:lnTo>
                    <a:pt x="500" y="406"/>
                  </a:lnTo>
                  <a:cubicBezTo>
                    <a:pt x="500" y="437"/>
                    <a:pt x="500" y="437"/>
                    <a:pt x="500" y="437"/>
                  </a:cubicBezTo>
                  <a:cubicBezTo>
                    <a:pt x="500" y="437"/>
                    <a:pt x="500" y="437"/>
                    <a:pt x="531" y="437"/>
                  </a:cubicBezTo>
                  <a:lnTo>
                    <a:pt x="531" y="437"/>
                  </a:lnTo>
                  <a:cubicBezTo>
                    <a:pt x="531" y="406"/>
                    <a:pt x="531" y="406"/>
                    <a:pt x="531" y="406"/>
                  </a:cubicBezTo>
                  <a:lnTo>
                    <a:pt x="531" y="406"/>
                  </a:lnTo>
                  <a:lnTo>
                    <a:pt x="531" y="375"/>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2" name="Freeform 48"/>
            <p:cNvSpPr>
              <a:spLocks noChangeArrowheads="1"/>
            </p:cNvSpPr>
            <p:nvPr/>
          </p:nvSpPr>
          <p:spPr bwMode="auto">
            <a:xfrm>
              <a:off x="1813893" y="1748418"/>
              <a:ext cx="398096" cy="398096"/>
            </a:xfrm>
            <a:custGeom>
              <a:avLst/>
              <a:gdLst>
                <a:gd name="T0" fmla="*/ 938 w 1845"/>
                <a:gd name="T1" fmla="*/ 1843 h 1844"/>
                <a:gd name="T2" fmla="*/ 938 w 1845"/>
                <a:gd name="T3" fmla="*/ 1843 h 1844"/>
                <a:gd name="T4" fmla="*/ 1844 w 1845"/>
                <a:gd name="T5" fmla="*/ 906 h 1844"/>
                <a:gd name="T6" fmla="*/ 938 w 1845"/>
                <a:gd name="T7" fmla="*/ 0 h 1844"/>
                <a:gd name="T8" fmla="*/ 0 w 1845"/>
                <a:gd name="T9" fmla="*/ 906 h 1844"/>
                <a:gd name="T10" fmla="*/ 938 w 1845"/>
                <a:gd name="T11" fmla="*/ 1843 h 1844"/>
              </a:gdLst>
              <a:ahLst/>
              <a:cxnLst>
                <a:cxn ang="0">
                  <a:pos x="T0" y="T1"/>
                </a:cxn>
                <a:cxn ang="0">
                  <a:pos x="T2" y="T3"/>
                </a:cxn>
                <a:cxn ang="0">
                  <a:pos x="T4" y="T5"/>
                </a:cxn>
                <a:cxn ang="0">
                  <a:pos x="T6" y="T7"/>
                </a:cxn>
                <a:cxn ang="0">
                  <a:pos x="T8" y="T9"/>
                </a:cxn>
                <a:cxn ang="0">
                  <a:pos x="T10" y="T11"/>
                </a:cxn>
              </a:cxnLst>
              <a:rect l="0" t="0" r="r" b="b"/>
              <a:pathLst>
                <a:path w="1845" h="1844">
                  <a:moveTo>
                    <a:pt x="938" y="1843"/>
                  </a:moveTo>
                  <a:lnTo>
                    <a:pt x="938" y="1843"/>
                  </a:lnTo>
                  <a:cubicBezTo>
                    <a:pt x="1438" y="1843"/>
                    <a:pt x="1844" y="1437"/>
                    <a:pt x="1844" y="906"/>
                  </a:cubicBezTo>
                  <a:cubicBezTo>
                    <a:pt x="1844" y="406"/>
                    <a:pt x="1438" y="0"/>
                    <a:pt x="938" y="0"/>
                  </a:cubicBezTo>
                  <a:cubicBezTo>
                    <a:pt x="406" y="0"/>
                    <a:pt x="0" y="406"/>
                    <a:pt x="0" y="906"/>
                  </a:cubicBezTo>
                  <a:cubicBezTo>
                    <a:pt x="0" y="1437"/>
                    <a:pt x="406" y="1843"/>
                    <a:pt x="938" y="1843"/>
                  </a:cubicBezTo>
                </a:path>
              </a:pathLst>
            </a:custGeom>
            <a:solidFill>
              <a:schemeClr val="accent3"/>
            </a:solidFill>
            <a:ln>
              <a:noFill/>
            </a:ln>
            <a:effectLst/>
          </p:spPr>
          <p:txBody>
            <a:bodyPr wrap="none" anchor="ctr"/>
            <a:lstStyle/>
            <a:p>
              <a:endParaRPr lang="en-US">
                <a:latin typeface="+mn-ea"/>
              </a:endParaRPr>
            </a:p>
          </p:txBody>
        </p:sp>
        <p:sp>
          <p:nvSpPr>
            <p:cNvPr id="144" name="Freeform 50"/>
            <p:cNvSpPr>
              <a:spLocks noChangeArrowheads="1"/>
            </p:cNvSpPr>
            <p:nvPr/>
          </p:nvSpPr>
          <p:spPr bwMode="auto">
            <a:xfrm>
              <a:off x="4527231" y="2281753"/>
              <a:ext cx="27619" cy="27619"/>
            </a:xfrm>
            <a:custGeom>
              <a:avLst/>
              <a:gdLst>
                <a:gd name="T0" fmla="*/ 62 w 126"/>
                <a:gd name="T1" fmla="*/ 0 h 126"/>
                <a:gd name="T2" fmla="*/ 62 w 126"/>
                <a:gd name="T3" fmla="*/ 0 h 126"/>
                <a:gd name="T4" fmla="*/ 125 w 126"/>
                <a:gd name="T5" fmla="*/ 63 h 126"/>
                <a:gd name="T6" fmla="*/ 62 w 126"/>
                <a:gd name="T7" fmla="*/ 125 h 126"/>
                <a:gd name="T8" fmla="*/ 0 w 126"/>
                <a:gd name="T9" fmla="*/ 63 h 126"/>
                <a:gd name="T10" fmla="*/ 62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2" y="0"/>
                  </a:moveTo>
                  <a:lnTo>
                    <a:pt x="62" y="0"/>
                  </a:lnTo>
                  <a:cubicBezTo>
                    <a:pt x="93" y="0"/>
                    <a:pt x="125" y="32"/>
                    <a:pt x="125" y="63"/>
                  </a:cubicBezTo>
                  <a:cubicBezTo>
                    <a:pt x="125" y="94"/>
                    <a:pt x="93" y="125"/>
                    <a:pt x="62" y="125"/>
                  </a:cubicBezTo>
                  <a:cubicBezTo>
                    <a:pt x="31" y="125"/>
                    <a:pt x="0" y="94"/>
                    <a:pt x="0" y="63"/>
                  </a:cubicBezTo>
                  <a:cubicBezTo>
                    <a:pt x="0" y="32"/>
                    <a:pt x="31" y="0"/>
                    <a:pt x="6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5" name="Freeform 51"/>
            <p:cNvSpPr>
              <a:spLocks noChangeArrowheads="1"/>
            </p:cNvSpPr>
            <p:nvPr/>
          </p:nvSpPr>
          <p:spPr bwMode="auto">
            <a:xfrm>
              <a:off x="4418659" y="2362705"/>
              <a:ext cx="60952" cy="60953"/>
            </a:xfrm>
            <a:custGeom>
              <a:avLst/>
              <a:gdLst>
                <a:gd name="T0" fmla="*/ 125 w 282"/>
                <a:gd name="T1" fmla="*/ 282 h 283"/>
                <a:gd name="T2" fmla="*/ 125 w 282"/>
                <a:gd name="T3" fmla="*/ 282 h 283"/>
                <a:gd name="T4" fmla="*/ 281 w 282"/>
                <a:gd name="T5" fmla="*/ 157 h 283"/>
                <a:gd name="T6" fmla="*/ 125 w 282"/>
                <a:gd name="T7" fmla="*/ 0 h 283"/>
                <a:gd name="T8" fmla="*/ 125 w 282"/>
                <a:gd name="T9" fmla="*/ 63 h 283"/>
                <a:gd name="T10" fmla="*/ 218 w 282"/>
                <a:gd name="T11" fmla="*/ 157 h 283"/>
                <a:gd name="T12" fmla="*/ 125 w 282"/>
                <a:gd name="T13" fmla="*/ 219 h 283"/>
                <a:gd name="T14" fmla="*/ 125 w 282"/>
                <a:gd name="T15" fmla="*/ 282 h 283"/>
                <a:gd name="T16" fmla="*/ 125 w 282"/>
                <a:gd name="T17" fmla="*/ 219 h 283"/>
                <a:gd name="T18" fmla="*/ 125 w 282"/>
                <a:gd name="T19" fmla="*/ 219 h 283"/>
                <a:gd name="T20" fmla="*/ 125 w 282"/>
                <a:gd name="T21" fmla="*/ 219 h 283"/>
                <a:gd name="T22" fmla="*/ 125 w 282"/>
                <a:gd name="T23" fmla="*/ 0 h 283"/>
                <a:gd name="T24" fmla="*/ 125 w 282"/>
                <a:gd name="T25" fmla="*/ 0 h 283"/>
                <a:gd name="T26" fmla="*/ 0 w 282"/>
                <a:gd name="T27" fmla="*/ 157 h 283"/>
                <a:gd name="T28" fmla="*/ 125 w 282"/>
                <a:gd name="T29" fmla="*/ 282 h 283"/>
                <a:gd name="T30" fmla="*/ 125 w 282"/>
                <a:gd name="T31" fmla="*/ 219 h 283"/>
                <a:gd name="T32" fmla="*/ 125 w 282"/>
                <a:gd name="T33" fmla="*/ 219 h 283"/>
                <a:gd name="T34" fmla="*/ 62 w 282"/>
                <a:gd name="T35" fmla="*/ 157 h 283"/>
                <a:gd name="T36" fmla="*/ 125 w 282"/>
                <a:gd name="T37" fmla="*/ 63 h 283"/>
                <a:gd name="T38" fmla="*/ 125 w 282"/>
                <a:gd name="T39" fmla="*/ 21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2" h="283">
                  <a:moveTo>
                    <a:pt x="125" y="282"/>
                  </a:moveTo>
                  <a:lnTo>
                    <a:pt x="125" y="282"/>
                  </a:lnTo>
                  <a:cubicBezTo>
                    <a:pt x="218" y="282"/>
                    <a:pt x="281" y="219"/>
                    <a:pt x="281" y="157"/>
                  </a:cubicBezTo>
                  <a:cubicBezTo>
                    <a:pt x="281" y="63"/>
                    <a:pt x="218" y="0"/>
                    <a:pt x="125" y="0"/>
                  </a:cubicBezTo>
                  <a:cubicBezTo>
                    <a:pt x="125" y="63"/>
                    <a:pt x="125" y="63"/>
                    <a:pt x="125" y="63"/>
                  </a:cubicBezTo>
                  <a:cubicBezTo>
                    <a:pt x="187" y="63"/>
                    <a:pt x="218" y="94"/>
                    <a:pt x="218" y="157"/>
                  </a:cubicBezTo>
                  <a:cubicBezTo>
                    <a:pt x="218" y="188"/>
                    <a:pt x="187" y="219"/>
                    <a:pt x="125" y="219"/>
                  </a:cubicBezTo>
                  <a:cubicBezTo>
                    <a:pt x="125" y="282"/>
                    <a:pt x="125" y="282"/>
                    <a:pt x="125" y="282"/>
                  </a:cubicBezTo>
                  <a:close/>
                  <a:moveTo>
                    <a:pt x="125" y="219"/>
                  </a:moveTo>
                  <a:lnTo>
                    <a:pt x="125" y="219"/>
                  </a:lnTo>
                  <a:lnTo>
                    <a:pt x="125" y="219"/>
                  </a:lnTo>
                  <a:lnTo>
                    <a:pt x="125" y="0"/>
                  </a:lnTo>
                  <a:lnTo>
                    <a:pt x="125" y="0"/>
                  </a:lnTo>
                  <a:cubicBezTo>
                    <a:pt x="62" y="0"/>
                    <a:pt x="0" y="63"/>
                    <a:pt x="0" y="157"/>
                  </a:cubicBezTo>
                  <a:cubicBezTo>
                    <a:pt x="0" y="219"/>
                    <a:pt x="62" y="282"/>
                    <a:pt x="125" y="282"/>
                  </a:cubicBezTo>
                  <a:cubicBezTo>
                    <a:pt x="125" y="219"/>
                    <a:pt x="125" y="219"/>
                    <a:pt x="125" y="219"/>
                  </a:cubicBezTo>
                  <a:lnTo>
                    <a:pt x="125" y="219"/>
                  </a:lnTo>
                  <a:cubicBezTo>
                    <a:pt x="93" y="219"/>
                    <a:pt x="62" y="188"/>
                    <a:pt x="62" y="157"/>
                  </a:cubicBezTo>
                  <a:cubicBezTo>
                    <a:pt x="62" y="94"/>
                    <a:pt x="93" y="63"/>
                    <a:pt x="125" y="63"/>
                  </a:cubicBezTo>
                  <a:lnTo>
                    <a:pt x="125" y="21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7" name="Freeform 53"/>
            <p:cNvSpPr>
              <a:spLocks noChangeArrowheads="1"/>
            </p:cNvSpPr>
            <p:nvPr/>
          </p:nvSpPr>
          <p:spPr bwMode="auto">
            <a:xfrm>
              <a:off x="4527231" y="2362705"/>
              <a:ext cx="60952" cy="60953"/>
            </a:xfrm>
            <a:custGeom>
              <a:avLst/>
              <a:gdLst>
                <a:gd name="T0" fmla="*/ 156 w 282"/>
                <a:gd name="T1" fmla="*/ 0 h 283"/>
                <a:gd name="T2" fmla="*/ 156 w 282"/>
                <a:gd name="T3" fmla="*/ 0 h 283"/>
                <a:gd name="T4" fmla="*/ 156 w 282"/>
                <a:gd name="T5" fmla="*/ 0 h 283"/>
                <a:gd name="T6" fmla="*/ 156 w 282"/>
                <a:gd name="T7" fmla="*/ 63 h 283"/>
                <a:gd name="T8" fmla="*/ 156 w 282"/>
                <a:gd name="T9" fmla="*/ 63 h 283"/>
                <a:gd name="T10" fmla="*/ 218 w 282"/>
                <a:gd name="T11" fmla="*/ 157 h 283"/>
                <a:gd name="T12" fmla="*/ 156 w 282"/>
                <a:gd name="T13" fmla="*/ 219 h 283"/>
                <a:gd name="T14" fmla="*/ 156 w 282"/>
                <a:gd name="T15" fmla="*/ 219 h 283"/>
                <a:gd name="T16" fmla="*/ 156 w 282"/>
                <a:gd name="T17" fmla="*/ 219 h 283"/>
                <a:gd name="T18" fmla="*/ 156 w 282"/>
                <a:gd name="T19" fmla="*/ 282 h 283"/>
                <a:gd name="T20" fmla="*/ 156 w 282"/>
                <a:gd name="T21" fmla="*/ 282 h 283"/>
                <a:gd name="T22" fmla="*/ 281 w 282"/>
                <a:gd name="T23" fmla="*/ 157 h 283"/>
                <a:gd name="T24" fmla="*/ 156 w 282"/>
                <a:gd name="T25" fmla="*/ 0 h 283"/>
                <a:gd name="T26" fmla="*/ 156 w 282"/>
                <a:gd name="T27" fmla="*/ 0 h 283"/>
                <a:gd name="T28" fmla="*/ 156 w 282"/>
                <a:gd name="T29" fmla="*/ 0 h 283"/>
                <a:gd name="T30" fmla="*/ 0 w 282"/>
                <a:gd name="T31" fmla="*/ 157 h 283"/>
                <a:gd name="T32" fmla="*/ 156 w 282"/>
                <a:gd name="T33" fmla="*/ 282 h 283"/>
                <a:gd name="T34" fmla="*/ 156 w 282"/>
                <a:gd name="T35" fmla="*/ 219 h 283"/>
                <a:gd name="T36" fmla="*/ 62 w 282"/>
                <a:gd name="T37" fmla="*/ 157 h 283"/>
                <a:gd name="T38" fmla="*/ 156 w 282"/>
                <a:gd name="T39" fmla="*/ 63 h 283"/>
                <a:gd name="T40" fmla="*/ 156 w 282"/>
                <a:gd name="T41"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2" h="283">
                  <a:moveTo>
                    <a:pt x="156" y="0"/>
                  </a:moveTo>
                  <a:lnTo>
                    <a:pt x="156" y="0"/>
                  </a:lnTo>
                  <a:lnTo>
                    <a:pt x="156" y="0"/>
                  </a:lnTo>
                  <a:cubicBezTo>
                    <a:pt x="156" y="63"/>
                    <a:pt x="156" y="63"/>
                    <a:pt x="156" y="63"/>
                  </a:cubicBezTo>
                  <a:lnTo>
                    <a:pt x="156" y="63"/>
                  </a:lnTo>
                  <a:cubicBezTo>
                    <a:pt x="187" y="63"/>
                    <a:pt x="218" y="94"/>
                    <a:pt x="218" y="157"/>
                  </a:cubicBezTo>
                  <a:cubicBezTo>
                    <a:pt x="218" y="188"/>
                    <a:pt x="187" y="219"/>
                    <a:pt x="156" y="219"/>
                  </a:cubicBezTo>
                  <a:lnTo>
                    <a:pt x="156" y="219"/>
                  </a:lnTo>
                  <a:lnTo>
                    <a:pt x="156" y="219"/>
                  </a:lnTo>
                  <a:cubicBezTo>
                    <a:pt x="156" y="282"/>
                    <a:pt x="156" y="282"/>
                    <a:pt x="156" y="282"/>
                  </a:cubicBezTo>
                  <a:lnTo>
                    <a:pt x="156" y="282"/>
                  </a:lnTo>
                  <a:cubicBezTo>
                    <a:pt x="218" y="282"/>
                    <a:pt x="281" y="219"/>
                    <a:pt x="281" y="157"/>
                  </a:cubicBezTo>
                  <a:cubicBezTo>
                    <a:pt x="281" y="63"/>
                    <a:pt x="218" y="0"/>
                    <a:pt x="156" y="0"/>
                  </a:cubicBezTo>
                  <a:close/>
                  <a:moveTo>
                    <a:pt x="156" y="0"/>
                  </a:moveTo>
                  <a:lnTo>
                    <a:pt x="156" y="0"/>
                  </a:lnTo>
                  <a:cubicBezTo>
                    <a:pt x="62" y="0"/>
                    <a:pt x="0" y="63"/>
                    <a:pt x="0" y="157"/>
                  </a:cubicBezTo>
                  <a:cubicBezTo>
                    <a:pt x="0" y="219"/>
                    <a:pt x="62" y="282"/>
                    <a:pt x="156" y="282"/>
                  </a:cubicBezTo>
                  <a:cubicBezTo>
                    <a:pt x="156" y="219"/>
                    <a:pt x="156" y="219"/>
                    <a:pt x="156" y="219"/>
                  </a:cubicBezTo>
                  <a:cubicBezTo>
                    <a:pt x="93" y="219"/>
                    <a:pt x="62" y="188"/>
                    <a:pt x="62" y="157"/>
                  </a:cubicBezTo>
                  <a:cubicBezTo>
                    <a:pt x="62" y="94"/>
                    <a:pt x="93" y="63"/>
                    <a:pt x="156" y="63"/>
                  </a:cubicBezTo>
                  <a:lnTo>
                    <a:pt x="156"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8" name="Freeform 54"/>
            <p:cNvSpPr>
              <a:spLocks noChangeArrowheads="1"/>
            </p:cNvSpPr>
            <p:nvPr/>
          </p:nvSpPr>
          <p:spPr bwMode="auto">
            <a:xfrm>
              <a:off x="4519612" y="2349372"/>
              <a:ext cx="74286" cy="27619"/>
            </a:xfrm>
            <a:custGeom>
              <a:avLst/>
              <a:gdLst>
                <a:gd name="T0" fmla="*/ 188 w 345"/>
                <a:gd name="T1" fmla="*/ 0 h 126"/>
                <a:gd name="T2" fmla="*/ 188 w 345"/>
                <a:gd name="T3" fmla="*/ 0 h 126"/>
                <a:gd name="T4" fmla="*/ 32 w 345"/>
                <a:gd name="T5" fmla="*/ 94 h 126"/>
                <a:gd name="T6" fmla="*/ 32 w 345"/>
                <a:gd name="T7" fmla="*/ 125 h 126"/>
                <a:gd name="T8" fmla="*/ 32 w 345"/>
                <a:gd name="T9" fmla="*/ 125 h 126"/>
                <a:gd name="T10" fmla="*/ 63 w 345"/>
                <a:gd name="T11" fmla="*/ 125 h 126"/>
                <a:gd name="T12" fmla="*/ 188 w 345"/>
                <a:gd name="T13" fmla="*/ 31 h 126"/>
                <a:gd name="T14" fmla="*/ 313 w 345"/>
                <a:gd name="T15" fmla="*/ 125 h 126"/>
                <a:gd name="T16" fmla="*/ 344 w 345"/>
                <a:gd name="T17" fmla="*/ 125 h 126"/>
                <a:gd name="T18" fmla="*/ 344 w 345"/>
                <a:gd name="T19" fmla="*/ 94 h 126"/>
                <a:gd name="T20" fmla="*/ 188 w 345"/>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188" y="0"/>
                  </a:moveTo>
                  <a:lnTo>
                    <a:pt x="188" y="0"/>
                  </a:lnTo>
                  <a:cubicBezTo>
                    <a:pt x="125" y="0"/>
                    <a:pt x="63" y="31"/>
                    <a:pt x="32" y="94"/>
                  </a:cubicBezTo>
                  <a:cubicBezTo>
                    <a:pt x="0" y="94"/>
                    <a:pt x="0" y="125"/>
                    <a:pt x="32" y="125"/>
                  </a:cubicBezTo>
                  <a:lnTo>
                    <a:pt x="32" y="125"/>
                  </a:lnTo>
                  <a:lnTo>
                    <a:pt x="63" y="125"/>
                  </a:lnTo>
                  <a:cubicBezTo>
                    <a:pt x="94" y="62"/>
                    <a:pt x="125" y="31"/>
                    <a:pt x="188" y="31"/>
                  </a:cubicBezTo>
                  <a:cubicBezTo>
                    <a:pt x="219" y="31"/>
                    <a:pt x="282" y="62"/>
                    <a:pt x="313" y="125"/>
                  </a:cubicBezTo>
                  <a:cubicBezTo>
                    <a:pt x="313" y="125"/>
                    <a:pt x="313" y="125"/>
                    <a:pt x="344" y="125"/>
                  </a:cubicBezTo>
                  <a:lnTo>
                    <a:pt x="344" y="94"/>
                  </a:lnTo>
                  <a:cubicBezTo>
                    <a:pt x="313" y="31"/>
                    <a:pt x="250" y="0"/>
                    <a:pt x="188"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nvGrpSpPr>
            <p:cNvPr id="7" name="Group 6"/>
            <p:cNvGrpSpPr/>
            <p:nvPr/>
          </p:nvGrpSpPr>
          <p:grpSpPr>
            <a:xfrm>
              <a:off x="1137630" y="2390228"/>
              <a:ext cx="290477" cy="290477"/>
              <a:chOff x="4510107" y="2366533"/>
              <a:chExt cx="290477" cy="290477"/>
            </a:xfrm>
          </p:grpSpPr>
          <p:sp>
            <p:nvSpPr>
              <p:cNvPr id="150" name="Freeform 20"/>
              <p:cNvSpPr>
                <a:spLocks noChangeArrowheads="1"/>
              </p:cNvSpPr>
              <p:nvPr/>
            </p:nvSpPr>
            <p:spPr bwMode="auto">
              <a:xfrm>
                <a:off x="4510107" y="2366533"/>
                <a:ext cx="290477" cy="290477"/>
              </a:xfrm>
              <a:custGeom>
                <a:avLst/>
                <a:gdLst>
                  <a:gd name="T0" fmla="*/ 657 w 1345"/>
                  <a:gd name="T1" fmla="*/ 0 h 1345"/>
                  <a:gd name="T2" fmla="*/ 657 w 1345"/>
                  <a:gd name="T3" fmla="*/ 0 h 1345"/>
                  <a:gd name="T4" fmla="*/ 1125 w 1345"/>
                  <a:gd name="T5" fmla="*/ 219 h 1345"/>
                  <a:gd name="T6" fmla="*/ 1344 w 1345"/>
                  <a:gd name="T7" fmla="*/ 687 h 1345"/>
                  <a:gd name="T8" fmla="*/ 1125 w 1345"/>
                  <a:gd name="T9" fmla="*/ 1125 h 1345"/>
                  <a:gd name="T10" fmla="*/ 657 w 1345"/>
                  <a:gd name="T11" fmla="*/ 1344 h 1345"/>
                  <a:gd name="T12" fmla="*/ 657 w 1345"/>
                  <a:gd name="T13" fmla="*/ 1187 h 1345"/>
                  <a:gd name="T14" fmla="*/ 1032 w 1345"/>
                  <a:gd name="T15" fmla="*/ 1031 h 1345"/>
                  <a:gd name="T16" fmla="*/ 1188 w 1345"/>
                  <a:gd name="T17" fmla="*/ 687 h 1345"/>
                  <a:gd name="T18" fmla="*/ 1032 w 1345"/>
                  <a:gd name="T19" fmla="*/ 312 h 1345"/>
                  <a:gd name="T20" fmla="*/ 657 w 1345"/>
                  <a:gd name="T21" fmla="*/ 156 h 1345"/>
                  <a:gd name="T22" fmla="*/ 657 w 1345"/>
                  <a:gd name="T23" fmla="*/ 0 h 1345"/>
                  <a:gd name="T24" fmla="*/ 657 w 1345"/>
                  <a:gd name="T25" fmla="*/ 1344 h 1345"/>
                  <a:gd name="T26" fmla="*/ 657 w 1345"/>
                  <a:gd name="T27" fmla="*/ 1344 h 1345"/>
                  <a:gd name="T28" fmla="*/ 219 w 1345"/>
                  <a:gd name="T29" fmla="*/ 1125 h 1345"/>
                  <a:gd name="T30" fmla="*/ 0 w 1345"/>
                  <a:gd name="T31" fmla="*/ 687 h 1345"/>
                  <a:gd name="T32" fmla="*/ 219 w 1345"/>
                  <a:gd name="T33" fmla="*/ 219 h 1345"/>
                  <a:gd name="T34" fmla="*/ 657 w 1345"/>
                  <a:gd name="T35" fmla="*/ 0 h 1345"/>
                  <a:gd name="T36" fmla="*/ 657 w 1345"/>
                  <a:gd name="T37" fmla="*/ 156 h 1345"/>
                  <a:gd name="T38" fmla="*/ 313 w 1345"/>
                  <a:gd name="T39" fmla="*/ 312 h 1345"/>
                  <a:gd name="T40" fmla="*/ 157 w 1345"/>
                  <a:gd name="T41" fmla="*/ 687 h 1345"/>
                  <a:gd name="T42" fmla="*/ 313 w 1345"/>
                  <a:gd name="T43" fmla="*/ 1031 h 1345"/>
                  <a:gd name="T44" fmla="*/ 657 w 1345"/>
                  <a:gd name="T45" fmla="*/ 1187 h 1345"/>
                  <a:gd name="T46" fmla="*/ 657 w 1345"/>
                  <a:gd name="T47" fmla="*/ 1344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5" h="1345">
                    <a:moveTo>
                      <a:pt x="657" y="0"/>
                    </a:moveTo>
                    <a:lnTo>
                      <a:pt x="657" y="0"/>
                    </a:lnTo>
                    <a:cubicBezTo>
                      <a:pt x="844" y="0"/>
                      <a:pt x="1032" y="94"/>
                      <a:pt x="1125" y="219"/>
                    </a:cubicBezTo>
                    <a:cubicBezTo>
                      <a:pt x="1250" y="312"/>
                      <a:pt x="1344" y="500"/>
                      <a:pt x="1344" y="687"/>
                    </a:cubicBezTo>
                    <a:cubicBezTo>
                      <a:pt x="1344" y="844"/>
                      <a:pt x="1250" y="1031"/>
                      <a:pt x="1125" y="1125"/>
                    </a:cubicBezTo>
                    <a:cubicBezTo>
                      <a:pt x="1032" y="1250"/>
                      <a:pt x="844" y="1344"/>
                      <a:pt x="657" y="1344"/>
                    </a:cubicBezTo>
                    <a:cubicBezTo>
                      <a:pt x="657" y="1187"/>
                      <a:pt x="657" y="1187"/>
                      <a:pt x="657" y="1187"/>
                    </a:cubicBezTo>
                    <a:cubicBezTo>
                      <a:pt x="813" y="1187"/>
                      <a:pt x="938" y="1125"/>
                      <a:pt x="1032" y="1031"/>
                    </a:cubicBezTo>
                    <a:cubicBezTo>
                      <a:pt x="1125" y="937"/>
                      <a:pt x="1188" y="812"/>
                      <a:pt x="1188" y="687"/>
                    </a:cubicBezTo>
                    <a:cubicBezTo>
                      <a:pt x="1188" y="531"/>
                      <a:pt x="1125" y="406"/>
                      <a:pt x="1032" y="312"/>
                    </a:cubicBezTo>
                    <a:cubicBezTo>
                      <a:pt x="938" y="219"/>
                      <a:pt x="813" y="156"/>
                      <a:pt x="657" y="156"/>
                    </a:cubicBezTo>
                    <a:lnTo>
                      <a:pt x="657" y="0"/>
                    </a:lnTo>
                    <a:close/>
                    <a:moveTo>
                      <a:pt x="657" y="1344"/>
                    </a:moveTo>
                    <a:lnTo>
                      <a:pt x="657" y="1344"/>
                    </a:lnTo>
                    <a:cubicBezTo>
                      <a:pt x="500" y="1344"/>
                      <a:pt x="313" y="1250"/>
                      <a:pt x="219" y="1125"/>
                    </a:cubicBezTo>
                    <a:cubicBezTo>
                      <a:pt x="94" y="1031"/>
                      <a:pt x="0" y="844"/>
                      <a:pt x="0" y="687"/>
                    </a:cubicBezTo>
                    <a:cubicBezTo>
                      <a:pt x="0" y="500"/>
                      <a:pt x="94" y="312"/>
                      <a:pt x="219" y="219"/>
                    </a:cubicBezTo>
                    <a:cubicBezTo>
                      <a:pt x="313" y="94"/>
                      <a:pt x="500" y="0"/>
                      <a:pt x="657" y="0"/>
                    </a:cubicBezTo>
                    <a:cubicBezTo>
                      <a:pt x="657" y="156"/>
                      <a:pt x="657" y="156"/>
                      <a:pt x="657" y="156"/>
                    </a:cubicBezTo>
                    <a:cubicBezTo>
                      <a:pt x="532" y="156"/>
                      <a:pt x="407" y="219"/>
                      <a:pt x="313" y="312"/>
                    </a:cubicBezTo>
                    <a:cubicBezTo>
                      <a:pt x="219" y="406"/>
                      <a:pt x="157" y="531"/>
                      <a:pt x="157" y="687"/>
                    </a:cubicBezTo>
                    <a:cubicBezTo>
                      <a:pt x="157" y="812"/>
                      <a:pt x="219" y="937"/>
                      <a:pt x="313" y="1031"/>
                    </a:cubicBezTo>
                    <a:cubicBezTo>
                      <a:pt x="407" y="1125"/>
                      <a:pt x="532" y="1187"/>
                      <a:pt x="657" y="1187"/>
                    </a:cubicBezTo>
                    <a:lnTo>
                      <a:pt x="657" y="1344"/>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1" name="Freeform 21"/>
              <p:cNvSpPr>
                <a:spLocks noChangeArrowheads="1"/>
              </p:cNvSpPr>
              <p:nvPr/>
            </p:nvSpPr>
            <p:spPr bwMode="auto">
              <a:xfrm>
                <a:off x="4531059" y="2386534"/>
                <a:ext cx="249524" cy="249524"/>
              </a:xfrm>
              <a:custGeom>
                <a:avLst/>
                <a:gdLst>
                  <a:gd name="T0" fmla="*/ 563 w 1157"/>
                  <a:gd name="T1" fmla="*/ 1156 h 1157"/>
                  <a:gd name="T2" fmla="*/ 563 w 1157"/>
                  <a:gd name="T3" fmla="*/ 1156 h 1157"/>
                  <a:gd name="T4" fmla="*/ 1156 w 1157"/>
                  <a:gd name="T5" fmla="*/ 593 h 1157"/>
                  <a:gd name="T6" fmla="*/ 563 w 1157"/>
                  <a:gd name="T7" fmla="*/ 0 h 1157"/>
                  <a:gd name="T8" fmla="*/ 0 w 1157"/>
                  <a:gd name="T9" fmla="*/ 593 h 1157"/>
                  <a:gd name="T10" fmla="*/ 563 w 1157"/>
                  <a:gd name="T11" fmla="*/ 1156 h 1157"/>
                </a:gdLst>
                <a:ahLst/>
                <a:cxnLst>
                  <a:cxn ang="0">
                    <a:pos x="T0" y="T1"/>
                  </a:cxn>
                  <a:cxn ang="0">
                    <a:pos x="T2" y="T3"/>
                  </a:cxn>
                  <a:cxn ang="0">
                    <a:pos x="T4" y="T5"/>
                  </a:cxn>
                  <a:cxn ang="0">
                    <a:pos x="T6" y="T7"/>
                  </a:cxn>
                  <a:cxn ang="0">
                    <a:pos x="T8" y="T9"/>
                  </a:cxn>
                  <a:cxn ang="0">
                    <a:pos x="T10" y="T11"/>
                  </a:cxn>
                </a:cxnLst>
                <a:rect l="0" t="0" r="r" b="b"/>
                <a:pathLst>
                  <a:path w="1157" h="1157">
                    <a:moveTo>
                      <a:pt x="563" y="1156"/>
                    </a:moveTo>
                    <a:lnTo>
                      <a:pt x="563" y="1156"/>
                    </a:lnTo>
                    <a:cubicBezTo>
                      <a:pt x="906" y="1156"/>
                      <a:pt x="1156" y="906"/>
                      <a:pt x="1156" y="593"/>
                    </a:cubicBezTo>
                    <a:cubicBezTo>
                      <a:pt x="1156" y="250"/>
                      <a:pt x="906" y="0"/>
                      <a:pt x="563" y="0"/>
                    </a:cubicBezTo>
                    <a:cubicBezTo>
                      <a:pt x="250" y="0"/>
                      <a:pt x="0" y="250"/>
                      <a:pt x="0" y="593"/>
                    </a:cubicBezTo>
                    <a:cubicBezTo>
                      <a:pt x="0" y="906"/>
                      <a:pt x="250" y="1156"/>
                      <a:pt x="563" y="1156"/>
                    </a:cubicBezTo>
                  </a:path>
                </a:pathLst>
              </a:custGeom>
              <a:solidFill>
                <a:schemeClr val="accent2"/>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2" name="Freeform 50"/>
              <p:cNvSpPr>
                <a:spLocks noChangeArrowheads="1"/>
              </p:cNvSpPr>
              <p:nvPr/>
            </p:nvSpPr>
            <p:spPr bwMode="auto">
              <a:xfrm>
                <a:off x="4679631" y="2434153"/>
                <a:ext cx="27619" cy="27619"/>
              </a:xfrm>
              <a:custGeom>
                <a:avLst/>
                <a:gdLst>
                  <a:gd name="T0" fmla="*/ 62 w 126"/>
                  <a:gd name="T1" fmla="*/ 0 h 126"/>
                  <a:gd name="T2" fmla="*/ 62 w 126"/>
                  <a:gd name="T3" fmla="*/ 0 h 126"/>
                  <a:gd name="T4" fmla="*/ 125 w 126"/>
                  <a:gd name="T5" fmla="*/ 63 h 126"/>
                  <a:gd name="T6" fmla="*/ 62 w 126"/>
                  <a:gd name="T7" fmla="*/ 125 h 126"/>
                  <a:gd name="T8" fmla="*/ 0 w 126"/>
                  <a:gd name="T9" fmla="*/ 63 h 126"/>
                  <a:gd name="T10" fmla="*/ 62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2" y="0"/>
                    </a:moveTo>
                    <a:lnTo>
                      <a:pt x="62" y="0"/>
                    </a:lnTo>
                    <a:cubicBezTo>
                      <a:pt x="93" y="0"/>
                      <a:pt x="125" y="32"/>
                      <a:pt x="125" y="63"/>
                    </a:cubicBezTo>
                    <a:cubicBezTo>
                      <a:pt x="125" y="94"/>
                      <a:pt x="93" y="125"/>
                      <a:pt x="62" y="125"/>
                    </a:cubicBezTo>
                    <a:cubicBezTo>
                      <a:pt x="31" y="125"/>
                      <a:pt x="0" y="94"/>
                      <a:pt x="0" y="63"/>
                    </a:cubicBezTo>
                    <a:cubicBezTo>
                      <a:pt x="0" y="32"/>
                      <a:pt x="31" y="0"/>
                      <a:pt x="6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3" name="Freeform 51"/>
              <p:cNvSpPr>
                <a:spLocks noChangeArrowheads="1"/>
              </p:cNvSpPr>
              <p:nvPr/>
            </p:nvSpPr>
            <p:spPr bwMode="auto">
              <a:xfrm>
                <a:off x="4571059" y="2515105"/>
                <a:ext cx="60952" cy="60953"/>
              </a:xfrm>
              <a:custGeom>
                <a:avLst/>
                <a:gdLst>
                  <a:gd name="T0" fmla="*/ 125 w 282"/>
                  <a:gd name="T1" fmla="*/ 282 h 283"/>
                  <a:gd name="T2" fmla="*/ 125 w 282"/>
                  <a:gd name="T3" fmla="*/ 282 h 283"/>
                  <a:gd name="T4" fmla="*/ 281 w 282"/>
                  <a:gd name="T5" fmla="*/ 157 h 283"/>
                  <a:gd name="T6" fmla="*/ 125 w 282"/>
                  <a:gd name="T7" fmla="*/ 0 h 283"/>
                  <a:gd name="T8" fmla="*/ 125 w 282"/>
                  <a:gd name="T9" fmla="*/ 63 h 283"/>
                  <a:gd name="T10" fmla="*/ 218 w 282"/>
                  <a:gd name="T11" fmla="*/ 157 h 283"/>
                  <a:gd name="T12" fmla="*/ 125 w 282"/>
                  <a:gd name="T13" fmla="*/ 219 h 283"/>
                  <a:gd name="T14" fmla="*/ 125 w 282"/>
                  <a:gd name="T15" fmla="*/ 282 h 283"/>
                  <a:gd name="T16" fmla="*/ 125 w 282"/>
                  <a:gd name="T17" fmla="*/ 219 h 283"/>
                  <a:gd name="T18" fmla="*/ 125 w 282"/>
                  <a:gd name="T19" fmla="*/ 219 h 283"/>
                  <a:gd name="T20" fmla="*/ 125 w 282"/>
                  <a:gd name="T21" fmla="*/ 219 h 283"/>
                  <a:gd name="T22" fmla="*/ 125 w 282"/>
                  <a:gd name="T23" fmla="*/ 0 h 283"/>
                  <a:gd name="T24" fmla="*/ 125 w 282"/>
                  <a:gd name="T25" fmla="*/ 0 h 283"/>
                  <a:gd name="T26" fmla="*/ 0 w 282"/>
                  <a:gd name="T27" fmla="*/ 157 h 283"/>
                  <a:gd name="T28" fmla="*/ 125 w 282"/>
                  <a:gd name="T29" fmla="*/ 282 h 283"/>
                  <a:gd name="T30" fmla="*/ 125 w 282"/>
                  <a:gd name="T31" fmla="*/ 219 h 283"/>
                  <a:gd name="T32" fmla="*/ 125 w 282"/>
                  <a:gd name="T33" fmla="*/ 219 h 283"/>
                  <a:gd name="T34" fmla="*/ 62 w 282"/>
                  <a:gd name="T35" fmla="*/ 157 h 283"/>
                  <a:gd name="T36" fmla="*/ 125 w 282"/>
                  <a:gd name="T37" fmla="*/ 63 h 283"/>
                  <a:gd name="T38" fmla="*/ 125 w 282"/>
                  <a:gd name="T39" fmla="*/ 21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2" h="283">
                    <a:moveTo>
                      <a:pt x="125" y="282"/>
                    </a:moveTo>
                    <a:lnTo>
                      <a:pt x="125" y="282"/>
                    </a:lnTo>
                    <a:cubicBezTo>
                      <a:pt x="218" y="282"/>
                      <a:pt x="281" y="219"/>
                      <a:pt x="281" y="157"/>
                    </a:cubicBezTo>
                    <a:cubicBezTo>
                      <a:pt x="281" y="63"/>
                      <a:pt x="218" y="0"/>
                      <a:pt x="125" y="0"/>
                    </a:cubicBezTo>
                    <a:cubicBezTo>
                      <a:pt x="125" y="63"/>
                      <a:pt x="125" y="63"/>
                      <a:pt x="125" y="63"/>
                    </a:cubicBezTo>
                    <a:cubicBezTo>
                      <a:pt x="187" y="63"/>
                      <a:pt x="218" y="94"/>
                      <a:pt x="218" y="157"/>
                    </a:cubicBezTo>
                    <a:cubicBezTo>
                      <a:pt x="218" y="188"/>
                      <a:pt x="187" y="219"/>
                      <a:pt x="125" y="219"/>
                    </a:cubicBezTo>
                    <a:cubicBezTo>
                      <a:pt x="125" y="282"/>
                      <a:pt x="125" y="282"/>
                      <a:pt x="125" y="282"/>
                    </a:cubicBezTo>
                    <a:close/>
                    <a:moveTo>
                      <a:pt x="125" y="219"/>
                    </a:moveTo>
                    <a:lnTo>
                      <a:pt x="125" y="219"/>
                    </a:lnTo>
                    <a:lnTo>
                      <a:pt x="125" y="219"/>
                    </a:lnTo>
                    <a:lnTo>
                      <a:pt x="125" y="0"/>
                    </a:lnTo>
                    <a:lnTo>
                      <a:pt x="125" y="0"/>
                    </a:lnTo>
                    <a:cubicBezTo>
                      <a:pt x="62" y="0"/>
                      <a:pt x="0" y="63"/>
                      <a:pt x="0" y="157"/>
                    </a:cubicBezTo>
                    <a:cubicBezTo>
                      <a:pt x="0" y="219"/>
                      <a:pt x="62" y="282"/>
                      <a:pt x="125" y="282"/>
                    </a:cubicBezTo>
                    <a:cubicBezTo>
                      <a:pt x="125" y="219"/>
                      <a:pt x="125" y="219"/>
                      <a:pt x="125" y="219"/>
                    </a:cubicBezTo>
                    <a:lnTo>
                      <a:pt x="125" y="219"/>
                    </a:lnTo>
                    <a:cubicBezTo>
                      <a:pt x="93" y="219"/>
                      <a:pt x="62" y="188"/>
                      <a:pt x="62" y="157"/>
                    </a:cubicBezTo>
                    <a:cubicBezTo>
                      <a:pt x="62" y="94"/>
                      <a:pt x="93" y="63"/>
                      <a:pt x="125" y="63"/>
                    </a:cubicBezTo>
                    <a:lnTo>
                      <a:pt x="125" y="21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4" name="Freeform 52"/>
              <p:cNvSpPr>
                <a:spLocks noChangeArrowheads="1"/>
              </p:cNvSpPr>
              <p:nvPr/>
            </p:nvSpPr>
            <p:spPr bwMode="auto">
              <a:xfrm>
                <a:off x="4564393" y="2501772"/>
                <a:ext cx="74286" cy="27619"/>
              </a:xfrm>
              <a:custGeom>
                <a:avLst/>
                <a:gdLst>
                  <a:gd name="T0" fmla="*/ 32 w 345"/>
                  <a:gd name="T1" fmla="*/ 125 h 126"/>
                  <a:gd name="T2" fmla="*/ 32 w 345"/>
                  <a:gd name="T3" fmla="*/ 125 h 126"/>
                  <a:gd name="T4" fmla="*/ 32 w 345"/>
                  <a:gd name="T5" fmla="*/ 125 h 126"/>
                  <a:gd name="T6" fmla="*/ 157 w 345"/>
                  <a:gd name="T7" fmla="*/ 31 h 126"/>
                  <a:gd name="T8" fmla="*/ 282 w 345"/>
                  <a:gd name="T9" fmla="*/ 125 h 126"/>
                  <a:gd name="T10" fmla="*/ 313 w 345"/>
                  <a:gd name="T11" fmla="*/ 125 h 126"/>
                  <a:gd name="T12" fmla="*/ 313 w 345"/>
                  <a:gd name="T13" fmla="*/ 94 h 126"/>
                  <a:gd name="T14" fmla="*/ 157 w 345"/>
                  <a:gd name="T15" fmla="*/ 0 h 126"/>
                  <a:gd name="T16" fmla="*/ 0 w 345"/>
                  <a:gd name="T17" fmla="*/ 94 h 126"/>
                  <a:gd name="T18" fmla="*/ 0 w 345"/>
                  <a:gd name="T19" fmla="*/ 125 h 126"/>
                  <a:gd name="T20" fmla="*/ 32 w 345"/>
                  <a:gd name="T21"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32" y="125"/>
                    </a:moveTo>
                    <a:lnTo>
                      <a:pt x="32" y="125"/>
                    </a:lnTo>
                    <a:lnTo>
                      <a:pt x="32" y="125"/>
                    </a:lnTo>
                    <a:cubicBezTo>
                      <a:pt x="63" y="62"/>
                      <a:pt x="125" y="31"/>
                      <a:pt x="157" y="31"/>
                    </a:cubicBezTo>
                    <a:cubicBezTo>
                      <a:pt x="219" y="31"/>
                      <a:pt x="250" y="62"/>
                      <a:pt x="282" y="125"/>
                    </a:cubicBezTo>
                    <a:lnTo>
                      <a:pt x="313" y="125"/>
                    </a:lnTo>
                    <a:cubicBezTo>
                      <a:pt x="344" y="125"/>
                      <a:pt x="344" y="94"/>
                      <a:pt x="313" y="94"/>
                    </a:cubicBezTo>
                    <a:cubicBezTo>
                      <a:pt x="282" y="31"/>
                      <a:pt x="219" y="0"/>
                      <a:pt x="157" y="0"/>
                    </a:cubicBezTo>
                    <a:cubicBezTo>
                      <a:pt x="94" y="0"/>
                      <a:pt x="32" y="31"/>
                      <a:pt x="0" y="94"/>
                    </a:cubicBezTo>
                    <a:lnTo>
                      <a:pt x="0" y="125"/>
                    </a:lnTo>
                    <a:cubicBezTo>
                      <a:pt x="0" y="125"/>
                      <a:pt x="0" y="125"/>
                      <a:pt x="32" y="125"/>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5" name="Freeform 53"/>
              <p:cNvSpPr>
                <a:spLocks noChangeArrowheads="1"/>
              </p:cNvSpPr>
              <p:nvPr/>
            </p:nvSpPr>
            <p:spPr bwMode="auto">
              <a:xfrm>
                <a:off x="4679631" y="2515105"/>
                <a:ext cx="60952" cy="60953"/>
              </a:xfrm>
              <a:custGeom>
                <a:avLst/>
                <a:gdLst>
                  <a:gd name="T0" fmla="*/ 156 w 282"/>
                  <a:gd name="T1" fmla="*/ 0 h 283"/>
                  <a:gd name="T2" fmla="*/ 156 w 282"/>
                  <a:gd name="T3" fmla="*/ 0 h 283"/>
                  <a:gd name="T4" fmla="*/ 156 w 282"/>
                  <a:gd name="T5" fmla="*/ 0 h 283"/>
                  <a:gd name="T6" fmla="*/ 156 w 282"/>
                  <a:gd name="T7" fmla="*/ 63 h 283"/>
                  <a:gd name="T8" fmla="*/ 156 w 282"/>
                  <a:gd name="T9" fmla="*/ 63 h 283"/>
                  <a:gd name="T10" fmla="*/ 218 w 282"/>
                  <a:gd name="T11" fmla="*/ 157 h 283"/>
                  <a:gd name="T12" fmla="*/ 156 w 282"/>
                  <a:gd name="T13" fmla="*/ 219 h 283"/>
                  <a:gd name="T14" fmla="*/ 156 w 282"/>
                  <a:gd name="T15" fmla="*/ 219 h 283"/>
                  <a:gd name="T16" fmla="*/ 156 w 282"/>
                  <a:gd name="T17" fmla="*/ 219 h 283"/>
                  <a:gd name="T18" fmla="*/ 156 w 282"/>
                  <a:gd name="T19" fmla="*/ 282 h 283"/>
                  <a:gd name="T20" fmla="*/ 156 w 282"/>
                  <a:gd name="T21" fmla="*/ 282 h 283"/>
                  <a:gd name="T22" fmla="*/ 281 w 282"/>
                  <a:gd name="T23" fmla="*/ 157 h 283"/>
                  <a:gd name="T24" fmla="*/ 156 w 282"/>
                  <a:gd name="T25" fmla="*/ 0 h 283"/>
                  <a:gd name="T26" fmla="*/ 156 w 282"/>
                  <a:gd name="T27" fmla="*/ 0 h 283"/>
                  <a:gd name="T28" fmla="*/ 156 w 282"/>
                  <a:gd name="T29" fmla="*/ 0 h 283"/>
                  <a:gd name="T30" fmla="*/ 0 w 282"/>
                  <a:gd name="T31" fmla="*/ 157 h 283"/>
                  <a:gd name="T32" fmla="*/ 156 w 282"/>
                  <a:gd name="T33" fmla="*/ 282 h 283"/>
                  <a:gd name="T34" fmla="*/ 156 w 282"/>
                  <a:gd name="T35" fmla="*/ 219 h 283"/>
                  <a:gd name="T36" fmla="*/ 62 w 282"/>
                  <a:gd name="T37" fmla="*/ 157 h 283"/>
                  <a:gd name="T38" fmla="*/ 156 w 282"/>
                  <a:gd name="T39" fmla="*/ 63 h 283"/>
                  <a:gd name="T40" fmla="*/ 156 w 282"/>
                  <a:gd name="T41"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2" h="283">
                    <a:moveTo>
                      <a:pt x="156" y="0"/>
                    </a:moveTo>
                    <a:lnTo>
                      <a:pt x="156" y="0"/>
                    </a:lnTo>
                    <a:lnTo>
                      <a:pt x="156" y="0"/>
                    </a:lnTo>
                    <a:cubicBezTo>
                      <a:pt x="156" y="63"/>
                      <a:pt x="156" y="63"/>
                      <a:pt x="156" y="63"/>
                    </a:cubicBezTo>
                    <a:lnTo>
                      <a:pt x="156" y="63"/>
                    </a:lnTo>
                    <a:cubicBezTo>
                      <a:pt x="187" y="63"/>
                      <a:pt x="218" y="94"/>
                      <a:pt x="218" y="157"/>
                    </a:cubicBezTo>
                    <a:cubicBezTo>
                      <a:pt x="218" y="188"/>
                      <a:pt x="187" y="219"/>
                      <a:pt x="156" y="219"/>
                    </a:cubicBezTo>
                    <a:lnTo>
                      <a:pt x="156" y="219"/>
                    </a:lnTo>
                    <a:lnTo>
                      <a:pt x="156" y="219"/>
                    </a:lnTo>
                    <a:cubicBezTo>
                      <a:pt x="156" y="282"/>
                      <a:pt x="156" y="282"/>
                      <a:pt x="156" y="282"/>
                    </a:cubicBezTo>
                    <a:lnTo>
                      <a:pt x="156" y="282"/>
                    </a:lnTo>
                    <a:cubicBezTo>
                      <a:pt x="218" y="282"/>
                      <a:pt x="281" y="219"/>
                      <a:pt x="281" y="157"/>
                    </a:cubicBezTo>
                    <a:cubicBezTo>
                      <a:pt x="281" y="63"/>
                      <a:pt x="218" y="0"/>
                      <a:pt x="156" y="0"/>
                    </a:cubicBezTo>
                    <a:close/>
                    <a:moveTo>
                      <a:pt x="156" y="0"/>
                    </a:moveTo>
                    <a:lnTo>
                      <a:pt x="156" y="0"/>
                    </a:lnTo>
                    <a:cubicBezTo>
                      <a:pt x="62" y="0"/>
                      <a:pt x="0" y="63"/>
                      <a:pt x="0" y="157"/>
                    </a:cubicBezTo>
                    <a:cubicBezTo>
                      <a:pt x="0" y="219"/>
                      <a:pt x="62" y="282"/>
                      <a:pt x="156" y="282"/>
                    </a:cubicBezTo>
                    <a:cubicBezTo>
                      <a:pt x="156" y="219"/>
                      <a:pt x="156" y="219"/>
                      <a:pt x="156" y="219"/>
                    </a:cubicBezTo>
                    <a:cubicBezTo>
                      <a:pt x="93" y="219"/>
                      <a:pt x="62" y="188"/>
                      <a:pt x="62" y="157"/>
                    </a:cubicBezTo>
                    <a:cubicBezTo>
                      <a:pt x="62" y="94"/>
                      <a:pt x="93" y="63"/>
                      <a:pt x="156" y="63"/>
                    </a:cubicBezTo>
                    <a:lnTo>
                      <a:pt x="156"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6" name="Freeform 54"/>
              <p:cNvSpPr>
                <a:spLocks noChangeArrowheads="1"/>
              </p:cNvSpPr>
              <p:nvPr/>
            </p:nvSpPr>
            <p:spPr bwMode="auto">
              <a:xfrm>
                <a:off x="4672012" y="2501772"/>
                <a:ext cx="74286" cy="27619"/>
              </a:xfrm>
              <a:custGeom>
                <a:avLst/>
                <a:gdLst>
                  <a:gd name="T0" fmla="*/ 188 w 345"/>
                  <a:gd name="T1" fmla="*/ 0 h 126"/>
                  <a:gd name="T2" fmla="*/ 188 w 345"/>
                  <a:gd name="T3" fmla="*/ 0 h 126"/>
                  <a:gd name="T4" fmla="*/ 32 w 345"/>
                  <a:gd name="T5" fmla="*/ 94 h 126"/>
                  <a:gd name="T6" fmla="*/ 32 w 345"/>
                  <a:gd name="T7" fmla="*/ 125 h 126"/>
                  <a:gd name="T8" fmla="*/ 32 w 345"/>
                  <a:gd name="T9" fmla="*/ 125 h 126"/>
                  <a:gd name="T10" fmla="*/ 63 w 345"/>
                  <a:gd name="T11" fmla="*/ 125 h 126"/>
                  <a:gd name="T12" fmla="*/ 188 w 345"/>
                  <a:gd name="T13" fmla="*/ 31 h 126"/>
                  <a:gd name="T14" fmla="*/ 313 w 345"/>
                  <a:gd name="T15" fmla="*/ 125 h 126"/>
                  <a:gd name="T16" fmla="*/ 344 w 345"/>
                  <a:gd name="T17" fmla="*/ 125 h 126"/>
                  <a:gd name="T18" fmla="*/ 344 w 345"/>
                  <a:gd name="T19" fmla="*/ 94 h 126"/>
                  <a:gd name="T20" fmla="*/ 188 w 345"/>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188" y="0"/>
                    </a:moveTo>
                    <a:lnTo>
                      <a:pt x="188" y="0"/>
                    </a:lnTo>
                    <a:cubicBezTo>
                      <a:pt x="125" y="0"/>
                      <a:pt x="63" y="31"/>
                      <a:pt x="32" y="94"/>
                    </a:cubicBezTo>
                    <a:cubicBezTo>
                      <a:pt x="0" y="94"/>
                      <a:pt x="0" y="125"/>
                      <a:pt x="32" y="125"/>
                    </a:cubicBezTo>
                    <a:lnTo>
                      <a:pt x="32" y="125"/>
                    </a:lnTo>
                    <a:lnTo>
                      <a:pt x="63" y="125"/>
                    </a:lnTo>
                    <a:cubicBezTo>
                      <a:pt x="94" y="62"/>
                      <a:pt x="125" y="31"/>
                      <a:pt x="188" y="31"/>
                    </a:cubicBezTo>
                    <a:cubicBezTo>
                      <a:pt x="219" y="31"/>
                      <a:pt x="282" y="62"/>
                      <a:pt x="313" y="125"/>
                    </a:cubicBezTo>
                    <a:cubicBezTo>
                      <a:pt x="313" y="125"/>
                      <a:pt x="313" y="125"/>
                      <a:pt x="344" y="125"/>
                    </a:cubicBezTo>
                    <a:lnTo>
                      <a:pt x="344" y="94"/>
                    </a:lnTo>
                    <a:cubicBezTo>
                      <a:pt x="313" y="31"/>
                      <a:pt x="250" y="0"/>
                      <a:pt x="188"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7" name="Freeform 55"/>
              <p:cNvSpPr>
                <a:spLocks noChangeArrowheads="1"/>
              </p:cNvSpPr>
              <p:nvPr/>
            </p:nvSpPr>
            <p:spPr bwMode="auto">
              <a:xfrm>
                <a:off x="4618679" y="2447486"/>
                <a:ext cx="108572" cy="128571"/>
              </a:xfrm>
              <a:custGeom>
                <a:avLst/>
                <a:gdLst>
                  <a:gd name="T0" fmla="*/ 344 w 501"/>
                  <a:gd name="T1" fmla="*/ 219 h 595"/>
                  <a:gd name="T2" fmla="*/ 344 w 501"/>
                  <a:gd name="T3" fmla="*/ 219 h 595"/>
                  <a:gd name="T4" fmla="*/ 344 w 501"/>
                  <a:gd name="T5" fmla="*/ 219 h 595"/>
                  <a:gd name="T6" fmla="*/ 500 w 501"/>
                  <a:gd name="T7" fmla="*/ 156 h 595"/>
                  <a:gd name="T8" fmla="*/ 500 w 501"/>
                  <a:gd name="T9" fmla="*/ 125 h 595"/>
                  <a:gd name="T10" fmla="*/ 469 w 501"/>
                  <a:gd name="T11" fmla="*/ 94 h 595"/>
                  <a:gd name="T12" fmla="*/ 375 w 501"/>
                  <a:gd name="T13" fmla="*/ 156 h 595"/>
                  <a:gd name="T14" fmla="*/ 375 w 501"/>
                  <a:gd name="T15" fmla="*/ 156 h 595"/>
                  <a:gd name="T16" fmla="*/ 219 w 501"/>
                  <a:gd name="T17" fmla="*/ 0 h 595"/>
                  <a:gd name="T18" fmla="*/ 219 w 501"/>
                  <a:gd name="T19" fmla="*/ 0 h 595"/>
                  <a:gd name="T20" fmla="*/ 0 w 501"/>
                  <a:gd name="T21" fmla="*/ 219 h 595"/>
                  <a:gd name="T22" fmla="*/ 0 w 501"/>
                  <a:gd name="T23" fmla="*/ 219 h 595"/>
                  <a:gd name="T24" fmla="*/ 157 w 501"/>
                  <a:gd name="T25" fmla="*/ 344 h 595"/>
                  <a:gd name="T26" fmla="*/ 157 w 501"/>
                  <a:gd name="T27" fmla="*/ 344 h 595"/>
                  <a:gd name="T28" fmla="*/ 94 w 501"/>
                  <a:gd name="T29" fmla="*/ 500 h 595"/>
                  <a:gd name="T30" fmla="*/ 94 w 501"/>
                  <a:gd name="T31" fmla="*/ 500 h 595"/>
                  <a:gd name="T32" fmla="*/ 125 w 501"/>
                  <a:gd name="T33" fmla="*/ 562 h 595"/>
                  <a:gd name="T34" fmla="*/ 157 w 501"/>
                  <a:gd name="T35" fmla="*/ 594 h 595"/>
                  <a:gd name="T36" fmla="*/ 188 w 501"/>
                  <a:gd name="T37" fmla="*/ 594 h 595"/>
                  <a:gd name="T38" fmla="*/ 188 w 501"/>
                  <a:gd name="T39" fmla="*/ 531 h 595"/>
                  <a:gd name="T40" fmla="*/ 188 w 501"/>
                  <a:gd name="T41" fmla="*/ 500 h 595"/>
                  <a:gd name="T42" fmla="*/ 188 w 501"/>
                  <a:gd name="T43" fmla="*/ 500 h 595"/>
                  <a:gd name="T44" fmla="*/ 250 w 501"/>
                  <a:gd name="T45" fmla="*/ 312 h 595"/>
                  <a:gd name="T46" fmla="*/ 250 w 501"/>
                  <a:gd name="T47" fmla="*/ 312 h 595"/>
                  <a:gd name="T48" fmla="*/ 157 w 501"/>
                  <a:gd name="T49" fmla="*/ 250 h 595"/>
                  <a:gd name="T50" fmla="*/ 157 w 501"/>
                  <a:gd name="T51" fmla="*/ 219 h 595"/>
                  <a:gd name="T52" fmla="*/ 250 w 501"/>
                  <a:gd name="T53" fmla="*/ 156 h 595"/>
                  <a:gd name="T54" fmla="*/ 250 w 501"/>
                  <a:gd name="T55" fmla="*/ 156 h 595"/>
                  <a:gd name="T56" fmla="*/ 344 w 501"/>
                  <a:gd name="T57" fmla="*/ 2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1" h="595">
                    <a:moveTo>
                      <a:pt x="344" y="219"/>
                    </a:moveTo>
                    <a:lnTo>
                      <a:pt x="344" y="219"/>
                    </a:lnTo>
                    <a:lnTo>
                      <a:pt x="344" y="219"/>
                    </a:lnTo>
                    <a:cubicBezTo>
                      <a:pt x="500" y="156"/>
                      <a:pt x="500" y="156"/>
                      <a:pt x="500" y="156"/>
                    </a:cubicBezTo>
                    <a:lnTo>
                      <a:pt x="500" y="125"/>
                    </a:lnTo>
                    <a:cubicBezTo>
                      <a:pt x="500" y="94"/>
                      <a:pt x="469" y="94"/>
                      <a:pt x="469" y="94"/>
                    </a:cubicBezTo>
                    <a:cubicBezTo>
                      <a:pt x="375" y="156"/>
                      <a:pt x="375" y="156"/>
                      <a:pt x="375" y="156"/>
                    </a:cubicBezTo>
                    <a:lnTo>
                      <a:pt x="375" y="156"/>
                    </a:lnTo>
                    <a:cubicBezTo>
                      <a:pt x="219" y="0"/>
                      <a:pt x="219" y="0"/>
                      <a:pt x="219" y="0"/>
                    </a:cubicBezTo>
                    <a:lnTo>
                      <a:pt x="219" y="0"/>
                    </a:lnTo>
                    <a:cubicBezTo>
                      <a:pt x="0" y="219"/>
                      <a:pt x="0" y="219"/>
                      <a:pt x="0" y="219"/>
                    </a:cubicBezTo>
                    <a:lnTo>
                      <a:pt x="0" y="219"/>
                    </a:lnTo>
                    <a:cubicBezTo>
                      <a:pt x="32" y="250"/>
                      <a:pt x="125" y="312"/>
                      <a:pt x="157" y="344"/>
                    </a:cubicBezTo>
                    <a:lnTo>
                      <a:pt x="157" y="344"/>
                    </a:lnTo>
                    <a:cubicBezTo>
                      <a:pt x="94" y="500"/>
                      <a:pt x="94" y="500"/>
                      <a:pt x="94" y="500"/>
                    </a:cubicBezTo>
                    <a:cubicBezTo>
                      <a:pt x="63" y="500"/>
                      <a:pt x="63" y="500"/>
                      <a:pt x="94" y="500"/>
                    </a:cubicBezTo>
                    <a:cubicBezTo>
                      <a:pt x="125" y="562"/>
                      <a:pt x="125" y="562"/>
                      <a:pt x="125" y="562"/>
                    </a:cubicBezTo>
                    <a:cubicBezTo>
                      <a:pt x="125" y="594"/>
                      <a:pt x="157" y="594"/>
                      <a:pt x="157" y="594"/>
                    </a:cubicBezTo>
                    <a:lnTo>
                      <a:pt x="188" y="594"/>
                    </a:lnTo>
                    <a:cubicBezTo>
                      <a:pt x="219" y="562"/>
                      <a:pt x="219" y="531"/>
                      <a:pt x="188" y="531"/>
                    </a:cubicBezTo>
                    <a:cubicBezTo>
                      <a:pt x="188" y="500"/>
                      <a:pt x="188" y="500"/>
                      <a:pt x="188" y="500"/>
                    </a:cubicBezTo>
                    <a:lnTo>
                      <a:pt x="188" y="500"/>
                    </a:lnTo>
                    <a:cubicBezTo>
                      <a:pt x="250" y="312"/>
                      <a:pt x="250" y="312"/>
                      <a:pt x="250" y="312"/>
                    </a:cubicBezTo>
                    <a:lnTo>
                      <a:pt x="250" y="312"/>
                    </a:lnTo>
                    <a:cubicBezTo>
                      <a:pt x="219" y="281"/>
                      <a:pt x="188" y="250"/>
                      <a:pt x="157" y="250"/>
                    </a:cubicBezTo>
                    <a:lnTo>
                      <a:pt x="157" y="219"/>
                    </a:lnTo>
                    <a:cubicBezTo>
                      <a:pt x="250" y="156"/>
                      <a:pt x="250" y="156"/>
                      <a:pt x="250" y="156"/>
                    </a:cubicBezTo>
                    <a:cubicBezTo>
                      <a:pt x="250" y="125"/>
                      <a:pt x="250" y="156"/>
                      <a:pt x="250" y="156"/>
                    </a:cubicBezTo>
                    <a:lnTo>
                      <a:pt x="344" y="219"/>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
          <p:nvSpPr>
            <p:cNvPr id="9" name="TextBox 8"/>
            <p:cNvSpPr txBox="1"/>
            <p:nvPr/>
          </p:nvSpPr>
          <p:spPr>
            <a:xfrm>
              <a:off x="3885514" y="1963351"/>
              <a:ext cx="184666" cy="369332"/>
            </a:xfrm>
            <a:prstGeom prst="rect">
              <a:avLst/>
            </a:prstGeom>
            <a:noFill/>
          </p:spPr>
          <p:txBody>
            <a:bodyPr wrap="none" rtlCol="0">
              <a:spAutoFit/>
            </a:bodyPr>
            <a:lstStyle/>
            <a:p>
              <a:endParaRPr lang="en-US" dirty="0">
                <a:latin typeface="+mn-ea"/>
              </a:endParaRPr>
            </a:p>
          </p:txBody>
        </p:sp>
      </p:grpSp>
      <p:sp>
        <p:nvSpPr>
          <p:cNvPr id="72" name="矩形 71">
            <a:extLst>
              <a:ext uri="{FF2B5EF4-FFF2-40B4-BE49-F238E27FC236}">
                <a16:creationId xmlns:a16="http://schemas.microsoft.com/office/drawing/2014/main" id="{28D0998D-3CB6-40C3-BA21-A6D107EE917C}"/>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92004DE9-E5E3-4048-8DED-92C886921DBD}"/>
              </a:ext>
            </a:extLst>
          </p:cNvPr>
          <p:cNvSpPr/>
          <p:nvPr/>
        </p:nvSpPr>
        <p:spPr>
          <a:xfrm>
            <a:off x="2041452" y="-1"/>
            <a:ext cx="4614530"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一、 明确备考方向，科学备考</a:t>
            </a:r>
          </a:p>
        </p:txBody>
      </p:sp>
      <p:pic>
        <p:nvPicPr>
          <p:cNvPr id="74" name="图片 73">
            <a:extLst>
              <a:ext uri="{FF2B5EF4-FFF2-40B4-BE49-F238E27FC236}">
                <a16:creationId xmlns:a16="http://schemas.microsoft.com/office/drawing/2014/main" id="{78466E67-F987-4366-B206-224F52558918}"/>
              </a:ext>
            </a:extLst>
          </p:cNvPr>
          <p:cNvPicPr>
            <a:picLocks noChangeAspect="1"/>
          </p:cNvPicPr>
          <p:nvPr/>
        </p:nvPicPr>
        <p:blipFill>
          <a:blip r:embed="rId2"/>
          <a:stretch>
            <a:fillRect/>
          </a:stretch>
        </p:blipFill>
        <p:spPr>
          <a:xfrm>
            <a:off x="8187070" y="-1"/>
            <a:ext cx="956930" cy="684000"/>
          </a:xfrm>
          <a:prstGeom prst="rect">
            <a:avLst/>
          </a:prstGeom>
        </p:spPr>
      </p:pic>
      <p:sp>
        <p:nvSpPr>
          <p:cNvPr id="3" name="矩形 2">
            <a:extLst>
              <a:ext uri="{FF2B5EF4-FFF2-40B4-BE49-F238E27FC236}">
                <a16:creationId xmlns:a16="http://schemas.microsoft.com/office/drawing/2014/main" id="{FC56B9E8-3BB1-42CD-8CAC-6F34E0A4AC93}"/>
              </a:ext>
            </a:extLst>
          </p:cNvPr>
          <p:cNvSpPr/>
          <p:nvPr/>
        </p:nvSpPr>
        <p:spPr>
          <a:xfrm>
            <a:off x="3936591" y="1622452"/>
            <a:ext cx="5110276" cy="3046988"/>
          </a:xfrm>
          <a:prstGeom prst="rect">
            <a:avLst/>
          </a:prstGeom>
        </p:spPr>
        <p:txBody>
          <a:bodyPr wrap="square">
            <a:spAutoFit/>
          </a:bodyPr>
          <a:lstStyle/>
          <a:p>
            <a:r>
              <a:rPr lang="zh-CN" altLang="en-US" sz="2400" b="1" dirty="0">
                <a:latin typeface="黑体" panose="02010609060101010101" pitchFamily="49" charset="-122"/>
                <a:ea typeface="黑体" panose="02010609060101010101" pitchFamily="49" charset="-122"/>
              </a:rPr>
              <a:t>认真研究</a:t>
            </a:r>
            <a:r>
              <a:rPr lang="en-US" altLang="zh-CN" sz="2400" b="1" dirty="0">
                <a:latin typeface="黑体" panose="02010609060101010101" pitchFamily="49" charset="-122"/>
                <a:ea typeface="黑体" panose="02010609060101010101" pitchFamily="49" charset="-122"/>
              </a:rPr>
              <a:t>《2019</a:t>
            </a:r>
            <a:r>
              <a:rPr lang="zh-CN" altLang="en-US" sz="2400" b="1" dirty="0">
                <a:latin typeface="黑体" panose="02010609060101010101" pitchFamily="49" charset="-122"/>
                <a:ea typeface="黑体" panose="02010609060101010101" pitchFamily="49" charset="-122"/>
              </a:rPr>
              <a:t>年高考政治考试大纲</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及考试说明和</a:t>
            </a:r>
            <a:r>
              <a:rPr lang="en-US" altLang="zh-CN" sz="2400" b="1" dirty="0">
                <a:latin typeface="黑体" panose="02010609060101010101" pitchFamily="49" charset="-122"/>
                <a:ea typeface="黑体" panose="02010609060101010101" pitchFamily="49" charset="-122"/>
              </a:rPr>
              <a:t>《2017</a:t>
            </a:r>
            <a:r>
              <a:rPr lang="zh-CN" altLang="en-US" sz="2400" b="1" dirty="0">
                <a:latin typeface="黑体" panose="02010609060101010101" pitchFamily="49" charset="-122"/>
                <a:ea typeface="黑体" panose="02010609060101010101" pitchFamily="49" charset="-122"/>
              </a:rPr>
              <a:t>年版普通高中思想政治课程标准</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明确考核目标，考试范围及要求，复习备考中引导学生掌握学科基础知识、基本技能、基本方法；提高学生综合运用所学知识论证阐释、分析评价、探究并解决问题的能力。</a:t>
            </a:r>
          </a:p>
        </p:txBody>
      </p:sp>
    </p:spTree>
    <p:extLst>
      <p:ext uri="{BB962C8B-B14F-4D97-AF65-F5344CB8AC3E}">
        <p14:creationId xmlns:p14="http://schemas.microsoft.com/office/powerpoint/2010/main" val="37744404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200"/>
                                        <p:tgtEl>
                                          <p:spTgt spid="95"/>
                                        </p:tgtEl>
                                      </p:cBhvr>
                                    </p:animEffect>
                                  </p:childTnLst>
                                </p:cTn>
                              </p:par>
                            </p:childTnLst>
                          </p:cTn>
                        </p:par>
                        <p:par>
                          <p:cTn id="8" fill="hold">
                            <p:stCondLst>
                              <p:cond delay="200"/>
                            </p:stCondLst>
                            <p:childTnLst>
                              <p:par>
                                <p:cTn id="9" presetID="53" presetClass="entr" presetSubtype="16" fill="hold" grpId="0" nodeType="afterEffect">
                                  <p:stCondLst>
                                    <p:cond delay="0"/>
                                  </p:stCondLst>
                                  <p:childTnLst>
                                    <p:set>
                                      <p:cBhvr>
                                        <p:cTn id="10" dur="1" fill="hold">
                                          <p:stCondLst>
                                            <p:cond delay="0"/>
                                          </p:stCondLst>
                                        </p:cTn>
                                        <p:tgtEl>
                                          <p:spTgt spid="184"/>
                                        </p:tgtEl>
                                        <p:attrNameLst>
                                          <p:attrName>style.visibility</p:attrName>
                                        </p:attrNameLst>
                                      </p:cBhvr>
                                      <p:to>
                                        <p:strVal val="visible"/>
                                      </p:to>
                                    </p:set>
                                    <p:anim calcmode="lin" valueType="num">
                                      <p:cBhvr>
                                        <p:cTn id="11" dur="10" fill="hold"/>
                                        <p:tgtEl>
                                          <p:spTgt spid="184"/>
                                        </p:tgtEl>
                                        <p:attrNameLst>
                                          <p:attrName>ppt_w</p:attrName>
                                        </p:attrNameLst>
                                      </p:cBhvr>
                                      <p:tavLst>
                                        <p:tav tm="0">
                                          <p:val>
                                            <p:fltVal val="0"/>
                                          </p:val>
                                        </p:tav>
                                        <p:tav tm="100000">
                                          <p:val>
                                            <p:strVal val="#ppt_w"/>
                                          </p:val>
                                        </p:tav>
                                      </p:tavLst>
                                    </p:anim>
                                    <p:anim calcmode="lin" valueType="num">
                                      <p:cBhvr>
                                        <p:cTn id="12" dur="10" fill="hold"/>
                                        <p:tgtEl>
                                          <p:spTgt spid="184"/>
                                        </p:tgtEl>
                                        <p:attrNameLst>
                                          <p:attrName>ppt_h</p:attrName>
                                        </p:attrNameLst>
                                      </p:cBhvr>
                                      <p:tavLst>
                                        <p:tav tm="0">
                                          <p:val>
                                            <p:fltVal val="0"/>
                                          </p:val>
                                        </p:tav>
                                        <p:tav tm="100000">
                                          <p:val>
                                            <p:strVal val="#ppt_h"/>
                                          </p:val>
                                        </p:tav>
                                      </p:tavLst>
                                    </p:anim>
                                    <p:animEffect transition="in" filter="fade">
                                      <p:cBhvr>
                                        <p:cTn id="13" dur="10"/>
                                        <p:tgtEl>
                                          <p:spTgt spid="184"/>
                                        </p:tgtEl>
                                      </p:cBhvr>
                                    </p:animEffect>
                                  </p:childTnLst>
                                </p:cTn>
                              </p:par>
                            </p:childTnLst>
                          </p:cTn>
                        </p:par>
                        <p:par>
                          <p:cTn id="14" fill="hold">
                            <p:stCondLst>
                              <p:cond delay="210"/>
                            </p:stCondLst>
                            <p:childTnLst>
                              <p:par>
                                <p:cTn id="15" presetID="53" presetClass="entr" presetSubtype="16" fill="hold" grpId="0" nodeType="afterEffect">
                                  <p:stCondLst>
                                    <p:cond delay="0"/>
                                  </p:stCondLst>
                                  <p:childTnLst>
                                    <p:set>
                                      <p:cBhvr>
                                        <p:cTn id="16" dur="1" fill="hold">
                                          <p:stCondLst>
                                            <p:cond delay="0"/>
                                          </p:stCondLst>
                                        </p:cTn>
                                        <p:tgtEl>
                                          <p:spTgt spid="185"/>
                                        </p:tgtEl>
                                        <p:attrNameLst>
                                          <p:attrName>style.visibility</p:attrName>
                                        </p:attrNameLst>
                                      </p:cBhvr>
                                      <p:to>
                                        <p:strVal val="visible"/>
                                      </p:to>
                                    </p:set>
                                    <p:anim calcmode="lin" valueType="num">
                                      <p:cBhvr>
                                        <p:cTn id="17" dur="400" fill="hold"/>
                                        <p:tgtEl>
                                          <p:spTgt spid="185"/>
                                        </p:tgtEl>
                                        <p:attrNameLst>
                                          <p:attrName>ppt_w</p:attrName>
                                        </p:attrNameLst>
                                      </p:cBhvr>
                                      <p:tavLst>
                                        <p:tav tm="0">
                                          <p:val>
                                            <p:fltVal val="0"/>
                                          </p:val>
                                        </p:tav>
                                        <p:tav tm="100000">
                                          <p:val>
                                            <p:strVal val="#ppt_w"/>
                                          </p:val>
                                        </p:tav>
                                      </p:tavLst>
                                    </p:anim>
                                    <p:anim calcmode="lin" valueType="num">
                                      <p:cBhvr>
                                        <p:cTn id="18" dur="400" fill="hold"/>
                                        <p:tgtEl>
                                          <p:spTgt spid="185"/>
                                        </p:tgtEl>
                                        <p:attrNameLst>
                                          <p:attrName>ppt_h</p:attrName>
                                        </p:attrNameLst>
                                      </p:cBhvr>
                                      <p:tavLst>
                                        <p:tav tm="0">
                                          <p:val>
                                            <p:fltVal val="0"/>
                                          </p:val>
                                        </p:tav>
                                        <p:tav tm="100000">
                                          <p:val>
                                            <p:strVal val="#ppt_h"/>
                                          </p:val>
                                        </p:tav>
                                      </p:tavLst>
                                    </p:anim>
                                    <p:animEffect transition="in" filter="fade">
                                      <p:cBhvr>
                                        <p:cTn id="19" dur="400"/>
                                        <p:tgtEl>
                                          <p:spTgt spid="185"/>
                                        </p:tgtEl>
                                      </p:cBhvr>
                                    </p:animEffect>
                                  </p:childTnLst>
                                </p:cTn>
                              </p:par>
                            </p:childTnLst>
                          </p:cTn>
                        </p:par>
                        <p:par>
                          <p:cTn id="20" fill="hold">
                            <p:stCondLst>
                              <p:cond delay="610"/>
                            </p:stCondLst>
                            <p:childTnLst>
                              <p:par>
                                <p:cTn id="21" presetID="16" presetClass="entr" presetSubtype="21"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barn(inVertical)">
                                      <p:cBhvr>
                                        <p:cTn id="23"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4" grpId="0" animBg="1"/>
      <p:bldP spid="18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79">
            <a:extLst>
              <a:ext uri="{FF2B5EF4-FFF2-40B4-BE49-F238E27FC236}">
                <a16:creationId xmlns:a16="http://schemas.microsoft.com/office/drawing/2014/main" id="{3B289811-E351-4960-8BA8-DDDDEB7CAAE2}"/>
              </a:ext>
            </a:extLst>
          </p:cNvPr>
          <p:cNvSpPr/>
          <p:nvPr/>
        </p:nvSpPr>
        <p:spPr>
          <a:xfrm>
            <a:off x="4013051" y="1073997"/>
            <a:ext cx="493314" cy="49331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5" name="Freeform 1"/>
          <p:cNvSpPr>
            <a:spLocks noChangeArrowheads="1"/>
          </p:cNvSpPr>
          <p:nvPr/>
        </p:nvSpPr>
        <p:spPr bwMode="auto">
          <a:xfrm>
            <a:off x="1173595" y="2969561"/>
            <a:ext cx="2044766" cy="1579051"/>
          </a:xfrm>
          <a:custGeom>
            <a:avLst/>
            <a:gdLst>
              <a:gd name="T0" fmla="*/ 0 w 9469"/>
              <a:gd name="T1" fmla="*/ 7031 h 7313"/>
              <a:gd name="T2" fmla="*/ 0 w 9469"/>
              <a:gd name="T3" fmla="*/ 7031 h 7313"/>
              <a:gd name="T4" fmla="*/ 0 w 9469"/>
              <a:gd name="T5" fmla="*/ 281 h 7313"/>
              <a:gd name="T6" fmla="*/ 250 w 9469"/>
              <a:gd name="T7" fmla="*/ 0 h 7313"/>
              <a:gd name="T8" fmla="*/ 9187 w 9469"/>
              <a:gd name="T9" fmla="*/ 0 h 7313"/>
              <a:gd name="T10" fmla="*/ 9468 w 9469"/>
              <a:gd name="T11" fmla="*/ 281 h 7313"/>
              <a:gd name="T12" fmla="*/ 9468 w 9469"/>
              <a:gd name="T13" fmla="*/ 7031 h 7313"/>
              <a:gd name="T14" fmla="*/ 9187 w 9469"/>
              <a:gd name="T15" fmla="*/ 7312 h 7313"/>
              <a:gd name="T16" fmla="*/ 250 w 9469"/>
              <a:gd name="T17" fmla="*/ 7312 h 7313"/>
              <a:gd name="T18" fmla="*/ 0 w 9469"/>
              <a:gd name="T19" fmla="*/ 7031 h 7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69" h="7313">
                <a:moveTo>
                  <a:pt x="0" y="7031"/>
                </a:moveTo>
                <a:lnTo>
                  <a:pt x="0" y="7031"/>
                </a:lnTo>
                <a:cubicBezTo>
                  <a:pt x="0" y="281"/>
                  <a:pt x="0" y="281"/>
                  <a:pt x="0" y="281"/>
                </a:cubicBezTo>
                <a:cubicBezTo>
                  <a:pt x="0" y="125"/>
                  <a:pt x="125" y="0"/>
                  <a:pt x="250" y="0"/>
                </a:cubicBezTo>
                <a:cubicBezTo>
                  <a:pt x="9187" y="0"/>
                  <a:pt x="9187" y="0"/>
                  <a:pt x="9187" y="0"/>
                </a:cubicBezTo>
                <a:cubicBezTo>
                  <a:pt x="9343" y="0"/>
                  <a:pt x="9468" y="125"/>
                  <a:pt x="9468" y="281"/>
                </a:cubicBezTo>
                <a:cubicBezTo>
                  <a:pt x="9468" y="7031"/>
                  <a:pt x="9468" y="7031"/>
                  <a:pt x="9468" y="7031"/>
                </a:cubicBezTo>
                <a:cubicBezTo>
                  <a:pt x="9468" y="7187"/>
                  <a:pt x="9343" y="7312"/>
                  <a:pt x="9187" y="7312"/>
                </a:cubicBezTo>
                <a:cubicBezTo>
                  <a:pt x="250" y="7312"/>
                  <a:pt x="250" y="7312"/>
                  <a:pt x="250" y="7312"/>
                </a:cubicBezTo>
                <a:cubicBezTo>
                  <a:pt x="125" y="7312"/>
                  <a:pt x="0" y="7187"/>
                  <a:pt x="0" y="7031"/>
                </a:cubicBezTo>
              </a:path>
            </a:pathLst>
          </a:custGeom>
          <a:solidFill>
            <a:srgbClr val="716F7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7" name="Freeform 3"/>
          <p:cNvSpPr>
            <a:spLocks noChangeArrowheads="1"/>
          </p:cNvSpPr>
          <p:nvPr/>
        </p:nvSpPr>
        <p:spPr bwMode="auto">
          <a:xfrm>
            <a:off x="1425543" y="3102234"/>
            <a:ext cx="1680955" cy="1282860"/>
          </a:xfrm>
          <a:custGeom>
            <a:avLst/>
            <a:gdLst>
              <a:gd name="T0" fmla="*/ 0 w 7781"/>
              <a:gd name="T1" fmla="*/ 0 h 5939"/>
              <a:gd name="T2" fmla="*/ 7780 w 7781"/>
              <a:gd name="T3" fmla="*/ 0 h 5939"/>
              <a:gd name="T4" fmla="*/ 7780 w 7781"/>
              <a:gd name="T5" fmla="*/ 5938 h 5939"/>
              <a:gd name="T6" fmla="*/ 0 w 7781"/>
              <a:gd name="T7" fmla="*/ 5938 h 5939"/>
              <a:gd name="T8" fmla="*/ 0 w 7781"/>
              <a:gd name="T9" fmla="*/ 0 h 5939"/>
            </a:gdLst>
            <a:ahLst/>
            <a:cxnLst>
              <a:cxn ang="0">
                <a:pos x="T0" y="T1"/>
              </a:cxn>
              <a:cxn ang="0">
                <a:pos x="T2" y="T3"/>
              </a:cxn>
              <a:cxn ang="0">
                <a:pos x="T4" y="T5"/>
              </a:cxn>
              <a:cxn ang="0">
                <a:pos x="T6" y="T7"/>
              </a:cxn>
              <a:cxn ang="0">
                <a:pos x="T8" y="T9"/>
              </a:cxn>
            </a:cxnLst>
            <a:rect l="0" t="0" r="r" b="b"/>
            <a:pathLst>
              <a:path w="7781" h="5939">
                <a:moveTo>
                  <a:pt x="0" y="0"/>
                </a:moveTo>
                <a:lnTo>
                  <a:pt x="7780" y="0"/>
                </a:lnTo>
                <a:lnTo>
                  <a:pt x="7780" y="5938"/>
                </a:lnTo>
                <a:lnTo>
                  <a:pt x="0" y="5938"/>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85" name="TextBox 184"/>
          <p:cNvSpPr txBox="1"/>
          <p:nvPr/>
        </p:nvSpPr>
        <p:spPr>
          <a:xfrm>
            <a:off x="4074697" y="1077019"/>
            <a:ext cx="370784" cy="523220"/>
          </a:xfrm>
          <a:prstGeom prst="rect">
            <a:avLst/>
          </a:prstGeom>
          <a:noFill/>
        </p:spPr>
        <p:txBody>
          <a:bodyPr wrap="square" rtlCol="0">
            <a:spAutoFit/>
          </a:bodyPr>
          <a:lstStyle/>
          <a:p>
            <a:pPr algn="ctr"/>
            <a:r>
              <a:rPr lang="en-US" sz="2800" b="1" dirty="0">
                <a:solidFill>
                  <a:schemeClr val="bg1"/>
                </a:solidFill>
                <a:latin typeface="+mn-ea"/>
                <a:cs typeface="Helvetica Neue"/>
              </a:rPr>
              <a:t>2</a:t>
            </a:r>
          </a:p>
        </p:txBody>
      </p:sp>
      <p:grpSp>
        <p:nvGrpSpPr>
          <p:cNvPr id="2" name="组合 1"/>
          <p:cNvGrpSpPr/>
          <p:nvPr/>
        </p:nvGrpSpPr>
        <p:grpSpPr>
          <a:xfrm>
            <a:off x="780354" y="1350786"/>
            <a:ext cx="3807557" cy="1985324"/>
            <a:chOff x="1125320" y="1276036"/>
            <a:chExt cx="3468578" cy="1808575"/>
          </a:xfrm>
        </p:grpSpPr>
        <p:sp>
          <p:nvSpPr>
            <p:cNvPr id="96" name="Freeform 2"/>
            <p:cNvSpPr>
              <a:spLocks noChangeArrowheads="1"/>
            </p:cNvSpPr>
            <p:nvPr/>
          </p:nvSpPr>
          <p:spPr bwMode="auto">
            <a:xfrm>
              <a:off x="2873895" y="3003659"/>
              <a:ext cx="80953" cy="80952"/>
            </a:xfrm>
            <a:custGeom>
              <a:avLst/>
              <a:gdLst>
                <a:gd name="T0" fmla="*/ 0 w 375"/>
                <a:gd name="T1" fmla="*/ 188 h 376"/>
                <a:gd name="T2" fmla="*/ 0 w 375"/>
                <a:gd name="T3" fmla="*/ 188 h 376"/>
                <a:gd name="T4" fmla="*/ 187 w 375"/>
                <a:gd name="T5" fmla="*/ 0 h 376"/>
                <a:gd name="T6" fmla="*/ 374 w 375"/>
                <a:gd name="T7" fmla="*/ 188 h 376"/>
                <a:gd name="T8" fmla="*/ 187 w 375"/>
                <a:gd name="T9" fmla="*/ 375 h 376"/>
                <a:gd name="T10" fmla="*/ 0 w 375"/>
                <a:gd name="T11" fmla="*/ 188 h 376"/>
              </a:gdLst>
              <a:ahLst/>
              <a:cxnLst>
                <a:cxn ang="0">
                  <a:pos x="T0" y="T1"/>
                </a:cxn>
                <a:cxn ang="0">
                  <a:pos x="T2" y="T3"/>
                </a:cxn>
                <a:cxn ang="0">
                  <a:pos x="T4" y="T5"/>
                </a:cxn>
                <a:cxn ang="0">
                  <a:pos x="T6" y="T7"/>
                </a:cxn>
                <a:cxn ang="0">
                  <a:pos x="T8" y="T9"/>
                </a:cxn>
                <a:cxn ang="0">
                  <a:pos x="T10" y="T11"/>
                </a:cxn>
              </a:cxnLst>
              <a:rect l="0" t="0" r="r" b="b"/>
              <a:pathLst>
                <a:path w="375" h="376">
                  <a:moveTo>
                    <a:pt x="0" y="188"/>
                  </a:moveTo>
                  <a:lnTo>
                    <a:pt x="0" y="188"/>
                  </a:lnTo>
                  <a:cubicBezTo>
                    <a:pt x="0" y="94"/>
                    <a:pt x="93" y="0"/>
                    <a:pt x="187" y="0"/>
                  </a:cubicBezTo>
                  <a:cubicBezTo>
                    <a:pt x="281" y="0"/>
                    <a:pt x="374" y="94"/>
                    <a:pt x="374" y="188"/>
                  </a:cubicBezTo>
                  <a:cubicBezTo>
                    <a:pt x="374" y="281"/>
                    <a:pt x="281" y="375"/>
                    <a:pt x="187" y="375"/>
                  </a:cubicBezTo>
                  <a:cubicBezTo>
                    <a:pt x="93" y="375"/>
                    <a:pt x="0" y="281"/>
                    <a:pt x="0" y="188"/>
                  </a:cubicBezTo>
                </a:path>
              </a:pathLst>
            </a:custGeom>
            <a:solidFill>
              <a:srgbClr val="716F7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9" name="Freeform 5"/>
            <p:cNvSpPr>
              <a:spLocks noChangeArrowheads="1"/>
            </p:cNvSpPr>
            <p:nvPr/>
          </p:nvSpPr>
          <p:spPr bwMode="auto">
            <a:xfrm>
              <a:off x="3244372" y="1411275"/>
              <a:ext cx="338096" cy="330477"/>
            </a:xfrm>
            <a:custGeom>
              <a:avLst/>
              <a:gdLst>
                <a:gd name="T0" fmla="*/ 781 w 1564"/>
                <a:gd name="T1" fmla="*/ 1531 h 1532"/>
                <a:gd name="T2" fmla="*/ 781 w 1564"/>
                <a:gd name="T3" fmla="*/ 1531 h 1532"/>
                <a:gd name="T4" fmla="*/ 1563 w 1564"/>
                <a:gd name="T5" fmla="*/ 750 h 1532"/>
                <a:gd name="T6" fmla="*/ 781 w 1564"/>
                <a:gd name="T7" fmla="*/ 0 h 1532"/>
                <a:gd name="T8" fmla="*/ 0 w 1564"/>
                <a:gd name="T9" fmla="*/ 750 h 1532"/>
                <a:gd name="T10" fmla="*/ 781 w 1564"/>
                <a:gd name="T11" fmla="*/ 1531 h 1532"/>
              </a:gdLst>
              <a:ahLst/>
              <a:cxnLst>
                <a:cxn ang="0">
                  <a:pos x="T0" y="T1"/>
                </a:cxn>
                <a:cxn ang="0">
                  <a:pos x="T2" y="T3"/>
                </a:cxn>
                <a:cxn ang="0">
                  <a:pos x="T4" y="T5"/>
                </a:cxn>
                <a:cxn ang="0">
                  <a:pos x="T6" y="T7"/>
                </a:cxn>
                <a:cxn ang="0">
                  <a:pos x="T8" y="T9"/>
                </a:cxn>
                <a:cxn ang="0">
                  <a:pos x="T10" y="T11"/>
                </a:cxn>
              </a:cxnLst>
              <a:rect l="0" t="0" r="r" b="b"/>
              <a:pathLst>
                <a:path w="1564" h="1532">
                  <a:moveTo>
                    <a:pt x="781" y="1531"/>
                  </a:moveTo>
                  <a:lnTo>
                    <a:pt x="781" y="1531"/>
                  </a:lnTo>
                  <a:cubicBezTo>
                    <a:pt x="1188" y="1531"/>
                    <a:pt x="1563" y="1188"/>
                    <a:pt x="1563" y="750"/>
                  </a:cubicBezTo>
                  <a:cubicBezTo>
                    <a:pt x="1563" y="344"/>
                    <a:pt x="1188" y="0"/>
                    <a:pt x="781" y="0"/>
                  </a:cubicBezTo>
                  <a:cubicBezTo>
                    <a:pt x="344" y="0"/>
                    <a:pt x="0" y="344"/>
                    <a:pt x="0" y="750"/>
                  </a:cubicBezTo>
                  <a:cubicBezTo>
                    <a:pt x="0" y="1188"/>
                    <a:pt x="344" y="1531"/>
                    <a:pt x="781" y="1531"/>
                  </a:cubicBezTo>
                </a:path>
              </a:pathLst>
            </a:custGeom>
            <a:solidFill>
              <a:schemeClr val="accent1"/>
            </a:solidFill>
            <a:ln>
              <a:noFill/>
            </a:ln>
            <a:effectLst/>
          </p:spPr>
          <p:txBody>
            <a:bodyPr wrap="none" anchor="ctr"/>
            <a:lstStyle/>
            <a:p>
              <a:endParaRPr lang="en-US">
                <a:latin typeface="+mn-ea"/>
              </a:endParaRPr>
            </a:p>
          </p:txBody>
        </p:sp>
        <p:sp>
          <p:nvSpPr>
            <p:cNvPr id="100" name="Freeform 6"/>
            <p:cNvSpPr>
              <a:spLocks noChangeArrowheads="1"/>
            </p:cNvSpPr>
            <p:nvPr/>
          </p:nvSpPr>
          <p:spPr bwMode="auto">
            <a:xfrm>
              <a:off x="3305324" y="1552227"/>
              <a:ext cx="216191" cy="101905"/>
            </a:xfrm>
            <a:custGeom>
              <a:avLst/>
              <a:gdLst>
                <a:gd name="T0" fmla="*/ 875 w 1001"/>
                <a:gd name="T1" fmla="*/ 0 h 470"/>
                <a:gd name="T2" fmla="*/ 875 w 1001"/>
                <a:gd name="T3" fmla="*/ 157 h 470"/>
                <a:gd name="T4" fmla="*/ 875 w 1001"/>
                <a:gd name="T5" fmla="*/ 157 h 470"/>
                <a:gd name="T6" fmla="*/ 875 w 1001"/>
                <a:gd name="T7" fmla="*/ 94 h 470"/>
                <a:gd name="T8" fmla="*/ 875 w 1001"/>
                <a:gd name="T9" fmla="*/ 219 h 470"/>
                <a:gd name="T10" fmla="*/ 813 w 1001"/>
                <a:gd name="T11" fmla="*/ 344 h 470"/>
                <a:gd name="T12" fmla="*/ 813 w 1001"/>
                <a:gd name="T13" fmla="*/ 438 h 470"/>
                <a:gd name="T14" fmla="*/ 813 w 1001"/>
                <a:gd name="T15" fmla="*/ 438 h 470"/>
                <a:gd name="T16" fmla="*/ 750 w 1001"/>
                <a:gd name="T17" fmla="*/ 0 h 470"/>
                <a:gd name="T18" fmla="*/ 750 w 1001"/>
                <a:gd name="T19" fmla="*/ 157 h 470"/>
                <a:gd name="T20" fmla="*/ 782 w 1001"/>
                <a:gd name="T21" fmla="*/ 282 h 470"/>
                <a:gd name="T22" fmla="*/ 688 w 1001"/>
                <a:gd name="T23" fmla="*/ 469 h 470"/>
                <a:gd name="T24" fmla="*/ 688 w 1001"/>
                <a:gd name="T25" fmla="*/ 469 h 470"/>
                <a:gd name="T26" fmla="*/ 719 w 1001"/>
                <a:gd name="T27" fmla="*/ 219 h 470"/>
                <a:gd name="T28" fmla="*/ 750 w 1001"/>
                <a:gd name="T29" fmla="*/ 344 h 470"/>
                <a:gd name="T30" fmla="*/ 719 w 1001"/>
                <a:gd name="T31" fmla="*/ 94 h 470"/>
                <a:gd name="T32" fmla="*/ 688 w 1001"/>
                <a:gd name="T33" fmla="*/ 469 h 470"/>
                <a:gd name="T34" fmla="*/ 688 w 1001"/>
                <a:gd name="T35" fmla="*/ 0 h 470"/>
                <a:gd name="T36" fmla="*/ 657 w 1001"/>
                <a:gd name="T37" fmla="*/ 157 h 470"/>
                <a:gd name="T38" fmla="*/ 688 w 1001"/>
                <a:gd name="T39" fmla="*/ 282 h 470"/>
                <a:gd name="T40" fmla="*/ 688 w 1001"/>
                <a:gd name="T41" fmla="*/ 219 h 470"/>
                <a:gd name="T42" fmla="*/ 625 w 1001"/>
                <a:gd name="T43" fmla="*/ 438 h 470"/>
                <a:gd name="T44" fmla="*/ 563 w 1001"/>
                <a:gd name="T45" fmla="*/ 0 h 470"/>
                <a:gd name="T46" fmla="*/ 563 w 1001"/>
                <a:gd name="T47" fmla="*/ 282 h 470"/>
                <a:gd name="T48" fmla="*/ 594 w 1001"/>
                <a:gd name="T49" fmla="*/ 157 h 470"/>
                <a:gd name="T50" fmla="*/ 625 w 1001"/>
                <a:gd name="T51" fmla="*/ 0 h 470"/>
                <a:gd name="T52" fmla="*/ 500 w 1001"/>
                <a:gd name="T53" fmla="*/ 438 h 470"/>
                <a:gd name="T54" fmla="*/ 500 w 1001"/>
                <a:gd name="T55" fmla="*/ 94 h 470"/>
                <a:gd name="T56" fmla="*/ 500 w 1001"/>
                <a:gd name="T57" fmla="*/ 344 h 470"/>
                <a:gd name="T58" fmla="*/ 500 w 1001"/>
                <a:gd name="T59" fmla="*/ 282 h 470"/>
                <a:gd name="T60" fmla="*/ 438 w 1001"/>
                <a:gd name="T61" fmla="*/ 469 h 470"/>
                <a:gd name="T62" fmla="*/ 438 w 1001"/>
                <a:gd name="T63" fmla="*/ 469 h 470"/>
                <a:gd name="T64" fmla="*/ 469 w 1001"/>
                <a:gd name="T65" fmla="*/ 219 h 470"/>
                <a:gd name="T66" fmla="*/ 500 w 1001"/>
                <a:gd name="T67" fmla="*/ 344 h 470"/>
                <a:gd name="T68" fmla="*/ 438 w 1001"/>
                <a:gd name="T69" fmla="*/ 94 h 470"/>
                <a:gd name="T70" fmla="*/ 438 w 1001"/>
                <a:gd name="T71" fmla="*/ 469 h 470"/>
                <a:gd name="T72" fmla="*/ 438 w 1001"/>
                <a:gd name="T73" fmla="*/ 0 h 470"/>
                <a:gd name="T74" fmla="*/ 407 w 1001"/>
                <a:gd name="T75" fmla="*/ 157 h 470"/>
                <a:gd name="T76" fmla="*/ 438 w 1001"/>
                <a:gd name="T77" fmla="*/ 282 h 470"/>
                <a:gd name="T78" fmla="*/ 438 w 1001"/>
                <a:gd name="T79" fmla="*/ 219 h 470"/>
                <a:gd name="T80" fmla="*/ 375 w 1001"/>
                <a:gd name="T81" fmla="*/ 438 h 470"/>
                <a:gd name="T82" fmla="*/ 313 w 1001"/>
                <a:gd name="T83" fmla="*/ 0 h 470"/>
                <a:gd name="T84" fmla="*/ 313 w 1001"/>
                <a:gd name="T85" fmla="*/ 282 h 470"/>
                <a:gd name="T86" fmla="*/ 313 w 1001"/>
                <a:gd name="T87" fmla="*/ 157 h 470"/>
                <a:gd name="T88" fmla="*/ 375 w 1001"/>
                <a:gd name="T89" fmla="*/ 0 h 470"/>
                <a:gd name="T90" fmla="*/ 219 w 1001"/>
                <a:gd name="T91" fmla="*/ 438 h 470"/>
                <a:gd name="T92" fmla="*/ 219 w 1001"/>
                <a:gd name="T93" fmla="*/ 94 h 470"/>
                <a:gd name="T94" fmla="*/ 219 w 1001"/>
                <a:gd name="T95" fmla="*/ 344 h 470"/>
                <a:gd name="T96" fmla="*/ 250 w 1001"/>
                <a:gd name="T97" fmla="*/ 282 h 470"/>
                <a:gd name="T98" fmla="*/ 157 w 1001"/>
                <a:gd name="T99" fmla="*/ 469 h 470"/>
                <a:gd name="T100" fmla="*/ 157 w 1001"/>
                <a:gd name="T101" fmla="*/ 469 h 470"/>
                <a:gd name="T102" fmla="*/ 219 w 1001"/>
                <a:gd name="T103" fmla="*/ 219 h 470"/>
                <a:gd name="T104" fmla="*/ 219 w 1001"/>
                <a:gd name="T105" fmla="*/ 344 h 470"/>
                <a:gd name="T106" fmla="*/ 188 w 1001"/>
                <a:gd name="T107" fmla="*/ 94 h 470"/>
                <a:gd name="T108" fmla="*/ 157 w 1001"/>
                <a:gd name="T109" fmla="*/ 469 h 470"/>
                <a:gd name="T110" fmla="*/ 157 w 1001"/>
                <a:gd name="T111" fmla="*/ 344 h 470"/>
                <a:gd name="T112" fmla="*/ 125 w 1001"/>
                <a:gd name="T113" fmla="*/ 219 h 470"/>
                <a:gd name="T114" fmla="*/ 94 w 1001"/>
                <a:gd name="T115" fmla="*/ 94 h 470"/>
                <a:gd name="T116" fmla="*/ 94 w 1001"/>
                <a:gd name="T117" fmla="*/ 469 h 470"/>
                <a:gd name="T118" fmla="*/ 63 w 1001"/>
                <a:gd name="T119" fmla="*/ 157 h 470"/>
                <a:gd name="T120" fmla="*/ 94 w 1001"/>
                <a:gd name="T12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1" h="470">
                  <a:moveTo>
                    <a:pt x="875" y="469"/>
                  </a:moveTo>
                  <a:lnTo>
                    <a:pt x="1000" y="469"/>
                  </a:lnTo>
                  <a:lnTo>
                    <a:pt x="1000" y="0"/>
                  </a:lnTo>
                  <a:lnTo>
                    <a:pt x="875" y="0"/>
                  </a:lnTo>
                  <a:lnTo>
                    <a:pt x="875" y="94"/>
                  </a:lnTo>
                  <a:lnTo>
                    <a:pt x="938" y="94"/>
                  </a:lnTo>
                  <a:lnTo>
                    <a:pt x="938" y="157"/>
                  </a:lnTo>
                  <a:lnTo>
                    <a:pt x="875" y="157"/>
                  </a:lnTo>
                  <a:lnTo>
                    <a:pt x="875" y="469"/>
                  </a:lnTo>
                  <a:close/>
                  <a:moveTo>
                    <a:pt x="813" y="469"/>
                  </a:moveTo>
                  <a:lnTo>
                    <a:pt x="875" y="469"/>
                  </a:lnTo>
                  <a:lnTo>
                    <a:pt x="875" y="157"/>
                  </a:lnTo>
                  <a:lnTo>
                    <a:pt x="844" y="157"/>
                  </a:lnTo>
                  <a:lnTo>
                    <a:pt x="844" y="94"/>
                  </a:lnTo>
                  <a:lnTo>
                    <a:pt x="844" y="94"/>
                  </a:lnTo>
                  <a:lnTo>
                    <a:pt x="875" y="94"/>
                  </a:lnTo>
                  <a:lnTo>
                    <a:pt x="875" y="0"/>
                  </a:lnTo>
                  <a:lnTo>
                    <a:pt x="813" y="0"/>
                  </a:lnTo>
                  <a:lnTo>
                    <a:pt x="813" y="219"/>
                  </a:lnTo>
                  <a:lnTo>
                    <a:pt x="875" y="219"/>
                  </a:lnTo>
                  <a:lnTo>
                    <a:pt x="875" y="282"/>
                  </a:lnTo>
                  <a:lnTo>
                    <a:pt x="875" y="282"/>
                  </a:lnTo>
                  <a:lnTo>
                    <a:pt x="813" y="282"/>
                  </a:lnTo>
                  <a:lnTo>
                    <a:pt x="813" y="344"/>
                  </a:lnTo>
                  <a:lnTo>
                    <a:pt x="813" y="344"/>
                  </a:lnTo>
                  <a:lnTo>
                    <a:pt x="813" y="438"/>
                  </a:lnTo>
                  <a:lnTo>
                    <a:pt x="813" y="438"/>
                  </a:lnTo>
                  <a:lnTo>
                    <a:pt x="813" y="438"/>
                  </a:lnTo>
                  <a:lnTo>
                    <a:pt x="813" y="469"/>
                  </a:lnTo>
                  <a:close/>
                  <a:moveTo>
                    <a:pt x="750" y="469"/>
                  </a:moveTo>
                  <a:lnTo>
                    <a:pt x="813" y="469"/>
                  </a:lnTo>
                  <a:lnTo>
                    <a:pt x="813" y="438"/>
                  </a:lnTo>
                  <a:lnTo>
                    <a:pt x="750" y="438"/>
                  </a:lnTo>
                  <a:lnTo>
                    <a:pt x="750" y="469"/>
                  </a:lnTo>
                  <a:close/>
                  <a:moveTo>
                    <a:pt x="813" y="0"/>
                  </a:moveTo>
                  <a:lnTo>
                    <a:pt x="750" y="0"/>
                  </a:lnTo>
                  <a:lnTo>
                    <a:pt x="750" y="94"/>
                  </a:lnTo>
                  <a:lnTo>
                    <a:pt x="782" y="94"/>
                  </a:lnTo>
                  <a:lnTo>
                    <a:pt x="782" y="157"/>
                  </a:lnTo>
                  <a:lnTo>
                    <a:pt x="750" y="157"/>
                  </a:lnTo>
                  <a:lnTo>
                    <a:pt x="750" y="344"/>
                  </a:lnTo>
                  <a:lnTo>
                    <a:pt x="813" y="344"/>
                  </a:lnTo>
                  <a:lnTo>
                    <a:pt x="813" y="282"/>
                  </a:lnTo>
                  <a:lnTo>
                    <a:pt x="782" y="282"/>
                  </a:lnTo>
                  <a:lnTo>
                    <a:pt x="782" y="219"/>
                  </a:lnTo>
                  <a:lnTo>
                    <a:pt x="813" y="219"/>
                  </a:lnTo>
                  <a:lnTo>
                    <a:pt x="813" y="0"/>
                  </a:lnTo>
                  <a:close/>
                  <a:moveTo>
                    <a:pt x="688" y="469"/>
                  </a:moveTo>
                  <a:lnTo>
                    <a:pt x="750" y="469"/>
                  </a:lnTo>
                  <a:lnTo>
                    <a:pt x="750" y="438"/>
                  </a:lnTo>
                  <a:lnTo>
                    <a:pt x="688" y="438"/>
                  </a:lnTo>
                  <a:lnTo>
                    <a:pt x="688" y="469"/>
                  </a:lnTo>
                  <a:close/>
                  <a:moveTo>
                    <a:pt x="750" y="0"/>
                  </a:moveTo>
                  <a:lnTo>
                    <a:pt x="688" y="0"/>
                  </a:lnTo>
                  <a:lnTo>
                    <a:pt x="688" y="219"/>
                  </a:lnTo>
                  <a:lnTo>
                    <a:pt x="719" y="219"/>
                  </a:lnTo>
                  <a:lnTo>
                    <a:pt x="719" y="282"/>
                  </a:lnTo>
                  <a:lnTo>
                    <a:pt x="688" y="282"/>
                  </a:lnTo>
                  <a:lnTo>
                    <a:pt x="688" y="344"/>
                  </a:lnTo>
                  <a:lnTo>
                    <a:pt x="750" y="344"/>
                  </a:lnTo>
                  <a:lnTo>
                    <a:pt x="750" y="157"/>
                  </a:lnTo>
                  <a:lnTo>
                    <a:pt x="719" y="157"/>
                  </a:lnTo>
                  <a:lnTo>
                    <a:pt x="719" y="94"/>
                  </a:lnTo>
                  <a:lnTo>
                    <a:pt x="719" y="94"/>
                  </a:lnTo>
                  <a:lnTo>
                    <a:pt x="750" y="94"/>
                  </a:lnTo>
                  <a:lnTo>
                    <a:pt x="750" y="0"/>
                  </a:lnTo>
                  <a:close/>
                  <a:moveTo>
                    <a:pt x="625" y="469"/>
                  </a:moveTo>
                  <a:lnTo>
                    <a:pt x="688" y="469"/>
                  </a:lnTo>
                  <a:lnTo>
                    <a:pt x="688" y="438"/>
                  </a:lnTo>
                  <a:lnTo>
                    <a:pt x="625" y="438"/>
                  </a:lnTo>
                  <a:lnTo>
                    <a:pt x="625" y="469"/>
                  </a:lnTo>
                  <a:close/>
                  <a:moveTo>
                    <a:pt x="688" y="0"/>
                  </a:moveTo>
                  <a:lnTo>
                    <a:pt x="625" y="0"/>
                  </a:lnTo>
                  <a:lnTo>
                    <a:pt x="625" y="94"/>
                  </a:lnTo>
                  <a:lnTo>
                    <a:pt x="657" y="94"/>
                  </a:lnTo>
                  <a:lnTo>
                    <a:pt x="657" y="157"/>
                  </a:lnTo>
                  <a:lnTo>
                    <a:pt x="625" y="157"/>
                  </a:lnTo>
                  <a:lnTo>
                    <a:pt x="625" y="344"/>
                  </a:lnTo>
                  <a:lnTo>
                    <a:pt x="688" y="344"/>
                  </a:lnTo>
                  <a:lnTo>
                    <a:pt x="688" y="282"/>
                  </a:lnTo>
                  <a:lnTo>
                    <a:pt x="657" y="282"/>
                  </a:lnTo>
                  <a:lnTo>
                    <a:pt x="657" y="282"/>
                  </a:lnTo>
                  <a:lnTo>
                    <a:pt x="657" y="219"/>
                  </a:lnTo>
                  <a:lnTo>
                    <a:pt x="688" y="219"/>
                  </a:lnTo>
                  <a:lnTo>
                    <a:pt x="688" y="0"/>
                  </a:lnTo>
                  <a:close/>
                  <a:moveTo>
                    <a:pt x="563" y="469"/>
                  </a:moveTo>
                  <a:lnTo>
                    <a:pt x="625" y="469"/>
                  </a:lnTo>
                  <a:lnTo>
                    <a:pt x="625" y="438"/>
                  </a:lnTo>
                  <a:lnTo>
                    <a:pt x="563" y="438"/>
                  </a:lnTo>
                  <a:lnTo>
                    <a:pt x="563" y="469"/>
                  </a:lnTo>
                  <a:close/>
                  <a:moveTo>
                    <a:pt x="625" y="0"/>
                  </a:moveTo>
                  <a:lnTo>
                    <a:pt x="563" y="0"/>
                  </a:lnTo>
                  <a:lnTo>
                    <a:pt x="563" y="219"/>
                  </a:lnTo>
                  <a:lnTo>
                    <a:pt x="594" y="219"/>
                  </a:lnTo>
                  <a:lnTo>
                    <a:pt x="594" y="282"/>
                  </a:lnTo>
                  <a:lnTo>
                    <a:pt x="563" y="282"/>
                  </a:lnTo>
                  <a:lnTo>
                    <a:pt x="563" y="344"/>
                  </a:lnTo>
                  <a:lnTo>
                    <a:pt x="625" y="344"/>
                  </a:lnTo>
                  <a:lnTo>
                    <a:pt x="625" y="157"/>
                  </a:lnTo>
                  <a:lnTo>
                    <a:pt x="594" y="157"/>
                  </a:lnTo>
                  <a:lnTo>
                    <a:pt x="594" y="94"/>
                  </a:lnTo>
                  <a:lnTo>
                    <a:pt x="594" y="94"/>
                  </a:lnTo>
                  <a:lnTo>
                    <a:pt x="625" y="94"/>
                  </a:lnTo>
                  <a:lnTo>
                    <a:pt x="625" y="0"/>
                  </a:lnTo>
                  <a:close/>
                  <a:moveTo>
                    <a:pt x="500" y="469"/>
                  </a:moveTo>
                  <a:lnTo>
                    <a:pt x="563" y="469"/>
                  </a:lnTo>
                  <a:lnTo>
                    <a:pt x="563" y="438"/>
                  </a:lnTo>
                  <a:lnTo>
                    <a:pt x="500" y="438"/>
                  </a:lnTo>
                  <a:lnTo>
                    <a:pt x="500" y="469"/>
                  </a:lnTo>
                  <a:close/>
                  <a:moveTo>
                    <a:pt x="563" y="0"/>
                  </a:moveTo>
                  <a:lnTo>
                    <a:pt x="500" y="0"/>
                  </a:lnTo>
                  <a:lnTo>
                    <a:pt x="500" y="94"/>
                  </a:lnTo>
                  <a:lnTo>
                    <a:pt x="532" y="94"/>
                  </a:lnTo>
                  <a:lnTo>
                    <a:pt x="532" y="157"/>
                  </a:lnTo>
                  <a:lnTo>
                    <a:pt x="500" y="157"/>
                  </a:lnTo>
                  <a:lnTo>
                    <a:pt x="500" y="344"/>
                  </a:lnTo>
                  <a:lnTo>
                    <a:pt x="563" y="344"/>
                  </a:lnTo>
                  <a:lnTo>
                    <a:pt x="563" y="282"/>
                  </a:lnTo>
                  <a:lnTo>
                    <a:pt x="500" y="282"/>
                  </a:lnTo>
                  <a:lnTo>
                    <a:pt x="500" y="282"/>
                  </a:lnTo>
                  <a:lnTo>
                    <a:pt x="500" y="219"/>
                  </a:lnTo>
                  <a:lnTo>
                    <a:pt x="563" y="219"/>
                  </a:lnTo>
                  <a:lnTo>
                    <a:pt x="563" y="0"/>
                  </a:lnTo>
                  <a:close/>
                  <a:moveTo>
                    <a:pt x="438" y="469"/>
                  </a:moveTo>
                  <a:lnTo>
                    <a:pt x="500" y="469"/>
                  </a:lnTo>
                  <a:lnTo>
                    <a:pt x="500" y="438"/>
                  </a:lnTo>
                  <a:lnTo>
                    <a:pt x="438" y="438"/>
                  </a:lnTo>
                  <a:lnTo>
                    <a:pt x="438" y="469"/>
                  </a:lnTo>
                  <a:close/>
                  <a:moveTo>
                    <a:pt x="500" y="0"/>
                  </a:moveTo>
                  <a:lnTo>
                    <a:pt x="438" y="0"/>
                  </a:lnTo>
                  <a:lnTo>
                    <a:pt x="438" y="219"/>
                  </a:lnTo>
                  <a:lnTo>
                    <a:pt x="469" y="219"/>
                  </a:lnTo>
                  <a:lnTo>
                    <a:pt x="469" y="282"/>
                  </a:lnTo>
                  <a:lnTo>
                    <a:pt x="438" y="282"/>
                  </a:lnTo>
                  <a:lnTo>
                    <a:pt x="438" y="344"/>
                  </a:lnTo>
                  <a:lnTo>
                    <a:pt x="500" y="344"/>
                  </a:lnTo>
                  <a:lnTo>
                    <a:pt x="500" y="157"/>
                  </a:lnTo>
                  <a:lnTo>
                    <a:pt x="438" y="157"/>
                  </a:lnTo>
                  <a:lnTo>
                    <a:pt x="438" y="94"/>
                  </a:lnTo>
                  <a:lnTo>
                    <a:pt x="438" y="94"/>
                  </a:lnTo>
                  <a:lnTo>
                    <a:pt x="500" y="94"/>
                  </a:lnTo>
                  <a:lnTo>
                    <a:pt x="500" y="0"/>
                  </a:lnTo>
                  <a:close/>
                  <a:moveTo>
                    <a:pt x="375" y="469"/>
                  </a:moveTo>
                  <a:lnTo>
                    <a:pt x="438" y="469"/>
                  </a:lnTo>
                  <a:lnTo>
                    <a:pt x="438" y="438"/>
                  </a:lnTo>
                  <a:lnTo>
                    <a:pt x="375" y="438"/>
                  </a:lnTo>
                  <a:lnTo>
                    <a:pt x="375" y="469"/>
                  </a:lnTo>
                  <a:close/>
                  <a:moveTo>
                    <a:pt x="438" y="0"/>
                  </a:moveTo>
                  <a:lnTo>
                    <a:pt x="375" y="0"/>
                  </a:lnTo>
                  <a:lnTo>
                    <a:pt x="375" y="94"/>
                  </a:lnTo>
                  <a:lnTo>
                    <a:pt x="407" y="94"/>
                  </a:lnTo>
                  <a:lnTo>
                    <a:pt x="407" y="157"/>
                  </a:lnTo>
                  <a:lnTo>
                    <a:pt x="375" y="157"/>
                  </a:lnTo>
                  <a:lnTo>
                    <a:pt x="375" y="344"/>
                  </a:lnTo>
                  <a:lnTo>
                    <a:pt x="438" y="344"/>
                  </a:lnTo>
                  <a:lnTo>
                    <a:pt x="438" y="282"/>
                  </a:lnTo>
                  <a:lnTo>
                    <a:pt x="375" y="282"/>
                  </a:lnTo>
                  <a:lnTo>
                    <a:pt x="375" y="282"/>
                  </a:lnTo>
                  <a:lnTo>
                    <a:pt x="375" y="219"/>
                  </a:lnTo>
                  <a:lnTo>
                    <a:pt x="438" y="219"/>
                  </a:lnTo>
                  <a:lnTo>
                    <a:pt x="438" y="0"/>
                  </a:lnTo>
                  <a:close/>
                  <a:moveTo>
                    <a:pt x="313" y="469"/>
                  </a:moveTo>
                  <a:lnTo>
                    <a:pt x="375" y="469"/>
                  </a:lnTo>
                  <a:lnTo>
                    <a:pt x="375" y="438"/>
                  </a:lnTo>
                  <a:lnTo>
                    <a:pt x="313" y="438"/>
                  </a:lnTo>
                  <a:lnTo>
                    <a:pt x="313" y="469"/>
                  </a:lnTo>
                  <a:close/>
                  <a:moveTo>
                    <a:pt x="375" y="0"/>
                  </a:moveTo>
                  <a:lnTo>
                    <a:pt x="313" y="0"/>
                  </a:lnTo>
                  <a:lnTo>
                    <a:pt x="313" y="219"/>
                  </a:lnTo>
                  <a:lnTo>
                    <a:pt x="344" y="219"/>
                  </a:lnTo>
                  <a:lnTo>
                    <a:pt x="344" y="282"/>
                  </a:lnTo>
                  <a:lnTo>
                    <a:pt x="313" y="282"/>
                  </a:lnTo>
                  <a:lnTo>
                    <a:pt x="313" y="344"/>
                  </a:lnTo>
                  <a:lnTo>
                    <a:pt x="375" y="344"/>
                  </a:lnTo>
                  <a:lnTo>
                    <a:pt x="375" y="157"/>
                  </a:lnTo>
                  <a:lnTo>
                    <a:pt x="313" y="157"/>
                  </a:lnTo>
                  <a:lnTo>
                    <a:pt x="313" y="94"/>
                  </a:lnTo>
                  <a:lnTo>
                    <a:pt x="313" y="94"/>
                  </a:lnTo>
                  <a:lnTo>
                    <a:pt x="375" y="94"/>
                  </a:lnTo>
                  <a:lnTo>
                    <a:pt x="375" y="0"/>
                  </a:lnTo>
                  <a:close/>
                  <a:moveTo>
                    <a:pt x="219" y="469"/>
                  </a:moveTo>
                  <a:lnTo>
                    <a:pt x="313" y="469"/>
                  </a:lnTo>
                  <a:lnTo>
                    <a:pt x="313" y="438"/>
                  </a:lnTo>
                  <a:lnTo>
                    <a:pt x="219" y="438"/>
                  </a:lnTo>
                  <a:lnTo>
                    <a:pt x="219" y="469"/>
                  </a:lnTo>
                  <a:close/>
                  <a:moveTo>
                    <a:pt x="313" y="0"/>
                  </a:moveTo>
                  <a:lnTo>
                    <a:pt x="219" y="0"/>
                  </a:lnTo>
                  <a:lnTo>
                    <a:pt x="219" y="94"/>
                  </a:lnTo>
                  <a:lnTo>
                    <a:pt x="282" y="94"/>
                  </a:lnTo>
                  <a:lnTo>
                    <a:pt x="282" y="157"/>
                  </a:lnTo>
                  <a:lnTo>
                    <a:pt x="219" y="157"/>
                  </a:lnTo>
                  <a:lnTo>
                    <a:pt x="219" y="344"/>
                  </a:lnTo>
                  <a:lnTo>
                    <a:pt x="313" y="344"/>
                  </a:lnTo>
                  <a:lnTo>
                    <a:pt x="313" y="282"/>
                  </a:lnTo>
                  <a:lnTo>
                    <a:pt x="250" y="282"/>
                  </a:lnTo>
                  <a:lnTo>
                    <a:pt x="250" y="282"/>
                  </a:lnTo>
                  <a:lnTo>
                    <a:pt x="250" y="219"/>
                  </a:lnTo>
                  <a:lnTo>
                    <a:pt x="313" y="219"/>
                  </a:lnTo>
                  <a:lnTo>
                    <a:pt x="313" y="0"/>
                  </a:lnTo>
                  <a:close/>
                  <a:moveTo>
                    <a:pt x="157" y="469"/>
                  </a:moveTo>
                  <a:lnTo>
                    <a:pt x="219" y="469"/>
                  </a:lnTo>
                  <a:lnTo>
                    <a:pt x="219" y="438"/>
                  </a:lnTo>
                  <a:lnTo>
                    <a:pt x="157" y="438"/>
                  </a:lnTo>
                  <a:lnTo>
                    <a:pt x="157" y="469"/>
                  </a:lnTo>
                  <a:close/>
                  <a:moveTo>
                    <a:pt x="219" y="0"/>
                  </a:moveTo>
                  <a:lnTo>
                    <a:pt x="157" y="0"/>
                  </a:lnTo>
                  <a:lnTo>
                    <a:pt x="157" y="219"/>
                  </a:lnTo>
                  <a:lnTo>
                    <a:pt x="219" y="219"/>
                  </a:lnTo>
                  <a:lnTo>
                    <a:pt x="219" y="282"/>
                  </a:lnTo>
                  <a:lnTo>
                    <a:pt x="157" y="282"/>
                  </a:lnTo>
                  <a:lnTo>
                    <a:pt x="157" y="344"/>
                  </a:lnTo>
                  <a:lnTo>
                    <a:pt x="219" y="344"/>
                  </a:lnTo>
                  <a:lnTo>
                    <a:pt x="219" y="157"/>
                  </a:lnTo>
                  <a:lnTo>
                    <a:pt x="188" y="157"/>
                  </a:lnTo>
                  <a:lnTo>
                    <a:pt x="188" y="94"/>
                  </a:lnTo>
                  <a:lnTo>
                    <a:pt x="188" y="94"/>
                  </a:lnTo>
                  <a:lnTo>
                    <a:pt x="219" y="94"/>
                  </a:lnTo>
                  <a:lnTo>
                    <a:pt x="219" y="0"/>
                  </a:lnTo>
                  <a:close/>
                  <a:moveTo>
                    <a:pt x="94" y="469"/>
                  </a:moveTo>
                  <a:lnTo>
                    <a:pt x="157" y="469"/>
                  </a:lnTo>
                  <a:lnTo>
                    <a:pt x="157" y="438"/>
                  </a:lnTo>
                  <a:lnTo>
                    <a:pt x="157" y="438"/>
                  </a:lnTo>
                  <a:lnTo>
                    <a:pt x="157" y="344"/>
                  </a:lnTo>
                  <a:lnTo>
                    <a:pt x="157" y="344"/>
                  </a:lnTo>
                  <a:lnTo>
                    <a:pt x="157" y="282"/>
                  </a:lnTo>
                  <a:lnTo>
                    <a:pt x="125" y="282"/>
                  </a:lnTo>
                  <a:lnTo>
                    <a:pt x="125" y="282"/>
                  </a:lnTo>
                  <a:lnTo>
                    <a:pt x="125" y="219"/>
                  </a:lnTo>
                  <a:lnTo>
                    <a:pt x="157" y="219"/>
                  </a:lnTo>
                  <a:lnTo>
                    <a:pt x="157" y="0"/>
                  </a:lnTo>
                  <a:lnTo>
                    <a:pt x="94" y="0"/>
                  </a:lnTo>
                  <a:lnTo>
                    <a:pt x="94" y="94"/>
                  </a:lnTo>
                  <a:lnTo>
                    <a:pt x="157" y="94"/>
                  </a:lnTo>
                  <a:lnTo>
                    <a:pt x="157" y="157"/>
                  </a:lnTo>
                  <a:lnTo>
                    <a:pt x="94" y="157"/>
                  </a:lnTo>
                  <a:lnTo>
                    <a:pt x="94" y="469"/>
                  </a:lnTo>
                  <a:close/>
                  <a:moveTo>
                    <a:pt x="0" y="469"/>
                  </a:moveTo>
                  <a:lnTo>
                    <a:pt x="94" y="469"/>
                  </a:lnTo>
                  <a:lnTo>
                    <a:pt x="94" y="157"/>
                  </a:lnTo>
                  <a:lnTo>
                    <a:pt x="63" y="157"/>
                  </a:lnTo>
                  <a:lnTo>
                    <a:pt x="63" y="94"/>
                  </a:lnTo>
                  <a:lnTo>
                    <a:pt x="63" y="94"/>
                  </a:lnTo>
                  <a:lnTo>
                    <a:pt x="94" y="94"/>
                  </a:lnTo>
                  <a:lnTo>
                    <a:pt x="94" y="0"/>
                  </a:lnTo>
                  <a:lnTo>
                    <a:pt x="0" y="0"/>
                  </a:lnTo>
                  <a:lnTo>
                    <a:pt x="0" y="46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1" name="Freeform 7"/>
            <p:cNvSpPr>
              <a:spLocks noChangeArrowheads="1"/>
            </p:cNvSpPr>
            <p:nvPr/>
          </p:nvSpPr>
          <p:spPr bwMode="auto">
            <a:xfrm>
              <a:off x="3346276" y="1512227"/>
              <a:ext cx="121905" cy="27619"/>
            </a:xfrm>
            <a:custGeom>
              <a:avLst/>
              <a:gdLst>
                <a:gd name="T0" fmla="*/ 0 w 563"/>
                <a:gd name="T1" fmla="*/ 62 h 126"/>
                <a:gd name="T2" fmla="*/ 0 w 563"/>
                <a:gd name="T3" fmla="*/ 62 h 126"/>
                <a:gd name="T4" fmla="*/ 31 w 563"/>
                <a:gd name="T5" fmla="*/ 125 h 126"/>
                <a:gd name="T6" fmla="*/ 281 w 563"/>
                <a:gd name="T7" fmla="*/ 62 h 126"/>
                <a:gd name="T8" fmla="*/ 531 w 563"/>
                <a:gd name="T9" fmla="*/ 125 h 126"/>
                <a:gd name="T10" fmla="*/ 562 w 563"/>
                <a:gd name="T11" fmla="*/ 62 h 126"/>
                <a:gd name="T12" fmla="*/ 281 w 563"/>
                <a:gd name="T13" fmla="*/ 0 h 126"/>
                <a:gd name="T14" fmla="*/ 0 w 563"/>
                <a:gd name="T15" fmla="*/ 62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3" h="126">
                  <a:moveTo>
                    <a:pt x="0" y="62"/>
                  </a:moveTo>
                  <a:lnTo>
                    <a:pt x="0" y="62"/>
                  </a:lnTo>
                  <a:cubicBezTo>
                    <a:pt x="31" y="125"/>
                    <a:pt x="31" y="125"/>
                    <a:pt x="31" y="125"/>
                  </a:cubicBezTo>
                  <a:cubicBezTo>
                    <a:pt x="94" y="94"/>
                    <a:pt x="187" y="62"/>
                    <a:pt x="281" y="62"/>
                  </a:cubicBezTo>
                  <a:cubicBezTo>
                    <a:pt x="375" y="62"/>
                    <a:pt x="469" y="94"/>
                    <a:pt x="531" y="125"/>
                  </a:cubicBezTo>
                  <a:cubicBezTo>
                    <a:pt x="562" y="62"/>
                    <a:pt x="562" y="62"/>
                    <a:pt x="562" y="62"/>
                  </a:cubicBezTo>
                  <a:cubicBezTo>
                    <a:pt x="500" y="0"/>
                    <a:pt x="375" y="0"/>
                    <a:pt x="281" y="0"/>
                  </a:cubicBezTo>
                  <a:cubicBezTo>
                    <a:pt x="187" y="0"/>
                    <a:pt x="94" y="0"/>
                    <a:pt x="0" y="62"/>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2" name="Freeform 8"/>
            <p:cNvSpPr>
              <a:spLocks noChangeArrowheads="1"/>
            </p:cNvSpPr>
            <p:nvPr/>
          </p:nvSpPr>
          <p:spPr bwMode="auto">
            <a:xfrm>
              <a:off x="3325324" y="1478894"/>
              <a:ext cx="161905" cy="34286"/>
            </a:xfrm>
            <a:custGeom>
              <a:avLst/>
              <a:gdLst>
                <a:gd name="T0" fmla="*/ 750 w 751"/>
                <a:gd name="T1" fmla="*/ 93 h 157"/>
                <a:gd name="T2" fmla="*/ 750 w 751"/>
                <a:gd name="T3" fmla="*/ 93 h 157"/>
                <a:gd name="T4" fmla="*/ 375 w 751"/>
                <a:gd name="T5" fmla="*/ 0 h 157"/>
                <a:gd name="T6" fmla="*/ 0 w 751"/>
                <a:gd name="T7" fmla="*/ 93 h 157"/>
                <a:gd name="T8" fmla="*/ 31 w 751"/>
                <a:gd name="T9" fmla="*/ 156 h 157"/>
                <a:gd name="T10" fmla="*/ 375 w 751"/>
                <a:gd name="T11" fmla="*/ 62 h 157"/>
                <a:gd name="T12" fmla="*/ 719 w 751"/>
                <a:gd name="T13" fmla="*/ 156 h 157"/>
                <a:gd name="T14" fmla="*/ 750 w 751"/>
                <a:gd name="T15" fmla="*/ 9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1" h="157">
                  <a:moveTo>
                    <a:pt x="750" y="93"/>
                  </a:moveTo>
                  <a:lnTo>
                    <a:pt x="750" y="93"/>
                  </a:lnTo>
                  <a:cubicBezTo>
                    <a:pt x="656" y="31"/>
                    <a:pt x="500" y="0"/>
                    <a:pt x="375" y="0"/>
                  </a:cubicBezTo>
                  <a:cubicBezTo>
                    <a:pt x="250" y="0"/>
                    <a:pt x="94" y="31"/>
                    <a:pt x="0" y="93"/>
                  </a:cubicBezTo>
                  <a:cubicBezTo>
                    <a:pt x="31" y="156"/>
                    <a:pt x="31" y="156"/>
                    <a:pt x="31" y="156"/>
                  </a:cubicBezTo>
                  <a:cubicBezTo>
                    <a:pt x="125" y="93"/>
                    <a:pt x="250" y="62"/>
                    <a:pt x="375" y="62"/>
                  </a:cubicBezTo>
                  <a:cubicBezTo>
                    <a:pt x="500" y="62"/>
                    <a:pt x="625" y="93"/>
                    <a:pt x="719" y="156"/>
                  </a:cubicBezTo>
                  <a:lnTo>
                    <a:pt x="750" y="93"/>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4" name="Freeform 10"/>
            <p:cNvSpPr>
              <a:spLocks noChangeArrowheads="1"/>
            </p:cNvSpPr>
            <p:nvPr/>
          </p:nvSpPr>
          <p:spPr bwMode="auto">
            <a:xfrm>
              <a:off x="2239608" y="1417941"/>
              <a:ext cx="337144" cy="331429"/>
            </a:xfrm>
            <a:custGeom>
              <a:avLst/>
              <a:gdLst>
                <a:gd name="T0" fmla="*/ 781 w 1563"/>
                <a:gd name="T1" fmla="*/ 1532 h 1533"/>
                <a:gd name="T2" fmla="*/ 781 w 1563"/>
                <a:gd name="T3" fmla="*/ 1532 h 1533"/>
                <a:gd name="T4" fmla="*/ 1562 w 1563"/>
                <a:gd name="T5" fmla="*/ 750 h 1533"/>
                <a:gd name="T6" fmla="*/ 781 w 1563"/>
                <a:gd name="T7" fmla="*/ 0 h 1533"/>
                <a:gd name="T8" fmla="*/ 0 w 1563"/>
                <a:gd name="T9" fmla="*/ 750 h 1533"/>
                <a:gd name="T10" fmla="*/ 781 w 1563"/>
                <a:gd name="T11" fmla="*/ 1532 h 1533"/>
              </a:gdLst>
              <a:ahLst/>
              <a:cxnLst>
                <a:cxn ang="0">
                  <a:pos x="T0" y="T1"/>
                </a:cxn>
                <a:cxn ang="0">
                  <a:pos x="T2" y="T3"/>
                </a:cxn>
                <a:cxn ang="0">
                  <a:pos x="T4" y="T5"/>
                </a:cxn>
                <a:cxn ang="0">
                  <a:pos x="T6" y="T7"/>
                </a:cxn>
                <a:cxn ang="0">
                  <a:pos x="T8" y="T9"/>
                </a:cxn>
                <a:cxn ang="0">
                  <a:pos x="T10" y="T11"/>
                </a:cxn>
              </a:cxnLst>
              <a:rect l="0" t="0" r="r" b="b"/>
              <a:pathLst>
                <a:path w="1563" h="1533">
                  <a:moveTo>
                    <a:pt x="781" y="1532"/>
                  </a:moveTo>
                  <a:lnTo>
                    <a:pt x="781" y="1532"/>
                  </a:lnTo>
                  <a:cubicBezTo>
                    <a:pt x="1219" y="1532"/>
                    <a:pt x="1562" y="1188"/>
                    <a:pt x="1562" y="750"/>
                  </a:cubicBezTo>
                  <a:cubicBezTo>
                    <a:pt x="1562" y="344"/>
                    <a:pt x="1219" y="0"/>
                    <a:pt x="781" y="0"/>
                  </a:cubicBezTo>
                  <a:cubicBezTo>
                    <a:pt x="375" y="0"/>
                    <a:pt x="0" y="344"/>
                    <a:pt x="0" y="750"/>
                  </a:cubicBezTo>
                  <a:cubicBezTo>
                    <a:pt x="0" y="1188"/>
                    <a:pt x="375" y="1532"/>
                    <a:pt x="781" y="1532"/>
                  </a:cubicBezTo>
                </a:path>
              </a:pathLst>
            </a:custGeom>
            <a:solidFill>
              <a:schemeClr val="accent5"/>
            </a:solidFill>
            <a:ln>
              <a:noFill/>
            </a:ln>
            <a:effectLst/>
          </p:spPr>
          <p:txBody>
            <a:bodyPr wrap="none" anchor="ctr"/>
            <a:lstStyle/>
            <a:p>
              <a:endParaRPr lang="en-US">
                <a:latin typeface="+mn-ea"/>
              </a:endParaRPr>
            </a:p>
          </p:txBody>
        </p:sp>
        <p:sp>
          <p:nvSpPr>
            <p:cNvPr id="105" name="Freeform 11"/>
            <p:cNvSpPr>
              <a:spLocks noChangeArrowheads="1"/>
            </p:cNvSpPr>
            <p:nvPr/>
          </p:nvSpPr>
          <p:spPr bwMode="auto">
            <a:xfrm>
              <a:off x="2340560" y="1471275"/>
              <a:ext cx="135238" cy="222858"/>
            </a:xfrm>
            <a:custGeom>
              <a:avLst/>
              <a:gdLst>
                <a:gd name="T0" fmla="*/ 625 w 626"/>
                <a:gd name="T1" fmla="*/ 1032 h 1033"/>
                <a:gd name="T2" fmla="*/ 562 w 626"/>
                <a:gd name="T3" fmla="*/ 32 h 1033"/>
                <a:gd name="T4" fmla="*/ 500 w 626"/>
                <a:gd name="T5" fmla="*/ 0 h 1033"/>
                <a:gd name="T6" fmla="*/ 562 w 626"/>
                <a:gd name="T7" fmla="*/ 94 h 1033"/>
                <a:gd name="T8" fmla="*/ 562 w 626"/>
                <a:gd name="T9" fmla="*/ 657 h 1033"/>
                <a:gd name="T10" fmla="*/ 500 w 626"/>
                <a:gd name="T11" fmla="*/ 719 h 1033"/>
                <a:gd name="T12" fmla="*/ 562 w 626"/>
                <a:gd name="T13" fmla="*/ 813 h 1033"/>
                <a:gd name="T14" fmla="*/ 500 w 626"/>
                <a:gd name="T15" fmla="*/ 813 h 1033"/>
                <a:gd name="T16" fmla="*/ 562 w 626"/>
                <a:gd name="T17" fmla="*/ 875 h 1033"/>
                <a:gd name="T18" fmla="*/ 562 w 626"/>
                <a:gd name="T19" fmla="*/ 938 h 1033"/>
                <a:gd name="T20" fmla="*/ 500 w 626"/>
                <a:gd name="T21" fmla="*/ 1032 h 1033"/>
                <a:gd name="T22" fmla="*/ 437 w 626"/>
                <a:gd name="T23" fmla="*/ 32 h 1033"/>
                <a:gd name="T24" fmla="*/ 312 w 626"/>
                <a:gd name="T25" fmla="*/ 94 h 1033"/>
                <a:gd name="T26" fmla="*/ 500 w 626"/>
                <a:gd name="T27" fmla="*/ 0 h 1033"/>
                <a:gd name="T28" fmla="*/ 312 w 626"/>
                <a:gd name="T29" fmla="*/ 1032 h 1033"/>
                <a:gd name="T30" fmla="*/ 500 w 626"/>
                <a:gd name="T31" fmla="*/ 938 h 1033"/>
                <a:gd name="T32" fmla="*/ 437 w 626"/>
                <a:gd name="T33" fmla="*/ 875 h 1033"/>
                <a:gd name="T34" fmla="*/ 500 w 626"/>
                <a:gd name="T35" fmla="*/ 813 h 1033"/>
                <a:gd name="T36" fmla="*/ 437 w 626"/>
                <a:gd name="T37" fmla="*/ 719 h 1033"/>
                <a:gd name="T38" fmla="*/ 500 w 626"/>
                <a:gd name="T39" fmla="*/ 657 h 1033"/>
                <a:gd name="T40" fmla="*/ 312 w 626"/>
                <a:gd name="T41" fmla="*/ 719 h 1033"/>
                <a:gd name="T42" fmla="*/ 375 w 626"/>
                <a:gd name="T43" fmla="*/ 813 h 1033"/>
                <a:gd name="T44" fmla="*/ 312 w 626"/>
                <a:gd name="T45" fmla="*/ 813 h 1033"/>
                <a:gd name="T46" fmla="*/ 375 w 626"/>
                <a:gd name="T47" fmla="*/ 875 h 1033"/>
                <a:gd name="T48" fmla="*/ 375 w 626"/>
                <a:gd name="T49" fmla="*/ 938 h 1033"/>
                <a:gd name="T50" fmla="*/ 312 w 626"/>
                <a:gd name="T51" fmla="*/ 1032 h 1033"/>
                <a:gd name="T52" fmla="*/ 125 w 626"/>
                <a:gd name="T53" fmla="*/ 32 h 1033"/>
                <a:gd name="T54" fmla="*/ 312 w 626"/>
                <a:gd name="T55" fmla="*/ 94 h 1033"/>
                <a:gd name="T56" fmla="*/ 125 w 626"/>
                <a:gd name="T57" fmla="*/ 1032 h 1033"/>
                <a:gd name="T58" fmla="*/ 312 w 626"/>
                <a:gd name="T59" fmla="*/ 938 h 1033"/>
                <a:gd name="T60" fmla="*/ 250 w 626"/>
                <a:gd name="T61" fmla="*/ 875 h 1033"/>
                <a:gd name="T62" fmla="*/ 312 w 626"/>
                <a:gd name="T63" fmla="*/ 813 h 1033"/>
                <a:gd name="T64" fmla="*/ 250 w 626"/>
                <a:gd name="T65" fmla="*/ 719 h 1033"/>
                <a:gd name="T66" fmla="*/ 312 w 626"/>
                <a:gd name="T67" fmla="*/ 657 h 1033"/>
                <a:gd name="T68" fmla="*/ 125 w 626"/>
                <a:gd name="T69" fmla="*/ 719 h 1033"/>
                <a:gd name="T70" fmla="*/ 187 w 626"/>
                <a:gd name="T71" fmla="*/ 813 h 1033"/>
                <a:gd name="T72" fmla="*/ 125 w 626"/>
                <a:gd name="T73" fmla="*/ 813 h 1033"/>
                <a:gd name="T74" fmla="*/ 187 w 626"/>
                <a:gd name="T75" fmla="*/ 875 h 1033"/>
                <a:gd name="T76" fmla="*/ 187 w 626"/>
                <a:gd name="T77" fmla="*/ 938 h 1033"/>
                <a:gd name="T78" fmla="*/ 125 w 626"/>
                <a:gd name="T79" fmla="*/ 1032 h 1033"/>
                <a:gd name="T80" fmla="*/ 0 w 626"/>
                <a:gd name="T81" fmla="*/ 32 h 1033"/>
                <a:gd name="T82" fmla="*/ 125 w 626"/>
                <a:gd name="T83" fmla="*/ 1032 h 1033"/>
                <a:gd name="T84" fmla="*/ 62 w 626"/>
                <a:gd name="T85" fmla="*/ 938 h 1033"/>
                <a:gd name="T86" fmla="*/ 125 w 626"/>
                <a:gd name="T87" fmla="*/ 875 h 1033"/>
                <a:gd name="T88" fmla="*/ 62 w 626"/>
                <a:gd name="T89" fmla="*/ 813 h 1033"/>
                <a:gd name="T90" fmla="*/ 125 w 626"/>
                <a:gd name="T91" fmla="*/ 719 h 1033"/>
                <a:gd name="T92" fmla="*/ 62 w 626"/>
                <a:gd name="T93" fmla="*/ 657 h 1033"/>
                <a:gd name="T94" fmla="*/ 125 w 626"/>
                <a:gd name="T95" fmla="*/ 9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6" h="1033">
                  <a:moveTo>
                    <a:pt x="500" y="1032"/>
                  </a:moveTo>
                  <a:lnTo>
                    <a:pt x="625" y="1032"/>
                  </a:lnTo>
                  <a:lnTo>
                    <a:pt x="625" y="32"/>
                  </a:lnTo>
                  <a:lnTo>
                    <a:pt x="562" y="32"/>
                  </a:lnTo>
                  <a:lnTo>
                    <a:pt x="562" y="0"/>
                  </a:lnTo>
                  <a:lnTo>
                    <a:pt x="500" y="0"/>
                  </a:lnTo>
                  <a:lnTo>
                    <a:pt x="500" y="94"/>
                  </a:lnTo>
                  <a:lnTo>
                    <a:pt x="562" y="94"/>
                  </a:lnTo>
                  <a:lnTo>
                    <a:pt x="562" y="657"/>
                  </a:lnTo>
                  <a:lnTo>
                    <a:pt x="562" y="657"/>
                  </a:lnTo>
                  <a:lnTo>
                    <a:pt x="500" y="657"/>
                  </a:lnTo>
                  <a:lnTo>
                    <a:pt x="500" y="719"/>
                  </a:lnTo>
                  <a:lnTo>
                    <a:pt x="562" y="719"/>
                  </a:lnTo>
                  <a:lnTo>
                    <a:pt x="562" y="813"/>
                  </a:lnTo>
                  <a:lnTo>
                    <a:pt x="562" y="813"/>
                  </a:lnTo>
                  <a:lnTo>
                    <a:pt x="500" y="813"/>
                  </a:lnTo>
                  <a:lnTo>
                    <a:pt x="500" y="875"/>
                  </a:lnTo>
                  <a:lnTo>
                    <a:pt x="562" y="875"/>
                  </a:lnTo>
                  <a:lnTo>
                    <a:pt x="562" y="938"/>
                  </a:lnTo>
                  <a:lnTo>
                    <a:pt x="562" y="938"/>
                  </a:lnTo>
                  <a:lnTo>
                    <a:pt x="500" y="938"/>
                  </a:lnTo>
                  <a:lnTo>
                    <a:pt x="500" y="1032"/>
                  </a:lnTo>
                  <a:close/>
                  <a:moveTo>
                    <a:pt x="437" y="0"/>
                  </a:moveTo>
                  <a:lnTo>
                    <a:pt x="437" y="32"/>
                  </a:lnTo>
                  <a:lnTo>
                    <a:pt x="312" y="32"/>
                  </a:lnTo>
                  <a:lnTo>
                    <a:pt x="312" y="94"/>
                  </a:lnTo>
                  <a:lnTo>
                    <a:pt x="500" y="94"/>
                  </a:lnTo>
                  <a:lnTo>
                    <a:pt x="500" y="0"/>
                  </a:lnTo>
                  <a:lnTo>
                    <a:pt x="437" y="0"/>
                  </a:lnTo>
                  <a:close/>
                  <a:moveTo>
                    <a:pt x="312" y="1032"/>
                  </a:moveTo>
                  <a:lnTo>
                    <a:pt x="500" y="1032"/>
                  </a:lnTo>
                  <a:lnTo>
                    <a:pt x="500" y="938"/>
                  </a:lnTo>
                  <a:lnTo>
                    <a:pt x="437" y="938"/>
                  </a:lnTo>
                  <a:lnTo>
                    <a:pt x="437" y="875"/>
                  </a:lnTo>
                  <a:lnTo>
                    <a:pt x="500" y="875"/>
                  </a:lnTo>
                  <a:lnTo>
                    <a:pt x="500" y="813"/>
                  </a:lnTo>
                  <a:lnTo>
                    <a:pt x="437" y="813"/>
                  </a:lnTo>
                  <a:lnTo>
                    <a:pt x="437" y="719"/>
                  </a:lnTo>
                  <a:lnTo>
                    <a:pt x="500" y="719"/>
                  </a:lnTo>
                  <a:lnTo>
                    <a:pt x="500" y="657"/>
                  </a:lnTo>
                  <a:lnTo>
                    <a:pt x="312" y="657"/>
                  </a:lnTo>
                  <a:lnTo>
                    <a:pt x="312" y="719"/>
                  </a:lnTo>
                  <a:lnTo>
                    <a:pt x="375" y="719"/>
                  </a:lnTo>
                  <a:lnTo>
                    <a:pt x="375" y="813"/>
                  </a:lnTo>
                  <a:lnTo>
                    <a:pt x="375" y="813"/>
                  </a:lnTo>
                  <a:lnTo>
                    <a:pt x="312" y="813"/>
                  </a:lnTo>
                  <a:lnTo>
                    <a:pt x="312" y="875"/>
                  </a:lnTo>
                  <a:lnTo>
                    <a:pt x="375" y="875"/>
                  </a:lnTo>
                  <a:lnTo>
                    <a:pt x="375" y="938"/>
                  </a:lnTo>
                  <a:lnTo>
                    <a:pt x="375" y="938"/>
                  </a:lnTo>
                  <a:lnTo>
                    <a:pt x="312" y="938"/>
                  </a:lnTo>
                  <a:lnTo>
                    <a:pt x="312" y="1032"/>
                  </a:lnTo>
                  <a:close/>
                  <a:moveTo>
                    <a:pt x="312" y="32"/>
                  </a:moveTo>
                  <a:lnTo>
                    <a:pt x="125" y="32"/>
                  </a:lnTo>
                  <a:lnTo>
                    <a:pt x="125" y="94"/>
                  </a:lnTo>
                  <a:lnTo>
                    <a:pt x="312" y="94"/>
                  </a:lnTo>
                  <a:lnTo>
                    <a:pt x="312" y="32"/>
                  </a:lnTo>
                  <a:close/>
                  <a:moveTo>
                    <a:pt x="125" y="1032"/>
                  </a:moveTo>
                  <a:lnTo>
                    <a:pt x="312" y="1032"/>
                  </a:lnTo>
                  <a:lnTo>
                    <a:pt x="312" y="938"/>
                  </a:lnTo>
                  <a:lnTo>
                    <a:pt x="250" y="938"/>
                  </a:lnTo>
                  <a:lnTo>
                    <a:pt x="250" y="875"/>
                  </a:lnTo>
                  <a:lnTo>
                    <a:pt x="312" y="875"/>
                  </a:lnTo>
                  <a:lnTo>
                    <a:pt x="312" y="813"/>
                  </a:lnTo>
                  <a:lnTo>
                    <a:pt x="250" y="813"/>
                  </a:lnTo>
                  <a:lnTo>
                    <a:pt x="250" y="719"/>
                  </a:lnTo>
                  <a:lnTo>
                    <a:pt x="312" y="719"/>
                  </a:lnTo>
                  <a:lnTo>
                    <a:pt x="312" y="657"/>
                  </a:lnTo>
                  <a:lnTo>
                    <a:pt x="125" y="657"/>
                  </a:lnTo>
                  <a:lnTo>
                    <a:pt x="125" y="719"/>
                  </a:lnTo>
                  <a:lnTo>
                    <a:pt x="187" y="719"/>
                  </a:lnTo>
                  <a:lnTo>
                    <a:pt x="187" y="813"/>
                  </a:lnTo>
                  <a:lnTo>
                    <a:pt x="187" y="813"/>
                  </a:lnTo>
                  <a:lnTo>
                    <a:pt x="125" y="813"/>
                  </a:lnTo>
                  <a:lnTo>
                    <a:pt x="125" y="875"/>
                  </a:lnTo>
                  <a:lnTo>
                    <a:pt x="187" y="875"/>
                  </a:lnTo>
                  <a:lnTo>
                    <a:pt x="187" y="938"/>
                  </a:lnTo>
                  <a:lnTo>
                    <a:pt x="187" y="938"/>
                  </a:lnTo>
                  <a:lnTo>
                    <a:pt x="125" y="938"/>
                  </a:lnTo>
                  <a:lnTo>
                    <a:pt x="125" y="1032"/>
                  </a:lnTo>
                  <a:close/>
                  <a:moveTo>
                    <a:pt x="125" y="32"/>
                  </a:moveTo>
                  <a:lnTo>
                    <a:pt x="0" y="32"/>
                  </a:lnTo>
                  <a:lnTo>
                    <a:pt x="0" y="1032"/>
                  </a:lnTo>
                  <a:lnTo>
                    <a:pt x="125" y="1032"/>
                  </a:lnTo>
                  <a:lnTo>
                    <a:pt x="125" y="938"/>
                  </a:lnTo>
                  <a:lnTo>
                    <a:pt x="62" y="938"/>
                  </a:lnTo>
                  <a:lnTo>
                    <a:pt x="62" y="875"/>
                  </a:lnTo>
                  <a:lnTo>
                    <a:pt x="125" y="875"/>
                  </a:lnTo>
                  <a:lnTo>
                    <a:pt x="125" y="813"/>
                  </a:lnTo>
                  <a:lnTo>
                    <a:pt x="62" y="813"/>
                  </a:lnTo>
                  <a:lnTo>
                    <a:pt x="62" y="719"/>
                  </a:lnTo>
                  <a:lnTo>
                    <a:pt x="125" y="719"/>
                  </a:lnTo>
                  <a:lnTo>
                    <a:pt x="125" y="657"/>
                  </a:lnTo>
                  <a:lnTo>
                    <a:pt x="62" y="657"/>
                  </a:lnTo>
                  <a:lnTo>
                    <a:pt x="62" y="94"/>
                  </a:lnTo>
                  <a:lnTo>
                    <a:pt x="125" y="94"/>
                  </a:lnTo>
                  <a:lnTo>
                    <a:pt x="125" y="32"/>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7" name="Freeform 13"/>
            <p:cNvSpPr>
              <a:spLocks noChangeArrowheads="1"/>
            </p:cNvSpPr>
            <p:nvPr/>
          </p:nvSpPr>
          <p:spPr bwMode="auto">
            <a:xfrm>
              <a:off x="3528182" y="1957942"/>
              <a:ext cx="398096" cy="398096"/>
            </a:xfrm>
            <a:custGeom>
              <a:avLst/>
              <a:gdLst>
                <a:gd name="T0" fmla="*/ 906 w 1844"/>
                <a:gd name="T1" fmla="*/ 1844 h 1845"/>
                <a:gd name="T2" fmla="*/ 906 w 1844"/>
                <a:gd name="T3" fmla="*/ 1844 h 1845"/>
                <a:gd name="T4" fmla="*/ 1843 w 1844"/>
                <a:gd name="T5" fmla="*/ 938 h 1845"/>
                <a:gd name="T6" fmla="*/ 906 w 1844"/>
                <a:gd name="T7" fmla="*/ 0 h 1845"/>
                <a:gd name="T8" fmla="*/ 0 w 1844"/>
                <a:gd name="T9" fmla="*/ 938 h 1845"/>
                <a:gd name="T10" fmla="*/ 906 w 1844"/>
                <a:gd name="T11" fmla="*/ 1844 h 1845"/>
              </a:gdLst>
              <a:ahLst/>
              <a:cxnLst>
                <a:cxn ang="0">
                  <a:pos x="T0" y="T1"/>
                </a:cxn>
                <a:cxn ang="0">
                  <a:pos x="T2" y="T3"/>
                </a:cxn>
                <a:cxn ang="0">
                  <a:pos x="T4" y="T5"/>
                </a:cxn>
                <a:cxn ang="0">
                  <a:pos x="T6" y="T7"/>
                </a:cxn>
                <a:cxn ang="0">
                  <a:pos x="T8" y="T9"/>
                </a:cxn>
                <a:cxn ang="0">
                  <a:pos x="T10" y="T11"/>
                </a:cxn>
              </a:cxnLst>
              <a:rect l="0" t="0" r="r" b="b"/>
              <a:pathLst>
                <a:path w="1844" h="1845">
                  <a:moveTo>
                    <a:pt x="906" y="1844"/>
                  </a:moveTo>
                  <a:lnTo>
                    <a:pt x="906" y="1844"/>
                  </a:lnTo>
                  <a:cubicBezTo>
                    <a:pt x="1437" y="1844"/>
                    <a:pt x="1843" y="1438"/>
                    <a:pt x="1843" y="938"/>
                  </a:cubicBezTo>
                  <a:cubicBezTo>
                    <a:pt x="1843" y="407"/>
                    <a:pt x="1437" y="0"/>
                    <a:pt x="906" y="0"/>
                  </a:cubicBezTo>
                  <a:cubicBezTo>
                    <a:pt x="406" y="0"/>
                    <a:pt x="0" y="407"/>
                    <a:pt x="0" y="938"/>
                  </a:cubicBezTo>
                  <a:cubicBezTo>
                    <a:pt x="0" y="1438"/>
                    <a:pt x="406" y="1844"/>
                    <a:pt x="906" y="1844"/>
                  </a:cubicBezTo>
                </a:path>
              </a:pathLst>
            </a:custGeom>
            <a:solidFill>
              <a:schemeClr val="accent3"/>
            </a:solidFill>
            <a:ln>
              <a:noFill/>
            </a:ln>
            <a:effectLst/>
          </p:spPr>
          <p:txBody>
            <a:bodyPr wrap="none" anchor="ctr"/>
            <a:lstStyle/>
            <a:p>
              <a:endParaRPr lang="en-US">
                <a:latin typeface="+mn-ea"/>
              </a:endParaRPr>
            </a:p>
          </p:txBody>
        </p:sp>
        <p:sp>
          <p:nvSpPr>
            <p:cNvPr id="108" name="Freeform 14"/>
            <p:cNvSpPr>
              <a:spLocks noChangeArrowheads="1"/>
            </p:cNvSpPr>
            <p:nvPr/>
          </p:nvSpPr>
          <p:spPr bwMode="auto">
            <a:xfrm>
              <a:off x="3602468" y="2180800"/>
              <a:ext cx="250476" cy="67619"/>
            </a:xfrm>
            <a:custGeom>
              <a:avLst/>
              <a:gdLst>
                <a:gd name="T0" fmla="*/ 750 w 1158"/>
                <a:gd name="T1" fmla="*/ 156 h 313"/>
                <a:gd name="T2" fmla="*/ 407 w 1158"/>
                <a:gd name="T3" fmla="*/ 156 h 313"/>
                <a:gd name="T4" fmla="*/ 407 w 1158"/>
                <a:gd name="T5" fmla="*/ 0 h 313"/>
                <a:gd name="T6" fmla="*/ 0 w 1158"/>
                <a:gd name="T7" fmla="*/ 0 h 313"/>
                <a:gd name="T8" fmla="*/ 0 w 1158"/>
                <a:gd name="T9" fmla="*/ 312 h 313"/>
                <a:gd name="T10" fmla="*/ 1157 w 1158"/>
                <a:gd name="T11" fmla="*/ 312 h 313"/>
                <a:gd name="T12" fmla="*/ 1157 w 1158"/>
                <a:gd name="T13" fmla="*/ 0 h 313"/>
                <a:gd name="T14" fmla="*/ 750 w 1158"/>
                <a:gd name="T15" fmla="*/ 0 h 313"/>
                <a:gd name="T16" fmla="*/ 750 w 1158"/>
                <a:gd name="T17" fmla="*/ 156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8" h="313">
                  <a:moveTo>
                    <a:pt x="750" y="156"/>
                  </a:moveTo>
                  <a:lnTo>
                    <a:pt x="407" y="156"/>
                  </a:lnTo>
                  <a:lnTo>
                    <a:pt x="407" y="0"/>
                  </a:lnTo>
                  <a:lnTo>
                    <a:pt x="0" y="0"/>
                  </a:lnTo>
                  <a:lnTo>
                    <a:pt x="0" y="312"/>
                  </a:lnTo>
                  <a:lnTo>
                    <a:pt x="1157" y="312"/>
                  </a:lnTo>
                  <a:lnTo>
                    <a:pt x="1157" y="0"/>
                  </a:lnTo>
                  <a:lnTo>
                    <a:pt x="750" y="0"/>
                  </a:lnTo>
                  <a:lnTo>
                    <a:pt x="750" y="156"/>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9" name="Freeform 15"/>
            <p:cNvSpPr>
              <a:spLocks noChangeArrowheads="1"/>
            </p:cNvSpPr>
            <p:nvPr/>
          </p:nvSpPr>
          <p:spPr bwMode="auto">
            <a:xfrm>
              <a:off x="3703420" y="2180800"/>
              <a:ext cx="47619" cy="20000"/>
            </a:xfrm>
            <a:custGeom>
              <a:avLst/>
              <a:gdLst>
                <a:gd name="T0" fmla="*/ 0 w 220"/>
                <a:gd name="T1" fmla="*/ 0 h 94"/>
                <a:gd name="T2" fmla="*/ 219 w 220"/>
                <a:gd name="T3" fmla="*/ 0 h 94"/>
                <a:gd name="T4" fmla="*/ 219 w 220"/>
                <a:gd name="T5" fmla="*/ 93 h 94"/>
                <a:gd name="T6" fmla="*/ 0 w 220"/>
                <a:gd name="T7" fmla="*/ 93 h 94"/>
                <a:gd name="T8" fmla="*/ 0 w 220"/>
                <a:gd name="T9" fmla="*/ 0 h 94"/>
              </a:gdLst>
              <a:ahLst/>
              <a:cxnLst>
                <a:cxn ang="0">
                  <a:pos x="T0" y="T1"/>
                </a:cxn>
                <a:cxn ang="0">
                  <a:pos x="T2" y="T3"/>
                </a:cxn>
                <a:cxn ang="0">
                  <a:pos x="T4" y="T5"/>
                </a:cxn>
                <a:cxn ang="0">
                  <a:pos x="T6" y="T7"/>
                </a:cxn>
                <a:cxn ang="0">
                  <a:pos x="T8" y="T9"/>
                </a:cxn>
              </a:cxnLst>
              <a:rect l="0" t="0" r="r" b="b"/>
              <a:pathLst>
                <a:path w="220" h="94">
                  <a:moveTo>
                    <a:pt x="0" y="0"/>
                  </a:moveTo>
                  <a:lnTo>
                    <a:pt x="219" y="0"/>
                  </a:lnTo>
                  <a:lnTo>
                    <a:pt x="219" y="93"/>
                  </a:lnTo>
                  <a:lnTo>
                    <a:pt x="0" y="93"/>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0" name="Freeform 16"/>
            <p:cNvSpPr>
              <a:spLocks noChangeArrowheads="1"/>
            </p:cNvSpPr>
            <p:nvPr/>
          </p:nvSpPr>
          <p:spPr bwMode="auto">
            <a:xfrm>
              <a:off x="3602468" y="2038895"/>
              <a:ext cx="250476" cy="128572"/>
            </a:xfrm>
            <a:custGeom>
              <a:avLst/>
              <a:gdLst>
                <a:gd name="T0" fmla="*/ 844 w 1158"/>
                <a:gd name="T1" fmla="*/ 0 h 595"/>
                <a:gd name="T2" fmla="*/ 563 w 1158"/>
                <a:gd name="T3" fmla="*/ 0 h 595"/>
                <a:gd name="T4" fmla="*/ 563 w 1158"/>
                <a:gd name="T5" fmla="*/ 94 h 595"/>
                <a:gd name="T6" fmla="*/ 750 w 1158"/>
                <a:gd name="T7" fmla="*/ 94 h 595"/>
                <a:gd name="T8" fmla="*/ 750 w 1158"/>
                <a:gd name="T9" fmla="*/ 219 h 595"/>
                <a:gd name="T10" fmla="*/ 563 w 1158"/>
                <a:gd name="T11" fmla="*/ 219 h 595"/>
                <a:gd name="T12" fmla="*/ 563 w 1158"/>
                <a:gd name="T13" fmla="*/ 594 h 595"/>
                <a:gd name="T14" fmla="*/ 750 w 1158"/>
                <a:gd name="T15" fmla="*/ 594 h 595"/>
                <a:gd name="T16" fmla="*/ 1157 w 1158"/>
                <a:gd name="T17" fmla="*/ 594 h 595"/>
                <a:gd name="T18" fmla="*/ 1157 w 1158"/>
                <a:gd name="T19" fmla="*/ 219 h 595"/>
                <a:gd name="T20" fmla="*/ 844 w 1158"/>
                <a:gd name="T21" fmla="*/ 219 h 595"/>
                <a:gd name="T22" fmla="*/ 844 w 1158"/>
                <a:gd name="T23" fmla="*/ 0 h 595"/>
                <a:gd name="T24" fmla="*/ 563 w 1158"/>
                <a:gd name="T25" fmla="*/ 0 h 595"/>
                <a:gd name="T26" fmla="*/ 282 w 1158"/>
                <a:gd name="T27" fmla="*/ 0 h 595"/>
                <a:gd name="T28" fmla="*/ 282 w 1158"/>
                <a:gd name="T29" fmla="*/ 219 h 595"/>
                <a:gd name="T30" fmla="*/ 0 w 1158"/>
                <a:gd name="T31" fmla="*/ 219 h 595"/>
                <a:gd name="T32" fmla="*/ 0 w 1158"/>
                <a:gd name="T33" fmla="*/ 594 h 595"/>
                <a:gd name="T34" fmla="*/ 407 w 1158"/>
                <a:gd name="T35" fmla="*/ 594 h 595"/>
                <a:gd name="T36" fmla="*/ 563 w 1158"/>
                <a:gd name="T37" fmla="*/ 594 h 595"/>
                <a:gd name="T38" fmla="*/ 563 w 1158"/>
                <a:gd name="T39" fmla="*/ 219 h 595"/>
                <a:gd name="T40" fmla="*/ 375 w 1158"/>
                <a:gd name="T41" fmla="*/ 219 h 595"/>
                <a:gd name="T42" fmla="*/ 375 w 1158"/>
                <a:gd name="T43" fmla="*/ 219 h 595"/>
                <a:gd name="T44" fmla="*/ 375 w 1158"/>
                <a:gd name="T45" fmla="*/ 94 h 595"/>
                <a:gd name="T46" fmla="*/ 563 w 1158"/>
                <a:gd name="T47" fmla="*/ 94 h 595"/>
                <a:gd name="T48" fmla="*/ 563 w 1158"/>
                <a:gd name="T4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595">
                  <a:moveTo>
                    <a:pt x="844" y="0"/>
                  </a:moveTo>
                  <a:lnTo>
                    <a:pt x="563" y="0"/>
                  </a:lnTo>
                  <a:lnTo>
                    <a:pt x="563" y="94"/>
                  </a:lnTo>
                  <a:lnTo>
                    <a:pt x="750" y="94"/>
                  </a:lnTo>
                  <a:lnTo>
                    <a:pt x="750" y="219"/>
                  </a:lnTo>
                  <a:lnTo>
                    <a:pt x="563" y="219"/>
                  </a:lnTo>
                  <a:lnTo>
                    <a:pt x="563" y="594"/>
                  </a:lnTo>
                  <a:lnTo>
                    <a:pt x="750" y="594"/>
                  </a:lnTo>
                  <a:lnTo>
                    <a:pt x="1157" y="594"/>
                  </a:lnTo>
                  <a:lnTo>
                    <a:pt x="1157" y="219"/>
                  </a:lnTo>
                  <a:lnTo>
                    <a:pt x="844" y="219"/>
                  </a:lnTo>
                  <a:lnTo>
                    <a:pt x="844" y="0"/>
                  </a:lnTo>
                  <a:close/>
                  <a:moveTo>
                    <a:pt x="563" y="0"/>
                  </a:moveTo>
                  <a:lnTo>
                    <a:pt x="282" y="0"/>
                  </a:lnTo>
                  <a:lnTo>
                    <a:pt x="282" y="219"/>
                  </a:lnTo>
                  <a:lnTo>
                    <a:pt x="0" y="219"/>
                  </a:lnTo>
                  <a:lnTo>
                    <a:pt x="0" y="594"/>
                  </a:lnTo>
                  <a:lnTo>
                    <a:pt x="407" y="594"/>
                  </a:lnTo>
                  <a:lnTo>
                    <a:pt x="563" y="594"/>
                  </a:lnTo>
                  <a:lnTo>
                    <a:pt x="563" y="219"/>
                  </a:lnTo>
                  <a:lnTo>
                    <a:pt x="375" y="219"/>
                  </a:lnTo>
                  <a:lnTo>
                    <a:pt x="375" y="219"/>
                  </a:lnTo>
                  <a:lnTo>
                    <a:pt x="375" y="94"/>
                  </a:lnTo>
                  <a:lnTo>
                    <a:pt x="563" y="94"/>
                  </a:lnTo>
                  <a:lnTo>
                    <a:pt x="563"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12" name="Freeform 18"/>
            <p:cNvSpPr>
              <a:spLocks noChangeArrowheads="1"/>
            </p:cNvSpPr>
            <p:nvPr/>
          </p:nvSpPr>
          <p:spPr bwMode="auto">
            <a:xfrm>
              <a:off x="1435797" y="1276036"/>
              <a:ext cx="209524" cy="209524"/>
            </a:xfrm>
            <a:custGeom>
              <a:avLst/>
              <a:gdLst>
                <a:gd name="T0" fmla="*/ 500 w 970"/>
                <a:gd name="T1" fmla="*/ 969 h 970"/>
                <a:gd name="T2" fmla="*/ 500 w 970"/>
                <a:gd name="T3" fmla="*/ 969 h 970"/>
                <a:gd name="T4" fmla="*/ 969 w 970"/>
                <a:gd name="T5" fmla="*/ 469 h 970"/>
                <a:gd name="T6" fmla="*/ 500 w 970"/>
                <a:gd name="T7" fmla="*/ 0 h 970"/>
                <a:gd name="T8" fmla="*/ 0 w 970"/>
                <a:gd name="T9" fmla="*/ 469 h 970"/>
                <a:gd name="T10" fmla="*/ 500 w 970"/>
                <a:gd name="T11" fmla="*/ 969 h 970"/>
              </a:gdLst>
              <a:ahLst/>
              <a:cxnLst>
                <a:cxn ang="0">
                  <a:pos x="T0" y="T1"/>
                </a:cxn>
                <a:cxn ang="0">
                  <a:pos x="T2" y="T3"/>
                </a:cxn>
                <a:cxn ang="0">
                  <a:pos x="T4" y="T5"/>
                </a:cxn>
                <a:cxn ang="0">
                  <a:pos x="T6" y="T7"/>
                </a:cxn>
                <a:cxn ang="0">
                  <a:pos x="T8" y="T9"/>
                </a:cxn>
                <a:cxn ang="0">
                  <a:pos x="T10" y="T11"/>
                </a:cxn>
              </a:cxnLst>
              <a:rect l="0" t="0" r="r" b="b"/>
              <a:pathLst>
                <a:path w="970" h="970">
                  <a:moveTo>
                    <a:pt x="500" y="969"/>
                  </a:moveTo>
                  <a:lnTo>
                    <a:pt x="500" y="969"/>
                  </a:lnTo>
                  <a:cubicBezTo>
                    <a:pt x="750" y="969"/>
                    <a:pt x="969" y="750"/>
                    <a:pt x="969" y="469"/>
                  </a:cubicBezTo>
                  <a:cubicBezTo>
                    <a:pt x="969" y="219"/>
                    <a:pt x="750" y="0"/>
                    <a:pt x="500" y="0"/>
                  </a:cubicBezTo>
                  <a:cubicBezTo>
                    <a:pt x="219" y="0"/>
                    <a:pt x="0" y="219"/>
                    <a:pt x="0" y="469"/>
                  </a:cubicBezTo>
                  <a:cubicBezTo>
                    <a:pt x="0" y="750"/>
                    <a:pt x="219" y="969"/>
                    <a:pt x="500" y="969"/>
                  </a:cubicBezTo>
                </a:path>
              </a:pathLst>
            </a:custGeom>
            <a:solidFill>
              <a:schemeClr val="accent2"/>
            </a:solidFill>
            <a:ln>
              <a:noFill/>
            </a:ln>
            <a:effectLst/>
          </p:spPr>
          <p:txBody>
            <a:bodyPr wrap="none" anchor="ctr"/>
            <a:lstStyle/>
            <a:p>
              <a:endParaRPr lang="en-US">
                <a:latin typeface="+mn-ea"/>
              </a:endParaRPr>
            </a:p>
          </p:txBody>
        </p:sp>
        <p:sp>
          <p:nvSpPr>
            <p:cNvPr id="113" name="Freeform 19"/>
            <p:cNvSpPr>
              <a:spLocks noChangeArrowheads="1"/>
            </p:cNvSpPr>
            <p:nvPr/>
          </p:nvSpPr>
          <p:spPr bwMode="auto">
            <a:xfrm>
              <a:off x="1476749" y="1302703"/>
              <a:ext cx="135238" cy="141905"/>
            </a:xfrm>
            <a:custGeom>
              <a:avLst/>
              <a:gdLst>
                <a:gd name="T0" fmla="*/ 312 w 626"/>
                <a:gd name="T1" fmla="*/ 0 h 657"/>
                <a:gd name="T2" fmla="*/ 312 w 626"/>
                <a:gd name="T3" fmla="*/ 0 h 657"/>
                <a:gd name="T4" fmla="*/ 250 w 626"/>
                <a:gd name="T5" fmla="*/ 125 h 657"/>
                <a:gd name="T6" fmla="*/ 250 w 626"/>
                <a:gd name="T7" fmla="*/ 250 h 657"/>
                <a:gd name="T8" fmla="*/ 0 w 626"/>
                <a:gd name="T9" fmla="*/ 344 h 657"/>
                <a:gd name="T10" fmla="*/ 0 w 626"/>
                <a:gd name="T11" fmla="*/ 406 h 657"/>
                <a:gd name="T12" fmla="*/ 250 w 626"/>
                <a:gd name="T13" fmla="*/ 375 h 657"/>
                <a:gd name="T14" fmla="*/ 250 w 626"/>
                <a:gd name="T15" fmla="*/ 500 h 657"/>
                <a:gd name="T16" fmla="*/ 125 w 626"/>
                <a:gd name="T17" fmla="*/ 594 h 657"/>
                <a:gd name="T18" fmla="*/ 125 w 626"/>
                <a:gd name="T19" fmla="*/ 656 h 657"/>
                <a:gd name="T20" fmla="*/ 312 w 626"/>
                <a:gd name="T21" fmla="*/ 594 h 657"/>
                <a:gd name="T22" fmla="*/ 468 w 626"/>
                <a:gd name="T23" fmla="*/ 656 h 657"/>
                <a:gd name="T24" fmla="*/ 468 w 626"/>
                <a:gd name="T25" fmla="*/ 594 h 657"/>
                <a:gd name="T26" fmla="*/ 375 w 626"/>
                <a:gd name="T27" fmla="*/ 500 h 657"/>
                <a:gd name="T28" fmla="*/ 375 w 626"/>
                <a:gd name="T29" fmla="*/ 375 h 657"/>
                <a:gd name="T30" fmla="*/ 625 w 626"/>
                <a:gd name="T31" fmla="*/ 406 h 657"/>
                <a:gd name="T32" fmla="*/ 625 w 626"/>
                <a:gd name="T33" fmla="*/ 344 h 657"/>
                <a:gd name="T34" fmla="*/ 375 w 626"/>
                <a:gd name="T35" fmla="*/ 250 h 657"/>
                <a:gd name="T36" fmla="*/ 375 w 626"/>
                <a:gd name="T37" fmla="*/ 125 h 657"/>
                <a:gd name="T38" fmla="*/ 312 w 626"/>
                <a:gd name="T39"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6" h="657">
                  <a:moveTo>
                    <a:pt x="312" y="0"/>
                  </a:moveTo>
                  <a:lnTo>
                    <a:pt x="312" y="0"/>
                  </a:lnTo>
                  <a:cubicBezTo>
                    <a:pt x="281" y="0"/>
                    <a:pt x="250" y="94"/>
                    <a:pt x="250" y="125"/>
                  </a:cubicBezTo>
                  <a:cubicBezTo>
                    <a:pt x="250" y="250"/>
                    <a:pt x="250" y="250"/>
                    <a:pt x="250" y="250"/>
                  </a:cubicBezTo>
                  <a:cubicBezTo>
                    <a:pt x="0" y="344"/>
                    <a:pt x="0" y="344"/>
                    <a:pt x="0" y="344"/>
                  </a:cubicBezTo>
                  <a:cubicBezTo>
                    <a:pt x="0" y="406"/>
                    <a:pt x="0" y="406"/>
                    <a:pt x="0" y="406"/>
                  </a:cubicBezTo>
                  <a:cubicBezTo>
                    <a:pt x="250" y="375"/>
                    <a:pt x="250" y="375"/>
                    <a:pt x="250" y="375"/>
                  </a:cubicBezTo>
                  <a:cubicBezTo>
                    <a:pt x="250" y="500"/>
                    <a:pt x="250" y="500"/>
                    <a:pt x="250" y="500"/>
                  </a:cubicBezTo>
                  <a:cubicBezTo>
                    <a:pt x="125" y="594"/>
                    <a:pt x="125" y="594"/>
                    <a:pt x="125" y="594"/>
                  </a:cubicBezTo>
                  <a:cubicBezTo>
                    <a:pt x="125" y="656"/>
                    <a:pt x="125" y="656"/>
                    <a:pt x="125" y="656"/>
                  </a:cubicBezTo>
                  <a:cubicBezTo>
                    <a:pt x="312" y="594"/>
                    <a:pt x="312" y="594"/>
                    <a:pt x="312" y="594"/>
                  </a:cubicBezTo>
                  <a:cubicBezTo>
                    <a:pt x="468" y="656"/>
                    <a:pt x="468" y="656"/>
                    <a:pt x="468" y="656"/>
                  </a:cubicBezTo>
                  <a:cubicBezTo>
                    <a:pt x="468" y="594"/>
                    <a:pt x="468" y="594"/>
                    <a:pt x="468" y="594"/>
                  </a:cubicBezTo>
                  <a:cubicBezTo>
                    <a:pt x="375" y="500"/>
                    <a:pt x="375" y="500"/>
                    <a:pt x="375" y="500"/>
                  </a:cubicBezTo>
                  <a:cubicBezTo>
                    <a:pt x="375" y="375"/>
                    <a:pt x="375" y="375"/>
                    <a:pt x="375" y="375"/>
                  </a:cubicBezTo>
                  <a:cubicBezTo>
                    <a:pt x="625" y="406"/>
                    <a:pt x="625" y="406"/>
                    <a:pt x="625" y="406"/>
                  </a:cubicBezTo>
                  <a:cubicBezTo>
                    <a:pt x="625" y="344"/>
                    <a:pt x="625" y="344"/>
                    <a:pt x="625" y="344"/>
                  </a:cubicBezTo>
                  <a:cubicBezTo>
                    <a:pt x="375" y="250"/>
                    <a:pt x="375" y="250"/>
                    <a:pt x="375" y="250"/>
                  </a:cubicBezTo>
                  <a:cubicBezTo>
                    <a:pt x="375" y="125"/>
                    <a:pt x="375" y="125"/>
                    <a:pt x="375" y="125"/>
                  </a:cubicBezTo>
                  <a:cubicBezTo>
                    <a:pt x="375" y="94"/>
                    <a:pt x="343" y="0"/>
                    <a:pt x="31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0" name="Freeform 26"/>
            <p:cNvSpPr>
              <a:spLocks noChangeArrowheads="1"/>
            </p:cNvSpPr>
            <p:nvPr/>
          </p:nvSpPr>
          <p:spPr bwMode="auto">
            <a:xfrm>
              <a:off x="4351041" y="1471275"/>
              <a:ext cx="34286" cy="95238"/>
            </a:xfrm>
            <a:custGeom>
              <a:avLst/>
              <a:gdLst>
                <a:gd name="T0" fmla="*/ 0 w 157"/>
                <a:gd name="T1" fmla="*/ 438 h 439"/>
                <a:gd name="T2" fmla="*/ 156 w 157"/>
                <a:gd name="T3" fmla="*/ 438 h 439"/>
                <a:gd name="T4" fmla="*/ 156 w 157"/>
                <a:gd name="T5" fmla="*/ 0 h 439"/>
                <a:gd name="T6" fmla="*/ 0 w 157"/>
                <a:gd name="T7" fmla="*/ 0 h 439"/>
                <a:gd name="T8" fmla="*/ 0 w 157"/>
                <a:gd name="T9" fmla="*/ 219 h 439"/>
                <a:gd name="T10" fmla="*/ 0 w 157"/>
                <a:gd name="T11" fmla="*/ 219 h 439"/>
                <a:gd name="T12" fmla="*/ 94 w 157"/>
                <a:gd name="T13" fmla="*/ 282 h 439"/>
                <a:gd name="T14" fmla="*/ 0 w 157"/>
                <a:gd name="T15" fmla="*/ 375 h 439"/>
                <a:gd name="T16" fmla="*/ 0 w 157"/>
                <a:gd name="T17"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439">
                  <a:moveTo>
                    <a:pt x="0" y="438"/>
                  </a:moveTo>
                  <a:lnTo>
                    <a:pt x="156" y="438"/>
                  </a:lnTo>
                  <a:lnTo>
                    <a:pt x="156" y="0"/>
                  </a:lnTo>
                  <a:lnTo>
                    <a:pt x="0" y="0"/>
                  </a:lnTo>
                  <a:lnTo>
                    <a:pt x="0" y="219"/>
                  </a:lnTo>
                  <a:lnTo>
                    <a:pt x="0" y="219"/>
                  </a:lnTo>
                  <a:lnTo>
                    <a:pt x="94" y="282"/>
                  </a:lnTo>
                  <a:lnTo>
                    <a:pt x="0" y="375"/>
                  </a:lnTo>
                  <a:lnTo>
                    <a:pt x="0" y="438"/>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2" name="Freeform 28"/>
            <p:cNvSpPr>
              <a:spLocks noChangeArrowheads="1"/>
            </p:cNvSpPr>
            <p:nvPr/>
          </p:nvSpPr>
          <p:spPr bwMode="auto">
            <a:xfrm>
              <a:off x="4351041" y="1518894"/>
              <a:ext cx="952" cy="95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3" name="Freeform 29"/>
            <p:cNvSpPr>
              <a:spLocks noChangeArrowheads="1"/>
            </p:cNvSpPr>
            <p:nvPr/>
          </p:nvSpPr>
          <p:spPr bwMode="auto">
            <a:xfrm>
              <a:off x="2697704" y="1997943"/>
              <a:ext cx="485715" cy="485715"/>
            </a:xfrm>
            <a:custGeom>
              <a:avLst/>
              <a:gdLst>
                <a:gd name="T0" fmla="*/ 1124 w 2250"/>
                <a:gd name="T1" fmla="*/ 0 h 2251"/>
                <a:gd name="T2" fmla="*/ 1124 w 2250"/>
                <a:gd name="T3" fmla="*/ 0 h 2251"/>
                <a:gd name="T4" fmla="*/ 1905 w 2250"/>
                <a:gd name="T5" fmla="*/ 344 h 2251"/>
                <a:gd name="T6" fmla="*/ 2249 w 2250"/>
                <a:gd name="T7" fmla="*/ 1125 h 2251"/>
                <a:gd name="T8" fmla="*/ 1905 w 2250"/>
                <a:gd name="T9" fmla="*/ 1906 h 2251"/>
                <a:gd name="T10" fmla="*/ 1124 w 2250"/>
                <a:gd name="T11" fmla="*/ 2250 h 2251"/>
                <a:gd name="T12" fmla="*/ 1124 w 2250"/>
                <a:gd name="T13" fmla="*/ 2094 h 2251"/>
                <a:gd name="T14" fmla="*/ 1811 w 2250"/>
                <a:gd name="T15" fmla="*/ 1812 h 2251"/>
                <a:gd name="T16" fmla="*/ 2124 w 2250"/>
                <a:gd name="T17" fmla="*/ 1125 h 2251"/>
                <a:gd name="T18" fmla="*/ 1811 w 2250"/>
                <a:gd name="T19" fmla="*/ 437 h 2251"/>
                <a:gd name="T20" fmla="*/ 1124 w 2250"/>
                <a:gd name="T21" fmla="*/ 156 h 2251"/>
                <a:gd name="T22" fmla="*/ 1124 w 2250"/>
                <a:gd name="T23" fmla="*/ 0 h 2251"/>
                <a:gd name="T24" fmla="*/ 1124 w 2250"/>
                <a:gd name="T25" fmla="*/ 2250 h 2251"/>
                <a:gd name="T26" fmla="*/ 1124 w 2250"/>
                <a:gd name="T27" fmla="*/ 2250 h 2251"/>
                <a:gd name="T28" fmla="*/ 344 w 2250"/>
                <a:gd name="T29" fmla="*/ 1906 h 2251"/>
                <a:gd name="T30" fmla="*/ 0 w 2250"/>
                <a:gd name="T31" fmla="*/ 1125 h 2251"/>
                <a:gd name="T32" fmla="*/ 344 w 2250"/>
                <a:gd name="T33" fmla="*/ 344 h 2251"/>
                <a:gd name="T34" fmla="*/ 1124 w 2250"/>
                <a:gd name="T35" fmla="*/ 0 h 2251"/>
                <a:gd name="T36" fmla="*/ 1124 w 2250"/>
                <a:gd name="T37" fmla="*/ 156 h 2251"/>
                <a:gd name="T38" fmla="*/ 437 w 2250"/>
                <a:gd name="T39" fmla="*/ 437 h 2251"/>
                <a:gd name="T40" fmla="*/ 156 w 2250"/>
                <a:gd name="T41" fmla="*/ 1125 h 2251"/>
                <a:gd name="T42" fmla="*/ 437 w 2250"/>
                <a:gd name="T43" fmla="*/ 1812 h 2251"/>
                <a:gd name="T44" fmla="*/ 1124 w 2250"/>
                <a:gd name="T45" fmla="*/ 2094 h 2251"/>
                <a:gd name="T46" fmla="*/ 1124 w 2250"/>
                <a:gd name="T47" fmla="*/ 2250 h 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50" h="2251">
                  <a:moveTo>
                    <a:pt x="1124" y="0"/>
                  </a:moveTo>
                  <a:lnTo>
                    <a:pt x="1124" y="0"/>
                  </a:lnTo>
                  <a:cubicBezTo>
                    <a:pt x="1436" y="0"/>
                    <a:pt x="1717" y="125"/>
                    <a:pt x="1905" y="344"/>
                  </a:cubicBezTo>
                  <a:cubicBezTo>
                    <a:pt x="2124" y="531"/>
                    <a:pt x="2249" y="812"/>
                    <a:pt x="2249" y="1125"/>
                  </a:cubicBezTo>
                  <a:cubicBezTo>
                    <a:pt x="2249" y="1437"/>
                    <a:pt x="2124" y="1719"/>
                    <a:pt x="1905" y="1906"/>
                  </a:cubicBezTo>
                  <a:cubicBezTo>
                    <a:pt x="1717" y="2125"/>
                    <a:pt x="1436" y="2250"/>
                    <a:pt x="1124" y="2250"/>
                  </a:cubicBezTo>
                  <a:cubicBezTo>
                    <a:pt x="1124" y="2094"/>
                    <a:pt x="1124" y="2094"/>
                    <a:pt x="1124" y="2094"/>
                  </a:cubicBezTo>
                  <a:cubicBezTo>
                    <a:pt x="1405" y="2094"/>
                    <a:pt x="1655" y="2000"/>
                    <a:pt x="1811" y="1812"/>
                  </a:cubicBezTo>
                  <a:cubicBezTo>
                    <a:pt x="1999" y="1656"/>
                    <a:pt x="2124" y="1406"/>
                    <a:pt x="2124" y="1125"/>
                  </a:cubicBezTo>
                  <a:cubicBezTo>
                    <a:pt x="2124" y="844"/>
                    <a:pt x="1999" y="594"/>
                    <a:pt x="1811" y="437"/>
                  </a:cubicBezTo>
                  <a:cubicBezTo>
                    <a:pt x="1655" y="250"/>
                    <a:pt x="1405" y="156"/>
                    <a:pt x="1124" y="156"/>
                  </a:cubicBezTo>
                  <a:lnTo>
                    <a:pt x="1124" y="0"/>
                  </a:lnTo>
                  <a:close/>
                  <a:moveTo>
                    <a:pt x="1124" y="2250"/>
                  </a:moveTo>
                  <a:lnTo>
                    <a:pt x="1124" y="2250"/>
                  </a:lnTo>
                  <a:cubicBezTo>
                    <a:pt x="812" y="2250"/>
                    <a:pt x="531" y="2125"/>
                    <a:pt x="344" y="1906"/>
                  </a:cubicBezTo>
                  <a:cubicBezTo>
                    <a:pt x="125" y="1719"/>
                    <a:pt x="0" y="1437"/>
                    <a:pt x="0" y="1125"/>
                  </a:cubicBezTo>
                  <a:cubicBezTo>
                    <a:pt x="0" y="812"/>
                    <a:pt x="125" y="531"/>
                    <a:pt x="344" y="344"/>
                  </a:cubicBezTo>
                  <a:cubicBezTo>
                    <a:pt x="531" y="125"/>
                    <a:pt x="812" y="0"/>
                    <a:pt x="1124" y="0"/>
                  </a:cubicBezTo>
                  <a:cubicBezTo>
                    <a:pt x="1124" y="156"/>
                    <a:pt x="1124" y="156"/>
                    <a:pt x="1124" y="156"/>
                  </a:cubicBezTo>
                  <a:cubicBezTo>
                    <a:pt x="843" y="156"/>
                    <a:pt x="625" y="250"/>
                    <a:pt x="437" y="437"/>
                  </a:cubicBezTo>
                  <a:cubicBezTo>
                    <a:pt x="250" y="594"/>
                    <a:pt x="156" y="844"/>
                    <a:pt x="156" y="1125"/>
                  </a:cubicBezTo>
                  <a:cubicBezTo>
                    <a:pt x="156" y="1406"/>
                    <a:pt x="250" y="1656"/>
                    <a:pt x="437" y="1812"/>
                  </a:cubicBezTo>
                  <a:cubicBezTo>
                    <a:pt x="625" y="2000"/>
                    <a:pt x="843" y="2094"/>
                    <a:pt x="1124" y="2094"/>
                  </a:cubicBezTo>
                  <a:lnTo>
                    <a:pt x="1124" y="225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4" name="Freeform 30"/>
            <p:cNvSpPr>
              <a:spLocks noChangeArrowheads="1"/>
            </p:cNvSpPr>
            <p:nvPr/>
          </p:nvSpPr>
          <p:spPr bwMode="auto">
            <a:xfrm>
              <a:off x="2711989" y="2011276"/>
              <a:ext cx="459049" cy="459049"/>
            </a:xfrm>
            <a:custGeom>
              <a:avLst/>
              <a:gdLst>
                <a:gd name="T0" fmla="*/ 1062 w 2125"/>
                <a:gd name="T1" fmla="*/ 2125 h 2126"/>
                <a:gd name="T2" fmla="*/ 1062 w 2125"/>
                <a:gd name="T3" fmla="*/ 2125 h 2126"/>
                <a:gd name="T4" fmla="*/ 2124 w 2125"/>
                <a:gd name="T5" fmla="*/ 1063 h 2126"/>
                <a:gd name="T6" fmla="*/ 1062 w 2125"/>
                <a:gd name="T7" fmla="*/ 0 h 2126"/>
                <a:gd name="T8" fmla="*/ 0 w 2125"/>
                <a:gd name="T9" fmla="*/ 1063 h 2126"/>
                <a:gd name="T10" fmla="*/ 1062 w 2125"/>
                <a:gd name="T11" fmla="*/ 2125 h 2126"/>
              </a:gdLst>
              <a:ahLst/>
              <a:cxnLst>
                <a:cxn ang="0">
                  <a:pos x="T0" y="T1"/>
                </a:cxn>
                <a:cxn ang="0">
                  <a:pos x="T2" y="T3"/>
                </a:cxn>
                <a:cxn ang="0">
                  <a:pos x="T4" y="T5"/>
                </a:cxn>
                <a:cxn ang="0">
                  <a:pos x="T6" y="T7"/>
                </a:cxn>
                <a:cxn ang="0">
                  <a:pos x="T8" y="T9"/>
                </a:cxn>
                <a:cxn ang="0">
                  <a:pos x="T10" y="T11"/>
                </a:cxn>
              </a:cxnLst>
              <a:rect l="0" t="0" r="r" b="b"/>
              <a:pathLst>
                <a:path w="2125" h="2126">
                  <a:moveTo>
                    <a:pt x="1062" y="2125"/>
                  </a:moveTo>
                  <a:lnTo>
                    <a:pt x="1062" y="2125"/>
                  </a:lnTo>
                  <a:cubicBezTo>
                    <a:pt x="1655" y="2125"/>
                    <a:pt x="2124" y="1657"/>
                    <a:pt x="2124" y="1063"/>
                  </a:cubicBezTo>
                  <a:cubicBezTo>
                    <a:pt x="2124" y="469"/>
                    <a:pt x="1655" y="0"/>
                    <a:pt x="1062" y="0"/>
                  </a:cubicBezTo>
                  <a:cubicBezTo>
                    <a:pt x="500" y="0"/>
                    <a:pt x="0" y="469"/>
                    <a:pt x="0" y="1063"/>
                  </a:cubicBezTo>
                  <a:cubicBezTo>
                    <a:pt x="0" y="1657"/>
                    <a:pt x="500" y="2125"/>
                    <a:pt x="1062" y="2125"/>
                  </a:cubicBezTo>
                </a:path>
              </a:pathLst>
            </a:custGeom>
            <a:solidFill>
              <a:schemeClr val="accent5"/>
            </a:solidFill>
            <a:ln>
              <a:noFill/>
            </a:ln>
            <a:effectLst/>
          </p:spPr>
          <p:txBody>
            <a:bodyPr wrap="none" anchor="ctr"/>
            <a:lstStyle/>
            <a:p>
              <a:endParaRPr lang="en-US">
                <a:latin typeface="+mn-ea"/>
              </a:endParaRPr>
            </a:p>
          </p:txBody>
        </p:sp>
        <p:sp>
          <p:nvSpPr>
            <p:cNvPr id="125" name="Freeform 31"/>
            <p:cNvSpPr>
              <a:spLocks noChangeArrowheads="1"/>
            </p:cNvSpPr>
            <p:nvPr/>
          </p:nvSpPr>
          <p:spPr bwMode="auto">
            <a:xfrm>
              <a:off x="2893895" y="2308419"/>
              <a:ext cx="95238" cy="34286"/>
            </a:xfrm>
            <a:custGeom>
              <a:avLst/>
              <a:gdLst>
                <a:gd name="T0" fmla="*/ 0 w 439"/>
                <a:gd name="T1" fmla="*/ 0 h 158"/>
                <a:gd name="T2" fmla="*/ 0 w 439"/>
                <a:gd name="T3" fmla="*/ 157 h 158"/>
                <a:gd name="T4" fmla="*/ 438 w 439"/>
                <a:gd name="T5" fmla="*/ 157 h 158"/>
                <a:gd name="T6" fmla="*/ 438 w 439"/>
                <a:gd name="T7" fmla="*/ 0 h 158"/>
                <a:gd name="T8" fmla="*/ 0 w 439"/>
                <a:gd name="T9" fmla="*/ 0 h 158"/>
              </a:gdLst>
              <a:ahLst/>
              <a:cxnLst>
                <a:cxn ang="0">
                  <a:pos x="T0" y="T1"/>
                </a:cxn>
                <a:cxn ang="0">
                  <a:pos x="T2" y="T3"/>
                </a:cxn>
                <a:cxn ang="0">
                  <a:pos x="T4" y="T5"/>
                </a:cxn>
                <a:cxn ang="0">
                  <a:pos x="T6" y="T7"/>
                </a:cxn>
                <a:cxn ang="0">
                  <a:pos x="T8" y="T9"/>
                </a:cxn>
              </a:cxnLst>
              <a:rect l="0" t="0" r="r" b="b"/>
              <a:pathLst>
                <a:path w="439" h="158">
                  <a:moveTo>
                    <a:pt x="0" y="0"/>
                  </a:moveTo>
                  <a:lnTo>
                    <a:pt x="0" y="157"/>
                  </a:lnTo>
                  <a:lnTo>
                    <a:pt x="438" y="157"/>
                  </a:lnTo>
                  <a:lnTo>
                    <a:pt x="438" y="0"/>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6" name="Freeform 32"/>
            <p:cNvSpPr>
              <a:spLocks noChangeArrowheads="1"/>
            </p:cNvSpPr>
            <p:nvPr/>
          </p:nvSpPr>
          <p:spPr bwMode="auto">
            <a:xfrm>
              <a:off x="2806276" y="2133181"/>
              <a:ext cx="269524" cy="168571"/>
            </a:xfrm>
            <a:custGeom>
              <a:avLst/>
              <a:gdLst>
                <a:gd name="T0" fmla="*/ 843 w 1250"/>
                <a:gd name="T1" fmla="*/ 781 h 782"/>
                <a:gd name="T2" fmla="*/ 1249 w 1250"/>
                <a:gd name="T3" fmla="*/ 781 h 782"/>
                <a:gd name="T4" fmla="*/ 1249 w 1250"/>
                <a:gd name="T5" fmla="*/ 0 h 782"/>
                <a:gd name="T6" fmla="*/ 624 w 1250"/>
                <a:gd name="T7" fmla="*/ 0 h 782"/>
                <a:gd name="T8" fmla="*/ 624 w 1250"/>
                <a:gd name="T9" fmla="*/ 94 h 782"/>
                <a:gd name="T10" fmla="*/ 1155 w 1250"/>
                <a:gd name="T11" fmla="*/ 94 h 782"/>
                <a:gd name="T12" fmla="*/ 1155 w 1250"/>
                <a:gd name="T13" fmla="*/ 687 h 782"/>
                <a:gd name="T14" fmla="*/ 843 w 1250"/>
                <a:gd name="T15" fmla="*/ 687 h 782"/>
                <a:gd name="T16" fmla="*/ 624 w 1250"/>
                <a:gd name="T17" fmla="*/ 687 h 782"/>
                <a:gd name="T18" fmla="*/ 624 w 1250"/>
                <a:gd name="T19" fmla="*/ 781 h 782"/>
                <a:gd name="T20" fmla="*/ 843 w 1250"/>
                <a:gd name="T21" fmla="*/ 781 h 782"/>
                <a:gd name="T22" fmla="*/ 624 w 1250"/>
                <a:gd name="T23" fmla="*/ 0 h 782"/>
                <a:gd name="T24" fmla="*/ 0 w 1250"/>
                <a:gd name="T25" fmla="*/ 0 h 782"/>
                <a:gd name="T26" fmla="*/ 0 w 1250"/>
                <a:gd name="T27" fmla="*/ 781 h 782"/>
                <a:gd name="T28" fmla="*/ 405 w 1250"/>
                <a:gd name="T29" fmla="*/ 781 h 782"/>
                <a:gd name="T30" fmla="*/ 624 w 1250"/>
                <a:gd name="T31" fmla="*/ 781 h 782"/>
                <a:gd name="T32" fmla="*/ 624 w 1250"/>
                <a:gd name="T33" fmla="*/ 687 h 782"/>
                <a:gd name="T34" fmla="*/ 405 w 1250"/>
                <a:gd name="T35" fmla="*/ 687 h 782"/>
                <a:gd name="T36" fmla="*/ 94 w 1250"/>
                <a:gd name="T37" fmla="*/ 687 h 782"/>
                <a:gd name="T38" fmla="*/ 94 w 1250"/>
                <a:gd name="T39" fmla="*/ 687 h 782"/>
                <a:gd name="T40" fmla="*/ 94 w 1250"/>
                <a:gd name="T41" fmla="*/ 94 h 782"/>
                <a:gd name="T42" fmla="*/ 624 w 1250"/>
                <a:gd name="T43" fmla="*/ 94 h 782"/>
                <a:gd name="T44" fmla="*/ 624 w 1250"/>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0" h="782">
                  <a:moveTo>
                    <a:pt x="843" y="781"/>
                  </a:moveTo>
                  <a:lnTo>
                    <a:pt x="1249" y="781"/>
                  </a:lnTo>
                  <a:lnTo>
                    <a:pt x="1249" y="0"/>
                  </a:lnTo>
                  <a:lnTo>
                    <a:pt x="624" y="0"/>
                  </a:lnTo>
                  <a:lnTo>
                    <a:pt x="624" y="94"/>
                  </a:lnTo>
                  <a:lnTo>
                    <a:pt x="1155" y="94"/>
                  </a:lnTo>
                  <a:lnTo>
                    <a:pt x="1155" y="687"/>
                  </a:lnTo>
                  <a:lnTo>
                    <a:pt x="843" y="687"/>
                  </a:lnTo>
                  <a:lnTo>
                    <a:pt x="624" y="687"/>
                  </a:lnTo>
                  <a:lnTo>
                    <a:pt x="624" y="781"/>
                  </a:lnTo>
                  <a:lnTo>
                    <a:pt x="843" y="781"/>
                  </a:lnTo>
                  <a:close/>
                  <a:moveTo>
                    <a:pt x="624" y="0"/>
                  </a:moveTo>
                  <a:lnTo>
                    <a:pt x="0" y="0"/>
                  </a:lnTo>
                  <a:lnTo>
                    <a:pt x="0" y="781"/>
                  </a:lnTo>
                  <a:lnTo>
                    <a:pt x="405" y="781"/>
                  </a:lnTo>
                  <a:lnTo>
                    <a:pt x="624" y="781"/>
                  </a:lnTo>
                  <a:lnTo>
                    <a:pt x="624" y="687"/>
                  </a:lnTo>
                  <a:lnTo>
                    <a:pt x="405" y="687"/>
                  </a:lnTo>
                  <a:lnTo>
                    <a:pt x="94" y="687"/>
                  </a:lnTo>
                  <a:lnTo>
                    <a:pt x="94" y="687"/>
                  </a:lnTo>
                  <a:lnTo>
                    <a:pt x="94" y="94"/>
                  </a:lnTo>
                  <a:lnTo>
                    <a:pt x="624" y="94"/>
                  </a:lnTo>
                  <a:lnTo>
                    <a:pt x="624"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7" name="Freeform 33"/>
            <p:cNvSpPr>
              <a:spLocks noChangeArrowheads="1"/>
            </p:cNvSpPr>
            <p:nvPr/>
          </p:nvSpPr>
          <p:spPr bwMode="auto">
            <a:xfrm>
              <a:off x="2873895" y="2356039"/>
              <a:ext cx="135238" cy="14285"/>
            </a:xfrm>
            <a:custGeom>
              <a:avLst/>
              <a:gdLst>
                <a:gd name="T0" fmla="*/ 0 w 625"/>
                <a:gd name="T1" fmla="*/ 0 h 64"/>
                <a:gd name="T2" fmla="*/ 0 w 625"/>
                <a:gd name="T3" fmla="*/ 63 h 64"/>
                <a:gd name="T4" fmla="*/ 624 w 625"/>
                <a:gd name="T5" fmla="*/ 63 h 64"/>
                <a:gd name="T6" fmla="*/ 624 w 625"/>
                <a:gd name="T7" fmla="*/ 0 h 64"/>
                <a:gd name="T8" fmla="*/ 531 w 625"/>
                <a:gd name="T9" fmla="*/ 0 h 64"/>
                <a:gd name="T10" fmla="*/ 93 w 625"/>
                <a:gd name="T11" fmla="*/ 0 h 64"/>
                <a:gd name="T12" fmla="*/ 0 w 62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25" h="64">
                  <a:moveTo>
                    <a:pt x="0" y="0"/>
                  </a:moveTo>
                  <a:lnTo>
                    <a:pt x="0" y="63"/>
                  </a:lnTo>
                  <a:lnTo>
                    <a:pt x="624" y="63"/>
                  </a:lnTo>
                  <a:lnTo>
                    <a:pt x="624" y="0"/>
                  </a:lnTo>
                  <a:lnTo>
                    <a:pt x="531" y="0"/>
                  </a:lnTo>
                  <a:lnTo>
                    <a:pt x="93" y="0"/>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9" name="Freeform 35"/>
            <p:cNvSpPr>
              <a:spLocks noChangeArrowheads="1"/>
            </p:cNvSpPr>
            <p:nvPr/>
          </p:nvSpPr>
          <p:spPr bwMode="auto">
            <a:xfrm>
              <a:off x="1597702" y="2159848"/>
              <a:ext cx="338096" cy="330477"/>
            </a:xfrm>
            <a:custGeom>
              <a:avLst/>
              <a:gdLst>
                <a:gd name="T0" fmla="*/ 781 w 1564"/>
                <a:gd name="T1" fmla="*/ 1531 h 1532"/>
                <a:gd name="T2" fmla="*/ 781 w 1564"/>
                <a:gd name="T3" fmla="*/ 1531 h 1532"/>
                <a:gd name="T4" fmla="*/ 1563 w 1564"/>
                <a:gd name="T5" fmla="*/ 781 h 1532"/>
                <a:gd name="T6" fmla="*/ 781 w 1564"/>
                <a:gd name="T7" fmla="*/ 0 h 1532"/>
                <a:gd name="T8" fmla="*/ 0 w 1564"/>
                <a:gd name="T9" fmla="*/ 781 h 1532"/>
                <a:gd name="T10" fmla="*/ 781 w 1564"/>
                <a:gd name="T11" fmla="*/ 1531 h 1532"/>
              </a:gdLst>
              <a:ahLst/>
              <a:cxnLst>
                <a:cxn ang="0">
                  <a:pos x="T0" y="T1"/>
                </a:cxn>
                <a:cxn ang="0">
                  <a:pos x="T2" y="T3"/>
                </a:cxn>
                <a:cxn ang="0">
                  <a:pos x="T4" y="T5"/>
                </a:cxn>
                <a:cxn ang="0">
                  <a:pos x="T6" y="T7"/>
                </a:cxn>
                <a:cxn ang="0">
                  <a:pos x="T8" y="T9"/>
                </a:cxn>
                <a:cxn ang="0">
                  <a:pos x="T10" y="T11"/>
                </a:cxn>
              </a:cxnLst>
              <a:rect l="0" t="0" r="r" b="b"/>
              <a:pathLst>
                <a:path w="1564" h="1532">
                  <a:moveTo>
                    <a:pt x="781" y="1531"/>
                  </a:moveTo>
                  <a:lnTo>
                    <a:pt x="781" y="1531"/>
                  </a:lnTo>
                  <a:cubicBezTo>
                    <a:pt x="1219" y="1531"/>
                    <a:pt x="1563" y="1187"/>
                    <a:pt x="1563" y="781"/>
                  </a:cubicBezTo>
                  <a:cubicBezTo>
                    <a:pt x="1563" y="344"/>
                    <a:pt x="1219" y="0"/>
                    <a:pt x="781" y="0"/>
                  </a:cubicBezTo>
                  <a:cubicBezTo>
                    <a:pt x="344" y="0"/>
                    <a:pt x="0" y="344"/>
                    <a:pt x="0" y="781"/>
                  </a:cubicBezTo>
                  <a:cubicBezTo>
                    <a:pt x="0" y="1187"/>
                    <a:pt x="344" y="1531"/>
                    <a:pt x="781" y="1531"/>
                  </a:cubicBezTo>
                </a:path>
              </a:pathLst>
            </a:custGeom>
            <a:solidFill>
              <a:schemeClr val="accent1"/>
            </a:solidFill>
            <a:ln>
              <a:noFill/>
            </a:ln>
            <a:effectLst/>
          </p:spPr>
          <p:txBody>
            <a:bodyPr wrap="none" anchor="ctr"/>
            <a:lstStyle/>
            <a:p>
              <a:endParaRPr lang="en-US">
                <a:latin typeface="+mn-ea"/>
              </a:endParaRPr>
            </a:p>
          </p:txBody>
        </p:sp>
        <p:sp>
          <p:nvSpPr>
            <p:cNvPr id="132" name="Freeform 38"/>
            <p:cNvSpPr>
              <a:spLocks noChangeArrowheads="1"/>
            </p:cNvSpPr>
            <p:nvPr/>
          </p:nvSpPr>
          <p:spPr bwMode="auto">
            <a:xfrm>
              <a:off x="1125320" y="1728418"/>
              <a:ext cx="323810" cy="323810"/>
            </a:xfrm>
            <a:custGeom>
              <a:avLst/>
              <a:gdLst>
                <a:gd name="T0" fmla="*/ 750 w 1501"/>
                <a:gd name="T1" fmla="*/ 1500 h 1501"/>
                <a:gd name="T2" fmla="*/ 750 w 1501"/>
                <a:gd name="T3" fmla="*/ 1500 h 1501"/>
                <a:gd name="T4" fmla="*/ 1500 w 1501"/>
                <a:gd name="T5" fmla="*/ 750 h 1501"/>
                <a:gd name="T6" fmla="*/ 750 w 1501"/>
                <a:gd name="T7" fmla="*/ 0 h 1501"/>
                <a:gd name="T8" fmla="*/ 0 w 1501"/>
                <a:gd name="T9" fmla="*/ 750 h 1501"/>
                <a:gd name="T10" fmla="*/ 750 w 1501"/>
                <a:gd name="T11" fmla="*/ 1500 h 1501"/>
              </a:gdLst>
              <a:ahLst/>
              <a:cxnLst>
                <a:cxn ang="0">
                  <a:pos x="T0" y="T1"/>
                </a:cxn>
                <a:cxn ang="0">
                  <a:pos x="T2" y="T3"/>
                </a:cxn>
                <a:cxn ang="0">
                  <a:pos x="T4" y="T5"/>
                </a:cxn>
                <a:cxn ang="0">
                  <a:pos x="T6" y="T7"/>
                </a:cxn>
                <a:cxn ang="0">
                  <a:pos x="T8" y="T9"/>
                </a:cxn>
                <a:cxn ang="0">
                  <a:pos x="T10" y="T11"/>
                </a:cxn>
              </a:cxnLst>
              <a:rect l="0" t="0" r="r" b="b"/>
              <a:pathLst>
                <a:path w="1501" h="1501">
                  <a:moveTo>
                    <a:pt x="750" y="1500"/>
                  </a:moveTo>
                  <a:lnTo>
                    <a:pt x="750" y="1500"/>
                  </a:lnTo>
                  <a:cubicBezTo>
                    <a:pt x="1156" y="1500"/>
                    <a:pt x="1500" y="1156"/>
                    <a:pt x="1500" y="750"/>
                  </a:cubicBezTo>
                  <a:cubicBezTo>
                    <a:pt x="1500" y="312"/>
                    <a:pt x="1156" y="0"/>
                    <a:pt x="750" y="0"/>
                  </a:cubicBezTo>
                  <a:cubicBezTo>
                    <a:pt x="343" y="0"/>
                    <a:pt x="0" y="312"/>
                    <a:pt x="0" y="750"/>
                  </a:cubicBezTo>
                  <a:cubicBezTo>
                    <a:pt x="0" y="1156"/>
                    <a:pt x="343" y="1500"/>
                    <a:pt x="750" y="1500"/>
                  </a:cubicBezTo>
                </a:path>
              </a:pathLst>
            </a:custGeom>
            <a:solidFill>
              <a:schemeClr val="accent4"/>
            </a:solidFill>
            <a:ln>
              <a:noFill/>
            </a:ln>
            <a:effectLst/>
          </p:spPr>
          <p:txBody>
            <a:bodyPr wrap="none" anchor="ctr"/>
            <a:lstStyle/>
            <a:p>
              <a:endParaRPr lang="en-US">
                <a:latin typeface="+mn-ea"/>
              </a:endParaRPr>
            </a:p>
          </p:txBody>
        </p:sp>
        <p:sp>
          <p:nvSpPr>
            <p:cNvPr id="133" name="Freeform 39"/>
            <p:cNvSpPr>
              <a:spLocks noChangeArrowheads="1"/>
            </p:cNvSpPr>
            <p:nvPr/>
          </p:nvSpPr>
          <p:spPr bwMode="auto">
            <a:xfrm>
              <a:off x="1179606" y="1781751"/>
              <a:ext cx="216191" cy="209524"/>
            </a:xfrm>
            <a:custGeom>
              <a:avLst/>
              <a:gdLst>
                <a:gd name="T0" fmla="*/ 718 w 1001"/>
                <a:gd name="T1" fmla="*/ 937 h 970"/>
                <a:gd name="T2" fmla="*/ 906 w 1001"/>
                <a:gd name="T3" fmla="*/ 750 h 970"/>
                <a:gd name="T4" fmla="*/ 968 w 1001"/>
                <a:gd name="T5" fmla="*/ 625 h 970"/>
                <a:gd name="T6" fmla="*/ 968 w 1001"/>
                <a:gd name="T7" fmla="*/ 406 h 970"/>
                <a:gd name="T8" fmla="*/ 937 w 1001"/>
                <a:gd name="T9" fmla="*/ 281 h 970"/>
                <a:gd name="T10" fmla="*/ 781 w 1001"/>
                <a:gd name="T11" fmla="*/ 94 h 970"/>
                <a:gd name="T12" fmla="*/ 687 w 1001"/>
                <a:gd name="T13" fmla="*/ 31 h 970"/>
                <a:gd name="T14" fmla="*/ 593 w 1001"/>
                <a:gd name="T15" fmla="*/ 0 h 970"/>
                <a:gd name="T16" fmla="*/ 531 w 1001"/>
                <a:gd name="T17" fmla="*/ 31 h 970"/>
                <a:gd name="T18" fmla="*/ 625 w 1001"/>
                <a:gd name="T19" fmla="*/ 31 h 970"/>
                <a:gd name="T20" fmla="*/ 687 w 1001"/>
                <a:gd name="T21" fmla="*/ 62 h 970"/>
                <a:gd name="T22" fmla="*/ 656 w 1001"/>
                <a:gd name="T23" fmla="*/ 62 h 970"/>
                <a:gd name="T24" fmla="*/ 593 w 1001"/>
                <a:gd name="T25" fmla="*/ 94 h 970"/>
                <a:gd name="T26" fmla="*/ 562 w 1001"/>
                <a:gd name="T27" fmla="*/ 156 h 970"/>
                <a:gd name="T28" fmla="*/ 625 w 1001"/>
                <a:gd name="T29" fmla="*/ 187 h 970"/>
                <a:gd name="T30" fmla="*/ 687 w 1001"/>
                <a:gd name="T31" fmla="*/ 94 h 970"/>
                <a:gd name="T32" fmla="*/ 750 w 1001"/>
                <a:gd name="T33" fmla="*/ 94 h 970"/>
                <a:gd name="T34" fmla="*/ 781 w 1001"/>
                <a:gd name="T35" fmla="*/ 125 h 970"/>
                <a:gd name="T36" fmla="*/ 812 w 1001"/>
                <a:gd name="T37" fmla="*/ 187 h 970"/>
                <a:gd name="T38" fmla="*/ 812 w 1001"/>
                <a:gd name="T39" fmla="*/ 250 h 970"/>
                <a:gd name="T40" fmla="*/ 781 w 1001"/>
                <a:gd name="T41" fmla="*/ 219 h 970"/>
                <a:gd name="T42" fmla="*/ 718 w 1001"/>
                <a:gd name="T43" fmla="*/ 219 h 970"/>
                <a:gd name="T44" fmla="*/ 750 w 1001"/>
                <a:gd name="T45" fmla="*/ 250 h 970"/>
                <a:gd name="T46" fmla="*/ 687 w 1001"/>
                <a:gd name="T47" fmla="*/ 281 h 970"/>
                <a:gd name="T48" fmla="*/ 625 w 1001"/>
                <a:gd name="T49" fmla="*/ 312 h 970"/>
                <a:gd name="T50" fmla="*/ 562 w 1001"/>
                <a:gd name="T51" fmla="*/ 375 h 970"/>
                <a:gd name="T52" fmla="*/ 562 w 1001"/>
                <a:gd name="T53" fmla="*/ 594 h 970"/>
                <a:gd name="T54" fmla="*/ 625 w 1001"/>
                <a:gd name="T55" fmla="*/ 594 h 970"/>
                <a:gd name="T56" fmla="*/ 687 w 1001"/>
                <a:gd name="T57" fmla="*/ 594 h 970"/>
                <a:gd name="T58" fmla="*/ 750 w 1001"/>
                <a:gd name="T59" fmla="*/ 656 h 970"/>
                <a:gd name="T60" fmla="*/ 812 w 1001"/>
                <a:gd name="T61" fmla="*/ 719 h 970"/>
                <a:gd name="T62" fmla="*/ 875 w 1001"/>
                <a:gd name="T63" fmla="*/ 719 h 970"/>
                <a:gd name="T64" fmla="*/ 593 w 1001"/>
                <a:gd name="T65" fmla="*/ 875 h 970"/>
                <a:gd name="T66" fmla="*/ 31 w 1001"/>
                <a:gd name="T67" fmla="*/ 406 h 970"/>
                <a:gd name="T68" fmla="*/ 0 w 1001"/>
                <a:gd name="T69" fmla="*/ 562 h 970"/>
                <a:gd name="T70" fmla="*/ 62 w 1001"/>
                <a:gd name="T71" fmla="*/ 719 h 970"/>
                <a:gd name="T72" fmla="*/ 250 w 1001"/>
                <a:gd name="T73" fmla="*/ 906 h 970"/>
                <a:gd name="T74" fmla="*/ 531 w 1001"/>
                <a:gd name="T75" fmla="*/ 812 h 970"/>
                <a:gd name="T76" fmla="*/ 500 w 1001"/>
                <a:gd name="T77" fmla="*/ 719 h 970"/>
                <a:gd name="T78" fmla="*/ 531 w 1001"/>
                <a:gd name="T79" fmla="*/ 656 h 970"/>
                <a:gd name="T80" fmla="*/ 468 w 1001"/>
                <a:gd name="T81" fmla="*/ 625 h 970"/>
                <a:gd name="T82" fmla="*/ 406 w 1001"/>
                <a:gd name="T83" fmla="*/ 562 h 970"/>
                <a:gd name="T84" fmla="*/ 312 w 1001"/>
                <a:gd name="T85" fmla="*/ 531 h 970"/>
                <a:gd name="T86" fmla="*/ 250 w 1001"/>
                <a:gd name="T87" fmla="*/ 469 h 970"/>
                <a:gd name="T88" fmla="*/ 218 w 1001"/>
                <a:gd name="T89" fmla="*/ 406 h 970"/>
                <a:gd name="T90" fmla="*/ 218 w 1001"/>
                <a:gd name="T91" fmla="*/ 469 h 970"/>
                <a:gd name="T92" fmla="*/ 187 w 1001"/>
                <a:gd name="T93" fmla="*/ 406 h 970"/>
                <a:gd name="T94" fmla="*/ 156 w 1001"/>
                <a:gd name="T95" fmla="*/ 312 h 970"/>
                <a:gd name="T96" fmla="*/ 218 w 1001"/>
                <a:gd name="T97" fmla="*/ 219 h 970"/>
                <a:gd name="T98" fmla="*/ 218 w 1001"/>
                <a:gd name="T99" fmla="*/ 156 h 970"/>
                <a:gd name="T100" fmla="*/ 406 w 1001"/>
                <a:gd name="T101" fmla="*/ 31 h 970"/>
                <a:gd name="T102" fmla="*/ 500 w 1001"/>
                <a:gd name="T103" fmla="*/ 31 h 970"/>
                <a:gd name="T104" fmla="*/ 343 w 1001"/>
                <a:gd name="T105" fmla="*/ 31 h 970"/>
                <a:gd name="T106" fmla="*/ 187 w 1001"/>
                <a:gd name="T107" fmla="*/ 125 h 970"/>
                <a:gd name="T108" fmla="*/ 62 w 1001"/>
                <a:gd name="T109" fmla="*/ 281 h 970"/>
                <a:gd name="T110" fmla="*/ 531 w 1001"/>
                <a:gd name="T111" fmla="*/ 375 h 970"/>
                <a:gd name="T112" fmla="*/ 468 w 1001"/>
                <a:gd name="T113" fmla="*/ 594 h 970"/>
                <a:gd name="T114" fmla="*/ 437 w 1001"/>
                <a:gd name="T115" fmla="*/ 531 h 970"/>
                <a:gd name="T116" fmla="*/ 406 w 1001"/>
                <a:gd name="T117" fmla="*/ 531 h 970"/>
                <a:gd name="T118" fmla="*/ 343 w 1001"/>
                <a:gd name="T119" fmla="*/ 437 h 970"/>
                <a:gd name="T120" fmla="*/ 437 w 1001"/>
                <a:gd name="T121" fmla="*/ 406 h 970"/>
                <a:gd name="T122" fmla="*/ 531 w 1001"/>
                <a:gd name="T123" fmla="*/ 437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1" h="970">
                  <a:moveTo>
                    <a:pt x="531" y="969"/>
                  </a:moveTo>
                  <a:lnTo>
                    <a:pt x="531" y="969"/>
                  </a:lnTo>
                  <a:cubicBezTo>
                    <a:pt x="562" y="969"/>
                    <a:pt x="593" y="969"/>
                    <a:pt x="593" y="969"/>
                  </a:cubicBezTo>
                  <a:cubicBezTo>
                    <a:pt x="625" y="969"/>
                    <a:pt x="625" y="969"/>
                    <a:pt x="656" y="969"/>
                  </a:cubicBezTo>
                  <a:cubicBezTo>
                    <a:pt x="656" y="969"/>
                    <a:pt x="656" y="937"/>
                    <a:pt x="687" y="937"/>
                  </a:cubicBezTo>
                  <a:lnTo>
                    <a:pt x="718" y="937"/>
                  </a:lnTo>
                  <a:cubicBezTo>
                    <a:pt x="718" y="937"/>
                    <a:pt x="718" y="906"/>
                    <a:pt x="750" y="906"/>
                  </a:cubicBezTo>
                  <a:cubicBezTo>
                    <a:pt x="781" y="906"/>
                    <a:pt x="812" y="875"/>
                    <a:pt x="812" y="844"/>
                  </a:cubicBezTo>
                  <a:cubicBezTo>
                    <a:pt x="843" y="844"/>
                    <a:pt x="843" y="844"/>
                    <a:pt x="843" y="844"/>
                  </a:cubicBezTo>
                  <a:cubicBezTo>
                    <a:pt x="843" y="844"/>
                    <a:pt x="843" y="812"/>
                    <a:pt x="875" y="812"/>
                  </a:cubicBezTo>
                  <a:cubicBezTo>
                    <a:pt x="875" y="812"/>
                    <a:pt x="875" y="812"/>
                    <a:pt x="875" y="781"/>
                  </a:cubicBezTo>
                  <a:cubicBezTo>
                    <a:pt x="906" y="781"/>
                    <a:pt x="906" y="750"/>
                    <a:pt x="906" y="750"/>
                  </a:cubicBezTo>
                  <a:cubicBezTo>
                    <a:pt x="906" y="750"/>
                    <a:pt x="906" y="750"/>
                    <a:pt x="937" y="750"/>
                  </a:cubicBezTo>
                  <a:cubicBezTo>
                    <a:pt x="937" y="719"/>
                    <a:pt x="937" y="719"/>
                    <a:pt x="937" y="719"/>
                  </a:cubicBezTo>
                  <a:lnTo>
                    <a:pt x="937" y="719"/>
                  </a:lnTo>
                  <a:cubicBezTo>
                    <a:pt x="937" y="687"/>
                    <a:pt x="937" y="687"/>
                    <a:pt x="937" y="687"/>
                  </a:cubicBezTo>
                  <a:lnTo>
                    <a:pt x="968" y="656"/>
                  </a:lnTo>
                  <a:lnTo>
                    <a:pt x="968" y="625"/>
                  </a:lnTo>
                  <a:cubicBezTo>
                    <a:pt x="968" y="594"/>
                    <a:pt x="968" y="594"/>
                    <a:pt x="968" y="594"/>
                  </a:cubicBezTo>
                  <a:lnTo>
                    <a:pt x="968" y="562"/>
                  </a:lnTo>
                  <a:cubicBezTo>
                    <a:pt x="968" y="562"/>
                    <a:pt x="968" y="562"/>
                    <a:pt x="1000" y="531"/>
                  </a:cubicBezTo>
                  <a:lnTo>
                    <a:pt x="1000" y="500"/>
                  </a:lnTo>
                  <a:cubicBezTo>
                    <a:pt x="1000" y="469"/>
                    <a:pt x="1000" y="469"/>
                    <a:pt x="1000" y="437"/>
                  </a:cubicBezTo>
                  <a:cubicBezTo>
                    <a:pt x="968" y="437"/>
                    <a:pt x="968" y="437"/>
                    <a:pt x="968" y="406"/>
                  </a:cubicBezTo>
                  <a:lnTo>
                    <a:pt x="968" y="406"/>
                  </a:lnTo>
                  <a:cubicBezTo>
                    <a:pt x="968" y="375"/>
                    <a:pt x="968" y="375"/>
                    <a:pt x="968" y="375"/>
                  </a:cubicBezTo>
                  <a:cubicBezTo>
                    <a:pt x="968" y="344"/>
                    <a:pt x="968" y="344"/>
                    <a:pt x="968" y="312"/>
                  </a:cubicBezTo>
                  <a:cubicBezTo>
                    <a:pt x="968" y="312"/>
                    <a:pt x="968" y="312"/>
                    <a:pt x="937" y="312"/>
                  </a:cubicBezTo>
                  <a:lnTo>
                    <a:pt x="937" y="281"/>
                  </a:lnTo>
                  <a:lnTo>
                    <a:pt x="937" y="281"/>
                  </a:lnTo>
                  <a:cubicBezTo>
                    <a:pt x="937" y="250"/>
                    <a:pt x="937" y="250"/>
                    <a:pt x="937" y="250"/>
                  </a:cubicBezTo>
                  <a:cubicBezTo>
                    <a:pt x="906" y="219"/>
                    <a:pt x="906" y="219"/>
                    <a:pt x="875" y="187"/>
                  </a:cubicBezTo>
                  <a:lnTo>
                    <a:pt x="875" y="156"/>
                  </a:lnTo>
                  <a:cubicBezTo>
                    <a:pt x="843" y="156"/>
                    <a:pt x="843" y="156"/>
                    <a:pt x="843" y="156"/>
                  </a:cubicBezTo>
                  <a:cubicBezTo>
                    <a:pt x="843" y="125"/>
                    <a:pt x="843" y="125"/>
                    <a:pt x="812" y="125"/>
                  </a:cubicBezTo>
                  <a:cubicBezTo>
                    <a:pt x="812" y="125"/>
                    <a:pt x="812" y="94"/>
                    <a:pt x="781" y="94"/>
                  </a:cubicBezTo>
                  <a:lnTo>
                    <a:pt x="750" y="62"/>
                  </a:lnTo>
                  <a:cubicBezTo>
                    <a:pt x="718" y="62"/>
                    <a:pt x="718" y="62"/>
                    <a:pt x="718" y="62"/>
                  </a:cubicBezTo>
                  <a:lnTo>
                    <a:pt x="718" y="62"/>
                  </a:lnTo>
                  <a:lnTo>
                    <a:pt x="687" y="31"/>
                  </a:lnTo>
                  <a:lnTo>
                    <a:pt x="687" y="31"/>
                  </a:lnTo>
                  <a:lnTo>
                    <a:pt x="687" y="31"/>
                  </a:lnTo>
                  <a:lnTo>
                    <a:pt x="687" y="31"/>
                  </a:lnTo>
                  <a:cubicBezTo>
                    <a:pt x="656" y="31"/>
                    <a:pt x="656" y="31"/>
                    <a:pt x="656" y="31"/>
                  </a:cubicBezTo>
                  <a:lnTo>
                    <a:pt x="656" y="31"/>
                  </a:lnTo>
                  <a:cubicBezTo>
                    <a:pt x="625" y="31"/>
                    <a:pt x="625" y="31"/>
                    <a:pt x="625" y="0"/>
                  </a:cubicBezTo>
                  <a:cubicBezTo>
                    <a:pt x="593" y="0"/>
                    <a:pt x="593" y="0"/>
                    <a:pt x="593" y="0"/>
                  </a:cubicBezTo>
                  <a:lnTo>
                    <a:pt x="593" y="0"/>
                  </a:lnTo>
                  <a:cubicBezTo>
                    <a:pt x="562" y="0"/>
                    <a:pt x="562" y="0"/>
                    <a:pt x="531" y="0"/>
                  </a:cubicBezTo>
                  <a:cubicBezTo>
                    <a:pt x="531" y="31"/>
                    <a:pt x="531" y="31"/>
                    <a:pt x="531" y="31"/>
                  </a:cubicBezTo>
                  <a:cubicBezTo>
                    <a:pt x="562" y="31"/>
                    <a:pt x="562" y="31"/>
                    <a:pt x="593" y="31"/>
                  </a:cubicBezTo>
                  <a:lnTo>
                    <a:pt x="593" y="31"/>
                  </a:lnTo>
                  <a:cubicBezTo>
                    <a:pt x="562" y="31"/>
                    <a:pt x="562" y="31"/>
                    <a:pt x="562" y="31"/>
                  </a:cubicBezTo>
                  <a:cubicBezTo>
                    <a:pt x="562" y="62"/>
                    <a:pt x="562" y="31"/>
                    <a:pt x="531" y="31"/>
                  </a:cubicBezTo>
                  <a:lnTo>
                    <a:pt x="562" y="62"/>
                  </a:lnTo>
                  <a:lnTo>
                    <a:pt x="562" y="62"/>
                  </a:lnTo>
                  <a:cubicBezTo>
                    <a:pt x="593" y="62"/>
                    <a:pt x="593" y="62"/>
                    <a:pt x="593" y="62"/>
                  </a:cubicBezTo>
                  <a:lnTo>
                    <a:pt x="593" y="31"/>
                  </a:lnTo>
                  <a:lnTo>
                    <a:pt x="593" y="31"/>
                  </a:lnTo>
                  <a:lnTo>
                    <a:pt x="625" y="31"/>
                  </a:lnTo>
                  <a:cubicBezTo>
                    <a:pt x="625" y="62"/>
                    <a:pt x="625" y="31"/>
                    <a:pt x="625" y="62"/>
                  </a:cubicBezTo>
                  <a:cubicBezTo>
                    <a:pt x="625" y="62"/>
                    <a:pt x="625" y="62"/>
                    <a:pt x="625" y="31"/>
                  </a:cubicBezTo>
                  <a:cubicBezTo>
                    <a:pt x="625" y="31"/>
                    <a:pt x="625" y="31"/>
                    <a:pt x="625" y="62"/>
                  </a:cubicBezTo>
                  <a:lnTo>
                    <a:pt x="656" y="62"/>
                  </a:lnTo>
                  <a:lnTo>
                    <a:pt x="687" y="62"/>
                  </a:lnTo>
                  <a:lnTo>
                    <a:pt x="687" y="62"/>
                  </a:lnTo>
                  <a:cubicBezTo>
                    <a:pt x="687" y="62"/>
                    <a:pt x="687" y="62"/>
                    <a:pt x="656" y="62"/>
                  </a:cubicBezTo>
                  <a:lnTo>
                    <a:pt x="687" y="62"/>
                  </a:lnTo>
                  <a:cubicBezTo>
                    <a:pt x="687" y="94"/>
                    <a:pt x="687" y="94"/>
                    <a:pt x="687" y="94"/>
                  </a:cubicBezTo>
                  <a:cubicBezTo>
                    <a:pt x="687" y="94"/>
                    <a:pt x="687" y="94"/>
                    <a:pt x="656" y="94"/>
                  </a:cubicBezTo>
                  <a:lnTo>
                    <a:pt x="656" y="94"/>
                  </a:lnTo>
                  <a:cubicBezTo>
                    <a:pt x="656" y="94"/>
                    <a:pt x="656" y="94"/>
                    <a:pt x="656" y="62"/>
                  </a:cubicBezTo>
                  <a:lnTo>
                    <a:pt x="656" y="62"/>
                  </a:lnTo>
                  <a:lnTo>
                    <a:pt x="656" y="94"/>
                  </a:lnTo>
                  <a:cubicBezTo>
                    <a:pt x="625" y="94"/>
                    <a:pt x="625" y="94"/>
                    <a:pt x="625" y="94"/>
                  </a:cubicBezTo>
                  <a:lnTo>
                    <a:pt x="625" y="94"/>
                  </a:lnTo>
                  <a:cubicBezTo>
                    <a:pt x="625" y="94"/>
                    <a:pt x="625" y="94"/>
                    <a:pt x="593" y="94"/>
                  </a:cubicBezTo>
                  <a:lnTo>
                    <a:pt x="593" y="94"/>
                  </a:lnTo>
                  <a:cubicBezTo>
                    <a:pt x="593" y="94"/>
                    <a:pt x="593" y="94"/>
                    <a:pt x="562" y="94"/>
                  </a:cubicBezTo>
                  <a:cubicBezTo>
                    <a:pt x="562" y="125"/>
                    <a:pt x="562" y="125"/>
                    <a:pt x="562" y="125"/>
                  </a:cubicBezTo>
                  <a:lnTo>
                    <a:pt x="562" y="125"/>
                  </a:lnTo>
                  <a:lnTo>
                    <a:pt x="562" y="125"/>
                  </a:lnTo>
                  <a:lnTo>
                    <a:pt x="562" y="156"/>
                  </a:lnTo>
                  <a:lnTo>
                    <a:pt x="562" y="156"/>
                  </a:lnTo>
                  <a:lnTo>
                    <a:pt x="593" y="156"/>
                  </a:lnTo>
                  <a:lnTo>
                    <a:pt x="593" y="156"/>
                  </a:lnTo>
                  <a:lnTo>
                    <a:pt x="625" y="156"/>
                  </a:lnTo>
                  <a:cubicBezTo>
                    <a:pt x="625" y="187"/>
                    <a:pt x="625" y="187"/>
                    <a:pt x="625" y="187"/>
                  </a:cubicBezTo>
                  <a:lnTo>
                    <a:pt x="593" y="187"/>
                  </a:lnTo>
                  <a:lnTo>
                    <a:pt x="625" y="187"/>
                  </a:lnTo>
                  <a:lnTo>
                    <a:pt x="625" y="187"/>
                  </a:lnTo>
                  <a:cubicBezTo>
                    <a:pt x="625" y="187"/>
                    <a:pt x="625" y="187"/>
                    <a:pt x="625" y="156"/>
                  </a:cubicBezTo>
                  <a:cubicBezTo>
                    <a:pt x="656" y="156"/>
                    <a:pt x="687" y="156"/>
                    <a:pt x="687" y="125"/>
                  </a:cubicBezTo>
                  <a:lnTo>
                    <a:pt x="687" y="125"/>
                  </a:lnTo>
                  <a:lnTo>
                    <a:pt x="687" y="125"/>
                  </a:lnTo>
                  <a:cubicBezTo>
                    <a:pt x="687" y="125"/>
                    <a:pt x="687" y="125"/>
                    <a:pt x="687" y="94"/>
                  </a:cubicBezTo>
                  <a:lnTo>
                    <a:pt x="687" y="94"/>
                  </a:lnTo>
                  <a:lnTo>
                    <a:pt x="687" y="94"/>
                  </a:lnTo>
                  <a:cubicBezTo>
                    <a:pt x="718" y="94"/>
                    <a:pt x="718" y="94"/>
                    <a:pt x="718" y="94"/>
                  </a:cubicBezTo>
                  <a:lnTo>
                    <a:pt x="718" y="94"/>
                  </a:lnTo>
                  <a:lnTo>
                    <a:pt x="718" y="94"/>
                  </a:lnTo>
                  <a:cubicBezTo>
                    <a:pt x="750" y="94"/>
                    <a:pt x="750" y="94"/>
                    <a:pt x="750" y="94"/>
                  </a:cubicBezTo>
                  <a:cubicBezTo>
                    <a:pt x="750" y="125"/>
                    <a:pt x="750" y="125"/>
                    <a:pt x="750" y="125"/>
                  </a:cubicBezTo>
                  <a:lnTo>
                    <a:pt x="750" y="125"/>
                  </a:lnTo>
                  <a:lnTo>
                    <a:pt x="750" y="125"/>
                  </a:lnTo>
                  <a:lnTo>
                    <a:pt x="750" y="125"/>
                  </a:lnTo>
                  <a:cubicBezTo>
                    <a:pt x="750" y="125"/>
                    <a:pt x="750" y="125"/>
                    <a:pt x="781" y="125"/>
                  </a:cubicBezTo>
                  <a:lnTo>
                    <a:pt x="781" y="125"/>
                  </a:lnTo>
                  <a:lnTo>
                    <a:pt x="781" y="125"/>
                  </a:lnTo>
                  <a:cubicBezTo>
                    <a:pt x="781" y="125"/>
                    <a:pt x="781" y="125"/>
                    <a:pt x="781" y="156"/>
                  </a:cubicBezTo>
                  <a:lnTo>
                    <a:pt x="781" y="156"/>
                  </a:lnTo>
                  <a:lnTo>
                    <a:pt x="812" y="156"/>
                  </a:lnTo>
                  <a:lnTo>
                    <a:pt x="812" y="187"/>
                  </a:lnTo>
                  <a:lnTo>
                    <a:pt x="812" y="187"/>
                  </a:lnTo>
                  <a:lnTo>
                    <a:pt x="812" y="187"/>
                  </a:lnTo>
                  <a:cubicBezTo>
                    <a:pt x="812" y="219"/>
                    <a:pt x="812" y="219"/>
                    <a:pt x="812" y="219"/>
                  </a:cubicBezTo>
                  <a:lnTo>
                    <a:pt x="812" y="219"/>
                  </a:lnTo>
                  <a:lnTo>
                    <a:pt x="812" y="219"/>
                  </a:lnTo>
                  <a:cubicBezTo>
                    <a:pt x="812" y="250"/>
                    <a:pt x="812" y="250"/>
                    <a:pt x="812" y="250"/>
                  </a:cubicBezTo>
                  <a:lnTo>
                    <a:pt x="812" y="250"/>
                  </a:lnTo>
                  <a:lnTo>
                    <a:pt x="812" y="250"/>
                  </a:lnTo>
                  <a:lnTo>
                    <a:pt x="781" y="250"/>
                  </a:lnTo>
                  <a:cubicBezTo>
                    <a:pt x="781" y="250"/>
                    <a:pt x="781" y="250"/>
                    <a:pt x="781" y="219"/>
                  </a:cubicBezTo>
                  <a:cubicBezTo>
                    <a:pt x="781" y="219"/>
                    <a:pt x="781" y="219"/>
                    <a:pt x="812" y="219"/>
                  </a:cubicBezTo>
                  <a:cubicBezTo>
                    <a:pt x="812" y="219"/>
                    <a:pt x="812" y="219"/>
                    <a:pt x="812" y="187"/>
                  </a:cubicBezTo>
                  <a:cubicBezTo>
                    <a:pt x="812" y="187"/>
                    <a:pt x="781" y="187"/>
                    <a:pt x="781" y="219"/>
                  </a:cubicBezTo>
                  <a:lnTo>
                    <a:pt x="781" y="219"/>
                  </a:lnTo>
                  <a:lnTo>
                    <a:pt x="750" y="219"/>
                  </a:lnTo>
                  <a:lnTo>
                    <a:pt x="750" y="219"/>
                  </a:lnTo>
                  <a:lnTo>
                    <a:pt x="750" y="219"/>
                  </a:lnTo>
                  <a:lnTo>
                    <a:pt x="750" y="219"/>
                  </a:lnTo>
                  <a:lnTo>
                    <a:pt x="718" y="219"/>
                  </a:lnTo>
                  <a:lnTo>
                    <a:pt x="718" y="219"/>
                  </a:lnTo>
                  <a:lnTo>
                    <a:pt x="718" y="219"/>
                  </a:lnTo>
                  <a:lnTo>
                    <a:pt x="718" y="250"/>
                  </a:lnTo>
                  <a:lnTo>
                    <a:pt x="718" y="250"/>
                  </a:lnTo>
                  <a:cubicBezTo>
                    <a:pt x="718" y="250"/>
                    <a:pt x="718" y="250"/>
                    <a:pt x="750" y="250"/>
                  </a:cubicBezTo>
                  <a:lnTo>
                    <a:pt x="750" y="250"/>
                  </a:lnTo>
                  <a:lnTo>
                    <a:pt x="750" y="250"/>
                  </a:lnTo>
                  <a:lnTo>
                    <a:pt x="750" y="250"/>
                  </a:lnTo>
                  <a:cubicBezTo>
                    <a:pt x="718" y="250"/>
                    <a:pt x="718" y="250"/>
                    <a:pt x="718" y="281"/>
                  </a:cubicBezTo>
                  <a:lnTo>
                    <a:pt x="687" y="281"/>
                  </a:lnTo>
                  <a:cubicBezTo>
                    <a:pt x="687" y="250"/>
                    <a:pt x="718" y="281"/>
                    <a:pt x="718" y="250"/>
                  </a:cubicBezTo>
                  <a:cubicBezTo>
                    <a:pt x="687" y="250"/>
                    <a:pt x="687" y="250"/>
                    <a:pt x="687" y="281"/>
                  </a:cubicBezTo>
                  <a:lnTo>
                    <a:pt x="656" y="281"/>
                  </a:lnTo>
                  <a:lnTo>
                    <a:pt x="656" y="281"/>
                  </a:lnTo>
                  <a:cubicBezTo>
                    <a:pt x="656" y="281"/>
                    <a:pt x="656" y="281"/>
                    <a:pt x="625" y="281"/>
                  </a:cubicBezTo>
                  <a:cubicBezTo>
                    <a:pt x="625" y="312"/>
                    <a:pt x="625" y="312"/>
                    <a:pt x="625" y="312"/>
                  </a:cubicBezTo>
                  <a:lnTo>
                    <a:pt x="625" y="312"/>
                  </a:lnTo>
                  <a:lnTo>
                    <a:pt x="625" y="312"/>
                  </a:lnTo>
                  <a:cubicBezTo>
                    <a:pt x="593" y="312"/>
                    <a:pt x="593" y="312"/>
                    <a:pt x="593" y="312"/>
                  </a:cubicBezTo>
                  <a:cubicBezTo>
                    <a:pt x="593" y="312"/>
                    <a:pt x="593" y="312"/>
                    <a:pt x="593" y="344"/>
                  </a:cubicBezTo>
                  <a:cubicBezTo>
                    <a:pt x="593" y="344"/>
                    <a:pt x="593" y="312"/>
                    <a:pt x="593" y="344"/>
                  </a:cubicBezTo>
                  <a:lnTo>
                    <a:pt x="593" y="344"/>
                  </a:lnTo>
                  <a:lnTo>
                    <a:pt x="562" y="375"/>
                  </a:lnTo>
                  <a:lnTo>
                    <a:pt x="562" y="375"/>
                  </a:lnTo>
                  <a:cubicBezTo>
                    <a:pt x="531" y="375"/>
                    <a:pt x="531" y="375"/>
                    <a:pt x="531" y="375"/>
                  </a:cubicBezTo>
                  <a:lnTo>
                    <a:pt x="531" y="375"/>
                  </a:lnTo>
                  <a:cubicBezTo>
                    <a:pt x="531" y="625"/>
                    <a:pt x="531" y="625"/>
                    <a:pt x="531" y="625"/>
                  </a:cubicBezTo>
                  <a:lnTo>
                    <a:pt x="531" y="594"/>
                  </a:lnTo>
                  <a:lnTo>
                    <a:pt x="531" y="594"/>
                  </a:lnTo>
                  <a:cubicBezTo>
                    <a:pt x="562" y="594"/>
                    <a:pt x="562" y="594"/>
                    <a:pt x="562" y="594"/>
                  </a:cubicBezTo>
                  <a:lnTo>
                    <a:pt x="562" y="594"/>
                  </a:lnTo>
                  <a:cubicBezTo>
                    <a:pt x="562" y="594"/>
                    <a:pt x="562" y="562"/>
                    <a:pt x="593" y="594"/>
                  </a:cubicBezTo>
                  <a:cubicBezTo>
                    <a:pt x="593" y="594"/>
                    <a:pt x="562" y="594"/>
                    <a:pt x="593" y="594"/>
                  </a:cubicBezTo>
                  <a:lnTo>
                    <a:pt x="593" y="594"/>
                  </a:lnTo>
                  <a:lnTo>
                    <a:pt x="593" y="594"/>
                  </a:lnTo>
                  <a:cubicBezTo>
                    <a:pt x="625" y="594"/>
                    <a:pt x="625" y="594"/>
                    <a:pt x="625" y="594"/>
                  </a:cubicBezTo>
                  <a:lnTo>
                    <a:pt x="625" y="594"/>
                  </a:lnTo>
                  <a:lnTo>
                    <a:pt x="625" y="594"/>
                  </a:lnTo>
                  <a:cubicBezTo>
                    <a:pt x="656" y="594"/>
                    <a:pt x="656" y="594"/>
                    <a:pt x="656" y="594"/>
                  </a:cubicBezTo>
                  <a:lnTo>
                    <a:pt x="656" y="594"/>
                  </a:lnTo>
                  <a:cubicBezTo>
                    <a:pt x="687" y="594"/>
                    <a:pt x="687" y="594"/>
                    <a:pt x="687" y="594"/>
                  </a:cubicBezTo>
                  <a:lnTo>
                    <a:pt x="687" y="594"/>
                  </a:lnTo>
                  <a:cubicBezTo>
                    <a:pt x="687" y="625"/>
                    <a:pt x="687" y="625"/>
                    <a:pt x="687" y="625"/>
                  </a:cubicBezTo>
                  <a:lnTo>
                    <a:pt x="687" y="625"/>
                  </a:lnTo>
                  <a:cubicBezTo>
                    <a:pt x="687" y="625"/>
                    <a:pt x="687" y="625"/>
                    <a:pt x="718" y="625"/>
                  </a:cubicBezTo>
                  <a:lnTo>
                    <a:pt x="718" y="656"/>
                  </a:lnTo>
                  <a:cubicBezTo>
                    <a:pt x="718" y="656"/>
                    <a:pt x="718" y="625"/>
                    <a:pt x="750" y="625"/>
                  </a:cubicBezTo>
                  <a:cubicBezTo>
                    <a:pt x="750" y="656"/>
                    <a:pt x="750" y="656"/>
                    <a:pt x="750" y="656"/>
                  </a:cubicBezTo>
                  <a:cubicBezTo>
                    <a:pt x="781" y="656"/>
                    <a:pt x="781" y="656"/>
                    <a:pt x="781" y="656"/>
                  </a:cubicBezTo>
                  <a:cubicBezTo>
                    <a:pt x="781" y="656"/>
                    <a:pt x="781" y="656"/>
                    <a:pt x="781" y="687"/>
                  </a:cubicBezTo>
                  <a:lnTo>
                    <a:pt x="781" y="687"/>
                  </a:lnTo>
                  <a:lnTo>
                    <a:pt x="781" y="687"/>
                  </a:lnTo>
                  <a:cubicBezTo>
                    <a:pt x="781" y="687"/>
                    <a:pt x="781" y="719"/>
                    <a:pt x="812" y="719"/>
                  </a:cubicBezTo>
                  <a:lnTo>
                    <a:pt x="812" y="719"/>
                  </a:lnTo>
                  <a:lnTo>
                    <a:pt x="812" y="719"/>
                  </a:lnTo>
                  <a:lnTo>
                    <a:pt x="843" y="719"/>
                  </a:lnTo>
                  <a:lnTo>
                    <a:pt x="843" y="719"/>
                  </a:lnTo>
                  <a:lnTo>
                    <a:pt x="843" y="719"/>
                  </a:lnTo>
                  <a:lnTo>
                    <a:pt x="875" y="719"/>
                  </a:lnTo>
                  <a:lnTo>
                    <a:pt x="875" y="719"/>
                  </a:lnTo>
                  <a:cubicBezTo>
                    <a:pt x="875" y="719"/>
                    <a:pt x="875" y="719"/>
                    <a:pt x="906" y="750"/>
                  </a:cubicBezTo>
                  <a:cubicBezTo>
                    <a:pt x="812" y="844"/>
                    <a:pt x="718" y="906"/>
                    <a:pt x="593" y="937"/>
                  </a:cubicBezTo>
                  <a:lnTo>
                    <a:pt x="593" y="937"/>
                  </a:lnTo>
                  <a:cubicBezTo>
                    <a:pt x="593" y="906"/>
                    <a:pt x="593" y="906"/>
                    <a:pt x="593" y="906"/>
                  </a:cubicBezTo>
                  <a:lnTo>
                    <a:pt x="593" y="875"/>
                  </a:lnTo>
                  <a:lnTo>
                    <a:pt x="593" y="875"/>
                  </a:lnTo>
                  <a:cubicBezTo>
                    <a:pt x="562" y="875"/>
                    <a:pt x="562" y="875"/>
                    <a:pt x="562" y="844"/>
                  </a:cubicBezTo>
                  <a:lnTo>
                    <a:pt x="531" y="844"/>
                  </a:lnTo>
                  <a:lnTo>
                    <a:pt x="531" y="844"/>
                  </a:lnTo>
                  <a:cubicBezTo>
                    <a:pt x="531" y="812"/>
                    <a:pt x="531" y="812"/>
                    <a:pt x="531" y="812"/>
                  </a:cubicBezTo>
                  <a:lnTo>
                    <a:pt x="531" y="969"/>
                  </a:lnTo>
                  <a:close/>
                  <a:moveTo>
                    <a:pt x="31" y="406"/>
                  </a:moveTo>
                  <a:lnTo>
                    <a:pt x="31" y="406"/>
                  </a:lnTo>
                  <a:cubicBezTo>
                    <a:pt x="0" y="406"/>
                    <a:pt x="0" y="406"/>
                    <a:pt x="0" y="406"/>
                  </a:cubicBezTo>
                  <a:cubicBezTo>
                    <a:pt x="0" y="437"/>
                    <a:pt x="0" y="437"/>
                    <a:pt x="0" y="437"/>
                  </a:cubicBezTo>
                  <a:cubicBezTo>
                    <a:pt x="0" y="469"/>
                    <a:pt x="0" y="469"/>
                    <a:pt x="0" y="500"/>
                  </a:cubicBezTo>
                  <a:lnTo>
                    <a:pt x="0" y="531"/>
                  </a:lnTo>
                  <a:cubicBezTo>
                    <a:pt x="0" y="562"/>
                    <a:pt x="0" y="562"/>
                    <a:pt x="0" y="562"/>
                  </a:cubicBezTo>
                  <a:cubicBezTo>
                    <a:pt x="0" y="562"/>
                    <a:pt x="0" y="594"/>
                    <a:pt x="31" y="594"/>
                  </a:cubicBezTo>
                  <a:cubicBezTo>
                    <a:pt x="31" y="594"/>
                    <a:pt x="31" y="594"/>
                    <a:pt x="31" y="625"/>
                  </a:cubicBezTo>
                  <a:lnTo>
                    <a:pt x="31" y="656"/>
                  </a:lnTo>
                  <a:lnTo>
                    <a:pt x="31" y="687"/>
                  </a:lnTo>
                  <a:cubicBezTo>
                    <a:pt x="62" y="687"/>
                    <a:pt x="62" y="687"/>
                    <a:pt x="62" y="719"/>
                  </a:cubicBezTo>
                  <a:lnTo>
                    <a:pt x="62" y="719"/>
                  </a:lnTo>
                  <a:cubicBezTo>
                    <a:pt x="62" y="719"/>
                    <a:pt x="62" y="719"/>
                    <a:pt x="62" y="750"/>
                  </a:cubicBezTo>
                  <a:cubicBezTo>
                    <a:pt x="93" y="750"/>
                    <a:pt x="93" y="781"/>
                    <a:pt x="125" y="781"/>
                  </a:cubicBezTo>
                  <a:cubicBezTo>
                    <a:pt x="125" y="812"/>
                    <a:pt x="125" y="812"/>
                    <a:pt x="125" y="812"/>
                  </a:cubicBezTo>
                  <a:lnTo>
                    <a:pt x="156" y="844"/>
                  </a:lnTo>
                  <a:lnTo>
                    <a:pt x="156" y="844"/>
                  </a:lnTo>
                  <a:cubicBezTo>
                    <a:pt x="187" y="875"/>
                    <a:pt x="218" y="906"/>
                    <a:pt x="250" y="906"/>
                  </a:cubicBezTo>
                  <a:lnTo>
                    <a:pt x="281" y="937"/>
                  </a:lnTo>
                  <a:lnTo>
                    <a:pt x="312" y="937"/>
                  </a:lnTo>
                  <a:lnTo>
                    <a:pt x="343" y="969"/>
                  </a:lnTo>
                  <a:cubicBezTo>
                    <a:pt x="375" y="969"/>
                    <a:pt x="437" y="969"/>
                    <a:pt x="500" y="969"/>
                  </a:cubicBezTo>
                  <a:lnTo>
                    <a:pt x="531" y="969"/>
                  </a:lnTo>
                  <a:cubicBezTo>
                    <a:pt x="531" y="812"/>
                    <a:pt x="531" y="812"/>
                    <a:pt x="531" y="812"/>
                  </a:cubicBezTo>
                  <a:lnTo>
                    <a:pt x="531" y="812"/>
                  </a:lnTo>
                  <a:lnTo>
                    <a:pt x="500" y="781"/>
                  </a:lnTo>
                  <a:lnTo>
                    <a:pt x="500" y="781"/>
                  </a:lnTo>
                  <a:cubicBezTo>
                    <a:pt x="500" y="750"/>
                    <a:pt x="500" y="750"/>
                    <a:pt x="500" y="750"/>
                  </a:cubicBezTo>
                  <a:lnTo>
                    <a:pt x="468" y="750"/>
                  </a:lnTo>
                  <a:lnTo>
                    <a:pt x="500" y="719"/>
                  </a:lnTo>
                  <a:lnTo>
                    <a:pt x="500" y="719"/>
                  </a:lnTo>
                  <a:cubicBezTo>
                    <a:pt x="468" y="719"/>
                    <a:pt x="500" y="719"/>
                    <a:pt x="500" y="687"/>
                  </a:cubicBezTo>
                  <a:lnTo>
                    <a:pt x="500" y="687"/>
                  </a:lnTo>
                  <a:lnTo>
                    <a:pt x="500" y="687"/>
                  </a:lnTo>
                  <a:lnTo>
                    <a:pt x="500" y="687"/>
                  </a:lnTo>
                  <a:lnTo>
                    <a:pt x="531" y="656"/>
                  </a:lnTo>
                  <a:cubicBezTo>
                    <a:pt x="531" y="656"/>
                    <a:pt x="531" y="656"/>
                    <a:pt x="531" y="625"/>
                  </a:cubicBezTo>
                  <a:lnTo>
                    <a:pt x="500" y="625"/>
                  </a:lnTo>
                  <a:lnTo>
                    <a:pt x="500" y="625"/>
                  </a:lnTo>
                  <a:lnTo>
                    <a:pt x="500" y="625"/>
                  </a:lnTo>
                  <a:lnTo>
                    <a:pt x="500" y="625"/>
                  </a:lnTo>
                  <a:lnTo>
                    <a:pt x="468" y="625"/>
                  </a:lnTo>
                  <a:lnTo>
                    <a:pt x="468" y="625"/>
                  </a:lnTo>
                  <a:lnTo>
                    <a:pt x="468" y="594"/>
                  </a:lnTo>
                  <a:cubicBezTo>
                    <a:pt x="437" y="594"/>
                    <a:pt x="437" y="594"/>
                    <a:pt x="437" y="594"/>
                  </a:cubicBezTo>
                  <a:lnTo>
                    <a:pt x="437" y="594"/>
                  </a:lnTo>
                  <a:lnTo>
                    <a:pt x="437" y="562"/>
                  </a:lnTo>
                  <a:cubicBezTo>
                    <a:pt x="406" y="562"/>
                    <a:pt x="406" y="562"/>
                    <a:pt x="406" y="562"/>
                  </a:cubicBezTo>
                  <a:lnTo>
                    <a:pt x="406" y="562"/>
                  </a:lnTo>
                  <a:lnTo>
                    <a:pt x="406" y="562"/>
                  </a:lnTo>
                  <a:cubicBezTo>
                    <a:pt x="375" y="562"/>
                    <a:pt x="375" y="531"/>
                    <a:pt x="375" y="531"/>
                  </a:cubicBezTo>
                  <a:cubicBezTo>
                    <a:pt x="343" y="531"/>
                    <a:pt x="343" y="531"/>
                    <a:pt x="343" y="531"/>
                  </a:cubicBezTo>
                  <a:cubicBezTo>
                    <a:pt x="343" y="531"/>
                    <a:pt x="343" y="531"/>
                    <a:pt x="312" y="531"/>
                  </a:cubicBezTo>
                  <a:lnTo>
                    <a:pt x="312" y="531"/>
                  </a:lnTo>
                  <a:lnTo>
                    <a:pt x="312" y="531"/>
                  </a:lnTo>
                  <a:cubicBezTo>
                    <a:pt x="281" y="531"/>
                    <a:pt x="281" y="531"/>
                    <a:pt x="281" y="531"/>
                  </a:cubicBezTo>
                  <a:cubicBezTo>
                    <a:pt x="281" y="531"/>
                    <a:pt x="281" y="531"/>
                    <a:pt x="281" y="500"/>
                  </a:cubicBezTo>
                  <a:lnTo>
                    <a:pt x="281" y="500"/>
                  </a:lnTo>
                  <a:lnTo>
                    <a:pt x="281" y="500"/>
                  </a:lnTo>
                  <a:cubicBezTo>
                    <a:pt x="281" y="469"/>
                    <a:pt x="250" y="469"/>
                    <a:pt x="250" y="469"/>
                  </a:cubicBezTo>
                  <a:lnTo>
                    <a:pt x="250" y="437"/>
                  </a:lnTo>
                  <a:lnTo>
                    <a:pt x="250" y="437"/>
                  </a:lnTo>
                  <a:lnTo>
                    <a:pt x="250" y="437"/>
                  </a:lnTo>
                  <a:cubicBezTo>
                    <a:pt x="218" y="437"/>
                    <a:pt x="218" y="406"/>
                    <a:pt x="218" y="406"/>
                  </a:cubicBezTo>
                  <a:lnTo>
                    <a:pt x="218" y="406"/>
                  </a:lnTo>
                  <a:cubicBezTo>
                    <a:pt x="218" y="375"/>
                    <a:pt x="218" y="406"/>
                    <a:pt x="218" y="406"/>
                  </a:cubicBezTo>
                  <a:lnTo>
                    <a:pt x="218" y="406"/>
                  </a:lnTo>
                  <a:lnTo>
                    <a:pt x="218" y="437"/>
                  </a:lnTo>
                  <a:lnTo>
                    <a:pt x="218" y="437"/>
                  </a:lnTo>
                  <a:lnTo>
                    <a:pt x="218" y="469"/>
                  </a:lnTo>
                  <a:lnTo>
                    <a:pt x="250" y="469"/>
                  </a:lnTo>
                  <a:cubicBezTo>
                    <a:pt x="218" y="469"/>
                    <a:pt x="218" y="469"/>
                    <a:pt x="218" y="469"/>
                  </a:cubicBezTo>
                  <a:lnTo>
                    <a:pt x="218" y="469"/>
                  </a:lnTo>
                  <a:lnTo>
                    <a:pt x="218" y="437"/>
                  </a:lnTo>
                  <a:lnTo>
                    <a:pt x="187" y="437"/>
                  </a:lnTo>
                  <a:cubicBezTo>
                    <a:pt x="187" y="437"/>
                    <a:pt x="218" y="437"/>
                    <a:pt x="218" y="406"/>
                  </a:cubicBezTo>
                  <a:lnTo>
                    <a:pt x="187" y="406"/>
                  </a:lnTo>
                  <a:lnTo>
                    <a:pt x="187" y="406"/>
                  </a:lnTo>
                  <a:cubicBezTo>
                    <a:pt x="187" y="375"/>
                    <a:pt x="187" y="375"/>
                    <a:pt x="187" y="375"/>
                  </a:cubicBezTo>
                  <a:lnTo>
                    <a:pt x="187" y="375"/>
                  </a:lnTo>
                  <a:lnTo>
                    <a:pt x="187" y="375"/>
                  </a:lnTo>
                  <a:cubicBezTo>
                    <a:pt x="187" y="344"/>
                    <a:pt x="156" y="344"/>
                    <a:pt x="156" y="344"/>
                  </a:cubicBezTo>
                  <a:cubicBezTo>
                    <a:pt x="156" y="344"/>
                    <a:pt x="156" y="344"/>
                    <a:pt x="156" y="312"/>
                  </a:cubicBezTo>
                  <a:lnTo>
                    <a:pt x="156" y="312"/>
                  </a:lnTo>
                  <a:cubicBezTo>
                    <a:pt x="187" y="312"/>
                    <a:pt x="187" y="312"/>
                    <a:pt x="187" y="281"/>
                  </a:cubicBezTo>
                  <a:lnTo>
                    <a:pt x="187" y="281"/>
                  </a:lnTo>
                  <a:cubicBezTo>
                    <a:pt x="187" y="281"/>
                    <a:pt x="187" y="281"/>
                    <a:pt x="187" y="250"/>
                  </a:cubicBezTo>
                  <a:cubicBezTo>
                    <a:pt x="218" y="250"/>
                    <a:pt x="218" y="250"/>
                    <a:pt x="218" y="250"/>
                  </a:cubicBezTo>
                  <a:lnTo>
                    <a:pt x="218" y="219"/>
                  </a:lnTo>
                  <a:lnTo>
                    <a:pt x="218" y="219"/>
                  </a:lnTo>
                  <a:lnTo>
                    <a:pt x="218" y="219"/>
                  </a:lnTo>
                  <a:cubicBezTo>
                    <a:pt x="218" y="187"/>
                    <a:pt x="218" y="187"/>
                    <a:pt x="218" y="187"/>
                  </a:cubicBezTo>
                  <a:lnTo>
                    <a:pt x="218" y="187"/>
                  </a:lnTo>
                  <a:lnTo>
                    <a:pt x="218" y="156"/>
                  </a:lnTo>
                  <a:lnTo>
                    <a:pt x="218" y="156"/>
                  </a:lnTo>
                  <a:lnTo>
                    <a:pt x="218" y="156"/>
                  </a:lnTo>
                  <a:lnTo>
                    <a:pt x="218" y="156"/>
                  </a:lnTo>
                  <a:cubicBezTo>
                    <a:pt x="218" y="156"/>
                    <a:pt x="218" y="156"/>
                    <a:pt x="218" y="125"/>
                  </a:cubicBezTo>
                  <a:lnTo>
                    <a:pt x="218" y="125"/>
                  </a:lnTo>
                  <a:cubicBezTo>
                    <a:pt x="281" y="94"/>
                    <a:pt x="343" y="62"/>
                    <a:pt x="406" y="31"/>
                  </a:cubicBezTo>
                  <a:lnTo>
                    <a:pt x="406" y="31"/>
                  </a:lnTo>
                  <a:lnTo>
                    <a:pt x="406" y="31"/>
                  </a:lnTo>
                  <a:cubicBezTo>
                    <a:pt x="437" y="31"/>
                    <a:pt x="437" y="31"/>
                    <a:pt x="437" y="31"/>
                  </a:cubicBezTo>
                  <a:lnTo>
                    <a:pt x="437" y="31"/>
                  </a:lnTo>
                  <a:cubicBezTo>
                    <a:pt x="468" y="31"/>
                    <a:pt x="468" y="62"/>
                    <a:pt x="468" y="31"/>
                  </a:cubicBezTo>
                  <a:lnTo>
                    <a:pt x="468" y="31"/>
                  </a:lnTo>
                  <a:cubicBezTo>
                    <a:pt x="468" y="31"/>
                    <a:pt x="468" y="31"/>
                    <a:pt x="500" y="31"/>
                  </a:cubicBezTo>
                  <a:lnTo>
                    <a:pt x="500" y="31"/>
                  </a:lnTo>
                  <a:lnTo>
                    <a:pt x="531" y="31"/>
                  </a:lnTo>
                  <a:cubicBezTo>
                    <a:pt x="531" y="0"/>
                    <a:pt x="531" y="0"/>
                    <a:pt x="531" y="0"/>
                  </a:cubicBezTo>
                  <a:lnTo>
                    <a:pt x="500" y="0"/>
                  </a:lnTo>
                  <a:lnTo>
                    <a:pt x="500" y="0"/>
                  </a:lnTo>
                  <a:cubicBezTo>
                    <a:pt x="500" y="0"/>
                    <a:pt x="500" y="0"/>
                    <a:pt x="468" y="0"/>
                  </a:cubicBezTo>
                  <a:cubicBezTo>
                    <a:pt x="437" y="0"/>
                    <a:pt x="375" y="0"/>
                    <a:pt x="343" y="31"/>
                  </a:cubicBezTo>
                  <a:lnTo>
                    <a:pt x="312" y="31"/>
                  </a:lnTo>
                  <a:lnTo>
                    <a:pt x="312" y="31"/>
                  </a:lnTo>
                  <a:cubicBezTo>
                    <a:pt x="312" y="31"/>
                    <a:pt x="312" y="31"/>
                    <a:pt x="281" y="31"/>
                  </a:cubicBezTo>
                  <a:cubicBezTo>
                    <a:pt x="281" y="62"/>
                    <a:pt x="281" y="62"/>
                    <a:pt x="281" y="62"/>
                  </a:cubicBezTo>
                  <a:lnTo>
                    <a:pt x="250" y="62"/>
                  </a:lnTo>
                  <a:cubicBezTo>
                    <a:pt x="218" y="94"/>
                    <a:pt x="187" y="94"/>
                    <a:pt x="187" y="125"/>
                  </a:cubicBezTo>
                  <a:lnTo>
                    <a:pt x="156" y="125"/>
                  </a:lnTo>
                  <a:cubicBezTo>
                    <a:pt x="156" y="125"/>
                    <a:pt x="156" y="125"/>
                    <a:pt x="156" y="156"/>
                  </a:cubicBezTo>
                  <a:lnTo>
                    <a:pt x="125" y="156"/>
                  </a:lnTo>
                  <a:lnTo>
                    <a:pt x="125" y="187"/>
                  </a:lnTo>
                  <a:cubicBezTo>
                    <a:pt x="93" y="219"/>
                    <a:pt x="93" y="219"/>
                    <a:pt x="62" y="250"/>
                  </a:cubicBezTo>
                  <a:cubicBezTo>
                    <a:pt x="62" y="250"/>
                    <a:pt x="62" y="250"/>
                    <a:pt x="62" y="281"/>
                  </a:cubicBezTo>
                  <a:lnTo>
                    <a:pt x="62" y="281"/>
                  </a:lnTo>
                  <a:lnTo>
                    <a:pt x="31" y="312"/>
                  </a:lnTo>
                  <a:lnTo>
                    <a:pt x="31" y="312"/>
                  </a:lnTo>
                  <a:cubicBezTo>
                    <a:pt x="31" y="344"/>
                    <a:pt x="31" y="344"/>
                    <a:pt x="31" y="375"/>
                  </a:cubicBezTo>
                  <a:cubicBezTo>
                    <a:pt x="31" y="375"/>
                    <a:pt x="31" y="375"/>
                    <a:pt x="31" y="406"/>
                  </a:cubicBezTo>
                  <a:close/>
                  <a:moveTo>
                    <a:pt x="531" y="375"/>
                  </a:moveTo>
                  <a:lnTo>
                    <a:pt x="531" y="375"/>
                  </a:lnTo>
                  <a:cubicBezTo>
                    <a:pt x="531" y="625"/>
                    <a:pt x="531" y="625"/>
                    <a:pt x="531" y="625"/>
                  </a:cubicBezTo>
                  <a:lnTo>
                    <a:pt x="531" y="625"/>
                  </a:lnTo>
                  <a:cubicBezTo>
                    <a:pt x="531" y="625"/>
                    <a:pt x="531" y="625"/>
                    <a:pt x="500" y="594"/>
                  </a:cubicBezTo>
                  <a:lnTo>
                    <a:pt x="500" y="625"/>
                  </a:lnTo>
                  <a:cubicBezTo>
                    <a:pt x="468" y="625"/>
                    <a:pt x="468" y="594"/>
                    <a:pt x="468" y="594"/>
                  </a:cubicBezTo>
                  <a:lnTo>
                    <a:pt x="468" y="562"/>
                  </a:lnTo>
                  <a:lnTo>
                    <a:pt x="468" y="562"/>
                  </a:lnTo>
                  <a:lnTo>
                    <a:pt x="468" y="531"/>
                  </a:lnTo>
                  <a:cubicBezTo>
                    <a:pt x="437" y="531"/>
                    <a:pt x="437" y="562"/>
                    <a:pt x="437" y="531"/>
                  </a:cubicBezTo>
                  <a:cubicBezTo>
                    <a:pt x="406" y="531"/>
                    <a:pt x="437" y="531"/>
                    <a:pt x="437" y="531"/>
                  </a:cubicBezTo>
                  <a:lnTo>
                    <a:pt x="437" y="531"/>
                  </a:lnTo>
                  <a:lnTo>
                    <a:pt x="437" y="531"/>
                  </a:lnTo>
                  <a:cubicBezTo>
                    <a:pt x="437" y="500"/>
                    <a:pt x="437" y="500"/>
                    <a:pt x="437" y="500"/>
                  </a:cubicBezTo>
                  <a:lnTo>
                    <a:pt x="437" y="500"/>
                  </a:lnTo>
                  <a:lnTo>
                    <a:pt x="437" y="500"/>
                  </a:lnTo>
                  <a:cubicBezTo>
                    <a:pt x="437" y="500"/>
                    <a:pt x="437" y="500"/>
                    <a:pt x="406" y="500"/>
                  </a:cubicBezTo>
                  <a:cubicBezTo>
                    <a:pt x="406" y="500"/>
                    <a:pt x="406" y="500"/>
                    <a:pt x="406" y="531"/>
                  </a:cubicBezTo>
                  <a:lnTo>
                    <a:pt x="375" y="531"/>
                  </a:lnTo>
                  <a:lnTo>
                    <a:pt x="375" y="531"/>
                  </a:lnTo>
                  <a:cubicBezTo>
                    <a:pt x="375" y="531"/>
                    <a:pt x="343" y="531"/>
                    <a:pt x="343" y="500"/>
                  </a:cubicBezTo>
                  <a:lnTo>
                    <a:pt x="343" y="500"/>
                  </a:lnTo>
                  <a:cubicBezTo>
                    <a:pt x="343" y="469"/>
                    <a:pt x="343" y="469"/>
                    <a:pt x="343" y="469"/>
                  </a:cubicBezTo>
                  <a:cubicBezTo>
                    <a:pt x="343" y="437"/>
                    <a:pt x="343" y="437"/>
                    <a:pt x="343" y="437"/>
                  </a:cubicBezTo>
                  <a:cubicBezTo>
                    <a:pt x="375" y="437"/>
                    <a:pt x="343" y="437"/>
                    <a:pt x="375" y="437"/>
                  </a:cubicBezTo>
                  <a:cubicBezTo>
                    <a:pt x="375" y="437"/>
                    <a:pt x="375" y="437"/>
                    <a:pt x="375" y="406"/>
                  </a:cubicBezTo>
                  <a:lnTo>
                    <a:pt x="406" y="406"/>
                  </a:lnTo>
                  <a:lnTo>
                    <a:pt x="406" y="406"/>
                  </a:lnTo>
                  <a:lnTo>
                    <a:pt x="437" y="406"/>
                  </a:lnTo>
                  <a:lnTo>
                    <a:pt x="437" y="406"/>
                  </a:lnTo>
                  <a:cubicBezTo>
                    <a:pt x="468" y="406"/>
                    <a:pt x="468" y="406"/>
                    <a:pt x="468" y="406"/>
                  </a:cubicBezTo>
                  <a:lnTo>
                    <a:pt x="468" y="406"/>
                  </a:lnTo>
                  <a:lnTo>
                    <a:pt x="500" y="406"/>
                  </a:lnTo>
                  <a:lnTo>
                    <a:pt x="500" y="406"/>
                  </a:lnTo>
                  <a:cubicBezTo>
                    <a:pt x="500" y="437"/>
                    <a:pt x="500" y="437"/>
                    <a:pt x="500" y="437"/>
                  </a:cubicBezTo>
                  <a:cubicBezTo>
                    <a:pt x="500" y="437"/>
                    <a:pt x="500" y="437"/>
                    <a:pt x="531" y="437"/>
                  </a:cubicBezTo>
                  <a:lnTo>
                    <a:pt x="531" y="437"/>
                  </a:lnTo>
                  <a:cubicBezTo>
                    <a:pt x="531" y="406"/>
                    <a:pt x="531" y="406"/>
                    <a:pt x="531" y="406"/>
                  </a:cubicBezTo>
                  <a:lnTo>
                    <a:pt x="531" y="406"/>
                  </a:lnTo>
                  <a:lnTo>
                    <a:pt x="531" y="375"/>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2" name="Freeform 48"/>
            <p:cNvSpPr>
              <a:spLocks noChangeArrowheads="1"/>
            </p:cNvSpPr>
            <p:nvPr/>
          </p:nvSpPr>
          <p:spPr bwMode="auto">
            <a:xfrm>
              <a:off x="1813893" y="1748418"/>
              <a:ext cx="398096" cy="398096"/>
            </a:xfrm>
            <a:custGeom>
              <a:avLst/>
              <a:gdLst>
                <a:gd name="T0" fmla="*/ 938 w 1845"/>
                <a:gd name="T1" fmla="*/ 1843 h 1844"/>
                <a:gd name="T2" fmla="*/ 938 w 1845"/>
                <a:gd name="T3" fmla="*/ 1843 h 1844"/>
                <a:gd name="T4" fmla="*/ 1844 w 1845"/>
                <a:gd name="T5" fmla="*/ 906 h 1844"/>
                <a:gd name="T6" fmla="*/ 938 w 1845"/>
                <a:gd name="T7" fmla="*/ 0 h 1844"/>
                <a:gd name="T8" fmla="*/ 0 w 1845"/>
                <a:gd name="T9" fmla="*/ 906 h 1844"/>
                <a:gd name="T10" fmla="*/ 938 w 1845"/>
                <a:gd name="T11" fmla="*/ 1843 h 1844"/>
              </a:gdLst>
              <a:ahLst/>
              <a:cxnLst>
                <a:cxn ang="0">
                  <a:pos x="T0" y="T1"/>
                </a:cxn>
                <a:cxn ang="0">
                  <a:pos x="T2" y="T3"/>
                </a:cxn>
                <a:cxn ang="0">
                  <a:pos x="T4" y="T5"/>
                </a:cxn>
                <a:cxn ang="0">
                  <a:pos x="T6" y="T7"/>
                </a:cxn>
                <a:cxn ang="0">
                  <a:pos x="T8" y="T9"/>
                </a:cxn>
                <a:cxn ang="0">
                  <a:pos x="T10" y="T11"/>
                </a:cxn>
              </a:cxnLst>
              <a:rect l="0" t="0" r="r" b="b"/>
              <a:pathLst>
                <a:path w="1845" h="1844">
                  <a:moveTo>
                    <a:pt x="938" y="1843"/>
                  </a:moveTo>
                  <a:lnTo>
                    <a:pt x="938" y="1843"/>
                  </a:lnTo>
                  <a:cubicBezTo>
                    <a:pt x="1438" y="1843"/>
                    <a:pt x="1844" y="1437"/>
                    <a:pt x="1844" y="906"/>
                  </a:cubicBezTo>
                  <a:cubicBezTo>
                    <a:pt x="1844" y="406"/>
                    <a:pt x="1438" y="0"/>
                    <a:pt x="938" y="0"/>
                  </a:cubicBezTo>
                  <a:cubicBezTo>
                    <a:pt x="406" y="0"/>
                    <a:pt x="0" y="406"/>
                    <a:pt x="0" y="906"/>
                  </a:cubicBezTo>
                  <a:cubicBezTo>
                    <a:pt x="0" y="1437"/>
                    <a:pt x="406" y="1843"/>
                    <a:pt x="938" y="1843"/>
                  </a:cubicBezTo>
                </a:path>
              </a:pathLst>
            </a:custGeom>
            <a:solidFill>
              <a:schemeClr val="accent3"/>
            </a:solidFill>
            <a:ln>
              <a:noFill/>
            </a:ln>
            <a:effectLst/>
          </p:spPr>
          <p:txBody>
            <a:bodyPr wrap="none" anchor="ctr"/>
            <a:lstStyle/>
            <a:p>
              <a:endParaRPr lang="en-US">
                <a:latin typeface="+mn-ea"/>
              </a:endParaRPr>
            </a:p>
          </p:txBody>
        </p:sp>
        <p:sp>
          <p:nvSpPr>
            <p:cNvPr id="144" name="Freeform 50"/>
            <p:cNvSpPr>
              <a:spLocks noChangeArrowheads="1"/>
            </p:cNvSpPr>
            <p:nvPr/>
          </p:nvSpPr>
          <p:spPr bwMode="auto">
            <a:xfrm>
              <a:off x="4527231" y="2281753"/>
              <a:ext cx="27619" cy="27619"/>
            </a:xfrm>
            <a:custGeom>
              <a:avLst/>
              <a:gdLst>
                <a:gd name="T0" fmla="*/ 62 w 126"/>
                <a:gd name="T1" fmla="*/ 0 h 126"/>
                <a:gd name="T2" fmla="*/ 62 w 126"/>
                <a:gd name="T3" fmla="*/ 0 h 126"/>
                <a:gd name="T4" fmla="*/ 125 w 126"/>
                <a:gd name="T5" fmla="*/ 63 h 126"/>
                <a:gd name="T6" fmla="*/ 62 w 126"/>
                <a:gd name="T7" fmla="*/ 125 h 126"/>
                <a:gd name="T8" fmla="*/ 0 w 126"/>
                <a:gd name="T9" fmla="*/ 63 h 126"/>
                <a:gd name="T10" fmla="*/ 62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2" y="0"/>
                  </a:moveTo>
                  <a:lnTo>
                    <a:pt x="62" y="0"/>
                  </a:lnTo>
                  <a:cubicBezTo>
                    <a:pt x="93" y="0"/>
                    <a:pt x="125" y="32"/>
                    <a:pt x="125" y="63"/>
                  </a:cubicBezTo>
                  <a:cubicBezTo>
                    <a:pt x="125" y="94"/>
                    <a:pt x="93" y="125"/>
                    <a:pt x="62" y="125"/>
                  </a:cubicBezTo>
                  <a:cubicBezTo>
                    <a:pt x="31" y="125"/>
                    <a:pt x="0" y="94"/>
                    <a:pt x="0" y="63"/>
                  </a:cubicBezTo>
                  <a:cubicBezTo>
                    <a:pt x="0" y="32"/>
                    <a:pt x="31" y="0"/>
                    <a:pt x="6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5" name="Freeform 51"/>
            <p:cNvSpPr>
              <a:spLocks noChangeArrowheads="1"/>
            </p:cNvSpPr>
            <p:nvPr/>
          </p:nvSpPr>
          <p:spPr bwMode="auto">
            <a:xfrm>
              <a:off x="4418659" y="2362705"/>
              <a:ext cx="60952" cy="60953"/>
            </a:xfrm>
            <a:custGeom>
              <a:avLst/>
              <a:gdLst>
                <a:gd name="T0" fmla="*/ 125 w 282"/>
                <a:gd name="T1" fmla="*/ 282 h 283"/>
                <a:gd name="T2" fmla="*/ 125 w 282"/>
                <a:gd name="T3" fmla="*/ 282 h 283"/>
                <a:gd name="T4" fmla="*/ 281 w 282"/>
                <a:gd name="T5" fmla="*/ 157 h 283"/>
                <a:gd name="T6" fmla="*/ 125 w 282"/>
                <a:gd name="T7" fmla="*/ 0 h 283"/>
                <a:gd name="T8" fmla="*/ 125 w 282"/>
                <a:gd name="T9" fmla="*/ 63 h 283"/>
                <a:gd name="T10" fmla="*/ 218 w 282"/>
                <a:gd name="T11" fmla="*/ 157 h 283"/>
                <a:gd name="T12" fmla="*/ 125 w 282"/>
                <a:gd name="T13" fmla="*/ 219 h 283"/>
                <a:gd name="T14" fmla="*/ 125 w 282"/>
                <a:gd name="T15" fmla="*/ 282 h 283"/>
                <a:gd name="T16" fmla="*/ 125 w 282"/>
                <a:gd name="T17" fmla="*/ 219 h 283"/>
                <a:gd name="T18" fmla="*/ 125 w 282"/>
                <a:gd name="T19" fmla="*/ 219 h 283"/>
                <a:gd name="T20" fmla="*/ 125 w 282"/>
                <a:gd name="T21" fmla="*/ 219 h 283"/>
                <a:gd name="T22" fmla="*/ 125 w 282"/>
                <a:gd name="T23" fmla="*/ 0 h 283"/>
                <a:gd name="T24" fmla="*/ 125 w 282"/>
                <a:gd name="T25" fmla="*/ 0 h 283"/>
                <a:gd name="T26" fmla="*/ 0 w 282"/>
                <a:gd name="T27" fmla="*/ 157 h 283"/>
                <a:gd name="T28" fmla="*/ 125 w 282"/>
                <a:gd name="T29" fmla="*/ 282 h 283"/>
                <a:gd name="T30" fmla="*/ 125 w 282"/>
                <a:gd name="T31" fmla="*/ 219 h 283"/>
                <a:gd name="T32" fmla="*/ 125 w 282"/>
                <a:gd name="T33" fmla="*/ 219 h 283"/>
                <a:gd name="T34" fmla="*/ 62 w 282"/>
                <a:gd name="T35" fmla="*/ 157 h 283"/>
                <a:gd name="T36" fmla="*/ 125 w 282"/>
                <a:gd name="T37" fmla="*/ 63 h 283"/>
                <a:gd name="T38" fmla="*/ 125 w 282"/>
                <a:gd name="T39" fmla="*/ 21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2" h="283">
                  <a:moveTo>
                    <a:pt x="125" y="282"/>
                  </a:moveTo>
                  <a:lnTo>
                    <a:pt x="125" y="282"/>
                  </a:lnTo>
                  <a:cubicBezTo>
                    <a:pt x="218" y="282"/>
                    <a:pt x="281" y="219"/>
                    <a:pt x="281" y="157"/>
                  </a:cubicBezTo>
                  <a:cubicBezTo>
                    <a:pt x="281" y="63"/>
                    <a:pt x="218" y="0"/>
                    <a:pt x="125" y="0"/>
                  </a:cubicBezTo>
                  <a:cubicBezTo>
                    <a:pt x="125" y="63"/>
                    <a:pt x="125" y="63"/>
                    <a:pt x="125" y="63"/>
                  </a:cubicBezTo>
                  <a:cubicBezTo>
                    <a:pt x="187" y="63"/>
                    <a:pt x="218" y="94"/>
                    <a:pt x="218" y="157"/>
                  </a:cubicBezTo>
                  <a:cubicBezTo>
                    <a:pt x="218" y="188"/>
                    <a:pt x="187" y="219"/>
                    <a:pt x="125" y="219"/>
                  </a:cubicBezTo>
                  <a:cubicBezTo>
                    <a:pt x="125" y="282"/>
                    <a:pt x="125" y="282"/>
                    <a:pt x="125" y="282"/>
                  </a:cubicBezTo>
                  <a:close/>
                  <a:moveTo>
                    <a:pt x="125" y="219"/>
                  </a:moveTo>
                  <a:lnTo>
                    <a:pt x="125" y="219"/>
                  </a:lnTo>
                  <a:lnTo>
                    <a:pt x="125" y="219"/>
                  </a:lnTo>
                  <a:lnTo>
                    <a:pt x="125" y="0"/>
                  </a:lnTo>
                  <a:lnTo>
                    <a:pt x="125" y="0"/>
                  </a:lnTo>
                  <a:cubicBezTo>
                    <a:pt x="62" y="0"/>
                    <a:pt x="0" y="63"/>
                    <a:pt x="0" y="157"/>
                  </a:cubicBezTo>
                  <a:cubicBezTo>
                    <a:pt x="0" y="219"/>
                    <a:pt x="62" y="282"/>
                    <a:pt x="125" y="282"/>
                  </a:cubicBezTo>
                  <a:cubicBezTo>
                    <a:pt x="125" y="219"/>
                    <a:pt x="125" y="219"/>
                    <a:pt x="125" y="219"/>
                  </a:cubicBezTo>
                  <a:lnTo>
                    <a:pt x="125" y="219"/>
                  </a:lnTo>
                  <a:cubicBezTo>
                    <a:pt x="93" y="219"/>
                    <a:pt x="62" y="188"/>
                    <a:pt x="62" y="157"/>
                  </a:cubicBezTo>
                  <a:cubicBezTo>
                    <a:pt x="62" y="94"/>
                    <a:pt x="93" y="63"/>
                    <a:pt x="125" y="63"/>
                  </a:cubicBezTo>
                  <a:lnTo>
                    <a:pt x="125" y="21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7" name="Freeform 53"/>
            <p:cNvSpPr>
              <a:spLocks noChangeArrowheads="1"/>
            </p:cNvSpPr>
            <p:nvPr/>
          </p:nvSpPr>
          <p:spPr bwMode="auto">
            <a:xfrm>
              <a:off x="4527231" y="2362705"/>
              <a:ext cx="60952" cy="60953"/>
            </a:xfrm>
            <a:custGeom>
              <a:avLst/>
              <a:gdLst>
                <a:gd name="T0" fmla="*/ 156 w 282"/>
                <a:gd name="T1" fmla="*/ 0 h 283"/>
                <a:gd name="T2" fmla="*/ 156 w 282"/>
                <a:gd name="T3" fmla="*/ 0 h 283"/>
                <a:gd name="T4" fmla="*/ 156 w 282"/>
                <a:gd name="T5" fmla="*/ 0 h 283"/>
                <a:gd name="T6" fmla="*/ 156 w 282"/>
                <a:gd name="T7" fmla="*/ 63 h 283"/>
                <a:gd name="T8" fmla="*/ 156 w 282"/>
                <a:gd name="T9" fmla="*/ 63 h 283"/>
                <a:gd name="T10" fmla="*/ 218 w 282"/>
                <a:gd name="T11" fmla="*/ 157 h 283"/>
                <a:gd name="T12" fmla="*/ 156 w 282"/>
                <a:gd name="T13" fmla="*/ 219 h 283"/>
                <a:gd name="T14" fmla="*/ 156 w 282"/>
                <a:gd name="T15" fmla="*/ 219 h 283"/>
                <a:gd name="T16" fmla="*/ 156 w 282"/>
                <a:gd name="T17" fmla="*/ 219 h 283"/>
                <a:gd name="T18" fmla="*/ 156 w 282"/>
                <a:gd name="T19" fmla="*/ 282 h 283"/>
                <a:gd name="T20" fmla="*/ 156 w 282"/>
                <a:gd name="T21" fmla="*/ 282 h 283"/>
                <a:gd name="T22" fmla="*/ 281 w 282"/>
                <a:gd name="T23" fmla="*/ 157 h 283"/>
                <a:gd name="T24" fmla="*/ 156 w 282"/>
                <a:gd name="T25" fmla="*/ 0 h 283"/>
                <a:gd name="T26" fmla="*/ 156 w 282"/>
                <a:gd name="T27" fmla="*/ 0 h 283"/>
                <a:gd name="T28" fmla="*/ 156 w 282"/>
                <a:gd name="T29" fmla="*/ 0 h 283"/>
                <a:gd name="T30" fmla="*/ 0 w 282"/>
                <a:gd name="T31" fmla="*/ 157 h 283"/>
                <a:gd name="T32" fmla="*/ 156 w 282"/>
                <a:gd name="T33" fmla="*/ 282 h 283"/>
                <a:gd name="T34" fmla="*/ 156 w 282"/>
                <a:gd name="T35" fmla="*/ 219 h 283"/>
                <a:gd name="T36" fmla="*/ 62 w 282"/>
                <a:gd name="T37" fmla="*/ 157 h 283"/>
                <a:gd name="T38" fmla="*/ 156 w 282"/>
                <a:gd name="T39" fmla="*/ 63 h 283"/>
                <a:gd name="T40" fmla="*/ 156 w 282"/>
                <a:gd name="T41"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2" h="283">
                  <a:moveTo>
                    <a:pt x="156" y="0"/>
                  </a:moveTo>
                  <a:lnTo>
                    <a:pt x="156" y="0"/>
                  </a:lnTo>
                  <a:lnTo>
                    <a:pt x="156" y="0"/>
                  </a:lnTo>
                  <a:cubicBezTo>
                    <a:pt x="156" y="63"/>
                    <a:pt x="156" y="63"/>
                    <a:pt x="156" y="63"/>
                  </a:cubicBezTo>
                  <a:lnTo>
                    <a:pt x="156" y="63"/>
                  </a:lnTo>
                  <a:cubicBezTo>
                    <a:pt x="187" y="63"/>
                    <a:pt x="218" y="94"/>
                    <a:pt x="218" y="157"/>
                  </a:cubicBezTo>
                  <a:cubicBezTo>
                    <a:pt x="218" y="188"/>
                    <a:pt x="187" y="219"/>
                    <a:pt x="156" y="219"/>
                  </a:cubicBezTo>
                  <a:lnTo>
                    <a:pt x="156" y="219"/>
                  </a:lnTo>
                  <a:lnTo>
                    <a:pt x="156" y="219"/>
                  </a:lnTo>
                  <a:cubicBezTo>
                    <a:pt x="156" y="282"/>
                    <a:pt x="156" y="282"/>
                    <a:pt x="156" y="282"/>
                  </a:cubicBezTo>
                  <a:lnTo>
                    <a:pt x="156" y="282"/>
                  </a:lnTo>
                  <a:cubicBezTo>
                    <a:pt x="218" y="282"/>
                    <a:pt x="281" y="219"/>
                    <a:pt x="281" y="157"/>
                  </a:cubicBezTo>
                  <a:cubicBezTo>
                    <a:pt x="281" y="63"/>
                    <a:pt x="218" y="0"/>
                    <a:pt x="156" y="0"/>
                  </a:cubicBezTo>
                  <a:close/>
                  <a:moveTo>
                    <a:pt x="156" y="0"/>
                  </a:moveTo>
                  <a:lnTo>
                    <a:pt x="156" y="0"/>
                  </a:lnTo>
                  <a:cubicBezTo>
                    <a:pt x="62" y="0"/>
                    <a:pt x="0" y="63"/>
                    <a:pt x="0" y="157"/>
                  </a:cubicBezTo>
                  <a:cubicBezTo>
                    <a:pt x="0" y="219"/>
                    <a:pt x="62" y="282"/>
                    <a:pt x="156" y="282"/>
                  </a:cubicBezTo>
                  <a:cubicBezTo>
                    <a:pt x="156" y="219"/>
                    <a:pt x="156" y="219"/>
                    <a:pt x="156" y="219"/>
                  </a:cubicBezTo>
                  <a:cubicBezTo>
                    <a:pt x="93" y="219"/>
                    <a:pt x="62" y="188"/>
                    <a:pt x="62" y="157"/>
                  </a:cubicBezTo>
                  <a:cubicBezTo>
                    <a:pt x="62" y="94"/>
                    <a:pt x="93" y="63"/>
                    <a:pt x="156" y="63"/>
                  </a:cubicBezTo>
                  <a:lnTo>
                    <a:pt x="156"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8" name="Freeform 54"/>
            <p:cNvSpPr>
              <a:spLocks noChangeArrowheads="1"/>
            </p:cNvSpPr>
            <p:nvPr/>
          </p:nvSpPr>
          <p:spPr bwMode="auto">
            <a:xfrm>
              <a:off x="4519612" y="2349372"/>
              <a:ext cx="74286" cy="27619"/>
            </a:xfrm>
            <a:custGeom>
              <a:avLst/>
              <a:gdLst>
                <a:gd name="T0" fmla="*/ 188 w 345"/>
                <a:gd name="T1" fmla="*/ 0 h 126"/>
                <a:gd name="T2" fmla="*/ 188 w 345"/>
                <a:gd name="T3" fmla="*/ 0 h 126"/>
                <a:gd name="T4" fmla="*/ 32 w 345"/>
                <a:gd name="T5" fmla="*/ 94 h 126"/>
                <a:gd name="T6" fmla="*/ 32 w 345"/>
                <a:gd name="T7" fmla="*/ 125 h 126"/>
                <a:gd name="T8" fmla="*/ 32 w 345"/>
                <a:gd name="T9" fmla="*/ 125 h 126"/>
                <a:gd name="T10" fmla="*/ 63 w 345"/>
                <a:gd name="T11" fmla="*/ 125 h 126"/>
                <a:gd name="T12" fmla="*/ 188 w 345"/>
                <a:gd name="T13" fmla="*/ 31 h 126"/>
                <a:gd name="T14" fmla="*/ 313 w 345"/>
                <a:gd name="T15" fmla="*/ 125 h 126"/>
                <a:gd name="T16" fmla="*/ 344 w 345"/>
                <a:gd name="T17" fmla="*/ 125 h 126"/>
                <a:gd name="T18" fmla="*/ 344 w 345"/>
                <a:gd name="T19" fmla="*/ 94 h 126"/>
                <a:gd name="T20" fmla="*/ 188 w 345"/>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188" y="0"/>
                  </a:moveTo>
                  <a:lnTo>
                    <a:pt x="188" y="0"/>
                  </a:lnTo>
                  <a:cubicBezTo>
                    <a:pt x="125" y="0"/>
                    <a:pt x="63" y="31"/>
                    <a:pt x="32" y="94"/>
                  </a:cubicBezTo>
                  <a:cubicBezTo>
                    <a:pt x="0" y="94"/>
                    <a:pt x="0" y="125"/>
                    <a:pt x="32" y="125"/>
                  </a:cubicBezTo>
                  <a:lnTo>
                    <a:pt x="32" y="125"/>
                  </a:lnTo>
                  <a:lnTo>
                    <a:pt x="63" y="125"/>
                  </a:lnTo>
                  <a:cubicBezTo>
                    <a:pt x="94" y="62"/>
                    <a:pt x="125" y="31"/>
                    <a:pt x="188" y="31"/>
                  </a:cubicBezTo>
                  <a:cubicBezTo>
                    <a:pt x="219" y="31"/>
                    <a:pt x="282" y="62"/>
                    <a:pt x="313" y="125"/>
                  </a:cubicBezTo>
                  <a:cubicBezTo>
                    <a:pt x="313" y="125"/>
                    <a:pt x="313" y="125"/>
                    <a:pt x="344" y="125"/>
                  </a:cubicBezTo>
                  <a:lnTo>
                    <a:pt x="344" y="94"/>
                  </a:lnTo>
                  <a:cubicBezTo>
                    <a:pt x="313" y="31"/>
                    <a:pt x="250" y="0"/>
                    <a:pt x="188"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nvGrpSpPr>
            <p:cNvPr id="7" name="Group 6"/>
            <p:cNvGrpSpPr/>
            <p:nvPr/>
          </p:nvGrpSpPr>
          <p:grpSpPr>
            <a:xfrm>
              <a:off x="1137630" y="2390228"/>
              <a:ext cx="290477" cy="290477"/>
              <a:chOff x="4510107" y="2366533"/>
              <a:chExt cx="290477" cy="290477"/>
            </a:xfrm>
          </p:grpSpPr>
          <p:sp>
            <p:nvSpPr>
              <p:cNvPr id="150" name="Freeform 20"/>
              <p:cNvSpPr>
                <a:spLocks noChangeArrowheads="1"/>
              </p:cNvSpPr>
              <p:nvPr/>
            </p:nvSpPr>
            <p:spPr bwMode="auto">
              <a:xfrm>
                <a:off x="4510107" y="2366533"/>
                <a:ext cx="290477" cy="290477"/>
              </a:xfrm>
              <a:custGeom>
                <a:avLst/>
                <a:gdLst>
                  <a:gd name="T0" fmla="*/ 657 w 1345"/>
                  <a:gd name="T1" fmla="*/ 0 h 1345"/>
                  <a:gd name="T2" fmla="*/ 657 w 1345"/>
                  <a:gd name="T3" fmla="*/ 0 h 1345"/>
                  <a:gd name="T4" fmla="*/ 1125 w 1345"/>
                  <a:gd name="T5" fmla="*/ 219 h 1345"/>
                  <a:gd name="T6" fmla="*/ 1344 w 1345"/>
                  <a:gd name="T7" fmla="*/ 687 h 1345"/>
                  <a:gd name="T8" fmla="*/ 1125 w 1345"/>
                  <a:gd name="T9" fmla="*/ 1125 h 1345"/>
                  <a:gd name="T10" fmla="*/ 657 w 1345"/>
                  <a:gd name="T11" fmla="*/ 1344 h 1345"/>
                  <a:gd name="T12" fmla="*/ 657 w 1345"/>
                  <a:gd name="T13" fmla="*/ 1187 h 1345"/>
                  <a:gd name="T14" fmla="*/ 1032 w 1345"/>
                  <a:gd name="T15" fmla="*/ 1031 h 1345"/>
                  <a:gd name="T16" fmla="*/ 1188 w 1345"/>
                  <a:gd name="T17" fmla="*/ 687 h 1345"/>
                  <a:gd name="T18" fmla="*/ 1032 w 1345"/>
                  <a:gd name="T19" fmla="*/ 312 h 1345"/>
                  <a:gd name="T20" fmla="*/ 657 w 1345"/>
                  <a:gd name="T21" fmla="*/ 156 h 1345"/>
                  <a:gd name="T22" fmla="*/ 657 w 1345"/>
                  <a:gd name="T23" fmla="*/ 0 h 1345"/>
                  <a:gd name="T24" fmla="*/ 657 w 1345"/>
                  <a:gd name="T25" fmla="*/ 1344 h 1345"/>
                  <a:gd name="T26" fmla="*/ 657 w 1345"/>
                  <a:gd name="T27" fmla="*/ 1344 h 1345"/>
                  <a:gd name="T28" fmla="*/ 219 w 1345"/>
                  <a:gd name="T29" fmla="*/ 1125 h 1345"/>
                  <a:gd name="T30" fmla="*/ 0 w 1345"/>
                  <a:gd name="T31" fmla="*/ 687 h 1345"/>
                  <a:gd name="T32" fmla="*/ 219 w 1345"/>
                  <a:gd name="T33" fmla="*/ 219 h 1345"/>
                  <a:gd name="T34" fmla="*/ 657 w 1345"/>
                  <a:gd name="T35" fmla="*/ 0 h 1345"/>
                  <a:gd name="T36" fmla="*/ 657 w 1345"/>
                  <a:gd name="T37" fmla="*/ 156 h 1345"/>
                  <a:gd name="T38" fmla="*/ 313 w 1345"/>
                  <a:gd name="T39" fmla="*/ 312 h 1345"/>
                  <a:gd name="T40" fmla="*/ 157 w 1345"/>
                  <a:gd name="T41" fmla="*/ 687 h 1345"/>
                  <a:gd name="T42" fmla="*/ 313 w 1345"/>
                  <a:gd name="T43" fmla="*/ 1031 h 1345"/>
                  <a:gd name="T44" fmla="*/ 657 w 1345"/>
                  <a:gd name="T45" fmla="*/ 1187 h 1345"/>
                  <a:gd name="T46" fmla="*/ 657 w 1345"/>
                  <a:gd name="T47" fmla="*/ 1344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5" h="1345">
                    <a:moveTo>
                      <a:pt x="657" y="0"/>
                    </a:moveTo>
                    <a:lnTo>
                      <a:pt x="657" y="0"/>
                    </a:lnTo>
                    <a:cubicBezTo>
                      <a:pt x="844" y="0"/>
                      <a:pt x="1032" y="94"/>
                      <a:pt x="1125" y="219"/>
                    </a:cubicBezTo>
                    <a:cubicBezTo>
                      <a:pt x="1250" y="312"/>
                      <a:pt x="1344" y="500"/>
                      <a:pt x="1344" y="687"/>
                    </a:cubicBezTo>
                    <a:cubicBezTo>
                      <a:pt x="1344" y="844"/>
                      <a:pt x="1250" y="1031"/>
                      <a:pt x="1125" y="1125"/>
                    </a:cubicBezTo>
                    <a:cubicBezTo>
                      <a:pt x="1032" y="1250"/>
                      <a:pt x="844" y="1344"/>
                      <a:pt x="657" y="1344"/>
                    </a:cubicBezTo>
                    <a:cubicBezTo>
                      <a:pt x="657" y="1187"/>
                      <a:pt x="657" y="1187"/>
                      <a:pt x="657" y="1187"/>
                    </a:cubicBezTo>
                    <a:cubicBezTo>
                      <a:pt x="813" y="1187"/>
                      <a:pt x="938" y="1125"/>
                      <a:pt x="1032" y="1031"/>
                    </a:cubicBezTo>
                    <a:cubicBezTo>
                      <a:pt x="1125" y="937"/>
                      <a:pt x="1188" y="812"/>
                      <a:pt x="1188" y="687"/>
                    </a:cubicBezTo>
                    <a:cubicBezTo>
                      <a:pt x="1188" y="531"/>
                      <a:pt x="1125" y="406"/>
                      <a:pt x="1032" y="312"/>
                    </a:cubicBezTo>
                    <a:cubicBezTo>
                      <a:pt x="938" y="219"/>
                      <a:pt x="813" y="156"/>
                      <a:pt x="657" y="156"/>
                    </a:cubicBezTo>
                    <a:lnTo>
                      <a:pt x="657" y="0"/>
                    </a:lnTo>
                    <a:close/>
                    <a:moveTo>
                      <a:pt x="657" y="1344"/>
                    </a:moveTo>
                    <a:lnTo>
                      <a:pt x="657" y="1344"/>
                    </a:lnTo>
                    <a:cubicBezTo>
                      <a:pt x="500" y="1344"/>
                      <a:pt x="313" y="1250"/>
                      <a:pt x="219" y="1125"/>
                    </a:cubicBezTo>
                    <a:cubicBezTo>
                      <a:pt x="94" y="1031"/>
                      <a:pt x="0" y="844"/>
                      <a:pt x="0" y="687"/>
                    </a:cubicBezTo>
                    <a:cubicBezTo>
                      <a:pt x="0" y="500"/>
                      <a:pt x="94" y="312"/>
                      <a:pt x="219" y="219"/>
                    </a:cubicBezTo>
                    <a:cubicBezTo>
                      <a:pt x="313" y="94"/>
                      <a:pt x="500" y="0"/>
                      <a:pt x="657" y="0"/>
                    </a:cubicBezTo>
                    <a:cubicBezTo>
                      <a:pt x="657" y="156"/>
                      <a:pt x="657" y="156"/>
                      <a:pt x="657" y="156"/>
                    </a:cubicBezTo>
                    <a:cubicBezTo>
                      <a:pt x="532" y="156"/>
                      <a:pt x="407" y="219"/>
                      <a:pt x="313" y="312"/>
                    </a:cubicBezTo>
                    <a:cubicBezTo>
                      <a:pt x="219" y="406"/>
                      <a:pt x="157" y="531"/>
                      <a:pt x="157" y="687"/>
                    </a:cubicBezTo>
                    <a:cubicBezTo>
                      <a:pt x="157" y="812"/>
                      <a:pt x="219" y="937"/>
                      <a:pt x="313" y="1031"/>
                    </a:cubicBezTo>
                    <a:cubicBezTo>
                      <a:pt x="407" y="1125"/>
                      <a:pt x="532" y="1187"/>
                      <a:pt x="657" y="1187"/>
                    </a:cubicBezTo>
                    <a:lnTo>
                      <a:pt x="657" y="1344"/>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1" name="Freeform 21"/>
              <p:cNvSpPr>
                <a:spLocks noChangeArrowheads="1"/>
              </p:cNvSpPr>
              <p:nvPr/>
            </p:nvSpPr>
            <p:spPr bwMode="auto">
              <a:xfrm>
                <a:off x="4531059" y="2386534"/>
                <a:ext cx="249524" cy="249524"/>
              </a:xfrm>
              <a:custGeom>
                <a:avLst/>
                <a:gdLst>
                  <a:gd name="T0" fmla="*/ 563 w 1157"/>
                  <a:gd name="T1" fmla="*/ 1156 h 1157"/>
                  <a:gd name="T2" fmla="*/ 563 w 1157"/>
                  <a:gd name="T3" fmla="*/ 1156 h 1157"/>
                  <a:gd name="T4" fmla="*/ 1156 w 1157"/>
                  <a:gd name="T5" fmla="*/ 593 h 1157"/>
                  <a:gd name="T6" fmla="*/ 563 w 1157"/>
                  <a:gd name="T7" fmla="*/ 0 h 1157"/>
                  <a:gd name="T8" fmla="*/ 0 w 1157"/>
                  <a:gd name="T9" fmla="*/ 593 h 1157"/>
                  <a:gd name="T10" fmla="*/ 563 w 1157"/>
                  <a:gd name="T11" fmla="*/ 1156 h 1157"/>
                </a:gdLst>
                <a:ahLst/>
                <a:cxnLst>
                  <a:cxn ang="0">
                    <a:pos x="T0" y="T1"/>
                  </a:cxn>
                  <a:cxn ang="0">
                    <a:pos x="T2" y="T3"/>
                  </a:cxn>
                  <a:cxn ang="0">
                    <a:pos x="T4" y="T5"/>
                  </a:cxn>
                  <a:cxn ang="0">
                    <a:pos x="T6" y="T7"/>
                  </a:cxn>
                  <a:cxn ang="0">
                    <a:pos x="T8" y="T9"/>
                  </a:cxn>
                  <a:cxn ang="0">
                    <a:pos x="T10" y="T11"/>
                  </a:cxn>
                </a:cxnLst>
                <a:rect l="0" t="0" r="r" b="b"/>
                <a:pathLst>
                  <a:path w="1157" h="1157">
                    <a:moveTo>
                      <a:pt x="563" y="1156"/>
                    </a:moveTo>
                    <a:lnTo>
                      <a:pt x="563" y="1156"/>
                    </a:lnTo>
                    <a:cubicBezTo>
                      <a:pt x="906" y="1156"/>
                      <a:pt x="1156" y="906"/>
                      <a:pt x="1156" y="593"/>
                    </a:cubicBezTo>
                    <a:cubicBezTo>
                      <a:pt x="1156" y="250"/>
                      <a:pt x="906" y="0"/>
                      <a:pt x="563" y="0"/>
                    </a:cubicBezTo>
                    <a:cubicBezTo>
                      <a:pt x="250" y="0"/>
                      <a:pt x="0" y="250"/>
                      <a:pt x="0" y="593"/>
                    </a:cubicBezTo>
                    <a:cubicBezTo>
                      <a:pt x="0" y="906"/>
                      <a:pt x="250" y="1156"/>
                      <a:pt x="563" y="1156"/>
                    </a:cubicBezTo>
                  </a:path>
                </a:pathLst>
              </a:custGeom>
              <a:solidFill>
                <a:schemeClr val="accent2"/>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2" name="Freeform 50"/>
              <p:cNvSpPr>
                <a:spLocks noChangeArrowheads="1"/>
              </p:cNvSpPr>
              <p:nvPr/>
            </p:nvSpPr>
            <p:spPr bwMode="auto">
              <a:xfrm>
                <a:off x="4679631" y="2434153"/>
                <a:ext cx="27619" cy="27619"/>
              </a:xfrm>
              <a:custGeom>
                <a:avLst/>
                <a:gdLst>
                  <a:gd name="T0" fmla="*/ 62 w 126"/>
                  <a:gd name="T1" fmla="*/ 0 h 126"/>
                  <a:gd name="T2" fmla="*/ 62 w 126"/>
                  <a:gd name="T3" fmla="*/ 0 h 126"/>
                  <a:gd name="T4" fmla="*/ 125 w 126"/>
                  <a:gd name="T5" fmla="*/ 63 h 126"/>
                  <a:gd name="T6" fmla="*/ 62 w 126"/>
                  <a:gd name="T7" fmla="*/ 125 h 126"/>
                  <a:gd name="T8" fmla="*/ 0 w 126"/>
                  <a:gd name="T9" fmla="*/ 63 h 126"/>
                  <a:gd name="T10" fmla="*/ 62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2" y="0"/>
                    </a:moveTo>
                    <a:lnTo>
                      <a:pt x="62" y="0"/>
                    </a:lnTo>
                    <a:cubicBezTo>
                      <a:pt x="93" y="0"/>
                      <a:pt x="125" y="32"/>
                      <a:pt x="125" y="63"/>
                    </a:cubicBezTo>
                    <a:cubicBezTo>
                      <a:pt x="125" y="94"/>
                      <a:pt x="93" y="125"/>
                      <a:pt x="62" y="125"/>
                    </a:cubicBezTo>
                    <a:cubicBezTo>
                      <a:pt x="31" y="125"/>
                      <a:pt x="0" y="94"/>
                      <a:pt x="0" y="63"/>
                    </a:cubicBezTo>
                    <a:cubicBezTo>
                      <a:pt x="0" y="32"/>
                      <a:pt x="31" y="0"/>
                      <a:pt x="62"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3" name="Freeform 51"/>
              <p:cNvSpPr>
                <a:spLocks noChangeArrowheads="1"/>
              </p:cNvSpPr>
              <p:nvPr/>
            </p:nvSpPr>
            <p:spPr bwMode="auto">
              <a:xfrm>
                <a:off x="4571059" y="2515105"/>
                <a:ext cx="60952" cy="60953"/>
              </a:xfrm>
              <a:custGeom>
                <a:avLst/>
                <a:gdLst>
                  <a:gd name="T0" fmla="*/ 125 w 282"/>
                  <a:gd name="T1" fmla="*/ 282 h 283"/>
                  <a:gd name="T2" fmla="*/ 125 w 282"/>
                  <a:gd name="T3" fmla="*/ 282 h 283"/>
                  <a:gd name="T4" fmla="*/ 281 w 282"/>
                  <a:gd name="T5" fmla="*/ 157 h 283"/>
                  <a:gd name="T6" fmla="*/ 125 w 282"/>
                  <a:gd name="T7" fmla="*/ 0 h 283"/>
                  <a:gd name="T8" fmla="*/ 125 w 282"/>
                  <a:gd name="T9" fmla="*/ 63 h 283"/>
                  <a:gd name="T10" fmla="*/ 218 w 282"/>
                  <a:gd name="T11" fmla="*/ 157 h 283"/>
                  <a:gd name="T12" fmla="*/ 125 w 282"/>
                  <a:gd name="T13" fmla="*/ 219 h 283"/>
                  <a:gd name="T14" fmla="*/ 125 w 282"/>
                  <a:gd name="T15" fmla="*/ 282 h 283"/>
                  <a:gd name="T16" fmla="*/ 125 w 282"/>
                  <a:gd name="T17" fmla="*/ 219 h 283"/>
                  <a:gd name="T18" fmla="*/ 125 w 282"/>
                  <a:gd name="T19" fmla="*/ 219 h 283"/>
                  <a:gd name="T20" fmla="*/ 125 w 282"/>
                  <a:gd name="T21" fmla="*/ 219 h 283"/>
                  <a:gd name="T22" fmla="*/ 125 w 282"/>
                  <a:gd name="T23" fmla="*/ 0 h 283"/>
                  <a:gd name="T24" fmla="*/ 125 w 282"/>
                  <a:gd name="T25" fmla="*/ 0 h 283"/>
                  <a:gd name="T26" fmla="*/ 0 w 282"/>
                  <a:gd name="T27" fmla="*/ 157 h 283"/>
                  <a:gd name="T28" fmla="*/ 125 w 282"/>
                  <a:gd name="T29" fmla="*/ 282 h 283"/>
                  <a:gd name="T30" fmla="*/ 125 w 282"/>
                  <a:gd name="T31" fmla="*/ 219 h 283"/>
                  <a:gd name="T32" fmla="*/ 125 w 282"/>
                  <a:gd name="T33" fmla="*/ 219 h 283"/>
                  <a:gd name="T34" fmla="*/ 62 w 282"/>
                  <a:gd name="T35" fmla="*/ 157 h 283"/>
                  <a:gd name="T36" fmla="*/ 125 w 282"/>
                  <a:gd name="T37" fmla="*/ 63 h 283"/>
                  <a:gd name="T38" fmla="*/ 125 w 282"/>
                  <a:gd name="T39" fmla="*/ 21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2" h="283">
                    <a:moveTo>
                      <a:pt x="125" y="282"/>
                    </a:moveTo>
                    <a:lnTo>
                      <a:pt x="125" y="282"/>
                    </a:lnTo>
                    <a:cubicBezTo>
                      <a:pt x="218" y="282"/>
                      <a:pt x="281" y="219"/>
                      <a:pt x="281" y="157"/>
                    </a:cubicBezTo>
                    <a:cubicBezTo>
                      <a:pt x="281" y="63"/>
                      <a:pt x="218" y="0"/>
                      <a:pt x="125" y="0"/>
                    </a:cubicBezTo>
                    <a:cubicBezTo>
                      <a:pt x="125" y="63"/>
                      <a:pt x="125" y="63"/>
                      <a:pt x="125" y="63"/>
                    </a:cubicBezTo>
                    <a:cubicBezTo>
                      <a:pt x="187" y="63"/>
                      <a:pt x="218" y="94"/>
                      <a:pt x="218" y="157"/>
                    </a:cubicBezTo>
                    <a:cubicBezTo>
                      <a:pt x="218" y="188"/>
                      <a:pt x="187" y="219"/>
                      <a:pt x="125" y="219"/>
                    </a:cubicBezTo>
                    <a:cubicBezTo>
                      <a:pt x="125" y="282"/>
                      <a:pt x="125" y="282"/>
                      <a:pt x="125" y="282"/>
                    </a:cubicBezTo>
                    <a:close/>
                    <a:moveTo>
                      <a:pt x="125" y="219"/>
                    </a:moveTo>
                    <a:lnTo>
                      <a:pt x="125" y="219"/>
                    </a:lnTo>
                    <a:lnTo>
                      <a:pt x="125" y="219"/>
                    </a:lnTo>
                    <a:lnTo>
                      <a:pt x="125" y="0"/>
                    </a:lnTo>
                    <a:lnTo>
                      <a:pt x="125" y="0"/>
                    </a:lnTo>
                    <a:cubicBezTo>
                      <a:pt x="62" y="0"/>
                      <a:pt x="0" y="63"/>
                      <a:pt x="0" y="157"/>
                    </a:cubicBezTo>
                    <a:cubicBezTo>
                      <a:pt x="0" y="219"/>
                      <a:pt x="62" y="282"/>
                      <a:pt x="125" y="282"/>
                    </a:cubicBezTo>
                    <a:cubicBezTo>
                      <a:pt x="125" y="219"/>
                      <a:pt x="125" y="219"/>
                      <a:pt x="125" y="219"/>
                    </a:cubicBezTo>
                    <a:lnTo>
                      <a:pt x="125" y="219"/>
                    </a:lnTo>
                    <a:cubicBezTo>
                      <a:pt x="93" y="219"/>
                      <a:pt x="62" y="188"/>
                      <a:pt x="62" y="157"/>
                    </a:cubicBezTo>
                    <a:cubicBezTo>
                      <a:pt x="62" y="94"/>
                      <a:pt x="93" y="63"/>
                      <a:pt x="125" y="63"/>
                    </a:cubicBezTo>
                    <a:lnTo>
                      <a:pt x="125" y="219"/>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4" name="Freeform 52"/>
              <p:cNvSpPr>
                <a:spLocks noChangeArrowheads="1"/>
              </p:cNvSpPr>
              <p:nvPr/>
            </p:nvSpPr>
            <p:spPr bwMode="auto">
              <a:xfrm>
                <a:off x="4564393" y="2501772"/>
                <a:ext cx="74286" cy="27619"/>
              </a:xfrm>
              <a:custGeom>
                <a:avLst/>
                <a:gdLst>
                  <a:gd name="T0" fmla="*/ 32 w 345"/>
                  <a:gd name="T1" fmla="*/ 125 h 126"/>
                  <a:gd name="T2" fmla="*/ 32 w 345"/>
                  <a:gd name="T3" fmla="*/ 125 h 126"/>
                  <a:gd name="T4" fmla="*/ 32 w 345"/>
                  <a:gd name="T5" fmla="*/ 125 h 126"/>
                  <a:gd name="T6" fmla="*/ 157 w 345"/>
                  <a:gd name="T7" fmla="*/ 31 h 126"/>
                  <a:gd name="T8" fmla="*/ 282 w 345"/>
                  <a:gd name="T9" fmla="*/ 125 h 126"/>
                  <a:gd name="T10" fmla="*/ 313 w 345"/>
                  <a:gd name="T11" fmla="*/ 125 h 126"/>
                  <a:gd name="T12" fmla="*/ 313 w 345"/>
                  <a:gd name="T13" fmla="*/ 94 h 126"/>
                  <a:gd name="T14" fmla="*/ 157 w 345"/>
                  <a:gd name="T15" fmla="*/ 0 h 126"/>
                  <a:gd name="T16" fmla="*/ 0 w 345"/>
                  <a:gd name="T17" fmla="*/ 94 h 126"/>
                  <a:gd name="T18" fmla="*/ 0 w 345"/>
                  <a:gd name="T19" fmla="*/ 125 h 126"/>
                  <a:gd name="T20" fmla="*/ 32 w 345"/>
                  <a:gd name="T21"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32" y="125"/>
                    </a:moveTo>
                    <a:lnTo>
                      <a:pt x="32" y="125"/>
                    </a:lnTo>
                    <a:lnTo>
                      <a:pt x="32" y="125"/>
                    </a:lnTo>
                    <a:cubicBezTo>
                      <a:pt x="63" y="62"/>
                      <a:pt x="125" y="31"/>
                      <a:pt x="157" y="31"/>
                    </a:cubicBezTo>
                    <a:cubicBezTo>
                      <a:pt x="219" y="31"/>
                      <a:pt x="250" y="62"/>
                      <a:pt x="282" y="125"/>
                    </a:cubicBezTo>
                    <a:lnTo>
                      <a:pt x="313" y="125"/>
                    </a:lnTo>
                    <a:cubicBezTo>
                      <a:pt x="344" y="125"/>
                      <a:pt x="344" y="94"/>
                      <a:pt x="313" y="94"/>
                    </a:cubicBezTo>
                    <a:cubicBezTo>
                      <a:pt x="282" y="31"/>
                      <a:pt x="219" y="0"/>
                      <a:pt x="157" y="0"/>
                    </a:cubicBezTo>
                    <a:cubicBezTo>
                      <a:pt x="94" y="0"/>
                      <a:pt x="32" y="31"/>
                      <a:pt x="0" y="94"/>
                    </a:cubicBezTo>
                    <a:lnTo>
                      <a:pt x="0" y="125"/>
                    </a:lnTo>
                    <a:cubicBezTo>
                      <a:pt x="0" y="125"/>
                      <a:pt x="0" y="125"/>
                      <a:pt x="32" y="125"/>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5" name="Freeform 53"/>
              <p:cNvSpPr>
                <a:spLocks noChangeArrowheads="1"/>
              </p:cNvSpPr>
              <p:nvPr/>
            </p:nvSpPr>
            <p:spPr bwMode="auto">
              <a:xfrm>
                <a:off x="4679631" y="2515105"/>
                <a:ext cx="60952" cy="60953"/>
              </a:xfrm>
              <a:custGeom>
                <a:avLst/>
                <a:gdLst>
                  <a:gd name="T0" fmla="*/ 156 w 282"/>
                  <a:gd name="T1" fmla="*/ 0 h 283"/>
                  <a:gd name="T2" fmla="*/ 156 w 282"/>
                  <a:gd name="T3" fmla="*/ 0 h 283"/>
                  <a:gd name="T4" fmla="*/ 156 w 282"/>
                  <a:gd name="T5" fmla="*/ 0 h 283"/>
                  <a:gd name="T6" fmla="*/ 156 w 282"/>
                  <a:gd name="T7" fmla="*/ 63 h 283"/>
                  <a:gd name="T8" fmla="*/ 156 w 282"/>
                  <a:gd name="T9" fmla="*/ 63 h 283"/>
                  <a:gd name="T10" fmla="*/ 218 w 282"/>
                  <a:gd name="T11" fmla="*/ 157 h 283"/>
                  <a:gd name="T12" fmla="*/ 156 w 282"/>
                  <a:gd name="T13" fmla="*/ 219 h 283"/>
                  <a:gd name="T14" fmla="*/ 156 w 282"/>
                  <a:gd name="T15" fmla="*/ 219 h 283"/>
                  <a:gd name="T16" fmla="*/ 156 w 282"/>
                  <a:gd name="T17" fmla="*/ 219 h 283"/>
                  <a:gd name="T18" fmla="*/ 156 w 282"/>
                  <a:gd name="T19" fmla="*/ 282 h 283"/>
                  <a:gd name="T20" fmla="*/ 156 w 282"/>
                  <a:gd name="T21" fmla="*/ 282 h 283"/>
                  <a:gd name="T22" fmla="*/ 281 w 282"/>
                  <a:gd name="T23" fmla="*/ 157 h 283"/>
                  <a:gd name="T24" fmla="*/ 156 w 282"/>
                  <a:gd name="T25" fmla="*/ 0 h 283"/>
                  <a:gd name="T26" fmla="*/ 156 w 282"/>
                  <a:gd name="T27" fmla="*/ 0 h 283"/>
                  <a:gd name="T28" fmla="*/ 156 w 282"/>
                  <a:gd name="T29" fmla="*/ 0 h 283"/>
                  <a:gd name="T30" fmla="*/ 0 w 282"/>
                  <a:gd name="T31" fmla="*/ 157 h 283"/>
                  <a:gd name="T32" fmla="*/ 156 w 282"/>
                  <a:gd name="T33" fmla="*/ 282 h 283"/>
                  <a:gd name="T34" fmla="*/ 156 w 282"/>
                  <a:gd name="T35" fmla="*/ 219 h 283"/>
                  <a:gd name="T36" fmla="*/ 62 w 282"/>
                  <a:gd name="T37" fmla="*/ 157 h 283"/>
                  <a:gd name="T38" fmla="*/ 156 w 282"/>
                  <a:gd name="T39" fmla="*/ 63 h 283"/>
                  <a:gd name="T40" fmla="*/ 156 w 282"/>
                  <a:gd name="T41"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2" h="283">
                    <a:moveTo>
                      <a:pt x="156" y="0"/>
                    </a:moveTo>
                    <a:lnTo>
                      <a:pt x="156" y="0"/>
                    </a:lnTo>
                    <a:lnTo>
                      <a:pt x="156" y="0"/>
                    </a:lnTo>
                    <a:cubicBezTo>
                      <a:pt x="156" y="63"/>
                      <a:pt x="156" y="63"/>
                      <a:pt x="156" y="63"/>
                    </a:cubicBezTo>
                    <a:lnTo>
                      <a:pt x="156" y="63"/>
                    </a:lnTo>
                    <a:cubicBezTo>
                      <a:pt x="187" y="63"/>
                      <a:pt x="218" y="94"/>
                      <a:pt x="218" y="157"/>
                    </a:cubicBezTo>
                    <a:cubicBezTo>
                      <a:pt x="218" y="188"/>
                      <a:pt x="187" y="219"/>
                      <a:pt x="156" y="219"/>
                    </a:cubicBezTo>
                    <a:lnTo>
                      <a:pt x="156" y="219"/>
                    </a:lnTo>
                    <a:lnTo>
                      <a:pt x="156" y="219"/>
                    </a:lnTo>
                    <a:cubicBezTo>
                      <a:pt x="156" y="282"/>
                      <a:pt x="156" y="282"/>
                      <a:pt x="156" y="282"/>
                    </a:cubicBezTo>
                    <a:lnTo>
                      <a:pt x="156" y="282"/>
                    </a:lnTo>
                    <a:cubicBezTo>
                      <a:pt x="218" y="282"/>
                      <a:pt x="281" y="219"/>
                      <a:pt x="281" y="157"/>
                    </a:cubicBezTo>
                    <a:cubicBezTo>
                      <a:pt x="281" y="63"/>
                      <a:pt x="218" y="0"/>
                      <a:pt x="156" y="0"/>
                    </a:cubicBezTo>
                    <a:close/>
                    <a:moveTo>
                      <a:pt x="156" y="0"/>
                    </a:moveTo>
                    <a:lnTo>
                      <a:pt x="156" y="0"/>
                    </a:lnTo>
                    <a:cubicBezTo>
                      <a:pt x="62" y="0"/>
                      <a:pt x="0" y="63"/>
                      <a:pt x="0" y="157"/>
                    </a:cubicBezTo>
                    <a:cubicBezTo>
                      <a:pt x="0" y="219"/>
                      <a:pt x="62" y="282"/>
                      <a:pt x="156" y="282"/>
                    </a:cubicBezTo>
                    <a:cubicBezTo>
                      <a:pt x="156" y="219"/>
                      <a:pt x="156" y="219"/>
                      <a:pt x="156" y="219"/>
                    </a:cubicBezTo>
                    <a:cubicBezTo>
                      <a:pt x="93" y="219"/>
                      <a:pt x="62" y="188"/>
                      <a:pt x="62" y="157"/>
                    </a:cubicBezTo>
                    <a:cubicBezTo>
                      <a:pt x="62" y="94"/>
                      <a:pt x="93" y="63"/>
                      <a:pt x="156" y="63"/>
                    </a:cubicBezTo>
                    <a:lnTo>
                      <a:pt x="156" y="0"/>
                    </a:lnTo>
                    <a:close/>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6" name="Freeform 54"/>
              <p:cNvSpPr>
                <a:spLocks noChangeArrowheads="1"/>
              </p:cNvSpPr>
              <p:nvPr/>
            </p:nvSpPr>
            <p:spPr bwMode="auto">
              <a:xfrm>
                <a:off x="4672012" y="2501772"/>
                <a:ext cx="74286" cy="27619"/>
              </a:xfrm>
              <a:custGeom>
                <a:avLst/>
                <a:gdLst>
                  <a:gd name="T0" fmla="*/ 188 w 345"/>
                  <a:gd name="T1" fmla="*/ 0 h 126"/>
                  <a:gd name="T2" fmla="*/ 188 w 345"/>
                  <a:gd name="T3" fmla="*/ 0 h 126"/>
                  <a:gd name="T4" fmla="*/ 32 w 345"/>
                  <a:gd name="T5" fmla="*/ 94 h 126"/>
                  <a:gd name="T6" fmla="*/ 32 w 345"/>
                  <a:gd name="T7" fmla="*/ 125 h 126"/>
                  <a:gd name="T8" fmla="*/ 32 w 345"/>
                  <a:gd name="T9" fmla="*/ 125 h 126"/>
                  <a:gd name="T10" fmla="*/ 63 w 345"/>
                  <a:gd name="T11" fmla="*/ 125 h 126"/>
                  <a:gd name="T12" fmla="*/ 188 w 345"/>
                  <a:gd name="T13" fmla="*/ 31 h 126"/>
                  <a:gd name="T14" fmla="*/ 313 w 345"/>
                  <a:gd name="T15" fmla="*/ 125 h 126"/>
                  <a:gd name="T16" fmla="*/ 344 w 345"/>
                  <a:gd name="T17" fmla="*/ 125 h 126"/>
                  <a:gd name="T18" fmla="*/ 344 w 345"/>
                  <a:gd name="T19" fmla="*/ 94 h 126"/>
                  <a:gd name="T20" fmla="*/ 188 w 345"/>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26">
                    <a:moveTo>
                      <a:pt x="188" y="0"/>
                    </a:moveTo>
                    <a:lnTo>
                      <a:pt x="188" y="0"/>
                    </a:lnTo>
                    <a:cubicBezTo>
                      <a:pt x="125" y="0"/>
                      <a:pt x="63" y="31"/>
                      <a:pt x="32" y="94"/>
                    </a:cubicBezTo>
                    <a:cubicBezTo>
                      <a:pt x="0" y="94"/>
                      <a:pt x="0" y="125"/>
                      <a:pt x="32" y="125"/>
                    </a:cubicBezTo>
                    <a:lnTo>
                      <a:pt x="32" y="125"/>
                    </a:lnTo>
                    <a:lnTo>
                      <a:pt x="63" y="125"/>
                    </a:lnTo>
                    <a:cubicBezTo>
                      <a:pt x="94" y="62"/>
                      <a:pt x="125" y="31"/>
                      <a:pt x="188" y="31"/>
                    </a:cubicBezTo>
                    <a:cubicBezTo>
                      <a:pt x="219" y="31"/>
                      <a:pt x="282" y="62"/>
                      <a:pt x="313" y="125"/>
                    </a:cubicBezTo>
                    <a:cubicBezTo>
                      <a:pt x="313" y="125"/>
                      <a:pt x="313" y="125"/>
                      <a:pt x="344" y="125"/>
                    </a:cubicBezTo>
                    <a:lnTo>
                      <a:pt x="344" y="94"/>
                    </a:lnTo>
                    <a:cubicBezTo>
                      <a:pt x="313" y="31"/>
                      <a:pt x="250" y="0"/>
                      <a:pt x="188" y="0"/>
                    </a:cubicBez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7" name="Freeform 55"/>
              <p:cNvSpPr>
                <a:spLocks noChangeArrowheads="1"/>
              </p:cNvSpPr>
              <p:nvPr/>
            </p:nvSpPr>
            <p:spPr bwMode="auto">
              <a:xfrm>
                <a:off x="4618679" y="2447486"/>
                <a:ext cx="108572" cy="128571"/>
              </a:xfrm>
              <a:custGeom>
                <a:avLst/>
                <a:gdLst>
                  <a:gd name="T0" fmla="*/ 344 w 501"/>
                  <a:gd name="T1" fmla="*/ 219 h 595"/>
                  <a:gd name="T2" fmla="*/ 344 w 501"/>
                  <a:gd name="T3" fmla="*/ 219 h 595"/>
                  <a:gd name="T4" fmla="*/ 344 w 501"/>
                  <a:gd name="T5" fmla="*/ 219 h 595"/>
                  <a:gd name="T6" fmla="*/ 500 w 501"/>
                  <a:gd name="T7" fmla="*/ 156 h 595"/>
                  <a:gd name="T8" fmla="*/ 500 w 501"/>
                  <a:gd name="T9" fmla="*/ 125 h 595"/>
                  <a:gd name="T10" fmla="*/ 469 w 501"/>
                  <a:gd name="T11" fmla="*/ 94 h 595"/>
                  <a:gd name="T12" fmla="*/ 375 w 501"/>
                  <a:gd name="T13" fmla="*/ 156 h 595"/>
                  <a:gd name="T14" fmla="*/ 375 w 501"/>
                  <a:gd name="T15" fmla="*/ 156 h 595"/>
                  <a:gd name="T16" fmla="*/ 219 w 501"/>
                  <a:gd name="T17" fmla="*/ 0 h 595"/>
                  <a:gd name="T18" fmla="*/ 219 w 501"/>
                  <a:gd name="T19" fmla="*/ 0 h 595"/>
                  <a:gd name="T20" fmla="*/ 0 w 501"/>
                  <a:gd name="T21" fmla="*/ 219 h 595"/>
                  <a:gd name="T22" fmla="*/ 0 w 501"/>
                  <a:gd name="T23" fmla="*/ 219 h 595"/>
                  <a:gd name="T24" fmla="*/ 157 w 501"/>
                  <a:gd name="T25" fmla="*/ 344 h 595"/>
                  <a:gd name="T26" fmla="*/ 157 w 501"/>
                  <a:gd name="T27" fmla="*/ 344 h 595"/>
                  <a:gd name="T28" fmla="*/ 94 w 501"/>
                  <a:gd name="T29" fmla="*/ 500 h 595"/>
                  <a:gd name="T30" fmla="*/ 94 w 501"/>
                  <a:gd name="T31" fmla="*/ 500 h 595"/>
                  <a:gd name="T32" fmla="*/ 125 w 501"/>
                  <a:gd name="T33" fmla="*/ 562 h 595"/>
                  <a:gd name="T34" fmla="*/ 157 w 501"/>
                  <a:gd name="T35" fmla="*/ 594 h 595"/>
                  <a:gd name="T36" fmla="*/ 188 w 501"/>
                  <a:gd name="T37" fmla="*/ 594 h 595"/>
                  <a:gd name="T38" fmla="*/ 188 w 501"/>
                  <a:gd name="T39" fmla="*/ 531 h 595"/>
                  <a:gd name="T40" fmla="*/ 188 w 501"/>
                  <a:gd name="T41" fmla="*/ 500 h 595"/>
                  <a:gd name="T42" fmla="*/ 188 w 501"/>
                  <a:gd name="T43" fmla="*/ 500 h 595"/>
                  <a:gd name="T44" fmla="*/ 250 w 501"/>
                  <a:gd name="T45" fmla="*/ 312 h 595"/>
                  <a:gd name="T46" fmla="*/ 250 w 501"/>
                  <a:gd name="T47" fmla="*/ 312 h 595"/>
                  <a:gd name="T48" fmla="*/ 157 w 501"/>
                  <a:gd name="T49" fmla="*/ 250 h 595"/>
                  <a:gd name="T50" fmla="*/ 157 w 501"/>
                  <a:gd name="T51" fmla="*/ 219 h 595"/>
                  <a:gd name="T52" fmla="*/ 250 w 501"/>
                  <a:gd name="T53" fmla="*/ 156 h 595"/>
                  <a:gd name="T54" fmla="*/ 250 w 501"/>
                  <a:gd name="T55" fmla="*/ 156 h 595"/>
                  <a:gd name="T56" fmla="*/ 344 w 501"/>
                  <a:gd name="T57" fmla="*/ 2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1" h="595">
                    <a:moveTo>
                      <a:pt x="344" y="219"/>
                    </a:moveTo>
                    <a:lnTo>
                      <a:pt x="344" y="219"/>
                    </a:lnTo>
                    <a:lnTo>
                      <a:pt x="344" y="219"/>
                    </a:lnTo>
                    <a:cubicBezTo>
                      <a:pt x="500" y="156"/>
                      <a:pt x="500" y="156"/>
                      <a:pt x="500" y="156"/>
                    </a:cubicBezTo>
                    <a:lnTo>
                      <a:pt x="500" y="125"/>
                    </a:lnTo>
                    <a:cubicBezTo>
                      <a:pt x="500" y="94"/>
                      <a:pt x="469" y="94"/>
                      <a:pt x="469" y="94"/>
                    </a:cubicBezTo>
                    <a:cubicBezTo>
                      <a:pt x="375" y="156"/>
                      <a:pt x="375" y="156"/>
                      <a:pt x="375" y="156"/>
                    </a:cubicBezTo>
                    <a:lnTo>
                      <a:pt x="375" y="156"/>
                    </a:lnTo>
                    <a:cubicBezTo>
                      <a:pt x="219" y="0"/>
                      <a:pt x="219" y="0"/>
                      <a:pt x="219" y="0"/>
                    </a:cubicBezTo>
                    <a:lnTo>
                      <a:pt x="219" y="0"/>
                    </a:lnTo>
                    <a:cubicBezTo>
                      <a:pt x="0" y="219"/>
                      <a:pt x="0" y="219"/>
                      <a:pt x="0" y="219"/>
                    </a:cubicBezTo>
                    <a:lnTo>
                      <a:pt x="0" y="219"/>
                    </a:lnTo>
                    <a:cubicBezTo>
                      <a:pt x="32" y="250"/>
                      <a:pt x="125" y="312"/>
                      <a:pt x="157" y="344"/>
                    </a:cubicBezTo>
                    <a:lnTo>
                      <a:pt x="157" y="344"/>
                    </a:lnTo>
                    <a:cubicBezTo>
                      <a:pt x="94" y="500"/>
                      <a:pt x="94" y="500"/>
                      <a:pt x="94" y="500"/>
                    </a:cubicBezTo>
                    <a:cubicBezTo>
                      <a:pt x="63" y="500"/>
                      <a:pt x="63" y="500"/>
                      <a:pt x="94" y="500"/>
                    </a:cubicBezTo>
                    <a:cubicBezTo>
                      <a:pt x="125" y="562"/>
                      <a:pt x="125" y="562"/>
                      <a:pt x="125" y="562"/>
                    </a:cubicBezTo>
                    <a:cubicBezTo>
                      <a:pt x="125" y="594"/>
                      <a:pt x="157" y="594"/>
                      <a:pt x="157" y="594"/>
                    </a:cubicBezTo>
                    <a:lnTo>
                      <a:pt x="188" y="594"/>
                    </a:lnTo>
                    <a:cubicBezTo>
                      <a:pt x="219" y="562"/>
                      <a:pt x="219" y="531"/>
                      <a:pt x="188" y="531"/>
                    </a:cubicBezTo>
                    <a:cubicBezTo>
                      <a:pt x="188" y="500"/>
                      <a:pt x="188" y="500"/>
                      <a:pt x="188" y="500"/>
                    </a:cubicBezTo>
                    <a:lnTo>
                      <a:pt x="188" y="500"/>
                    </a:lnTo>
                    <a:cubicBezTo>
                      <a:pt x="250" y="312"/>
                      <a:pt x="250" y="312"/>
                      <a:pt x="250" y="312"/>
                    </a:cubicBezTo>
                    <a:lnTo>
                      <a:pt x="250" y="312"/>
                    </a:lnTo>
                    <a:cubicBezTo>
                      <a:pt x="219" y="281"/>
                      <a:pt x="188" y="250"/>
                      <a:pt x="157" y="250"/>
                    </a:cubicBezTo>
                    <a:lnTo>
                      <a:pt x="157" y="219"/>
                    </a:lnTo>
                    <a:cubicBezTo>
                      <a:pt x="250" y="156"/>
                      <a:pt x="250" y="156"/>
                      <a:pt x="250" y="156"/>
                    </a:cubicBezTo>
                    <a:cubicBezTo>
                      <a:pt x="250" y="125"/>
                      <a:pt x="250" y="156"/>
                      <a:pt x="250" y="156"/>
                    </a:cubicBezTo>
                    <a:lnTo>
                      <a:pt x="344" y="219"/>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
          <p:nvSpPr>
            <p:cNvPr id="9" name="TextBox 8"/>
            <p:cNvSpPr txBox="1"/>
            <p:nvPr/>
          </p:nvSpPr>
          <p:spPr>
            <a:xfrm>
              <a:off x="3885514" y="1963351"/>
              <a:ext cx="184666" cy="369332"/>
            </a:xfrm>
            <a:prstGeom prst="rect">
              <a:avLst/>
            </a:prstGeom>
            <a:noFill/>
          </p:spPr>
          <p:txBody>
            <a:bodyPr wrap="none" rtlCol="0">
              <a:spAutoFit/>
            </a:bodyPr>
            <a:lstStyle/>
            <a:p>
              <a:endParaRPr lang="en-US" dirty="0">
                <a:latin typeface="+mn-ea"/>
              </a:endParaRPr>
            </a:p>
          </p:txBody>
        </p:sp>
      </p:grpSp>
      <p:sp>
        <p:nvSpPr>
          <p:cNvPr id="72" name="矩形 71">
            <a:extLst>
              <a:ext uri="{FF2B5EF4-FFF2-40B4-BE49-F238E27FC236}">
                <a16:creationId xmlns:a16="http://schemas.microsoft.com/office/drawing/2014/main" id="{28D0998D-3CB6-40C3-BA21-A6D107EE917C}"/>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92004DE9-E5E3-4048-8DED-92C886921DBD}"/>
              </a:ext>
            </a:extLst>
          </p:cNvPr>
          <p:cNvSpPr/>
          <p:nvPr/>
        </p:nvSpPr>
        <p:spPr>
          <a:xfrm>
            <a:off x="2041452" y="-1"/>
            <a:ext cx="4614530"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一、 明确备考方向，科学备考</a:t>
            </a:r>
          </a:p>
        </p:txBody>
      </p:sp>
      <p:pic>
        <p:nvPicPr>
          <p:cNvPr id="74" name="图片 73">
            <a:extLst>
              <a:ext uri="{FF2B5EF4-FFF2-40B4-BE49-F238E27FC236}">
                <a16:creationId xmlns:a16="http://schemas.microsoft.com/office/drawing/2014/main" id="{78466E67-F987-4366-B206-224F52558918}"/>
              </a:ext>
            </a:extLst>
          </p:cNvPr>
          <p:cNvPicPr>
            <a:picLocks noChangeAspect="1"/>
          </p:cNvPicPr>
          <p:nvPr/>
        </p:nvPicPr>
        <p:blipFill>
          <a:blip r:embed="rId2"/>
          <a:stretch>
            <a:fillRect/>
          </a:stretch>
        </p:blipFill>
        <p:spPr>
          <a:xfrm>
            <a:off x="8187070" y="-1"/>
            <a:ext cx="956930" cy="684000"/>
          </a:xfrm>
          <a:prstGeom prst="rect">
            <a:avLst/>
          </a:prstGeom>
        </p:spPr>
      </p:pic>
      <p:sp>
        <p:nvSpPr>
          <p:cNvPr id="3" name="矩形 2">
            <a:extLst>
              <a:ext uri="{FF2B5EF4-FFF2-40B4-BE49-F238E27FC236}">
                <a16:creationId xmlns:a16="http://schemas.microsoft.com/office/drawing/2014/main" id="{AD3958B1-D0DE-4DBC-9FF0-D76B20D66E08}"/>
              </a:ext>
            </a:extLst>
          </p:cNvPr>
          <p:cNvSpPr/>
          <p:nvPr/>
        </p:nvSpPr>
        <p:spPr>
          <a:xfrm>
            <a:off x="3930585" y="1702400"/>
            <a:ext cx="5122222" cy="2677656"/>
          </a:xfrm>
          <a:prstGeom prst="rect">
            <a:avLst/>
          </a:prstGeom>
        </p:spPr>
        <p:txBody>
          <a:bodyPr wrap="square">
            <a:spAutoFit/>
          </a:bodyPr>
          <a:lstStyle/>
          <a:p>
            <a:r>
              <a:rPr lang="zh-CN" altLang="en-US" dirty="0"/>
              <a:t> </a:t>
            </a:r>
            <a:r>
              <a:rPr lang="zh-CN" altLang="en-US" sz="2400" b="1" dirty="0">
                <a:latin typeface="黑体" panose="02010609060101010101" pitchFamily="49" charset="-122"/>
                <a:ea typeface="黑体" panose="02010609060101010101" pitchFamily="49" charset="-122"/>
              </a:rPr>
              <a:t>细究考题，把握命题规律。</a:t>
            </a:r>
          </a:p>
          <a:p>
            <a:r>
              <a:rPr lang="zh-CN" altLang="en-US" sz="2400" b="1" dirty="0">
                <a:latin typeface="黑体" panose="02010609060101010101" pitchFamily="49" charset="-122"/>
                <a:ea typeface="黑体" panose="02010609060101010101" pitchFamily="49" charset="-122"/>
              </a:rPr>
              <a:t>具体流程：</a:t>
            </a:r>
          </a:p>
          <a:p>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1</a:t>
            </a:r>
            <a:r>
              <a:rPr lang="zh-CN" altLang="en-US" sz="2400" b="1" dirty="0">
                <a:latin typeface="黑体" panose="02010609060101010101" pitchFamily="49" charset="-122"/>
                <a:ea typeface="黑体" panose="02010609060101010101" pitchFamily="49" charset="-122"/>
              </a:rPr>
              <a:t>）做全国卷和海南卷的试题</a:t>
            </a:r>
          </a:p>
          <a:p>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）完成试题分析表（试题结构、试题知识、试题情景、试题分值、答题术语</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主要研究非选择题）</a:t>
            </a:r>
          </a:p>
          <a:p>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）总结命题特点、命题规律</a:t>
            </a:r>
            <a:endParaRPr lang="zh-CN" altLang="en-US"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475898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200"/>
                                        <p:tgtEl>
                                          <p:spTgt spid="95"/>
                                        </p:tgtEl>
                                      </p:cBhvr>
                                    </p:animEffect>
                                  </p:childTnLst>
                                </p:cTn>
                              </p:par>
                            </p:childTnLst>
                          </p:cTn>
                        </p:par>
                        <p:par>
                          <p:cTn id="8" fill="hold">
                            <p:stCondLst>
                              <p:cond delay="200"/>
                            </p:stCondLst>
                            <p:childTnLst>
                              <p:par>
                                <p:cTn id="9" presetID="53" presetClass="entr" presetSubtype="16" fill="hold" grpId="0" nodeType="afterEffect">
                                  <p:stCondLst>
                                    <p:cond delay="0"/>
                                  </p:stCondLst>
                                  <p:childTnLst>
                                    <p:set>
                                      <p:cBhvr>
                                        <p:cTn id="10" dur="1" fill="hold">
                                          <p:stCondLst>
                                            <p:cond delay="0"/>
                                          </p:stCondLst>
                                        </p:cTn>
                                        <p:tgtEl>
                                          <p:spTgt spid="185"/>
                                        </p:tgtEl>
                                        <p:attrNameLst>
                                          <p:attrName>style.visibility</p:attrName>
                                        </p:attrNameLst>
                                      </p:cBhvr>
                                      <p:to>
                                        <p:strVal val="visible"/>
                                      </p:to>
                                    </p:set>
                                    <p:anim calcmode="lin" valueType="num">
                                      <p:cBhvr>
                                        <p:cTn id="11" dur="10" fill="hold"/>
                                        <p:tgtEl>
                                          <p:spTgt spid="185"/>
                                        </p:tgtEl>
                                        <p:attrNameLst>
                                          <p:attrName>ppt_w</p:attrName>
                                        </p:attrNameLst>
                                      </p:cBhvr>
                                      <p:tavLst>
                                        <p:tav tm="0">
                                          <p:val>
                                            <p:fltVal val="0"/>
                                          </p:val>
                                        </p:tav>
                                        <p:tav tm="100000">
                                          <p:val>
                                            <p:strVal val="#ppt_w"/>
                                          </p:val>
                                        </p:tav>
                                      </p:tavLst>
                                    </p:anim>
                                    <p:anim calcmode="lin" valueType="num">
                                      <p:cBhvr>
                                        <p:cTn id="12" dur="10" fill="hold"/>
                                        <p:tgtEl>
                                          <p:spTgt spid="185"/>
                                        </p:tgtEl>
                                        <p:attrNameLst>
                                          <p:attrName>ppt_h</p:attrName>
                                        </p:attrNameLst>
                                      </p:cBhvr>
                                      <p:tavLst>
                                        <p:tav tm="0">
                                          <p:val>
                                            <p:fltVal val="0"/>
                                          </p:val>
                                        </p:tav>
                                        <p:tav tm="100000">
                                          <p:val>
                                            <p:strVal val="#ppt_h"/>
                                          </p:val>
                                        </p:tav>
                                      </p:tavLst>
                                    </p:anim>
                                    <p:animEffect transition="in" filter="fade">
                                      <p:cBhvr>
                                        <p:cTn id="13" dur="10"/>
                                        <p:tgtEl>
                                          <p:spTgt spid="185"/>
                                        </p:tgtEl>
                                      </p:cBhvr>
                                    </p:animEffect>
                                  </p:childTnLst>
                                </p:cTn>
                              </p:par>
                            </p:childTnLst>
                          </p:cTn>
                        </p:par>
                        <p:par>
                          <p:cTn id="14" fill="hold">
                            <p:stCondLst>
                              <p:cond delay="210"/>
                            </p:stCondLst>
                            <p:childTnLst>
                              <p:par>
                                <p:cTn id="15" presetID="53" presetClass="entr" presetSubtype="16"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10" fill="hold"/>
                                        <p:tgtEl>
                                          <p:spTgt spid="53"/>
                                        </p:tgtEl>
                                        <p:attrNameLst>
                                          <p:attrName>ppt_w</p:attrName>
                                        </p:attrNameLst>
                                      </p:cBhvr>
                                      <p:tavLst>
                                        <p:tav tm="0">
                                          <p:val>
                                            <p:fltVal val="0"/>
                                          </p:val>
                                        </p:tav>
                                        <p:tav tm="100000">
                                          <p:val>
                                            <p:strVal val="#ppt_w"/>
                                          </p:val>
                                        </p:tav>
                                      </p:tavLst>
                                    </p:anim>
                                    <p:anim calcmode="lin" valueType="num">
                                      <p:cBhvr>
                                        <p:cTn id="18" dur="10" fill="hold"/>
                                        <p:tgtEl>
                                          <p:spTgt spid="53"/>
                                        </p:tgtEl>
                                        <p:attrNameLst>
                                          <p:attrName>ppt_h</p:attrName>
                                        </p:attrNameLst>
                                      </p:cBhvr>
                                      <p:tavLst>
                                        <p:tav tm="0">
                                          <p:val>
                                            <p:fltVal val="0"/>
                                          </p:val>
                                        </p:tav>
                                        <p:tav tm="100000">
                                          <p:val>
                                            <p:strVal val="#ppt_h"/>
                                          </p:val>
                                        </p:tav>
                                      </p:tavLst>
                                    </p:anim>
                                    <p:animEffect transition="in" filter="fade">
                                      <p:cBhvr>
                                        <p:cTn id="19" dur="10"/>
                                        <p:tgtEl>
                                          <p:spTgt spid="53"/>
                                        </p:tgtEl>
                                      </p:cBhvr>
                                    </p:animEffect>
                                  </p:childTnLst>
                                </p:cTn>
                              </p:par>
                            </p:childTnLst>
                          </p:cTn>
                        </p:par>
                        <p:par>
                          <p:cTn id="20" fill="hold">
                            <p:stCondLst>
                              <p:cond delay="220"/>
                            </p:stCondLst>
                            <p:childTnLst>
                              <p:par>
                                <p:cTn id="21" presetID="16" presetClass="entr" presetSubtype="2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95" grpId="0" animBg="1"/>
      <p:bldP spid="185"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3007166" y="-7170"/>
            <a:ext cx="253054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试题结构、分值</a:t>
            </a:r>
          </a:p>
        </p:txBody>
      </p:sp>
      <p:pic>
        <p:nvPicPr>
          <p:cNvPr id="3" name="图片 2">
            <a:extLst>
              <a:ext uri="{FF2B5EF4-FFF2-40B4-BE49-F238E27FC236}">
                <a16:creationId xmlns:a16="http://schemas.microsoft.com/office/drawing/2014/main" id="{36DA9F6C-BC0F-4C83-BBA1-BB8D28926B13}"/>
              </a:ext>
            </a:extLst>
          </p:cNvPr>
          <p:cNvPicPr>
            <a:picLocks noChangeAspect="1"/>
          </p:cNvPicPr>
          <p:nvPr/>
        </p:nvPicPr>
        <p:blipFill>
          <a:blip r:embed="rId3"/>
          <a:stretch>
            <a:fillRect/>
          </a:stretch>
        </p:blipFill>
        <p:spPr>
          <a:xfrm>
            <a:off x="-53163" y="705263"/>
            <a:ext cx="9250326" cy="4508205"/>
          </a:xfrm>
          <a:prstGeom prst="rect">
            <a:avLst/>
          </a:prstGeom>
        </p:spPr>
      </p:pic>
    </p:spTree>
    <p:extLst>
      <p:ext uri="{BB962C8B-B14F-4D97-AF65-F5344CB8AC3E}">
        <p14:creationId xmlns:p14="http://schemas.microsoft.com/office/powerpoint/2010/main" val="413462688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3327991" y="-10637"/>
            <a:ext cx="153108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试题形式</a:t>
            </a:r>
          </a:p>
        </p:txBody>
      </p:sp>
      <p:pic>
        <p:nvPicPr>
          <p:cNvPr id="5" name="图片 4">
            <a:extLst>
              <a:ext uri="{FF2B5EF4-FFF2-40B4-BE49-F238E27FC236}">
                <a16:creationId xmlns:a16="http://schemas.microsoft.com/office/drawing/2014/main" id="{6CEB261A-4C52-48AA-9785-7ED99DED8DD0}"/>
              </a:ext>
            </a:extLst>
          </p:cNvPr>
          <p:cNvPicPr>
            <a:picLocks noChangeAspect="1"/>
          </p:cNvPicPr>
          <p:nvPr/>
        </p:nvPicPr>
        <p:blipFill>
          <a:blip r:embed="rId3"/>
          <a:stretch>
            <a:fillRect/>
          </a:stretch>
        </p:blipFill>
        <p:spPr>
          <a:xfrm>
            <a:off x="0" y="1041544"/>
            <a:ext cx="9143999" cy="4101956"/>
          </a:xfrm>
          <a:prstGeom prst="rect">
            <a:avLst/>
          </a:prstGeom>
        </p:spPr>
      </p:pic>
    </p:spTree>
    <p:extLst>
      <p:ext uri="{BB962C8B-B14F-4D97-AF65-F5344CB8AC3E}">
        <p14:creationId xmlns:p14="http://schemas.microsoft.com/office/powerpoint/2010/main" val="48257012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3327991" y="-10637"/>
            <a:ext cx="153108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试题知识</a:t>
            </a:r>
          </a:p>
        </p:txBody>
      </p:sp>
      <p:pic>
        <p:nvPicPr>
          <p:cNvPr id="6" name="Picture 2">
            <a:extLst>
              <a:ext uri="{FF2B5EF4-FFF2-40B4-BE49-F238E27FC236}">
                <a16:creationId xmlns:a16="http://schemas.microsoft.com/office/drawing/2014/main" id="{02FE6586-A844-4ED5-9905-05ADB4BF64CE}"/>
              </a:ext>
            </a:extLst>
          </p:cNvPr>
          <p:cNvPicPr>
            <a:picLocks noChangeAspect="1" noChangeArrowheads="1"/>
          </p:cNvPicPr>
          <p:nvPr/>
        </p:nvPicPr>
        <p:blipFill>
          <a:blip r:embed="rId3" cstate="print"/>
          <a:srcRect/>
          <a:stretch>
            <a:fillRect/>
          </a:stretch>
        </p:blipFill>
        <p:spPr bwMode="auto">
          <a:xfrm>
            <a:off x="0" y="673362"/>
            <a:ext cx="9143999" cy="4468947"/>
          </a:xfrm>
          <a:prstGeom prst="rect">
            <a:avLst/>
          </a:prstGeom>
          <a:noFill/>
          <a:ln w="9525">
            <a:noFill/>
            <a:miter lim="800000"/>
            <a:headEnd/>
            <a:tailEnd/>
          </a:ln>
        </p:spPr>
      </p:pic>
    </p:spTree>
    <p:extLst>
      <p:ext uri="{BB962C8B-B14F-4D97-AF65-F5344CB8AC3E}">
        <p14:creationId xmlns:p14="http://schemas.microsoft.com/office/powerpoint/2010/main" val="3470112756"/>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3327991" y="-10637"/>
            <a:ext cx="153108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试题情景</a:t>
            </a:r>
          </a:p>
        </p:txBody>
      </p:sp>
      <p:pic>
        <p:nvPicPr>
          <p:cNvPr id="3" name="图片 2">
            <a:extLst>
              <a:ext uri="{FF2B5EF4-FFF2-40B4-BE49-F238E27FC236}">
                <a16:creationId xmlns:a16="http://schemas.microsoft.com/office/drawing/2014/main" id="{6B26F602-CF41-407C-8C25-230C94839056}"/>
              </a:ext>
            </a:extLst>
          </p:cNvPr>
          <p:cNvPicPr>
            <a:picLocks noChangeAspect="1"/>
          </p:cNvPicPr>
          <p:nvPr/>
        </p:nvPicPr>
        <p:blipFill>
          <a:blip r:embed="rId3"/>
          <a:stretch>
            <a:fillRect/>
          </a:stretch>
        </p:blipFill>
        <p:spPr>
          <a:xfrm>
            <a:off x="0" y="715899"/>
            <a:ext cx="9144000" cy="4416970"/>
          </a:xfrm>
          <a:prstGeom prst="rect">
            <a:avLst/>
          </a:prstGeom>
        </p:spPr>
      </p:pic>
    </p:spTree>
    <p:extLst>
      <p:ext uri="{BB962C8B-B14F-4D97-AF65-F5344CB8AC3E}">
        <p14:creationId xmlns:p14="http://schemas.microsoft.com/office/powerpoint/2010/main" val="39397983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http://www.xinhuanet.com/2019-03/18/1124250454_15529164422321n.jpg"/>
          <p:cNvPicPr>
            <a:picLocks noChangeAspect="1" noChangeArrowheads="1"/>
          </p:cNvPicPr>
          <p:nvPr/>
        </p:nvPicPr>
        <p:blipFill>
          <a:blip r:embed="rId2" cstate="print"/>
          <a:srcRect/>
          <a:stretch>
            <a:fillRect/>
          </a:stretch>
        </p:blipFill>
        <p:spPr bwMode="auto">
          <a:xfrm>
            <a:off x="5635674" y="1208681"/>
            <a:ext cx="3508326" cy="39117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矩形 2"/>
          <p:cNvSpPr/>
          <p:nvPr/>
        </p:nvSpPr>
        <p:spPr>
          <a:xfrm>
            <a:off x="0" y="1196292"/>
            <a:ext cx="5635674" cy="3970318"/>
          </a:xfrm>
          <a:prstGeom prst="rect">
            <a:avLst/>
          </a:prstGeom>
        </p:spPr>
        <p:txBody>
          <a:bodyPr wrap="square">
            <a:spAutoFit/>
          </a:bodyPr>
          <a:lstStyle/>
          <a:p>
            <a:pPr indent="457200"/>
            <a:r>
              <a:rPr lang="en-US" altLang="zh-CN" b="1" dirty="0">
                <a:latin typeface="楷体" panose="02010609060101010101" pitchFamily="49" charset="-122"/>
                <a:ea typeface="楷体" panose="02010609060101010101" pitchFamily="49" charset="-122"/>
              </a:rPr>
              <a:t>2019</a:t>
            </a:r>
            <a:r>
              <a:rPr lang="zh-CN" altLang="en-US" b="1" dirty="0">
                <a:latin typeface="楷体" panose="02010609060101010101" pitchFamily="49" charset="-122"/>
                <a:ea typeface="楷体" panose="02010609060101010101" pitchFamily="49" charset="-122"/>
              </a:rPr>
              <a:t>年</a:t>
            </a:r>
            <a:r>
              <a:rPr lang="en-US" altLang="zh-CN" b="1" dirty="0">
                <a:latin typeface="楷体" panose="02010609060101010101" pitchFamily="49" charset="-122"/>
                <a:ea typeface="楷体" panose="02010609060101010101" pitchFamily="49" charset="-122"/>
              </a:rPr>
              <a:t>3</a:t>
            </a:r>
            <a:r>
              <a:rPr lang="zh-CN" altLang="en-US" b="1" dirty="0">
                <a:latin typeface="楷体" panose="02010609060101010101" pitchFamily="49" charset="-122"/>
                <a:ea typeface="楷体" panose="02010609060101010101" pitchFamily="49" charset="-122"/>
              </a:rPr>
              <a:t>月</a:t>
            </a:r>
            <a:r>
              <a:rPr lang="en-US" altLang="zh-CN" b="1" dirty="0">
                <a:latin typeface="楷体" panose="02010609060101010101" pitchFamily="49" charset="-122"/>
                <a:ea typeface="楷体" panose="02010609060101010101" pitchFamily="49" charset="-122"/>
              </a:rPr>
              <a:t>18</a:t>
            </a:r>
            <a:r>
              <a:rPr lang="zh-CN" altLang="en-US" b="1" dirty="0">
                <a:latin typeface="楷体" panose="02010609060101010101" pitchFamily="49" charset="-122"/>
                <a:ea typeface="楷体" panose="02010609060101010101" pitchFamily="49" charset="-122"/>
              </a:rPr>
              <a:t>日 </a:t>
            </a: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习近平主持召开学校思想政治理论课教师座谈会强调：“办好思想政治理论课，最根本的是要全面贯彻党的教育方针，解决好培养什么人、怎样培养人、为谁培养人这个根本问题。”</a:t>
            </a:r>
            <a:endParaRPr lang="en-US" altLang="zh-CN" b="1" dirty="0">
              <a:latin typeface="楷体" panose="02010609060101010101" pitchFamily="49" charset="-122"/>
              <a:ea typeface="楷体" panose="02010609060101010101" pitchFamily="49" charset="-122"/>
            </a:endParaRPr>
          </a:p>
          <a:p>
            <a:pPr indent="457200"/>
            <a:r>
              <a:rPr lang="zh-CN" altLang="en-US" b="1" dirty="0">
                <a:latin typeface="楷体" panose="02010609060101010101" pitchFamily="49" charset="-122"/>
                <a:ea typeface="楷体" panose="02010609060101010101" pitchFamily="49" charset="-122"/>
              </a:rPr>
              <a:t>“思想政治理论课是落实</a:t>
            </a:r>
            <a:r>
              <a:rPr lang="zh-CN" altLang="en-US" b="1" dirty="0">
                <a:solidFill>
                  <a:srgbClr val="FF0000"/>
                </a:solidFill>
                <a:latin typeface="楷体" panose="02010609060101010101" pitchFamily="49" charset="-122"/>
                <a:ea typeface="楷体" panose="02010609060101010101" pitchFamily="49" charset="-122"/>
              </a:rPr>
              <a:t>立德树人</a:t>
            </a:r>
            <a:r>
              <a:rPr lang="zh-CN" altLang="en-US" b="1" dirty="0">
                <a:latin typeface="楷体" panose="02010609060101010101" pitchFamily="49" charset="-122"/>
                <a:ea typeface="楷体" panose="02010609060101010101" pitchFamily="49" charset="-122"/>
              </a:rPr>
              <a:t>根本任务的关键课程。青少年阶段是人生的“拔节孕穗期”，最需要精心引导和栽培。我们办中国特色社会主义教育，就是要</a:t>
            </a:r>
            <a:r>
              <a:rPr lang="zh-CN" altLang="en-US" b="1" dirty="0">
                <a:solidFill>
                  <a:srgbClr val="FF0000"/>
                </a:solidFill>
                <a:latin typeface="楷体" panose="02010609060101010101" pitchFamily="49" charset="-122"/>
                <a:ea typeface="楷体" panose="02010609060101010101" pitchFamily="49" charset="-122"/>
              </a:rPr>
              <a:t>理直气壮</a:t>
            </a:r>
            <a:r>
              <a:rPr lang="zh-CN" altLang="en-US" b="1" dirty="0">
                <a:latin typeface="楷体" panose="02010609060101010101" pitchFamily="49" charset="-122"/>
                <a:ea typeface="楷体" panose="02010609060101010101" pitchFamily="49" charset="-122"/>
              </a:rPr>
              <a:t>开好思政课，</a:t>
            </a:r>
            <a:r>
              <a:rPr lang="zh-CN" altLang="en-US" b="1" dirty="0">
                <a:solidFill>
                  <a:srgbClr val="FF0000"/>
                </a:solidFill>
                <a:latin typeface="楷体" panose="02010609060101010101" pitchFamily="49" charset="-122"/>
                <a:ea typeface="楷体" panose="02010609060101010101" pitchFamily="49" charset="-122"/>
              </a:rPr>
              <a:t>用新时代中国特色社会主义思想铸魂育人，引导学生增强中国特色社会主义道路自信、理论自信、制度自信、文化自信，</a:t>
            </a:r>
            <a:r>
              <a:rPr lang="zh-CN" altLang="en-US" b="1" dirty="0">
                <a:latin typeface="楷体" panose="02010609060101010101" pitchFamily="49" charset="-122"/>
                <a:ea typeface="楷体" panose="02010609060101010101" pitchFamily="49" charset="-122"/>
              </a:rPr>
              <a:t>厚植爱国主义情怀，把爱国情、强国志、报国行自觉融入坚持和发展中国特色社会主义事业、建设社会主义现代化强国、实现中华民族伟大复兴的奋斗之中。”</a:t>
            </a:r>
            <a:endParaRPr lang="en-US" altLang="zh-CN" b="1" dirty="0">
              <a:latin typeface="楷体" panose="02010609060101010101" pitchFamily="49" charset="-122"/>
              <a:ea typeface="楷体" panose="02010609060101010101" pitchFamily="49" charset="-122"/>
            </a:endParaRPr>
          </a:p>
          <a:p>
            <a:endParaRPr lang="zh-CN" altLang="en-US" dirty="0"/>
          </a:p>
        </p:txBody>
      </p:sp>
      <p:sp>
        <p:nvSpPr>
          <p:cNvPr id="5" name="矩形 4">
            <a:extLst>
              <a:ext uri="{FF2B5EF4-FFF2-40B4-BE49-F238E27FC236}">
                <a16:creationId xmlns:a16="http://schemas.microsoft.com/office/drawing/2014/main" id="{0302BBB3-8107-4415-B975-388FCE45A1AA}"/>
              </a:ext>
            </a:extLst>
          </p:cNvPr>
          <p:cNvSpPr/>
          <p:nvPr/>
        </p:nvSpPr>
        <p:spPr>
          <a:xfrm>
            <a:off x="0" y="10631"/>
            <a:ext cx="9144000" cy="684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3"/>
          <a:stretch>
            <a:fillRect/>
          </a:stretch>
        </p:blipFill>
        <p:spPr>
          <a:xfrm>
            <a:off x="8187070" y="-1"/>
            <a:ext cx="956930"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2383751" y="10631"/>
            <a:ext cx="3931990" cy="684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新时代背景下的思想政治理论课：</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a:spLocks noChangeArrowheads="1"/>
          </p:cNvSpPr>
          <p:nvPr/>
        </p:nvSpPr>
        <p:spPr bwMode="auto">
          <a:xfrm rot="19277769">
            <a:off x="3956903" y="1409144"/>
            <a:ext cx="1044000" cy="10800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endParaRPr lang="en-US">
              <a:latin typeface="+mn-ea"/>
            </a:endParaRPr>
          </a:p>
        </p:txBody>
      </p:sp>
      <p:sp>
        <p:nvSpPr>
          <p:cNvPr id="7" name="Freeform 3"/>
          <p:cNvSpPr>
            <a:spLocks noChangeArrowheads="1"/>
          </p:cNvSpPr>
          <p:nvPr/>
        </p:nvSpPr>
        <p:spPr bwMode="auto">
          <a:xfrm rot="3296449">
            <a:off x="4715641" y="1688590"/>
            <a:ext cx="1044000" cy="10800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endParaRPr lang="en-US">
              <a:latin typeface="+mn-ea"/>
            </a:endParaRPr>
          </a:p>
        </p:txBody>
      </p:sp>
      <p:sp>
        <p:nvSpPr>
          <p:cNvPr id="9" name="Freeform 3"/>
          <p:cNvSpPr>
            <a:spLocks noChangeArrowheads="1"/>
          </p:cNvSpPr>
          <p:nvPr/>
        </p:nvSpPr>
        <p:spPr bwMode="auto">
          <a:xfrm rot="8459225">
            <a:off x="4479473" y="2446411"/>
            <a:ext cx="1044000" cy="10800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endParaRPr lang="en-US">
              <a:latin typeface="+mn-ea"/>
            </a:endParaRPr>
          </a:p>
        </p:txBody>
      </p:sp>
      <p:sp>
        <p:nvSpPr>
          <p:cNvPr id="10" name="Freeform 3"/>
          <p:cNvSpPr>
            <a:spLocks noChangeArrowheads="1"/>
          </p:cNvSpPr>
          <p:nvPr/>
        </p:nvSpPr>
        <p:spPr bwMode="auto">
          <a:xfrm rot="13983098">
            <a:off x="3727101" y="2167330"/>
            <a:ext cx="1044000" cy="10800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5"/>
          </a:solidFill>
          <a:ln>
            <a:noFill/>
          </a:ln>
          <a:effectLst/>
        </p:spPr>
        <p:txBody>
          <a:bodyPr wrap="none" anchor="ctr"/>
          <a:lstStyle/>
          <a:p>
            <a:endParaRPr lang="en-US">
              <a:latin typeface="+mn-ea"/>
            </a:endParaRPr>
          </a:p>
        </p:txBody>
      </p:sp>
      <p:sp>
        <p:nvSpPr>
          <p:cNvPr id="23" name="TextBox 22"/>
          <p:cNvSpPr txBox="1"/>
          <p:nvPr/>
        </p:nvSpPr>
        <p:spPr>
          <a:xfrm>
            <a:off x="3942457" y="1614075"/>
            <a:ext cx="1094015" cy="584753"/>
          </a:xfrm>
          <a:prstGeom prst="rect">
            <a:avLst/>
          </a:prstGeom>
          <a:noFill/>
        </p:spPr>
        <p:txBody>
          <a:bodyPr wrap="square" lIns="91420" tIns="45709" rIns="91420" bIns="45709" rtlCol="0">
            <a:spAutoFit/>
          </a:bodyPr>
          <a:lstStyle/>
          <a:p>
            <a:pPr algn="ctr"/>
            <a:r>
              <a:rPr lang="en-US" sz="3200" b="1" dirty="0">
                <a:solidFill>
                  <a:schemeClr val="bg1"/>
                </a:solidFill>
                <a:latin typeface="+mn-ea"/>
                <a:cs typeface="Helvetica Neue"/>
              </a:rPr>
              <a:t>A</a:t>
            </a:r>
            <a:endParaRPr lang="ru-RU" sz="3200" b="1" dirty="0">
              <a:solidFill>
                <a:schemeClr val="bg1"/>
              </a:solidFill>
              <a:latin typeface="+mn-ea"/>
              <a:cs typeface="Helvetica Neue"/>
            </a:endParaRPr>
          </a:p>
        </p:txBody>
      </p:sp>
      <p:sp>
        <p:nvSpPr>
          <p:cNvPr id="24" name="TextBox 23"/>
          <p:cNvSpPr txBox="1"/>
          <p:nvPr/>
        </p:nvSpPr>
        <p:spPr>
          <a:xfrm rot="311101">
            <a:off x="4775583" y="1916875"/>
            <a:ext cx="1094015" cy="584753"/>
          </a:xfrm>
          <a:prstGeom prst="rect">
            <a:avLst/>
          </a:prstGeom>
          <a:noFill/>
        </p:spPr>
        <p:txBody>
          <a:bodyPr wrap="square" lIns="91420" tIns="45709" rIns="91420" bIns="45709" rtlCol="0">
            <a:spAutoFit/>
          </a:bodyPr>
          <a:lstStyle/>
          <a:p>
            <a:pPr algn="ctr"/>
            <a:r>
              <a:rPr lang="en-US" sz="3200" b="1" dirty="0">
                <a:solidFill>
                  <a:schemeClr val="bg1"/>
                </a:solidFill>
                <a:latin typeface="+mn-ea"/>
                <a:cs typeface="Helvetica Neue"/>
              </a:rPr>
              <a:t>B</a:t>
            </a:r>
            <a:endParaRPr lang="ru-RU" sz="3200" b="1" dirty="0">
              <a:solidFill>
                <a:schemeClr val="bg1"/>
              </a:solidFill>
              <a:latin typeface="+mn-ea"/>
              <a:cs typeface="Helvetica Neue"/>
            </a:endParaRPr>
          </a:p>
        </p:txBody>
      </p:sp>
      <p:sp>
        <p:nvSpPr>
          <p:cNvPr id="25" name="TextBox 24"/>
          <p:cNvSpPr txBox="1"/>
          <p:nvPr/>
        </p:nvSpPr>
        <p:spPr>
          <a:xfrm>
            <a:off x="4422330" y="2725188"/>
            <a:ext cx="1094015" cy="584753"/>
          </a:xfrm>
          <a:prstGeom prst="rect">
            <a:avLst/>
          </a:prstGeom>
          <a:noFill/>
        </p:spPr>
        <p:txBody>
          <a:bodyPr wrap="square" lIns="91420" tIns="45709" rIns="91420" bIns="45709" rtlCol="0">
            <a:spAutoFit/>
          </a:bodyPr>
          <a:lstStyle/>
          <a:p>
            <a:pPr algn="ctr"/>
            <a:r>
              <a:rPr lang="en-US" sz="3200" b="1" dirty="0">
                <a:solidFill>
                  <a:schemeClr val="bg1"/>
                </a:solidFill>
                <a:latin typeface="+mn-ea"/>
                <a:cs typeface="Helvetica Neue"/>
              </a:rPr>
              <a:t>C</a:t>
            </a:r>
            <a:endParaRPr lang="ru-RU" sz="3200" b="1" dirty="0">
              <a:solidFill>
                <a:schemeClr val="bg1"/>
              </a:solidFill>
              <a:latin typeface="+mn-ea"/>
              <a:cs typeface="Helvetica Neue"/>
            </a:endParaRPr>
          </a:p>
        </p:txBody>
      </p:sp>
      <p:sp>
        <p:nvSpPr>
          <p:cNvPr id="26" name="TextBox 25"/>
          <p:cNvSpPr txBox="1"/>
          <p:nvPr/>
        </p:nvSpPr>
        <p:spPr>
          <a:xfrm>
            <a:off x="3687583" y="2396946"/>
            <a:ext cx="1139598" cy="584753"/>
          </a:xfrm>
          <a:prstGeom prst="rect">
            <a:avLst/>
          </a:prstGeom>
          <a:noFill/>
        </p:spPr>
        <p:txBody>
          <a:bodyPr wrap="square" lIns="91420" tIns="45709" rIns="91420" bIns="45709" rtlCol="0">
            <a:spAutoFit/>
          </a:bodyPr>
          <a:lstStyle/>
          <a:p>
            <a:pPr algn="ctr"/>
            <a:r>
              <a:rPr lang="en-US" sz="3200" b="1" dirty="0">
                <a:solidFill>
                  <a:schemeClr val="bg1"/>
                </a:solidFill>
                <a:latin typeface="+mn-ea"/>
                <a:cs typeface="Helvetica Neue"/>
              </a:rPr>
              <a:t>D</a:t>
            </a:r>
            <a:endParaRPr lang="ru-RU" sz="3200" b="1" dirty="0">
              <a:solidFill>
                <a:schemeClr val="bg1"/>
              </a:solidFill>
              <a:latin typeface="+mn-ea"/>
              <a:cs typeface="Helvetica Neue"/>
            </a:endParaRPr>
          </a:p>
        </p:txBody>
      </p:sp>
      <p:cxnSp>
        <p:nvCxnSpPr>
          <p:cNvPr id="64" name="Elbow Connector 63"/>
          <p:cNvCxnSpPr>
            <a:cxnSpLocks/>
          </p:cNvCxnSpPr>
          <p:nvPr/>
        </p:nvCxnSpPr>
        <p:spPr>
          <a:xfrm flipV="1">
            <a:off x="189251" y="2990416"/>
            <a:ext cx="3577724" cy="205704"/>
          </a:xfrm>
          <a:prstGeom prst="bentConnector3">
            <a:avLst>
              <a:gd name="adj1" fmla="val 50000"/>
            </a:avLst>
          </a:prstGeom>
          <a:ln>
            <a:solidFill>
              <a:schemeClr val="accent5"/>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9" name="Group 28"/>
          <p:cNvGrpSpPr/>
          <p:nvPr/>
        </p:nvGrpSpPr>
        <p:grpSpPr>
          <a:xfrm>
            <a:off x="157502" y="793930"/>
            <a:ext cx="4486925" cy="631634"/>
            <a:chOff x="687602" y="840984"/>
            <a:chExt cx="3554105" cy="719308"/>
          </a:xfrm>
          <a:effectLst/>
        </p:grpSpPr>
        <p:cxnSp>
          <p:nvCxnSpPr>
            <p:cNvPr id="17" name="Straight Connector 16"/>
            <p:cNvCxnSpPr>
              <a:cxnSpLocks/>
            </p:cNvCxnSpPr>
            <p:nvPr/>
          </p:nvCxnSpPr>
          <p:spPr>
            <a:xfrm flipV="1">
              <a:off x="4231411" y="840984"/>
              <a:ext cx="0" cy="719308"/>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687602" y="853440"/>
              <a:ext cx="3554105" cy="0"/>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97641" y="840984"/>
              <a:ext cx="0" cy="682225"/>
            </a:xfrm>
            <a:prstGeom prst="line">
              <a:avLst/>
            </a:prstGeom>
            <a:ln>
              <a:solidFill>
                <a:schemeClr val="accent2"/>
              </a:solidFill>
              <a:tailEnd type="oval"/>
            </a:ln>
            <a:effectLst/>
          </p:spPr>
          <p:style>
            <a:lnRef idx="2">
              <a:schemeClr val="accent1"/>
            </a:lnRef>
            <a:fillRef idx="0">
              <a:schemeClr val="accent1"/>
            </a:fillRef>
            <a:effectRef idx="1">
              <a:schemeClr val="accent1"/>
            </a:effectRef>
            <a:fontRef idx="minor">
              <a:schemeClr val="tx1"/>
            </a:fontRef>
          </p:style>
        </p:cxnSp>
      </p:grpSp>
      <p:cxnSp>
        <p:nvCxnSpPr>
          <p:cNvPr id="52" name="Straight Connector 51"/>
          <p:cNvCxnSpPr>
            <a:cxnSpLocks/>
          </p:cNvCxnSpPr>
          <p:nvPr/>
        </p:nvCxnSpPr>
        <p:spPr>
          <a:xfrm flipH="1">
            <a:off x="5542188" y="2623443"/>
            <a:ext cx="205500" cy="1"/>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a:cxnSpLocks/>
          </p:cNvCxnSpPr>
          <p:nvPr/>
        </p:nvCxnSpPr>
        <p:spPr>
          <a:xfrm flipH="1" flipV="1">
            <a:off x="5747688" y="804868"/>
            <a:ext cx="3207" cy="182838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a:cxnSpLocks/>
          </p:cNvCxnSpPr>
          <p:nvPr/>
        </p:nvCxnSpPr>
        <p:spPr>
          <a:xfrm>
            <a:off x="5744482" y="793930"/>
            <a:ext cx="3229342" cy="10939"/>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a:cxnSpLocks/>
          </p:cNvCxnSpPr>
          <p:nvPr/>
        </p:nvCxnSpPr>
        <p:spPr>
          <a:xfrm flipV="1">
            <a:off x="8986187" y="793930"/>
            <a:ext cx="0" cy="265639"/>
          </a:xfrm>
          <a:prstGeom prst="line">
            <a:avLst/>
          </a:prstGeom>
          <a:ln>
            <a:solidFill>
              <a:schemeClr val="accent3"/>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a:cxnSpLocks/>
          </p:cNvCxnSpPr>
          <p:nvPr/>
        </p:nvCxnSpPr>
        <p:spPr>
          <a:xfrm>
            <a:off x="4701038" y="4838145"/>
            <a:ext cx="895909" cy="6760"/>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a:cxnSpLocks/>
          </p:cNvCxnSpPr>
          <p:nvPr/>
        </p:nvCxnSpPr>
        <p:spPr>
          <a:xfrm flipH="1" flipV="1">
            <a:off x="4701038" y="3555287"/>
            <a:ext cx="6009" cy="1282858"/>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a:cxnSpLocks/>
          </p:cNvCxnSpPr>
          <p:nvPr/>
        </p:nvCxnSpPr>
        <p:spPr>
          <a:xfrm flipH="1" flipV="1">
            <a:off x="5593296" y="3440034"/>
            <a:ext cx="7302" cy="1407744"/>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a:cxnSpLocks/>
          </p:cNvCxnSpPr>
          <p:nvPr/>
        </p:nvCxnSpPr>
        <p:spPr>
          <a:xfrm>
            <a:off x="5568226" y="3440034"/>
            <a:ext cx="3350134" cy="0"/>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flipV="1">
            <a:off x="8925013" y="3440034"/>
            <a:ext cx="0" cy="402118"/>
          </a:xfrm>
          <a:prstGeom prst="line">
            <a:avLst/>
          </a:prstGeom>
          <a:ln>
            <a:solidFill>
              <a:schemeClr val="accent4"/>
            </a:solidFill>
            <a:headEnd type="oval"/>
          </a:ln>
          <a:effectLst/>
        </p:spPr>
        <p:style>
          <a:lnRef idx="2">
            <a:schemeClr val="accent1"/>
          </a:lnRef>
          <a:fillRef idx="0">
            <a:schemeClr val="accent1"/>
          </a:fillRef>
          <a:effectRef idx="1">
            <a:schemeClr val="accent1"/>
          </a:effectRef>
          <a:fontRef idx="minor">
            <a:schemeClr val="tx1"/>
          </a:fontRef>
        </p:style>
      </p:cxnSp>
      <p:sp>
        <p:nvSpPr>
          <p:cNvPr id="31" name="Freeform 2"/>
          <p:cNvSpPr>
            <a:spLocks noChangeArrowheads="1"/>
          </p:cNvSpPr>
          <p:nvPr/>
        </p:nvSpPr>
        <p:spPr bwMode="auto">
          <a:xfrm>
            <a:off x="27452" y="1549190"/>
            <a:ext cx="422690" cy="422690"/>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accent2"/>
          </a:solidFill>
          <a:ln>
            <a:noFill/>
          </a:ln>
          <a:effectLst/>
        </p:spPr>
        <p:txBody>
          <a:bodyPr wrap="none" anchor="ctr"/>
          <a:lstStyle/>
          <a:p>
            <a:endParaRPr lang="en-US">
              <a:latin typeface="+mn-ea"/>
            </a:endParaRPr>
          </a:p>
        </p:txBody>
      </p:sp>
      <p:sp>
        <p:nvSpPr>
          <p:cNvPr id="32" name="Freeform 3"/>
          <p:cNvSpPr>
            <a:spLocks noChangeArrowheads="1"/>
          </p:cNvSpPr>
          <p:nvPr/>
        </p:nvSpPr>
        <p:spPr bwMode="auto">
          <a:xfrm>
            <a:off x="56483" y="3315634"/>
            <a:ext cx="543288" cy="417020"/>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accent5"/>
          </a:solidFill>
          <a:ln>
            <a:noFill/>
          </a:ln>
          <a:effectLst/>
        </p:spPr>
        <p:txBody>
          <a:bodyPr wrap="none" anchor="ctr"/>
          <a:lstStyle/>
          <a:p>
            <a:endParaRPr lang="en-US">
              <a:latin typeface="+mn-ea"/>
            </a:endParaRPr>
          </a:p>
        </p:txBody>
      </p:sp>
      <p:sp>
        <p:nvSpPr>
          <p:cNvPr id="33" name="Freeform 1"/>
          <p:cNvSpPr>
            <a:spLocks noChangeArrowheads="1"/>
          </p:cNvSpPr>
          <p:nvPr/>
        </p:nvSpPr>
        <p:spPr bwMode="auto">
          <a:xfrm>
            <a:off x="8692720" y="1108568"/>
            <a:ext cx="451280" cy="451280"/>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accent3"/>
          </a:solidFill>
          <a:ln>
            <a:noFill/>
          </a:ln>
          <a:effectLst/>
        </p:spPr>
        <p:txBody>
          <a:bodyPr wrap="none" anchor="ctr"/>
          <a:lstStyle/>
          <a:p>
            <a:endParaRPr lang="en-US">
              <a:latin typeface="+mn-ea"/>
            </a:endParaRPr>
          </a:p>
        </p:txBody>
      </p:sp>
      <p:sp>
        <p:nvSpPr>
          <p:cNvPr id="35" name="Freeform 4"/>
          <p:cNvSpPr>
            <a:spLocks noChangeArrowheads="1"/>
          </p:cNvSpPr>
          <p:nvPr/>
        </p:nvSpPr>
        <p:spPr bwMode="auto">
          <a:xfrm>
            <a:off x="8655993" y="3965245"/>
            <a:ext cx="439861" cy="439861"/>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accent4"/>
          </a:solidFill>
          <a:ln>
            <a:noFill/>
          </a:ln>
          <a:effectLst/>
        </p:spPr>
        <p:txBody>
          <a:bodyPr wrap="none" anchor="ctr"/>
          <a:lstStyle/>
          <a:p>
            <a:endParaRPr lang="en-US">
              <a:latin typeface="+mn-ea"/>
            </a:endParaRPr>
          </a:p>
        </p:txBody>
      </p:sp>
      <p:sp>
        <p:nvSpPr>
          <p:cNvPr id="34" name="矩形 33">
            <a:extLst>
              <a:ext uri="{FF2B5EF4-FFF2-40B4-BE49-F238E27FC236}">
                <a16:creationId xmlns:a16="http://schemas.microsoft.com/office/drawing/2014/main" id="{E6956BA5-D54E-4536-AB0D-BE43AB4B7014}"/>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9A57E86C-A118-49C3-B97E-5A6B5532E232}"/>
              </a:ext>
            </a:extLst>
          </p:cNvPr>
          <p:cNvSpPr/>
          <p:nvPr/>
        </p:nvSpPr>
        <p:spPr>
          <a:xfrm>
            <a:off x="3327991" y="-10637"/>
            <a:ext cx="1531088"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试题特点</a:t>
            </a:r>
          </a:p>
        </p:txBody>
      </p:sp>
      <p:pic>
        <p:nvPicPr>
          <p:cNvPr id="39" name="图片 38">
            <a:extLst>
              <a:ext uri="{FF2B5EF4-FFF2-40B4-BE49-F238E27FC236}">
                <a16:creationId xmlns:a16="http://schemas.microsoft.com/office/drawing/2014/main" id="{3D66FEFD-32EF-46B6-B8DE-9DC703847F22}"/>
              </a:ext>
            </a:extLst>
          </p:cNvPr>
          <p:cNvPicPr>
            <a:picLocks noChangeAspect="1"/>
          </p:cNvPicPr>
          <p:nvPr/>
        </p:nvPicPr>
        <p:blipFill>
          <a:blip r:embed="rId2"/>
          <a:stretch>
            <a:fillRect/>
          </a:stretch>
        </p:blipFill>
        <p:spPr>
          <a:xfrm>
            <a:off x="8187070" y="-1"/>
            <a:ext cx="956930" cy="684000"/>
          </a:xfrm>
          <a:prstGeom prst="rect">
            <a:avLst/>
          </a:prstGeom>
        </p:spPr>
      </p:pic>
      <p:sp>
        <p:nvSpPr>
          <p:cNvPr id="2" name="矩形 1">
            <a:extLst>
              <a:ext uri="{FF2B5EF4-FFF2-40B4-BE49-F238E27FC236}">
                <a16:creationId xmlns:a16="http://schemas.microsoft.com/office/drawing/2014/main" id="{014CAAA5-6F02-4B25-8988-4E808D087A41}"/>
              </a:ext>
            </a:extLst>
          </p:cNvPr>
          <p:cNvSpPr/>
          <p:nvPr/>
        </p:nvSpPr>
        <p:spPr>
          <a:xfrm>
            <a:off x="455286" y="925798"/>
            <a:ext cx="3513270" cy="2062103"/>
          </a:xfrm>
          <a:prstGeom prst="rect">
            <a:avLst/>
          </a:prstGeom>
        </p:spPr>
        <p:txBody>
          <a:bodyPr wrap="square">
            <a:spAutoFit/>
          </a:bodyPr>
          <a:lstStyle/>
          <a:p>
            <a:r>
              <a:rPr lang="en-US" altLang="zh-CN" sz="1600" b="1" dirty="0"/>
              <a:t>A</a:t>
            </a:r>
            <a:r>
              <a:rPr lang="zh-CN" altLang="en-US" sz="1600" b="1" dirty="0"/>
              <a:t>、落实高考“立德树人、服务选才、引导教学”的核心功能，加强对学生必备知识、关键能力、核心价值、学科素养的考查。落实“六个下功夫”基本要求，发挥学科在立德树人中的重要作用引导学生坚定理想信念引导学生厚植爱国主义情怀引导学生加强品德修养引导学生培育奋斗精神。</a:t>
            </a:r>
            <a:endParaRPr lang="zh-CN" altLang="en-US" sz="1600" dirty="0"/>
          </a:p>
        </p:txBody>
      </p:sp>
      <p:sp>
        <p:nvSpPr>
          <p:cNvPr id="16" name="矩形 15">
            <a:extLst>
              <a:ext uri="{FF2B5EF4-FFF2-40B4-BE49-F238E27FC236}">
                <a16:creationId xmlns:a16="http://schemas.microsoft.com/office/drawing/2014/main" id="{749930AD-E99F-4196-9C2E-54820EC257FC}"/>
              </a:ext>
            </a:extLst>
          </p:cNvPr>
          <p:cNvSpPr/>
          <p:nvPr/>
        </p:nvSpPr>
        <p:spPr>
          <a:xfrm>
            <a:off x="5747688" y="970839"/>
            <a:ext cx="3126488" cy="2339102"/>
          </a:xfrm>
          <a:prstGeom prst="rect">
            <a:avLst/>
          </a:prstGeom>
        </p:spPr>
        <p:txBody>
          <a:bodyPr wrap="square">
            <a:spAutoFit/>
          </a:bodyPr>
          <a:lstStyle/>
          <a:p>
            <a:r>
              <a:rPr lang="en-US" altLang="zh-CN" sz="1600" b="1" dirty="0"/>
              <a:t>B</a:t>
            </a:r>
            <a:r>
              <a:rPr lang="zh-CN" altLang="en-US" sz="1600" b="1" dirty="0"/>
              <a:t>、围绕重大时代主题考查学科主干知识，体现内容改革要求。反映新中国</a:t>
            </a:r>
            <a:r>
              <a:rPr lang="en-US" altLang="zh-CN" sz="1600" b="1" dirty="0"/>
              <a:t>70</a:t>
            </a:r>
            <a:r>
              <a:rPr lang="zh-CN" altLang="en-US" sz="1600" b="1" dirty="0"/>
              <a:t>年成就，增强“四个自信”体现全面推进依法治国方略，培育法治意识聚焦决胜脱贫攻坚战，树立为人民服务的价值观，展现 “一带一路”建设成就，培养合作共赢理念跟踪对外开放新进展，形成国际视野</a:t>
            </a:r>
            <a:r>
              <a:rPr lang="zh-CN" altLang="en-US" dirty="0"/>
              <a:t>。</a:t>
            </a:r>
          </a:p>
        </p:txBody>
      </p:sp>
      <p:sp>
        <p:nvSpPr>
          <p:cNvPr id="54" name="矩形 53">
            <a:extLst>
              <a:ext uri="{FF2B5EF4-FFF2-40B4-BE49-F238E27FC236}">
                <a16:creationId xmlns:a16="http://schemas.microsoft.com/office/drawing/2014/main" id="{39FFB5B0-F2BD-4712-BFD8-BE22D6567BE6}"/>
              </a:ext>
            </a:extLst>
          </p:cNvPr>
          <p:cNvSpPr/>
          <p:nvPr/>
        </p:nvSpPr>
        <p:spPr>
          <a:xfrm>
            <a:off x="5943075" y="3555287"/>
            <a:ext cx="2810302" cy="1323439"/>
          </a:xfrm>
          <a:prstGeom prst="rect">
            <a:avLst/>
          </a:prstGeom>
        </p:spPr>
        <p:txBody>
          <a:bodyPr wrap="square">
            <a:spAutoFit/>
          </a:bodyPr>
          <a:lstStyle/>
          <a:p>
            <a:r>
              <a:rPr lang="en-US" altLang="zh-CN" sz="1600" b="1" dirty="0"/>
              <a:t>C</a:t>
            </a:r>
            <a:r>
              <a:rPr lang="zh-CN" altLang="en-US" sz="1600" b="1" dirty="0"/>
              <a:t>、高考要求考生调动和运用思想政治本学科知识、相关学科知识、成长过程中积累的知识、时政知识分析和解决问题。</a:t>
            </a:r>
          </a:p>
        </p:txBody>
      </p:sp>
      <p:sp>
        <p:nvSpPr>
          <p:cNvPr id="55" name="矩形 54">
            <a:extLst>
              <a:ext uri="{FF2B5EF4-FFF2-40B4-BE49-F238E27FC236}">
                <a16:creationId xmlns:a16="http://schemas.microsoft.com/office/drawing/2014/main" id="{EC80BBB2-4667-45B0-93A1-8776576859EE}"/>
              </a:ext>
            </a:extLst>
          </p:cNvPr>
          <p:cNvSpPr/>
          <p:nvPr/>
        </p:nvSpPr>
        <p:spPr>
          <a:xfrm>
            <a:off x="658489" y="3275245"/>
            <a:ext cx="3385163" cy="1569660"/>
          </a:xfrm>
          <a:prstGeom prst="rect">
            <a:avLst/>
          </a:prstGeom>
        </p:spPr>
        <p:txBody>
          <a:bodyPr wrap="square">
            <a:spAutoFit/>
          </a:bodyPr>
          <a:lstStyle/>
          <a:p>
            <a:r>
              <a:rPr lang="en-US" altLang="zh-CN" sz="1600" b="1" dirty="0"/>
              <a:t>D</a:t>
            </a:r>
            <a:r>
              <a:rPr lang="zh-CN" altLang="en-US" sz="1600" b="1" dirty="0"/>
              <a:t>、突出关键能力，优化考查方式，助力发展素质教育聚焦问题解决，强调理论联系实际突出对批判性思维的考查，强调思维品质和过程，增强试题灵活性开放性，鼓励学生独立思考。</a:t>
            </a:r>
          </a:p>
        </p:txBody>
      </p:sp>
    </p:spTree>
    <p:extLst>
      <p:ext uri="{BB962C8B-B14F-4D97-AF65-F5344CB8AC3E}">
        <p14:creationId xmlns:p14="http://schemas.microsoft.com/office/powerpoint/2010/main" val="23297286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 fill="hold"/>
                                        <p:tgtEl>
                                          <p:spTgt spid="23"/>
                                        </p:tgtEl>
                                        <p:attrNameLst>
                                          <p:attrName>ppt_w</p:attrName>
                                        </p:attrNameLst>
                                      </p:cBhvr>
                                      <p:tavLst>
                                        <p:tav tm="0">
                                          <p:val>
                                            <p:fltVal val="0"/>
                                          </p:val>
                                        </p:tav>
                                        <p:tav tm="100000">
                                          <p:val>
                                            <p:strVal val="#ppt_w"/>
                                          </p:val>
                                        </p:tav>
                                      </p:tavLst>
                                    </p:anim>
                                    <p:anim calcmode="lin" valueType="num">
                                      <p:cBhvr>
                                        <p:cTn id="14" dur="10" fill="hold"/>
                                        <p:tgtEl>
                                          <p:spTgt spid="23"/>
                                        </p:tgtEl>
                                        <p:attrNameLst>
                                          <p:attrName>ppt_h</p:attrName>
                                        </p:attrNameLst>
                                      </p:cBhvr>
                                      <p:tavLst>
                                        <p:tav tm="0">
                                          <p:val>
                                            <p:fltVal val="0"/>
                                          </p:val>
                                        </p:tav>
                                        <p:tav tm="100000">
                                          <p:val>
                                            <p:strVal val="#ppt_h"/>
                                          </p:val>
                                        </p:tav>
                                      </p:tavLst>
                                    </p:anim>
                                    <p:animEffect transition="in" filter="fade">
                                      <p:cBhvr>
                                        <p:cTn id="15" dur="10"/>
                                        <p:tgtEl>
                                          <p:spTgt spid="23"/>
                                        </p:tgtEl>
                                      </p:cBhvr>
                                    </p:animEffect>
                                  </p:childTnLst>
                                </p:cTn>
                              </p:par>
                            </p:childTnLst>
                          </p:cTn>
                        </p:par>
                        <p:par>
                          <p:cTn id="16" fill="hold">
                            <p:stCondLst>
                              <p:cond delay="26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
                                        <p:tgtEl>
                                          <p:spTgt spid="29"/>
                                        </p:tgtEl>
                                      </p:cBhvr>
                                    </p:animEffect>
                                  </p:childTnLst>
                                </p:cTn>
                              </p:par>
                            </p:childTnLst>
                          </p:cTn>
                        </p:par>
                        <p:par>
                          <p:cTn id="20" fill="hold">
                            <p:stCondLst>
                              <p:cond delay="270"/>
                            </p:stCondLst>
                            <p:childTnLst>
                              <p:par>
                                <p:cTn id="21" presetID="49" presetClass="entr" presetSubtype="0" decel="10000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250" fill="hold"/>
                                        <p:tgtEl>
                                          <p:spTgt spid="31"/>
                                        </p:tgtEl>
                                        <p:attrNameLst>
                                          <p:attrName>ppt_w</p:attrName>
                                        </p:attrNameLst>
                                      </p:cBhvr>
                                      <p:tavLst>
                                        <p:tav tm="0">
                                          <p:val>
                                            <p:fltVal val="0"/>
                                          </p:val>
                                        </p:tav>
                                        <p:tav tm="100000">
                                          <p:val>
                                            <p:strVal val="#ppt_w"/>
                                          </p:val>
                                        </p:tav>
                                      </p:tavLst>
                                    </p:anim>
                                    <p:anim calcmode="lin" valueType="num">
                                      <p:cBhvr>
                                        <p:cTn id="24" dur="250" fill="hold"/>
                                        <p:tgtEl>
                                          <p:spTgt spid="31"/>
                                        </p:tgtEl>
                                        <p:attrNameLst>
                                          <p:attrName>ppt_h</p:attrName>
                                        </p:attrNameLst>
                                      </p:cBhvr>
                                      <p:tavLst>
                                        <p:tav tm="0">
                                          <p:val>
                                            <p:fltVal val="0"/>
                                          </p:val>
                                        </p:tav>
                                        <p:tav tm="100000">
                                          <p:val>
                                            <p:strVal val="#ppt_h"/>
                                          </p:val>
                                        </p:tav>
                                      </p:tavLst>
                                    </p:anim>
                                    <p:anim calcmode="lin" valueType="num">
                                      <p:cBhvr>
                                        <p:cTn id="25" dur="250" fill="hold"/>
                                        <p:tgtEl>
                                          <p:spTgt spid="31"/>
                                        </p:tgtEl>
                                        <p:attrNameLst>
                                          <p:attrName>style.rotation</p:attrName>
                                        </p:attrNameLst>
                                      </p:cBhvr>
                                      <p:tavLst>
                                        <p:tav tm="0">
                                          <p:val>
                                            <p:fltVal val="360"/>
                                          </p:val>
                                        </p:tav>
                                        <p:tav tm="100000">
                                          <p:val>
                                            <p:fltVal val="0"/>
                                          </p:val>
                                        </p:tav>
                                      </p:tavLst>
                                    </p:anim>
                                    <p:animEffect transition="in" filter="fade">
                                      <p:cBhvr>
                                        <p:cTn id="26" dur="250"/>
                                        <p:tgtEl>
                                          <p:spTgt spid="31"/>
                                        </p:tgtEl>
                                      </p:cBhvr>
                                    </p:animEffect>
                                  </p:childTnLst>
                                </p:cTn>
                              </p:par>
                            </p:childTnLst>
                          </p:cTn>
                        </p:par>
                        <p:par>
                          <p:cTn id="27" fill="hold">
                            <p:stCondLst>
                              <p:cond delay="520"/>
                            </p:stCondLst>
                            <p:childTnLst>
                              <p:par>
                                <p:cTn id="28" presetID="21" presetClass="entr" presetSubtype="1"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500"/>
                                        <p:tgtEl>
                                          <p:spTgt spid="2"/>
                                        </p:tgtEl>
                                      </p:cBhvr>
                                    </p:animEffect>
                                  </p:childTnLst>
                                </p:cTn>
                              </p:par>
                            </p:childTnLst>
                          </p:cTn>
                        </p:par>
                        <p:par>
                          <p:cTn id="31" fill="hold">
                            <p:stCondLst>
                              <p:cond delay="102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250" fill="hold"/>
                                        <p:tgtEl>
                                          <p:spTgt spid="7"/>
                                        </p:tgtEl>
                                        <p:attrNameLst>
                                          <p:attrName>ppt_w</p:attrName>
                                        </p:attrNameLst>
                                      </p:cBhvr>
                                      <p:tavLst>
                                        <p:tav tm="0">
                                          <p:val>
                                            <p:fltVal val="0"/>
                                          </p:val>
                                        </p:tav>
                                        <p:tav tm="100000">
                                          <p:val>
                                            <p:strVal val="#ppt_w"/>
                                          </p:val>
                                        </p:tav>
                                      </p:tavLst>
                                    </p:anim>
                                    <p:anim calcmode="lin" valueType="num">
                                      <p:cBhvr>
                                        <p:cTn id="35" dur="250" fill="hold"/>
                                        <p:tgtEl>
                                          <p:spTgt spid="7"/>
                                        </p:tgtEl>
                                        <p:attrNameLst>
                                          <p:attrName>ppt_h</p:attrName>
                                        </p:attrNameLst>
                                      </p:cBhvr>
                                      <p:tavLst>
                                        <p:tav tm="0">
                                          <p:val>
                                            <p:fltVal val="0"/>
                                          </p:val>
                                        </p:tav>
                                        <p:tav tm="100000">
                                          <p:val>
                                            <p:strVal val="#ppt_h"/>
                                          </p:val>
                                        </p:tav>
                                      </p:tavLst>
                                    </p:anim>
                                    <p:animEffect transition="in" filter="fade">
                                      <p:cBhvr>
                                        <p:cTn id="36" dur="250"/>
                                        <p:tgtEl>
                                          <p:spTgt spid="7"/>
                                        </p:tgtEl>
                                      </p:cBhvr>
                                    </p:animEffect>
                                  </p:childTnLst>
                                </p:cTn>
                              </p:par>
                            </p:childTnLst>
                          </p:cTn>
                        </p:par>
                        <p:par>
                          <p:cTn id="37" fill="hold">
                            <p:stCondLst>
                              <p:cond delay="127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1770"/>
                            </p:stCondLst>
                            <p:childTnLst>
                              <p:par>
                                <p:cTn id="44" presetID="10" presetClass="entr" presetSubtype="0"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
                                        <p:tgtEl>
                                          <p:spTgt spid="52"/>
                                        </p:tgtEl>
                                      </p:cBhvr>
                                    </p:animEffect>
                                  </p:childTnLst>
                                </p:cTn>
                              </p:par>
                            </p:childTnLst>
                          </p:cTn>
                        </p:par>
                        <p:par>
                          <p:cTn id="47" fill="hold">
                            <p:stCondLst>
                              <p:cond delay="1780"/>
                            </p:stCondLst>
                            <p:childTnLst>
                              <p:par>
                                <p:cTn id="48" presetID="10" presetClass="entr" presetSubtype="0"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10"/>
                                        <p:tgtEl>
                                          <p:spTgt spid="60"/>
                                        </p:tgtEl>
                                      </p:cBhvr>
                                    </p:animEffect>
                                  </p:childTnLst>
                                </p:cTn>
                              </p:par>
                            </p:childTnLst>
                          </p:cTn>
                        </p:par>
                        <p:par>
                          <p:cTn id="51" fill="hold">
                            <p:stCondLst>
                              <p:cond delay="1790"/>
                            </p:stCondLst>
                            <p:childTnLst>
                              <p:par>
                                <p:cTn id="52" presetID="10"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
                                        <p:tgtEl>
                                          <p:spTgt spid="61"/>
                                        </p:tgtEl>
                                      </p:cBhvr>
                                    </p:animEffect>
                                  </p:childTnLst>
                                </p:cTn>
                              </p:par>
                            </p:childTnLst>
                          </p:cTn>
                        </p:par>
                        <p:par>
                          <p:cTn id="55" fill="hold">
                            <p:stCondLst>
                              <p:cond delay="1800"/>
                            </p:stCondLst>
                            <p:childTnLst>
                              <p:par>
                                <p:cTn id="56" presetID="10" presetClass="entr" presetSubtype="0" fill="hold"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10"/>
                                        <p:tgtEl>
                                          <p:spTgt spid="67"/>
                                        </p:tgtEl>
                                      </p:cBhvr>
                                    </p:animEffect>
                                  </p:childTnLst>
                                </p:cTn>
                              </p:par>
                            </p:childTnLst>
                          </p:cTn>
                        </p:par>
                        <p:par>
                          <p:cTn id="59" fill="hold">
                            <p:stCondLst>
                              <p:cond delay="1810"/>
                            </p:stCondLst>
                            <p:childTnLst>
                              <p:par>
                                <p:cTn id="60" presetID="49" presetClass="entr" presetSubtype="0" decel="100000"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250" fill="hold"/>
                                        <p:tgtEl>
                                          <p:spTgt spid="33"/>
                                        </p:tgtEl>
                                        <p:attrNameLst>
                                          <p:attrName>ppt_w</p:attrName>
                                        </p:attrNameLst>
                                      </p:cBhvr>
                                      <p:tavLst>
                                        <p:tav tm="0">
                                          <p:val>
                                            <p:fltVal val="0"/>
                                          </p:val>
                                        </p:tav>
                                        <p:tav tm="100000">
                                          <p:val>
                                            <p:strVal val="#ppt_w"/>
                                          </p:val>
                                        </p:tav>
                                      </p:tavLst>
                                    </p:anim>
                                    <p:anim calcmode="lin" valueType="num">
                                      <p:cBhvr>
                                        <p:cTn id="63" dur="250" fill="hold"/>
                                        <p:tgtEl>
                                          <p:spTgt spid="33"/>
                                        </p:tgtEl>
                                        <p:attrNameLst>
                                          <p:attrName>ppt_h</p:attrName>
                                        </p:attrNameLst>
                                      </p:cBhvr>
                                      <p:tavLst>
                                        <p:tav tm="0">
                                          <p:val>
                                            <p:fltVal val="0"/>
                                          </p:val>
                                        </p:tav>
                                        <p:tav tm="100000">
                                          <p:val>
                                            <p:strVal val="#ppt_h"/>
                                          </p:val>
                                        </p:tav>
                                      </p:tavLst>
                                    </p:anim>
                                    <p:anim calcmode="lin" valueType="num">
                                      <p:cBhvr>
                                        <p:cTn id="64" dur="250" fill="hold"/>
                                        <p:tgtEl>
                                          <p:spTgt spid="33"/>
                                        </p:tgtEl>
                                        <p:attrNameLst>
                                          <p:attrName>style.rotation</p:attrName>
                                        </p:attrNameLst>
                                      </p:cBhvr>
                                      <p:tavLst>
                                        <p:tav tm="0">
                                          <p:val>
                                            <p:fltVal val="360"/>
                                          </p:val>
                                        </p:tav>
                                        <p:tav tm="100000">
                                          <p:val>
                                            <p:fltVal val="0"/>
                                          </p:val>
                                        </p:tav>
                                      </p:tavLst>
                                    </p:anim>
                                    <p:animEffect transition="in" filter="fade">
                                      <p:cBhvr>
                                        <p:cTn id="65" dur="250"/>
                                        <p:tgtEl>
                                          <p:spTgt spid="33"/>
                                        </p:tgtEl>
                                      </p:cBhvr>
                                    </p:animEffect>
                                  </p:childTnLst>
                                </p:cTn>
                              </p:par>
                            </p:childTnLst>
                          </p:cTn>
                        </p:par>
                        <p:par>
                          <p:cTn id="66" fill="hold">
                            <p:stCondLst>
                              <p:cond delay="2060"/>
                            </p:stCondLst>
                            <p:childTnLst>
                              <p:par>
                                <p:cTn id="67" presetID="16" presetClass="entr" presetSubtype="21" fill="hold" nodeType="afterEffect">
                                  <p:stCondLst>
                                    <p:cond delay="0"/>
                                  </p:stCondLst>
                                  <p:childTnLst>
                                    <p:set>
                                      <p:cBhvr>
                                        <p:cTn id="68" dur="1" fill="hold">
                                          <p:stCondLst>
                                            <p:cond delay="0"/>
                                          </p:stCondLst>
                                        </p:cTn>
                                        <p:tgtEl>
                                          <p:spTgt spid="16">
                                            <p:txEl>
                                              <p:pRg st="0" end="0"/>
                                            </p:txEl>
                                          </p:spTgt>
                                        </p:tgtEl>
                                        <p:attrNameLst>
                                          <p:attrName>style.visibility</p:attrName>
                                        </p:attrNameLst>
                                      </p:cBhvr>
                                      <p:to>
                                        <p:strVal val="visible"/>
                                      </p:to>
                                    </p:set>
                                    <p:animEffect transition="in" filter="barn(inVertical)">
                                      <p:cBhvr>
                                        <p:cTn id="69" dur="500"/>
                                        <p:tgtEl>
                                          <p:spTgt spid="16">
                                            <p:txEl>
                                              <p:pRg st="0" end="0"/>
                                            </p:txEl>
                                          </p:spTgt>
                                        </p:tgtEl>
                                      </p:cBhvr>
                                    </p:animEffect>
                                  </p:childTnLst>
                                </p:cTn>
                              </p:par>
                            </p:childTnLst>
                          </p:cTn>
                        </p:par>
                        <p:par>
                          <p:cTn id="70" fill="hold">
                            <p:stCondLst>
                              <p:cond delay="256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250" fill="hold"/>
                                        <p:tgtEl>
                                          <p:spTgt spid="9"/>
                                        </p:tgtEl>
                                        <p:attrNameLst>
                                          <p:attrName>ppt_w</p:attrName>
                                        </p:attrNameLst>
                                      </p:cBhvr>
                                      <p:tavLst>
                                        <p:tav tm="0">
                                          <p:val>
                                            <p:fltVal val="0"/>
                                          </p:val>
                                        </p:tav>
                                        <p:tav tm="100000">
                                          <p:val>
                                            <p:strVal val="#ppt_w"/>
                                          </p:val>
                                        </p:tav>
                                      </p:tavLst>
                                    </p:anim>
                                    <p:anim calcmode="lin" valueType="num">
                                      <p:cBhvr>
                                        <p:cTn id="74" dur="250" fill="hold"/>
                                        <p:tgtEl>
                                          <p:spTgt spid="9"/>
                                        </p:tgtEl>
                                        <p:attrNameLst>
                                          <p:attrName>ppt_h</p:attrName>
                                        </p:attrNameLst>
                                      </p:cBhvr>
                                      <p:tavLst>
                                        <p:tav tm="0">
                                          <p:val>
                                            <p:fltVal val="0"/>
                                          </p:val>
                                        </p:tav>
                                        <p:tav tm="100000">
                                          <p:val>
                                            <p:strVal val="#ppt_h"/>
                                          </p:val>
                                        </p:tav>
                                      </p:tavLst>
                                    </p:anim>
                                    <p:animEffect transition="in" filter="fade">
                                      <p:cBhvr>
                                        <p:cTn id="75" dur="250"/>
                                        <p:tgtEl>
                                          <p:spTgt spid="9"/>
                                        </p:tgtEl>
                                      </p:cBhvr>
                                    </p:animEffect>
                                  </p:childTnLst>
                                </p:cTn>
                              </p:par>
                            </p:childTnLst>
                          </p:cTn>
                        </p:par>
                        <p:par>
                          <p:cTn id="76" fill="hold">
                            <p:stCondLst>
                              <p:cond delay="281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 fill="hold"/>
                                        <p:tgtEl>
                                          <p:spTgt spid="25"/>
                                        </p:tgtEl>
                                        <p:attrNameLst>
                                          <p:attrName>ppt_w</p:attrName>
                                        </p:attrNameLst>
                                      </p:cBhvr>
                                      <p:tavLst>
                                        <p:tav tm="0">
                                          <p:val>
                                            <p:fltVal val="0"/>
                                          </p:val>
                                        </p:tav>
                                        <p:tav tm="100000">
                                          <p:val>
                                            <p:strVal val="#ppt_w"/>
                                          </p:val>
                                        </p:tav>
                                      </p:tavLst>
                                    </p:anim>
                                    <p:anim calcmode="lin" valueType="num">
                                      <p:cBhvr>
                                        <p:cTn id="80" dur="10" fill="hold"/>
                                        <p:tgtEl>
                                          <p:spTgt spid="25"/>
                                        </p:tgtEl>
                                        <p:attrNameLst>
                                          <p:attrName>ppt_h</p:attrName>
                                        </p:attrNameLst>
                                      </p:cBhvr>
                                      <p:tavLst>
                                        <p:tav tm="0">
                                          <p:val>
                                            <p:fltVal val="0"/>
                                          </p:val>
                                        </p:tav>
                                        <p:tav tm="100000">
                                          <p:val>
                                            <p:strVal val="#ppt_h"/>
                                          </p:val>
                                        </p:tav>
                                      </p:tavLst>
                                    </p:anim>
                                    <p:animEffect transition="in" filter="fade">
                                      <p:cBhvr>
                                        <p:cTn id="81" dur="10"/>
                                        <p:tgtEl>
                                          <p:spTgt spid="25"/>
                                        </p:tgtEl>
                                      </p:cBhvr>
                                    </p:animEffect>
                                  </p:childTnLst>
                                </p:cTn>
                              </p:par>
                            </p:childTnLst>
                          </p:cTn>
                        </p:par>
                        <p:par>
                          <p:cTn id="82" fill="hold">
                            <p:stCondLst>
                              <p:cond delay="2820"/>
                            </p:stCondLst>
                            <p:childTnLst>
                              <p:par>
                                <p:cTn id="83" presetID="10" presetClass="entr" presetSubtype="0" fill="hold" nodeType="after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10"/>
                                        <p:tgtEl>
                                          <p:spTgt spid="80"/>
                                        </p:tgtEl>
                                      </p:cBhvr>
                                    </p:animEffect>
                                  </p:childTnLst>
                                </p:cTn>
                              </p:par>
                            </p:childTnLst>
                          </p:cTn>
                        </p:par>
                        <p:par>
                          <p:cTn id="86" fill="hold">
                            <p:stCondLst>
                              <p:cond delay="2830"/>
                            </p:stCondLst>
                            <p:childTnLst>
                              <p:par>
                                <p:cTn id="87" presetID="10" presetClass="entr" presetSubtype="0" fill="hold" nodeType="after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fade">
                                      <p:cBhvr>
                                        <p:cTn id="89" dur="10"/>
                                        <p:tgtEl>
                                          <p:spTgt spid="78"/>
                                        </p:tgtEl>
                                      </p:cBhvr>
                                    </p:animEffect>
                                  </p:childTnLst>
                                </p:cTn>
                              </p:par>
                            </p:childTnLst>
                          </p:cTn>
                        </p:par>
                        <p:par>
                          <p:cTn id="90" fill="hold">
                            <p:stCondLst>
                              <p:cond delay="2840"/>
                            </p:stCondLst>
                            <p:childTnLst>
                              <p:par>
                                <p:cTn id="91" presetID="10" presetClass="entr" presetSubtype="0" fill="hold" nodeType="after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10"/>
                                        <p:tgtEl>
                                          <p:spTgt spid="82"/>
                                        </p:tgtEl>
                                      </p:cBhvr>
                                    </p:animEffect>
                                  </p:childTnLst>
                                </p:cTn>
                              </p:par>
                            </p:childTnLst>
                          </p:cTn>
                        </p:par>
                        <p:par>
                          <p:cTn id="94" fill="hold">
                            <p:stCondLst>
                              <p:cond delay="2850"/>
                            </p:stCondLst>
                            <p:childTnLst>
                              <p:par>
                                <p:cTn id="95" presetID="10" presetClass="entr" presetSubtype="0" fill="hold"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10"/>
                                        <p:tgtEl>
                                          <p:spTgt spid="86"/>
                                        </p:tgtEl>
                                      </p:cBhvr>
                                    </p:animEffect>
                                  </p:childTnLst>
                                </p:cTn>
                              </p:par>
                            </p:childTnLst>
                          </p:cTn>
                        </p:par>
                        <p:par>
                          <p:cTn id="98" fill="hold">
                            <p:stCondLst>
                              <p:cond delay="2860"/>
                            </p:stCondLst>
                            <p:childTnLst>
                              <p:par>
                                <p:cTn id="99" presetID="10" presetClass="entr" presetSubtype="0" fill="hold" nodeType="afterEffect">
                                  <p:stCondLst>
                                    <p:cond delay="0"/>
                                  </p:stCondLst>
                                  <p:childTnLst>
                                    <p:set>
                                      <p:cBhvr>
                                        <p:cTn id="100" dur="1" fill="hold">
                                          <p:stCondLst>
                                            <p:cond delay="0"/>
                                          </p:stCondLst>
                                        </p:cTn>
                                        <p:tgtEl>
                                          <p:spTgt spid="89"/>
                                        </p:tgtEl>
                                        <p:attrNameLst>
                                          <p:attrName>style.visibility</p:attrName>
                                        </p:attrNameLst>
                                      </p:cBhvr>
                                      <p:to>
                                        <p:strVal val="visible"/>
                                      </p:to>
                                    </p:set>
                                    <p:animEffect transition="in" filter="fade">
                                      <p:cBhvr>
                                        <p:cTn id="101" dur="10"/>
                                        <p:tgtEl>
                                          <p:spTgt spid="89"/>
                                        </p:tgtEl>
                                      </p:cBhvr>
                                    </p:animEffect>
                                  </p:childTnLst>
                                </p:cTn>
                              </p:par>
                            </p:childTnLst>
                          </p:cTn>
                        </p:par>
                        <p:par>
                          <p:cTn id="102" fill="hold">
                            <p:stCondLst>
                              <p:cond delay="2870"/>
                            </p:stCondLst>
                            <p:childTnLst>
                              <p:par>
                                <p:cTn id="103" presetID="49" presetClass="entr" presetSubtype="0" decel="100000"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250" fill="hold"/>
                                        <p:tgtEl>
                                          <p:spTgt spid="35"/>
                                        </p:tgtEl>
                                        <p:attrNameLst>
                                          <p:attrName>ppt_w</p:attrName>
                                        </p:attrNameLst>
                                      </p:cBhvr>
                                      <p:tavLst>
                                        <p:tav tm="0">
                                          <p:val>
                                            <p:fltVal val="0"/>
                                          </p:val>
                                        </p:tav>
                                        <p:tav tm="100000">
                                          <p:val>
                                            <p:strVal val="#ppt_w"/>
                                          </p:val>
                                        </p:tav>
                                      </p:tavLst>
                                    </p:anim>
                                    <p:anim calcmode="lin" valueType="num">
                                      <p:cBhvr>
                                        <p:cTn id="106" dur="250" fill="hold"/>
                                        <p:tgtEl>
                                          <p:spTgt spid="35"/>
                                        </p:tgtEl>
                                        <p:attrNameLst>
                                          <p:attrName>ppt_h</p:attrName>
                                        </p:attrNameLst>
                                      </p:cBhvr>
                                      <p:tavLst>
                                        <p:tav tm="0">
                                          <p:val>
                                            <p:fltVal val="0"/>
                                          </p:val>
                                        </p:tav>
                                        <p:tav tm="100000">
                                          <p:val>
                                            <p:strVal val="#ppt_h"/>
                                          </p:val>
                                        </p:tav>
                                      </p:tavLst>
                                    </p:anim>
                                    <p:anim calcmode="lin" valueType="num">
                                      <p:cBhvr>
                                        <p:cTn id="107" dur="250" fill="hold"/>
                                        <p:tgtEl>
                                          <p:spTgt spid="35"/>
                                        </p:tgtEl>
                                        <p:attrNameLst>
                                          <p:attrName>style.rotation</p:attrName>
                                        </p:attrNameLst>
                                      </p:cBhvr>
                                      <p:tavLst>
                                        <p:tav tm="0">
                                          <p:val>
                                            <p:fltVal val="360"/>
                                          </p:val>
                                        </p:tav>
                                        <p:tav tm="100000">
                                          <p:val>
                                            <p:fltVal val="0"/>
                                          </p:val>
                                        </p:tav>
                                      </p:tavLst>
                                    </p:anim>
                                    <p:animEffect transition="in" filter="fade">
                                      <p:cBhvr>
                                        <p:cTn id="108" dur="250"/>
                                        <p:tgtEl>
                                          <p:spTgt spid="35"/>
                                        </p:tgtEl>
                                      </p:cBhvr>
                                    </p:animEffect>
                                  </p:childTnLst>
                                </p:cTn>
                              </p:par>
                            </p:childTnLst>
                          </p:cTn>
                        </p:par>
                        <p:par>
                          <p:cTn id="109" fill="hold">
                            <p:stCondLst>
                              <p:cond delay="3120"/>
                            </p:stCondLst>
                            <p:childTnLst>
                              <p:par>
                                <p:cTn id="110" presetID="21" presetClass="entr" presetSubtype="1" fill="hold" grpId="0" nodeType="after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wheel(1)">
                                      <p:cBhvr>
                                        <p:cTn id="112" dur="500"/>
                                        <p:tgtEl>
                                          <p:spTgt spid="54"/>
                                        </p:tgtEl>
                                      </p:cBhvr>
                                    </p:animEffect>
                                  </p:childTnLst>
                                </p:cTn>
                              </p:par>
                            </p:childTnLst>
                          </p:cTn>
                        </p:par>
                        <p:par>
                          <p:cTn id="113" fill="hold">
                            <p:stCondLst>
                              <p:cond delay="3620"/>
                            </p:stCondLst>
                            <p:childTnLst>
                              <p:par>
                                <p:cTn id="114" presetID="53" presetClass="entr" presetSubtype="16" fill="hold" grpId="0" nodeType="after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p:cTn id="116" dur="250" fill="hold"/>
                                        <p:tgtEl>
                                          <p:spTgt spid="10"/>
                                        </p:tgtEl>
                                        <p:attrNameLst>
                                          <p:attrName>ppt_w</p:attrName>
                                        </p:attrNameLst>
                                      </p:cBhvr>
                                      <p:tavLst>
                                        <p:tav tm="0">
                                          <p:val>
                                            <p:fltVal val="0"/>
                                          </p:val>
                                        </p:tav>
                                        <p:tav tm="100000">
                                          <p:val>
                                            <p:strVal val="#ppt_w"/>
                                          </p:val>
                                        </p:tav>
                                      </p:tavLst>
                                    </p:anim>
                                    <p:anim calcmode="lin" valueType="num">
                                      <p:cBhvr>
                                        <p:cTn id="117" dur="250" fill="hold"/>
                                        <p:tgtEl>
                                          <p:spTgt spid="10"/>
                                        </p:tgtEl>
                                        <p:attrNameLst>
                                          <p:attrName>ppt_h</p:attrName>
                                        </p:attrNameLst>
                                      </p:cBhvr>
                                      <p:tavLst>
                                        <p:tav tm="0">
                                          <p:val>
                                            <p:fltVal val="0"/>
                                          </p:val>
                                        </p:tav>
                                        <p:tav tm="100000">
                                          <p:val>
                                            <p:strVal val="#ppt_h"/>
                                          </p:val>
                                        </p:tav>
                                      </p:tavLst>
                                    </p:anim>
                                    <p:animEffect transition="in" filter="fade">
                                      <p:cBhvr>
                                        <p:cTn id="118" dur="250"/>
                                        <p:tgtEl>
                                          <p:spTgt spid="10"/>
                                        </p:tgtEl>
                                      </p:cBhvr>
                                    </p:animEffect>
                                  </p:childTnLst>
                                </p:cTn>
                              </p:par>
                            </p:childTnLst>
                          </p:cTn>
                        </p:par>
                        <p:par>
                          <p:cTn id="119" fill="hold">
                            <p:stCondLst>
                              <p:cond delay="3870"/>
                            </p:stCondLst>
                            <p:childTnLst>
                              <p:par>
                                <p:cTn id="120" presetID="53" presetClass="entr" presetSubtype="16"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p:cTn id="122" dur="10" fill="hold"/>
                                        <p:tgtEl>
                                          <p:spTgt spid="26"/>
                                        </p:tgtEl>
                                        <p:attrNameLst>
                                          <p:attrName>ppt_w</p:attrName>
                                        </p:attrNameLst>
                                      </p:cBhvr>
                                      <p:tavLst>
                                        <p:tav tm="0">
                                          <p:val>
                                            <p:fltVal val="0"/>
                                          </p:val>
                                        </p:tav>
                                        <p:tav tm="100000">
                                          <p:val>
                                            <p:strVal val="#ppt_w"/>
                                          </p:val>
                                        </p:tav>
                                      </p:tavLst>
                                    </p:anim>
                                    <p:anim calcmode="lin" valueType="num">
                                      <p:cBhvr>
                                        <p:cTn id="123" dur="10" fill="hold"/>
                                        <p:tgtEl>
                                          <p:spTgt spid="26"/>
                                        </p:tgtEl>
                                        <p:attrNameLst>
                                          <p:attrName>ppt_h</p:attrName>
                                        </p:attrNameLst>
                                      </p:cBhvr>
                                      <p:tavLst>
                                        <p:tav tm="0">
                                          <p:val>
                                            <p:fltVal val="0"/>
                                          </p:val>
                                        </p:tav>
                                        <p:tav tm="100000">
                                          <p:val>
                                            <p:strVal val="#ppt_h"/>
                                          </p:val>
                                        </p:tav>
                                      </p:tavLst>
                                    </p:anim>
                                    <p:animEffect transition="in" filter="fade">
                                      <p:cBhvr>
                                        <p:cTn id="124" dur="10"/>
                                        <p:tgtEl>
                                          <p:spTgt spid="26"/>
                                        </p:tgtEl>
                                      </p:cBhvr>
                                    </p:animEffect>
                                  </p:childTnLst>
                                </p:cTn>
                              </p:par>
                            </p:childTnLst>
                          </p:cTn>
                        </p:par>
                        <p:par>
                          <p:cTn id="125" fill="hold">
                            <p:stCondLst>
                              <p:cond delay="3880"/>
                            </p:stCondLst>
                            <p:childTnLst>
                              <p:par>
                                <p:cTn id="126" presetID="10" presetClass="entr" presetSubtype="0" fill="hold"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fade">
                                      <p:cBhvr>
                                        <p:cTn id="128" dur="10"/>
                                        <p:tgtEl>
                                          <p:spTgt spid="64"/>
                                        </p:tgtEl>
                                      </p:cBhvr>
                                    </p:animEffect>
                                  </p:childTnLst>
                                </p:cTn>
                              </p:par>
                            </p:childTnLst>
                          </p:cTn>
                        </p:par>
                        <p:par>
                          <p:cTn id="129" fill="hold">
                            <p:stCondLst>
                              <p:cond delay="3890"/>
                            </p:stCondLst>
                            <p:childTnLst>
                              <p:par>
                                <p:cTn id="130" presetID="49" presetClass="entr" presetSubtype="0" decel="100000" fill="hold" grpId="0" nodeType="after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250" fill="hold"/>
                                        <p:tgtEl>
                                          <p:spTgt spid="32"/>
                                        </p:tgtEl>
                                        <p:attrNameLst>
                                          <p:attrName>ppt_w</p:attrName>
                                        </p:attrNameLst>
                                      </p:cBhvr>
                                      <p:tavLst>
                                        <p:tav tm="0">
                                          <p:val>
                                            <p:fltVal val="0"/>
                                          </p:val>
                                        </p:tav>
                                        <p:tav tm="100000">
                                          <p:val>
                                            <p:strVal val="#ppt_w"/>
                                          </p:val>
                                        </p:tav>
                                      </p:tavLst>
                                    </p:anim>
                                    <p:anim calcmode="lin" valueType="num">
                                      <p:cBhvr>
                                        <p:cTn id="133" dur="250" fill="hold"/>
                                        <p:tgtEl>
                                          <p:spTgt spid="32"/>
                                        </p:tgtEl>
                                        <p:attrNameLst>
                                          <p:attrName>ppt_h</p:attrName>
                                        </p:attrNameLst>
                                      </p:cBhvr>
                                      <p:tavLst>
                                        <p:tav tm="0">
                                          <p:val>
                                            <p:fltVal val="0"/>
                                          </p:val>
                                        </p:tav>
                                        <p:tav tm="100000">
                                          <p:val>
                                            <p:strVal val="#ppt_h"/>
                                          </p:val>
                                        </p:tav>
                                      </p:tavLst>
                                    </p:anim>
                                    <p:anim calcmode="lin" valueType="num">
                                      <p:cBhvr>
                                        <p:cTn id="134" dur="250" fill="hold"/>
                                        <p:tgtEl>
                                          <p:spTgt spid="32"/>
                                        </p:tgtEl>
                                        <p:attrNameLst>
                                          <p:attrName>style.rotation</p:attrName>
                                        </p:attrNameLst>
                                      </p:cBhvr>
                                      <p:tavLst>
                                        <p:tav tm="0">
                                          <p:val>
                                            <p:fltVal val="360"/>
                                          </p:val>
                                        </p:tav>
                                        <p:tav tm="100000">
                                          <p:val>
                                            <p:fltVal val="0"/>
                                          </p:val>
                                        </p:tav>
                                      </p:tavLst>
                                    </p:anim>
                                    <p:animEffect transition="in" filter="fade">
                                      <p:cBhvr>
                                        <p:cTn id="135" dur="250"/>
                                        <p:tgtEl>
                                          <p:spTgt spid="32"/>
                                        </p:tgtEl>
                                      </p:cBhvr>
                                    </p:animEffect>
                                  </p:childTnLst>
                                </p:cTn>
                              </p:par>
                            </p:childTnLst>
                          </p:cTn>
                        </p:par>
                        <p:par>
                          <p:cTn id="136" fill="hold">
                            <p:stCondLst>
                              <p:cond delay="4140"/>
                            </p:stCondLst>
                            <p:childTnLst>
                              <p:par>
                                <p:cTn id="137" presetID="6" presetClass="entr" presetSubtype="16" fill="hold" grpId="0" nodeType="afterEffect">
                                  <p:stCondLst>
                                    <p:cond delay="0"/>
                                  </p:stCondLst>
                                  <p:childTnLst>
                                    <p:set>
                                      <p:cBhvr>
                                        <p:cTn id="138" dur="1" fill="hold">
                                          <p:stCondLst>
                                            <p:cond delay="0"/>
                                          </p:stCondLst>
                                        </p:cTn>
                                        <p:tgtEl>
                                          <p:spTgt spid="55"/>
                                        </p:tgtEl>
                                        <p:attrNameLst>
                                          <p:attrName>style.visibility</p:attrName>
                                        </p:attrNameLst>
                                      </p:cBhvr>
                                      <p:to>
                                        <p:strVal val="visible"/>
                                      </p:to>
                                    </p:set>
                                    <p:animEffect transition="in" filter="circle(in)">
                                      <p:cBhvr>
                                        <p:cTn id="1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23" grpId="0"/>
      <p:bldP spid="24" grpId="0"/>
      <p:bldP spid="25" grpId="0"/>
      <p:bldP spid="26" grpId="0"/>
      <p:bldP spid="31" grpId="0" animBg="1"/>
      <p:bldP spid="32" grpId="0" animBg="1"/>
      <p:bldP spid="33" grpId="0" animBg="1"/>
      <p:bldP spid="35" grpId="0" animBg="1"/>
      <p:bldP spid="2" grpId="0"/>
      <p:bldP spid="54" grpId="0"/>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1031359" y="-10637"/>
            <a:ext cx="6485860" cy="684000"/>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二、制定科学合理的复习备考计划，有序备考</a:t>
            </a:r>
          </a:p>
        </p:txBody>
      </p:sp>
      <p:graphicFrame>
        <p:nvGraphicFramePr>
          <p:cNvPr id="6" name="表格 5">
            <a:extLst>
              <a:ext uri="{FF2B5EF4-FFF2-40B4-BE49-F238E27FC236}">
                <a16:creationId xmlns:a16="http://schemas.microsoft.com/office/drawing/2014/main" id="{5F428F22-DF92-435D-BDA5-C0343D4D2BCB}"/>
              </a:ext>
            </a:extLst>
          </p:cNvPr>
          <p:cNvGraphicFramePr>
            <a:graphicFrameLocks noGrp="1"/>
          </p:cNvGraphicFramePr>
          <p:nvPr>
            <p:extLst>
              <p:ext uri="{D42A27DB-BD31-4B8C-83A1-F6EECF244321}">
                <p14:modId xmlns:p14="http://schemas.microsoft.com/office/powerpoint/2010/main" val="2818601195"/>
              </p:ext>
            </p:extLst>
          </p:nvPr>
        </p:nvGraphicFramePr>
        <p:xfrm>
          <a:off x="69921" y="954618"/>
          <a:ext cx="9004158" cy="4069612"/>
        </p:xfrm>
        <a:graphic>
          <a:graphicData uri="http://schemas.openxmlformats.org/drawingml/2006/table">
            <a:tbl>
              <a:tblPr firstRow="1" bandRow="1">
                <a:tableStyleId>{00A15C55-8517-42AA-B614-E9B94910E393}</a:tableStyleId>
              </a:tblPr>
              <a:tblGrid>
                <a:gridCol w="1404606">
                  <a:extLst>
                    <a:ext uri="{9D8B030D-6E8A-4147-A177-3AD203B41FA5}">
                      <a16:colId xmlns:a16="http://schemas.microsoft.com/office/drawing/2014/main" val="20000"/>
                    </a:ext>
                  </a:extLst>
                </a:gridCol>
                <a:gridCol w="2733242">
                  <a:extLst>
                    <a:ext uri="{9D8B030D-6E8A-4147-A177-3AD203B41FA5}">
                      <a16:colId xmlns:a16="http://schemas.microsoft.com/office/drawing/2014/main" val="20001"/>
                    </a:ext>
                  </a:extLst>
                </a:gridCol>
                <a:gridCol w="4866310">
                  <a:extLst>
                    <a:ext uri="{9D8B030D-6E8A-4147-A177-3AD203B41FA5}">
                      <a16:colId xmlns:a16="http://schemas.microsoft.com/office/drawing/2014/main" val="20002"/>
                    </a:ext>
                  </a:extLst>
                </a:gridCol>
              </a:tblGrid>
              <a:tr h="414544">
                <a:tc>
                  <a:txBody>
                    <a:bodyPr/>
                    <a:lstStyle/>
                    <a:p>
                      <a:pPr algn="ctr"/>
                      <a:r>
                        <a:rPr lang="zh-CN" altLang="en-US" sz="2100" dirty="0"/>
                        <a:t>时间</a:t>
                      </a:r>
                      <a:endParaRPr lang="zh-CN" altLang="en-US" sz="2100" b="1" dirty="0"/>
                    </a:p>
                  </a:txBody>
                  <a:tcPr marL="68580" marR="68580" marT="34290" marB="34290" anchor="ctr"/>
                </a:tc>
                <a:tc>
                  <a:txBody>
                    <a:bodyPr/>
                    <a:lstStyle/>
                    <a:p>
                      <a:pPr algn="ctr"/>
                      <a:r>
                        <a:rPr lang="zh-CN" altLang="en-US" sz="2100" dirty="0"/>
                        <a:t>阶段</a:t>
                      </a:r>
                      <a:endParaRPr lang="zh-CN" altLang="en-US" sz="2100" b="1" dirty="0"/>
                    </a:p>
                  </a:txBody>
                  <a:tcPr marL="68580" marR="68580" marT="34290" marB="34290" anchor="ctr"/>
                </a:tc>
                <a:tc>
                  <a:txBody>
                    <a:bodyPr/>
                    <a:lstStyle/>
                    <a:p>
                      <a:pPr algn="ctr"/>
                      <a:r>
                        <a:rPr lang="zh-CN" altLang="en-US" sz="2100" dirty="0"/>
                        <a:t>任务</a:t>
                      </a:r>
                      <a:endParaRPr lang="zh-CN" altLang="en-US" sz="2100" b="1" dirty="0"/>
                    </a:p>
                  </a:txBody>
                  <a:tcPr marL="68580" marR="68580" marT="34290" marB="34290" anchor="ctr"/>
                </a:tc>
                <a:extLst>
                  <a:ext uri="{0D108BD9-81ED-4DB2-BD59-A6C34878D82A}">
                    <a16:rowId xmlns:a16="http://schemas.microsoft.com/office/drawing/2014/main" val="10000"/>
                  </a:ext>
                </a:extLst>
              </a:tr>
              <a:tr h="1322046">
                <a:tc>
                  <a:txBody>
                    <a:bodyPr/>
                    <a:lstStyle/>
                    <a:p>
                      <a:pPr algn="l"/>
                      <a:r>
                        <a:rPr lang="en-US" altLang="zh-CN" sz="1800" b="1" dirty="0">
                          <a:solidFill>
                            <a:srgbClr val="7030A0"/>
                          </a:solidFill>
                          <a:latin typeface="黑体" panose="02010609060101010101" pitchFamily="49" charset="-122"/>
                          <a:ea typeface="黑体" panose="02010609060101010101" pitchFamily="49" charset="-122"/>
                        </a:rPr>
                        <a:t>2019</a:t>
                      </a:r>
                      <a:r>
                        <a:rPr lang="zh-CN" altLang="en-US" sz="1800" b="1" dirty="0">
                          <a:solidFill>
                            <a:srgbClr val="7030A0"/>
                          </a:solidFill>
                          <a:latin typeface="黑体" panose="02010609060101010101" pitchFamily="49" charset="-122"/>
                          <a:ea typeface="黑体" panose="02010609060101010101" pitchFamily="49" charset="-122"/>
                        </a:rPr>
                        <a:t>年</a:t>
                      </a:r>
                      <a:r>
                        <a:rPr lang="en-US" altLang="zh-CN" sz="1800" b="1" dirty="0">
                          <a:solidFill>
                            <a:srgbClr val="7030A0"/>
                          </a:solidFill>
                          <a:latin typeface="黑体" panose="02010609060101010101" pitchFamily="49" charset="-122"/>
                          <a:ea typeface="黑体" panose="02010609060101010101" pitchFamily="49" charset="-122"/>
                        </a:rPr>
                        <a:t>7</a:t>
                      </a:r>
                      <a:r>
                        <a:rPr lang="zh-CN" altLang="en-US" sz="1800" b="1" dirty="0">
                          <a:solidFill>
                            <a:srgbClr val="7030A0"/>
                          </a:solidFill>
                          <a:latin typeface="黑体" panose="02010609060101010101" pitchFamily="49" charset="-122"/>
                          <a:ea typeface="黑体" panose="02010609060101010101" pitchFamily="49" charset="-122"/>
                        </a:rPr>
                        <a:t>月下旬</a:t>
                      </a:r>
                      <a:r>
                        <a:rPr lang="en-US" altLang="zh-CN" sz="1800" b="1" dirty="0">
                          <a:solidFill>
                            <a:srgbClr val="7030A0"/>
                          </a:solidFill>
                          <a:latin typeface="黑体" panose="02010609060101010101" pitchFamily="49" charset="-122"/>
                          <a:ea typeface="黑体" panose="02010609060101010101" pitchFamily="49" charset="-122"/>
                        </a:rPr>
                        <a:t>——2020</a:t>
                      </a:r>
                      <a:r>
                        <a:rPr lang="zh-CN" altLang="en-US" sz="1800" b="1" dirty="0">
                          <a:solidFill>
                            <a:srgbClr val="7030A0"/>
                          </a:solidFill>
                          <a:latin typeface="黑体" panose="02010609060101010101" pitchFamily="49" charset="-122"/>
                          <a:ea typeface="黑体" panose="02010609060101010101" pitchFamily="49" charset="-122"/>
                        </a:rPr>
                        <a:t>年</a:t>
                      </a:r>
                      <a:r>
                        <a:rPr lang="en-US" altLang="zh-CN" sz="1800" b="1" dirty="0">
                          <a:solidFill>
                            <a:srgbClr val="7030A0"/>
                          </a:solidFill>
                          <a:latin typeface="黑体" panose="02010609060101010101" pitchFamily="49" charset="-122"/>
                          <a:ea typeface="黑体" panose="02010609060101010101" pitchFamily="49" charset="-122"/>
                        </a:rPr>
                        <a:t>3</a:t>
                      </a:r>
                      <a:r>
                        <a:rPr lang="zh-CN" altLang="en-US" sz="1800" b="1" dirty="0">
                          <a:solidFill>
                            <a:srgbClr val="7030A0"/>
                          </a:solidFill>
                          <a:latin typeface="黑体" panose="02010609060101010101" pitchFamily="49" charset="-122"/>
                          <a:ea typeface="黑体" panose="02010609060101010101" pitchFamily="49" charset="-122"/>
                        </a:rPr>
                        <a:t>月上旬</a:t>
                      </a:r>
                    </a:p>
                  </a:txBody>
                  <a:tcPr marL="68580" marR="68580" marT="34290" marB="34290" anchor="ctr"/>
                </a:tc>
                <a:tc>
                  <a:txBody>
                    <a:bodyPr/>
                    <a:lstStyle/>
                    <a:p>
                      <a:pPr algn="ctr"/>
                      <a:r>
                        <a:rPr lang="zh-CN" altLang="en-US" sz="2100" b="1" dirty="0">
                          <a:latin typeface="黑体" panose="02010609060101010101" pitchFamily="49" charset="-122"/>
                          <a:ea typeface="黑体" panose="02010609060101010101" pitchFamily="49" charset="-122"/>
                        </a:rPr>
                        <a:t>第一轮复习</a:t>
                      </a:r>
                      <a:endParaRPr lang="zh-CN" altLang="en-US" sz="2100" b="1" dirty="0">
                        <a:solidFill>
                          <a:schemeClr val="tx1"/>
                        </a:solidFill>
                        <a:latin typeface="黑体" panose="02010609060101010101" pitchFamily="49" charset="-122"/>
                        <a:ea typeface="黑体" panose="02010609060101010101" pitchFamily="49" charset="-122"/>
                      </a:endParaRPr>
                    </a:p>
                  </a:txBody>
                  <a:tcPr marL="68580" marR="68580" marT="34290" marB="34290" anchor="ctr"/>
                </a:tc>
                <a:tc>
                  <a:txBody>
                    <a:bodyPr/>
                    <a:lstStyle/>
                    <a:p>
                      <a:r>
                        <a:rPr lang="zh-CN" altLang="en-US" sz="1800" b="1" dirty="0">
                          <a:latin typeface="黑体" panose="02010609060101010101" pitchFamily="49" charset="-122"/>
                          <a:ea typeface="黑体" panose="02010609060101010101" pitchFamily="49" charset="-122"/>
                        </a:rPr>
                        <a:t>复习</a:t>
                      </a:r>
                      <a:r>
                        <a:rPr lang="en-US" altLang="zh-CN" sz="1800" b="1" dirty="0">
                          <a:latin typeface="黑体" panose="02010609060101010101" pitchFamily="49" charset="-122"/>
                          <a:ea typeface="黑体" panose="02010609060101010101" pitchFamily="49" charset="-122"/>
                        </a:rPr>
                        <a:t>《</a:t>
                      </a:r>
                      <a:r>
                        <a:rPr lang="zh-CN" altLang="en-US" sz="1800" b="1" dirty="0">
                          <a:latin typeface="黑体" panose="02010609060101010101" pitchFamily="49" charset="-122"/>
                          <a:ea typeface="黑体" panose="02010609060101010101" pitchFamily="49" charset="-122"/>
                        </a:rPr>
                        <a:t>考纲</a:t>
                      </a:r>
                      <a:r>
                        <a:rPr lang="en-US" altLang="zh-CN" sz="1800" b="1" dirty="0">
                          <a:latin typeface="黑体" panose="02010609060101010101" pitchFamily="49" charset="-122"/>
                          <a:ea typeface="黑体" panose="02010609060101010101" pitchFamily="49" charset="-122"/>
                        </a:rPr>
                        <a:t>》</a:t>
                      </a:r>
                      <a:r>
                        <a:rPr lang="zh-CN" altLang="en-US" sz="1800" b="1" dirty="0">
                          <a:latin typeface="黑体" panose="02010609060101010101" pitchFamily="49" charset="-122"/>
                          <a:ea typeface="黑体" panose="02010609060101010101" pitchFamily="49" charset="-122"/>
                        </a:rPr>
                        <a:t>考查的全部考点，理清知识逻辑，构建知识网络，突出主干知识，澄清知识误区</a:t>
                      </a:r>
                    </a:p>
                  </a:txBody>
                  <a:tcPr marL="68580" marR="68580" marT="34290" marB="34290" anchor="ctr"/>
                </a:tc>
                <a:extLst>
                  <a:ext uri="{0D108BD9-81ED-4DB2-BD59-A6C34878D82A}">
                    <a16:rowId xmlns:a16="http://schemas.microsoft.com/office/drawing/2014/main" val="10001"/>
                  </a:ext>
                </a:extLst>
              </a:tr>
              <a:tr h="1322046">
                <a:tc>
                  <a:txBody>
                    <a:bodyPr/>
                    <a:lstStyle/>
                    <a:p>
                      <a:pPr algn="l"/>
                      <a:r>
                        <a:rPr lang="en-US" altLang="zh-CN" sz="1800" b="1" dirty="0">
                          <a:solidFill>
                            <a:srgbClr val="7030A0"/>
                          </a:solidFill>
                          <a:latin typeface="黑体" panose="02010609060101010101" pitchFamily="49" charset="-122"/>
                          <a:ea typeface="黑体" panose="02010609060101010101" pitchFamily="49" charset="-122"/>
                        </a:rPr>
                        <a:t>2020</a:t>
                      </a:r>
                      <a:r>
                        <a:rPr lang="zh-CN" altLang="en-US" sz="1800" b="1" dirty="0">
                          <a:solidFill>
                            <a:srgbClr val="7030A0"/>
                          </a:solidFill>
                          <a:latin typeface="黑体" panose="02010609060101010101" pitchFamily="49" charset="-122"/>
                          <a:ea typeface="黑体" panose="02010609060101010101" pitchFamily="49" charset="-122"/>
                        </a:rPr>
                        <a:t>年</a:t>
                      </a:r>
                      <a:r>
                        <a:rPr lang="en-US" altLang="zh-CN" sz="1800" b="1" dirty="0">
                          <a:solidFill>
                            <a:srgbClr val="7030A0"/>
                          </a:solidFill>
                          <a:latin typeface="黑体" panose="02010609060101010101" pitchFamily="49" charset="-122"/>
                          <a:ea typeface="黑体" panose="02010609060101010101" pitchFamily="49" charset="-122"/>
                        </a:rPr>
                        <a:t>3</a:t>
                      </a:r>
                      <a:r>
                        <a:rPr lang="zh-CN" altLang="en-US" sz="1800" b="1" dirty="0">
                          <a:solidFill>
                            <a:srgbClr val="7030A0"/>
                          </a:solidFill>
                          <a:latin typeface="黑体" panose="02010609060101010101" pitchFamily="49" charset="-122"/>
                          <a:ea typeface="黑体" panose="02010609060101010101" pitchFamily="49" charset="-122"/>
                        </a:rPr>
                        <a:t>月中旬</a:t>
                      </a:r>
                      <a:r>
                        <a:rPr lang="en-US" altLang="zh-CN" sz="1800" b="1" dirty="0">
                          <a:solidFill>
                            <a:srgbClr val="7030A0"/>
                          </a:solidFill>
                          <a:latin typeface="黑体" panose="02010609060101010101" pitchFamily="49" charset="-122"/>
                          <a:ea typeface="黑体" panose="02010609060101010101" pitchFamily="49" charset="-122"/>
                        </a:rPr>
                        <a:t>——5</a:t>
                      </a:r>
                      <a:r>
                        <a:rPr lang="zh-CN" altLang="en-US" sz="1800" b="1" dirty="0">
                          <a:solidFill>
                            <a:srgbClr val="7030A0"/>
                          </a:solidFill>
                          <a:latin typeface="黑体" panose="02010609060101010101" pitchFamily="49" charset="-122"/>
                          <a:ea typeface="黑体" panose="02010609060101010101" pitchFamily="49" charset="-122"/>
                        </a:rPr>
                        <a:t>月上旬</a:t>
                      </a:r>
                    </a:p>
                  </a:txBody>
                  <a:tcPr marL="68580" marR="68580" marT="34290" marB="34290" anchor="ctr"/>
                </a:tc>
                <a:tc>
                  <a:txBody>
                    <a:bodyPr/>
                    <a:lstStyle/>
                    <a:p>
                      <a:pPr algn="ctr"/>
                      <a:r>
                        <a:rPr lang="zh-CN" altLang="en-US" sz="1800" b="1" dirty="0">
                          <a:latin typeface="黑体" panose="02010609060101010101" pitchFamily="49" charset="-122"/>
                          <a:ea typeface="黑体" panose="02010609060101010101" pitchFamily="49" charset="-122"/>
                        </a:rPr>
                        <a:t>第二轮复习</a:t>
                      </a:r>
                    </a:p>
                  </a:txBody>
                  <a:tcPr marL="68580" marR="68580" marT="34290" marB="34290" anchor="ctr"/>
                </a:tc>
                <a:tc>
                  <a:txBody>
                    <a:bodyPr/>
                    <a:lstStyle/>
                    <a:p>
                      <a:r>
                        <a:rPr lang="zh-CN" altLang="en-US" sz="1800" b="1" dirty="0">
                          <a:latin typeface="黑体" panose="02010609060101010101" pitchFamily="49" charset="-122"/>
                          <a:ea typeface="黑体" panose="02010609060101010101" pitchFamily="49" charset="-122"/>
                        </a:rPr>
                        <a:t>知识专题和热点专题复习，进一步巩固主干知识，以知识带热点，以能力带基础，以专题构网络以综合突重点。</a:t>
                      </a:r>
                    </a:p>
                  </a:txBody>
                  <a:tcPr marL="68580" marR="68580" marT="34290" marB="34290" anchor="ctr"/>
                </a:tc>
                <a:extLst>
                  <a:ext uri="{0D108BD9-81ED-4DB2-BD59-A6C34878D82A}">
                    <a16:rowId xmlns:a16="http://schemas.microsoft.com/office/drawing/2014/main" val="10002"/>
                  </a:ext>
                </a:extLst>
              </a:tr>
              <a:tr h="1010976">
                <a:tc>
                  <a:txBody>
                    <a:bodyPr/>
                    <a:lstStyle/>
                    <a:p>
                      <a:pPr algn="l"/>
                      <a:r>
                        <a:rPr lang="en-US" altLang="zh-CN" sz="1800" b="1" dirty="0">
                          <a:solidFill>
                            <a:srgbClr val="7030A0"/>
                          </a:solidFill>
                          <a:latin typeface="黑体" panose="02010609060101010101" pitchFamily="49" charset="-122"/>
                          <a:ea typeface="黑体" panose="02010609060101010101" pitchFamily="49" charset="-122"/>
                        </a:rPr>
                        <a:t>5</a:t>
                      </a:r>
                      <a:r>
                        <a:rPr lang="zh-CN" altLang="en-US" sz="1800" b="1" dirty="0">
                          <a:solidFill>
                            <a:srgbClr val="7030A0"/>
                          </a:solidFill>
                          <a:latin typeface="黑体" panose="02010609060101010101" pitchFamily="49" charset="-122"/>
                          <a:ea typeface="黑体" panose="02010609060101010101" pitchFamily="49" charset="-122"/>
                        </a:rPr>
                        <a:t>月中旬</a:t>
                      </a:r>
                      <a:r>
                        <a:rPr lang="en-US" altLang="zh-CN" sz="1800" b="1" dirty="0">
                          <a:solidFill>
                            <a:srgbClr val="7030A0"/>
                          </a:solidFill>
                          <a:latin typeface="黑体" panose="02010609060101010101" pitchFamily="49" charset="-122"/>
                          <a:ea typeface="黑体" panose="02010609060101010101" pitchFamily="49" charset="-122"/>
                        </a:rPr>
                        <a:t>——</a:t>
                      </a:r>
                      <a:r>
                        <a:rPr lang="zh-CN" altLang="en-US" sz="1800" b="1" dirty="0">
                          <a:solidFill>
                            <a:srgbClr val="7030A0"/>
                          </a:solidFill>
                          <a:latin typeface="黑体" panose="02010609060101010101" pitchFamily="49" charset="-122"/>
                          <a:ea typeface="黑体" panose="02010609060101010101" pitchFamily="49" charset="-122"/>
                        </a:rPr>
                        <a:t>高考</a:t>
                      </a:r>
                    </a:p>
                  </a:txBody>
                  <a:tcPr marL="68580" marR="68580" marT="34290" marB="34290" anchor="ctr"/>
                </a:tc>
                <a:tc>
                  <a:txBody>
                    <a:bodyPr/>
                    <a:lstStyle/>
                    <a:p>
                      <a:pPr algn="ctr"/>
                      <a:r>
                        <a:rPr lang="zh-CN" altLang="en-US" sz="1800" b="1" dirty="0">
                          <a:latin typeface="黑体" panose="02010609060101010101" pitchFamily="49" charset="-122"/>
                          <a:ea typeface="黑体" panose="02010609060101010101" pitchFamily="49" charset="-122"/>
                        </a:rPr>
                        <a:t>自我提升感悟阶段</a:t>
                      </a:r>
                    </a:p>
                  </a:txBody>
                  <a:tcPr marL="68580" marR="68580" marT="34290" marB="34290" anchor="ctr"/>
                </a:tc>
                <a:tc>
                  <a:txBody>
                    <a:bodyPr/>
                    <a:lstStyle/>
                    <a:p>
                      <a:r>
                        <a:rPr lang="zh-CN" altLang="en-US" sz="1800" b="1" dirty="0">
                          <a:latin typeface="黑体" panose="02010609060101010101" pitchFamily="49" charset="-122"/>
                          <a:ea typeface="黑体" panose="02010609060101010101" pitchFamily="49" charset="-122"/>
                        </a:rPr>
                        <a:t>补学习上的短板（学科知识、时政知识、解题方法和技巧），规范训练</a:t>
                      </a:r>
                    </a:p>
                  </a:txBody>
                  <a:tcPr marL="68580" marR="68580" marT="34290" marB="3429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8428321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D78FF59-DC5E-4AD1-BC47-2049F5909BA9}"/>
              </a:ext>
            </a:extLst>
          </p:cNvPr>
          <p:cNvSpPr/>
          <p:nvPr/>
        </p:nvSpPr>
        <p:spPr>
          <a:xfrm>
            <a:off x="0" y="0"/>
            <a:ext cx="9144000" cy="684213"/>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87043" name="图片 3">
            <a:extLst>
              <a:ext uri="{FF2B5EF4-FFF2-40B4-BE49-F238E27FC236}">
                <a16:creationId xmlns:a16="http://schemas.microsoft.com/office/drawing/2014/main" id="{569706FD-4ABA-46DE-B268-0B614DC68D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6738" y="0"/>
            <a:ext cx="95726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a:extLst>
              <a:ext uri="{FF2B5EF4-FFF2-40B4-BE49-F238E27FC236}">
                <a16:creationId xmlns:a16="http://schemas.microsoft.com/office/drawing/2014/main" id="{AED5F3E7-3803-4404-9681-6D6DFA59614D}"/>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grpSp>
        <p:nvGrpSpPr>
          <p:cNvPr id="3" name="PA_组合 185">
            <a:extLst>
              <a:ext uri="{FF2B5EF4-FFF2-40B4-BE49-F238E27FC236}">
                <a16:creationId xmlns:a16="http://schemas.microsoft.com/office/drawing/2014/main" id="{0875EFA0-AE2C-49BE-A105-93214E4BC3B6}"/>
              </a:ext>
            </a:extLst>
          </p:cNvPr>
          <p:cNvGrpSpPr/>
          <p:nvPr>
            <p:custDataLst>
              <p:tags r:id="rId1"/>
            </p:custDataLst>
          </p:nvPr>
        </p:nvGrpSpPr>
        <p:grpSpPr>
          <a:xfrm flipH="1">
            <a:off x="527722" y="1431172"/>
            <a:ext cx="1698063" cy="2281155"/>
            <a:chOff x="6078538" y="1790701"/>
            <a:chExt cx="2744788" cy="3686175"/>
          </a:xfrm>
          <a:solidFill>
            <a:schemeClr val="accent4"/>
          </a:solidFill>
        </p:grpSpPr>
        <p:sp>
          <p:nvSpPr>
            <p:cNvPr id="12" name="自由: 形状 186">
              <a:extLst>
                <a:ext uri="{FF2B5EF4-FFF2-40B4-BE49-F238E27FC236}">
                  <a16:creationId xmlns:a16="http://schemas.microsoft.com/office/drawing/2014/main" id="{B49756C2-F9BD-4FAE-AC18-DBBAF6099A2D}"/>
                </a:ext>
              </a:extLst>
            </p:cNvPr>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4" name="自由: 形状 187">
              <a:extLst>
                <a:ext uri="{FF2B5EF4-FFF2-40B4-BE49-F238E27FC236}">
                  <a16:creationId xmlns:a16="http://schemas.microsoft.com/office/drawing/2014/main" id="{9D7DD653-CD9A-4F06-BF66-1B0E8FED0E72}"/>
                </a:ext>
              </a:extLst>
            </p:cNvPr>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nvGrpSpPr>
            <p:cNvPr id="4" name="组合 188">
              <a:extLst>
                <a:ext uri="{FF2B5EF4-FFF2-40B4-BE49-F238E27FC236}">
                  <a16:creationId xmlns:a16="http://schemas.microsoft.com/office/drawing/2014/main" id="{9081A587-6BB5-4BBA-A30E-0143A2BA7222}"/>
                </a:ext>
              </a:extLst>
            </p:cNvPr>
            <p:cNvGrpSpPr/>
            <p:nvPr/>
          </p:nvGrpSpPr>
          <p:grpSpPr>
            <a:xfrm>
              <a:off x="6670676" y="1868488"/>
              <a:ext cx="2152650" cy="3608388"/>
              <a:chOff x="6670676" y="1868488"/>
              <a:chExt cx="2152650" cy="3608388"/>
            </a:xfrm>
            <a:grpFill/>
          </p:grpSpPr>
          <p:sp>
            <p:nvSpPr>
              <p:cNvPr id="17" name="chenying0907 5">
                <a:extLst>
                  <a:ext uri="{FF2B5EF4-FFF2-40B4-BE49-F238E27FC236}">
                    <a16:creationId xmlns:a16="http://schemas.microsoft.com/office/drawing/2014/main" id="{842DD5A5-F048-4488-9CDA-D9DF792F5D87}"/>
                  </a:ext>
                </a:extLst>
              </p:cNvPr>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8" name="chenying0907 6">
                <a:extLst>
                  <a:ext uri="{FF2B5EF4-FFF2-40B4-BE49-F238E27FC236}">
                    <a16:creationId xmlns:a16="http://schemas.microsoft.com/office/drawing/2014/main" id="{47813921-2550-4F4C-90C8-D5617353C1C1}"/>
                  </a:ext>
                </a:extLst>
              </p:cNvPr>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9" name="自由: 形状 192">
                <a:extLst>
                  <a:ext uri="{FF2B5EF4-FFF2-40B4-BE49-F238E27FC236}">
                    <a16:creationId xmlns:a16="http://schemas.microsoft.com/office/drawing/2014/main" id="{223EF28F-58C4-49B9-A5E2-A876969128E4}"/>
                  </a:ext>
                </a:extLst>
              </p:cNvPr>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0" name="chenying0907 12">
                <a:extLst>
                  <a:ext uri="{FF2B5EF4-FFF2-40B4-BE49-F238E27FC236}">
                    <a16:creationId xmlns:a16="http://schemas.microsoft.com/office/drawing/2014/main" id="{80051296-3878-4927-97CA-B01951CAACE9}"/>
                  </a:ext>
                </a:extLst>
              </p:cNvPr>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1" name="chenying0907 19">
                <a:extLst>
                  <a:ext uri="{FF2B5EF4-FFF2-40B4-BE49-F238E27FC236}">
                    <a16:creationId xmlns:a16="http://schemas.microsoft.com/office/drawing/2014/main" id="{743ED764-E3E6-4E07-A171-9A6760F6F835}"/>
                  </a:ext>
                </a:extLst>
              </p:cNvPr>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2" name="chenying0907 127">
                <a:extLst>
                  <a:ext uri="{FF2B5EF4-FFF2-40B4-BE49-F238E27FC236}">
                    <a16:creationId xmlns:a16="http://schemas.microsoft.com/office/drawing/2014/main" id="{C39B2F7F-CD53-47EB-A34A-4D842015B77B}"/>
                  </a:ext>
                </a:extLst>
              </p:cNvPr>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3" name="chenying0907 130">
                <a:extLst>
                  <a:ext uri="{FF2B5EF4-FFF2-40B4-BE49-F238E27FC236}">
                    <a16:creationId xmlns:a16="http://schemas.microsoft.com/office/drawing/2014/main" id="{36EB399B-F093-4574-A18B-3BABC3FFA8EF}"/>
                  </a:ext>
                </a:extLst>
              </p:cNvPr>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4" name="Oval 132">
                <a:extLst>
                  <a:ext uri="{FF2B5EF4-FFF2-40B4-BE49-F238E27FC236}">
                    <a16:creationId xmlns:a16="http://schemas.microsoft.com/office/drawing/2014/main" id="{A26530E3-1150-428F-A735-95E4C386FCB4}"/>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5" name="chenying0907 181">
                <a:extLst>
                  <a:ext uri="{FF2B5EF4-FFF2-40B4-BE49-F238E27FC236}">
                    <a16:creationId xmlns:a16="http://schemas.microsoft.com/office/drawing/2014/main" id="{8285A721-4923-4EF3-B722-E9678D8CA499}"/>
                  </a:ext>
                </a:extLst>
              </p:cNvPr>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6" name="chenying0907 182">
                <a:extLst>
                  <a:ext uri="{FF2B5EF4-FFF2-40B4-BE49-F238E27FC236}">
                    <a16:creationId xmlns:a16="http://schemas.microsoft.com/office/drawing/2014/main" id="{9E493DBE-DA35-48C9-9645-8041C34AFF5F}"/>
                  </a:ext>
                </a:extLst>
              </p:cNvPr>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7" name="Oval 183">
                <a:extLst>
                  <a:ext uri="{FF2B5EF4-FFF2-40B4-BE49-F238E27FC236}">
                    <a16:creationId xmlns:a16="http://schemas.microsoft.com/office/drawing/2014/main" id="{7F3D0C8F-D47C-4AB9-A4BB-F8F788ED171B}"/>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16" name="chenying0907 57">
              <a:extLst>
                <a:ext uri="{FF2B5EF4-FFF2-40B4-BE49-F238E27FC236}">
                  <a16:creationId xmlns:a16="http://schemas.microsoft.com/office/drawing/2014/main" id="{8E72B6D7-F822-4B4C-8C77-FCC36514D3E4}"/>
                </a:ext>
              </a:extLst>
            </p:cNvPr>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28" name="PA_自由: 形状 201">
            <a:extLst>
              <a:ext uri="{FF2B5EF4-FFF2-40B4-BE49-F238E27FC236}">
                <a16:creationId xmlns:a16="http://schemas.microsoft.com/office/drawing/2014/main" id="{59AF33A4-7A45-4CEA-9B41-BF1A53F3FED2}"/>
              </a:ext>
            </a:extLst>
          </p:cNvPr>
          <p:cNvSpPr/>
          <p:nvPr>
            <p:custDataLst>
              <p:tags r:id="rId2"/>
            </p:custDataLst>
          </p:nvPr>
        </p:nvSpPr>
        <p:spPr>
          <a:xfrm>
            <a:off x="161925" y="3706813"/>
            <a:ext cx="2574925" cy="503237"/>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29" name="PA_矩形 202">
            <a:extLst>
              <a:ext uri="{FF2B5EF4-FFF2-40B4-BE49-F238E27FC236}">
                <a16:creationId xmlns:a16="http://schemas.microsoft.com/office/drawing/2014/main" id="{DCD61C15-5D69-4BC1-9ED0-B4A33601E2D0}"/>
              </a:ext>
            </a:extLst>
          </p:cNvPr>
          <p:cNvSpPr/>
          <p:nvPr>
            <p:custDataLst>
              <p:tags r:id="rId3"/>
            </p:custDataLst>
          </p:nvPr>
        </p:nvSpPr>
        <p:spPr>
          <a:xfrm>
            <a:off x="2225675" y="854075"/>
            <a:ext cx="6021388" cy="3579813"/>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5" name="矩形 4">
            <a:extLst>
              <a:ext uri="{FF2B5EF4-FFF2-40B4-BE49-F238E27FC236}">
                <a16:creationId xmlns:a16="http://schemas.microsoft.com/office/drawing/2014/main" id="{676466D5-1A54-491D-9243-BC6D8CC0E884}"/>
              </a:ext>
            </a:extLst>
          </p:cNvPr>
          <p:cNvSpPr/>
          <p:nvPr/>
        </p:nvSpPr>
        <p:spPr>
          <a:xfrm>
            <a:off x="2225675" y="973138"/>
            <a:ext cx="5789613" cy="984250"/>
          </a:xfrm>
          <a:prstGeom prst="rect">
            <a:avLst/>
          </a:prstGeom>
        </p:spPr>
        <p:txBody>
          <a:bodyPr>
            <a:spAutoFit/>
          </a:bodyPr>
          <a:lstStyle/>
          <a:p>
            <a:pPr defTabSz="456565" fontAlgn="auto">
              <a:spcBef>
                <a:spcPts val="0"/>
              </a:spcBef>
              <a:spcAft>
                <a:spcPts val="0"/>
              </a:spcAft>
              <a:defRPr/>
            </a:pPr>
            <a:r>
              <a:rPr lang="en-US" altLang="zh-CN" sz="2000" b="1" dirty="0">
                <a:latin typeface="+mn-ea"/>
                <a:ea typeface="+mn-ea"/>
              </a:rPr>
              <a:t>1</a:t>
            </a:r>
            <a:r>
              <a:rPr lang="zh-CN" altLang="en-US" sz="2000" b="1" dirty="0">
                <a:latin typeface="+mn-ea"/>
                <a:ea typeface="+mn-ea"/>
              </a:rPr>
              <a:t>、精心备课，向课堂要效率。在教学评一致性原则的指导下研究不同课型。</a:t>
            </a:r>
            <a:endParaRPr lang="en-US" altLang="zh-CN" sz="2000" b="1" dirty="0">
              <a:latin typeface="+mn-ea"/>
              <a:ea typeface="+mn-ea"/>
            </a:endParaRPr>
          </a:p>
          <a:p>
            <a:pPr defTabSz="456565" fontAlgn="auto">
              <a:spcBef>
                <a:spcPts val="0"/>
              </a:spcBef>
              <a:spcAft>
                <a:spcPts val="0"/>
              </a:spcAft>
              <a:defRPr/>
            </a:pPr>
            <a:endParaRPr lang="zh-CN" altLang="en-US" dirty="0">
              <a:latin typeface="+mn-lt"/>
              <a:ea typeface="+mn-ea"/>
            </a:endParaRPr>
          </a:p>
        </p:txBody>
      </p:sp>
      <p:pic>
        <p:nvPicPr>
          <p:cNvPr id="87049" name="图片 30" descr="一致性">
            <a:extLst>
              <a:ext uri="{FF2B5EF4-FFF2-40B4-BE49-F238E27FC236}">
                <a16:creationId xmlns:a16="http://schemas.microsoft.com/office/drawing/2014/main" id="{1CD13519-4A8E-422B-803C-302F4670A51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25675" y="1693863"/>
            <a:ext cx="6021388"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9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nodeType="afterGroup">
                            <p:stCondLst>
                              <p:cond delay="1700"/>
                            </p:stCondLst>
                            <p:childTnLst>
                              <p:par>
                                <p:cTn id="15" presetID="6" presetClass="entr" presetSubtype="16" fill="hold"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ircle(in)">
                                      <p:cBhvr>
                                        <p:cTn id="17" dur="750"/>
                                        <p:tgtEl>
                                          <p:spTgt spid="5">
                                            <p:txEl>
                                              <p:pRg st="0" end="0"/>
                                            </p:txEl>
                                          </p:spTgt>
                                        </p:tgtEl>
                                      </p:cBhvr>
                                    </p:animEffect>
                                  </p:childTnLst>
                                </p:cTn>
                              </p:par>
                            </p:childTnLst>
                          </p:cTn>
                        </p:par>
                        <p:par>
                          <p:cTn id="18" fill="hold">
                            <p:stCondLst>
                              <p:cond delay="2450"/>
                            </p:stCondLst>
                            <p:childTnLst>
                              <p:par>
                                <p:cTn id="19" presetID="6" presetClass="entr" presetSubtype="16" fill="hold" nodeType="afterEffect">
                                  <p:stCondLst>
                                    <p:cond delay="0"/>
                                  </p:stCondLst>
                                  <p:childTnLst>
                                    <p:set>
                                      <p:cBhvr>
                                        <p:cTn id="20" dur="1" fill="hold">
                                          <p:stCondLst>
                                            <p:cond delay="0"/>
                                          </p:stCondLst>
                                        </p:cTn>
                                        <p:tgtEl>
                                          <p:spTgt spid="87049"/>
                                        </p:tgtEl>
                                        <p:attrNameLst>
                                          <p:attrName>style.visibility</p:attrName>
                                        </p:attrNameLst>
                                      </p:cBhvr>
                                      <p:to>
                                        <p:strVal val="visible"/>
                                      </p:to>
                                    </p:set>
                                    <p:animEffect transition="in" filter="circle(in)">
                                      <p:cBhvr>
                                        <p:cTn id="21" dur="5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90E0ED7-00AC-4BD9-AB54-11A3814340FD}"/>
              </a:ext>
            </a:extLst>
          </p:cNvPr>
          <p:cNvSpPr/>
          <p:nvPr/>
        </p:nvSpPr>
        <p:spPr>
          <a:xfrm>
            <a:off x="0" y="0"/>
            <a:ext cx="9144000" cy="684213"/>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88067" name="图片 3">
            <a:extLst>
              <a:ext uri="{FF2B5EF4-FFF2-40B4-BE49-F238E27FC236}">
                <a16:creationId xmlns:a16="http://schemas.microsoft.com/office/drawing/2014/main" id="{2A3376AF-E212-47E2-BA05-80F15DCEC4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6738" y="0"/>
            <a:ext cx="95726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PA_组合 185">
            <a:extLst>
              <a:ext uri="{FF2B5EF4-FFF2-40B4-BE49-F238E27FC236}">
                <a16:creationId xmlns:a16="http://schemas.microsoft.com/office/drawing/2014/main" id="{19153FFF-1091-4121-9472-F60201384388}"/>
              </a:ext>
            </a:extLst>
          </p:cNvPr>
          <p:cNvGrpSpPr/>
          <p:nvPr>
            <p:custDataLst>
              <p:tags r:id="rId1"/>
            </p:custDataLst>
          </p:nvPr>
        </p:nvGrpSpPr>
        <p:grpSpPr>
          <a:xfrm flipH="1">
            <a:off x="527722" y="1431172"/>
            <a:ext cx="1698063" cy="2281155"/>
            <a:chOff x="6078538" y="1790701"/>
            <a:chExt cx="2744788" cy="3686175"/>
          </a:xfrm>
          <a:solidFill>
            <a:schemeClr val="accent4"/>
          </a:solidFill>
        </p:grpSpPr>
        <p:sp>
          <p:nvSpPr>
            <p:cNvPr id="12" name="自由: 形状 186">
              <a:extLst>
                <a:ext uri="{FF2B5EF4-FFF2-40B4-BE49-F238E27FC236}">
                  <a16:creationId xmlns:a16="http://schemas.microsoft.com/office/drawing/2014/main" id="{EB5D6C13-1BCB-42CC-B4CF-047B067B0BF9}"/>
                </a:ext>
              </a:extLst>
            </p:cNvPr>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4" name="自由: 形状 187">
              <a:extLst>
                <a:ext uri="{FF2B5EF4-FFF2-40B4-BE49-F238E27FC236}">
                  <a16:creationId xmlns:a16="http://schemas.microsoft.com/office/drawing/2014/main" id="{35629B28-2918-4152-B86D-BF639A5ACA53}"/>
                </a:ext>
              </a:extLst>
            </p:cNvPr>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nvGrpSpPr>
            <p:cNvPr id="4" name="组合 188">
              <a:extLst>
                <a:ext uri="{FF2B5EF4-FFF2-40B4-BE49-F238E27FC236}">
                  <a16:creationId xmlns:a16="http://schemas.microsoft.com/office/drawing/2014/main" id="{6741CF39-C228-475D-A4DB-F6D3A513831E}"/>
                </a:ext>
              </a:extLst>
            </p:cNvPr>
            <p:cNvGrpSpPr/>
            <p:nvPr/>
          </p:nvGrpSpPr>
          <p:grpSpPr>
            <a:xfrm>
              <a:off x="6670676" y="1868488"/>
              <a:ext cx="2152650" cy="3608388"/>
              <a:chOff x="6670676" y="1868488"/>
              <a:chExt cx="2152650" cy="3608388"/>
            </a:xfrm>
            <a:grpFill/>
          </p:grpSpPr>
          <p:sp>
            <p:nvSpPr>
              <p:cNvPr id="17" name="chenying0907 5">
                <a:extLst>
                  <a:ext uri="{FF2B5EF4-FFF2-40B4-BE49-F238E27FC236}">
                    <a16:creationId xmlns:a16="http://schemas.microsoft.com/office/drawing/2014/main" id="{2E16A3F4-67B4-4014-8258-25042B9340AD}"/>
                  </a:ext>
                </a:extLst>
              </p:cNvPr>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8" name="chenying0907 6">
                <a:extLst>
                  <a:ext uri="{FF2B5EF4-FFF2-40B4-BE49-F238E27FC236}">
                    <a16:creationId xmlns:a16="http://schemas.microsoft.com/office/drawing/2014/main" id="{AD0F0376-1859-42B5-B383-7743ED7CD06D}"/>
                  </a:ext>
                </a:extLst>
              </p:cNvPr>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9" name="自由: 形状 192">
                <a:extLst>
                  <a:ext uri="{FF2B5EF4-FFF2-40B4-BE49-F238E27FC236}">
                    <a16:creationId xmlns:a16="http://schemas.microsoft.com/office/drawing/2014/main" id="{95C95209-110D-4D41-BECE-E8E92C90E047}"/>
                  </a:ext>
                </a:extLst>
              </p:cNvPr>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dirty="0">
                  <a:latin typeface="+mn-lt"/>
                  <a:ea typeface="+mn-ea"/>
                </a:endParaRPr>
              </a:p>
            </p:txBody>
          </p:sp>
          <p:sp>
            <p:nvSpPr>
              <p:cNvPr id="20" name="chenying0907 12">
                <a:extLst>
                  <a:ext uri="{FF2B5EF4-FFF2-40B4-BE49-F238E27FC236}">
                    <a16:creationId xmlns:a16="http://schemas.microsoft.com/office/drawing/2014/main" id="{D88506C1-1AF0-45C7-9C92-029150E9C57D}"/>
                  </a:ext>
                </a:extLst>
              </p:cNvPr>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1" name="chenying0907 19">
                <a:extLst>
                  <a:ext uri="{FF2B5EF4-FFF2-40B4-BE49-F238E27FC236}">
                    <a16:creationId xmlns:a16="http://schemas.microsoft.com/office/drawing/2014/main" id="{9352F85C-6475-47ED-9F9D-709EB541BE6B}"/>
                  </a:ext>
                </a:extLst>
              </p:cNvPr>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2" name="chenying0907 127">
                <a:extLst>
                  <a:ext uri="{FF2B5EF4-FFF2-40B4-BE49-F238E27FC236}">
                    <a16:creationId xmlns:a16="http://schemas.microsoft.com/office/drawing/2014/main" id="{8AAA1B1E-DB24-467D-9523-DF7368A23129}"/>
                  </a:ext>
                </a:extLst>
              </p:cNvPr>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3" name="chenying0907 130">
                <a:extLst>
                  <a:ext uri="{FF2B5EF4-FFF2-40B4-BE49-F238E27FC236}">
                    <a16:creationId xmlns:a16="http://schemas.microsoft.com/office/drawing/2014/main" id="{E391A9AA-2589-4BB9-8139-30E21069F36A}"/>
                  </a:ext>
                </a:extLst>
              </p:cNvPr>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4" name="Oval 132">
                <a:extLst>
                  <a:ext uri="{FF2B5EF4-FFF2-40B4-BE49-F238E27FC236}">
                    <a16:creationId xmlns:a16="http://schemas.microsoft.com/office/drawing/2014/main" id="{87F2D882-9672-488F-970A-C570F20B6B84}"/>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5" name="chenying0907 181">
                <a:extLst>
                  <a:ext uri="{FF2B5EF4-FFF2-40B4-BE49-F238E27FC236}">
                    <a16:creationId xmlns:a16="http://schemas.microsoft.com/office/drawing/2014/main" id="{07ECFA9A-7AE2-4C72-9DAF-5317EBC31A09}"/>
                  </a:ext>
                </a:extLst>
              </p:cNvPr>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6" name="chenying0907 182">
                <a:extLst>
                  <a:ext uri="{FF2B5EF4-FFF2-40B4-BE49-F238E27FC236}">
                    <a16:creationId xmlns:a16="http://schemas.microsoft.com/office/drawing/2014/main" id="{4A73CA0D-EE0D-4B01-8CD7-CADC17070A8C}"/>
                  </a:ext>
                </a:extLst>
              </p:cNvPr>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7" name="Oval 183">
                <a:extLst>
                  <a:ext uri="{FF2B5EF4-FFF2-40B4-BE49-F238E27FC236}">
                    <a16:creationId xmlns:a16="http://schemas.microsoft.com/office/drawing/2014/main" id="{EC32ADAE-B18C-4AE3-90D1-BBCB58F70493}"/>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16" name="chenying0907 57">
              <a:extLst>
                <a:ext uri="{FF2B5EF4-FFF2-40B4-BE49-F238E27FC236}">
                  <a16:creationId xmlns:a16="http://schemas.microsoft.com/office/drawing/2014/main" id="{4DBC9848-B1B5-4AC4-83FC-68D3CE2F10D0}"/>
                </a:ext>
              </a:extLst>
            </p:cNvPr>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28" name="PA_自由: 形状 201">
            <a:extLst>
              <a:ext uri="{FF2B5EF4-FFF2-40B4-BE49-F238E27FC236}">
                <a16:creationId xmlns:a16="http://schemas.microsoft.com/office/drawing/2014/main" id="{A92C6FF2-45AA-4CE1-A9C1-09A67C22114F}"/>
              </a:ext>
            </a:extLst>
          </p:cNvPr>
          <p:cNvSpPr/>
          <p:nvPr>
            <p:custDataLst>
              <p:tags r:id="rId2"/>
            </p:custDataLst>
          </p:nvPr>
        </p:nvSpPr>
        <p:spPr>
          <a:xfrm>
            <a:off x="161925" y="3706813"/>
            <a:ext cx="2574925" cy="503237"/>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29" name="PA_矩形 202">
            <a:extLst>
              <a:ext uri="{FF2B5EF4-FFF2-40B4-BE49-F238E27FC236}">
                <a16:creationId xmlns:a16="http://schemas.microsoft.com/office/drawing/2014/main" id="{CE378E69-C208-41E3-B208-FF8F4A053E0B}"/>
              </a:ext>
            </a:extLst>
          </p:cNvPr>
          <p:cNvSpPr/>
          <p:nvPr>
            <p:custDataLst>
              <p:tags r:id="rId3"/>
            </p:custDataLst>
          </p:nvPr>
        </p:nvSpPr>
        <p:spPr>
          <a:xfrm>
            <a:off x="2425700" y="1209675"/>
            <a:ext cx="6019800" cy="3579813"/>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5" name="矩形 4">
            <a:extLst>
              <a:ext uri="{FF2B5EF4-FFF2-40B4-BE49-F238E27FC236}">
                <a16:creationId xmlns:a16="http://schemas.microsoft.com/office/drawing/2014/main" id="{595DEFFD-B952-4F42-B70A-32744DC232A2}"/>
              </a:ext>
            </a:extLst>
          </p:cNvPr>
          <p:cNvSpPr>
            <a:spLocks noChangeArrowheads="1"/>
          </p:cNvSpPr>
          <p:nvPr/>
        </p:nvSpPr>
        <p:spPr bwMode="auto">
          <a:xfrm>
            <a:off x="2425699" y="2020057"/>
            <a:ext cx="56165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）习题评讲课</a:t>
            </a:r>
            <a:r>
              <a:rPr lang="en-US" altLang="zh-CN" b="1" dirty="0">
                <a:latin typeface="微软雅黑" panose="020B0503020204020204" pitchFamily="34" charset="-122"/>
                <a:ea typeface="微软雅黑" panose="020B0503020204020204" pitchFamily="34" charset="-122"/>
              </a:rPr>
              <a:t>:</a:t>
            </a:r>
          </a:p>
          <a:p>
            <a:pPr eaLnBrk="1" hangingPunct="1"/>
            <a:r>
              <a:rPr lang="zh-CN" altLang="en-US" b="1" dirty="0">
                <a:latin typeface="楷体" panose="02010609060101010101" pitchFamily="49" charset="-122"/>
                <a:ea typeface="楷体" panose="02010609060101010101" pitchFamily="49" charset="-122"/>
              </a:rPr>
              <a:t>自主订正错题、分析错因</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小组合作分析共性问题、智慧共享</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教师点评（揭示命题意图、注重引导学生对主干知识及知识逻辑的巩固和落实、强化审题环节、展示解题思维过程、总结不同题型的解题方法、典型答题术语）</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设计变式和补偿训练（针对学生训练中的薄弱环节）</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学生反思总结（背诵主干知识、、重要答题术语；梳理解题思维）</a:t>
            </a:r>
          </a:p>
        </p:txBody>
      </p:sp>
      <p:sp>
        <p:nvSpPr>
          <p:cNvPr id="88073" name="矩形 31">
            <a:extLst>
              <a:ext uri="{FF2B5EF4-FFF2-40B4-BE49-F238E27FC236}">
                <a16:creationId xmlns:a16="http://schemas.microsoft.com/office/drawing/2014/main" id="{470D2B38-94E7-4792-82DC-AEF04E47EB57}"/>
              </a:ext>
            </a:extLst>
          </p:cNvPr>
          <p:cNvSpPr>
            <a:spLocks noChangeArrowheads="1"/>
          </p:cNvSpPr>
          <p:nvPr/>
        </p:nvSpPr>
        <p:spPr bwMode="auto">
          <a:xfrm>
            <a:off x="2425700" y="2582863"/>
            <a:ext cx="5616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2B725A40-8BB5-4BF0-8626-DA01D0AECC63}"/>
              </a:ext>
            </a:extLst>
          </p:cNvPr>
          <p:cNvSpPr>
            <a:spLocks noChangeArrowheads="1"/>
          </p:cNvSpPr>
          <p:nvPr/>
        </p:nvSpPr>
        <p:spPr bwMode="auto">
          <a:xfrm>
            <a:off x="2425700" y="1479550"/>
            <a:ext cx="5789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）复习课：“以题引讲、题组反思”复习教学模式</a:t>
            </a:r>
          </a:p>
        </p:txBody>
      </p:sp>
      <p:sp>
        <p:nvSpPr>
          <p:cNvPr id="30" name="矩形 29">
            <a:extLst>
              <a:ext uri="{FF2B5EF4-FFF2-40B4-BE49-F238E27FC236}">
                <a16:creationId xmlns:a16="http://schemas.microsoft.com/office/drawing/2014/main" id="{5DB9C8AE-DFC2-4345-BFFE-9CE0FE534D13}"/>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blinds(horizontal)">
                                      <p:cBhvr>
                                        <p:cTn id="7" dur="500"/>
                                        <p:tgtEl>
                                          <p:spTgt spid="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3910E4-EB76-455D-9537-8613D592FD5C}"/>
              </a:ext>
            </a:extLst>
          </p:cNvPr>
          <p:cNvSpPr/>
          <p:nvPr/>
        </p:nvSpPr>
        <p:spPr>
          <a:xfrm>
            <a:off x="0" y="0"/>
            <a:ext cx="9144000" cy="684213"/>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89091" name="图片 3">
            <a:extLst>
              <a:ext uri="{FF2B5EF4-FFF2-40B4-BE49-F238E27FC236}">
                <a16:creationId xmlns:a16="http://schemas.microsoft.com/office/drawing/2014/main" id="{C0BDE51E-18C6-442D-93BC-D49543462F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6738" y="0"/>
            <a:ext cx="95726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PA_组合 185">
            <a:extLst>
              <a:ext uri="{FF2B5EF4-FFF2-40B4-BE49-F238E27FC236}">
                <a16:creationId xmlns:a16="http://schemas.microsoft.com/office/drawing/2014/main" id="{BF1E31CF-1536-4611-A0A9-B55FE01D8E9D}"/>
              </a:ext>
            </a:extLst>
          </p:cNvPr>
          <p:cNvGrpSpPr/>
          <p:nvPr>
            <p:custDataLst>
              <p:tags r:id="rId1"/>
            </p:custDataLst>
          </p:nvPr>
        </p:nvGrpSpPr>
        <p:grpSpPr>
          <a:xfrm flipH="1">
            <a:off x="527722" y="1431172"/>
            <a:ext cx="1698063" cy="2281155"/>
            <a:chOff x="6078538" y="1790701"/>
            <a:chExt cx="2744788" cy="3686175"/>
          </a:xfrm>
          <a:solidFill>
            <a:schemeClr val="accent4"/>
          </a:solidFill>
        </p:grpSpPr>
        <p:sp>
          <p:nvSpPr>
            <p:cNvPr id="12" name="自由: 形状 186">
              <a:extLst>
                <a:ext uri="{FF2B5EF4-FFF2-40B4-BE49-F238E27FC236}">
                  <a16:creationId xmlns:a16="http://schemas.microsoft.com/office/drawing/2014/main" id="{15BF8F73-C1AD-49A6-B151-3F784368F8C9}"/>
                </a:ext>
              </a:extLst>
            </p:cNvPr>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4" name="自由: 形状 187">
              <a:extLst>
                <a:ext uri="{FF2B5EF4-FFF2-40B4-BE49-F238E27FC236}">
                  <a16:creationId xmlns:a16="http://schemas.microsoft.com/office/drawing/2014/main" id="{D41C26D1-E80D-4DB0-B2DA-C77523C2292C}"/>
                </a:ext>
              </a:extLst>
            </p:cNvPr>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nvGrpSpPr>
            <p:cNvPr id="4" name="组合 188">
              <a:extLst>
                <a:ext uri="{FF2B5EF4-FFF2-40B4-BE49-F238E27FC236}">
                  <a16:creationId xmlns:a16="http://schemas.microsoft.com/office/drawing/2014/main" id="{896E81F4-3A5D-4C50-BB63-155F0E0E187C}"/>
                </a:ext>
              </a:extLst>
            </p:cNvPr>
            <p:cNvGrpSpPr/>
            <p:nvPr/>
          </p:nvGrpSpPr>
          <p:grpSpPr>
            <a:xfrm>
              <a:off x="6670676" y="1868488"/>
              <a:ext cx="2152650" cy="3608388"/>
              <a:chOff x="6670676" y="1868488"/>
              <a:chExt cx="2152650" cy="3608388"/>
            </a:xfrm>
            <a:grpFill/>
          </p:grpSpPr>
          <p:sp>
            <p:nvSpPr>
              <p:cNvPr id="17" name="chenying0907 5">
                <a:extLst>
                  <a:ext uri="{FF2B5EF4-FFF2-40B4-BE49-F238E27FC236}">
                    <a16:creationId xmlns:a16="http://schemas.microsoft.com/office/drawing/2014/main" id="{9DAEAB31-C010-4994-9FB7-8E22462B436F}"/>
                  </a:ext>
                </a:extLst>
              </p:cNvPr>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8" name="chenying0907 6">
                <a:extLst>
                  <a:ext uri="{FF2B5EF4-FFF2-40B4-BE49-F238E27FC236}">
                    <a16:creationId xmlns:a16="http://schemas.microsoft.com/office/drawing/2014/main" id="{85DA6886-7BA4-4638-B8D0-97373965EE14}"/>
                  </a:ext>
                </a:extLst>
              </p:cNvPr>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19" name="自由: 形状 192">
                <a:extLst>
                  <a:ext uri="{FF2B5EF4-FFF2-40B4-BE49-F238E27FC236}">
                    <a16:creationId xmlns:a16="http://schemas.microsoft.com/office/drawing/2014/main" id="{C2D4C166-5E4A-449F-B6FE-9DD68E1D4006}"/>
                  </a:ext>
                </a:extLst>
              </p:cNvPr>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0" name="chenying0907 12">
                <a:extLst>
                  <a:ext uri="{FF2B5EF4-FFF2-40B4-BE49-F238E27FC236}">
                    <a16:creationId xmlns:a16="http://schemas.microsoft.com/office/drawing/2014/main" id="{B2015872-4637-4C65-A9D3-AB90D7B21114}"/>
                  </a:ext>
                </a:extLst>
              </p:cNvPr>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1" name="chenying0907 19">
                <a:extLst>
                  <a:ext uri="{FF2B5EF4-FFF2-40B4-BE49-F238E27FC236}">
                    <a16:creationId xmlns:a16="http://schemas.microsoft.com/office/drawing/2014/main" id="{249B4258-1176-4482-8F61-7E37C1F2D7DB}"/>
                  </a:ext>
                </a:extLst>
              </p:cNvPr>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2" name="chenying0907 127">
                <a:extLst>
                  <a:ext uri="{FF2B5EF4-FFF2-40B4-BE49-F238E27FC236}">
                    <a16:creationId xmlns:a16="http://schemas.microsoft.com/office/drawing/2014/main" id="{1983E888-B736-4D27-AE3C-D95AE4DDF972}"/>
                  </a:ext>
                </a:extLst>
              </p:cNvPr>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3" name="chenying0907 130">
                <a:extLst>
                  <a:ext uri="{FF2B5EF4-FFF2-40B4-BE49-F238E27FC236}">
                    <a16:creationId xmlns:a16="http://schemas.microsoft.com/office/drawing/2014/main" id="{B27DC49C-6585-457D-B729-6DCC208B3F4A}"/>
                  </a:ext>
                </a:extLst>
              </p:cNvPr>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4" name="Oval 132">
                <a:extLst>
                  <a:ext uri="{FF2B5EF4-FFF2-40B4-BE49-F238E27FC236}">
                    <a16:creationId xmlns:a16="http://schemas.microsoft.com/office/drawing/2014/main" id="{C067F2A2-9583-49FE-AC01-665F489DF443}"/>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5" name="chenying0907 181">
                <a:extLst>
                  <a:ext uri="{FF2B5EF4-FFF2-40B4-BE49-F238E27FC236}">
                    <a16:creationId xmlns:a16="http://schemas.microsoft.com/office/drawing/2014/main" id="{4E3C1A20-53FC-44FD-BD5A-52D59BB9C79C}"/>
                  </a:ext>
                </a:extLst>
              </p:cNvPr>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6" name="chenying0907 182">
                <a:extLst>
                  <a:ext uri="{FF2B5EF4-FFF2-40B4-BE49-F238E27FC236}">
                    <a16:creationId xmlns:a16="http://schemas.microsoft.com/office/drawing/2014/main" id="{82EEEDED-9D19-4DA5-87E8-D990AC3CEA36}"/>
                  </a:ext>
                </a:extLst>
              </p:cNvPr>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sp>
            <p:nvSpPr>
              <p:cNvPr id="27" name="Oval 183">
                <a:extLst>
                  <a:ext uri="{FF2B5EF4-FFF2-40B4-BE49-F238E27FC236}">
                    <a16:creationId xmlns:a16="http://schemas.microsoft.com/office/drawing/2014/main" id="{8D16492B-5CB0-4B48-9315-96FB93FE1B80}"/>
                  </a:ext>
                </a:extLst>
              </p:cNvPr>
              <p:cNvSpPr>
                <a:spLocks noChangeArrowheads="1"/>
              </p:cNvSpPr>
              <p:nvPr/>
            </p:nvSpPr>
            <p:spPr bwMode="auto">
              <a:xfrm>
                <a:off x="8180388" y="2222501"/>
                <a:ext cx="93663" cy="95250"/>
              </a:xfrm>
              <a:prstGeom prst="ellipse">
                <a:avLst/>
              </a:prstGeom>
              <a:grpFill/>
              <a:ln w="9525">
                <a:noFill/>
                <a:round/>
                <a:headEnd/>
                <a:tailEnd/>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16" name="chenying0907 57">
              <a:extLst>
                <a:ext uri="{FF2B5EF4-FFF2-40B4-BE49-F238E27FC236}">
                  <a16:creationId xmlns:a16="http://schemas.microsoft.com/office/drawing/2014/main" id="{F384FF15-DAB8-4404-A5F5-D0C1220065F7}"/>
                </a:ext>
              </a:extLst>
            </p:cNvPr>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lIns="91412" tIns="45706" rIns="91412" bIns="45706"/>
            <a:lstStyle/>
            <a:p>
              <a:pPr defTabSz="456565" fontAlgn="auto">
                <a:spcBef>
                  <a:spcPts val="0"/>
                </a:spcBef>
                <a:spcAft>
                  <a:spcPts val="0"/>
                </a:spcAft>
                <a:defRPr/>
              </a:pPr>
              <a:endParaRPr lang="zh-CN" altLang="en-US" sz="1799">
                <a:latin typeface="+mn-lt"/>
                <a:ea typeface="+mn-ea"/>
              </a:endParaRPr>
            </a:p>
          </p:txBody>
        </p:sp>
      </p:grpSp>
      <p:sp>
        <p:nvSpPr>
          <p:cNvPr id="28" name="PA_自由: 形状 201">
            <a:extLst>
              <a:ext uri="{FF2B5EF4-FFF2-40B4-BE49-F238E27FC236}">
                <a16:creationId xmlns:a16="http://schemas.microsoft.com/office/drawing/2014/main" id="{48C3172A-7530-4A4C-9FF9-72DF507C5581}"/>
              </a:ext>
            </a:extLst>
          </p:cNvPr>
          <p:cNvSpPr/>
          <p:nvPr>
            <p:custDataLst>
              <p:tags r:id="rId2"/>
            </p:custDataLst>
          </p:nvPr>
        </p:nvSpPr>
        <p:spPr>
          <a:xfrm>
            <a:off x="161925" y="3706813"/>
            <a:ext cx="2574925" cy="503237"/>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29" name="PA_矩形 202">
            <a:extLst>
              <a:ext uri="{FF2B5EF4-FFF2-40B4-BE49-F238E27FC236}">
                <a16:creationId xmlns:a16="http://schemas.microsoft.com/office/drawing/2014/main" id="{22F85D80-BD45-4094-95B9-493B3C9D4F2D}"/>
              </a:ext>
            </a:extLst>
          </p:cNvPr>
          <p:cNvSpPr/>
          <p:nvPr>
            <p:custDataLst>
              <p:tags r:id="rId3"/>
            </p:custDataLst>
          </p:nvPr>
        </p:nvSpPr>
        <p:spPr>
          <a:xfrm>
            <a:off x="2425700" y="1209675"/>
            <a:ext cx="6019800" cy="1743075"/>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defTabSz="456565" fontAlgn="auto">
              <a:spcBef>
                <a:spcPts val="0"/>
              </a:spcBef>
              <a:spcAft>
                <a:spcPts val="0"/>
              </a:spcAft>
              <a:defRPr/>
            </a:pPr>
            <a:endParaRPr lang="zh-CN" altLang="en-US" sz="1799"/>
          </a:p>
        </p:txBody>
      </p:sp>
      <p:sp>
        <p:nvSpPr>
          <p:cNvPr id="5" name="矩形 4">
            <a:extLst>
              <a:ext uri="{FF2B5EF4-FFF2-40B4-BE49-F238E27FC236}">
                <a16:creationId xmlns:a16="http://schemas.microsoft.com/office/drawing/2014/main" id="{E6EDBE43-D565-47CF-A468-9E1FDD90EF11}"/>
              </a:ext>
            </a:extLst>
          </p:cNvPr>
          <p:cNvSpPr>
            <a:spLocks noChangeArrowheads="1"/>
          </p:cNvSpPr>
          <p:nvPr/>
        </p:nvSpPr>
        <p:spPr bwMode="auto">
          <a:xfrm>
            <a:off x="2548464" y="1511895"/>
            <a:ext cx="561657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）热点专题课</a:t>
            </a:r>
            <a:r>
              <a:rPr lang="en-US" altLang="zh-CN" b="1" dirty="0">
                <a:latin typeface="微软雅黑" panose="020B0503020204020204" pitchFamily="34" charset="-122"/>
                <a:ea typeface="微软雅黑" panose="020B0503020204020204" pitchFamily="34" charset="-122"/>
              </a:rPr>
              <a:t>:</a:t>
            </a:r>
          </a:p>
          <a:p>
            <a:pPr eaLnBrk="1" hangingPunct="1"/>
            <a:r>
              <a:rPr lang="zh-CN" altLang="en-US" b="1" dirty="0">
                <a:latin typeface="楷体" panose="02010609060101010101" pitchFamily="49" charset="-122"/>
                <a:ea typeface="楷体" panose="02010609060101010101" pitchFamily="49" charset="-122"/>
              </a:rPr>
              <a:t>热点导入、激发兴趣</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背景分析、把握实质</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考点链接、回归教材，落实主干知识、知识逻辑</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题组训练、把握答题规律，提升能力</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总结反思</a:t>
            </a:r>
          </a:p>
        </p:txBody>
      </p:sp>
      <p:sp>
        <p:nvSpPr>
          <p:cNvPr id="32" name="矩形 31">
            <a:extLst>
              <a:ext uri="{FF2B5EF4-FFF2-40B4-BE49-F238E27FC236}">
                <a16:creationId xmlns:a16="http://schemas.microsoft.com/office/drawing/2014/main" id="{0C6D26E1-831F-44FA-962F-1E073387BCE3}"/>
              </a:ext>
            </a:extLst>
          </p:cNvPr>
          <p:cNvSpPr>
            <a:spLocks noChangeArrowheads="1"/>
          </p:cNvSpPr>
          <p:nvPr/>
        </p:nvSpPr>
        <p:spPr bwMode="auto">
          <a:xfrm>
            <a:off x="2425700" y="2582863"/>
            <a:ext cx="5616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5D64E8D9-4110-426D-BE73-5071316327F1}"/>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9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nodeType="afterGroup">
                            <p:stCondLst>
                              <p:cond delay="1700"/>
                            </p:stCondLst>
                            <p:childTnLst>
                              <p:par>
                                <p:cTn id="15" presetID="6" presetClass="entr" presetSubtype="16" fill="hold"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ircle(in)">
                                      <p:cBhvr>
                                        <p:cTn id="17" dur="750"/>
                                        <p:tgtEl>
                                          <p:spTgt spid="5">
                                            <p:txEl>
                                              <p:pRg st="0" end="0"/>
                                            </p:txEl>
                                          </p:spTgt>
                                        </p:tgtEl>
                                      </p:cBhvr>
                                    </p:animEffect>
                                  </p:childTnLst>
                                </p:cTn>
                              </p:par>
                            </p:childTnLst>
                          </p:cTn>
                        </p:par>
                        <p:par>
                          <p:cTn id="18" fill="hold" nodeType="afterGroup">
                            <p:stCondLst>
                              <p:cond delay="2450"/>
                            </p:stCondLst>
                            <p:childTnLst>
                              <p:par>
                                <p:cTn id="19" presetID="6" presetClass="entr" presetSubtype="16" fill="hold" nodeType="after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circle(in)">
                                      <p:cBhvr>
                                        <p:cTn id="21" dur="750"/>
                                        <p:tgtEl>
                                          <p:spTgt spid="5">
                                            <p:txEl>
                                              <p:pRg st="1" end="1"/>
                                            </p:txEl>
                                          </p:spTgt>
                                        </p:tgtEl>
                                      </p:cBhvr>
                                    </p:animEffect>
                                  </p:childTnLst>
                                </p:cTn>
                              </p:par>
                            </p:childTnLst>
                          </p:cTn>
                        </p:par>
                        <p:par>
                          <p:cTn id="22" fill="hold" nodeType="afterGroup">
                            <p:stCondLst>
                              <p:cond delay="3200"/>
                            </p:stCondLst>
                            <p:childTnLst>
                              <p:par>
                                <p:cTn id="23" presetID="6" presetClass="entr" presetSubtype="16" fill="hold" nodeType="afterEffect" nodePh="1">
                                  <p:stCondLst>
                                    <p:cond delay="0"/>
                                  </p:stCondLst>
                                  <p:endCondLst>
                                    <p:cond evt="begin" delay="0">
                                      <p:tn val="23"/>
                                    </p:cond>
                                  </p:end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circle(in)">
                                      <p:cBhvr>
                                        <p:cTn id="25" dur="75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1A7253C4-0C24-41C6-98D8-EFA5B3C05024}"/>
              </a:ext>
            </a:extLst>
          </p:cNvPr>
          <p:cNvSpPr/>
          <p:nvPr/>
        </p:nvSpPr>
        <p:spPr>
          <a:xfrm>
            <a:off x="0" y="0"/>
            <a:ext cx="9144000" cy="684213"/>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90115" name="图片 21">
            <a:extLst>
              <a:ext uri="{FF2B5EF4-FFF2-40B4-BE49-F238E27FC236}">
                <a16:creationId xmlns:a16="http://schemas.microsoft.com/office/drawing/2014/main" id="{4C997C9E-207A-4994-8941-A3D6CD7B3F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116" name="Group 218">
            <a:extLst>
              <a:ext uri="{FF2B5EF4-FFF2-40B4-BE49-F238E27FC236}">
                <a16:creationId xmlns:a16="http://schemas.microsoft.com/office/drawing/2014/main" id="{C443D9E2-220B-44B5-8910-892483AC67B3}"/>
              </a:ext>
            </a:extLst>
          </p:cNvPr>
          <p:cNvGrpSpPr>
            <a:grpSpLocks/>
          </p:cNvGrpSpPr>
          <p:nvPr/>
        </p:nvGrpSpPr>
        <p:grpSpPr bwMode="auto">
          <a:xfrm>
            <a:off x="6370638" y="2139950"/>
            <a:ext cx="2771775" cy="1720850"/>
            <a:chOff x="0" y="0"/>
            <a:chExt cx="2222306" cy="1644486"/>
          </a:xfrm>
        </p:grpSpPr>
        <p:sp>
          <p:nvSpPr>
            <p:cNvPr id="14" name="chenying0907 214">
              <a:extLst>
                <a:ext uri="{FF2B5EF4-FFF2-40B4-BE49-F238E27FC236}">
                  <a16:creationId xmlns:a16="http://schemas.microsoft.com/office/drawing/2014/main" id="{7ED8DD66-8C9C-43EC-B899-FDFF9C6A4AE8}"/>
                </a:ext>
              </a:extLst>
            </p:cNvPr>
            <p:cNvSpPr/>
            <p:nvPr/>
          </p:nvSpPr>
          <p:spPr>
            <a:xfrm>
              <a:off x="178192" y="0"/>
              <a:ext cx="268560" cy="424775"/>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5" name="chenying0907 215">
              <a:extLst>
                <a:ext uri="{FF2B5EF4-FFF2-40B4-BE49-F238E27FC236}">
                  <a16:creationId xmlns:a16="http://schemas.microsoft.com/office/drawing/2014/main" id="{4E35D4C1-9C5F-4F92-828F-2356A305DB99}"/>
                </a:ext>
              </a:extLst>
            </p:cNvPr>
            <p:cNvSpPr/>
            <p:nvPr/>
          </p:nvSpPr>
          <p:spPr>
            <a:xfrm>
              <a:off x="875685" y="990636"/>
              <a:ext cx="288925" cy="392916"/>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6" name="chenying0907 216">
              <a:extLst>
                <a:ext uri="{FF2B5EF4-FFF2-40B4-BE49-F238E27FC236}">
                  <a16:creationId xmlns:a16="http://schemas.microsoft.com/office/drawing/2014/main" id="{6867063D-F2AE-41B5-A5EB-78EC06F915E0}"/>
                </a:ext>
              </a:extLst>
            </p:cNvPr>
            <p:cNvSpPr/>
            <p:nvPr/>
          </p:nvSpPr>
          <p:spPr>
            <a:xfrm>
              <a:off x="0" y="25790"/>
              <a:ext cx="1130245" cy="1441201"/>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7" name="chenying0907 217">
              <a:extLst>
                <a:ext uri="{FF2B5EF4-FFF2-40B4-BE49-F238E27FC236}">
                  <a16:creationId xmlns:a16="http://schemas.microsoft.com/office/drawing/2014/main" id="{75BC2914-150B-4DCF-89B1-7F09A2A50404}"/>
                </a:ext>
              </a:extLst>
            </p:cNvPr>
            <p:cNvSpPr/>
            <p:nvPr/>
          </p:nvSpPr>
          <p:spPr>
            <a:xfrm>
              <a:off x="1041149" y="888993"/>
              <a:ext cx="1181157" cy="755493"/>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grpSp>
        <p:nvGrpSpPr>
          <p:cNvPr id="90117" name="Group 157">
            <a:extLst>
              <a:ext uri="{FF2B5EF4-FFF2-40B4-BE49-F238E27FC236}">
                <a16:creationId xmlns:a16="http://schemas.microsoft.com/office/drawing/2014/main" id="{9E5328E0-996E-4263-8856-A25FDA6B960A}"/>
              </a:ext>
            </a:extLst>
          </p:cNvPr>
          <p:cNvGrpSpPr>
            <a:grpSpLocks/>
          </p:cNvGrpSpPr>
          <p:nvPr/>
        </p:nvGrpSpPr>
        <p:grpSpPr bwMode="auto">
          <a:xfrm>
            <a:off x="6927850" y="1209675"/>
            <a:ext cx="858838" cy="842963"/>
            <a:chOff x="0" y="0"/>
            <a:chExt cx="832429" cy="1006091"/>
          </a:xfrm>
        </p:grpSpPr>
        <p:sp>
          <p:nvSpPr>
            <p:cNvPr id="20" name="chenying0907 153">
              <a:extLst>
                <a:ext uri="{FF2B5EF4-FFF2-40B4-BE49-F238E27FC236}">
                  <a16:creationId xmlns:a16="http://schemas.microsoft.com/office/drawing/2014/main" id="{86C53982-AF53-4BCE-A7BD-409A513F423B}"/>
                </a:ext>
              </a:extLst>
            </p:cNvPr>
            <p:cNvSpPr/>
            <p:nvPr/>
          </p:nvSpPr>
          <p:spPr>
            <a:xfrm>
              <a:off x="0" y="0"/>
              <a:ext cx="824735" cy="1004196"/>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23" name="chenying0907 152">
              <a:extLst>
                <a:ext uri="{FF2B5EF4-FFF2-40B4-BE49-F238E27FC236}">
                  <a16:creationId xmlns:a16="http://schemas.microsoft.com/office/drawing/2014/main" id="{DDF4EC39-FD27-4152-85DC-20E049642E1A}"/>
                </a:ext>
              </a:extLst>
            </p:cNvPr>
            <p:cNvSpPr/>
            <p:nvPr/>
          </p:nvSpPr>
          <p:spPr>
            <a:xfrm>
              <a:off x="63087" y="178103"/>
              <a:ext cx="769342" cy="827988"/>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nvGrpSpPr>
            <p:cNvPr id="90127" name="Group 156">
              <a:extLst>
                <a:ext uri="{FF2B5EF4-FFF2-40B4-BE49-F238E27FC236}">
                  <a16:creationId xmlns:a16="http://schemas.microsoft.com/office/drawing/2014/main" id="{38C6F7E2-B433-4597-A2D7-1E050C62FD43}"/>
                </a:ext>
              </a:extLst>
            </p:cNvPr>
            <p:cNvGrpSpPr>
              <a:grpSpLocks/>
            </p:cNvGrpSpPr>
            <p:nvPr/>
          </p:nvGrpSpPr>
          <p:grpSpPr bwMode="auto">
            <a:xfrm>
              <a:off x="330200" y="215900"/>
              <a:ext cx="178940" cy="367431"/>
              <a:chOff x="0" y="0"/>
              <a:chExt cx="178939" cy="367430"/>
            </a:xfrm>
          </p:grpSpPr>
          <p:sp>
            <p:nvSpPr>
              <p:cNvPr id="25" name="chenying0907 154">
                <a:extLst>
                  <a:ext uri="{FF2B5EF4-FFF2-40B4-BE49-F238E27FC236}">
                    <a16:creationId xmlns:a16="http://schemas.microsoft.com/office/drawing/2014/main" id="{3C87056D-4B0C-4351-98D1-14918A378F1B}"/>
                  </a:ext>
                </a:extLst>
              </p:cNvPr>
              <p:cNvSpPr/>
              <p:nvPr/>
            </p:nvSpPr>
            <p:spPr>
              <a:xfrm>
                <a:off x="617" y="97"/>
                <a:ext cx="178486" cy="244417"/>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26" name="chenying0907 155">
                <a:extLst>
                  <a:ext uri="{FF2B5EF4-FFF2-40B4-BE49-F238E27FC236}">
                    <a16:creationId xmlns:a16="http://schemas.microsoft.com/office/drawing/2014/main" id="{DDDB0152-E274-4980-BA67-A5DEB34F5C7D}"/>
                  </a:ext>
                </a:extLst>
              </p:cNvPr>
              <p:cNvSpPr/>
              <p:nvPr/>
            </p:nvSpPr>
            <p:spPr>
              <a:xfrm>
                <a:off x="76012" y="343038"/>
                <a:ext cx="20003" cy="246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grpSp>
      <p:sp>
        <p:nvSpPr>
          <p:cNvPr id="90118" name="矩形 26">
            <a:extLst>
              <a:ext uri="{FF2B5EF4-FFF2-40B4-BE49-F238E27FC236}">
                <a16:creationId xmlns:a16="http://schemas.microsoft.com/office/drawing/2014/main" id="{1934C18E-B9E4-4819-BC9E-B9F0CF88FE2F}"/>
              </a:ext>
            </a:extLst>
          </p:cNvPr>
          <p:cNvSpPr>
            <a:spLocks noChangeArrowheads="1"/>
          </p:cNvSpPr>
          <p:nvPr/>
        </p:nvSpPr>
        <p:spPr bwMode="auto">
          <a:xfrm>
            <a:off x="152400" y="695325"/>
            <a:ext cx="6218238"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rPr>
              <a:t>2</a:t>
            </a:r>
            <a:r>
              <a:rPr lang="zh-CN" altLang="en-US" sz="2000" b="1" dirty="0">
                <a:latin typeface="+mj-ea"/>
                <a:ea typeface="+mj-ea"/>
              </a:rPr>
              <a:t>、精选习题，提高试题质量，提升训练效果。</a:t>
            </a:r>
            <a:endParaRPr lang="en-US" altLang="zh-CN" sz="2000" b="1" dirty="0">
              <a:latin typeface="+mj-ea"/>
              <a:ea typeface="+mj-ea"/>
            </a:endParaRPr>
          </a:p>
          <a:p>
            <a:pPr eaLnBrk="1" hangingPunct="1"/>
            <a:endParaRPr lang="en-US" altLang="zh-CN" sz="2000" b="1" dirty="0">
              <a:latin typeface="+mj-ea"/>
              <a:ea typeface="+mj-ea"/>
            </a:endParaRPr>
          </a:p>
          <a:p>
            <a:pPr eaLnBrk="1" hangingPunct="1"/>
            <a:endParaRPr lang="zh-CN" altLang="en-US" b="1" dirty="0">
              <a:latin typeface="楷体" panose="02010609060101010101" pitchFamily="49" charset="-122"/>
              <a:ea typeface="楷体" panose="02010609060101010101" pitchFamily="49" charset="-122"/>
              <a:sym typeface="+mn-ea"/>
            </a:endParaRPr>
          </a:p>
          <a:p>
            <a:pPr eaLnBrk="1" hangingPunct="1"/>
            <a:endParaRPr lang="zh-CN" altLang="en-US" b="1" dirty="0">
              <a:latin typeface="楷体" panose="02010609060101010101" pitchFamily="49" charset="-122"/>
              <a:ea typeface="楷体" panose="02010609060101010101" pitchFamily="49" charset="-122"/>
            </a:endParaRPr>
          </a:p>
        </p:txBody>
      </p:sp>
      <p:sp>
        <p:nvSpPr>
          <p:cNvPr id="24" name="矩形 23">
            <a:extLst>
              <a:ext uri="{FF2B5EF4-FFF2-40B4-BE49-F238E27FC236}">
                <a16:creationId xmlns:a16="http://schemas.microsoft.com/office/drawing/2014/main" id="{00C45A5D-AF8B-4987-9924-4DBF4C427228}"/>
              </a:ext>
            </a:extLst>
          </p:cNvPr>
          <p:cNvSpPr>
            <a:spLocks noChangeArrowheads="1"/>
          </p:cNvSpPr>
          <p:nvPr/>
        </p:nvSpPr>
        <p:spPr bwMode="auto">
          <a:xfrm>
            <a:off x="152400" y="1023938"/>
            <a:ext cx="1347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000000"/>
                </a:solidFill>
                <a:latin typeface="+mj-ea"/>
                <a:ea typeface="+mj-ea"/>
              </a:rPr>
              <a:t>（</a:t>
            </a:r>
            <a:r>
              <a:rPr lang="en-US" altLang="zh-CN" b="1" dirty="0">
                <a:solidFill>
                  <a:srgbClr val="000000"/>
                </a:solidFill>
                <a:latin typeface="+mj-ea"/>
                <a:ea typeface="+mj-ea"/>
              </a:rPr>
              <a:t>1</a:t>
            </a:r>
            <a:r>
              <a:rPr lang="zh-CN" altLang="en-US" b="1" dirty="0">
                <a:solidFill>
                  <a:srgbClr val="000000"/>
                </a:solidFill>
                <a:latin typeface="+mj-ea"/>
                <a:ea typeface="+mj-ea"/>
              </a:rPr>
              <a:t>）选题</a:t>
            </a:r>
            <a:r>
              <a:rPr lang="en-US" altLang="zh-CN" b="1" dirty="0">
                <a:solidFill>
                  <a:srgbClr val="000000"/>
                </a:solidFill>
                <a:latin typeface="+mj-ea"/>
                <a:ea typeface="+mj-ea"/>
              </a:rPr>
              <a:t>:</a:t>
            </a:r>
          </a:p>
        </p:txBody>
      </p:sp>
      <p:sp>
        <p:nvSpPr>
          <p:cNvPr id="90121" name="矩形 27">
            <a:extLst>
              <a:ext uri="{FF2B5EF4-FFF2-40B4-BE49-F238E27FC236}">
                <a16:creationId xmlns:a16="http://schemas.microsoft.com/office/drawing/2014/main" id="{3A71D56B-59B3-43A6-B42A-8D87D33C1FBD}"/>
              </a:ext>
            </a:extLst>
          </p:cNvPr>
          <p:cNvSpPr>
            <a:spLocks noChangeArrowheads="1"/>
          </p:cNvSpPr>
          <p:nvPr/>
        </p:nvSpPr>
        <p:spPr bwMode="auto">
          <a:xfrm>
            <a:off x="7304088" y="522288"/>
            <a:ext cx="2286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srgbClr val="000000"/>
              </a:solidFill>
              <a:latin typeface="楷体" panose="02010609060101010101" pitchFamily="49" charset="-122"/>
              <a:ea typeface="楷体" panose="02010609060101010101" pitchFamily="49" charset="-122"/>
              <a:sym typeface="+mn-ea"/>
            </a:endParaRPr>
          </a:p>
        </p:txBody>
      </p:sp>
      <p:sp>
        <p:nvSpPr>
          <p:cNvPr id="29" name="矩形 28">
            <a:extLst>
              <a:ext uri="{FF2B5EF4-FFF2-40B4-BE49-F238E27FC236}">
                <a16:creationId xmlns:a16="http://schemas.microsoft.com/office/drawing/2014/main" id="{BF915058-D9B3-4907-A387-8E796ED59635}"/>
              </a:ext>
            </a:extLst>
          </p:cNvPr>
          <p:cNvSpPr>
            <a:spLocks noChangeArrowheads="1"/>
          </p:cNvSpPr>
          <p:nvPr/>
        </p:nvSpPr>
        <p:spPr bwMode="auto">
          <a:xfrm>
            <a:off x="152400" y="1357313"/>
            <a:ext cx="621823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000000"/>
                </a:solidFill>
                <a:latin typeface="楷体" panose="02010609060101010101" pitchFamily="49" charset="-122"/>
                <a:ea typeface="楷体" panose="02010609060101010101" pitchFamily="49" charset="-122"/>
              </a:rPr>
              <a:t>要求：</a:t>
            </a:r>
            <a:endParaRPr lang="en-US" altLang="zh-CN" b="1" dirty="0">
              <a:solidFill>
                <a:srgbClr val="000000"/>
              </a:solidFill>
              <a:latin typeface="楷体" panose="02010609060101010101" pitchFamily="49" charset="-122"/>
              <a:ea typeface="楷体" panose="02010609060101010101" pitchFamily="49" charset="-122"/>
            </a:endParaRPr>
          </a:p>
          <a:p>
            <a:pPr eaLnBrk="1" hangingPunct="1"/>
            <a:r>
              <a:rPr lang="zh-CN" altLang="en-US" b="1" dirty="0">
                <a:solidFill>
                  <a:srgbClr val="FF0000"/>
                </a:solidFill>
                <a:latin typeface="楷体" panose="02010609060101010101" pitchFamily="49" charset="-122"/>
                <a:ea typeface="楷体" panose="02010609060101010101" pitchFamily="49" charset="-122"/>
                <a:sym typeface="+mn-ea"/>
              </a:rPr>
              <a:t>价值性：</a:t>
            </a:r>
            <a:r>
              <a:rPr lang="zh-CN" altLang="en-US" b="1" dirty="0">
                <a:solidFill>
                  <a:srgbClr val="000000"/>
                </a:solidFill>
                <a:latin typeface="楷体" panose="02010609060101010101" pitchFamily="49" charset="-122"/>
                <a:ea typeface="楷体" panose="02010609060101010101" pitchFamily="49" charset="-122"/>
                <a:sym typeface="+mn-ea"/>
              </a:rPr>
              <a:t>符合高考价值导向（思想、知识和思维价值）</a:t>
            </a:r>
            <a:endParaRPr lang="en-US" altLang="zh-CN" b="1" dirty="0">
              <a:solidFill>
                <a:srgbClr val="000000"/>
              </a:solidFill>
              <a:latin typeface="楷体" panose="02010609060101010101" pitchFamily="49" charset="-122"/>
              <a:ea typeface="楷体" panose="02010609060101010101" pitchFamily="49" charset="-122"/>
              <a:sym typeface="+mn-ea"/>
            </a:endParaRPr>
          </a:p>
          <a:p>
            <a:pPr eaLnBrk="1" hangingPunct="1"/>
            <a:r>
              <a:rPr lang="zh-CN" altLang="en-US" b="1" dirty="0">
                <a:solidFill>
                  <a:srgbClr val="FF0000"/>
                </a:solidFill>
                <a:latin typeface="楷体" panose="02010609060101010101" pitchFamily="49" charset="-122"/>
                <a:ea typeface="楷体" panose="02010609060101010101" pitchFamily="49" charset="-122"/>
                <a:sym typeface="+mn-ea"/>
              </a:rPr>
              <a:t>科学性：</a:t>
            </a:r>
            <a:r>
              <a:rPr lang="zh-CN" altLang="en-US" b="1" dirty="0">
                <a:solidFill>
                  <a:srgbClr val="000000"/>
                </a:solidFill>
                <a:latin typeface="楷体" panose="02010609060101010101" pitchFamily="49" charset="-122"/>
                <a:ea typeface="楷体" panose="02010609060101010101" pitchFamily="49" charset="-122"/>
                <a:sym typeface="+mn-ea"/>
              </a:rPr>
              <a:t>试题本身逻辑严谨，表述科学，经得起推敲</a:t>
            </a:r>
            <a:endParaRPr lang="en-US" altLang="zh-CN" b="1" dirty="0">
              <a:solidFill>
                <a:srgbClr val="000000"/>
              </a:solidFill>
              <a:latin typeface="楷体" panose="02010609060101010101" pitchFamily="49" charset="-122"/>
              <a:ea typeface="楷体" panose="02010609060101010101" pitchFamily="49" charset="-122"/>
              <a:sym typeface="+mn-ea"/>
            </a:endParaRPr>
          </a:p>
          <a:p>
            <a:pPr eaLnBrk="1" hangingPunct="1"/>
            <a:r>
              <a:rPr lang="zh-CN" altLang="en-US" b="1" dirty="0">
                <a:solidFill>
                  <a:srgbClr val="FF0000"/>
                </a:solidFill>
                <a:latin typeface="楷体" panose="02010609060101010101" pitchFamily="49" charset="-122"/>
                <a:ea typeface="楷体" panose="02010609060101010101" pitchFamily="49" charset="-122"/>
                <a:sym typeface="+mn-ea"/>
              </a:rPr>
              <a:t>规范性：</a:t>
            </a:r>
            <a:r>
              <a:rPr lang="zh-CN" altLang="en-US" b="1" dirty="0">
                <a:solidFill>
                  <a:srgbClr val="000000"/>
                </a:solidFill>
                <a:latin typeface="楷体" panose="02010609060101010101" pitchFamily="49" charset="-122"/>
                <a:ea typeface="楷体" panose="02010609060101010101" pitchFamily="49" charset="-122"/>
                <a:sym typeface="+mn-ea"/>
              </a:rPr>
              <a:t>试题选材、设问、选项及答案设置合乎规范</a:t>
            </a:r>
            <a:endParaRPr lang="en-US" altLang="zh-CN" b="1" dirty="0">
              <a:solidFill>
                <a:srgbClr val="000000"/>
              </a:solidFill>
              <a:latin typeface="楷体" panose="02010609060101010101" pitchFamily="49" charset="-122"/>
              <a:ea typeface="楷体" panose="02010609060101010101" pitchFamily="49" charset="-122"/>
              <a:sym typeface="+mn-ea"/>
            </a:endParaRPr>
          </a:p>
          <a:p>
            <a:pPr eaLnBrk="1" hangingPunct="1"/>
            <a:r>
              <a:rPr lang="zh-CN" altLang="en-US" b="1" dirty="0">
                <a:solidFill>
                  <a:srgbClr val="FF0000"/>
                </a:solidFill>
                <a:latin typeface="楷体" panose="02010609060101010101" pitchFamily="49" charset="-122"/>
                <a:ea typeface="楷体" panose="02010609060101010101" pitchFamily="49" charset="-122"/>
                <a:sym typeface="+mn-ea"/>
              </a:rPr>
              <a:t>针对性：</a:t>
            </a:r>
            <a:r>
              <a:rPr lang="zh-CN" altLang="en-US" b="1" dirty="0">
                <a:solidFill>
                  <a:srgbClr val="000000"/>
                </a:solidFill>
                <a:latin typeface="楷体" panose="02010609060101010101" pitchFamily="49" charset="-122"/>
                <a:ea typeface="楷体" panose="02010609060101010101" pitchFamily="49" charset="-122"/>
                <a:sym typeface="+mn-ea"/>
              </a:rPr>
              <a:t>瞄准学生智能短板和思维误区，增长学生见识</a:t>
            </a:r>
          </a:p>
        </p:txBody>
      </p:sp>
      <p:sp>
        <p:nvSpPr>
          <p:cNvPr id="30" name="矩形 29">
            <a:extLst>
              <a:ext uri="{FF2B5EF4-FFF2-40B4-BE49-F238E27FC236}">
                <a16:creationId xmlns:a16="http://schemas.microsoft.com/office/drawing/2014/main" id="{87B1B89E-2401-4D33-876B-BA502A968B51}"/>
              </a:ext>
            </a:extLst>
          </p:cNvPr>
          <p:cNvSpPr>
            <a:spLocks noChangeArrowheads="1"/>
          </p:cNvSpPr>
          <p:nvPr/>
        </p:nvSpPr>
        <p:spPr bwMode="auto">
          <a:xfrm>
            <a:off x="163513" y="2835275"/>
            <a:ext cx="5738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000000"/>
                </a:solidFill>
                <a:latin typeface="楷体" panose="02010609060101010101" pitchFamily="49" charset="-122"/>
                <a:ea typeface="楷体" panose="02010609060101010101" pitchFamily="49" charset="-122"/>
                <a:sym typeface="+mn-ea"/>
              </a:rPr>
              <a:t>重点：</a:t>
            </a:r>
            <a:r>
              <a:rPr lang="zh-CN" altLang="en-US" b="1" dirty="0">
                <a:solidFill>
                  <a:srgbClr val="000000"/>
                </a:solidFill>
                <a:latin typeface="楷体" panose="02010609060101010101" pitchFamily="49" charset="-122"/>
                <a:ea typeface="楷体" panose="02010609060101010101" pitchFamily="49" charset="-122"/>
              </a:rPr>
              <a:t>在精心研究高考真题、各地诊断试题的基础，结合学生在复习过程中存在的问题挑选</a:t>
            </a:r>
            <a:r>
              <a:rPr lang="en-US" altLang="zh-CN" b="1" dirty="0">
                <a:solidFill>
                  <a:srgbClr val="000000"/>
                </a:solidFill>
                <a:latin typeface="楷体" panose="02010609060101010101" pitchFamily="49" charset="-122"/>
                <a:ea typeface="楷体" panose="02010609060101010101" pitchFamily="49" charset="-122"/>
              </a:rPr>
              <a:t>,</a:t>
            </a:r>
            <a:r>
              <a:rPr lang="zh-CN" altLang="en-US" b="1" dirty="0">
                <a:solidFill>
                  <a:srgbClr val="000000"/>
                </a:solidFill>
                <a:latin typeface="楷体" panose="02010609060101010101" pitchFamily="49" charset="-122"/>
                <a:ea typeface="楷体" panose="02010609060101010101" pitchFamily="49" charset="-122"/>
              </a:rPr>
              <a:t>突出主干知识和核心考点的考查。</a:t>
            </a:r>
            <a:endParaRPr lang="en-US" altLang="zh-CN" b="1" dirty="0">
              <a:solidFill>
                <a:srgbClr val="000000"/>
              </a:solidFill>
              <a:latin typeface="楷体" panose="02010609060101010101" pitchFamily="49" charset="-122"/>
              <a:ea typeface="楷体" panose="02010609060101010101" pitchFamily="49" charset="-122"/>
            </a:endParaRPr>
          </a:p>
        </p:txBody>
      </p:sp>
      <p:sp>
        <p:nvSpPr>
          <p:cNvPr id="31" name="矩形 30">
            <a:extLst>
              <a:ext uri="{FF2B5EF4-FFF2-40B4-BE49-F238E27FC236}">
                <a16:creationId xmlns:a16="http://schemas.microsoft.com/office/drawing/2014/main" id="{44E4C869-980C-4494-9EA5-9050146940B5}"/>
              </a:ext>
            </a:extLst>
          </p:cNvPr>
          <p:cNvSpPr>
            <a:spLocks noChangeArrowheads="1"/>
          </p:cNvSpPr>
          <p:nvPr/>
        </p:nvSpPr>
        <p:spPr bwMode="auto">
          <a:xfrm>
            <a:off x="152400" y="3665538"/>
            <a:ext cx="609123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000000"/>
                </a:solidFill>
                <a:latin typeface="楷体" panose="02010609060101010101" pitchFamily="49" charset="-122"/>
                <a:ea typeface="楷体" panose="02010609060101010101" pitchFamily="49" charset="-122"/>
              </a:rPr>
              <a:t>来源：</a:t>
            </a:r>
            <a:r>
              <a:rPr lang="en-US" altLang="zh-CN" b="1" dirty="0">
                <a:solidFill>
                  <a:srgbClr val="000000"/>
                </a:solidFill>
                <a:latin typeface="楷体" panose="02010609060101010101" pitchFamily="49" charset="-122"/>
                <a:ea typeface="楷体" panose="02010609060101010101" pitchFamily="49" charset="-122"/>
              </a:rPr>
              <a:t>《</a:t>
            </a:r>
            <a:r>
              <a:rPr lang="zh-CN" altLang="en-US" b="1" dirty="0">
                <a:solidFill>
                  <a:srgbClr val="000000"/>
                </a:solidFill>
                <a:latin typeface="楷体" panose="02010609060101010101" pitchFamily="49" charset="-122"/>
                <a:ea typeface="楷体" panose="02010609060101010101" pitchFamily="49" charset="-122"/>
              </a:rPr>
              <a:t>高考政治题组反思导学案</a:t>
            </a:r>
            <a:r>
              <a:rPr lang="en-US" altLang="zh-CN" b="1" dirty="0">
                <a:solidFill>
                  <a:srgbClr val="000000"/>
                </a:solidFill>
                <a:latin typeface="楷体" panose="02010609060101010101" pitchFamily="49" charset="-122"/>
                <a:ea typeface="楷体" panose="02010609060101010101" pitchFamily="49" charset="-122"/>
              </a:rPr>
              <a:t>》</a:t>
            </a:r>
            <a:r>
              <a:rPr lang="zh-CN" altLang="en-US" b="1" dirty="0">
                <a:solidFill>
                  <a:srgbClr val="000000"/>
                </a:solidFill>
                <a:latin typeface="楷体" panose="02010609060101010101" pitchFamily="49" charset="-122"/>
                <a:ea typeface="楷体" panose="02010609060101010101" pitchFamily="49" charset="-122"/>
              </a:rPr>
              <a:t>一轮用书的诊断题，巩固题组，跟踪和补偿训练。中学生时政政治报上的练习题，</a:t>
            </a:r>
            <a:r>
              <a:rPr lang="zh-CN" altLang="zh-CN" b="1" dirty="0">
                <a:solidFill>
                  <a:srgbClr val="000000"/>
                </a:solidFill>
                <a:latin typeface="楷体" panose="02010609060101010101" pitchFamily="49" charset="-122"/>
                <a:ea typeface="楷体" panose="02010609060101010101" pitchFamily="49" charset="-122"/>
              </a:rPr>
              <a:t>利用现代网络资源（中学学科网，智学网，高三政治教学网，微信公众号，百度文库等）挑选和改编配套试题（各地模拟题、全国高考考试真题）</a:t>
            </a:r>
            <a:endParaRPr lang="zh-CN" altLang="en-US" b="1" dirty="0">
              <a:solidFill>
                <a:srgbClr val="000000"/>
              </a:solidFill>
              <a:latin typeface="楷体" panose="02010609060101010101" pitchFamily="49" charset="-122"/>
              <a:ea typeface="楷体" panose="02010609060101010101" pitchFamily="49" charset="-122"/>
            </a:endParaRPr>
          </a:p>
        </p:txBody>
      </p:sp>
      <p:sp>
        <p:nvSpPr>
          <p:cNvPr id="22" name="矩形 21">
            <a:extLst>
              <a:ext uri="{FF2B5EF4-FFF2-40B4-BE49-F238E27FC236}">
                <a16:creationId xmlns:a16="http://schemas.microsoft.com/office/drawing/2014/main" id="{145F419C-610B-443D-A8C4-91CF95BC72EC}"/>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30" grpId="0"/>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C481186D-1174-4A54-856D-D4A7D8D84BC6}"/>
              </a:ext>
            </a:extLst>
          </p:cNvPr>
          <p:cNvSpPr/>
          <p:nvPr/>
        </p:nvSpPr>
        <p:spPr>
          <a:xfrm>
            <a:off x="0" y="0"/>
            <a:ext cx="9144000" cy="684213"/>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91139" name="图片 21">
            <a:extLst>
              <a:ext uri="{FF2B5EF4-FFF2-40B4-BE49-F238E27FC236}">
                <a16:creationId xmlns:a16="http://schemas.microsoft.com/office/drawing/2014/main" id="{18F216DB-F60D-4BE5-B5BF-FECFA32F49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18">
            <a:extLst>
              <a:ext uri="{FF2B5EF4-FFF2-40B4-BE49-F238E27FC236}">
                <a16:creationId xmlns:a16="http://schemas.microsoft.com/office/drawing/2014/main" id="{33F84354-A623-48E7-88E3-64B716BD033E}"/>
              </a:ext>
            </a:extLst>
          </p:cNvPr>
          <p:cNvGrpSpPr>
            <a:grpSpLocks/>
          </p:cNvGrpSpPr>
          <p:nvPr/>
        </p:nvGrpSpPr>
        <p:grpSpPr bwMode="auto">
          <a:xfrm>
            <a:off x="6370638" y="2139950"/>
            <a:ext cx="2771775" cy="1720850"/>
            <a:chOff x="0" y="0"/>
            <a:chExt cx="2222306" cy="1644486"/>
          </a:xfrm>
        </p:grpSpPr>
        <p:sp>
          <p:nvSpPr>
            <p:cNvPr id="14" name="chenying0907 214">
              <a:extLst>
                <a:ext uri="{FF2B5EF4-FFF2-40B4-BE49-F238E27FC236}">
                  <a16:creationId xmlns:a16="http://schemas.microsoft.com/office/drawing/2014/main" id="{B449A562-247C-4071-A432-CD25839794BD}"/>
                </a:ext>
              </a:extLst>
            </p:cNvPr>
            <p:cNvSpPr/>
            <p:nvPr/>
          </p:nvSpPr>
          <p:spPr>
            <a:xfrm>
              <a:off x="178192" y="0"/>
              <a:ext cx="268560" cy="424775"/>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5" name="chenying0907 215">
              <a:extLst>
                <a:ext uri="{FF2B5EF4-FFF2-40B4-BE49-F238E27FC236}">
                  <a16:creationId xmlns:a16="http://schemas.microsoft.com/office/drawing/2014/main" id="{47D9AC4E-39DB-4AF2-A13C-12D3F87F68D3}"/>
                </a:ext>
              </a:extLst>
            </p:cNvPr>
            <p:cNvSpPr/>
            <p:nvPr/>
          </p:nvSpPr>
          <p:spPr>
            <a:xfrm>
              <a:off x="875685" y="990636"/>
              <a:ext cx="288925" cy="392916"/>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6" name="chenying0907 216">
              <a:extLst>
                <a:ext uri="{FF2B5EF4-FFF2-40B4-BE49-F238E27FC236}">
                  <a16:creationId xmlns:a16="http://schemas.microsoft.com/office/drawing/2014/main" id="{D5E30008-5B12-4244-9808-87D3F648D96B}"/>
                </a:ext>
              </a:extLst>
            </p:cNvPr>
            <p:cNvSpPr/>
            <p:nvPr/>
          </p:nvSpPr>
          <p:spPr>
            <a:xfrm>
              <a:off x="0" y="25790"/>
              <a:ext cx="1130245" cy="1441201"/>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17" name="chenying0907 217">
              <a:extLst>
                <a:ext uri="{FF2B5EF4-FFF2-40B4-BE49-F238E27FC236}">
                  <a16:creationId xmlns:a16="http://schemas.microsoft.com/office/drawing/2014/main" id="{6B6ED8D9-5486-43B6-99D0-55DC76327118}"/>
                </a:ext>
              </a:extLst>
            </p:cNvPr>
            <p:cNvSpPr/>
            <p:nvPr/>
          </p:nvSpPr>
          <p:spPr>
            <a:xfrm>
              <a:off x="1041149" y="888993"/>
              <a:ext cx="1181157" cy="755493"/>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grpSp>
        <p:nvGrpSpPr>
          <p:cNvPr id="3" name="Group 157">
            <a:extLst>
              <a:ext uri="{FF2B5EF4-FFF2-40B4-BE49-F238E27FC236}">
                <a16:creationId xmlns:a16="http://schemas.microsoft.com/office/drawing/2014/main" id="{B41ED776-A2B2-4058-AA07-4536DB576F9D}"/>
              </a:ext>
            </a:extLst>
          </p:cNvPr>
          <p:cNvGrpSpPr>
            <a:grpSpLocks/>
          </p:cNvGrpSpPr>
          <p:nvPr/>
        </p:nvGrpSpPr>
        <p:grpSpPr bwMode="auto">
          <a:xfrm>
            <a:off x="6927850" y="1209675"/>
            <a:ext cx="858838" cy="842963"/>
            <a:chOff x="0" y="0"/>
            <a:chExt cx="832429" cy="1006091"/>
          </a:xfrm>
        </p:grpSpPr>
        <p:sp>
          <p:nvSpPr>
            <p:cNvPr id="20" name="chenying0907 153">
              <a:extLst>
                <a:ext uri="{FF2B5EF4-FFF2-40B4-BE49-F238E27FC236}">
                  <a16:creationId xmlns:a16="http://schemas.microsoft.com/office/drawing/2014/main" id="{A091D024-C711-467C-8051-846C4AE3B0FD}"/>
                </a:ext>
              </a:extLst>
            </p:cNvPr>
            <p:cNvSpPr/>
            <p:nvPr/>
          </p:nvSpPr>
          <p:spPr>
            <a:xfrm>
              <a:off x="0" y="0"/>
              <a:ext cx="824735" cy="1004196"/>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23" name="chenying0907 152">
              <a:extLst>
                <a:ext uri="{FF2B5EF4-FFF2-40B4-BE49-F238E27FC236}">
                  <a16:creationId xmlns:a16="http://schemas.microsoft.com/office/drawing/2014/main" id="{19EB219C-7740-4A59-B670-46D980F4931F}"/>
                </a:ext>
              </a:extLst>
            </p:cNvPr>
            <p:cNvSpPr/>
            <p:nvPr/>
          </p:nvSpPr>
          <p:spPr>
            <a:xfrm>
              <a:off x="63087" y="178103"/>
              <a:ext cx="769342" cy="827988"/>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nvGrpSpPr>
            <p:cNvPr id="91146" name="Group 156">
              <a:extLst>
                <a:ext uri="{FF2B5EF4-FFF2-40B4-BE49-F238E27FC236}">
                  <a16:creationId xmlns:a16="http://schemas.microsoft.com/office/drawing/2014/main" id="{D86D2C4D-75A6-4531-A8E8-5336EF4FFF53}"/>
                </a:ext>
              </a:extLst>
            </p:cNvPr>
            <p:cNvGrpSpPr>
              <a:grpSpLocks/>
            </p:cNvGrpSpPr>
            <p:nvPr/>
          </p:nvGrpSpPr>
          <p:grpSpPr bwMode="auto">
            <a:xfrm>
              <a:off x="330200" y="215900"/>
              <a:ext cx="178940" cy="367431"/>
              <a:chOff x="0" y="0"/>
              <a:chExt cx="178939" cy="367430"/>
            </a:xfrm>
          </p:grpSpPr>
          <p:sp>
            <p:nvSpPr>
              <p:cNvPr id="25" name="chenying0907 154">
                <a:extLst>
                  <a:ext uri="{FF2B5EF4-FFF2-40B4-BE49-F238E27FC236}">
                    <a16:creationId xmlns:a16="http://schemas.microsoft.com/office/drawing/2014/main" id="{F6E9E00E-9344-4498-928C-C2F7C580C5D4}"/>
                  </a:ext>
                </a:extLst>
              </p:cNvPr>
              <p:cNvSpPr/>
              <p:nvPr/>
            </p:nvSpPr>
            <p:spPr>
              <a:xfrm>
                <a:off x="617" y="97"/>
                <a:ext cx="178486" cy="244417"/>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sp>
            <p:nvSpPr>
              <p:cNvPr id="26" name="chenying0907 155">
                <a:extLst>
                  <a:ext uri="{FF2B5EF4-FFF2-40B4-BE49-F238E27FC236}">
                    <a16:creationId xmlns:a16="http://schemas.microsoft.com/office/drawing/2014/main" id="{B5643809-5D94-4860-BCDD-6720687C125B}"/>
                  </a:ext>
                </a:extLst>
              </p:cNvPr>
              <p:cNvSpPr/>
              <p:nvPr/>
            </p:nvSpPr>
            <p:spPr>
              <a:xfrm>
                <a:off x="76012" y="343038"/>
                <a:ext cx="20003" cy="246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lIns="38088" tIns="38088" rIns="38088" bIns="38088" anchor="ctr"/>
              <a:lstStyle/>
              <a:p>
                <a:pPr defTabSz="342788" fontAlgn="auto">
                  <a:spcBef>
                    <a:spcPts val="0"/>
                  </a:spcBef>
                  <a:spcAft>
                    <a:spcPts val="0"/>
                  </a:spcAft>
                  <a:defRPr sz="3000">
                    <a:solidFill>
                      <a:srgbClr val="FFFFFF"/>
                    </a:solidFill>
                    <a:effectLst>
                      <a:outerShdw blurRad="38100" dist="12700" dir="5400000">
                        <a:srgbClr val="000000">
                          <a:alpha val="50000"/>
                        </a:srgbClr>
                      </a:outerShdw>
                    </a:effectLst>
                  </a:defRPr>
                </a:pPr>
                <a:endParaRPr sz="2999" dirty="0">
                  <a:solidFill>
                    <a:srgbClr val="FFFFFF"/>
                  </a:solidFill>
                  <a:effectLst>
                    <a:outerShdw blurRad="38100" dist="12700" dir="5400000">
                      <a:srgbClr val="000000">
                        <a:alpha val="50000"/>
                      </a:srgbClr>
                    </a:outerShdw>
                  </a:effectLst>
                  <a:latin typeface="+mn-lt"/>
                  <a:ea typeface="+mn-ea"/>
                </a:endParaRPr>
              </a:p>
            </p:txBody>
          </p:sp>
        </p:grpSp>
      </p:grpSp>
      <p:sp>
        <p:nvSpPr>
          <p:cNvPr id="27" name="矩形 26">
            <a:extLst>
              <a:ext uri="{FF2B5EF4-FFF2-40B4-BE49-F238E27FC236}">
                <a16:creationId xmlns:a16="http://schemas.microsoft.com/office/drawing/2014/main" id="{FBAF1BB9-F97E-4994-B82A-82010699D58E}"/>
              </a:ext>
            </a:extLst>
          </p:cNvPr>
          <p:cNvSpPr>
            <a:spLocks noChangeArrowheads="1"/>
          </p:cNvSpPr>
          <p:nvPr/>
        </p:nvSpPr>
        <p:spPr bwMode="auto">
          <a:xfrm>
            <a:off x="974725" y="1166813"/>
            <a:ext cx="46497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微软雅黑" panose="020B0503020204020204" pitchFamily="34" charset="-122"/>
                <a:ea typeface="微软雅黑" panose="020B0503020204020204" pitchFamily="34" charset="-122"/>
              </a:rPr>
              <a:t>     </a:t>
            </a:r>
          </a:p>
          <a:p>
            <a:pPr eaLnBrk="1" hangingPunct="1"/>
            <a:r>
              <a:rPr lang="zh-CN" altLang="en-US" b="1" dirty="0">
                <a:latin typeface="+mj-ea"/>
                <a:ea typeface="+mj-ea"/>
              </a:rPr>
              <a:t>（</a:t>
            </a:r>
            <a:r>
              <a:rPr lang="en-US" altLang="zh-CN" b="1" dirty="0">
                <a:latin typeface="+mj-ea"/>
                <a:ea typeface="+mj-ea"/>
              </a:rPr>
              <a:t>2</a:t>
            </a:r>
            <a:r>
              <a:rPr lang="zh-CN" altLang="en-US" b="1" dirty="0">
                <a:latin typeface="+mj-ea"/>
                <a:ea typeface="+mj-ea"/>
              </a:rPr>
              <a:t>）训练：</a:t>
            </a:r>
            <a:endParaRPr lang="en-US" altLang="zh-CN" b="1" dirty="0">
              <a:latin typeface="+mj-ea"/>
              <a:ea typeface="+mj-ea"/>
            </a:endParaRPr>
          </a:p>
          <a:p>
            <a:pPr eaLnBrk="1" hangingPunct="1"/>
            <a:r>
              <a:rPr lang="en-US" altLang="zh-CN" b="1" dirty="0">
                <a:latin typeface="宋体" panose="02010600030101010101" pitchFamily="2" charset="-122"/>
              </a:rPr>
              <a:t>    </a:t>
            </a:r>
            <a:r>
              <a:rPr lang="zh-CN" altLang="zh-CN" b="1" dirty="0">
                <a:latin typeface="楷体" panose="02010609060101010101" pitchFamily="49" charset="-122"/>
                <a:ea typeface="楷体" panose="02010609060101010101" pitchFamily="49" charset="-122"/>
              </a:rPr>
              <a:t>选择题</a:t>
            </a:r>
            <a:r>
              <a:rPr lang="zh-CN" altLang="en-US" b="1" dirty="0">
                <a:latin typeface="楷体" panose="02010609060101010101" pitchFamily="49" charset="-122"/>
                <a:ea typeface="楷体" panose="02010609060101010101" pitchFamily="49" charset="-122"/>
              </a:rPr>
              <a:t>和</a:t>
            </a:r>
            <a:r>
              <a:rPr lang="zh-CN" altLang="zh-CN" b="1" dirty="0">
                <a:latin typeface="楷体" panose="02010609060101010101" pitchFamily="49" charset="-122"/>
                <a:ea typeface="楷体" panose="02010609060101010101" pitchFamily="49" charset="-122"/>
              </a:rPr>
              <a:t>非选择题的定时专项训练和和滚动训练，提高学生规范答题意识和答题速度，提升解题能力和技巧</a:t>
            </a:r>
            <a:r>
              <a:rPr lang="zh-CN" altLang="en-US" b="1" dirty="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a:p>
            <a:pPr eaLnBrk="1" hangingPunct="1"/>
            <a:r>
              <a:rPr lang="en-US" altLang="zh-CN" dirty="0">
                <a:latin typeface="楷体" panose="02010609060101010101" pitchFamily="49" charset="-122"/>
                <a:ea typeface="楷体" panose="02010609060101010101" pitchFamily="49" charset="-122"/>
              </a:rPr>
              <a:t>     </a:t>
            </a:r>
          </a:p>
        </p:txBody>
      </p:sp>
      <p:sp>
        <p:nvSpPr>
          <p:cNvPr id="21" name="矩形 20">
            <a:extLst>
              <a:ext uri="{FF2B5EF4-FFF2-40B4-BE49-F238E27FC236}">
                <a16:creationId xmlns:a16="http://schemas.microsoft.com/office/drawing/2014/main" id="{0E2A3F69-D3D1-4972-8563-47337F0F35E5}"/>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EAC7F493-72EB-492E-8E8B-E34B9D6B7D63}"/>
              </a:ext>
            </a:extLst>
          </p:cNvPr>
          <p:cNvSpPr/>
          <p:nvPr/>
        </p:nvSpPr>
        <p:spPr>
          <a:xfrm>
            <a:off x="0" y="11113"/>
            <a:ext cx="9144000" cy="684212"/>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92163" name="图片 21">
            <a:extLst>
              <a:ext uri="{FF2B5EF4-FFF2-40B4-BE49-F238E27FC236}">
                <a16:creationId xmlns:a16="http://schemas.microsoft.com/office/drawing/2014/main" id="{C7939E9A-914D-411E-A50E-FBBEA060E2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a:extLst>
              <a:ext uri="{FF2B5EF4-FFF2-40B4-BE49-F238E27FC236}">
                <a16:creationId xmlns:a16="http://schemas.microsoft.com/office/drawing/2014/main" id="{DC357FED-AC4F-4266-8553-58C23FAF03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81757">
            <a:off x="1190017" y="1922124"/>
            <a:ext cx="4355579" cy="289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5">
            <a:extLst>
              <a:ext uri="{FF2B5EF4-FFF2-40B4-BE49-F238E27FC236}">
                <a16:creationId xmlns:a16="http://schemas.microsoft.com/office/drawing/2014/main" id="{A12768FC-BD9D-45DE-97AE-D6F1B86699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0326" y="1958009"/>
            <a:ext cx="4614226" cy="268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7">
            <a:extLst>
              <a:ext uri="{FF2B5EF4-FFF2-40B4-BE49-F238E27FC236}">
                <a16:creationId xmlns:a16="http://schemas.microsoft.com/office/drawing/2014/main" id="{A8D61D33-70BA-45FE-8D12-F95FDB2F6E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30833">
            <a:off x="4246096" y="2091324"/>
            <a:ext cx="4157753" cy="24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7673C1E6-1EE4-49E8-BFE3-041C497982F8}"/>
              </a:ext>
            </a:extLst>
          </p:cNvPr>
          <p:cNvSpPr/>
          <p:nvPr/>
        </p:nvSpPr>
        <p:spPr>
          <a:xfrm>
            <a:off x="0" y="774569"/>
            <a:ext cx="4456458" cy="707886"/>
          </a:xfrm>
          <a:prstGeom prst="rect">
            <a:avLst/>
          </a:prstGeom>
        </p:spPr>
        <p:txBody>
          <a:bodyPr wrap="square">
            <a:spAutoFit/>
          </a:bodyPr>
          <a:lstStyle/>
          <a:p>
            <a:pPr defTabSz="456565" fontAlgn="auto">
              <a:spcBef>
                <a:spcPts val="0"/>
              </a:spcBef>
              <a:spcAft>
                <a:spcPts val="0"/>
              </a:spcAft>
              <a:defRPr/>
            </a:pPr>
            <a:r>
              <a:rPr lang="en-US" altLang="zh-CN" sz="2000" b="1" dirty="0">
                <a:latin typeface="+mn-ea"/>
              </a:rPr>
              <a:t>3</a:t>
            </a:r>
            <a:r>
              <a:rPr lang="zh-CN" altLang="en-US" sz="2000" b="1" dirty="0">
                <a:latin typeface="+mn-ea"/>
              </a:rPr>
              <a:t>、</a:t>
            </a:r>
            <a:r>
              <a:rPr lang="zh-CN" altLang="zh-CN" sz="2000" b="1" dirty="0">
                <a:latin typeface="+mn-ea"/>
              </a:rPr>
              <a:t>关注时政，积累时政术语，</a:t>
            </a:r>
            <a:r>
              <a:rPr lang="zh-CN" altLang="en-US" sz="2000" b="1" dirty="0">
                <a:latin typeface="+mn-ea"/>
              </a:rPr>
              <a:t>丰富知识储备，</a:t>
            </a:r>
            <a:r>
              <a:rPr lang="zh-CN" altLang="zh-CN" sz="2000" b="1" dirty="0">
                <a:latin typeface="+mn-ea"/>
              </a:rPr>
              <a:t>提高时政素养和学科素养。</a:t>
            </a:r>
            <a:endParaRPr lang="zh-CN" altLang="en-US" sz="2000" dirty="0">
              <a:latin typeface="+mn-ea"/>
            </a:endParaRPr>
          </a:p>
        </p:txBody>
      </p:sp>
      <p:sp>
        <p:nvSpPr>
          <p:cNvPr id="10" name="矩形 9">
            <a:extLst>
              <a:ext uri="{FF2B5EF4-FFF2-40B4-BE49-F238E27FC236}">
                <a16:creationId xmlns:a16="http://schemas.microsoft.com/office/drawing/2014/main" id="{3C03FD19-95E3-49BE-8E5E-CA5FD98A229A}"/>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blinds(horizontal)">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公众号：陈西设计之家。微信搜索即可">
            <a:extLst>
              <a:ext uri="{FF2B5EF4-FFF2-40B4-BE49-F238E27FC236}">
                <a16:creationId xmlns:a16="http://schemas.microsoft.com/office/drawing/2014/main" id="{FBB656CD-0865-44E5-A795-272CCBC7E1C8}"/>
              </a:ext>
            </a:extLst>
          </p:cNvPr>
          <p:cNvSpPr/>
          <p:nvPr/>
        </p:nvSpPr>
        <p:spPr>
          <a:xfrm flipH="1">
            <a:off x="0" y="5037138"/>
            <a:ext cx="9207500" cy="106362"/>
          </a:xfrm>
          <a:custGeom>
            <a:avLst/>
            <a:gdLst>
              <a:gd name="connsiteX0" fmla="*/ 180975 w 12276701"/>
              <a:gd name="connsiteY0" fmla="*/ 0 h 141890"/>
              <a:gd name="connsiteX1" fmla="*/ 64830 w 12276701"/>
              <a:gd name="connsiteY1" fmla="*/ 0 h 141890"/>
              <a:gd name="connsiteX2" fmla="*/ 0 w 12276701"/>
              <a:gd name="connsiteY2" fmla="*/ 141890 h 141890"/>
              <a:gd name="connsiteX3" fmla="*/ 116145 w 12276701"/>
              <a:gd name="connsiteY3" fmla="*/ 141890 h 141890"/>
              <a:gd name="connsiteX4" fmla="*/ 361950 w 12276701"/>
              <a:gd name="connsiteY4" fmla="*/ 0 h 141890"/>
              <a:gd name="connsiteX5" fmla="*/ 245805 w 12276701"/>
              <a:gd name="connsiteY5" fmla="*/ 0 h 141890"/>
              <a:gd name="connsiteX6" fmla="*/ 180975 w 12276701"/>
              <a:gd name="connsiteY6" fmla="*/ 141890 h 141890"/>
              <a:gd name="connsiteX7" fmla="*/ 297120 w 12276701"/>
              <a:gd name="connsiteY7" fmla="*/ 141890 h 141890"/>
              <a:gd name="connsiteX8" fmla="*/ 542925 w 12276701"/>
              <a:gd name="connsiteY8" fmla="*/ 0 h 141890"/>
              <a:gd name="connsiteX9" fmla="*/ 426780 w 12276701"/>
              <a:gd name="connsiteY9" fmla="*/ 0 h 141890"/>
              <a:gd name="connsiteX10" fmla="*/ 361950 w 12276701"/>
              <a:gd name="connsiteY10" fmla="*/ 141890 h 141890"/>
              <a:gd name="connsiteX11" fmla="*/ 478095 w 12276701"/>
              <a:gd name="connsiteY11" fmla="*/ 141890 h 141890"/>
              <a:gd name="connsiteX12" fmla="*/ 723900 w 12276701"/>
              <a:gd name="connsiteY12" fmla="*/ 0 h 141890"/>
              <a:gd name="connsiteX13" fmla="*/ 607755 w 12276701"/>
              <a:gd name="connsiteY13" fmla="*/ 0 h 141890"/>
              <a:gd name="connsiteX14" fmla="*/ 542925 w 12276701"/>
              <a:gd name="connsiteY14" fmla="*/ 141890 h 141890"/>
              <a:gd name="connsiteX15" fmla="*/ 659070 w 12276701"/>
              <a:gd name="connsiteY15" fmla="*/ 141890 h 141890"/>
              <a:gd name="connsiteX16" fmla="*/ 904875 w 12276701"/>
              <a:gd name="connsiteY16" fmla="*/ 0 h 141890"/>
              <a:gd name="connsiteX17" fmla="*/ 788730 w 12276701"/>
              <a:gd name="connsiteY17" fmla="*/ 0 h 141890"/>
              <a:gd name="connsiteX18" fmla="*/ 723900 w 12276701"/>
              <a:gd name="connsiteY18" fmla="*/ 141890 h 141890"/>
              <a:gd name="connsiteX19" fmla="*/ 840045 w 12276701"/>
              <a:gd name="connsiteY19" fmla="*/ 141890 h 141890"/>
              <a:gd name="connsiteX20" fmla="*/ 1085850 w 12276701"/>
              <a:gd name="connsiteY20" fmla="*/ 0 h 141890"/>
              <a:gd name="connsiteX21" fmla="*/ 969705 w 12276701"/>
              <a:gd name="connsiteY21" fmla="*/ 0 h 141890"/>
              <a:gd name="connsiteX22" fmla="*/ 904875 w 12276701"/>
              <a:gd name="connsiteY22" fmla="*/ 141890 h 141890"/>
              <a:gd name="connsiteX23" fmla="*/ 1021020 w 12276701"/>
              <a:gd name="connsiteY23" fmla="*/ 141890 h 141890"/>
              <a:gd name="connsiteX24" fmla="*/ 1266825 w 12276701"/>
              <a:gd name="connsiteY24" fmla="*/ 0 h 141890"/>
              <a:gd name="connsiteX25" fmla="*/ 1150680 w 12276701"/>
              <a:gd name="connsiteY25" fmla="*/ 0 h 141890"/>
              <a:gd name="connsiteX26" fmla="*/ 1085850 w 12276701"/>
              <a:gd name="connsiteY26" fmla="*/ 141890 h 141890"/>
              <a:gd name="connsiteX27" fmla="*/ 1201995 w 12276701"/>
              <a:gd name="connsiteY27" fmla="*/ 141890 h 141890"/>
              <a:gd name="connsiteX28" fmla="*/ 1447800 w 12276701"/>
              <a:gd name="connsiteY28" fmla="*/ 0 h 141890"/>
              <a:gd name="connsiteX29" fmla="*/ 1331655 w 12276701"/>
              <a:gd name="connsiteY29" fmla="*/ 0 h 141890"/>
              <a:gd name="connsiteX30" fmla="*/ 1266825 w 12276701"/>
              <a:gd name="connsiteY30" fmla="*/ 141890 h 141890"/>
              <a:gd name="connsiteX31" fmla="*/ 1382970 w 12276701"/>
              <a:gd name="connsiteY31" fmla="*/ 141890 h 141890"/>
              <a:gd name="connsiteX32" fmla="*/ 1628775 w 12276701"/>
              <a:gd name="connsiteY32" fmla="*/ 0 h 141890"/>
              <a:gd name="connsiteX33" fmla="*/ 1512630 w 12276701"/>
              <a:gd name="connsiteY33" fmla="*/ 0 h 141890"/>
              <a:gd name="connsiteX34" fmla="*/ 1447800 w 12276701"/>
              <a:gd name="connsiteY34" fmla="*/ 141890 h 141890"/>
              <a:gd name="connsiteX35" fmla="*/ 1563945 w 12276701"/>
              <a:gd name="connsiteY35" fmla="*/ 141890 h 141890"/>
              <a:gd name="connsiteX36" fmla="*/ 1809750 w 12276701"/>
              <a:gd name="connsiteY36" fmla="*/ 0 h 141890"/>
              <a:gd name="connsiteX37" fmla="*/ 1693605 w 12276701"/>
              <a:gd name="connsiteY37" fmla="*/ 0 h 141890"/>
              <a:gd name="connsiteX38" fmla="*/ 1628775 w 12276701"/>
              <a:gd name="connsiteY38" fmla="*/ 141890 h 141890"/>
              <a:gd name="connsiteX39" fmla="*/ 1744920 w 12276701"/>
              <a:gd name="connsiteY39" fmla="*/ 141890 h 141890"/>
              <a:gd name="connsiteX40" fmla="*/ 1990725 w 12276701"/>
              <a:gd name="connsiteY40" fmla="*/ 0 h 141890"/>
              <a:gd name="connsiteX41" fmla="*/ 1874580 w 12276701"/>
              <a:gd name="connsiteY41" fmla="*/ 0 h 141890"/>
              <a:gd name="connsiteX42" fmla="*/ 1809750 w 12276701"/>
              <a:gd name="connsiteY42" fmla="*/ 141890 h 141890"/>
              <a:gd name="connsiteX43" fmla="*/ 1925895 w 12276701"/>
              <a:gd name="connsiteY43" fmla="*/ 141890 h 141890"/>
              <a:gd name="connsiteX44" fmla="*/ 2171700 w 12276701"/>
              <a:gd name="connsiteY44" fmla="*/ 0 h 141890"/>
              <a:gd name="connsiteX45" fmla="*/ 2055555 w 12276701"/>
              <a:gd name="connsiteY45" fmla="*/ 0 h 141890"/>
              <a:gd name="connsiteX46" fmla="*/ 1990725 w 12276701"/>
              <a:gd name="connsiteY46" fmla="*/ 141890 h 141890"/>
              <a:gd name="connsiteX47" fmla="*/ 2106870 w 12276701"/>
              <a:gd name="connsiteY47" fmla="*/ 141890 h 141890"/>
              <a:gd name="connsiteX48" fmla="*/ 2352675 w 12276701"/>
              <a:gd name="connsiteY48" fmla="*/ 0 h 141890"/>
              <a:gd name="connsiteX49" fmla="*/ 2236530 w 12276701"/>
              <a:gd name="connsiteY49" fmla="*/ 0 h 141890"/>
              <a:gd name="connsiteX50" fmla="*/ 2171700 w 12276701"/>
              <a:gd name="connsiteY50" fmla="*/ 141890 h 141890"/>
              <a:gd name="connsiteX51" fmla="*/ 2287845 w 12276701"/>
              <a:gd name="connsiteY51" fmla="*/ 141890 h 141890"/>
              <a:gd name="connsiteX52" fmla="*/ 2533650 w 12276701"/>
              <a:gd name="connsiteY52" fmla="*/ 0 h 141890"/>
              <a:gd name="connsiteX53" fmla="*/ 2417505 w 12276701"/>
              <a:gd name="connsiteY53" fmla="*/ 0 h 141890"/>
              <a:gd name="connsiteX54" fmla="*/ 2352675 w 12276701"/>
              <a:gd name="connsiteY54" fmla="*/ 141890 h 141890"/>
              <a:gd name="connsiteX55" fmla="*/ 2468820 w 12276701"/>
              <a:gd name="connsiteY55" fmla="*/ 141890 h 141890"/>
              <a:gd name="connsiteX56" fmla="*/ 2714625 w 12276701"/>
              <a:gd name="connsiteY56" fmla="*/ 0 h 141890"/>
              <a:gd name="connsiteX57" fmla="*/ 2598480 w 12276701"/>
              <a:gd name="connsiteY57" fmla="*/ 0 h 141890"/>
              <a:gd name="connsiteX58" fmla="*/ 2533650 w 12276701"/>
              <a:gd name="connsiteY58" fmla="*/ 141890 h 141890"/>
              <a:gd name="connsiteX59" fmla="*/ 2649795 w 12276701"/>
              <a:gd name="connsiteY59" fmla="*/ 141890 h 141890"/>
              <a:gd name="connsiteX60" fmla="*/ 2895600 w 12276701"/>
              <a:gd name="connsiteY60" fmla="*/ 0 h 141890"/>
              <a:gd name="connsiteX61" fmla="*/ 2779455 w 12276701"/>
              <a:gd name="connsiteY61" fmla="*/ 0 h 141890"/>
              <a:gd name="connsiteX62" fmla="*/ 2714625 w 12276701"/>
              <a:gd name="connsiteY62" fmla="*/ 141890 h 141890"/>
              <a:gd name="connsiteX63" fmla="*/ 2830770 w 12276701"/>
              <a:gd name="connsiteY63" fmla="*/ 141890 h 141890"/>
              <a:gd name="connsiteX64" fmla="*/ 3076575 w 12276701"/>
              <a:gd name="connsiteY64" fmla="*/ 0 h 141890"/>
              <a:gd name="connsiteX65" fmla="*/ 2960430 w 12276701"/>
              <a:gd name="connsiteY65" fmla="*/ 0 h 141890"/>
              <a:gd name="connsiteX66" fmla="*/ 2895600 w 12276701"/>
              <a:gd name="connsiteY66" fmla="*/ 141890 h 141890"/>
              <a:gd name="connsiteX67" fmla="*/ 3011745 w 12276701"/>
              <a:gd name="connsiteY67" fmla="*/ 141890 h 141890"/>
              <a:gd name="connsiteX68" fmla="*/ 3257550 w 12276701"/>
              <a:gd name="connsiteY68" fmla="*/ 0 h 141890"/>
              <a:gd name="connsiteX69" fmla="*/ 3141405 w 12276701"/>
              <a:gd name="connsiteY69" fmla="*/ 0 h 141890"/>
              <a:gd name="connsiteX70" fmla="*/ 3076575 w 12276701"/>
              <a:gd name="connsiteY70" fmla="*/ 141890 h 141890"/>
              <a:gd name="connsiteX71" fmla="*/ 3192720 w 12276701"/>
              <a:gd name="connsiteY71" fmla="*/ 141890 h 141890"/>
              <a:gd name="connsiteX72" fmla="*/ 3438525 w 12276701"/>
              <a:gd name="connsiteY72" fmla="*/ 0 h 141890"/>
              <a:gd name="connsiteX73" fmla="*/ 3322380 w 12276701"/>
              <a:gd name="connsiteY73" fmla="*/ 0 h 141890"/>
              <a:gd name="connsiteX74" fmla="*/ 3257550 w 12276701"/>
              <a:gd name="connsiteY74" fmla="*/ 141890 h 141890"/>
              <a:gd name="connsiteX75" fmla="*/ 3373695 w 12276701"/>
              <a:gd name="connsiteY75" fmla="*/ 141890 h 141890"/>
              <a:gd name="connsiteX76" fmla="*/ 3619500 w 12276701"/>
              <a:gd name="connsiteY76" fmla="*/ 0 h 141890"/>
              <a:gd name="connsiteX77" fmla="*/ 3503355 w 12276701"/>
              <a:gd name="connsiteY77" fmla="*/ 0 h 141890"/>
              <a:gd name="connsiteX78" fmla="*/ 3438525 w 12276701"/>
              <a:gd name="connsiteY78" fmla="*/ 141890 h 141890"/>
              <a:gd name="connsiteX79" fmla="*/ 3554670 w 12276701"/>
              <a:gd name="connsiteY79" fmla="*/ 141890 h 141890"/>
              <a:gd name="connsiteX80" fmla="*/ 3800475 w 12276701"/>
              <a:gd name="connsiteY80" fmla="*/ 0 h 141890"/>
              <a:gd name="connsiteX81" fmla="*/ 3684330 w 12276701"/>
              <a:gd name="connsiteY81" fmla="*/ 0 h 141890"/>
              <a:gd name="connsiteX82" fmla="*/ 3619500 w 12276701"/>
              <a:gd name="connsiteY82" fmla="*/ 141890 h 141890"/>
              <a:gd name="connsiteX83" fmla="*/ 3735645 w 12276701"/>
              <a:gd name="connsiteY83" fmla="*/ 141890 h 141890"/>
              <a:gd name="connsiteX84" fmla="*/ 3981450 w 12276701"/>
              <a:gd name="connsiteY84" fmla="*/ 0 h 141890"/>
              <a:gd name="connsiteX85" fmla="*/ 3865305 w 12276701"/>
              <a:gd name="connsiteY85" fmla="*/ 0 h 141890"/>
              <a:gd name="connsiteX86" fmla="*/ 3800475 w 12276701"/>
              <a:gd name="connsiteY86" fmla="*/ 141890 h 141890"/>
              <a:gd name="connsiteX87" fmla="*/ 3916620 w 12276701"/>
              <a:gd name="connsiteY87" fmla="*/ 141890 h 141890"/>
              <a:gd name="connsiteX88" fmla="*/ 4162425 w 12276701"/>
              <a:gd name="connsiteY88" fmla="*/ 0 h 141890"/>
              <a:gd name="connsiteX89" fmla="*/ 4046280 w 12276701"/>
              <a:gd name="connsiteY89" fmla="*/ 0 h 141890"/>
              <a:gd name="connsiteX90" fmla="*/ 3981450 w 12276701"/>
              <a:gd name="connsiteY90" fmla="*/ 141890 h 141890"/>
              <a:gd name="connsiteX91" fmla="*/ 4097595 w 12276701"/>
              <a:gd name="connsiteY91" fmla="*/ 141890 h 141890"/>
              <a:gd name="connsiteX92" fmla="*/ 4343400 w 12276701"/>
              <a:gd name="connsiteY92" fmla="*/ 0 h 141890"/>
              <a:gd name="connsiteX93" fmla="*/ 4227255 w 12276701"/>
              <a:gd name="connsiteY93" fmla="*/ 0 h 141890"/>
              <a:gd name="connsiteX94" fmla="*/ 4162425 w 12276701"/>
              <a:gd name="connsiteY94" fmla="*/ 141890 h 141890"/>
              <a:gd name="connsiteX95" fmla="*/ 4278570 w 12276701"/>
              <a:gd name="connsiteY95" fmla="*/ 141890 h 141890"/>
              <a:gd name="connsiteX96" fmla="*/ 4524375 w 12276701"/>
              <a:gd name="connsiteY96" fmla="*/ 0 h 141890"/>
              <a:gd name="connsiteX97" fmla="*/ 4408230 w 12276701"/>
              <a:gd name="connsiteY97" fmla="*/ 0 h 141890"/>
              <a:gd name="connsiteX98" fmla="*/ 4343400 w 12276701"/>
              <a:gd name="connsiteY98" fmla="*/ 141890 h 141890"/>
              <a:gd name="connsiteX99" fmla="*/ 4459545 w 12276701"/>
              <a:gd name="connsiteY99" fmla="*/ 141890 h 141890"/>
              <a:gd name="connsiteX100" fmla="*/ 4705350 w 12276701"/>
              <a:gd name="connsiteY100" fmla="*/ 0 h 141890"/>
              <a:gd name="connsiteX101" fmla="*/ 4589205 w 12276701"/>
              <a:gd name="connsiteY101" fmla="*/ 0 h 141890"/>
              <a:gd name="connsiteX102" fmla="*/ 4524375 w 12276701"/>
              <a:gd name="connsiteY102" fmla="*/ 141890 h 141890"/>
              <a:gd name="connsiteX103" fmla="*/ 4640520 w 12276701"/>
              <a:gd name="connsiteY103" fmla="*/ 141890 h 141890"/>
              <a:gd name="connsiteX104" fmla="*/ 4886325 w 12276701"/>
              <a:gd name="connsiteY104" fmla="*/ 0 h 141890"/>
              <a:gd name="connsiteX105" fmla="*/ 4770180 w 12276701"/>
              <a:gd name="connsiteY105" fmla="*/ 0 h 141890"/>
              <a:gd name="connsiteX106" fmla="*/ 4705350 w 12276701"/>
              <a:gd name="connsiteY106" fmla="*/ 141890 h 141890"/>
              <a:gd name="connsiteX107" fmla="*/ 4821495 w 12276701"/>
              <a:gd name="connsiteY107" fmla="*/ 141890 h 141890"/>
              <a:gd name="connsiteX108" fmla="*/ 5067300 w 12276701"/>
              <a:gd name="connsiteY108" fmla="*/ 0 h 141890"/>
              <a:gd name="connsiteX109" fmla="*/ 4951155 w 12276701"/>
              <a:gd name="connsiteY109" fmla="*/ 0 h 141890"/>
              <a:gd name="connsiteX110" fmla="*/ 4886325 w 12276701"/>
              <a:gd name="connsiteY110" fmla="*/ 141890 h 141890"/>
              <a:gd name="connsiteX111" fmla="*/ 5002470 w 12276701"/>
              <a:gd name="connsiteY111" fmla="*/ 141890 h 141890"/>
              <a:gd name="connsiteX112" fmla="*/ 5248275 w 12276701"/>
              <a:gd name="connsiteY112" fmla="*/ 0 h 141890"/>
              <a:gd name="connsiteX113" fmla="*/ 5132130 w 12276701"/>
              <a:gd name="connsiteY113" fmla="*/ 0 h 141890"/>
              <a:gd name="connsiteX114" fmla="*/ 5067300 w 12276701"/>
              <a:gd name="connsiteY114" fmla="*/ 141890 h 141890"/>
              <a:gd name="connsiteX115" fmla="*/ 5183445 w 12276701"/>
              <a:gd name="connsiteY115" fmla="*/ 141890 h 141890"/>
              <a:gd name="connsiteX116" fmla="*/ 5429250 w 12276701"/>
              <a:gd name="connsiteY116" fmla="*/ 0 h 141890"/>
              <a:gd name="connsiteX117" fmla="*/ 5313105 w 12276701"/>
              <a:gd name="connsiteY117" fmla="*/ 0 h 141890"/>
              <a:gd name="connsiteX118" fmla="*/ 5248275 w 12276701"/>
              <a:gd name="connsiteY118" fmla="*/ 141890 h 141890"/>
              <a:gd name="connsiteX119" fmla="*/ 5364420 w 12276701"/>
              <a:gd name="connsiteY119" fmla="*/ 141890 h 141890"/>
              <a:gd name="connsiteX120" fmla="*/ 5610225 w 12276701"/>
              <a:gd name="connsiteY120" fmla="*/ 0 h 141890"/>
              <a:gd name="connsiteX121" fmla="*/ 5494080 w 12276701"/>
              <a:gd name="connsiteY121" fmla="*/ 0 h 141890"/>
              <a:gd name="connsiteX122" fmla="*/ 5429250 w 12276701"/>
              <a:gd name="connsiteY122" fmla="*/ 141890 h 141890"/>
              <a:gd name="connsiteX123" fmla="*/ 5545395 w 12276701"/>
              <a:gd name="connsiteY123" fmla="*/ 141890 h 141890"/>
              <a:gd name="connsiteX124" fmla="*/ 5791200 w 12276701"/>
              <a:gd name="connsiteY124" fmla="*/ 0 h 141890"/>
              <a:gd name="connsiteX125" fmla="*/ 5675055 w 12276701"/>
              <a:gd name="connsiteY125" fmla="*/ 0 h 141890"/>
              <a:gd name="connsiteX126" fmla="*/ 5610225 w 12276701"/>
              <a:gd name="connsiteY126" fmla="*/ 141890 h 141890"/>
              <a:gd name="connsiteX127" fmla="*/ 5726370 w 12276701"/>
              <a:gd name="connsiteY127" fmla="*/ 141890 h 141890"/>
              <a:gd name="connsiteX128" fmla="*/ 12276701 w 12276701"/>
              <a:gd name="connsiteY128" fmla="*/ 0 h 141890"/>
              <a:gd name="connsiteX129" fmla="*/ 5856030 w 12276701"/>
              <a:gd name="connsiteY129" fmla="*/ 0 h 141890"/>
              <a:gd name="connsiteX130" fmla="*/ 5791200 w 12276701"/>
              <a:gd name="connsiteY130" fmla="*/ 141890 h 141890"/>
              <a:gd name="connsiteX131" fmla="*/ 12276701 w 12276701"/>
              <a:gd name="connsiteY131" fmla="*/ 141890 h 14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2276701" h="141890">
                <a:moveTo>
                  <a:pt x="180975" y="0"/>
                </a:moveTo>
                <a:lnTo>
                  <a:pt x="64830" y="0"/>
                </a:lnTo>
                <a:lnTo>
                  <a:pt x="0" y="141890"/>
                </a:lnTo>
                <a:lnTo>
                  <a:pt x="116145" y="141890"/>
                </a:lnTo>
                <a:close/>
                <a:moveTo>
                  <a:pt x="361950" y="0"/>
                </a:moveTo>
                <a:lnTo>
                  <a:pt x="245805" y="0"/>
                </a:lnTo>
                <a:lnTo>
                  <a:pt x="180975" y="141890"/>
                </a:lnTo>
                <a:lnTo>
                  <a:pt x="297120" y="141890"/>
                </a:lnTo>
                <a:close/>
                <a:moveTo>
                  <a:pt x="542925" y="0"/>
                </a:moveTo>
                <a:lnTo>
                  <a:pt x="426780" y="0"/>
                </a:lnTo>
                <a:lnTo>
                  <a:pt x="361950" y="141890"/>
                </a:lnTo>
                <a:lnTo>
                  <a:pt x="478095" y="141890"/>
                </a:lnTo>
                <a:close/>
                <a:moveTo>
                  <a:pt x="723900" y="0"/>
                </a:moveTo>
                <a:lnTo>
                  <a:pt x="607755" y="0"/>
                </a:lnTo>
                <a:lnTo>
                  <a:pt x="542925" y="141890"/>
                </a:lnTo>
                <a:lnTo>
                  <a:pt x="659070" y="141890"/>
                </a:lnTo>
                <a:close/>
                <a:moveTo>
                  <a:pt x="904875" y="0"/>
                </a:moveTo>
                <a:lnTo>
                  <a:pt x="788730" y="0"/>
                </a:lnTo>
                <a:lnTo>
                  <a:pt x="723900" y="141890"/>
                </a:lnTo>
                <a:lnTo>
                  <a:pt x="840045" y="141890"/>
                </a:lnTo>
                <a:close/>
                <a:moveTo>
                  <a:pt x="1085850" y="0"/>
                </a:moveTo>
                <a:lnTo>
                  <a:pt x="969705" y="0"/>
                </a:lnTo>
                <a:lnTo>
                  <a:pt x="904875" y="141890"/>
                </a:lnTo>
                <a:lnTo>
                  <a:pt x="1021020" y="141890"/>
                </a:lnTo>
                <a:close/>
                <a:moveTo>
                  <a:pt x="1266825" y="0"/>
                </a:moveTo>
                <a:lnTo>
                  <a:pt x="1150680" y="0"/>
                </a:lnTo>
                <a:lnTo>
                  <a:pt x="1085850" y="141890"/>
                </a:lnTo>
                <a:lnTo>
                  <a:pt x="1201995" y="141890"/>
                </a:lnTo>
                <a:close/>
                <a:moveTo>
                  <a:pt x="1447800" y="0"/>
                </a:moveTo>
                <a:lnTo>
                  <a:pt x="1331655" y="0"/>
                </a:lnTo>
                <a:lnTo>
                  <a:pt x="1266825" y="141890"/>
                </a:lnTo>
                <a:lnTo>
                  <a:pt x="1382970" y="141890"/>
                </a:lnTo>
                <a:close/>
                <a:moveTo>
                  <a:pt x="1628775" y="0"/>
                </a:moveTo>
                <a:lnTo>
                  <a:pt x="1512630" y="0"/>
                </a:lnTo>
                <a:lnTo>
                  <a:pt x="1447800" y="141890"/>
                </a:lnTo>
                <a:lnTo>
                  <a:pt x="1563945" y="141890"/>
                </a:lnTo>
                <a:close/>
                <a:moveTo>
                  <a:pt x="1809750" y="0"/>
                </a:moveTo>
                <a:lnTo>
                  <a:pt x="1693605" y="0"/>
                </a:lnTo>
                <a:lnTo>
                  <a:pt x="1628775" y="141890"/>
                </a:lnTo>
                <a:lnTo>
                  <a:pt x="1744920" y="141890"/>
                </a:lnTo>
                <a:close/>
                <a:moveTo>
                  <a:pt x="1990725" y="0"/>
                </a:moveTo>
                <a:lnTo>
                  <a:pt x="1874580" y="0"/>
                </a:lnTo>
                <a:lnTo>
                  <a:pt x="1809750" y="141890"/>
                </a:lnTo>
                <a:lnTo>
                  <a:pt x="1925895" y="141890"/>
                </a:lnTo>
                <a:close/>
                <a:moveTo>
                  <a:pt x="2171700" y="0"/>
                </a:moveTo>
                <a:lnTo>
                  <a:pt x="2055555" y="0"/>
                </a:lnTo>
                <a:lnTo>
                  <a:pt x="1990725" y="141890"/>
                </a:lnTo>
                <a:lnTo>
                  <a:pt x="2106870" y="141890"/>
                </a:lnTo>
                <a:close/>
                <a:moveTo>
                  <a:pt x="2352675" y="0"/>
                </a:moveTo>
                <a:lnTo>
                  <a:pt x="2236530" y="0"/>
                </a:lnTo>
                <a:lnTo>
                  <a:pt x="2171700" y="141890"/>
                </a:lnTo>
                <a:lnTo>
                  <a:pt x="2287845" y="141890"/>
                </a:lnTo>
                <a:close/>
                <a:moveTo>
                  <a:pt x="2533650" y="0"/>
                </a:moveTo>
                <a:lnTo>
                  <a:pt x="2417505" y="0"/>
                </a:lnTo>
                <a:lnTo>
                  <a:pt x="2352675" y="141890"/>
                </a:lnTo>
                <a:lnTo>
                  <a:pt x="2468820" y="141890"/>
                </a:lnTo>
                <a:close/>
                <a:moveTo>
                  <a:pt x="2714625" y="0"/>
                </a:moveTo>
                <a:lnTo>
                  <a:pt x="2598480" y="0"/>
                </a:lnTo>
                <a:lnTo>
                  <a:pt x="2533650" y="141890"/>
                </a:lnTo>
                <a:lnTo>
                  <a:pt x="2649795" y="141890"/>
                </a:lnTo>
                <a:close/>
                <a:moveTo>
                  <a:pt x="2895600" y="0"/>
                </a:moveTo>
                <a:lnTo>
                  <a:pt x="2779455" y="0"/>
                </a:lnTo>
                <a:lnTo>
                  <a:pt x="2714625" y="141890"/>
                </a:lnTo>
                <a:lnTo>
                  <a:pt x="2830770" y="141890"/>
                </a:lnTo>
                <a:close/>
                <a:moveTo>
                  <a:pt x="3076575" y="0"/>
                </a:moveTo>
                <a:lnTo>
                  <a:pt x="2960430" y="0"/>
                </a:lnTo>
                <a:lnTo>
                  <a:pt x="2895600" y="141890"/>
                </a:lnTo>
                <a:lnTo>
                  <a:pt x="3011745" y="141890"/>
                </a:lnTo>
                <a:close/>
                <a:moveTo>
                  <a:pt x="3257550" y="0"/>
                </a:moveTo>
                <a:lnTo>
                  <a:pt x="3141405" y="0"/>
                </a:lnTo>
                <a:lnTo>
                  <a:pt x="3076575" y="141890"/>
                </a:lnTo>
                <a:lnTo>
                  <a:pt x="3192720" y="141890"/>
                </a:lnTo>
                <a:close/>
                <a:moveTo>
                  <a:pt x="3438525" y="0"/>
                </a:moveTo>
                <a:lnTo>
                  <a:pt x="3322380" y="0"/>
                </a:lnTo>
                <a:lnTo>
                  <a:pt x="3257550" y="141890"/>
                </a:lnTo>
                <a:lnTo>
                  <a:pt x="3373695" y="141890"/>
                </a:lnTo>
                <a:close/>
                <a:moveTo>
                  <a:pt x="3619500" y="0"/>
                </a:moveTo>
                <a:lnTo>
                  <a:pt x="3503355" y="0"/>
                </a:lnTo>
                <a:lnTo>
                  <a:pt x="3438525" y="141890"/>
                </a:lnTo>
                <a:lnTo>
                  <a:pt x="3554670" y="141890"/>
                </a:lnTo>
                <a:close/>
                <a:moveTo>
                  <a:pt x="3800475" y="0"/>
                </a:moveTo>
                <a:lnTo>
                  <a:pt x="3684330" y="0"/>
                </a:lnTo>
                <a:lnTo>
                  <a:pt x="3619500" y="141890"/>
                </a:lnTo>
                <a:lnTo>
                  <a:pt x="3735645" y="141890"/>
                </a:lnTo>
                <a:close/>
                <a:moveTo>
                  <a:pt x="3981450" y="0"/>
                </a:moveTo>
                <a:lnTo>
                  <a:pt x="3865305" y="0"/>
                </a:lnTo>
                <a:lnTo>
                  <a:pt x="3800475" y="141890"/>
                </a:lnTo>
                <a:lnTo>
                  <a:pt x="3916620" y="141890"/>
                </a:lnTo>
                <a:close/>
                <a:moveTo>
                  <a:pt x="4162425" y="0"/>
                </a:moveTo>
                <a:lnTo>
                  <a:pt x="4046280" y="0"/>
                </a:lnTo>
                <a:lnTo>
                  <a:pt x="3981450" y="141890"/>
                </a:lnTo>
                <a:lnTo>
                  <a:pt x="4097595" y="141890"/>
                </a:lnTo>
                <a:close/>
                <a:moveTo>
                  <a:pt x="4343400" y="0"/>
                </a:moveTo>
                <a:lnTo>
                  <a:pt x="4227255" y="0"/>
                </a:lnTo>
                <a:lnTo>
                  <a:pt x="4162425" y="141890"/>
                </a:lnTo>
                <a:lnTo>
                  <a:pt x="4278570" y="141890"/>
                </a:lnTo>
                <a:close/>
                <a:moveTo>
                  <a:pt x="4524375" y="0"/>
                </a:moveTo>
                <a:lnTo>
                  <a:pt x="4408230" y="0"/>
                </a:lnTo>
                <a:lnTo>
                  <a:pt x="4343400" y="141890"/>
                </a:lnTo>
                <a:lnTo>
                  <a:pt x="4459545" y="141890"/>
                </a:lnTo>
                <a:close/>
                <a:moveTo>
                  <a:pt x="4705350" y="0"/>
                </a:moveTo>
                <a:lnTo>
                  <a:pt x="4589205" y="0"/>
                </a:lnTo>
                <a:lnTo>
                  <a:pt x="4524375" y="141890"/>
                </a:lnTo>
                <a:lnTo>
                  <a:pt x="4640520" y="141890"/>
                </a:lnTo>
                <a:close/>
                <a:moveTo>
                  <a:pt x="4886325" y="0"/>
                </a:moveTo>
                <a:lnTo>
                  <a:pt x="4770180" y="0"/>
                </a:lnTo>
                <a:lnTo>
                  <a:pt x="4705350" y="141890"/>
                </a:lnTo>
                <a:lnTo>
                  <a:pt x="4821495" y="141890"/>
                </a:lnTo>
                <a:close/>
                <a:moveTo>
                  <a:pt x="5067300" y="0"/>
                </a:moveTo>
                <a:lnTo>
                  <a:pt x="4951155" y="0"/>
                </a:lnTo>
                <a:lnTo>
                  <a:pt x="4886325" y="141890"/>
                </a:lnTo>
                <a:lnTo>
                  <a:pt x="5002470" y="141890"/>
                </a:lnTo>
                <a:close/>
                <a:moveTo>
                  <a:pt x="5248275" y="0"/>
                </a:moveTo>
                <a:lnTo>
                  <a:pt x="5132130" y="0"/>
                </a:lnTo>
                <a:lnTo>
                  <a:pt x="5067300" y="141890"/>
                </a:lnTo>
                <a:lnTo>
                  <a:pt x="5183445" y="141890"/>
                </a:lnTo>
                <a:close/>
                <a:moveTo>
                  <a:pt x="5429250" y="0"/>
                </a:moveTo>
                <a:lnTo>
                  <a:pt x="5313105" y="0"/>
                </a:lnTo>
                <a:lnTo>
                  <a:pt x="5248275" y="141890"/>
                </a:lnTo>
                <a:lnTo>
                  <a:pt x="5364420" y="141890"/>
                </a:lnTo>
                <a:close/>
                <a:moveTo>
                  <a:pt x="5610225" y="0"/>
                </a:moveTo>
                <a:lnTo>
                  <a:pt x="5494080" y="0"/>
                </a:lnTo>
                <a:lnTo>
                  <a:pt x="5429250" y="141890"/>
                </a:lnTo>
                <a:lnTo>
                  <a:pt x="5545395" y="141890"/>
                </a:lnTo>
                <a:close/>
                <a:moveTo>
                  <a:pt x="5791200" y="0"/>
                </a:moveTo>
                <a:lnTo>
                  <a:pt x="5675055" y="0"/>
                </a:lnTo>
                <a:lnTo>
                  <a:pt x="5610225" y="141890"/>
                </a:lnTo>
                <a:lnTo>
                  <a:pt x="5726370" y="141890"/>
                </a:lnTo>
                <a:close/>
                <a:moveTo>
                  <a:pt x="12276701" y="0"/>
                </a:moveTo>
                <a:lnTo>
                  <a:pt x="5856030" y="0"/>
                </a:lnTo>
                <a:lnTo>
                  <a:pt x="5791200" y="141890"/>
                </a:lnTo>
                <a:lnTo>
                  <a:pt x="12276701" y="141890"/>
                </a:lnTo>
                <a:close/>
              </a:path>
            </a:pathLst>
          </a:custGeom>
          <a:solidFill>
            <a:srgbClr val="005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350"/>
          </a:p>
        </p:txBody>
      </p:sp>
      <p:grpSp>
        <p:nvGrpSpPr>
          <p:cNvPr id="93187" name="组合 43">
            <a:extLst>
              <a:ext uri="{FF2B5EF4-FFF2-40B4-BE49-F238E27FC236}">
                <a16:creationId xmlns:a16="http://schemas.microsoft.com/office/drawing/2014/main" id="{EBAC4AE3-33A6-40D1-B82B-0DFAB688EA19}"/>
              </a:ext>
            </a:extLst>
          </p:cNvPr>
          <p:cNvGrpSpPr>
            <a:grpSpLocks/>
          </p:cNvGrpSpPr>
          <p:nvPr/>
        </p:nvGrpSpPr>
        <p:grpSpPr bwMode="auto">
          <a:xfrm rot="1637247">
            <a:off x="8859838" y="-312738"/>
            <a:ext cx="781050" cy="744538"/>
            <a:chOff x="11813294" y="-416858"/>
            <a:chExt cx="1040524" cy="993228"/>
          </a:xfrm>
        </p:grpSpPr>
        <p:sp>
          <p:nvSpPr>
            <p:cNvPr id="40" name="矩形 39">
              <a:extLst>
                <a:ext uri="{FF2B5EF4-FFF2-40B4-BE49-F238E27FC236}">
                  <a16:creationId xmlns:a16="http://schemas.microsoft.com/office/drawing/2014/main" id="{1108F244-9666-480C-BB5F-B51A3B0E1A78}"/>
                </a:ext>
              </a:extLst>
            </p:cNvPr>
            <p:cNvSpPr/>
            <p:nvPr/>
          </p:nvSpPr>
          <p:spPr>
            <a:xfrm>
              <a:off x="11812638" y="-86836"/>
              <a:ext cx="661959" cy="662858"/>
            </a:xfrm>
            <a:prstGeom prst="rect">
              <a:avLst/>
            </a:prstGeom>
            <a:noFill/>
            <a:ln w="63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350"/>
            </a:p>
          </p:txBody>
        </p:sp>
        <p:sp>
          <p:nvSpPr>
            <p:cNvPr id="41" name="矩形 40">
              <a:extLst>
                <a:ext uri="{FF2B5EF4-FFF2-40B4-BE49-F238E27FC236}">
                  <a16:creationId xmlns:a16="http://schemas.microsoft.com/office/drawing/2014/main" id="{0BD281D2-3F96-4C23-8C3C-E338CA934609}"/>
                </a:ext>
              </a:extLst>
            </p:cNvPr>
            <p:cNvSpPr/>
            <p:nvPr/>
          </p:nvSpPr>
          <p:spPr>
            <a:xfrm>
              <a:off x="11997192" y="-144589"/>
              <a:ext cx="664074" cy="662858"/>
            </a:xfrm>
            <a:prstGeom prst="rect">
              <a:avLst/>
            </a:prstGeom>
            <a:noFill/>
            <a:ln w="63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350"/>
            </a:p>
          </p:txBody>
        </p:sp>
        <p:sp>
          <p:nvSpPr>
            <p:cNvPr id="42" name="矩形 41">
              <a:extLst>
                <a:ext uri="{FF2B5EF4-FFF2-40B4-BE49-F238E27FC236}">
                  <a16:creationId xmlns:a16="http://schemas.microsoft.com/office/drawing/2014/main" id="{F3F23036-BA27-4A69-88F6-77FB69C00C81}"/>
                </a:ext>
              </a:extLst>
            </p:cNvPr>
            <p:cNvSpPr/>
            <p:nvPr/>
          </p:nvSpPr>
          <p:spPr>
            <a:xfrm>
              <a:off x="11904977" y="-415721"/>
              <a:ext cx="661959" cy="662858"/>
            </a:xfrm>
            <a:prstGeom prst="rect">
              <a:avLst/>
            </a:prstGeom>
            <a:noFill/>
            <a:ln w="63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350"/>
            </a:p>
          </p:txBody>
        </p:sp>
        <p:sp>
          <p:nvSpPr>
            <p:cNvPr id="43" name="矩形 42">
              <a:extLst>
                <a:ext uri="{FF2B5EF4-FFF2-40B4-BE49-F238E27FC236}">
                  <a16:creationId xmlns:a16="http://schemas.microsoft.com/office/drawing/2014/main" id="{D24E2E22-E387-4574-83EB-AD0C1399F914}"/>
                </a:ext>
              </a:extLst>
            </p:cNvPr>
            <p:cNvSpPr/>
            <p:nvPr/>
          </p:nvSpPr>
          <p:spPr>
            <a:xfrm>
              <a:off x="12191224" y="-330190"/>
              <a:ext cx="661959" cy="660741"/>
            </a:xfrm>
            <a:prstGeom prst="rect">
              <a:avLst/>
            </a:prstGeom>
            <a:noFill/>
            <a:ln w="63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350"/>
            </a:p>
          </p:txBody>
        </p:sp>
      </p:grpSp>
      <p:grpSp>
        <p:nvGrpSpPr>
          <p:cNvPr id="3" name="组合 35">
            <a:extLst>
              <a:ext uri="{FF2B5EF4-FFF2-40B4-BE49-F238E27FC236}">
                <a16:creationId xmlns:a16="http://schemas.microsoft.com/office/drawing/2014/main" id="{F2F6C1F3-9581-441E-9B8A-FB31EF367A6D}"/>
              </a:ext>
            </a:extLst>
          </p:cNvPr>
          <p:cNvGrpSpPr/>
          <p:nvPr/>
        </p:nvGrpSpPr>
        <p:grpSpPr>
          <a:xfrm>
            <a:off x="206015" y="2538431"/>
            <a:ext cx="540000" cy="540000"/>
            <a:chOff x="1057888" y="4141741"/>
            <a:chExt cx="1272540" cy="659833"/>
          </a:xfrm>
          <a:solidFill>
            <a:schemeClr val="accent4">
              <a:lumMod val="75000"/>
            </a:schemeClr>
          </a:solidFill>
        </p:grpSpPr>
        <p:sp>
          <p:nvSpPr>
            <p:cNvPr id="37" name="任意多边形 6">
              <a:extLst>
                <a:ext uri="{FF2B5EF4-FFF2-40B4-BE49-F238E27FC236}">
                  <a16:creationId xmlns:a16="http://schemas.microsoft.com/office/drawing/2014/main" id="{7AB5069F-26DB-46C7-82E8-CEC14CA26DA4}"/>
                </a:ext>
              </a:extLst>
            </p:cNvPr>
            <p:cNvSpPr/>
            <p:nvPr/>
          </p:nvSpPr>
          <p:spPr>
            <a:xfrm>
              <a:off x="1057888" y="4141741"/>
              <a:ext cx="1272540" cy="659833"/>
            </a:xfrm>
            <a:custGeom>
              <a:avLst/>
              <a:gdLst>
                <a:gd name="connsiteX0" fmla="*/ 39829 w 1272540"/>
                <a:gd name="connsiteY0" fmla="*/ 0 h 484002"/>
                <a:gd name="connsiteX1" fmla="*/ 1232711 w 1272540"/>
                <a:gd name="connsiteY1" fmla="*/ 0 h 484002"/>
                <a:gd name="connsiteX2" fmla="*/ 1272540 w 1272540"/>
                <a:gd name="connsiteY2" fmla="*/ 39829 h 484002"/>
                <a:gd name="connsiteX3" fmla="*/ 1272540 w 1272540"/>
                <a:gd name="connsiteY3" fmla="*/ 342007 h 484002"/>
                <a:gd name="connsiteX4" fmla="*/ 1232711 w 1272540"/>
                <a:gd name="connsiteY4" fmla="*/ 381836 h 484002"/>
                <a:gd name="connsiteX5" fmla="*/ 708543 w 1272540"/>
                <a:gd name="connsiteY5" fmla="*/ 381836 h 484002"/>
                <a:gd name="connsiteX6" fmla="*/ 636271 w 1272540"/>
                <a:gd name="connsiteY6" fmla="*/ 484002 h 484002"/>
                <a:gd name="connsiteX7" fmla="*/ 563998 w 1272540"/>
                <a:gd name="connsiteY7" fmla="*/ 381836 h 484002"/>
                <a:gd name="connsiteX8" fmla="*/ 39829 w 1272540"/>
                <a:gd name="connsiteY8" fmla="*/ 381836 h 484002"/>
                <a:gd name="connsiteX9" fmla="*/ 0 w 1272540"/>
                <a:gd name="connsiteY9" fmla="*/ 342007 h 484002"/>
                <a:gd name="connsiteX10" fmla="*/ 0 w 1272540"/>
                <a:gd name="connsiteY10" fmla="*/ 39829 h 484002"/>
                <a:gd name="connsiteX11" fmla="*/ 39829 w 1272540"/>
                <a:gd name="connsiteY11" fmla="*/ 0 h 4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540" h="484002">
                  <a:moveTo>
                    <a:pt x="39829" y="0"/>
                  </a:moveTo>
                  <a:lnTo>
                    <a:pt x="1232711" y="0"/>
                  </a:lnTo>
                  <a:cubicBezTo>
                    <a:pt x="1254708" y="0"/>
                    <a:pt x="1272540" y="17832"/>
                    <a:pt x="1272540" y="39829"/>
                  </a:cubicBezTo>
                  <a:lnTo>
                    <a:pt x="1272540" y="342007"/>
                  </a:lnTo>
                  <a:cubicBezTo>
                    <a:pt x="1272540" y="364004"/>
                    <a:pt x="1254708" y="381836"/>
                    <a:pt x="1232711" y="381836"/>
                  </a:cubicBezTo>
                  <a:lnTo>
                    <a:pt x="708543" y="381836"/>
                  </a:lnTo>
                  <a:lnTo>
                    <a:pt x="636271" y="484002"/>
                  </a:lnTo>
                  <a:lnTo>
                    <a:pt x="563998" y="381836"/>
                  </a:lnTo>
                  <a:lnTo>
                    <a:pt x="39829" y="381836"/>
                  </a:lnTo>
                  <a:cubicBezTo>
                    <a:pt x="17832" y="381836"/>
                    <a:pt x="0" y="364004"/>
                    <a:pt x="0" y="342007"/>
                  </a:cubicBezTo>
                  <a:lnTo>
                    <a:pt x="0" y="39829"/>
                  </a:lnTo>
                  <a:cubicBezTo>
                    <a:pt x="0" y="17832"/>
                    <a:pt x="17832" y="0"/>
                    <a:pt x="39829" y="0"/>
                  </a:cubicBezTo>
                  <a:close/>
                </a:path>
              </a:pathLst>
            </a:custGeom>
            <a:grpFill/>
            <a:ln w="19050">
              <a:noFill/>
            </a:ln>
            <a:effectLst>
              <a:outerShdw blurRad="1270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200" dirty="0">
                <a:solidFill>
                  <a:prstClr val="white"/>
                </a:solidFill>
                <a:latin typeface="Arial"/>
                <a:sym typeface="Arial"/>
              </a:endParaRPr>
            </a:p>
          </p:txBody>
        </p:sp>
        <p:sp>
          <p:nvSpPr>
            <p:cNvPr id="38" name="文本框 37">
              <a:extLst>
                <a:ext uri="{FF2B5EF4-FFF2-40B4-BE49-F238E27FC236}">
                  <a16:creationId xmlns:a16="http://schemas.microsoft.com/office/drawing/2014/main" id="{F193AAE2-9D49-436E-8D89-4A6560867A69}"/>
                </a:ext>
              </a:extLst>
            </p:cNvPr>
            <p:cNvSpPr txBox="1"/>
            <p:nvPr/>
          </p:nvSpPr>
          <p:spPr>
            <a:xfrm>
              <a:off x="1293046" y="4172914"/>
              <a:ext cx="866901" cy="411183"/>
            </a:xfrm>
            <a:prstGeom prst="rect">
              <a:avLst/>
            </a:prstGeom>
            <a:grpFill/>
          </p:spPr>
          <p:txBody>
            <a:bodyPr>
              <a:spAutoFit/>
            </a:bodyPr>
            <a:lstStyle/>
            <a:p>
              <a:pPr algn="ctr" defTabSz="685800" fontAlgn="auto">
                <a:spcBef>
                  <a:spcPts val="0"/>
                </a:spcBef>
                <a:spcAft>
                  <a:spcPts val="0"/>
                </a:spcAft>
                <a:defRPr/>
              </a:pPr>
              <a:r>
                <a:rPr lang="en-US" altLang="zh-CN" sz="2000" b="1" dirty="0">
                  <a:solidFill>
                    <a:prstClr val="white"/>
                  </a:solidFill>
                  <a:latin typeface="Arial"/>
                  <a:ea typeface="微软雅黑"/>
                  <a:sym typeface="Arial"/>
                </a:rPr>
                <a:t>1</a:t>
              </a:r>
              <a:endParaRPr lang="zh-CN" altLang="en-US" sz="2000" b="1" dirty="0">
                <a:solidFill>
                  <a:prstClr val="white"/>
                </a:solidFill>
                <a:latin typeface="Arial"/>
                <a:ea typeface="微软雅黑"/>
                <a:sym typeface="Arial"/>
              </a:endParaRPr>
            </a:p>
          </p:txBody>
        </p:sp>
      </p:grpSp>
      <p:grpSp>
        <p:nvGrpSpPr>
          <p:cNvPr id="93189" name="组合 38">
            <a:extLst>
              <a:ext uri="{FF2B5EF4-FFF2-40B4-BE49-F238E27FC236}">
                <a16:creationId xmlns:a16="http://schemas.microsoft.com/office/drawing/2014/main" id="{0AC22568-3CC0-4B49-8B7C-28AAA45CAF29}"/>
              </a:ext>
            </a:extLst>
          </p:cNvPr>
          <p:cNvGrpSpPr>
            <a:grpSpLocks/>
          </p:cNvGrpSpPr>
          <p:nvPr/>
        </p:nvGrpSpPr>
        <p:grpSpPr bwMode="auto">
          <a:xfrm>
            <a:off x="446088" y="1408113"/>
            <a:ext cx="7504112" cy="1901825"/>
            <a:chOff x="1751361" y="1541792"/>
            <a:chExt cx="10644154" cy="3302477"/>
          </a:xfrm>
        </p:grpSpPr>
        <p:grpSp>
          <p:nvGrpSpPr>
            <p:cNvPr id="93212" name="组合 44">
              <a:extLst>
                <a:ext uri="{FF2B5EF4-FFF2-40B4-BE49-F238E27FC236}">
                  <a16:creationId xmlns:a16="http://schemas.microsoft.com/office/drawing/2014/main" id="{0C1F7308-72B3-41A6-A253-F37AAF35BAEA}"/>
                </a:ext>
              </a:extLst>
            </p:cNvPr>
            <p:cNvGrpSpPr>
              <a:grpSpLocks/>
            </p:cNvGrpSpPr>
            <p:nvPr/>
          </p:nvGrpSpPr>
          <p:grpSpPr bwMode="auto">
            <a:xfrm>
              <a:off x="1783556" y="1541792"/>
              <a:ext cx="10611959" cy="3273096"/>
              <a:chOff x="1783556" y="1541792"/>
              <a:chExt cx="10611959" cy="3273096"/>
            </a:xfrm>
          </p:grpSpPr>
          <p:sp>
            <p:nvSpPr>
              <p:cNvPr id="48" name="任意多边形 11">
                <a:extLst>
                  <a:ext uri="{FF2B5EF4-FFF2-40B4-BE49-F238E27FC236}">
                    <a16:creationId xmlns:a16="http://schemas.microsoft.com/office/drawing/2014/main" id="{39044702-BC69-4ED5-B73E-6C7385792DF6}"/>
                  </a:ext>
                </a:extLst>
              </p:cNvPr>
              <p:cNvSpPr/>
              <p:nvPr/>
            </p:nvSpPr>
            <p:spPr>
              <a:xfrm>
                <a:off x="1782886" y="4284667"/>
                <a:ext cx="2794456" cy="529278"/>
              </a:xfrm>
              <a:custGeom>
                <a:avLst/>
                <a:gdLst>
                  <a:gd name="connsiteX0" fmla="*/ 0 w 2793207"/>
                  <a:gd name="connsiteY0" fmla="*/ 528639 h 528639"/>
                  <a:gd name="connsiteX1" fmla="*/ 438150 w 2793207"/>
                  <a:gd name="connsiteY1" fmla="*/ 297657 h 528639"/>
                  <a:gd name="connsiteX2" fmla="*/ 940594 w 2793207"/>
                  <a:gd name="connsiteY2" fmla="*/ 90489 h 528639"/>
                  <a:gd name="connsiteX3" fmla="*/ 1431132 w 2793207"/>
                  <a:gd name="connsiteY3" fmla="*/ 1 h 528639"/>
                  <a:gd name="connsiteX4" fmla="*/ 2002632 w 2793207"/>
                  <a:gd name="connsiteY4" fmla="*/ 88107 h 528639"/>
                  <a:gd name="connsiteX5" fmla="*/ 2247900 w 2793207"/>
                  <a:gd name="connsiteY5" fmla="*/ 147639 h 528639"/>
                  <a:gd name="connsiteX6" fmla="*/ 2486025 w 2793207"/>
                  <a:gd name="connsiteY6" fmla="*/ 161926 h 528639"/>
                  <a:gd name="connsiteX7" fmla="*/ 2638425 w 2793207"/>
                  <a:gd name="connsiteY7" fmla="*/ 159545 h 528639"/>
                  <a:gd name="connsiteX8" fmla="*/ 2793207 w 2793207"/>
                  <a:gd name="connsiteY8" fmla="*/ 126207 h 528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3207" h="528639">
                    <a:moveTo>
                      <a:pt x="0" y="528639"/>
                    </a:moveTo>
                    <a:cubicBezTo>
                      <a:pt x="140692" y="449660"/>
                      <a:pt x="281384" y="370682"/>
                      <a:pt x="438150" y="297657"/>
                    </a:cubicBezTo>
                    <a:cubicBezTo>
                      <a:pt x="594916" y="224632"/>
                      <a:pt x="775097" y="140098"/>
                      <a:pt x="940594" y="90489"/>
                    </a:cubicBezTo>
                    <a:cubicBezTo>
                      <a:pt x="1106091" y="40880"/>
                      <a:pt x="1254126" y="398"/>
                      <a:pt x="1431132" y="1"/>
                    </a:cubicBezTo>
                    <a:cubicBezTo>
                      <a:pt x="1608138" y="-396"/>
                      <a:pt x="1866504" y="63501"/>
                      <a:pt x="2002632" y="88107"/>
                    </a:cubicBezTo>
                    <a:cubicBezTo>
                      <a:pt x="2138760" y="112713"/>
                      <a:pt x="2167335" y="135336"/>
                      <a:pt x="2247900" y="147639"/>
                    </a:cubicBezTo>
                    <a:cubicBezTo>
                      <a:pt x="2328465" y="159942"/>
                      <a:pt x="2420938" y="159942"/>
                      <a:pt x="2486025" y="161926"/>
                    </a:cubicBezTo>
                    <a:cubicBezTo>
                      <a:pt x="2551112" y="163910"/>
                      <a:pt x="2587228" y="165498"/>
                      <a:pt x="2638425" y="159545"/>
                    </a:cubicBezTo>
                    <a:cubicBezTo>
                      <a:pt x="2689622" y="153592"/>
                      <a:pt x="2741414" y="139899"/>
                      <a:pt x="2793207" y="126207"/>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dirty="0">
                  <a:solidFill>
                    <a:prstClr val="white"/>
                  </a:solidFill>
                  <a:latin typeface="Arial"/>
                  <a:sym typeface="Arial"/>
                </a:endParaRPr>
              </a:p>
            </p:txBody>
          </p:sp>
          <p:sp>
            <p:nvSpPr>
              <p:cNvPr id="49" name="任意多边形 13">
                <a:extLst>
                  <a:ext uri="{FF2B5EF4-FFF2-40B4-BE49-F238E27FC236}">
                    <a16:creationId xmlns:a16="http://schemas.microsoft.com/office/drawing/2014/main" id="{BD553241-60CB-4F26-B46B-A5C9D49932CA}"/>
                  </a:ext>
                </a:extLst>
              </p:cNvPr>
              <p:cNvSpPr/>
              <p:nvPr/>
            </p:nvSpPr>
            <p:spPr>
              <a:xfrm>
                <a:off x="4570588" y="3129627"/>
                <a:ext cx="1995075" cy="1281845"/>
              </a:xfrm>
              <a:custGeom>
                <a:avLst/>
                <a:gdLst>
                  <a:gd name="connsiteX0" fmla="*/ 0 w 1993106"/>
                  <a:gd name="connsiteY0" fmla="*/ 1281216 h 1281216"/>
                  <a:gd name="connsiteX1" fmla="*/ 166688 w 1993106"/>
                  <a:gd name="connsiteY1" fmla="*/ 1221685 h 1281216"/>
                  <a:gd name="connsiteX2" fmla="*/ 571500 w 1993106"/>
                  <a:gd name="connsiteY2" fmla="*/ 952604 h 1281216"/>
                  <a:gd name="connsiteX3" fmla="*/ 992981 w 1993106"/>
                  <a:gd name="connsiteY3" fmla="*/ 566841 h 1281216"/>
                  <a:gd name="connsiteX4" fmla="*/ 1381125 w 1993106"/>
                  <a:gd name="connsiteY4" fmla="*/ 221560 h 1281216"/>
                  <a:gd name="connsiteX5" fmla="*/ 1704975 w 1993106"/>
                  <a:gd name="connsiteY5" fmla="*/ 31060 h 1281216"/>
                  <a:gd name="connsiteX6" fmla="*/ 1993106 w 1993106"/>
                  <a:gd name="connsiteY6" fmla="*/ 2485 h 128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106" h="1281216">
                    <a:moveTo>
                      <a:pt x="0" y="1281216"/>
                    </a:moveTo>
                    <a:cubicBezTo>
                      <a:pt x="35719" y="1278835"/>
                      <a:pt x="71438" y="1276454"/>
                      <a:pt x="166688" y="1221685"/>
                    </a:cubicBezTo>
                    <a:cubicBezTo>
                      <a:pt x="261938" y="1166916"/>
                      <a:pt x="433784" y="1061745"/>
                      <a:pt x="571500" y="952604"/>
                    </a:cubicBezTo>
                    <a:cubicBezTo>
                      <a:pt x="709216" y="843463"/>
                      <a:pt x="858044" y="688682"/>
                      <a:pt x="992981" y="566841"/>
                    </a:cubicBezTo>
                    <a:cubicBezTo>
                      <a:pt x="1127918" y="445000"/>
                      <a:pt x="1262459" y="310857"/>
                      <a:pt x="1381125" y="221560"/>
                    </a:cubicBezTo>
                    <a:cubicBezTo>
                      <a:pt x="1499791" y="132263"/>
                      <a:pt x="1602978" y="67572"/>
                      <a:pt x="1704975" y="31060"/>
                    </a:cubicBezTo>
                    <a:cubicBezTo>
                      <a:pt x="1806972" y="-5453"/>
                      <a:pt x="1900039" y="-1484"/>
                      <a:pt x="1993106" y="2485"/>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50" name="任意多边形 14">
                <a:extLst>
                  <a:ext uri="{FF2B5EF4-FFF2-40B4-BE49-F238E27FC236}">
                    <a16:creationId xmlns:a16="http://schemas.microsoft.com/office/drawing/2014/main" id="{37D67BD7-11B8-4CBD-9114-8357DA814A69}"/>
                  </a:ext>
                </a:extLst>
              </p:cNvPr>
              <p:cNvSpPr/>
              <p:nvPr/>
            </p:nvSpPr>
            <p:spPr>
              <a:xfrm>
                <a:off x="6558907" y="3135141"/>
                <a:ext cx="1335305" cy="548574"/>
              </a:xfrm>
              <a:custGeom>
                <a:avLst/>
                <a:gdLst>
                  <a:gd name="connsiteX0" fmla="*/ 0 w 1333500"/>
                  <a:gd name="connsiteY0" fmla="*/ 0 h 548788"/>
                  <a:gd name="connsiteX1" fmla="*/ 233362 w 1333500"/>
                  <a:gd name="connsiteY1" fmla="*/ 88107 h 548788"/>
                  <a:gd name="connsiteX2" fmla="*/ 542925 w 1333500"/>
                  <a:gd name="connsiteY2" fmla="*/ 328613 h 548788"/>
                  <a:gd name="connsiteX3" fmla="*/ 773906 w 1333500"/>
                  <a:gd name="connsiteY3" fmla="*/ 492919 h 548788"/>
                  <a:gd name="connsiteX4" fmla="*/ 1102519 w 1333500"/>
                  <a:gd name="connsiteY4" fmla="*/ 547688 h 548788"/>
                  <a:gd name="connsiteX5" fmla="*/ 1333500 w 1333500"/>
                  <a:gd name="connsiteY5" fmla="*/ 452438 h 54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500" h="548788">
                    <a:moveTo>
                      <a:pt x="0" y="0"/>
                    </a:moveTo>
                    <a:cubicBezTo>
                      <a:pt x="71437" y="16669"/>
                      <a:pt x="142875" y="33338"/>
                      <a:pt x="233362" y="88107"/>
                    </a:cubicBezTo>
                    <a:cubicBezTo>
                      <a:pt x="323850" y="142876"/>
                      <a:pt x="452834" y="261144"/>
                      <a:pt x="542925" y="328613"/>
                    </a:cubicBezTo>
                    <a:cubicBezTo>
                      <a:pt x="633016" y="396082"/>
                      <a:pt x="680640" y="456407"/>
                      <a:pt x="773906" y="492919"/>
                    </a:cubicBezTo>
                    <a:cubicBezTo>
                      <a:pt x="867172" y="529432"/>
                      <a:pt x="1009253" y="554435"/>
                      <a:pt x="1102519" y="547688"/>
                    </a:cubicBezTo>
                    <a:cubicBezTo>
                      <a:pt x="1195785" y="540941"/>
                      <a:pt x="1264642" y="496689"/>
                      <a:pt x="1333500" y="452438"/>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52" name="任意多边形 15">
                <a:extLst>
                  <a:ext uri="{FF2B5EF4-FFF2-40B4-BE49-F238E27FC236}">
                    <a16:creationId xmlns:a16="http://schemas.microsoft.com/office/drawing/2014/main" id="{A2371419-E990-48BD-9EF5-381632E420FF}"/>
                  </a:ext>
                </a:extLst>
              </p:cNvPr>
              <p:cNvSpPr/>
              <p:nvPr/>
            </p:nvSpPr>
            <p:spPr>
              <a:xfrm>
                <a:off x="7889708" y="2112419"/>
                <a:ext cx="1846458" cy="1480327"/>
              </a:xfrm>
              <a:custGeom>
                <a:avLst/>
                <a:gdLst>
                  <a:gd name="connsiteX0" fmla="*/ 0 w 1847850"/>
                  <a:gd name="connsiteY0" fmla="*/ 1481137 h 1481137"/>
                  <a:gd name="connsiteX1" fmla="*/ 190500 w 1847850"/>
                  <a:gd name="connsiteY1" fmla="*/ 1347787 h 1481137"/>
                  <a:gd name="connsiteX2" fmla="*/ 707232 w 1847850"/>
                  <a:gd name="connsiteY2" fmla="*/ 876300 h 1481137"/>
                  <a:gd name="connsiteX3" fmla="*/ 1197769 w 1847850"/>
                  <a:gd name="connsiteY3" fmla="*/ 390525 h 1481137"/>
                  <a:gd name="connsiteX4" fmla="*/ 1607344 w 1847850"/>
                  <a:gd name="connsiteY4" fmla="*/ 80962 h 1481137"/>
                  <a:gd name="connsiteX5" fmla="*/ 1847850 w 1847850"/>
                  <a:gd name="connsiteY5" fmla="*/ 0 h 1481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7850" h="1481137">
                    <a:moveTo>
                      <a:pt x="0" y="1481137"/>
                    </a:moveTo>
                    <a:cubicBezTo>
                      <a:pt x="36314" y="1464865"/>
                      <a:pt x="72628" y="1448593"/>
                      <a:pt x="190500" y="1347787"/>
                    </a:cubicBezTo>
                    <a:cubicBezTo>
                      <a:pt x="308372" y="1246981"/>
                      <a:pt x="539354" y="1035844"/>
                      <a:pt x="707232" y="876300"/>
                    </a:cubicBezTo>
                    <a:cubicBezTo>
                      <a:pt x="875110" y="716756"/>
                      <a:pt x="1047750" y="523081"/>
                      <a:pt x="1197769" y="390525"/>
                    </a:cubicBezTo>
                    <a:cubicBezTo>
                      <a:pt x="1347788" y="257969"/>
                      <a:pt x="1498997" y="146049"/>
                      <a:pt x="1607344" y="80962"/>
                    </a:cubicBezTo>
                    <a:cubicBezTo>
                      <a:pt x="1715691" y="15874"/>
                      <a:pt x="1781770" y="7937"/>
                      <a:pt x="1847850" y="0"/>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55" name="任意多边形 16">
                <a:extLst>
                  <a:ext uri="{FF2B5EF4-FFF2-40B4-BE49-F238E27FC236}">
                    <a16:creationId xmlns:a16="http://schemas.microsoft.com/office/drawing/2014/main" id="{1058FF1D-BDE3-4B4A-8664-7CDD3970E227}"/>
                  </a:ext>
                </a:extLst>
              </p:cNvPr>
              <p:cNvSpPr/>
              <p:nvPr/>
            </p:nvSpPr>
            <p:spPr>
              <a:xfrm>
                <a:off x="9720403" y="1982857"/>
                <a:ext cx="2242771" cy="906940"/>
              </a:xfrm>
              <a:custGeom>
                <a:avLst/>
                <a:gdLst>
                  <a:gd name="connsiteX0" fmla="*/ 0 w 2100262"/>
                  <a:gd name="connsiteY0" fmla="*/ 128588 h 905257"/>
                  <a:gd name="connsiteX1" fmla="*/ 116681 w 2100262"/>
                  <a:gd name="connsiteY1" fmla="*/ 157163 h 905257"/>
                  <a:gd name="connsiteX2" fmla="*/ 211931 w 2100262"/>
                  <a:gd name="connsiteY2" fmla="*/ 188119 h 905257"/>
                  <a:gd name="connsiteX3" fmla="*/ 483393 w 2100262"/>
                  <a:gd name="connsiteY3" fmla="*/ 381000 h 905257"/>
                  <a:gd name="connsiteX4" fmla="*/ 711993 w 2100262"/>
                  <a:gd name="connsiteY4" fmla="*/ 578644 h 905257"/>
                  <a:gd name="connsiteX5" fmla="*/ 919162 w 2100262"/>
                  <a:gd name="connsiteY5" fmla="*/ 754857 h 905257"/>
                  <a:gd name="connsiteX6" fmla="*/ 1069181 w 2100262"/>
                  <a:gd name="connsiteY6" fmla="*/ 854869 h 905257"/>
                  <a:gd name="connsiteX7" fmla="*/ 1250156 w 2100262"/>
                  <a:gd name="connsiteY7" fmla="*/ 904875 h 905257"/>
                  <a:gd name="connsiteX8" fmla="*/ 1423987 w 2100262"/>
                  <a:gd name="connsiteY8" fmla="*/ 864394 h 905257"/>
                  <a:gd name="connsiteX9" fmla="*/ 1650206 w 2100262"/>
                  <a:gd name="connsiteY9" fmla="*/ 661988 h 905257"/>
                  <a:gd name="connsiteX10" fmla="*/ 1981200 w 2100262"/>
                  <a:gd name="connsiteY10" fmla="*/ 204788 h 905257"/>
                  <a:gd name="connsiteX11" fmla="*/ 2100262 w 2100262"/>
                  <a:gd name="connsiteY11" fmla="*/ 0 h 905257"/>
                  <a:gd name="connsiteX0" fmla="*/ 0 w 2100262"/>
                  <a:gd name="connsiteY0" fmla="*/ 128588 h 905257"/>
                  <a:gd name="connsiteX1" fmla="*/ 54768 w 2100262"/>
                  <a:gd name="connsiteY1" fmla="*/ 133350 h 905257"/>
                  <a:gd name="connsiteX2" fmla="*/ 211931 w 2100262"/>
                  <a:gd name="connsiteY2" fmla="*/ 188119 h 905257"/>
                  <a:gd name="connsiteX3" fmla="*/ 483393 w 2100262"/>
                  <a:gd name="connsiteY3" fmla="*/ 381000 h 905257"/>
                  <a:gd name="connsiteX4" fmla="*/ 711993 w 2100262"/>
                  <a:gd name="connsiteY4" fmla="*/ 578644 h 905257"/>
                  <a:gd name="connsiteX5" fmla="*/ 919162 w 2100262"/>
                  <a:gd name="connsiteY5" fmla="*/ 754857 h 905257"/>
                  <a:gd name="connsiteX6" fmla="*/ 1069181 w 2100262"/>
                  <a:gd name="connsiteY6" fmla="*/ 854869 h 905257"/>
                  <a:gd name="connsiteX7" fmla="*/ 1250156 w 2100262"/>
                  <a:gd name="connsiteY7" fmla="*/ 904875 h 905257"/>
                  <a:gd name="connsiteX8" fmla="*/ 1423987 w 2100262"/>
                  <a:gd name="connsiteY8" fmla="*/ 864394 h 905257"/>
                  <a:gd name="connsiteX9" fmla="*/ 1650206 w 2100262"/>
                  <a:gd name="connsiteY9" fmla="*/ 661988 h 905257"/>
                  <a:gd name="connsiteX10" fmla="*/ 1981200 w 2100262"/>
                  <a:gd name="connsiteY10" fmla="*/ 204788 h 905257"/>
                  <a:gd name="connsiteX11" fmla="*/ 2100262 w 2100262"/>
                  <a:gd name="connsiteY11" fmla="*/ 0 h 905257"/>
                  <a:gd name="connsiteX0" fmla="*/ 0 w 2155031"/>
                  <a:gd name="connsiteY0" fmla="*/ 123825 h 905257"/>
                  <a:gd name="connsiteX1" fmla="*/ 109537 w 2155031"/>
                  <a:gd name="connsiteY1" fmla="*/ 133350 h 905257"/>
                  <a:gd name="connsiteX2" fmla="*/ 266700 w 2155031"/>
                  <a:gd name="connsiteY2" fmla="*/ 188119 h 905257"/>
                  <a:gd name="connsiteX3" fmla="*/ 538162 w 2155031"/>
                  <a:gd name="connsiteY3" fmla="*/ 381000 h 905257"/>
                  <a:gd name="connsiteX4" fmla="*/ 766762 w 2155031"/>
                  <a:gd name="connsiteY4" fmla="*/ 578644 h 905257"/>
                  <a:gd name="connsiteX5" fmla="*/ 973931 w 2155031"/>
                  <a:gd name="connsiteY5" fmla="*/ 754857 h 905257"/>
                  <a:gd name="connsiteX6" fmla="*/ 1123950 w 2155031"/>
                  <a:gd name="connsiteY6" fmla="*/ 854869 h 905257"/>
                  <a:gd name="connsiteX7" fmla="*/ 1304925 w 2155031"/>
                  <a:gd name="connsiteY7" fmla="*/ 904875 h 905257"/>
                  <a:gd name="connsiteX8" fmla="*/ 1478756 w 2155031"/>
                  <a:gd name="connsiteY8" fmla="*/ 864394 h 905257"/>
                  <a:gd name="connsiteX9" fmla="*/ 1704975 w 2155031"/>
                  <a:gd name="connsiteY9" fmla="*/ 661988 h 905257"/>
                  <a:gd name="connsiteX10" fmla="*/ 2035969 w 2155031"/>
                  <a:gd name="connsiteY10" fmla="*/ 204788 h 905257"/>
                  <a:gd name="connsiteX11" fmla="*/ 2155031 w 2155031"/>
                  <a:gd name="connsiteY11" fmla="*/ 0 h 905257"/>
                  <a:gd name="connsiteX0" fmla="*/ 0 w 2269331"/>
                  <a:gd name="connsiteY0" fmla="*/ 130175 h 905257"/>
                  <a:gd name="connsiteX1" fmla="*/ 223837 w 2269331"/>
                  <a:gd name="connsiteY1" fmla="*/ 133350 h 905257"/>
                  <a:gd name="connsiteX2" fmla="*/ 381000 w 2269331"/>
                  <a:gd name="connsiteY2" fmla="*/ 188119 h 905257"/>
                  <a:gd name="connsiteX3" fmla="*/ 652462 w 2269331"/>
                  <a:gd name="connsiteY3" fmla="*/ 381000 h 905257"/>
                  <a:gd name="connsiteX4" fmla="*/ 881062 w 2269331"/>
                  <a:gd name="connsiteY4" fmla="*/ 578644 h 905257"/>
                  <a:gd name="connsiteX5" fmla="*/ 1088231 w 2269331"/>
                  <a:gd name="connsiteY5" fmla="*/ 754857 h 905257"/>
                  <a:gd name="connsiteX6" fmla="*/ 1238250 w 2269331"/>
                  <a:gd name="connsiteY6" fmla="*/ 854869 h 905257"/>
                  <a:gd name="connsiteX7" fmla="*/ 1419225 w 2269331"/>
                  <a:gd name="connsiteY7" fmla="*/ 904875 h 905257"/>
                  <a:gd name="connsiteX8" fmla="*/ 1593056 w 2269331"/>
                  <a:gd name="connsiteY8" fmla="*/ 864394 h 905257"/>
                  <a:gd name="connsiteX9" fmla="*/ 1819275 w 2269331"/>
                  <a:gd name="connsiteY9" fmla="*/ 661988 h 905257"/>
                  <a:gd name="connsiteX10" fmla="*/ 2150269 w 2269331"/>
                  <a:gd name="connsiteY10" fmla="*/ 204788 h 905257"/>
                  <a:gd name="connsiteX11" fmla="*/ 2269331 w 2269331"/>
                  <a:gd name="connsiteY11" fmla="*/ 0 h 905257"/>
                  <a:gd name="connsiteX0" fmla="*/ 0 w 2243138"/>
                  <a:gd name="connsiteY0" fmla="*/ 127794 h 905257"/>
                  <a:gd name="connsiteX1" fmla="*/ 197644 w 2243138"/>
                  <a:gd name="connsiteY1" fmla="*/ 133350 h 905257"/>
                  <a:gd name="connsiteX2" fmla="*/ 354807 w 2243138"/>
                  <a:gd name="connsiteY2" fmla="*/ 188119 h 905257"/>
                  <a:gd name="connsiteX3" fmla="*/ 626269 w 2243138"/>
                  <a:gd name="connsiteY3" fmla="*/ 381000 h 905257"/>
                  <a:gd name="connsiteX4" fmla="*/ 854869 w 2243138"/>
                  <a:gd name="connsiteY4" fmla="*/ 578644 h 905257"/>
                  <a:gd name="connsiteX5" fmla="*/ 1062038 w 2243138"/>
                  <a:gd name="connsiteY5" fmla="*/ 754857 h 905257"/>
                  <a:gd name="connsiteX6" fmla="*/ 1212057 w 2243138"/>
                  <a:gd name="connsiteY6" fmla="*/ 854869 h 905257"/>
                  <a:gd name="connsiteX7" fmla="*/ 1393032 w 2243138"/>
                  <a:gd name="connsiteY7" fmla="*/ 904875 h 905257"/>
                  <a:gd name="connsiteX8" fmla="*/ 1566863 w 2243138"/>
                  <a:gd name="connsiteY8" fmla="*/ 864394 h 905257"/>
                  <a:gd name="connsiteX9" fmla="*/ 1793082 w 2243138"/>
                  <a:gd name="connsiteY9" fmla="*/ 661988 h 905257"/>
                  <a:gd name="connsiteX10" fmla="*/ 2124076 w 2243138"/>
                  <a:gd name="connsiteY10" fmla="*/ 204788 h 905257"/>
                  <a:gd name="connsiteX11" fmla="*/ 2243138 w 2243138"/>
                  <a:gd name="connsiteY11" fmla="*/ 0 h 90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3138" h="905257">
                    <a:moveTo>
                      <a:pt x="0" y="127794"/>
                    </a:moveTo>
                    <a:cubicBezTo>
                      <a:pt x="40679" y="137120"/>
                      <a:pt x="138510" y="123296"/>
                      <a:pt x="197644" y="133350"/>
                    </a:cubicBezTo>
                    <a:cubicBezTo>
                      <a:pt x="256778" y="143404"/>
                      <a:pt x="283370" y="146844"/>
                      <a:pt x="354807" y="188119"/>
                    </a:cubicBezTo>
                    <a:cubicBezTo>
                      <a:pt x="426244" y="229394"/>
                      <a:pt x="542925" y="315913"/>
                      <a:pt x="626269" y="381000"/>
                    </a:cubicBezTo>
                    <a:cubicBezTo>
                      <a:pt x="709613" y="446088"/>
                      <a:pt x="854869" y="578644"/>
                      <a:pt x="854869" y="578644"/>
                    </a:cubicBezTo>
                    <a:cubicBezTo>
                      <a:pt x="927497" y="640954"/>
                      <a:pt x="1002507" y="708820"/>
                      <a:pt x="1062038" y="754857"/>
                    </a:cubicBezTo>
                    <a:cubicBezTo>
                      <a:pt x="1121569" y="800894"/>
                      <a:pt x="1156891" y="829866"/>
                      <a:pt x="1212057" y="854869"/>
                    </a:cubicBezTo>
                    <a:cubicBezTo>
                      <a:pt x="1267223" y="879872"/>
                      <a:pt x="1333898" y="903287"/>
                      <a:pt x="1393032" y="904875"/>
                    </a:cubicBezTo>
                    <a:cubicBezTo>
                      <a:pt x="1452166" y="906463"/>
                      <a:pt x="1500188" y="904875"/>
                      <a:pt x="1566863" y="864394"/>
                    </a:cubicBezTo>
                    <a:cubicBezTo>
                      <a:pt x="1633538" y="823913"/>
                      <a:pt x="1700213" y="771922"/>
                      <a:pt x="1793082" y="661988"/>
                    </a:cubicBezTo>
                    <a:cubicBezTo>
                      <a:pt x="1885951" y="552054"/>
                      <a:pt x="2049067" y="315119"/>
                      <a:pt x="2124076" y="204788"/>
                    </a:cubicBezTo>
                    <a:cubicBezTo>
                      <a:pt x="2199085" y="94457"/>
                      <a:pt x="2221111" y="47228"/>
                      <a:pt x="2243138" y="0"/>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57" name="任意多边形 17">
                <a:extLst>
                  <a:ext uri="{FF2B5EF4-FFF2-40B4-BE49-F238E27FC236}">
                    <a16:creationId xmlns:a16="http://schemas.microsoft.com/office/drawing/2014/main" id="{4D2F9A03-0B41-4291-A76F-E6BE24041306}"/>
                  </a:ext>
                </a:extLst>
              </p:cNvPr>
              <p:cNvSpPr/>
              <p:nvPr/>
            </p:nvSpPr>
            <p:spPr>
              <a:xfrm>
                <a:off x="11954167" y="1541792"/>
                <a:ext cx="441348" cy="463119"/>
              </a:xfrm>
              <a:custGeom>
                <a:avLst/>
                <a:gdLst>
                  <a:gd name="connsiteX0" fmla="*/ 0 w 257175"/>
                  <a:gd name="connsiteY0" fmla="*/ 335757 h 335757"/>
                  <a:gd name="connsiteX1" fmla="*/ 121444 w 257175"/>
                  <a:gd name="connsiteY1" fmla="*/ 152400 h 335757"/>
                  <a:gd name="connsiteX2" fmla="*/ 257175 w 257175"/>
                  <a:gd name="connsiteY2" fmla="*/ 0 h 335757"/>
                </a:gdLst>
                <a:ahLst/>
                <a:cxnLst>
                  <a:cxn ang="0">
                    <a:pos x="connsiteX0" y="connsiteY0"/>
                  </a:cxn>
                  <a:cxn ang="0">
                    <a:pos x="connsiteX1" y="connsiteY1"/>
                  </a:cxn>
                  <a:cxn ang="0">
                    <a:pos x="connsiteX2" y="connsiteY2"/>
                  </a:cxn>
                </a:cxnLst>
                <a:rect l="l" t="t" r="r" b="b"/>
                <a:pathLst>
                  <a:path w="257175" h="335757">
                    <a:moveTo>
                      <a:pt x="0" y="335757"/>
                    </a:moveTo>
                    <a:cubicBezTo>
                      <a:pt x="39291" y="272058"/>
                      <a:pt x="78582" y="208359"/>
                      <a:pt x="121444" y="152400"/>
                    </a:cubicBezTo>
                    <a:cubicBezTo>
                      <a:pt x="164306" y="96441"/>
                      <a:pt x="210740" y="48220"/>
                      <a:pt x="257175" y="0"/>
                    </a:cubicBezTo>
                  </a:path>
                </a:pathLst>
              </a:cu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sp>
          <p:nvSpPr>
            <p:cNvPr id="47" name="椭圆 46">
              <a:extLst>
                <a:ext uri="{FF2B5EF4-FFF2-40B4-BE49-F238E27FC236}">
                  <a16:creationId xmlns:a16="http://schemas.microsoft.com/office/drawing/2014/main" id="{63DF28A7-48B2-4B56-9D2B-5567C19FBDD4}"/>
                </a:ext>
              </a:extLst>
            </p:cNvPr>
            <p:cNvSpPr>
              <a:spLocks noChangeAspect="1"/>
            </p:cNvSpPr>
            <p:nvPr/>
          </p:nvSpPr>
          <p:spPr>
            <a:xfrm>
              <a:off x="1751361" y="4789136"/>
              <a:ext cx="54043" cy="55133"/>
            </a:xfrm>
            <a:prstGeom prst="ellipse">
              <a:avLst/>
            </a:prstGeom>
            <a:solidFill>
              <a:schemeClr val="bg2">
                <a:lumMod val="9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grpSp>
        <p:nvGrpSpPr>
          <p:cNvPr id="6" name="组合 71">
            <a:extLst>
              <a:ext uri="{FF2B5EF4-FFF2-40B4-BE49-F238E27FC236}">
                <a16:creationId xmlns:a16="http://schemas.microsoft.com/office/drawing/2014/main" id="{2C400ABA-810B-4843-8F1F-9837E6803D49}"/>
              </a:ext>
            </a:extLst>
          </p:cNvPr>
          <p:cNvGrpSpPr/>
          <p:nvPr/>
        </p:nvGrpSpPr>
        <p:grpSpPr>
          <a:xfrm>
            <a:off x="2384499" y="2914451"/>
            <a:ext cx="205863" cy="205863"/>
            <a:chOff x="7454147" y="4420103"/>
            <a:chExt cx="417358" cy="417358"/>
          </a:xfrm>
          <a:solidFill>
            <a:schemeClr val="accent4">
              <a:lumMod val="75000"/>
            </a:schemeClr>
          </a:solidFill>
        </p:grpSpPr>
        <p:sp>
          <p:nvSpPr>
            <p:cNvPr id="73" name="椭圆 72">
              <a:extLst>
                <a:ext uri="{FF2B5EF4-FFF2-40B4-BE49-F238E27FC236}">
                  <a16:creationId xmlns:a16="http://schemas.microsoft.com/office/drawing/2014/main" id="{9BBFEF2B-EFCE-4569-8679-D70B726C7C9B}"/>
                </a:ext>
              </a:extLst>
            </p:cNvPr>
            <p:cNvSpPr>
              <a:spLocks noChangeAspect="1"/>
            </p:cNvSpPr>
            <p:nvPr/>
          </p:nvSpPr>
          <p:spPr>
            <a:xfrm>
              <a:off x="7454147" y="4420103"/>
              <a:ext cx="417358" cy="417358"/>
            </a:xfrm>
            <a:prstGeom prst="ellipse">
              <a:avLst/>
            </a:prstGeom>
            <a:grpFill/>
            <a:ln w="1905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74" name="椭圆 73">
              <a:extLst>
                <a:ext uri="{FF2B5EF4-FFF2-40B4-BE49-F238E27FC236}">
                  <a16:creationId xmlns:a16="http://schemas.microsoft.com/office/drawing/2014/main" id="{A1F96A3C-E046-4462-A701-8E1FE0B569D8}"/>
                </a:ext>
              </a:extLst>
            </p:cNvPr>
            <p:cNvSpPr/>
            <p:nvPr/>
          </p:nvSpPr>
          <p:spPr>
            <a:xfrm>
              <a:off x="7542037" y="4509356"/>
              <a:ext cx="241578" cy="241578"/>
            </a:xfrm>
            <a:prstGeom prst="ellipse">
              <a:avLst/>
            </a:prstGeom>
            <a:grpFill/>
            <a:ln w="19050">
              <a:gradFill>
                <a:gsLst>
                  <a:gs pos="0">
                    <a:schemeClr val="bg1"/>
                  </a:gs>
                  <a:gs pos="100000">
                    <a:schemeClr val="bg1">
                      <a:lumMod val="85000"/>
                    </a:schemeClr>
                  </a:gs>
                </a:gsLst>
                <a:lin ang="5400000" scaled="1"/>
              </a:gradFill>
            </a:ln>
            <a:effectLst>
              <a:outerShdw blurRad="127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grpSp>
        <p:nvGrpSpPr>
          <p:cNvPr id="7" name="组合 74">
            <a:extLst>
              <a:ext uri="{FF2B5EF4-FFF2-40B4-BE49-F238E27FC236}">
                <a16:creationId xmlns:a16="http://schemas.microsoft.com/office/drawing/2014/main" id="{CE869B6A-2280-49B6-B2EB-3B9E2E02D1AB}"/>
              </a:ext>
            </a:extLst>
          </p:cNvPr>
          <p:cNvGrpSpPr/>
          <p:nvPr/>
        </p:nvGrpSpPr>
        <p:grpSpPr>
          <a:xfrm>
            <a:off x="381256" y="3130342"/>
            <a:ext cx="205863" cy="205863"/>
            <a:chOff x="7454147" y="4420103"/>
            <a:chExt cx="417358" cy="417358"/>
          </a:xfrm>
          <a:solidFill>
            <a:schemeClr val="accent4">
              <a:lumMod val="75000"/>
            </a:schemeClr>
          </a:solidFill>
        </p:grpSpPr>
        <p:sp>
          <p:nvSpPr>
            <p:cNvPr id="76" name="椭圆 75">
              <a:extLst>
                <a:ext uri="{FF2B5EF4-FFF2-40B4-BE49-F238E27FC236}">
                  <a16:creationId xmlns:a16="http://schemas.microsoft.com/office/drawing/2014/main" id="{8B76F2C5-38BA-443B-989B-66E7C4259C6B}"/>
                </a:ext>
              </a:extLst>
            </p:cNvPr>
            <p:cNvSpPr>
              <a:spLocks noChangeAspect="1"/>
            </p:cNvSpPr>
            <p:nvPr/>
          </p:nvSpPr>
          <p:spPr>
            <a:xfrm>
              <a:off x="7454147" y="4420103"/>
              <a:ext cx="417358" cy="417358"/>
            </a:xfrm>
            <a:prstGeom prst="ellipse">
              <a:avLst/>
            </a:prstGeom>
            <a:grpFill/>
            <a:ln w="1905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77" name="椭圆 76">
              <a:extLst>
                <a:ext uri="{FF2B5EF4-FFF2-40B4-BE49-F238E27FC236}">
                  <a16:creationId xmlns:a16="http://schemas.microsoft.com/office/drawing/2014/main" id="{A27E0BB4-E759-462A-BA2E-12229B206CA7}"/>
                </a:ext>
              </a:extLst>
            </p:cNvPr>
            <p:cNvSpPr/>
            <p:nvPr/>
          </p:nvSpPr>
          <p:spPr>
            <a:xfrm>
              <a:off x="7542037" y="4509356"/>
              <a:ext cx="241578" cy="241578"/>
            </a:xfrm>
            <a:prstGeom prst="ellipse">
              <a:avLst/>
            </a:prstGeom>
            <a:grpFill/>
            <a:ln w="19050">
              <a:gradFill>
                <a:gsLst>
                  <a:gs pos="0">
                    <a:schemeClr val="bg1"/>
                  </a:gs>
                  <a:gs pos="100000">
                    <a:schemeClr val="bg1">
                      <a:lumMod val="85000"/>
                    </a:schemeClr>
                  </a:gs>
                </a:gsLst>
                <a:lin ang="5400000" scaled="1"/>
              </a:gradFill>
            </a:ln>
            <a:effectLst>
              <a:outerShdw blurRad="127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grpSp>
        <p:nvGrpSpPr>
          <p:cNvPr id="8" name="组合 77">
            <a:extLst>
              <a:ext uri="{FF2B5EF4-FFF2-40B4-BE49-F238E27FC236}">
                <a16:creationId xmlns:a16="http://schemas.microsoft.com/office/drawing/2014/main" id="{EAF73ACF-90B3-470B-88AD-7F1AF44F0B6A}"/>
              </a:ext>
            </a:extLst>
          </p:cNvPr>
          <p:cNvGrpSpPr/>
          <p:nvPr/>
        </p:nvGrpSpPr>
        <p:grpSpPr>
          <a:xfrm>
            <a:off x="7344271" y="1852062"/>
            <a:ext cx="205863" cy="205863"/>
            <a:chOff x="7454147" y="4420103"/>
            <a:chExt cx="417358" cy="417358"/>
          </a:xfrm>
          <a:solidFill>
            <a:schemeClr val="accent4">
              <a:lumMod val="75000"/>
            </a:schemeClr>
          </a:solidFill>
        </p:grpSpPr>
        <p:sp>
          <p:nvSpPr>
            <p:cNvPr id="79" name="椭圆 78">
              <a:extLst>
                <a:ext uri="{FF2B5EF4-FFF2-40B4-BE49-F238E27FC236}">
                  <a16:creationId xmlns:a16="http://schemas.microsoft.com/office/drawing/2014/main" id="{30C7EDE2-2ECE-4339-A75D-03E8C3E88388}"/>
                </a:ext>
              </a:extLst>
            </p:cNvPr>
            <p:cNvSpPr>
              <a:spLocks noChangeAspect="1"/>
            </p:cNvSpPr>
            <p:nvPr/>
          </p:nvSpPr>
          <p:spPr>
            <a:xfrm>
              <a:off x="7454147" y="4420103"/>
              <a:ext cx="417358" cy="417358"/>
            </a:xfrm>
            <a:prstGeom prst="ellipse">
              <a:avLst/>
            </a:prstGeom>
            <a:grpFill/>
            <a:ln w="1905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80" name="椭圆 79">
              <a:extLst>
                <a:ext uri="{FF2B5EF4-FFF2-40B4-BE49-F238E27FC236}">
                  <a16:creationId xmlns:a16="http://schemas.microsoft.com/office/drawing/2014/main" id="{6BE32A15-0E98-44A9-AEF1-E759370C0EA8}"/>
                </a:ext>
              </a:extLst>
            </p:cNvPr>
            <p:cNvSpPr/>
            <p:nvPr/>
          </p:nvSpPr>
          <p:spPr>
            <a:xfrm>
              <a:off x="7542037" y="4509356"/>
              <a:ext cx="241578" cy="241578"/>
            </a:xfrm>
            <a:prstGeom prst="ellipse">
              <a:avLst/>
            </a:prstGeom>
            <a:grpFill/>
            <a:ln w="19050">
              <a:gradFill>
                <a:gsLst>
                  <a:gs pos="0">
                    <a:schemeClr val="bg1"/>
                  </a:gs>
                  <a:gs pos="100000">
                    <a:schemeClr val="bg1">
                      <a:lumMod val="85000"/>
                    </a:schemeClr>
                  </a:gs>
                </a:gsLst>
                <a:lin ang="5400000" scaled="1"/>
              </a:gradFill>
            </a:ln>
            <a:effectLst>
              <a:outerShdw blurRad="127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grpSp>
        <p:nvGrpSpPr>
          <p:cNvPr id="93193" name="组合 91">
            <a:extLst>
              <a:ext uri="{FF2B5EF4-FFF2-40B4-BE49-F238E27FC236}">
                <a16:creationId xmlns:a16="http://schemas.microsoft.com/office/drawing/2014/main" id="{5CE983F1-8CDF-4B5F-9156-3BF551EF1847}"/>
              </a:ext>
            </a:extLst>
          </p:cNvPr>
          <p:cNvGrpSpPr>
            <a:grpSpLocks/>
          </p:cNvGrpSpPr>
          <p:nvPr/>
        </p:nvGrpSpPr>
        <p:grpSpPr bwMode="auto">
          <a:xfrm>
            <a:off x="4141770" y="2111297"/>
            <a:ext cx="204787" cy="206375"/>
            <a:chOff x="6352425" y="3038026"/>
            <a:chExt cx="273600" cy="273600"/>
          </a:xfrm>
        </p:grpSpPr>
        <p:sp>
          <p:nvSpPr>
            <p:cNvPr id="93" name="泪滴形 92">
              <a:extLst>
                <a:ext uri="{FF2B5EF4-FFF2-40B4-BE49-F238E27FC236}">
                  <a16:creationId xmlns:a16="http://schemas.microsoft.com/office/drawing/2014/main" id="{C7F6467F-C8D3-449C-9004-C490ED6E31CC}"/>
                </a:ext>
              </a:extLst>
            </p:cNvPr>
            <p:cNvSpPr>
              <a:spLocks noChangeAspect="1"/>
            </p:cNvSpPr>
            <p:nvPr/>
          </p:nvSpPr>
          <p:spPr>
            <a:xfrm rot="8100000">
              <a:off x="6352425" y="3038026"/>
              <a:ext cx="273600" cy="273600"/>
            </a:xfrm>
            <a:prstGeom prst="teardrop">
              <a:avLst>
                <a:gd name="adj" fmla="val 200000"/>
              </a:avLst>
            </a:prstGeom>
            <a:solidFill>
              <a:schemeClr val="accent4">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94" name="椭圆 93">
              <a:extLst>
                <a:ext uri="{FF2B5EF4-FFF2-40B4-BE49-F238E27FC236}">
                  <a16:creationId xmlns:a16="http://schemas.microsoft.com/office/drawing/2014/main" id="{278790E5-3B71-4AD0-A4DE-061D22A4D6F2}"/>
                </a:ext>
              </a:extLst>
            </p:cNvPr>
            <p:cNvSpPr>
              <a:spLocks noChangeAspect="1"/>
            </p:cNvSpPr>
            <p:nvPr/>
          </p:nvSpPr>
          <p:spPr>
            <a:xfrm>
              <a:off x="6411519" y="3089978"/>
              <a:ext cx="158400" cy="158400"/>
            </a:xfrm>
            <a:prstGeom prst="ellipse">
              <a:avLst/>
            </a:prstGeom>
            <a:solidFill>
              <a:schemeClr val="accent4">
                <a:lumMod val="75000"/>
              </a:schemeClr>
            </a:solidFill>
            <a:ln w="19050">
              <a:gradFill>
                <a:gsLst>
                  <a:gs pos="0">
                    <a:schemeClr val="bg1"/>
                  </a:gs>
                  <a:gs pos="100000">
                    <a:schemeClr val="bg1">
                      <a:lumMod val="85000"/>
                    </a:schemeClr>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sp>
        <p:nvSpPr>
          <p:cNvPr id="56" name="矩形 55">
            <a:extLst>
              <a:ext uri="{FF2B5EF4-FFF2-40B4-BE49-F238E27FC236}">
                <a16:creationId xmlns:a16="http://schemas.microsoft.com/office/drawing/2014/main" id="{F3913BD5-489B-4580-9FFD-96F4493C151C}"/>
              </a:ext>
            </a:extLst>
          </p:cNvPr>
          <p:cNvSpPr/>
          <p:nvPr/>
        </p:nvSpPr>
        <p:spPr>
          <a:xfrm>
            <a:off x="0" y="11113"/>
            <a:ext cx="9144000" cy="684212"/>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pic>
        <p:nvPicPr>
          <p:cNvPr id="93195" name="图片 58">
            <a:extLst>
              <a:ext uri="{FF2B5EF4-FFF2-40B4-BE49-F238E27FC236}">
                <a16:creationId xmlns:a16="http://schemas.microsoft.com/office/drawing/2014/main" id="{9538930A-8A87-47D0-8887-4FF1F4788B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6" name="矩形 1">
            <a:extLst>
              <a:ext uri="{FF2B5EF4-FFF2-40B4-BE49-F238E27FC236}">
                <a16:creationId xmlns:a16="http://schemas.microsoft.com/office/drawing/2014/main" id="{84D41B3B-6271-4E67-AB0C-79C2B3C8A73A}"/>
              </a:ext>
            </a:extLst>
          </p:cNvPr>
          <p:cNvSpPr>
            <a:spLocks noChangeArrowheads="1"/>
          </p:cNvSpPr>
          <p:nvPr/>
        </p:nvSpPr>
        <p:spPr bwMode="auto">
          <a:xfrm>
            <a:off x="176660" y="3296578"/>
            <a:ext cx="20510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自主构建知识网络，从宏观到微观把握知识内在联系，巩固基础知识，加强对必备知识的理解和掌握。</a:t>
            </a:r>
          </a:p>
        </p:txBody>
      </p:sp>
      <p:sp>
        <p:nvSpPr>
          <p:cNvPr id="93197" name="矩形 2">
            <a:extLst>
              <a:ext uri="{FF2B5EF4-FFF2-40B4-BE49-F238E27FC236}">
                <a16:creationId xmlns:a16="http://schemas.microsoft.com/office/drawing/2014/main" id="{5EF3B53F-F521-401A-856D-37A312564292}"/>
              </a:ext>
            </a:extLst>
          </p:cNvPr>
          <p:cNvSpPr>
            <a:spLocks noChangeArrowheads="1"/>
          </p:cNvSpPr>
          <p:nvPr/>
        </p:nvSpPr>
        <p:spPr bwMode="auto">
          <a:xfrm>
            <a:off x="2292542" y="3126581"/>
            <a:ext cx="16478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自主总结解题方法和技巧，提升解题能力。</a:t>
            </a:r>
          </a:p>
        </p:txBody>
      </p:sp>
      <p:sp>
        <p:nvSpPr>
          <p:cNvPr id="93198" name="矩形 4">
            <a:extLst>
              <a:ext uri="{FF2B5EF4-FFF2-40B4-BE49-F238E27FC236}">
                <a16:creationId xmlns:a16="http://schemas.microsoft.com/office/drawing/2014/main" id="{4702D1BE-7AC7-4F2B-AD76-CF12A5CB8DC3}"/>
              </a:ext>
            </a:extLst>
          </p:cNvPr>
          <p:cNvSpPr>
            <a:spLocks noChangeArrowheads="1"/>
          </p:cNvSpPr>
          <p:nvPr/>
        </p:nvSpPr>
        <p:spPr bwMode="auto">
          <a:xfrm>
            <a:off x="3996378" y="2736944"/>
            <a:ext cx="16494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自主反思回顾考题，查缺补漏</a:t>
            </a:r>
            <a:r>
              <a:rPr lang="zh-CN" altLang="en-US" b="1" dirty="0">
                <a:latin typeface="微软雅黑" panose="020B0503020204020204" pitchFamily="34" charset="-122"/>
                <a:ea typeface="微软雅黑" panose="020B0503020204020204" pitchFamily="34" charset="-122"/>
              </a:rPr>
              <a:t>。</a:t>
            </a:r>
          </a:p>
        </p:txBody>
      </p:sp>
      <p:sp>
        <p:nvSpPr>
          <p:cNvPr id="93199" name="矩形 5">
            <a:extLst>
              <a:ext uri="{FF2B5EF4-FFF2-40B4-BE49-F238E27FC236}">
                <a16:creationId xmlns:a16="http://schemas.microsoft.com/office/drawing/2014/main" id="{9748D009-BF5B-4961-96BD-1423CEEFBFA4}"/>
              </a:ext>
            </a:extLst>
          </p:cNvPr>
          <p:cNvSpPr>
            <a:spLocks noChangeArrowheads="1"/>
          </p:cNvSpPr>
          <p:nvPr/>
        </p:nvSpPr>
        <p:spPr bwMode="auto">
          <a:xfrm>
            <a:off x="5381625" y="1998663"/>
            <a:ext cx="16605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latin typeface="楷体" panose="02010609060101010101" pitchFamily="49" charset="-122"/>
                <a:ea typeface="楷体" panose="02010609060101010101" pitchFamily="49" charset="-122"/>
              </a:rPr>
              <a:t>自主积累时政知识，拓展视野</a:t>
            </a:r>
            <a:r>
              <a:rPr lang="zh-CN" altLang="en-US" b="1" dirty="0">
                <a:latin typeface="微软雅黑" panose="020B0503020204020204" pitchFamily="34" charset="-122"/>
                <a:ea typeface="微软雅黑" panose="020B0503020204020204" pitchFamily="34" charset="-122"/>
              </a:rPr>
              <a:t>。</a:t>
            </a:r>
          </a:p>
        </p:txBody>
      </p:sp>
      <p:sp>
        <p:nvSpPr>
          <p:cNvPr id="93200" name="矩形 6">
            <a:extLst>
              <a:ext uri="{FF2B5EF4-FFF2-40B4-BE49-F238E27FC236}">
                <a16:creationId xmlns:a16="http://schemas.microsoft.com/office/drawing/2014/main" id="{478431F7-B627-4704-992B-C561A64CCAE9}"/>
              </a:ext>
            </a:extLst>
          </p:cNvPr>
          <p:cNvSpPr>
            <a:spLocks noChangeArrowheads="1"/>
          </p:cNvSpPr>
          <p:nvPr/>
        </p:nvSpPr>
        <p:spPr bwMode="auto">
          <a:xfrm flipH="1">
            <a:off x="7271810" y="2045662"/>
            <a:ext cx="14605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楷体" panose="02010609060101010101" pitchFamily="49" charset="-122"/>
                <a:ea typeface="楷体" panose="02010609060101010101" pitchFamily="49" charset="-122"/>
              </a:rPr>
              <a:t>自主评卷寻找差距，修正思路。</a:t>
            </a:r>
          </a:p>
        </p:txBody>
      </p:sp>
      <p:grpSp>
        <p:nvGrpSpPr>
          <p:cNvPr id="10" name="组合 63">
            <a:extLst>
              <a:ext uri="{FF2B5EF4-FFF2-40B4-BE49-F238E27FC236}">
                <a16:creationId xmlns:a16="http://schemas.microsoft.com/office/drawing/2014/main" id="{B343DD7D-08C4-4A31-9136-966BCE5657D3}"/>
              </a:ext>
            </a:extLst>
          </p:cNvPr>
          <p:cNvGrpSpPr/>
          <p:nvPr/>
        </p:nvGrpSpPr>
        <p:grpSpPr>
          <a:xfrm>
            <a:off x="2216263" y="2364557"/>
            <a:ext cx="540000" cy="540000"/>
            <a:chOff x="1057888" y="4141741"/>
            <a:chExt cx="1272540" cy="659833"/>
          </a:xfrm>
          <a:solidFill>
            <a:schemeClr val="accent4">
              <a:lumMod val="75000"/>
            </a:schemeClr>
          </a:solidFill>
        </p:grpSpPr>
        <p:sp>
          <p:nvSpPr>
            <p:cNvPr id="65" name="任意多边形 6">
              <a:extLst>
                <a:ext uri="{FF2B5EF4-FFF2-40B4-BE49-F238E27FC236}">
                  <a16:creationId xmlns:a16="http://schemas.microsoft.com/office/drawing/2014/main" id="{71153892-545C-49B6-8ACD-026C701B9743}"/>
                </a:ext>
              </a:extLst>
            </p:cNvPr>
            <p:cNvSpPr/>
            <p:nvPr/>
          </p:nvSpPr>
          <p:spPr>
            <a:xfrm>
              <a:off x="1057888" y="4141741"/>
              <a:ext cx="1272540" cy="659833"/>
            </a:xfrm>
            <a:custGeom>
              <a:avLst/>
              <a:gdLst>
                <a:gd name="connsiteX0" fmla="*/ 39829 w 1272540"/>
                <a:gd name="connsiteY0" fmla="*/ 0 h 484002"/>
                <a:gd name="connsiteX1" fmla="*/ 1232711 w 1272540"/>
                <a:gd name="connsiteY1" fmla="*/ 0 h 484002"/>
                <a:gd name="connsiteX2" fmla="*/ 1272540 w 1272540"/>
                <a:gd name="connsiteY2" fmla="*/ 39829 h 484002"/>
                <a:gd name="connsiteX3" fmla="*/ 1272540 w 1272540"/>
                <a:gd name="connsiteY3" fmla="*/ 342007 h 484002"/>
                <a:gd name="connsiteX4" fmla="*/ 1232711 w 1272540"/>
                <a:gd name="connsiteY4" fmla="*/ 381836 h 484002"/>
                <a:gd name="connsiteX5" fmla="*/ 708543 w 1272540"/>
                <a:gd name="connsiteY5" fmla="*/ 381836 h 484002"/>
                <a:gd name="connsiteX6" fmla="*/ 636271 w 1272540"/>
                <a:gd name="connsiteY6" fmla="*/ 484002 h 484002"/>
                <a:gd name="connsiteX7" fmla="*/ 563998 w 1272540"/>
                <a:gd name="connsiteY7" fmla="*/ 381836 h 484002"/>
                <a:gd name="connsiteX8" fmla="*/ 39829 w 1272540"/>
                <a:gd name="connsiteY8" fmla="*/ 381836 h 484002"/>
                <a:gd name="connsiteX9" fmla="*/ 0 w 1272540"/>
                <a:gd name="connsiteY9" fmla="*/ 342007 h 484002"/>
                <a:gd name="connsiteX10" fmla="*/ 0 w 1272540"/>
                <a:gd name="connsiteY10" fmla="*/ 39829 h 484002"/>
                <a:gd name="connsiteX11" fmla="*/ 39829 w 1272540"/>
                <a:gd name="connsiteY11" fmla="*/ 0 h 4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540" h="484002">
                  <a:moveTo>
                    <a:pt x="39829" y="0"/>
                  </a:moveTo>
                  <a:lnTo>
                    <a:pt x="1232711" y="0"/>
                  </a:lnTo>
                  <a:cubicBezTo>
                    <a:pt x="1254708" y="0"/>
                    <a:pt x="1272540" y="17832"/>
                    <a:pt x="1272540" y="39829"/>
                  </a:cubicBezTo>
                  <a:lnTo>
                    <a:pt x="1272540" y="342007"/>
                  </a:lnTo>
                  <a:cubicBezTo>
                    <a:pt x="1272540" y="364004"/>
                    <a:pt x="1254708" y="381836"/>
                    <a:pt x="1232711" y="381836"/>
                  </a:cubicBezTo>
                  <a:lnTo>
                    <a:pt x="708543" y="381836"/>
                  </a:lnTo>
                  <a:lnTo>
                    <a:pt x="636271" y="484002"/>
                  </a:lnTo>
                  <a:lnTo>
                    <a:pt x="563998" y="381836"/>
                  </a:lnTo>
                  <a:lnTo>
                    <a:pt x="39829" y="381836"/>
                  </a:lnTo>
                  <a:cubicBezTo>
                    <a:pt x="17832" y="381836"/>
                    <a:pt x="0" y="364004"/>
                    <a:pt x="0" y="342007"/>
                  </a:cubicBezTo>
                  <a:lnTo>
                    <a:pt x="0" y="39829"/>
                  </a:lnTo>
                  <a:cubicBezTo>
                    <a:pt x="0" y="17832"/>
                    <a:pt x="17832" y="0"/>
                    <a:pt x="39829" y="0"/>
                  </a:cubicBezTo>
                  <a:close/>
                </a:path>
              </a:pathLst>
            </a:custGeom>
            <a:grpFill/>
            <a:ln w="19050">
              <a:noFill/>
            </a:ln>
            <a:effectLst>
              <a:outerShdw blurRad="1270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200" dirty="0">
                <a:solidFill>
                  <a:prstClr val="white"/>
                </a:solidFill>
                <a:latin typeface="Arial"/>
                <a:sym typeface="Arial"/>
              </a:endParaRPr>
            </a:p>
          </p:txBody>
        </p:sp>
        <p:sp>
          <p:nvSpPr>
            <p:cNvPr id="66" name="文本框 65">
              <a:extLst>
                <a:ext uri="{FF2B5EF4-FFF2-40B4-BE49-F238E27FC236}">
                  <a16:creationId xmlns:a16="http://schemas.microsoft.com/office/drawing/2014/main" id="{A593FDE5-D0A9-4B49-8BA9-A0EA9C25B9DA}"/>
                </a:ext>
              </a:extLst>
            </p:cNvPr>
            <p:cNvSpPr txBox="1"/>
            <p:nvPr/>
          </p:nvSpPr>
          <p:spPr>
            <a:xfrm>
              <a:off x="1293046" y="4172914"/>
              <a:ext cx="866901" cy="488900"/>
            </a:xfrm>
            <a:prstGeom prst="rect">
              <a:avLst/>
            </a:prstGeom>
            <a:grpFill/>
          </p:spPr>
          <p:txBody>
            <a:bodyPr>
              <a:spAutoFit/>
            </a:bodyPr>
            <a:lstStyle/>
            <a:p>
              <a:pPr algn="ctr" defTabSz="685800" fontAlgn="auto">
                <a:spcBef>
                  <a:spcPts val="0"/>
                </a:spcBef>
                <a:spcAft>
                  <a:spcPts val="0"/>
                </a:spcAft>
                <a:defRPr/>
              </a:pPr>
              <a:r>
                <a:rPr lang="en-US" altLang="zh-CN" sz="2000" b="1" dirty="0">
                  <a:solidFill>
                    <a:prstClr val="white"/>
                  </a:solidFill>
                  <a:latin typeface="Arial"/>
                  <a:ea typeface="微软雅黑"/>
                  <a:sym typeface="Arial"/>
                </a:rPr>
                <a:t>2</a:t>
              </a:r>
              <a:endParaRPr lang="zh-CN" altLang="en-US" sz="2000" b="1" dirty="0">
                <a:solidFill>
                  <a:prstClr val="white"/>
                </a:solidFill>
                <a:latin typeface="Arial"/>
                <a:ea typeface="微软雅黑"/>
                <a:sym typeface="Arial"/>
              </a:endParaRPr>
            </a:p>
          </p:txBody>
        </p:sp>
      </p:grpSp>
      <p:grpSp>
        <p:nvGrpSpPr>
          <p:cNvPr id="11" name="组合 66">
            <a:extLst>
              <a:ext uri="{FF2B5EF4-FFF2-40B4-BE49-F238E27FC236}">
                <a16:creationId xmlns:a16="http://schemas.microsoft.com/office/drawing/2014/main" id="{7F392DB1-73F6-463D-8FA1-A5FD4F4A775A}"/>
              </a:ext>
            </a:extLst>
          </p:cNvPr>
          <p:cNvGrpSpPr/>
          <p:nvPr/>
        </p:nvGrpSpPr>
        <p:grpSpPr>
          <a:xfrm>
            <a:off x="3960025" y="1600838"/>
            <a:ext cx="540000" cy="540000"/>
            <a:chOff x="1057888" y="4141741"/>
            <a:chExt cx="1272540" cy="659833"/>
          </a:xfrm>
          <a:solidFill>
            <a:schemeClr val="accent4">
              <a:lumMod val="75000"/>
            </a:schemeClr>
          </a:solidFill>
        </p:grpSpPr>
        <p:sp>
          <p:nvSpPr>
            <p:cNvPr id="68" name="任意多边形 6">
              <a:extLst>
                <a:ext uri="{FF2B5EF4-FFF2-40B4-BE49-F238E27FC236}">
                  <a16:creationId xmlns:a16="http://schemas.microsoft.com/office/drawing/2014/main" id="{8B243363-4CE1-4364-8E5E-ED3C14DCCE6E}"/>
                </a:ext>
              </a:extLst>
            </p:cNvPr>
            <p:cNvSpPr/>
            <p:nvPr/>
          </p:nvSpPr>
          <p:spPr>
            <a:xfrm>
              <a:off x="1057888" y="4141741"/>
              <a:ext cx="1272540" cy="659833"/>
            </a:xfrm>
            <a:custGeom>
              <a:avLst/>
              <a:gdLst>
                <a:gd name="connsiteX0" fmla="*/ 39829 w 1272540"/>
                <a:gd name="connsiteY0" fmla="*/ 0 h 484002"/>
                <a:gd name="connsiteX1" fmla="*/ 1232711 w 1272540"/>
                <a:gd name="connsiteY1" fmla="*/ 0 h 484002"/>
                <a:gd name="connsiteX2" fmla="*/ 1272540 w 1272540"/>
                <a:gd name="connsiteY2" fmla="*/ 39829 h 484002"/>
                <a:gd name="connsiteX3" fmla="*/ 1272540 w 1272540"/>
                <a:gd name="connsiteY3" fmla="*/ 342007 h 484002"/>
                <a:gd name="connsiteX4" fmla="*/ 1232711 w 1272540"/>
                <a:gd name="connsiteY4" fmla="*/ 381836 h 484002"/>
                <a:gd name="connsiteX5" fmla="*/ 708543 w 1272540"/>
                <a:gd name="connsiteY5" fmla="*/ 381836 h 484002"/>
                <a:gd name="connsiteX6" fmla="*/ 636271 w 1272540"/>
                <a:gd name="connsiteY6" fmla="*/ 484002 h 484002"/>
                <a:gd name="connsiteX7" fmla="*/ 563998 w 1272540"/>
                <a:gd name="connsiteY7" fmla="*/ 381836 h 484002"/>
                <a:gd name="connsiteX8" fmla="*/ 39829 w 1272540"/>
                <a:gd name="connsiteY8" fmla="*/ 381836 h 484002"/>
                <a:gd name="connsiteX9" fmla="*/ 0 w 1272540"/>
                <a:gd name="connsiteY9" fmla="*/ 342007 h 484002"/>
                <a:gd name="connsiteX10" fmla="*/ 0 w 1272540"/>
                <a:gd name="connsiteY10" fmla="*/ 39829 h 484002"/>
                <a:gd name="connsiteX11" fmla="*/ 39829 w 1272540"/>
                <a:gd name="connsiteY11" fmla="*/ 0 h 4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540" h="484002">
                  <a:moveTo>
                    <a:pt x="39829" y="0"/>
                  </a:moveTo>
                  <a:lnTo>
                    <a:pt x="1232711" y="0"/>
                  </a:lnTo>
                  <a:cubicBezTo>
                    <a:pt x="1254708" y="0"/>
                    <a:pt x="1272540" y="17832"/>
                    <a:pt x="1272540" y="39829"/>
                  </a:cubicBezTo>
                  <a:lnTo>
                    <a:pt x="1272540" y="342007"/>
                  </a:lnTo>
                  <a:cubicBezTo>
                    <a:pt x="1272540" y="364004"/>
                    <a:pt x="1254708" y="381836"/>
                    <a:pt x="1232711" y="381836"/>
                  </a:cubicBezTo>
                  <a:lnTo>
                    <a:pt x="708543" y="381836"/>
                  </a:lnTo>
                  <a:lnTo>
                    <a:pt x="636271" y="484002"/>
                  </a:lnTo>
                  <a:lnTo>
                    <a:pt x="563998" y="381836"/>
                  </a:lnTo>
                  <a:lnTo>
                    <a:pt x="39829" y="381836"/>
                  </a:lnTo>
                  <a:cubicBezTo>
                    <a:pt x="17832" y="381836"/>
                    <a:pt x="0" y="364004"/>
                    <a:pt x="0" y="342007"/>
                  </a:cubicBezTo>
                  <a:lnTo>
                    <a:pt x="0" y="39829"/>
                  </a:lnTo>
                  <a:cubicBezTo>
                    <a:pt x="0" y="17832"/>
                    <a:pt x="17832" y="0"/>
                    <a:pt x="39829" y="0"/>
                  </a:cubicBezTo>
                  <a:close/>
                </a:path>
              </a:pathLst>
            </a:custGeom>
            <a:grpFill/>
            <a:ln w="19050">
              <a:noFill/>
            </a:ln>
            <a:effectLst>
              <a:outerShdw blurRad="1270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200" dirty="0">
                <a:solidFill>
                  <a:prstClr val="white"/>
                </a:solidFill>
                <a:latin typeface="Arial"/>
                <a:sym typeface="Arial"/>
              </a:endParaRPr>
            </a:p>
          </p:txBody>
        </p:sp>
        <p:sp>
          <p:nvSpPr>
            <p:cNvPr id="69" name="文本框 68">
              <a:extLst>
                <a:ext uri="{FF2B5EF4-FFF2-40B4-BE49-F238E27FC236}">
                  <a16:creationId xmlns:a16="http://schemas.microsoft.com/office/drawing/2014/main" id="{937903AC-6284-490C-9F5F-5B323EFAA6C6}"/>
                </a:ext>
              </a:extLst>
            </p:cNvPr>
            <p:cNvSpPr txBox="1"/>
            <p:nvPr/>
          </p:nvSpPr>
          <p:spPr>
            <a:xfrm>
              <a:off x="1293046" y="4172914"/>
              <a:ext cx="866901" cy="488900"/>
            </a:xfrm>
            <a:prstGeom prst="rect">
              <a:avLst/>
            </a:prstGeom>
            <a:grpFill/>
          </p:spPr>
          <p:txBody>
            <a:bodyPr>
              <a:spAutoFit/>
            </a:bodyPr>
            <a:lstStyle/>
            <a:p>
              <a:pPr algn="ctr" defTabSz="685800" fontAlgn="auto">
                <a:spcBef>
                  <a:spcPts val="0"/>
                </a:spcBef>
                <a:spcAft>
                  <a:spcPts val="0"/>
                </a:spcAft>
                <a:defRPr/>
              </a:pPr>
              <a:r>
                <a:rPr lang="en-US" altLang="zh-CN" sz="2000" b="1" dirty="0">
                  <a:solidFill>
                    <a:prstClr val="white"/>
                  </a:solidFill>
                  <a:latin typeface="Arial"/>
                  <a:ea typeface="微软雅黑"/>
                  <a:sym typeface="Arial"/>
                </a:rPr>
                <a:t>3</a:t>
              </a:r>
              <a:endParaRPr lang="zh-CN" altLang="en-US" sz="2000" b="1" dirty="0">
                <a:solidFill>
                  <a:prstClr val="white"/>
                </a:solidFill>
                <a:latin typeface="Arial"/>
                <a:ea typeface="微软雅黑"/>
                <a:sym typeface="Arial"/>
              </a:endParaRPr>
            </a:p>
          </p:txBody>
        </p:sp>
      </p:grpSp>
      <p:grpSp>
        <p:nvGrpSpPr>
          <p:cNvPr id="12" name="组合 69">
            <a:extLst>
              <a:ext uri="{FF2B5EF4-FFF2-40B4-BE49-F238E27FC236}">
                <a16:creationId xmlns:a16="http://schemas.microsoft.com/office/drawing/2014/main" id="{E185A103-163D-4B63-9605-BC2F92C2F373}"/>
              </a:ext>
            </a:extLst>
          </p:cNvPr>
          <p:cNvGrpSpPr/>
          <p:nvPr/>
        </p:nvGrpSpPr>
        <p:grpSpPr>
          <a:xfrm>
            <a:off x="5281509" y="1307581"/>
            <a:ext cx="540000" cy="540000"/>
            <a:chOff x="1057888" y="4141741"/>
            <a:chExt cx="1272540" cy="659833"/>
          </a:xfrm>
          <a:solidFill>
            <a:schemeClr val="accent4">
              <a:lumMod val="75000"/>
            </a:schemeClr>
          </a:solidFill>
        </p:grpSpPr>
        <p:sp>
          <p:nvSpPr>
            <p:cNvPr id="71" name="任意多边形 6">
              <a:extLst>
                <a:ext uri="{FF2B5EF4-FFF2-40B4-BE49-F238E27FC236}">
                  <a16:creationId xmlns:a16="http://schemas.microsoft.com/office/drawing/2014/main" id="{DD6FEBCF-437C-4146-B997-8F8EED7F1074}"/>
                </a:ext>
              </a:extLst>
            </p:cNvPr>
            <p:cNvSpPr/>
            <p:nvPr/>
          </p:nvSpPr>
          <p:spPr>
            <a:xfrm>
              <a:off x="1057888" y="4141741"/>
              <a:ext cx="1272540" cy="659833"/>
            </a:xfrm>
            <a:custGeom>
              <a:avLst/>
              <a:gdLst>
                <a:gd name="connsiteX0" fmla="*/ 39829 w 1272540"/>
                <a:gd name="connsiteY0" fmla="*/ 0 h 484002"/>
                <a:gd name="connsiteX1" fmla="*/ 1232711 w 1272540"/>
                <a:gd name="connsiteY1" fmla="*/ 0 h 484002"/>
                <a:gd name="connsiteX2" fmla="*/ 1272540 w 1272540"/>
                <a:gd name="connsiteY2" fmla="*/ 39829 h 484002"/>
                <a:gd name="connsiteX3" fmla="*/ 1272540 w 1272540"/>
                <a:gd name="connsiteY3" fmla="*/ 342007 h 484002"/>
                <a:gd name="connsiteX4" fmla="*/ 1232711 w 1272540"/>
                <a:gd name="connsiteY4" fmla="*/ 381836 h 484002"/>
                <a:gd name="connsiteX5" fmla="*/ 708543 w 1272540"/>
                <a:gd name="connsiteY5" fmla="*/ 381836 h 484002"/>
                <a:gd name="connsiteX6" fmla="*/ 636271 w 1272540"/>
                <a:gd name="connsiteY6" fmla="*/ 484002 h 484002"/>
                <a:gd name="connsiteX7" fmla="*/ 563998 w 1272540"/>
                <a:gd name="connsiteY7" fmla="*/ 381836 h 484002"/>
                <a:gd name="connsiteX8" fmla="*/ 39829 w 1272540"/>
                <a:gd name="connsiteY8" fmla="*/ 381836 h 484002"/>
                <a:gd name="connsiteX9" fmla="*/ 0 w 1272540"/>
                <a:gd name="connsiteY9" fmla="*/ 342007 h 484002"/>
                <a:gd name="connsiteX10" fmla="*/ 0 w 1272540"/>
                <a:gd name="connsiteY10" fmla="*/ 39829 h 484002"/>
                <a:gd name="connsiteX11" fmla="*/ 39829 w 1272540"/>
                <a:gd name="connsiteY11" fmla="*/ 0 h 4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540" h="484002">
                  <a:moveTo>
                    <a:pt x="39829" y="0"/>
                  </a:moveTo>
                  <a:lnTo>
                    <a:pt x="1232711" y="0"/>
                  </a:lnTo>
                  <a:cubicBezTo>
                    <a:pt x="1254708" y="0"/>
                    <a:pt x="1272540" y="17832"/>
                    <a:pt x="1272540" y="39829"/>
                  </a:cubicBezTo>
                  <a:lnTo>
                    <a:pt x="1272540" y="342007"/>
                  </a:lnTo>
                  <a:cubicBezTo>
                    <a:pt x="1272540" y="364004"/>
                    <a:pt x="1254708" y="381836"/>
                    <a:pt x="1232711" y="381836"/>
                  </a:cubicBezTo>
                  <a:lnTo>
                    <a:pt x="708543" y="381836"/>
                  </a:lnTo>
                  <a:lnTo>
                    <a:pt x="636271" y="484002"/>
                  </a:lnTo>
                  <a:lnTo>
                    <a:pt x="563998" y="381836"/>
                  </a:lnTo>
                  <a:lnTo>
                    <a:pt x="39829" y="381836"/>
                  </a:lnTo>
                  <a:cubicBezTo>
                    <a:pt x="17832" y="381836"/>
                    <a:pt x="0" y="364004"/>
                    <a:pt x="0" y="342007"/>
                  </a:cubicBezTo>
                  <a:lnTo>
                    <a:pt x="0" y="39829"/>
                  </a:lnTo>
                  <a:cubicBezTo>
                    <a:pt x="0" y="17832"/>
                    <a:pt x="17832" y="0"/>
                    <a:pt x="39829" y="0"/>
                  </a:cubicBezTo>
                  <a:close/>
                </a:path>
              </a:pathLst>
            </a:custGeom>
            <a:grpFill/>
            <a:ln w="19050">
              <a:noFill/>
            </a:ln>
            <a:effectLst>
              <a:outerShdw blurRad="1270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200" dirty="0">
                <a:solidFill>
                  <a:prstClr val="white"/>
                </a:solidFill>
                <a:latin typeface="Arial"/>
                <a:sym typeface="Arial"/>
              </a:endParaRPr>
            </a:p>
          </p:txBody>
        </p:sp>
        <p:sp>
          <p:nvSpPr>
            <p:cNvPr id="84" name="文本框 83">
              <a:extLst>
                <a:ext uri="{FF2B5EF4-FFF2-40B4-BE49-F238E27FC236}">
                  <a16:creationId xmlns:a16="http://schemas.microsoft.com/office/drawing/2014/main" id="{95A4F20D-1829-4FFD-9C2C-EB1B42B2ACCB}"/>
                </a:ext>
              </a:extLst>
            </p:cNvPr>
            <p:cNvSpPr txBox="1"/>
            <p:nvPr/>
          </p:nvSpPr>
          <p:spPr>
            <a:xfrm>
              <a:off x="1293046" y="4172914"/>
              <a:ext cx="866901" cy="488900"/>
            </a:xfrm>
            <a:prstGeom prst="rect">
              <a:avLst/>
            </a:prstGeom>
            <a:grpFill/>
          </p:spPr>
          <p:txBody>
            <a:bodyPr>
              <a:spAutoFit/>
            </a:bodyPr>
            <a:lstStyle/>
            <a:p>
              <a:pPr algn="ctr" defTabSz="685800" fontAlgn="auto">
                <a:spcBef>
                  <a:spcPts val="0"/>
                </a:spcBef>
                <a:spcAft>
                  <a:spcPts val="0"/>
                </a:spcAft>
                <a:defRPr/>
              </a:pPr>
              <a:r>
                <a:rPr lang="en-US" altLang="zh-CN" sz="2000" b="1" dirty="0">
                  <a:solidFill>
                    <a:prstClr val="white"/>
                  </a:solidFill>
                  <a:latin typeface="Arial"/>
                  <a:ea typeface="微软雅黑"/>
                  <a:sym typeface="Arial"/>
                </a:rPr>
                <a:t>4</a:t>
              </a:r>
              <a:endParaRPr lang="zh-CN" altLang="en-US" sz="2000" b="1" dirty="0">
                <a:solidFill>
                  <a:prstClr val="white"/>
                </a:solidFill>
                <a:latin typeface="Arial"/>
                <a:ea typeface="微软雅黑"/>
                <a:sym typeface="Arial"/>
              </a:endParaRPr>
            </a:p>
          </p:txBody>
        </p:sp>
      </p:grpSp>
      <p:grpSp>
        <p:nvGrpSpPr>
          <p:cNvPr id="13" name="组合 84">
            <a:extLst>
              <a:ext uri="{FF2B5EF4-FFF2-40B4-BE49-F238E27FC236}">
                <a16:creationId xmlns:a16="http://schemas.microsoft.com/office/drawing/2014/main" id="{147A0EE3-2A4E-4498-985D-C05A1FB8C260}"/>
              </a:ext>
            </a:extLst>
          </p:cNvPr>
          <p:cNvGrpSpPr/>
          <p:nvPr/>
        </p:nvGrpSpPr>
        <p:grpSpPr>
          <a:xfrm>
            <a:off x="7177202" y="1266815"/>
            <a:ext cx="540000" cy="540000"/>
            <a:chOff x="1057888" y="4141741"/>
            <a:chExt cx="1272540" cy="659833"/>
          </a:xfrm>
          <a:solidFill>
            <a:schemeClr val="accent4">
              <a:lumMod val="75000"/>
            </a:schemeClr>
          </a:solidFill>
        </p:grpSpPr>
        <p:sp>
          <p:nvSpPr>
            <p:cNvPr id="86" name="任意多边形 6">
              <a:extLst>
                <a:ext uri="{FF2B5EF4-FFF2-40B4-BE49-F238E27FC236}">
                  <a16:creationId xmlns:a16="http://schemas.microsoft.com/office/drawing/2014/main" id="{ECEE02A0-EA0C-48D1-BDD0-C06AC90653B4}"/>
                </a:ext>
              </a:extLst>
            </p:cNvPr>
            <p:cNvSpPr/>
            <p:nvPr/>
          </p:nvSpPr>
          <p:spPr>
            <a:xfrm>
              <a:off x="1057888" y="4141741"/>
              <a:ext cx="1272540" cy="659833"/>
            </a:xfrm>
            <a:custGeom>
              <a:avLst/>
              <a:gdLst>
                <a:gd name="connsiteX0" fmla="*/ 39829 w 1272540"/>
                <a:gd name="connsiteY0" fmla="*/ 0 h 484002"/>
                <a:gd name="connsiteX1" fmla="*/ 1232711 w 1272540"/>
                <a:gd name="connsiteY1" fmla="*/ 0 h 484002"/>
                <a:gd name="connsiteX2" fmla="*/ 1272540 w 1272540"/>
                <a:gd name="connsiteY2" fmla="*/ 39829 h 484002"/>
                <a:gd name="connsiteX3" fmla="*/ 1272540 w 1272540"/>
                <a:gd name="connsiteY3" fmla="*/ 342007 h 484002"/>
                <a:gd name="connsiteX4" fmla="*/ 1232711 w 1272540"/>
                <a:gd name="connsiteY4" fmla="*/ 381836 h 484002"/>
                <a:gd name="connsiteX5" fmla="*/ 708543 w 1272540"/>
                <a:gd name="connsiteY5" fmla="*/ 381836 h 484002"/>
                <a:gd name="connsiteX6" fmla="*/ 636271 w 1272540"/>
                <a:gd name="connsiteY6" fmla="*/ 484002 h 484002"/>
                <a:gd name="connsiteX7" fmla="*/ 563998 w 1272540"/>
                <a:gd name="connsiteY7" fmla="*/ 381836 h 484002"/>
                <a:gd name="connsiteX8" fmla="*/ 39829 w 1272540"/>
                <a:gd name="connsiteY8" fmla="*/ 381836 h 484002"/>
                <a:gd name="connsiteX9" fmla="*/ 0 w 1272540"/>
                <a:gd name="connsiteY9" fmla="*/ 342007 h 484002"/>
                <a:gd name="connsiteX10" fmla="*/ 0 w 1272540"/>
                <a:gd name="connsiteY10" fmla="*/ 39829 h 484002"/>
                <a:gd name="connsiteX11" fmla="*/ 39829 w 1272540"/>
                <a:gd name="connsiteY11" fmla="*/ 0 h 48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2540" h="484002">
                  <a:moveTo>
                    <a:pt x="39829" y="0"/>
                  </a:moveTo>
                  <a:lnTo>
                    <a:pt x="1232711" y="0"/>
                  </a:lnTo>
                  <a:cubicBezTo>
                    <a:pt x="1254708" y="0"/>
                    <a:pt x="1272540" y="17832"/>
                    <a:pt x="1272540" y="39829"/>
                  </a:cubicBezTo>
                  <a:lnTo>
                    <a:pt x="1272540" y="342007"/>
                  </a:lnTo>
                  <a:cubicBezTo>
                    <a:pt x="1272540" y="364004"/>
                    <a:pt x="1254708" y="381836"/>
                    <a:pt x="1232711" y="381836"/>
                  </a:cubicBezTo>
                  <a:lnTo>
                    <a:pt x="708543" y="381836"/>
                  </a:lnTo>
                  <a:lnTo>
                    <a:pt x="636271" y="484002"/>
                  </a:lnTo>
                  <a:lnTo>
                    <a:pt x="563998" y="381836"/>
                  </a:lnTo>
                  <a:lnTo>
                    <a:pt x="39829" y="381836"/>
                  </a:lnTo>
                  <a:cubicBezTo>
                    <a:pt x="17832" y="381836"/>
                    <a:pt x="0" y="364004"/>
                    <a:pt x="0" y="342007"/>
                  </a:cubicBezTo>
                  <a:lnTo>
                    <a:pt x="0" y="39829"/>
                  </a:lnTo>
                  <a:cubicBezTo>
                    <a:pt x="0" y="17832"/>
                    <a:pt x="17832" y="0"/>
                    <a:pt x="39829" y="0"/>
                  </a:cubicBezTo>
                  <a:close/>
                </a:path>
              </a:pathLst>
            </a:custGeom>
            <a:grpFill/>
            <a:ln w="19050">
              <a:noFill/>
            </a:ln>
            <a:effectLst>
              <a:outerShdw blurRad="1270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200" dirty="0">
                <a:solidFill>
                  <a:prstClr val="white"/>
                </a:solidFill>
                <a:latin typeface="Arial"/>
                <a:sym typeface="Arial"/>
              </a:endParaRPr>
            </a:p>
          </p:txBody>
        </p:sp>
        <p:sp>
          <p:nvSpPr>
            <p:cNvPr id="87" name="文本框 86">
              <a:extLst>
                <a:ext uri="{FF2B5EF4-FFF2-40B4-BE49-F238E27FC236}">
                  <a16:creationId xmlns:a16="http://schemas.microsoft.com/office/drawing/2014/main" id="{7670EA15-DABA-4DF7-B747-65F1ADED65A7}"/>
                </a:ext>
              </a:extLst>
            </p:cNvPr>
            <p:cNvSpPr txBox="1"/>
            <p:nvPr/>
          </p:nvSpPr>
          <p:spPr>
            <a:xfrm>
              <a:off x="1293046" y="4172914"/>
              <a:ext cx="866901" cy="488900"/>
            </a:xfrm>
            <a:prstGeom prst="rect">
              <a:avLst/>
            </a:prstGeom>
            <a:grpFill/>
          </p:spPr>
          <p:txBody>
            <a:bodyPr>
              <a:spAutoFit/>
            </a:bodyPr>
            <a:lstStyle/>
            <a:p>
              <a:pPr algn="ctr" defTabSz="685800" fontAlgn="auto">
                <a:spcBef>
                  <a:spcPts val="0"/>
                </a:spcBef>
                <a:spcAft>
                  <a:spcPts val="0"/>
                </a:spcAft>
                <a:defRPr/>
              </a:pPr>
              <a:r>
                <a:rPr lang="en-US" altLang="zh-CN" sz="2000" b="1" dirty="0">
                  <a:solidFill>
                    <a:prstClr val="white"/>
                  </a:solidFill>
                  <a:latin typeface="Arial"/>
                  <a:ea typeface="微软雅黑"/>
                  <a:sym typeface="Arial"/>
                </a:rPr>
                <a:t>5</a:t>
              </a:r>
              <a:endParaRPr lang="zh-CN" altLang="en-US" sz="2000" b="1" dirty="0">
                <a:solidFill>
                  <a:prstClr val="white"/>
                </a:solidFill>
                <a:latin typeface="Arial"/>
                <a:ea typeface="微软雅黑"/>
                <a:sym typeface="Arial"/>
              </a:endParaRPr>
            </a:p>
          </p:txBody>
        </p:sp>
      </p:grpSp>
      <p:grpSp>
        <p:nvGrpSpPr>
          <p:cNvPr id="14" name="组合 87">
            <a:extLst>
              <a:ext uri="{FF2B5EF4-FFF2-40B4-BE49-F238E27FC236}">
                <a16:creationId xmlns:a16="http://schemas.microsoft.com/office/drawing/2014/main" id="{D34F308A-FD4D-4E04-B3F3-BE7D2968C525}"/>
              </a:ext>
            </a:extLst>
          </p:cNvPr>
          <p:cNvGrpSpPr/>
          <p:nvPr/>
        </p:nvGrpSpPr>
        <p:grpSpPr>
          <a:xfrm>
            <a:off x="5453334" y="1884246"/>
            <a:ext cx="205863" cy="205863"/>
            <a:chOff x="7454147" y="4420103"/>
            <a:chExt cx="417358" cy="417358"/>
          </a:xfrm>
          <a:solidFill>
            <a:schemeClr val="accent4">
              <a:lumMod val="75000"/>
            </a:schemeClr>
          </a:solidFill>
        </p:grpSpPr>
        <p:sp>
          <p:nvSpPr>
            <p:cNvPr id="89" name="椭圆 88">
              <a:extLst>
                <a:ext uri="{FF2B5EF4-FFF2-40B4-BE49-F238E27FC236}">
                  <a16:creationId xmlns:a16="http://schemas.microsoft.com/office/drawing/2014/main" id="{A528BA14-AF56-4D30-822A-B74A89D229B8}"/>
                </a:ext>
              </a:extLst>
            </p:cNvPr>
            <p:cNvSpPr>
              <a:spLocks noChangeAspect="1"/>
            </p:cNvSpPr>
            <p:nvPr/>
          </p:nvSpPr>
          <p:spPr>
            <a:xfrm>
              <a:off x="7454147" y="4420103"/>
              <a:ext cx="417358" cy="417358"/>
            </a:xfrm>
            <a:prstGeom prst="ellipse">
              <a:avLst/>
            </a:prstGeom>
            <a:grpFill/>
            <a:ln w="1905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sp>
          <p:nvSpPr>
            <p:cNvPr id="90" name="椭圆 89">
              <a:extLst>
                <a:ext uri="{FF2B5EF4-FFF2-40B4-BE49-F238E27FC236}">
                  <a16:creationId xmlns:a16="http://schemas.microsoft.com/office/drawing/2014/main" id="{146C5A9F-4B82-46AE-BE7A-21A53A8950BE}"/>
                </a:ext>
              </a:extLst>
            </p:cNvPr>
            <p:cNvSpPr/>
            <p:nvPr/>
          </p:nvSpPr>
          <p:spPr>
            <a:xfrm>
              <a:off x="7542037" y="4509356"/>
              <a:ext cx="241578" cy="241578"/>
            </a:xfrm>
            <a:prstGeom prst="ellipse">
              <a:avLst/>
            </a:prstGeom>
            <a:grpFill/>
            <a:ln w="19050">
              <a:gradFill>
                <a:gsLst>
                  <a:gs pos="0">
                    <a:schemeClr val="bg1"/>
                  </a:gs>
                  <a:gs pos="100000">
                    <a:schemeClr val="bg1">
                      <a:lumMod val="85000"/>
                    </a:schemeClr>
                  </a:gs>
                </a:gsLst>
                <a:lin ang="5400000" scaled="1"/>
              </a:gradFill>
            </a:ln>
            <a:effectLst>
              <a:outerShdw blurRad="127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prstClr val="white"/>
                </a:solidFill>
                <a:latin typeface="Arial"/>
                <a:sym typeface="Arial"/>
              </a:endParaRPr>
            </a:p>
          </p:txBody>
        </p:sp>
      </p:grpSp>
      <p:sp>
        <p:nvSpPr>
          <p:cNvPr id="93207" name="矩形 61">
            <a:extLst>
              <a:ext uri="{FF2B5EF4-FFF2-40B4-BE49-F238E27FC236}">
                <a16:creationId xmlns:a16="http://schemas.microsoft.com/office/drawing/2014/main" id="{98ED5B3A-CFC9-4938-AA32-89820B100F81}"/>
              </a:ext>
            </a:extLst>
          </p:cNvPr>
          <p:cNvSpPr>
            <a:spLocks noChangeArrowheads="1"/>
          </p:cNvSpPr>
          <p:nvPr/>
        </p:nvSpPr>
        <p:spPr bwMode="auto">
          <a:xfrm>
            <a:off x="133350" y="695325"/>
            <a:ext cx="7686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000000"/>
                </a:solidFill>
                <a:latin typeface="微软雅黑" panose="020B0503020204020204" pitchFamily="34" charset="-122"/>
                <a:ea typeface="微软雅黑" panose="020B0503020204020204" pitchFamily="34" charset="-122"/>
              </a:rPr>
              <a:t>4</a:t>
            </a:r>
            <a:r>
              <a:rPr lang="zh-CN" altLang="en-US" sz="2400" b="1" dirty="0">
                <a:solidFill>
                  <a:srgbClr val="000000"/>
                </a:solidFill>
                <a:latin typeface="微软雅黑" panose="020B0503020204020204" pitchFamily="34" charset="-122"/>
                <a:ea typeface="微软雅黑" panose="020B0503020204020204" pitchFamily="34" charset="-122"/>
              </a:rPr>
              <a:t>、加强学法指导，夯实必备知识，提升学科素养</a:t>
            </a:r>
          </a:p>
        </p:txBody>
      </p:sp>
      <p:sp>
        <p:nvSpPr>
          <p:cNvPr id="58" name="矩形 57">
            <a:extLst>
              <a:ext uri="{FF2B5EF4-FFF2-40B4-BE49-F238E27FC236}">
                <a16:creationId xmlns:a16="http://schemas.microsoft.com/office/drawing/2014/main" id="{EFF03BA4-7524-4FF3-80B2-54596AF7D147}"/>
              </a:ext>
            </a:extLst>
          </p:cNvPr>
          <p:cNvSpPr/>
          <p:nvPr/>
        </p:nvSpPr>
        <p:spPr>
          <a:xfrm>
            <a:off x="1904640" y="-8732"/>
            <a:ext cx="4356000"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三、把握关键环节，精准备考</a:t>
            </a: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18F47D5-C03B-4D70-88D2-CA0416D45104}"/>
              </a:ext>
            </a:extLst>
          </p:cNvPr>
          <p:cNvSpPr/>
          <p:nvPr/>
        </p:nvSpPr>
        <p:spPr>
          <a:xfrm>
            <a:off x="0" y="11113"/>
            <a:ext cx="9144000" cy="684212"/>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grpSp>
        <p:nvGrpSpPr>
          <p:cNvPr id="94210" name="组合 29">
            <a:extLst>
              <a:ext uri="{FF2B5EF4-FFF2-40B4-BE49-F238E27FC236}">
                <a16:creationId xmlns:a16="http://schemas.microsoft.com/office/drawing/2014/main" id="{704C0821-40B5-450A-99E9-83B978C11025}"/>
              </a:ext>
            </a:extLst>
          </p:cNvPr>
          <p:cNvGrpSpPr>
            <a:grpSpLocks/>
          </p:cNvGrpSpPr>
          <p:nvPr/>
        </p:nvGrpSpPr>
        <p:grpSpPr bwMode="auto">
          <a:xfrm>
            <a:off x="2068513" y="776288"/>
            <a:ext cx="563562" cy="563562"/>
            <a:chOff x="7196230" y="925197"/>
            <a:chExt cx="1193436" cy="1193436"/>
          </a:xfrm>
        </p:grpSpPr>
        <p:sp>
          <p:nvSpPr>
            <p:cNvPr id="32" name="椭圆 31">
              <a:extLst>
                <a:ext uri="{FF2B5EF4-FFF2-40B4-BE49-F238E27FC236}">
                  <a16:creationId xmlns:a16="http://schemas.microsoft.com/office/drawing/2014/main" id="{C6EA824B-695B-4AA9-B01A-4D53CEC7A462}"/>
                </a:ext>
              </a:extLst>
            </p:cNvPr>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sp>
          <p:nvSpPr>
            <p:cNvPr id="33" name="椭圆 32">
              <a:extLst>
                <a:ext uri="{FF2B5EF4-FFF2-40B4-BE49-F238E27FC236}">
                  <a16:creationId xmlns:a16="http://schemas.microsoft.com/office/drawing/2014/main" id="{28699647-ABA4-40A9-981D-1A8F4931954E}"/>
                </a:ext>
              </a:extLst>
            </p:cNvPr>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grpSp>
      <p:grpSp>
        <p:nvGrpSpPr>
          <p:cNvPr id="94211" name="组合 34">
            <a:extLst>
              <a:ext uri="{FF2B5EF4-FFF2-40B4-BE49-F238E27FC236}">
                <a16:creationId xmlns:a16="http://schemas.microsoft.com/office/drawing/2014/main" id="{76BFDC90-AB81-4AAB-8BBE-E515CEEF9DFD}"/>
              </a:ext>
            </a:extLst>
          </p:cNvPr>
          <p:cNvGrpSpPr>
            <a:grpSpLocks/>
          </p:cNvGrpSpPr>
          <p:nvPr/>
        </p:nvGrpSpPr>
        <p:grpSpPr bwMode="auto">
          <a:xfrm>
            <a:off x="6575425" y="862013"/>
            <a:ext cx="561975" cy="561975"/>
            <a:chOff x="7196230" y="925197"/>
            <a:chExt cx="1193436" cy="1193436"/>
          </a:xfrm>
        </p:grpSpPr>
        <p:sp>
          <p:nvSpPr>
            <p:cNvPr id="40" name="椭圆 39">
              <a:extLst>
                <a:ext uri="{FF2B5EF4-FFF2-40B4-BE49-F238E27FC236}">
                  <a16:creationId xmlns:a16="http://schemas.microsoft.com/office/drawing/2014/main" id="{855B778A-3863-4E92-B677-0F721F04BF5E}"/>
                </a:ext>
              </a:extLst>
            </p:cNvPr>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sp>
          <p:nvSpPr>
            <p:cNvPr id="41" name="椭圆 40">
              <a:extLst>
                <a:ext uri="{FF2B5EF4-FFF2-40B4-BE49-F238E27FC236}">
                  <a16:creationId xmlns:a16="http://schemas.microsoft.com/office/drawing/2014/main" id="{AFA47BF3-87BC-4357-8049-BE0461171602}"/>
                </a:ext>
              </a:extLst>
            </p:cNvPr>
            <p:cNvSpPr/>
            <p:nvPr/>
          </p:nvSpPr>
          <p:spPr>
            <a:xfrm>
              <a:off x="7376994" y="1105961"/>
              <a:ext cx="831906" cy="831906"/>
            </a:xfrm>
            <a:prstGeom prst="ellipse">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grpSp>
      <p:sp>
        <p:nvSpPr>
          <p:cNvPr id="56" name="椭圆 5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76776FEB-ED93-4607-9E15-7C41F7410866}"/>
              </a:ext>
            </a:extLst>
          </p:cNvPr>
          <p:cNvSpPr/>
          <p:nvPr/>
        </p:nvSpPr>
        <p:spPr>
          <a:xfrm>
            <a:off x="3533775" y="1974850"/>
            <a:ext cx="2149475" cy="214947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456565" fontAlgn="auto">
              <a:spcBef>
                <a:spcPts val="0"/>
              </a:spcBef>
              <a:spcAft>
                <a:spcPts val="0"/>
              </a:spcAft>
              <a:defRPr/>
            </a:pPr>
            <a:endParaRPr lang="zh-CN" altLang="en-US" sz="1200" noProof="1"/>
          </a:p>
        </p:txBody>
      </p:sp>
      <p:sp>
        <p:nvSpPr>
          <p:cNvPr id="57" name="椭圆 5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41770812-78B0-4E6E-BFB9-5C0BE6D04577}"/>
              </a:ext>
            </a:extLst>
          </p:cNvPr>
          <p:cNvSpPr/>
          <p:nvPr/>
        </p:nvSpPr>
        <p:spPr>
          <a:xfrm>
            <a:off x="3695700" y="2133600"/>
            <a:ext cx="1838325" cy="1838325"/>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456565" fontAlgn="auto">
              <a:spcBef>
                <a:spcPts val="0"/>
              </a:spcBef>
              <a:spcAft>
                <a:spcPts val="0"/>
              </a:spcAft>
              <a:defRPr/>
            </a:pPr>
            <a:endParaRPr lang="zh-CN" altLang="en-US" noProof="1"/>
          </a:p>
        </p:txBody>
      </p:sp>
      <p:grpSp>
        <p:nvGrpSpPr>
          <p:cNvPr id="4" name="组合 7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F3DD5F7C-EE79-431B-AA3A-E008A5DFA046}"/>
              </a:ext>
            </a:extLst>
          </p:cNvPr>
          <p:cNvGrpSpPr>
            <a:grpSpLocks/>
          </p:cNvGrpSpPr>
          <p:nvPr/>
        </p:nvGrpSpPr>
        <p:grpSpPr bwMode="auto">
          <a:xfrm>
            <a:off x="1722438" y="1746250"/>
            <a:ext cx="4233862" cy="2703513"/>
            <a:chOff x="2295043" y="2329135"/>
            <a:chExt cx="5646929" cy="3602576"/>
          </a:xfrm>
        </p:grpSpPr>
        <p:grpSp>
          <p:nvGrpSpPr>
            <p:cNvPr id="94225" name="组合 75">
              <a:extLst>
                <a:ext uri="{FF2B5EF4-FFF2-40B4-BE49-F238E27FC236}">
                  <a16:creationId xmlns:a16="http://schemas.microsoft.com/office/drawing/2014/main" id="{169AD89F-FD33-40EB-9133-07127042FE6E}"/>
                </a:ext>
              </a:extLst>
            </p:cNvPr>
            <p:cNvGrpSpPr>
              <a:grpSpLocks/>
            </p:cNvGrpSpPr>
            <p:nvPr/>
          </p:nvGrpSpPr>
          <p:grpSpPr bwMode="auto">
            <a:xfrm>
              <a:off x="4015963" y="2329135"/>
              <a:ext cx="3926009" cy="3602576"/>
              <a:chOff x="4015963" y="2329135"/>
              <a:chExt cx="3926009" cy="3602576"/>
            </a:xfrm>
          </p:grpSpPr>
          <p:sp>
            <p:nvSpPr>
              <p:cNvPr id="78" name="弧形 77">
                <a:extLst>
                  <a:ext uri="{FF2B5EF4-FFF2-40B4-BE49-F238E27FC236}">
                    <a16:creationId xmlns:a16="http://schemas.microsoft.com/office/drawing/2014/main" id="{8D64C398-B9EE-4B20-8B93-3326A3D94A24}"/>
                  </a:ext>
                </a:extLst>
              </p:cNvPr>
              <p:cNvSpPr/>
              <p:nvPr/>
            </p:nvSpPr>
            <p:spPr>
              <a:xfrm>
                <a:off x="4340388" y="2329135"/>
                <a:ext cx="3601584" cy="3602576"/>
              </a:xfrm>
              <a:prstGeom prst="arc">
                <a:avLst>
                  <a:gd name="adj1" fmla="val 8872451"/>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cxnSp>
            <p:nvCxnSpPr>
              <p:cNvPr id="79" name="直接连接符 78">
                <a:extLst>
                  <a:ext uri="{FF2B5EF4-FFF2-40B4-BE49-F238E27FC236}">
                    <a16:creationId xmlns:a16="http://schemas.microsoft.com/office/drawing/2014/main" id="{A4478FD2-E59E-420E-957E-2D1AF8B78617}"/>
                  </a:ext>
                </a:extLst>
              </p:cNvPr>
              <p:cNvCxnSpPr/>
              <p:nvPr/>
            </p:nvCxnSpPr>
            <p:spPr>
              <a:xfrm>
                <a:off x="4016435" y="5089770"/>
                <a:ext cx="603441"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sp>
          <p:nvSpPr>
            <p:cNvPr id="94226" name="文本框 7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a:extLst>
                <a:ext uri="{FF2B5EF4-FFF2-40B4-BE49-F238E27FC236}">
                  <a16:creationId xmlns:a16="http://schemas.microsoft.com/office/drawing/2014/main" id="{BD40C79B-62D5-4034-B0FB-CA98544E4AE7}"/>
                </a:ext>
              </a:extLst>
            </p:cNvPr>
            <p:cNvSpPr txBox="1">
              <a:spLocks noChangeArrowheads="1"/>
            </p:cNvSpPr>
            <p:nvPr/>
          </p:nvSpPr>
          <p:spPr bwMode="auto">
            <a:xfrm>
              <a:off x="2295043" y="4745607"/>
              <a:ext cx="1383331" cy="738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B21216"/>
                  </a:solidFill>
                  <a:latin typeface="Arial Rounded MT Bold" panose="020F0704030504030204" pitchFamily="34" charset="0"/>
                  <a:ea typeface="方正兰亭超细黑简体"/>
                  <a:cs typeface="方正兰亭超细黑简体"/>
                </a:rPr>
                <a:t>1958</a:t>
              </a:r>
            </a:p>
          </p:txBody>
        </p:sp>
      </p:grpSp>
      <p:grpSp>
        <p:nvGrpSpPr>
          <p:cNvPr id="6" name="组合 7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B9778CB8-4C37-4531-AA86-C881D057F830}"/>
              </a:ext>
            </a:extLst>
          </p:cNvPr>
          <p:cNvGrpSpPr>
            <a:grpSpLocks/>
          </p:cNvGrpSpPr>
          <p:nvPr/>
        </p:nvGrpSpPr>
        <p:grpSpPr bwMode="auto">
          <a:xfrm>
            <a:off x="3246438" y="1674813"/>
            <a:ext cx="4008437" cy="2701925"/>
            <a:chOff x="4326788" y="2232013"/>
            <a:chExt cx="5346510" cy="3602576"/>
          </a:xfrm>
        </p:grpSpPr>
        <p:sp>
          <p:nvSpPr>
            <p:cNvPr id="81" name="弧形 80">
              <a:extLst>
                <a:ext uri="{FF2B5EF4-FFF2-40B4-BE49-F238E27FC236}">
                  <a16:creationId xmlns:a16="http://schemas.microsoft.com/office/drawing/2014/main" id="{5635EC37-56C8-4A22-8BFA-169494C86200}"/>
                </a:ext>
              </a:extLst>
            </p:cNvPr>
            <p:cNvSpPr/>
            <p:nvPr/>
          </p:nvSpPr>
          <p:spPr>
            <a:xfrm flipH="1" flipV="1">
              <a:off x="4326788" y="2232013"/>
              <a:ext cx="3601748" cy="3602576"/>
            </a:xfrm>
            <a:prstGeom prst="arc">
              <a:avLst>
                <a:gd name="adj1" fmla="val 8622946"/>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noProof="1"/>
            </a:p>
          </p:txBody>
        </p:sp>
        <p:cxnSp>
          <p:nvCxnSpPr>
            <p:cNvPr id="82" name="直接连接符 81">
              <a:extLst>
                <a:ext uri="{FF2B5EF4-FFF2-40B4-BE49-F238E27FC236}">
                  <a16:creationId xmlns:a16="http://schemas.microsoft.com/office/drawing/2014/main" id="{3CA5B156-70E8-4E2C-BE39-F9BC3B66B5F2}"/>
                </a:ext>
              </a:extLst>
            </p:cNvPr>
            <p:cNvCxnSpPr/>
            <p:nvPr/>
          </p:nvCxnSpPr>
          <p:spPr>
            <a:xfrm>
              <a:off x="7577042" y="2928397"/>
              <a:ext cx="603468"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94224" name="文本框 8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a:extLst>
                <a:ext uri="{FF2B5EF4-FFF2-40B4-BE49-F238E27FC236}">
                  <a16:creationId xmlns:a16="http://schemas.microsoft.com/office/drawing/2014/main" id="{16F53E21-A02B-4EF1-A699-CB06BD8C77DF}"/>
                </a:ext>
              </a:extLst>
            </p:cNvPr>
            <p:cNvSpPr txBox="1">
              <a:spLocks noChangeArrowheads="1"/>
            </p:cNvSpPr>
            <p:nvPr/>
          </p:nvSpPr>
          <p:spPr bwMode="auto">
            <a:xfrm>
              <a:off x="8289910" y="2380715"/>
              <a:ext cx="1383388" cy="738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0F5798"/>
                  </a:solidFill>
                  <a:latin typeface="Arial Rounded MT Bold" panose="020F0704030504030204" pitchFamily="34" charset="0"/>
                  <a:ea typeface="方正兰亭超细黑简体"/>
                  <a:cs typeface="方正兰亭超细黑简体"/>
                </a:rPr>
                <a:t>2019</a:t>
              </a:r>
            </a:p>
          </p:txBody>
        </p:sp>
      </p:grpSp>
      <p:sp>
        <p:nvSpPr>
          <p:cNvPr id="84" name="文本框 8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FDC80F4B-1C10-44AD-B442-62CDC2A649F5}"/>
              </a:ext>
            </a:extLst>
          </p:cNvPr>
          <p:cNvSpPr txBox="1">
            <a:spLocks noChangeArrowheads="1"/>
          </p:cNvSpPr>
          <p:nvPr/>
        </p:nvSpPr>
        <p:spPr bwMode="auto">
          <a:xfrm>
            <a:off x="6575425" y="2713038"/>
            <a:ext cx="1984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B21216"/>
                </a:solidFill>
                <a:latin typeface="方正正粗黑简体"/>
                <a:ea typeface="方正正粗黑简体"/>
                <a:cs typeface="方正正粗黑简体"/>
              </a:rPr>
              <a:t>团结协作</a:t>
            </a:r>
            <a:endParaRPr lang="en-US" altLang="zh-CN" sz="3600">
              <a:solidFill>
                <a:srgbClr val="262626"/>
              </a:solidFill>
              <a:latin typeface="方正正粗黑简体"/>
              <a:ea typeface="方正正粗黑简体"/>
              <a:cs typeface="方正正粗黑简体"/>
            </a:endParaRPr>
          </a:p>
        </p:txBody>
      </p:sp>
      <p:sp>
        <p:nvSpPr>
          <p:cNvPr id="85" name="文本框 8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6225368C-1DF9-4E3F-BB79-FE252856B382}"/>
              </a:ext>
            </a:extLst>
          </p:cNvPr>
          <p:cNvSpPr txBox="1">
            <a:spLocks noChangeArrowheads="1"/>
          </p:cNvSpPr>
          <p:nvPr/>
        </p:nvSpPr>
        <p:spPr bwMode="auto">
          <a:xfrm>
            <a:off x="5956300" y="3827463"/>
            <a:ext cx="19859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0F5798"/>
                </a:solidFill>
                <a:latin typeface="方正正粗黑简体"/>
                <a:ea typeface="方正正粗黑简体"/>
                <a:cs typeface="方正正粗黑简体"/>
              </a:rPr>
              <a:t>追求卓越</a:t>
            </a:r>
          </a:p>
        </p:txBody>
      </p:sp>
      <p:sp>
        <p:nvSpPr>
          <p:cNvPr id="94218" name="文本框 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a:extLst>
              <a:ext uri="{FF2B5EF4-FFF2-40B4-BE49-F238E27FC236}">
                <a16:creationId xmlns:a16="http://schemas.microsoft.com/office/drawing/2014/main" id="{6172B352-8287-41C3-9981-C0DF1DA32D0F}"/>
              </a:ext>
            </a:extLst>
          </p:cNvPr>
          <p:cNvSpPr txBox="1">
            <a:spLocks noChangeArrowheads="1"/>
          </p:cNvSpPr>
          <p:nvPr/>
        </p:nvSpPr>
        <p:spPr bwMode="auto">
          <a:xfrm>
            <a:off x="3851275" y="1096963"/>
            <a:ext cx="183197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3300">
                <a:solidFill>
                  <a:srgbClr val="404040"/>
                </a:solidFill>
                <a:latin typeface="方正正粗黑简体"/>
                <a:ea typeface="方正正粗黑简体"/>
                <a:cs typeface="方正正粗黑简体"/>
              </a:rPr>
              <a:t>学校精神</a:t>
            </a:r>
          </a:p>
        </p:txBody>
      </p:sp>
      <p:sp>
        <p:nvSpPr>
          <p:cNvPr id="51" name="文本框 50">
            <a:extLst>
              <a:ext uri="{FF2B5EF4-FFF2-40B4-BE49-F238E27FC236}">
                <a16:creationId xmlns:a16="http://schemas.microsoft.com/office/drawing/2014/main" id="{B28E698D-3EC4-4516-B2E6-F7523C088FBA}"/>
              </a:ext>
            </a:extLst>
          </p:cNvPr>
          <p:cNvSpPr txBox="1">
            <a:spLocks noChangeArrowheads="1"/>
          </p:cNvSpPr>
          <p:nvPr/>
        </p:nvSpPr>
        <p:spPr bwMode="auto">
          <a:xfrm>
            <a:off x="1046163" y="2470150"/>
            <a:ext cx="196691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CE378E"/>
                </a:solidFill>
                <a:latin typeface="方正正粗黑简体"/>
                <a:ea typeface="方正正粗黑简体"/>
                <a:cs typeface="方正正粗黑简体"/>
              </a:rPr>
              <a:t>甘于奉献</a:t>
            </a:r>
          </a:p>
        </p:txBody>
      </p:sp>
      <p:sp>
        <p:nvSpPr>
          <p:cNvPr id="50" name="文本框 49">
            <a:extLst>
              <a:ext uri="{FF2B5EF4-FFF2-40B4-BE49-F238E27FC236}">
                <a16:creationId xmlns:a16="http://schemas.microsoft.com/office/drawing/2014/main" id="{8F37F789-2DB8-4E77-86CB-B7563DB285D8}"/>
              </a:ext>
            </a:extLst>
          </p:cNvPr>
          <p:cNvSpPr txBox="1">
            <a:spLocks noChangeArrowheads="1"/>
          </p:cNvSpPr>
          <p:nvPr/>
        </p:nvSpPr>
        <p:spPr bwMode="auto">
          <a:xfrm>
            <a:off x="1479550" y="1423988"/>
            <a:ext cx="1984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EE7B1C"/>
                </a:solidFill>
                <a:latin typeface="方正正粗黑简体"/>
                <a:ea typeface="方正正粗黑简体"/>
                <a:cs typeface="方正正粗黑简体"/>
              </a:rPr>
              <a:t>敢为人先</a:t>
            </a:r>
          </a:p>
        </p:txBody>
      </p:sp>
      <p:sp>
        <p:nvSpPr>
          <p:cNvPr id="24" name="矩形 23">
            <a:extLst>
              <a:ext uri="{FF2B5EF4-FFF2-40B4-BE49-F238E27FC236}">
                <a16:creationId xmlns:a16="http://schemas.microsoft.com/office/drawing/2014/main" id="{BB587630-FAC6-4799-B18D-321E9EDD9047}"/>
              </a:ext>
            </a:extLst>
          </p:cNvPr>
          <p:cNvSpPr/>
          <p:nvPr/>
        </p:nvSpPr>
        <p:spPr>
          <a:xfrm>
            <a:off x="1877483" y="11112"/>
            <a:ext cx="4340225"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四、激发内生活力，人文备考</a:t>
            </a:r>
          </a:p>
        </p:txBody>
      </p:sp>
      <p:pic>
        <p:nvPicPr>
          <p:cNvPr id="26" name="图片 58">
            <a:extLst>
              <a:ext uri="{FF2B5EF4-FFF2-40B4-BE49-F238E27FC236}">
                <a16:creationId xmlns:a16="http://schemas.microsoft.com/office/drawing/2014/main" id="{DE1A01B6-848C-4EDC-A630-10117C0928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ppt_x"/>
                                          </p:val>
                                        </p:tav>
                                        <p:tav tm="100000">
                                          <p:val>
                                            <p:strVal val="#ppt_x"/>
                                          </p:val>
                                        </p:tav>
                                      </p:tavLst>
                                    </p:anim>
                                    <p:anim calcmode="lin" valueType="num">
                                      <p:cBhvr>
                                        <p:cTn id="8" dur="500" fill="hold"/>
                                        <p:tgtEl>
                                          <p:spTgt spid="5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dissolve">
                                      <p:cBhvr>
                                        <p:cTn id="12" dur="500"/>
                                        <p:tgtEl>
                                          <p:spTgt spid="57"/>
                                        </p:tgtEl>
                                      </p:cBhvr>
                                    </p:animEffect>
                                  </p:childTnLst>
                                </p:cTn>
                              </p:par>
                            </p:childTnLst>
                          </p:cTn>
                        </p:par>
                        <p:par>
                          <p:cTn id="13" fill="hold" nodeType="afterGroup">
                            <p:stCondLst>
                              <p:cond delay="1000"/>
                            </p:stCondLst>
                            <p:childTnLst>
                              <p:par>
                                <p:cTn id="14" presetID="2" presetClass="entr" presetSubtype="8"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0-#ppt_w/2"/>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1+#ppt_w/2"/>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nodeType="afterGroup">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500"/>
                                        <p:tgtEl>
                                          <p:spTgt spid="84"/>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84" grpId="0" bldLvl="0" animBg="1"/>
      <p:bldP spid="85" grpId="0" bldLvl="0" animBg="1"/>
      <p:bldP spid="51" grpId="0" bldLvl="0" animBg="1"/>
      <p:bldP spid="5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
          <p:cNvSpPr txBox="1"/>
          <p:nvPr/>
        </p:nvSpPr>
        <p:spPr>
          <a:xfrm>
            <a:off x="438149" y="1847850"/>
            <a:ext cx="8352928" cy="3077766"/>
          </a:xfrm>
          <a:prstGeom prst="rect">
            <a:avLst/>
          </a:prstGeom>
          <a:noFill/>
          <a:ln w="9525">
            <a:noFill/>
          </a:ln>
        </p:spPr>
        <p:txBody>
          <a:bodyPr wrap="square" anchor="t">
            <a:spAutoFit/>
          </a:bodyPr>
          <a:lstStyle/>
          <a:p>
            <a:pPr algn="just"/>
            <a:r>
              <a:rPr lang="en-US" altLang="zh-CN" sz="1500" b="1" dirty="0">
                <a:latin typeface="宋体" panose="02010600030101010101" pitchFamily="2" charset="-122"/>
                <a:ea typeface="宋体" panose="02010600030101010101" pitchFamily="2" charset="-122"/>
              </a:rPr>
              <a:t>   </a:t>
            </a:r>
            <a:r>
              <a:rPr lang="zh-CN" altLang="en-US" b="1" dirty="0">
                <a:latin typeface="黑体" pitchFamily="49" charset="-122"/>
                <a:ea typeface="黑体" pitchFamily="49" charset="-122"/>
              </a:rPr>
              <a:t>学习资料：</a:t>
            </a:r>
            <a:endParaRPr lang="en-US" altLang="zh-CN" b="1" dirty="0">
              <a:latin typeface="黑体" pitchFamily="49" charset="-122"/>
              <a:ea typeface="黑体" pitchFamily="49" charset="-122"/>
            </a:endParaRPr>
          </a:p>
          <a:p>
            <a:pPr algn="just"/>
            <a:r>
              <a:rPr lang="en-US" altLang="zh-CN" sz="1600" b="1" dirty="0">
                <a:latin typeface="宋体" panose="02010600030101010101" pitchFamily="2" charset="-122"/>
                <a:ea typeface="宋体" panose="02010600030101010101" pitchFamily="2" charset="-122"/>
              </a:rPr>
              <a:t>1.《</a:t>
            </a:r>
            <a:r>
              <a:rPr lang="zh-CN" altLang="en-US" sz="1600" b="1" dirty="0">
                <a:latin typeface="宋体" panose="02010600030101010101" pitchFamily="2" charset="-122"/>
                <a:ea typeface="宋体" panose="02010600030101010101" pitchFamily="2" charset="-122"/>
              </a:rPr>
              <a:t>普通高中思想政治课程标准（</a:t>
            </a:r>
            <a:r>
              <a:rPr lang="en-US" altLang="zh-CN" sz="1600" b="1" dirty="0">
                <a:latin typeface="宋体" panose="02010600030101010101" pitchFamily="2" charset="-122"/>
                <a:ea typeface="宋体" panose="02010600030101010101" pitchFamily="2" charset="-122"/>
              </a:rPr>
              <a:t>2017</a:t>
            </a:r>
            <a:r>
              <a:rPr lang="zh-CN" altLang="en-US" sz="1600" b="1" dirty="0">
                <a:latin typeface="宋体" panose="02010600030101010101" pitchFamily="2" charset="-122"/>
                <a:ea typeface="宋体" panose="02010600030101010101" pitchFamily="2" charset="-122"/>
              </a:rPr>
              <a:t>年版）</a:t>
            </a:r>
            <a:r>
              <a:rPr lang="en-US" altLang="zh-CN" sz="1600" b="1" dirty="0">
                <a:latin typeface="宋体" panose="02010600030101010101" pitchFamily="2" charset="-122"/>
                <a:ea typeface="宋体" panose="02010600030101010101" pitchFamily="2" charset="-122"/>
              </a:rPr>
              <a:t>》</a:t>
            </a:r>
          </a:p>
          <a:p>
            <a:pPr algn="just"/>
            <a:r>
              <a:rPr lang="en-US" altLang="zh-CN" sz="1600" b="1" dirty="0">
                <a:latin typeface="宋体" panose="02010600030101010101" pitchFamily="2" charset="-122"/>
                <a:ea typeface="宋体" panose="02010600030101010101" pitchFamily="2" charset="-122"/>
              </a:rPr>
              <a:t>2.2019</a:t>
            </a:r>
            <a:r>
              <a:rPr lang="zh-CN" altLang="en-US" sz="1600" b="1" dirty="0">
                <a:latin typeface="宋体" panose="02010600030101010101" pitchFamily="2" charset="-122"/>
                <a:ea typeface="宋体" panose="02010600030101010101" pitchFamily="2" charset="-122"/>
              </a:rPr>
              <a:t>年</a:t>
            </a:r>
            <a:r>
              <a:rPr lang="en-US" altLang="zh-CN" sz="1600" b="1" dirty="0">
                <a:latin typeface="宋体" panose="02010600030101010101" pitchFamily="2" charset="-122"/>
                <a:ea typeface="宋体" panose="02010600030101010101" pitchFamily="2" charset="-122"/>
              </a:rPr>
              <a:t>3</a:t>
            </a:r>
            <a:r>
              <a:rPr lang="zh-CN" altLang="en-US" sz="1600" b="1" dirty="0">
                <a:latin typeface="宋体" panose="02010600030101010101" pitchFamily="2" charset="-122"/>
                <a:ea typeface="宋体" panose="02010600030101010101" pitchFamily="2" charset="-122"/>
              </a:rPr>
              <a:t>月</a:t>
            </a:r>
            <a:r>
              <a:rPr lang="en-US" altLang="zh-CN" sz="1600" b="1" dirty="0">
                <a:latin typeface="宋体" panose="02010600030101010101" pitchFamily="2" charset="-122"/>
                <a:ea typeface="宋体" panose="02010600030101010101" pitchFamily="2" charset="-122"/>
              </a:rPr>
              <a:t>18</a:t>
            </a:r>
            <a:r>
              <a:rPr lang="zh-CN" altLang="en-US" sz="1600" b="1" dirty="0">
                <a:latin typeface="宋体" panose="02010600030101010101" pitchFamily="2" charset="-122"/>
                <a:ea typeface="宋体" panose="02010600030101010101" pitchFamily="2" charset="-122"/>
              </a:rPr>
              <a:t>日习近平主持召开学校思想政治理论课教师座谈会</a:t>
            </a:r>
            <a:endParaRPr lang="en-US" altLang="zh-CN" sz="1600" b="1" dirty="0">
              <a:latin typeface="宋体" panose="02010600030101010101" pitchFamily="2" charset="-122"/>
              <a:ea typeface="宋体" panose="02010600030101010101" pitchFamily="2" charset="-122"/>
            </a:endParaRPr>
          </a:p>
          <a:p>
            <a:pPr algn="just"/>
            <a:r>
              <a:rPr lang="en-US" altLang="zh-CN" sz="1600" b="1" dirty="0">
                <a:latin typeface="宋体" panose="02010600030101010101" pitchFamily="2" charset="-122"/>
                <a:ea typeface="宋体" panose="02010600030101010101" pitchFamily="2" charset="-122"/>
              </a:rPr>
              <a:t>3.2019</a:t>
            </a:r>
            <a:r>
              <a:rPr lang="zh-CN" altLang="en-US" sz="1600" b="1" dirty="0">
                <a:latin typeface="宋体" panose="02010600030101010101" pitchFamily="2" charset="-122"/>
                <a:ea typeface="宋体" panose="02010600030101010101" pitchFamily="2" charset="-122"/>
              </a:rPr>
              <a:t>年</a:t>
            </a:r>
            <a:r>
              <a:rPr lang="en-US" altLang="zh-CN" sz="1600" b="1" dirty="0">
                <a:latin typeface="宋体" panose="02010600030101010101" pitchFamily="2" charset="-122"/>
                <a:ea typeface="宋体" panose="02010600030101010101" pitchFamily="2" charset="-122"/>
              </a:rPr>
              <a:t>8</a:t>
            </a:r>
            <a:r>
              <a:rPr lang="zh-CN" altLang="en-US" sz="1600" b="1" dirty="0">
                <a:latin typeface="宋体" panose="02010600030101010101" pitchFamily="2" charset="-122"/>
                <a:ea typeface="宋体" panose="02010600030101010101" pitchFamily="2" charset="-122"/>
              </a:rPr>
              <a:t>月</a:t>
            </a:r>
            <a:r>
              <a:rPr lang="en-US" altLang="zh-CN" sz="1600" b="1" dirty="0">
                <a:latin typeface="宋体" panose="02010600030101010101" pitchFamily="2" charset="-122"/>
                <a:ea typeface="宋体" panose="02010600030101010101" pitchFamily="2" charset="-122"/>
              </a:rPr>
              <a:t>14</a:t>
            </a:r>
            <a:r>
              <a:rPr lang="zh-CN" altLang="en-US" sz="1600" b="1" dirty="0">
                <a:latin typeface="宋体" panose="02010600030101010101" pitchFamily="2" charset="-122"/>
                <a:ea typeface="宋体" panose="02010600030101010101" pitchFamily="2" charset="-122"/>
              </a:rPr>
              <a:t>日中共中央办公厅 国务院办公厅印发</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关于深化新时代学校思想政治理论课改革创新的若干意见</a:t>
            </a:r>
            <a:r>
              <a:rPr lang="en-US" altLang="zh-CN" sz="1600" b="1" dirty="0">
                <a:latin typeface="宋体" panose="02010600030101010101" pitchFamily="2" charset="-122"/>
                <a:ea typeface="宋体" panose="02010600030101010101" pitchFamily="2" charset="-122"/>
              </a:rPr>
              <a:t>》</a:t>
            </a:r>
          </a:p>
          <a:p>
            <a:pPr algn="just"/>
            <a:r>
              <a:rPr lang="en-US" altLang="zh-CN" sz="1600" b="1" dirty="0">
                <a:latin typeface="宋体" panose="02010600030101010101" pitchFamily="2" charset="-122"/>
                <a:ea typeface="宋体" panose="02010600030101010101" pitchFamily="2" charset="-122"/>
              </a:rPr>
              <a:t>4. 《2019</a:t>
            </a:r>
            <a:r>
              <a:rPr lang="zh-CN" altLang="en-US" sz="1600" b="1" dirty="0">
                <a:latin typeface="宋体" panose="02010600030101010101" pitchFamily="2" charset="-122"/>
                <a:ea typeface="宋体" panose="02010600030101010101" pitchFamily="2" charset="-122"/>
              </a:rPr>
              <a:t>年高考政治考试大纲及考试说明</a:t>
            </a:r>
            <a:r>
              <a:rPr lang="en-US" altLang="zh-CN" sz="1600" b="1" dirty="0">
                <a:latin typeface="宋体" panose="02010600030101010101" pitchFamily="2" charset="-122"/>
                <a:ea typeface="宋体" panose="02010600030101010101" pitchFamily="2" charset="-122"/>
              </a:rPr>
              <a:t>》</a:t>
            </a:r>
          </a:p>
          <a:p>
            <a:r>
              <a:rPr lang="en-US" altLang="zh-CN" sz="1600" b="1" dirty="0">
                <a:latin typeface="宋体" panose="02010600030101010101" pitchFamily="2" charset="-122"/>
                <a:ea typeface="宋体" panose="02010600030101010101" pitchFamily="2" charset="-122"/>
              </a:rPr>
              <a:t>5.《</a:t>
            </a:r>
            <a:r>
              <a:rPr lang="zh-CN" altLang="en-US" sz="1600" b="1" dirty="0">
                <a:latin typeface="宋体" panose="02010600030101010101" pitchFamily="2" charset="-122"/>
                <a:ea typeface="宋体" panose="02010600030101010101" pitchFamily="2" charset="-122"/>
              </a:rPr>
              <a:t>全国高考政治命题的嬗变与迭代 </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从经济生活角度领悟全国卷命题的新视角和新取向</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吴登良</a:t>
            </a:r>
          </a:p>
          <a:p>
            <a:r>
              <a:rPr lang="en-US" altLang="zh-CN" sz="1600" b="1" dirty="0">
                <a:latin typeface="宋体" panose="02010600030101010101" pitchFamily="2" charset="-122"/>
                <a:ea typeface="宋体" panose="02010600030101010101" pitchFamily="2" charset="-122"/>
              </a:rPr>
              <a:t>6.《</a:t>
            </a:r>
            <a:r>
              <a:rPr lang="zh-CN" altLang="en-US" sz="1600" b="1" dirty="0">
                <a:latin typeface="宋体" panose="02010600030101010101" pitchFamily="2" charset="-122"/>
                <a:ea typeface="宋体" panose="02010600030101010101" pitchFamily="2" charset="-122"/>
              </a:rPr>
              <a:t>高考思想政治学科素养测评框架的构建</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陈友芳</a:t>
            </a:r>
            <a:endParaRPr lang="en-US" altLang="zh-CN" sz="1600" b="1" dirty="0">
              <a:latin typeface="宋体" panose="02010600030101010101" pitchFamily="2" charset="-122"/>
              <a:ea typeface="宋体" panose="02010600030101010101" pitchFamily="2" charset="-122"/>
            </a:endParaRPr>
          </a:p>
          <a:p>
            <a:r>
              <a:rPr lang="en-US" altLang="zh-CN" sz="1600" b="1" dirty="0">
                <a:latin typeface="宋体" panose="02010600030101010101" pitchFamily="2" charset="-122"/>
                <a:ea typeface="宋体" panose="02010600030101010101" pitchFamily="2" charset="-122"/>
              </a:rPr>
              <a:t>7.《</a:t>
            </a:r>
            <a:r>
              <a:rPr lang="zh-CN" altLang="en-US" sz="1600" b="1" dirty="0">
                <a:latin typeface="宋体" panose="02010600030101010101" pitchFamily="2" charset="-122"/>
                <a:ea typeface="宋体" panose="02010600030101010101" pitchFamily="2" charset="-122"/>
              </a:rPr>
              <a:t>基于高中思想政治学养培育的教学转变</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李晓东</a:t>
            </a:r>
            <a:endParaRPr lang="en-US" altLang="zh-CN" sz="1600" b="1" dirty="0">
              <a:latin typeface="宋体" panose="02010600030101010101" pitchFamily="2" charset="-122"/>
              <a:ea typeface="宋体" panose="02010600030101010101" pitchFamily="2" charset="-122"/>
            </a:endParaRPr>
          </a:p>
          <a:p>
            <a:pPr algn="just"/>
            <a:r>
              <a:rPr lang="en-US" altLang="zh-CN" sz="1600" b="1" dirty="0">
                <a:latin typeface="宋体" panose="02010600030101010101" pitchFamily="2" charset="-122"/>
                <a:ea typeface="宋体" panose="02010600030101010101" pitchFamily="2" charset="-122"/>
              </a:rPr>
              <a:t>8.《</a:t>
            </a:r>
            <a:r>
              <a:rPr lang="zh-CN" altLang="en-US" sz="1600" b="1" dirty="0">
                <a:latin typeface="宋体" panose="02010600030101010101" pitchFamily="2" charset="-122"/>
                <a:ea typeface="宋体" panose="02010600030101010101" pitchFamily="2" charset="-122"/>
              </a:rPr>
              <a:t>指向学科核心素养的教学变革</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崔允漷</a:t>
            </a:r>
            <a:endParaRPr lang="en-US" altLang="zh-CN" sz="1600" b="1" dirty="0">
              <a:latin typeface="宋体" panose="02010600030101010101" pitchFamily="2" charset="-122"/>
              <a:ea typeface="宋体" panose="02010600030101010101" pitchFamily="2" charset="-122"/>
            </a:endParaRPr>
          </a:p>
          <a:p>
            <a:pPr algn="just"/>
            <a:r>
              <a:rPr lang="en-US" altLang="zh-CN" sz="1600" b="1" dirty="0">
                <a:latin typeface="宋体" panose="02010600030101010101" pitchFamily="2" charset="-122"/>
                <a:ea typeface="宋体" panose="02010600030101010101" pitchFamily="2" charset="-122"/>
              </a:rPr>
              <a:t>9.2017—2019</a:t>
            </a:r>
            <a:r>
              <a:rPr lang="zh-CN" altLang="en-US" sz="1600" b="1" dirty="0">
                <a:latin typeface="宋体" panose="02010600030101010101" pitchFamily="2" charset="-122"/>
                <a:ea typeface="宋体" panose="02010600030101010101" pitchFamily="2" charset="-122"/>
              </a:rPr>
              <a:t>年普通高等学校招生全国统一考试</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全国卷专家评卷</a:t>
            </a:r>
            <a:r>
              <a:rPr lang="en-US" altLang="zh-CN" sz="1600" b="1" dirty="0">
                <a:latin typeface="宋体" panose="02010600030101010101" pitchFamily="2" charset="-122"/>
                <a:ea typeface="宋体" panose="02010600030101010101" pitchFamily="2" charset="-122"/>
              </a:rPr>
              <a:t>.</a:t>
            </a:r>
            <a:r>
              <a:rPr lang="zh-CN" altLang="en-US" sz="1600" b="1" dirty="0">
                <a:latin typeface="宋体" panose="02010600030101010101" pitchFamily="2" charset="-122"/>
                <a:ea typeface="宋体" panose="02010600030101010101" pitchFamily="2" charset="-122"/>
              </a:rPr>
              <a:t>政治部分</a:t>
            </a:r>
            <a:r>
              <a:rPr lang="en-US" altLang="zh-CN" sz="1600" b="1" dirty="0">
                <a:latin typeface="宋体" panose="02010600030101010101" pitchFamily="2" charset="-122"/>
                <a:ea typeface="宋体" panose="02010600030101010101" pitchFamily="2" charset="-122"/>
              </a:rPr>
              <a:t>……</a:t>
            </a:r>
          </a:p>
        </p:txBody>
      </p:sp>
      <p:sp>
        <p:nvSpPr>
          <p:cNvPr id="5" name="矩形 4">
            <a:extLst>
              <a:ext uri="{FF2B5EF4-FFF2-40B4-BE49-F238E27FC236}">
                <a16:creationId xmlns:a16="http://schemas.microsoft.com/office/drawing/2014/main" id="{0302BBB3-8107-4415-B975-388FCE45A1AA}"/>
              </a:ext>
            </a:extLst>
          </p:cNvPr>
          <p:cNvSpPr/>
          <p:nvPr/>
        </p:nvSpPr>
        <p:spPr>
          <a:xfrm>
            <a:off x="0" y="10631"/>
            <a:ext cx="9144000" cy="684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187070" y="-1"/>
            <a:ext cx="956930"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2383751" y="10631"/>
            <a:ext cx="3931990" cy="684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新课改进程中的高考评价体系：</a:t>
            </a:r>
          </a:p>
        </p:txBody>
      </p:sp>
      <p:sp>
        <p:nvSpPr>
          <p:cNvPr id="11" name="矩形 10"/>
          <p:cNvSpPr/>
          <p:nvPr/>
        </p:nvSpPr>
        <p:spPr>
          <a:xfrm>
            <a:off x="186069" y="904875"/>
            <a:ext cx="8001001" cy="646331"/>
          </a:xfrm>
          <a:prstGeom prst="rect">
            <a:avLst/>
          </a:prstGeom>
        </p:spPr>
        <p:txBody>
          <a:bodyPr wrap="square">
            <a:spAutoFit/>
          </a:bodyPr>
          <a:lstStyle/>
          <a:p>
            <a:r>
              <a:rPr lang="zh-CN" altLang="en-US" dirty="0">
                <a:latin typeface="楷体" panose="02010609060101010101" pitchFamily="49" charset="-122"/>
                <a:ea typeface="楷体" panose="02010609060101010101" pitchFamily="49" charset="-122"/>
              </a:rPr>
              <a:t>习近平强调，推动思想政治理论课改革创新，要不断增强思政课的思想性、理论性和亲和力、针对性。</a:t>
            </a:r>
            <a:r>
              <a:rPr lang="zh-CN" altLang="en-US" b="1" dirty="0">
                <a:latin typeface="黑体" panose="02010609060101010101" pitchFamily="49" charset="-122"/>
                <a:ea typeface="黑体" panose="02010609060101010101" pitchFamily="49" charset="-122"/>
              </a:rPr>
              <a:t>提出要坚持“八个统一”。</a:t>
            </a:r>
            <a:endParaRPr lang="zh-CN" altLang="en-US" dirty="0"/>
          </a:p>
        </p:txBody>
      </p:sp>
      <p:sp>
        <p:nvSpPr>
          <p:cNvPr id="9" name="矩形 8">
            <a:extLst>
              <a:ext uri="{FF2B5EF4-FFF2-40B4-BE49-F238E27FC236}">
                <a16:creationId xmlns:a16="http://schemas.microsoft.com/office/drawing/2014/main" id="{A946AF8A-8CB4-4425-A1E3-B99B582B2262}"/>
              </a:ext>
            </a:extLst>
          </p:cNvPr>
          <p:cNvSpPr/>
          <p:nvPr/>
        </p:nvSpPr>
        <p:spPr>
          <a:xfrm>
            <a:off x="956930" y="1228040"/>
            <a:ext cx="6912767" cy="3498022"/>
          </a:xfrm>
          <a:prstGeom prst="rect">
            <a:avLst/>
          </a:prstGeom>
          <a:solidFill>
            <a:schemeClr val="tx2">
              <a:lumMod val="20000"/>
              <a:lumOff val="80000"/>
            </a:schemeClr>
          </a:solidFill>
          <a:ln>
            <a:solidFill>
              <a:srgbClr val="00206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b="1" dirty="0">
                <a:solidFill>
                  <a:schemeClr val="tx1"/>
                </a:solidFill>
                <a:latin typeface="华文行楷" pitchFamily="2" charset="-122"/>
                <a:ea typeface="华文行楷" pitchFamily="2" charset="-122"/>
              </a:rPr>
              <a:t>学习感受：</a:t>
            </a:r>
            <a:endParaRPr lang="en-US" altLang="zh-CN" sz="2800" b="1" dirty="0">
              <a:solidFill>
                <a:schemeClr val="tx1"/>
              </a:solidFill>
              <a:latin typeface="华文行楷" pitchFamily="2" charset="-122"/>
              <a:ea typeface="华文行楷" pitchFamily="2" charset="-122"/>
            </a:endParaRPr>
          </a:p>
          <a:p>
            <a:pPr algn="ctr"/>
            <a:r>
              <a:rPr lang="zh-CN" altLang="en-US" sz="2800" b="1" dirty="0">
                <a:solidFill>
                  <a:schemeClr val="tx1"/>
                </a:solidFill>
                <a:latin typeface="华文行楷" pitchFamily="2" charset="-122"/>
                <a:ea typeface="华文行楷" pitchFamily="2" charset="-122"/>
              </a:rPr>
              <a:t>        </a:t>
            </a:r>
            <a:r>
              <a:rPr lang="en-US" altLang="zh-CN" sz="2800" b="1" dirty="0">
                <a:solidFill>
                  <a:schemeClr val="tx1"/>
                </a:solidFill>
                <a:latin typeface="华文行楷" pitchFamily="2" charset="-122"/>
                <a:ea typeface="华文行楷" pitchFamily="2" charset="-122"/>
              </a:rPr>
              <a:t>1.</a:t>
            </a:r>
            <a:r>
              <a:rPr lang="zh-CN" altLang="en-US" sz="2800" b="1" dirty="0">
                <a:solidFill>
                  <a:schemeClr val="tx1"/>
                </a:solidFill>
                <a:latin typeface="华文行楷" pitchFamily="2" charset="-122"/>
                <a:ea typeface="华文行楷" pitchFamily="2" charset="-122"/>
              </a:rPr>
              <a:t>关注学生成长，突出立德树人</a:t>
            </a:r>
            <a:endParaRPr lang="en-US" altLang="zh-CN" sz="2800" b="1" dirty="0">
              <a:solidFill>
                <a:schemeClr val="tx1"/>
              </a:solidFill>
              <a:latin typeface="华文行楷" pitchFamily="2" charset="-122"/>
              <a:ea typeface="华文行楷" pitchFamily="2" charset="-122"/>
            </a:endParaRPr>
          </a:p>
          <a:p>
            <a:pPr algn="ctr"/>
            <a:r>
              <a:rPr lang="zh-CN" altLang="en-US" sz="2800" b="1" dirty="0">
                <a:solidFill>
                  <a:schemeClr val="tx1"/>
                </a:solidFill>
                <a:latin typeface="华文行楷" pitchFamily="2" charset="-122"/>
                <a:ea typeface="华文行楷" pitchFamily="2" charset="-122"/>
              </a:rPr>
              <a:t>        </a:t>
            </a:r>
            <a:r>
              <a:rPr lang="en-US" altLang="zh-CN" sz="2800" b="1" dirty="0">
                <a:solidFill>
                  <a:schemeClr val="tx1"/>
                </a:solidFill>
                <a:latin typeface="华文行楷" pitchFamily="2" charset="-122"/>
                <a:ea typeface="华文行楷" pitchFamily="2" charset="-122"/>
              </a:rPr>
              <a:t>2.</a:t>
            </a:r>
            <a:r>
              <a:rPr lang="zh-CN" altLang="en-US" sz="2800" b="1" dirty="0">
                <a:solidFill>
                  <a:schemeClr val="tx1"/>
                </a:solidFill>
                <a:latin typeface="华文行楷" pitchFamily="2" charset="-122"/>
                <a:ea typeface="华文行楷" pitchFamily="2" charset="-122"/>
              </a:rPr>
              <a:t>注重能力培养，凸显核心素养</a:t>
            </a:r>
            <a:endParaRPr lang="en-US" altLang="zh-CN" sz="2800" b="1" dirty="0">
              <a:solidFill>
                <a:schemeClr val="tx1"/>
              </a:solidFill>
              <a:latin typeface="华文行楷" pitchFamily="2" charset="-122"/>
              <a:ea typeface="华文行楷" pitchFamily="2" charset="-122"/>
            </a:endParaRPr>
          </a:p>
          <a:p>
            <a:pPr algn="ctr"/>
            <a:r>
              <a:rPr lang="zh-CN" altLang="en-US" sz="2800" b="1" dirty="0">
                <a:solidFill>
                  <a:schemeClr val="tx1"/>
                </a:solidFill>
                <a:latin typeface="华文行楷" pitchFamily="2" charset="-122"/>
                <a:ea typeface="华文行楷" pitchFamily="2" charset="-122"/>
              </a:rPr>
              <a:t>        </a:t>
            </a:r>
            <a:r>
              <a:rPr lang="en-US" altLang="zh-CN" sz="2800" b="1" dirty="0">
                <a:solidFill>
                  <a:schemeClr val="tx1"/>
                </a:solidFill>
                <a:latin typeface="华文行楷" pitchFamily="2" charset="-122"/>
                <a:ea typeface="华文行楷" pitchFamily="2" charset="-122"/>
              </a:rPr>
              <a:t>3.</a:t>
            </a:r>
            <a:r>
              <a:rPr lang="zh-CN" altLang="en-US" sz="2800" b="1" dirty="0">
                <a:solidFill>
                  <a:schemeClr val="tx1"/>
                </a:solidFill>
                <a:latin typeface="华文行楷" pitchFamily="2" charset="-122"/>
                <a:ea typeface="华文行楷" pitchFamily="2" charset="-122"/>
              </a:rPr>
              <a:t>创设真实情境，彰显时代特色</a:t>
            </a:r>
            <a:endParaRPr lang="en-US" altLang="zh-CN" sz="2800" b="1" dirty="0">
              <a:solidFill>
                <a:schemeClr val="tx1"/>
              </a:solidFill>
              <a:latin typeface="华文行楷" pitchFamily="2" charset="-122"/>
              <a:ea typeface="华文行楷" pitchFamily="2" charset="-122"/>
            </a:endParaRPr>
          </a:p>
          <a:p>
            <a:pPr algn="ctr"/>
            <a:r>
              <a:rPr lang="zh-CN" altLang="en-US" sz="2800" b="1" dirty="0">
                <a:solidFill>
                  <a:schemeClr val="tx1"/>
                </a:solidFill>
                <a:latin typeface="华文行楷" pitchFamily="2" charset="-122"/>
                <a:ea typeface="华文行楷" pitchFamily="2" charset="-122"/>
              </a:rPr>
              <a:t>        </a:t>
            </a:r>
            <a:r>
              <a:rPr lang="en-US" altLang="zh-CN" sz="2800" b="1" dirty="0">
                <a:solidFill>
                  <a:schemeClr val="tx1"/>
                </a:solidFill>
                <a:latin typeface="华文行楷" pitchFamily="2" charset="-122"/>
                <a:ea typeface="华文行楷" pitchFamily="2" charset="-122"/>
              </a:rPr>
              <a:t>4.</a:t>
            </a:r>
            <a:r>
              <a:rPr lang="zh-CN" altLang="en-US" sz="2800" b="1" dirty="0">
                <a:solidFill>
                  <a:schemeClr val="tx1"/>
                </a:solidFill>
                <a:latin typeface="华文行楷" pitchFamily="2" charset="-122"/>
                <a:ea typeface="华文行楷" pitchFamily="2" charset="-122"/>
              </a:rPr>
              <a:t>探索评价多元，厚植正确导向</a:t>
            </a:r>
            <a:endParaRPr lang="en-US" altLang="zh-CN" sz="2000" b="1" dirty="0">
              <a:solidFill>
                <a:schemeClr val="tx1"/>
              </a:solidFill>
              <a:latin typeface="华文行楷" pitchFamily="2" charset="-122"/>
              <a:ea typeface="华文行楷" pitchFamily="2" charset="-122"/>
            </a:endParaRPr>
          </a:p>
          <a:p>
            <a:pPr algn="ctr"/>
            <a:endParaRPr lang="zh-CN" altLang="zh-CN" sz="2000" b="1" dirty="0">
              <a:solidFill>
                <a:schemeClr val="tx1">
                  <a:lumMod val="50000"/>
                  <a:lumOff val="50000"/>
                </a:schemeClr>
              </a:solidFill>
              <a:latin typeface="华文行楷" pitchFamily="2" charset="-122"/>
              <a:ea typeface="华文行楷" pitchFamily="2" charset="-122"/>
            </a:endParaRPr>
          </a:p>
        </p:txBody>
      </p:sp>
    </p:spTree>
    <p:extLst>
      <p:ext uri="{BB962C8B-B14F-4D97-AF65-F5344CB8AC3E}">
        <p14:creationId xmlns:p14="http://schemas.microsoft.com/office/powerpoint/2010/main" val="274586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96EA6DC2-9D6B-419A-88CA-5BF9916F529E}"/>
              </a:ext>
            </a:extLst>
          </p:cNvPr>
          <p:cNvSpPr/>
          <p:nvPr/>
        </p:nvSpPr>
        <p:spPr>
          <a:xfrm>
            <a:off x="0" y="11113"/>
            <a:ext cx="9144000" cy="684212"/>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grpSp>
        <p:nvGrpSpPr>
          <p:cNvPr id="2" name="组合 42">
            <a:extLst>
              <a:ext uri="{FF2B5EF4-FFF2-40B4-BE49-F238E27FC236}">
                <a16:creationId xmlns:a16="http://schemas.microsoft.com/office/drawing/2014/main" id="{273BE388-BC61-4BD3-8619-F6B795DE05FC}"/>
              </a:ext>
            </a:extLst>
          </p:cNvPr>
          <p:cNvGrpSpPr>
            <a:grpSpLocks/>
          </p:cNvGrpSpPr>
          <p:nvPr/>
        </p:nvGrpSpPr>
        <p:grpSpPr bwMode="auto">
          <a:xfrm>
            <a:off x="750888" y="1273175"/>
            <a:ext cx="8261350" cy="3700463"/>
            <a:chOff x="7370559" y="1437836"/>
            <a:chExt cx="4185031" cy="5186463"/>
          </a:xfrm>
        </p:grpSpPr>
        <p:grpSp>
          <p:nvGrpSpPr>
            <p:cNvPr id="95238" name="组合 43">
              <a:extLst>
                <a:ext uri="{FF2B5EF4-FFF2-40B4-BE49-F238E27FC236}">
                  <a16:creationId xmlns:a16="http://schemas.microsoft.com/office/drawing/2014/main" id="{D6A50A03-7717-433C-AAD6-6B2F42546C88}"/>
                </a:ext>
              </a:extLst>
            </p:cNvPr>
            <p:cNvGrpSpPr>
              <a:grpSpLocks/>
            </p:cNvGrpSpPr>
            <p:nvPr/>
          </p:nvGrpSpPr>
          <p:grpSpPr bwMode="auto">
            <a:xfrm>
              <a:off x="7496062" y="1581570"/>
              <a:ext cx="4059528" cy="5042729"/>
              <a:chOff x="1838892" y="2142672"/>
              <a:chExt cx="3084650" cy="3118938"/>
            </a:xfrm>
          </p:grpSpPr>
          <p:sp>
            <p:nvSpPr>
              <p:cNvPr id="47" name="平行四边形 46">
                <a:extLst>
                  <a:ext uri="{FF2B5EF4-FFF2-40B4-BE49-F238E27FC236}">
                    <a16:creationId xmlns:a16="http://schemas.microsoft.com/office/drawing/2014/main" id="{DA7CAD8A-9113-4E67-A172-64AEFEFF9821}"/>
                  </a:ext>
                </a:extLst>
              </p:cNvPr>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8" name="平行四边形 47">
                <a:extLst>
                  <a:ext uri="{FF2B5EF4-FFF2-40B4-BE49-F238E27FC236}">
                    <a16:creationId xmlns:a16="http://schemas.microsoft.com/office/drawing/2014/main" id="{A3E02969-6C3D-4B8A-9A74-849B223A6113}"/>
                  </a:ext>
                </a:extLst>
              </p:cNvPr>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5" name="圆角矩形 99">
              <a:extLst>
                <a:ext uri="{FF2B5EF4-FFF2-40B4-BE49-F238E27FC236}">
                  <a16:creationId xmlns:a16="http://schemas.microsoft.com/office/drawing/2014/main" id="{1BD1E484-4527-4D2E-98B4-B3A8C3D63A2E}"/>
                </a:ext>
              </a:extLst>
            </p:cNvPr>
            <p:cNvSpPr/>
            <p:nvPr/>
          </p:nvSpPr>
          <p:spPr>
            <a:xfrm>
              <a:off x="7520139" y="1602486"/>
              <a:ext cx="3367969" cy="4229715"/>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6" name="圆角矩形 100">
              <a:extLst>
                <a:ext uri="{FF2B5EF4-FFF2-40B4-BE49-F238E27FC236}">
                  <a16:creationId xmlns:a16="http://schemas.microsoft.com/office/drawing/2014/main" id="{CBCC6AE1-B133-43D8-AB32-D8487BF7E1B1}"/>
                </a:ext>
              </a:extLst>
            </p:cNvPr>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9" name="文本框 107">
            <a:extLst>
              <a:ext uri="{FF2B5EF4-FFF2-40B4-BE49-F238E27FC236}">
                <a16:creationId xmlns:a16="http://schemas.microsoft.com/office/drawing/2014/main" id="{4701B58F-52CA-4006-B161-A2847B34EA67}"/>
              </a:ext>
            </a:extLst>
          </p:cNvPr>
          <p:cNvSpPr txBox="1"/>
          <p:nvPr/>
        </p:nvSpPr>
        <p:spPr>
          <a:xfrm>
            <a:off x="750389" y="1361440"/>
            <a:ext cx="6509657" cy="2525307"/>
          </a:xfrm>
          <a:prstGeom prst="rect">
            <a:avLst/>
          </a:prstGeom>
          <a:noFill/>
        </p:spPr>
        <p:txBody>
          <a:bodyPr lIns="68580" tIns="34290" rIns="68580" bIns="34290">
            <a:spAutoFit/>
          </a:bodyPr>
          <a:lstStyle/>
          <a:p>
            <a:pPr defTabSz="456565" fontAlgn="auto">
              <a:lnSpc>
                <a:spcPct val="140000"/>
              </a:lnSpc>
              <a:spcBef>
                <a:spcPts val="0"/>
              </a:spcBef>
              <a:spcAft>
                <a:spcPts val="0"/>
              </a:spcAft>
              <a:defRPr/>
            </a:pPr>
            <a:r>
              <a:rPr lang="zh-CN" altLang="en-US" sz="2100" dirty="0">
                <a:latin typeface="方正正粗黑简体" pitchFamily="2" charset="-122"/>
                <a:ea typeface="方正正粗黑简体" pitchFamily="2" charset="-122"/>
                <a:cs typeface="+mn-ea"/>
                <a:sym typeface="+mn-lt"/>
              </a:rPr>
              <a:t>  始终践行</a:t>
            </a:r>
            <a:r>
              <a:rPr lang="zh-CN" altLang="en-US" sz="2100" b="1" dirty="0">
                <a:blipFill>
                  <a:blip r:embed="rId3"/>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“一人一长一卓越”</a:t>
            </a:r>
            <a:r>
              <a:rPr lang="zh-CN" altLang="en-US" sz="2100" dirty="0">
                <a:latin typeface="方正正粗黑简体" pitchFamily="2" charset="-122"/>
                <a:ea typeface="方正正粗黑简体" pitchFamily="2" charset="-122"/>
                <a:cs typeface="+mn-ea"/>
                <a:sym typeface="+mn-lt"/>
              </a:rPr>
              <a:t>的育人理念，根据孩子文化学习、艺体特长的基础做好生涯规划，</a:t>
            </a:r>
            <a:r>
              <a:rPr lang="zh-CN" altLang="en-US" dirty="0">
                <a:solidFill>
                  <a:schemeClr val="bg2">
                    <a:lumMod val="25000"/>
                  </a:schemeClr>
                </a:solidFill>
                <a:latin typeface="微软雅黑" panose="020B0503020204020204" pitchFamily="34" charset="-122"/>
                <a:ea typeface="微软雅黑" panose="020B0503020204020204" pitchFamily="34" charset="-122"/>
                <a:cs typeface="+mn-ea"/>
                <a:sym typeface="+mn-lt"/>
              </a:rPr>
              <a:t>，</a:t>
            </a:r>
            <a:r>
              <a:rPr lang="zh-CN" altLang="en-US" sz="2100" dirty="0">
                <a:latin typeface="方正正粗黑简体" pitchFamily="2" charset="-122"/>
                <a:ea typeface="方正正粗黑简体" pitchFamily="2" charset="-122"/>
                <a:cs typeface="+mn-ea"/>
                <a:sym typeface="+mn-lt"/>
              </a:rPr>
              <a:t>尽最大可能</a:t>
            </a:r>
            <a:r>
              <a:rPr lang="zh-CN" altLang="en-US" sz="2400" b="1" dirty="0">
                <a:blipFill>
                  <a:blip r:embed="rId4"/>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挖掘每一个孩子的潜能，激发其学习的动力</a:t>
            </a:r>
            <a:r>
              <a:rPr lang="zh-CN" altLang="en-US" dirty="0">
                <a:solidFill>
                  <a:schemeClr val="bg2">
                    <a:lumMod val="25000"/>
                  </a:schemeClr>
                </a:solidFill>
                <a:latin typeface="微软雅黑" panose="020B0503020204020204" pitchFamily="34" charset="-122"/>
                <a:ea typeface="微软雅黑" panose="020B0503020204020204" pitchFamily="34" charset="-122"/>
                <a:cs typeface="+mn-ea"/>
                <a:sym typeface="+mn-lt"/>
              </a:rPr>
              <a:t>。</a:t>
            </a:r>
            <a:r>
              <a:rPr lang="zh-CN" altLang="en-US" sz="2100" dirty="0">
                <a:latin typeface="方正正粗黑简体" pitchFamily="2" charset="-122"/>
                <a:ea typeface="方正正粗黑简体" pitchFamily="2" charset="-122"/>
                <a:cs typeface="+mn-ea"/>
                <a:sym typeface="+mn-lt"/>
              </a:rPr>
              <a:t>让原本“升大学无望”的学子不仅圆梦象牙塔，更</a:t>
            </a:r>
            <a:r>
              <a:rPr lang="zh-CN" altLang="en-US" sz="24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昂首叩开</a:t>
            </a:r>
            <a:r>
              <a:rPr lang="en-US" altLang="zh-CN" sz="24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211</a:t>
            </a:r>
            <a:r>
              <a:rPr lang="zh-CN" altLang="en-US" sz="24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a:t>
            </a:r>
            <a:r>
              <a:rPr lang="en-US" altLang="zh-CN" sz="24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985</a:t>
            </a:r>
            <a:r>
              <a:rPr lang="zh-CN" altLang="en-US" sz="24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等重点院校大门</a:t>
            </a:r>
            <a:r>
              <a:rPr lang="zh-CN" altLang="en-US" dirty="0">
                <a:solidFill>
                  <a:schemeClr val="bg2">
                    <a:lumMod val="25000"/>
                  </a:schemeClr>
                </a:solidFill>
                <a:latin typeface="微软雅黑" panose="020B0503020204020204" pitchFamily="34" charset="-122"/>
                <a:ea typeface="微软雅黑" panose="020B0503020204020204" pitchFamily="34" charset="-122"/>
                <a:cs typeface="+mn-ea"/>
                <a:sym typeface="+mn-lt"/>
              </a:rPr>
              <a:t>。</a:t>
            </a:r>
            <a:endParaRPr lang="zh-CN" altLang="en-US" dirty="0">
              <a:solidFill>
                <a:schemeClr val="bg2">
                  <a:lumMod val="25000"/>
                </a:schemeClr>
              </a:solidFill>
              <a:latin typeface="微软雅黑" panose="020B0503020204020204" pitchFamily="34" charset="-122"/>
              <a:ea typeface="微软雅黑" panose="020B0503020204020204" pitchFamily="34" charset="-122"/>
              <a:cs typeface="+mn-ea"/>
            </a:endParaRPr>
          </a:p>
        </p:txBody>
      </p:sp>
      <p:pic>
        <p:nvPicPr>
          <p:cNvPr id="13" name="图片 12">
            <a:extLst>
              <a:ext uri="{FF2B5EF4-FFF2-40B4-BE49-F238E27FC236}">
                <a16:creationId xmlns:a16="http://schemas.microsoft.com/office/drawing/2014/main" id="{20FEAFD1-E604-451E-910D-EE45986206E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66063" y="3122613"/>
            <a:ext cx="1193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a:extLst>
              <a:ext uri="{FF2B5EF4-FFF2-40B4-BE49-F238E27FC236}">
                <a16:creationId xmlns:a16="http://schemas.microsoft.com/office/drawing/2014/main" id="{6C3DF34F-9FB2-436D-8791-C28D5BCD78D6}"/>
              </a:ext>
            </a:extLst>
          </p:cNvPr>
          <p:cNvSpPr/>
          <p:nvPr/>
        </p:nvSpPr>
        <p:spPr>
          <a:xfrm>
            <a:off x="1973724" y="-2499"/>
            <a:ext cx="4239291"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四、激发内生活力，人文备考</a:t>
            </a:r>
          </a:p>
        </p:txBody>
      </p:sp>
      <p:pic>
        <p:nvPicPr>
          <p:cNvPr id="12" name="图片 58">
            <a:extLst>
              <a:ext uri="{FF2B5EF4-FFF2-40B4-BE49-F238E27FC236}">
                <a16:creationId xmlns:a16="http://schemas.microsoft.com/office/drawing/2014/main" id="{65ADECCD-23CD-4E19-9584-E9AC949F802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950" fill="hold"/>
                                        <p:tgtEl>
                                          <p:spTgt spid="13"/>
                                        </p:tgtEl>
                                        <p:attrNameLst>
                                          <p:attrName>ppt_w</p:attrName>
                                        </p:attrNameLst>
                                      </p:cBhvr>
                                      <p:tavLst>
                                        <p:tav tm="0">
                                          <p:val>
                                            <p:fltVal val="0"/>
                                          </p:val>
                                        </p:tav>
                                        <p:tav tm="100000">
                                          <p:val>
                                            <p:strVal val="#ppt_w"/>
                                          </p:val>
                                        </p:tav>
                                      </p:tavLst>
                                    </p:anim>
                                    <p:anim calcmode="lin" valueType="num">
                                      <p:cBhvr>
                                        <p:cTn id="8" dur="950" fill="hold"/>
                                        <p:tgtEl>
                                          <p:spTgt spid="13"/>
                                        </p:tgtEl>
                                        <p:attrNameLst>
                                          <p:attrName>ppt_h</p:attrName>
                                        </p:attrNameLst>
                                      </p:cBhvr>
                                      <p:tavLst>
                                        <p:tav tm="0">
                                          <p:val>
                                            <p:fltVal val="0"/>
                                          </p:val>
                                        </p:tav>
                                        <p:tav tm="100000">
                                          <p:val>
                                            <p:strVal val="#ppt_h"/>
                                          </p:val>
                                        </p:tav>
                                      </p:tavLst>
                                    </p:anim>
                                    <p:animEffect transition="in" filter="fade">
                                      <p:cBhvr>
                                        <p:cTn id="9" dur="950"/>
                                        <p:tgtEl>
                                          <p:spTgt spid="13"/>
                                        </p:tgtEl>
                                      </p:cBhvr>
                                    </p:animEffect>
                                  </p:childTnLst>
                                </p:cTn>
                              </p:par>
                            </p:childTnLst>
                          </p:cTn>
                        </p:par>
                        <p:par>
                          <p:cTn id="10" fill="hold" nodeType="afterGroup">
                            <p:stCondLst>
                              <p:cond delay="9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950"/>
                            </p:stCondLst>
                            <p:childTnLst>
                              <p:par>
                                <p:cTn id="17" presetID="14" presetClass="entr" presetSubtype="1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2">
            <a:extLst>
              <a:ext uri="{FF2B5EF4-FFF2-40B4-BE49-F238E27FC236}">
                <a16:creationId xmlns:a16="http://schemas.microsoft.com/office/drawing/2014/main" id="{FE512341-648D-4197-8E60-73E3CFA66876}"/>
              </a:ext>
            </a:extLst>
          </p:cNvPr>
          <p:cNvGrpSpPr>
            <a:grpSpLocks/>
          </p:cNvGrpSpPr>
          <p:nvPr/>
        </p:nvGrpSpPr>
        <p:grpSpPr bwMode="auto">
          <a:xfrm>
            <a:off x="750888" y="1273175"/>
            <a:ext cx="8261350" cy="3700463"/>
            <a:chOff x="7370559" y="1437836"/>
            <a:chExt cx="4185031" cy="5186463"/>
          </a:xfrm>
        </p:grpSpPr>
        <p:grpSp>
          <p:nvGrpSpPr>
            <p:cNvPr id="97286" name="组合 43">
              <a:extLst>
                <a:ext uri="{FF2B5EF4-FFF2-40B4-BE49-F238E27FC236}">
                  <a16:creationId xmlns:a16="http://schemas.microsoft.com/office/drawing/2014/main" id="{1EAF9CA9-9512-471B-9A80-CE5EF70EAE72}"/>
                </a:ext>
              </a:extLst>
            </p:cNvPr>
            <p:cNvGrpSpPr>
              <a:grpSpLocks/>
            </p:cNvGrpSpPr>
            <p:nvPr/>
          </p:nvGrpSpPr>
          <p:grpSpPr bwMode="auto">
            <a:xfrm>
              <a:off x="7496062" y="1581570"/>
              <a:ext cx="4059528" cy="5042729"/>
              <a:chOff x="1838892" y="2142672"/>
              <a:chExt cx="3084650" cy="3118938"/>
            </a:xfrm>
          </p:grpSpPr>
          <p:sp>
            <p:nvSpPr>
              <p:cNvPr id="47" name="平行四边形 46">
                <a:extLst>
                  <a:ext uri="{FF2B5EF4-FFF2-40B4-BE49-F238E27FC236}">
                    <a16:creationId xmlns:a16="http://schemas.microsoft.com/office/drawing/2014/main" id="{026DE9E2-BEFA-4150-84E0-2F4801C12F67}"/>
                  </a:ext>
                </a:extLst>
              </p:cNvPr>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8" name="平行四边形 47">
                <a:extLst>
                  <a:ext uri="{FF2B5EF4-FFF2-40B4-BE49-F238E27FC236}">
                    <a16:creationId xmlns:a16="http://schemas.microsoft.com/office/drawing/2014/main" id="{155231C5-421F-420C-ADBE-6396F4334AA0}"/>
                  </a:ext>
                </a:extLst>
              </p:cNvPr>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5" name="圆角矩形 99">
              <a:extLst>
                <a:ext uri="{FF2B5EF4-FFF2-40B4-BE49-F238E27FC236}">
                  <a16:creationId xmlns:a16="http://schemas.microsoft.com/office/drawing/2014/main" id="{53FFD1AA-C827-400E-B733-DA577615806D}"/>
                </a:ext>
              </a:extLst>
            </p:cNvPr>
            <p:cNvSpPr/>
            <p:nvPr/>
          </p:nvSpPr>
          <p:spPr>
            <a:xfrm>
              <a:off x="7520139" y="1602486"/>
              <a:ext cx="3367969" cy="4229715"/>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6" name="圆角矩形 100">
              <a:extLst>
                <a:ext uri="{FF2B5EF4-FFF2-40B4-BE49-F238E27FC236}">
                  <a16:creationId xmlns:a16="http://schemas.microsoft.com/office/drawing/2014/main" id="{2B48A7FA-B6D6-4F7A-9593-7341C66B3AB4}"/>
                </a:ext>
              </a:extLst>
            </p:cNvPr>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9" name="文本框 107">
            <a:extLst>
              <a:ext uri="{FF2B5EF4-FFF2-40B4-BE49-F238E27FC236}">
                <a16:creationId xmlns:a16="http://schemas.microsoft.com/office/drawing/2014/main" id="{891AE334-3E55-4624-A86C-72675A158876}"/>
              </a:ext>
            </a:extLst>
          </p:cNvPr>
          <p:cNvSpPr txBox="1">
            <a:spLocks noChangeArrowheads="1"/>
          </p:cNvSpPr>
          <p:nvPr/>
        </p:nvSpPr>
        <p:spPr bwMode="auto">
          <a:xfrm>
            <a:off x="817563" y="1692275"/>
            <a:ext cx="6510337"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100">
                <a:latin typeface="方正正粗黑简体"/>
                <a:ea typeface="方正正粗黑简体"/>
                <a:cs typeface="微软雅黑" panose="020B0503020204020204" pitchFamily="34" charset="-122"/>
                <a:sym typeface="+mn-lt"/>
              </a:rPr>
              <a:t>  </a:t>
            </a:r>
            <a:r>
              <a:rPr lang="zh-CN" altLang="en-US" sz="2800" b="1">
                <a:latin typeface="方正正粗黑简体"/>
                <a:ea typeface="方正正粗黑简体"/>
                <a:cs typeface="微软雅黑" panose="020B0503020204020204" pitchFamily="34" charset="-122"/>
                <a:sym typeface="+mn-lt"/>
              </a:rPr>
              <a:t>积极开展扶优补弱工作，对学生进行分类分层辅导，激发学生活力。</a:t>
            </a:r>
            <a:endParaRPr lang="zh-CN" altLang="en-US" b="1">
              <a:solidFill>
                <a:srgbClr val="363636"/>
              </a:solidFill>
              <a:latin typeface="微软雅黑" panose="020B0503020204020204" pitchFamily="34" charset="-122"/>
              <a:ea typeface="方正正粗黑简体"/>
              <a:cs typeface="微软雅黑" panose="020B0503020204020204" pitchFamily="34" charset="-122"/>
            </a:endParaRPr>
          </a:p>
        </p:txBody>
      </p:sp>
      <p:pic>
        <p:nvPicPr>
          <p:cNvPr id="13" name="图片 12">
            <a:extLst>
              <a:ext uri="{FF2B5EF4-FFF2-40B4-BE49-F238E27FC236}">
                <a16:creationId xmlns:a16="http://schemas.microsoft.com/office/drawing/2014/main" id="{92A79B13-3735-45F7-89AE-9175946852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66063" y="3122613"/>
            <a:ext cx="1193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91F68927-9AF6-4CD0-94C2-47E9562A7EF8}"/>
              </a:ext>
            </a:extLst>
          </p:cNvPr>
          <p:cNvSpPr/>
          <p:nvPr/>
        </p:nvSpPr>
        <p:spPr>
          <a:xfrm>
            <a:off x="0" y="11113"/>
            <a:ext cx="9144000" cy="684212"/>
          </a:xfrm>
          <a:prstGeom prst="rect">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6565"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6E889BDF-9B60-45A1-9993-E5FCBF7E175B}"/>
              </a:ext>
            </a:extLst>
          </p:cNvPr>
          <p:cNvSpPr/>
          <p:nvPr/>
        </p:nvSpPr>
        <p:spPr>
          <a:xfrm>
            <a:off x="1973724" y="-2499"/>
            <a:ext cx="4239291" cy="684213"/>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6565" fontAlgn="auto">
              <a:spcBef>
                <a:spcPts val="0"/>
              </a:spcBef>
              <a:spcAft>
                <a:spcPts val="0"/>
              </a:spcAft>
              <a:defRPr/>
            </a:pPr>
            <a:r>
              <a:rPr lang="zh-CN" altLang="en-US" sz="2400" b="1" dirty="0">
                <a:solidFill>
                  <a:schemeClr val="bg1"/>
                </a:solidFill>
              </a:rPr>
              <a:t>四、激发内生活力，人文备考</a:t>
            </a:r>
          </a:p>
        </p:txBody>
      </p:sp>
      <p:pic>
        <p:nvPicPr>
          <p:cNvPr id="15" name="图片 58">
            <a:extLst>
              <a:ext uri="{FF2B5EF4-FFF2-40B4-BE49-F238E27FC236}">
                <a16:creationId xmlns:a16="http://schemas.microsoft.com/office/drawing/2014/main" id="{DF511B06-CC3A-4B4E-B23C-4734BFB6728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86738" y="11113"/>
            <a:ext cx="957262"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950" fill="hold"/>
                                        <p:tgtEl>
                                          <p:spTgt spid="13"/>
                                        </p:tgtEl>
                                        <p:attrNameLst>
                                          <p:attrName>ppt_w</p:attrName>
                                        </p:attrNameLst>
                                      </p:cBhvr>
                                      <p:tavLst>
                                        <p:tav tm="0">
                                          <p:val>
                                            <p:fltVal val="0"/>
                                          </p:val>
                                        </p:tav>
                                        <p:tav tm="100000">
                                          <p:val>
                                            <p:strVal val="#ppt_w"/>
                                          </p:val>
                                        </p:tav>
                                      </p:tavLst>
                                    </p:anim>
                                    <p:anim calcmode="lin" valueType="num">
                                      <p:cBhvr>
                                        <p:cTn id="8" dur="950" fill="hold"/>
                                        <p:tgtEl>
                                          <p:spTgt spid="13"/>
                                        </p:tgtEl>
                                        <p:attrNameLst>
                                          <p:attrName>ppt_h</p:attrName>
                                        </p:attrNameLst>
                                      </p:cBhvr>
                                      <p:tavLst>
                                        <p:tav tm="0">
                                          <p:val>
                                            <p:fltVal val="0"/>
                                          </p:val>
                                        </p:tav>
                                        <p:tav tm="100000">
                                          <p:val>
                                            <p:strVal val="#ppt_h"/>
                                          </p:val>
                                        </p:tav>
                                      </p:tavLst>
                                    </p:anim>
                                    <p:animEffect transition="in" filter="fade">
                                      <p:cBhvr>
                                        <p:cTn id="9" dur="950"/>
                                        <p:tgtEl>
                                          <p:spTgt spid="13"/>
                                        </p:tgtEl>
                                      </p:cBhvr>
                                    </p:animEffect>
                                  </p:childTnLst>
                                </p:cTn>
                              </p:par>
                            </p:childTnLst>
                          </p:cTn>
                        </p:par>
                        <p:par>
                          <p:cTn id="10" fill="hold" nodeType="afterGroup">
                            <p:stCondLst>
                              <p:cond delay="9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950"/>
                            </p:stCondLst>
                            <p:childTnLst>
                              <p:par>
                                <p:cTn id="17" presetID="14" presetClass="entr" presetSubtype="1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492500"/>
            <a:ext cx="9144000" cy="1651000"/>
          </a:xfrm>
          <a:prstGeom prst="rect">
            <a:avLst/>
          </a:prstGeom>
          <a:solidFill>
            <a:schemeClr val="accent2"/>
          </a:solidFill>
          <a:ln w="12700">
            <a:miter lim="400000"/>
          </a:ln>
        </p:spPr>
        <p:txBody>
          <a:bodyPr lIns="0" tIns="0" rIns="0" bIns="0" anchor="ctr"/>
          <a:lstStyle/>
          <a:p>
            <a:pPr lvl="0"/>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1045139"/>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chemeClr val="bg1"/>
                  </a:solidFill>
                  <a:latin typeface="+mn-ea"/>
                </a:rPr>
                <a:t>课例展示</a:t>
              </a:r>
              <a:endParaRPr sz="3200" b="1" dirty="0">
                <a:solidFill>
                  <a:schemeClr val="bg1"/>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4400" b="1" dirty="0">
                <a:solidFill>
                  <a:srgbClr val="FFFFFF"/>
                </a:solidFill>
                <a:uFill>
                  <a:solidFill>
                    <a:srgbClr val="FFFFFF"/>
                  </a:solidFill>
                </a:uFill>
                <a:latin typeface="+mn-ea"/>
                <a:ea typeface="+mn-ea"/>
              </a:rPr>
              <a:t>0</a:t>
            </a:r>
            <a:r>
              <a:rPr lang="en-US" altLang="zh-CN" sz="4400" b="1" dirty="0">
                <a:solidFill>
                  <a:srgbClr val="FFFFFF"/>
                </a:solidFill>
                <a:uFill>
                  <a:solidFill>
                    <a:srgbClr val="FFFFFF"/>
                  </a:solidFill>
                </a:uFill>
                <a:latin typeface="+mn-ea"/>
                <a:ea typeface="+mn-ea"/>
              </a:rPr>
              <a:t>5</a:t>
            </a:r>
            <a:endParaRPr sz="4400" b="1" dirty="0">
              <a:solidFill>
                <a:srgbClr val="FFFFFF"/>
              </a:solidFill>
              <a:uFill>
                <a:solidFill>
                  <a:srgbClr val="FFFFFF"/>
                </a:solidFill>
              </a:uFill>
              <a:latin typeface="+mn-ea"/>
              <a:ea typeface="+mn-ea"/>
            </a:endParaRPr>
          </a:p>
        </p:txBody>
      </p:sp>
    </p:spTree>
    <p:extLst>
      <p:ext uri="{BB962C8B-B14F-4D97-AF65-F5344CB8AC3E}">
        <p14:creationId xmlns:p14="http://schemas.microsoft.com/office/powerpoint/2010/main" val="385654877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
            <a:extLst>
              <a:ext uri="{FF2B5EF4-FFF2-40B4-BE49-F238E27FC236}">
                <a16:creationId xmlns:a16="http://schemas.microsoft.com/office/drawing/2014/main" id="{4A337796-AF65-4F63-A0B5-D2D655BE6D5A}"/>
              </a:ext>
            </a:extLst>
          </p:cNvPr>
          <p:cNvSpPr>
            <a:spLocks noChangeArrowheads="1"/>
          </p:cNvSpPr>
          <p:nvPr/>
        </p:nvSpPr>
        <p:spPr bwMode="auto">
          <a:xfrm>
            <a:off x="5396002" y="1345289"/>
            <a:ext cx="1456681" cy="2484136"/>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solidFill>
            <a:schemeClr val="accent1"/>
          </a:solidFill>
          <a:ln>
            <a:noFill/>
          </a:ln>
          <a:effectLst/>
        </p:spPr>
        <p:txBody>
          <a:bodyPr wrap="none" anchor="ctr"/>
          <a:lstStyle/>
          <a:p>
            <a:endParaRPr lang="en-US"/>
          </a:p>
        </p:txBody>
      </p:sp>
      <p:sp>
        <p:nvSpPr>
          <p:cNvPr id="2" name="矩形 1">
            <a:extLst>
              <a:ext uri="{FF2B5EF4-FFF2-40B4-BE49-F238E27FC236}">
                <a16:creationId xmlns:a16="http://schemas.microsoft.com/office/drawing/2014/main" id="{82526161-D79D-41FB-A3B8-E119C1E1A251}"/>
              </a:ext>
            </a:extLst>
          </p:cNvPr>
          <p:cNvSpPr/>
          <p:nvPr/>
        </p:nvSpPr>
        <p:spPr>
          <a:xfrm>
            <a:off x="0" y="10631"/>
            <a:ext cx="9144000" cy="684000"/>
          </a:xfrm>
          <a:prstGeom prst="rect">
            <a:avLst/>
          </a:prstGeom>
          <a:solidFill>
            <a:schemeClr val="accent4">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2"/>
          <a:stretch>
            <a:fillRect/>
          </a:stretch>
        </p:blipFill>
        <p:spPr>
          <a:xfrm>
            <a:off x="8187070" y="-1"/>
            <a:ext cx="956930" cy="684000"/>
          </a:xfrm>
          <a:prstGeom prst="rect">
            <a:avLst/>
          </a:prstGeom>
        </p:spPr>
      </p:pic>
      <p:sp>
        <p:nvSpPr>
          <p:cNvPr id="13" name="矩形 12">
            <a:extLst>
              <a:ext uri="{FF2B5EF4-FFF2-40B4-BE49-F238E27FC236}">
                <a16:creationId xmlns:a16="http://schemas.microsoft.com/office/drawing/2014/main" id="{2892E9AA-FA8F-49FD-8EE8-F785D2B63E24}"/>
              </a:ext>
            </a:extLst>
          </p:cNvPr>
          <p:cNvSpPr/>
          <p:nvPr/>
        </p:nvSpPr>
        <p:spPr>
          <a:xfrm>
            <a:off x="566532" y="-11356"/>
            <a:ext cx="6851256" cy="684000"/>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b="1" dirty="0">
                <a:solidFill>
                  <a:srgbClr val="7030A0"/>
                </a:solidFill>
                <a:latin typeface="微软雅黑" panose="020B0503020204020204" pitchFamily="34" charset="-122"/>
                <a:ea typeface="微软雅黑" panose="020B0503020204020204" pitchFamily="34" charset="-122"/>
              </a:rPr>
              <a:t>课堂复习模式：“以题引讲</a:t>
            </a:r>
            <a:r>
              <a:rPr lang="en-US" altLang="zh-CN" b="1" dirty="0">
                <a:solidFill>
                  <a:srgbClr val="7030A0"/>
                </a:solidFill>
                <a:latin typeface="微软雅黑" panose="020B0503020204020204" pitchFamily="34" charset="-122"/>
                <a:ea typeface="微软雅黑" panose="020B0503020204020204" pitchFamily="34" charset="-122"/>
              </a:rPr>
              <a:t>·</a:t>
            </a:r>
            <a:r>
              <a:rPr lang="zh-CN" altLang="en-US" b="1" dirty="0">
                <a:solidFill>
                  <a:srgbClr val="7030A0"/>
                </a:solidFill>
                <a:latin typeface="微软雅黑" panose="020B0503020204020204" pitchFamily="34" charset="-122"/>
                <a:ea typeface="微软雅黑" panose="020B0503020204020204" pitchFamily="34" charset="-122"/>
              </a:rPr>
              <a:t>题组反思</a:t>
            </a:r>
            <a:r>
              <a:rPr lang="en-US" altLang="zh-CN" b="1" dirty="0">
                <a:solidFill>
                  <a:srgbClr val="7030A0"/>
                </a:solidFill>
                <a:latin typeface="微软雅黑" panose="020B0503020204020204" pitchFamily="34" charset="-122"/>
                <a:ea typeface="微软雅黑" panose="020B0503020204020204" pitchFamily="34" charset="-122"/>
              </a:rPr>
              <a:t>·</a:t>
            </a:r>
            <a:r>
              <a:rPr lang="zh-CN" altLang="en-US" b="1" dirty="0">
                <a:solidFill>
                  <a:srgbClr val="7030A0"/>
                </a:solidFill>
                <a:latin typeface="微软雅黑" panose="020B0503020204020204" pitchFamily="34" charset="-122"/>
                <a:ea typeface="微软雅黑" panose="020B0503020204020204" pitchFamily="34" charset="-122"/>
              </a:rPr>
              <a:t>三位一体”复习教学模式</a:t>
            </a:r>
          </a:p>
        </p:txBody>
      </p:sp>
      <p:pic>
        <p:nvPicPr>
          <p:cNvPr id="6" name="图片 5">
            <a:extLst>
              <a:ext uri="{FF2B5EF4-FFF2-40B4-BE49-F238E27FC236}">
                <a16:creationId xmlns:a16="http://schemas.microsoft.com/office/drawing/2014/main" id="{FAC03DA8-92BF-45E5-8F93-8BD5B5350473}"/>
              </a:ext>
            </a:extLst>
          </p:cNvPr>
          <p:cNvPicPr/>
          <p:nvPr/>
        </p:nvPicPr>
        <p:blipFill>
          <a:blip r:embed="rId3" cstate="print"/>
          <a:srcRect/>
          <a:stretch>
            <a:fillRect/>
          </a:stretch>
        </p:blipFill>
        <p:spPr bwMode="auto">
          <a:xfrm>
            <a:off x="0" y="1345289"/>
            <a:ext cx="5061096" cy="2880320"/>
          </a:xfrm>
          <a:prstGeom prst="rect">
            <a:avLst/>
          </a:prstGeom>
          <a:noFill/>
          <a:ln w="9525">
            <a:noFill/>
            <a:miter lim="800000"/>
            <a:headEnd/>
            <a:tailEnd/>
          </a:ln>
        </p:spPr>
      </p:pic>
      <p:sp>
        <p:nvSpPr>
          <p:cNvPr id="7" name="文本框 6">
            <a:extLst>
              <a:ext uri="{FF2B5EF4-FFF2-40B4-BE49-F238E27FC236}">
                <a16:creationId xmlns:a16="http://schemas.microsoft.com/office/drawing/2014/main" id="{91F402AD-E15E-4D2B-ACF7-0739DD15CDDE}"/>
              </a:ext>
            </a:extLst>
          </p:cNvPr>
          <p:cNvSpPr txBox="1"/>
          <p:nvPr/>
        </p:nvSpPr>
        <p:spPr>
          <a:xfrm>
            <a:off x="6932427" y="1703586"/>
            <a:ext cx="2073349" cy="2308324"/>
          </a:xfrm>
          <a:prstGeom prst="rect">
            <a:avLst/>
          </a:prstGeom>
          <a:noFill/>
        </p:spPr>
        <p:txBody>
          <a:bodyPr wrap="square" rtlCol="0">
            <a:spAutoFit/>
          </a:bodyPr>
          <a:lstStyle/>
          <a:p>
            <a:r>
              <a:rPr lang="zh-CN" altLang="zh-CN" b="1" dirty="0"/>
              <a:t>遵循从“理论建构”到“学以致用”，坚持“问题导向” 和“任务驱动”，将理论、热点、方法融会贯通，立体推进。</a:t>
            </a:r>
          </a:p>
          <a:p>
            <a:endParaRPr lang="zh-CN" altLang="en-US" dirty="0"/>
          </a:p>
        </p:txBody>
      </p:sp>
      <p:sp>
        <p:nvSpPr>
          <p:cNvPr id="8" name="Freeform 4">
            <a:extLst>
              <a:ext uri="{FF2B5EF4-FFF2-40B4-BE49-F238E27FC236}">
                <a16:creationId xmlns:a16="http://schemas.microsoft.com/office/drawing/2014/main" id="{3B9D735A-0039-40F5-908F-C4B59158B769}"/>
              </a:ext>
            </a:extLst>
          </p:cNvPr>
          <p:cNvSpPr>
            <a:spLocks noChangeArrowheads="1"/>
          </p:cNvSpPr>
          <p:nvPr/>
        </p:nvSpPr>
        <p:spPr bwMode="auto">
          <a:xfrm>
            <a:off x="5389280" y="1355921"/>
            <a:ext cx="1463403" cy="2484135"/>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solidFill>
            <a:schemeClr val="accent2"/>
          </a:solidFill>
          <a:ln>
            <a:noFill/>
          </a:ln>
          <a:effectLst/>
        </p:spPr>
        <p:txBody>
          <a:bodyPr wrap="none" anchor="ctr"/>
          <a:lstStyle/>
          <a:p>
            <a:endParaRPr lang="en-US"/>
          </a:p>
        </p:txBody>
      </p:sp>
    </p:spTree>
    <p:extLst>
      <p:ext uri="{BB962C8B-B14F-4D97-AF65-F5344CB8AC3E}">
        <p14:creationId xmlns:p14="http://schemas.microsoft.com/office/powerpoint/2010/main" val="8439089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250" fill="hold"/>
                                        <p:tgtEl>
                                          <p:spTgt spid="9"/>
                                        </p:tgtEl>
                                        <p:attrNameLst>
                                          <p:attrName>ppt_w</p:attrName>
                                        </p:attrNameLst>
                                      </p:cBhvr>
                                      <p:tavLst>
                                        <p:tav tm="0">
                                          <p:val>
                                            <p:fltVal val="0"/>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animEffect transition="in" filter="fade">
                                      <p:cBhvr>
                                        <p:cTn id="15" dur="250"/>
                                        <p:tgtEl>
                                          <p:spTgt spid="9"/>
                                        </p:tgtEl>
                                      </p:cBhvr>
                                    </p:animEffect>
                                  </p:childTnLst>
                                </p:cTn>
                              </p:par>
                            </p:childTnLst>
                          </p:cTn>
                        </p:par>
                        <p:par>
                          <p:cTn id="16" fill="hold">
                            <p:stCondLst>
                              <p:cond delay="500"/>
                            </p:stCondLst>
                            <p:childTnLst>
                              <p:par>
                                <p:cTn id="17" presetID="18" presetClass="entr" presetSubtype="1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7745623" y="3799530"/>
            <a:ext cx="1289186" cy="1218475"/>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grpSp>
        <p:nvGrpSpPr>
          <p:cNvPr id="3" name="组合 58"/>
          <p:cNvGrpSpPr/>
          <p:nvPr/>
        </p:nvGrpSpPr>
        <p:grpSpPr>
          <a:xfrm rot="20175543">
            <a:off x="348499" y="1907988"/>
            <a:ext cx="1304266" cy="638562"/>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sp>
        <p:nvSpPr>
          <p:cNvPr id="68" name="文本框 67"/>
          <p:cNvSpPr txBox="1"/>
          <p:nvPr/>
        </p:nvSpPr>
        <p:spPr>
          <a:xfrm rot="199847">
            <a:off x="691816" y="1831736"/>
            <a:ext cx="948600" cy="315451"/>
          </a:xfrm>
          <a:prstGeom prst="rect">
            <a:avLst/>
          </a:prstGeom>
          <a:noFill/>
        </p:spPr>
        <p:txBody>
          <a:bodyPr wrap="square" lIns="68559" tIns="34280" rIns="68559" bIns="34280"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1</a:t>
            </a:r>
            <a:r>
              <a:rPr lang="zh-CN" altLang="en-US" sz="1600" b="1" dirty="0">
                <a:solidFill>
                  <a:schemeClr val="accent2"/>
                </a:solidFill>
                <a:latin typeface="微软雅黑" pitchFamily="34" charset="-122"/>
                <a:ea typeface="微软雅黑" pitchFamily="34" charset="-122"/>
              </a:rPr>
              <a:t>）</a:t>
            </a:r>
          </a:p>
        </p:txBody>
      </p:sp>
      <p:sp>
        <p:nvSpPr>
          <p:cNvPr id="69" name="文本框 68"/>
          <p:cNvSpPr txBox="1"/>
          <p:nvPr/>
        </p:nvSpPr>
        <p:spPr>
          <a:xfrm>
            <a:off x="169924" y="2386920"/>
            <a:ext cx="1844408" cy="1454224"/>
          </a:xfrm>
          <a:prstGeom prst="rect">
            <a:avLst/>
          </a:prstGeom>
          <a:noFill/>
        </p:spPr>
        <p:txBody>
          <a:bodyPr wrap="square" lIns="68559" tIns="34280" rIns="68559" bIns="34280" rtlCol="0">
            <a:spAutoFit/>
          </a:bodyPr>
          <a:lstStyle/>
          <a:p>
            <a:r>
              <a:rPr lang="zh-CN" altLang="en-US" b="1" dirty="0">
                <a:latin typeface="黑体" panose="02010609060101010101" pitchFamily="49" charset="-122"/>
                <a:ea typeface="黑体" panose="02010609060101010101" pitchFamily="49" charset="-122"/>
              </a:rPr>
              <a:t>通过完成</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一轮用书</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中</a:t>
            </a:r>
            <a:r>
              <a:rPr lang="en-US" altLang="zh-CN" b="1" dirty="0">
                <a:latin typeface="黑体" panose="02010609060101010101" pitchFamily="49" charset="-122"/>
                <a:ea typeface="黑体" panose="02010609060101010101" pitchFamily="49" charset="-122"/>
              </a:rPr>
              <a:t>P45</a:t>
            </a:r>
            <a:r>
              <a:rPr lang="zh-CN" altLang="en-US" b="1" dirty="0">
                <a:latin typeface="黑体" panose="02010609060101010101" pitchFamily="49" charset="-122"/>
                <a:ea typeface="黑体" panose="02010609060101010101" pitchFamily="49" charset="-122"/>
              </a:rPr>
              <a:t>知识梳理板块，梳理教材逻辑，夯实基础知识。</a:t>
            </a:r>
          </a:p>
        </p:txBody>
      </p:sp>
      <p:grpSp>
        <p:nvGrpSpPr>
          <p:cNvPr id="4" name="组合 69"/>
          <p:cNvGrpSpPr/>
          <p:nvPr/>
        </p:nvGrpSpPr>
        <p:grpSpPr>
          <a:xfrm rot="20175543">
            <a:off x="1993580" y="2539858"/>
            <a:ext cx="1099712" cy="510250"/>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sp>
        <p:nvSpPr>
          <p:cNvPr id="73" name="文本框 72"/>
          <p:cNvSpPr txBox="1"/>
          <p:nvPr/>
        </p:nvSpPr>
        <p:spPr>
          <a:xfrm rot="199847">
            <a:off x="2207386" y="2322036"/>
            <a:ext cx="948600" cy="315451"/>
          </a:xfrm>
          <a:prstGeom prst="rect">
            <a:avLst/>
          </a:prstGeom>
          <a:noFill/>
        </p:spPr>
        <p:txBody>
          <a:bodyPr wrap="square" lIns="68559" tIns="34280" rIns="68559" bIns="34280"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2</a:t>
            </a:r>
            <a:r>
              <a:rPr lang="zh-CN" altLang="en-US" sz="1600" b="1" dirty="0">
                <a:solidFill>
                  <a:schemeClr val="accent2"/>
                </a:solidFill>
                <a:latin typeface="微软雅黑" pitchFamily="34" charset="-122"/>
                <a:ea typeface="微软雅黑" pitchFamily="34" charset="-122"/>
              </a:rPr>
              <a:t>）</a:t>
            </a:r>
          </a:p>
        </p:txBody>
      </p:sp>
      <p:sp>
        <p:nvSpPr>
          <p:cNvPr id="74" name="文本框 73"/>
          <p:cNvSpPr txBox="1"/>
          <p:nvPr/>
        </p:nvSpPr>
        <p:spPr>
          <a:xfrm>
            <a:off x="1905076" y="2917964"/>
            <a:ext cx="1450979" cy="1177225"/>
          </a:xfrm>
          <a:prstGeom prst="rect">
            <a:avLst/>
          </a:prstGeom>
          <a:noFill/>
        </p:spPr>
        <p:txBody>
          <a:bodyPr wrap="square" lIns="68559" tIns="34280" rIns="68559" bIns="34280" rtlCol="0">
            <a:spAutoFit/>
          </a:bodyPr>
          <a:lstStyle/>
          <a:p>
            <a:r>
              <a:rPr lang="zh-CN" altLang="en-US" b="1" dirty="0">
                <a:latin typeface="黑体" panose="02010609060101010101" pitchFamily="49" charset="-122"/>
                <a:ea typeface="黑体" panose="02010609060101010101" pitchFamily="49" charset="-122"/>
              </a:rPr>
              <a:t>通过小组互动，结合诊断题型，反思资源配置。</a:t>
            </a:r>
          </a:p>
        </p:txBody>
      </p:sp>
      <p:grpSp>
        <p:nvGrpSpPr>
          <p:cNvPr id="5" name="组合 74"/>
          <p:cNvGrpSpPr/>
          <p:nvPr/>
        </p:nvGrpSpPr>
        <p:grpSpPr>
          <a:xfrm rot="20175543">
            <a:off x="3248795" y="1816127"/>
            <a:ext cx="1322615" cy="596840"/>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sp>
        <p:nvSpPr>
          <p:cNvPr id="78" name="文本框 77"/>
          <p:cNvSpPr txBox="1"/>
          <p:nvPr/>
        </p:nvSpPr>
        <p:spPr>
          <a:xfrm rot="199847">
            <a:off x="3591103" y="1651733"/>
            <a:ext cx="948600" cy="315451"/>
          </a:xfrm>
          <a:prstGeom prst="rect">
            <a:avLst/>
          </a:prstGeom>
          <a:noFill/>
        </p:spPr>
        <p:txBody>
          <a:bodyPr wrap="square" lIns="68559" tIns="34280" rIns="68559" bIns="34280"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3</a:t>
            </a:r>
            <a:r>
              <a:rPr lang="zh-CN" altLang="en-US" sz="1600" b="1" dirty="0">
                <a:solidFill>
                  <a:schemeClr val="accent2"/>
                </a:solidFill>
                <a:latin typeface="微软雅黑" pitchFamily="34" charset="-122"/>
                <a:ea typeface="微软雅黑" pitchFamily="34" charset="-122"/>
              </a:rPr>
              <a:t>）</a:t>
            </a:r>
          </a:p>
        </p:txBody>
      </p:sp>
      <p:sp>
        <p:nvSpPr>
          <p:cNvPr id="79" name="文本框 78"/>
          <p:cNvSpPr txBox="1"/>
          <p:nvPr/>
        </p:nvSpPr>
        <p:spPr>
          <a:xfrm>
            <a:off x="3245138" y="2276028"/>
            <a:ext cx="1519972" cy="1731223"/>
          </a:xfrm>
          <a:prstGeom prst="rect">
            <a:avLst/>
          </a:prstGeom>
          <a:noFill/>
        </p:spPr>
        <p:txBody>
          <a:bodyPr wrap="square" lIns="68559" tIns="34280" rIns="68559" bIns="34280" rtlCol="0">
            <a:spAutoFit/>
          </a:bodyPr>
          <a:lstStyle/>
          <a:p>
            <a:r>
              <a:rPr lang="zh-CN" altLang="en-US" b="1" dirty="0">
                <a:latin typeface="黑体" panose="02010609060101010101" pitchFamily="49" charset="-122"/>
                <a:ea typeface="黑体" panose="02010609060101010101" pitchFamily="49" charset="-122"/>
              </a:rPr>
              <a:t>通过时政市场准入与负面清单的材料，拓展学生知识，正确理解市场机制。</a:t>
            </a:r>
          </a:p>
        </p:txBody>
      </p:sp>
      <p:grpSp>
        <p:nvGrpSpPr>
          <p:cNvPr id="6" name="组合 79"/>
          <p:cNvGrpSpPr/>
          <p:nvPr/>
        </p:nvGrpSpPr>
        <p:grpSpPr>
          <a:xfrm rot="20175543">
            <a:off x="4822393" y="2258677"/>
            <a:ext cx="1099712" cy="510250"/>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sp>
        <p:nvSpPr>
          <p:cNvPr id="52" name="矩形 51">
            <a:extLst>
              <a:ext uri="{FF2B5EF4-FFF2-40B4-BE49-F238E27FC236}">
                <a16:creationId xmlns:a16="http://schemas.microsoft.com/office/drawing/2014/main" id="{2389BDF3-C43A-45E7-944A-0362EE91CE69}"/>
              </a:ext>
            </a:extLst>
          </p:cNvPr>
          <p:cNvSpPr/>
          <p:nvPr/>
        </p:nvSpPr>
        <p:spPr>
          <a:xfrm>
            <a:off x="0" y="10631"/>
            <a:ext cx="9144000" cy="684000"/>
          </a:xfrm>
          <a:prstGeom prst="rect">
            <a:avLst/>
          </a:prstGeom>
          <a:solidFill>
            <a:schemeClr val="accent4">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53" name="图片 52">
            <a:extLst>
              <a:ext uri="{FF2B5EF4-FFF2-40B4-BE49-F238E27FC236}">
                <a16:creationId xmlns:a16="http://schemas.microsoft.com/office/drawing/2014/main" id="{717561CA-4B87-40AE-94D8-17A683D6FA39}"/>
              </a:ext>
            </a:extLst>
          </p:cNvPr>
          <p:cNvPicPr>
            <a:picLocks noChangeAspect="1"/>
          </p:cNvPicPr>
          <p:nvPr/>
        </p:nvPicPr>
        <p:blipFill>
          <a:blip r:embed="rId3"/>
          <a:stretch>
            <a:fillRect/>
          </a:stretch>
        </p:blipFill>
        <p:spPr>
          <a:xfrm>
            <a:off x="8187070" y="-1"/>
            <a:ext cx="956930" cy="684000"/>
          </a:xfrm>
          <a:prstGeom prst="rect">
            <a:avLst/>
          </a:prstGeom>
        </p:spPr>
      </p:pic>
      <p:sp>
        <p:nvSpPr>
          <p:cNvPr id="54" name="矩形 53">
            <a:extLst>
              <a:ext uri="{FF2B5EF4-FFF2-40B4-BE49-F238E27FC236}">
                <a16:creationId xmlns:a16="http://schemas.microsoft.com/office/drawing/2014/main" id="{FC4A7C36-E8C6-4A8F-84B0-A195E1526131}"/>
              </a:ext>
            </a:extLst>
          </p:cNvPr>
          <p:cNvSpPr/>
          <p:nvPr/>
        </p:nvSpPr>
        <p:spPr>
          <a:xfrm>
            <a:off x="1790159" y="-2"/>
            <a:ext cx="5061097"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一、教学与评价目标</a:t>
            </a:r>
          </a:p>
        </p:txBody>
      </p:sp>
      <p:sp>
        <p:nvSpPr>
          <p:cNvPr id="7" name="矩形 6">
            <a:extLst>
              <a:ext uri="{FF2B5EF4-FFF2-40B4-BE49-F238E27FC236}">
                <a16:creationId xmlns:a16="http://schemas.microsoft.com/office/drawing/2014/main" id="{20A9CA28-6A70-42BD-B782-8F6CCC25266A}"/>
              </a:ext>
            </a:extLst>
          </p:cNvPr>
          <p:cNvSpPr/>
          <p:nvPr/>
        </p:nvSpPr>
        <p:spPr>
          <a:xfrm>
            <a:off x="5031200" y="2017588"/>
            <a:ext cx="788999" cy="369332"/>
          </a:xfrm>
          <a:prstGeom prst="rect">
            <a:avLst/>
          </a:prstGeom>
        </p:spPr>
        <p:txBody>
          <a:bodyPr wrap="none">
            <a:spAutoFit/>
          </a:bodyPr>
          <a:lstStyle/>
          <a:p>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4</a:t>
            </a:r>
            <a:r>
              <a:rPr lang="zh-CN" altLang="en-US" b="1" dirty="0">
                <a:solidFill>
                  <a:schemeClr val="accent2"/>
                </a:solidFill>
                <a:latin typeface="微软雅黑" pitchFamily="34" charset="-122"/>
                <a:ea typeface="微软雅黑" pitchFamily="34" charset="-122"/>
              </a:rPr>
              <a:t>）</a:t>
            </a:r>
          </a:p>
        </p:txBody>
      </p:sp>
      <p:sp>
        <p:nvSpPr>
          <p:cNvPr id="56" name="文本框 55">
            <a:extLst>
              <a:ext uri="{FF2B5EF4-FFF2-40B4-BE49-F238E27FC236}">
                <a16:creationId xmlns:a16="http://schemas.microsoft.com/office/drawing/2014/main" id="{CCB0AFE5-A06B-48AB-BC2F-41DEF24732A5}"/>
              </a:ext>
            </a:extLst>
          </p:cNvPr>
          <p:cNvSpPr txBox="1"/>
          <p:nvPr/>
        </p:nvSpPr>
        <p:spPr>
          <a:xfrm>
            <a:off x="4785757" y="2640964"/>
            <a:ext cx="1519972" cy="1731223"/>
          </a:xfrm>
          <a:prstGeom prst="rect">
            <a:avLst/>
          </a:prstGeom>
          <a:noFill/>
        </p:spPr>
        <p:txBody>
          <a:bodyPr wrap="square" lIns="68559" tIns="34280" rIns="68559" bIns="34280" rtlCol="0">
            <a:spAutoFit/>
          </a:bodyPr>
          <a:lstStyle/>
          <a:p>
            <a:r>
              <a:rPr lang="zh-CN" altLang="en-US" b="1" dirty="0">
                <a:latin typeface="黑体" panose="02010609060101010101" pitchFamily="49" charset="-122"/>
                <a:ea typeface="黑体" panose="02010609060101010101" pitchFamily="49" charset="-122"/>
              </a:rPr>
              <a:t>通过“放管服”的时政材料，推动学生进一步理解“走进社会主义市场经济。”</a:t>
            </a:r>
          </a:p>
        </p:txBody>
      </p:sp>
      <p:sp>
        <p:nvSpPr>
          <p:cNvPr id="57" name="矩形 56">
            <a:extLst>
              <a:ext uri="{FF2B5EF4-FFF2-40B4-BE49-F238E27FC236}">
                <a16:creationId xmlns:a16="http://schemas.microsoft.com/office/drawing/2014/main" id="{2A744E53-8DF1-4E78-ACC7-E8984BBBAB61}"/>
              </a:ext>
            </a:extLst>
          </p:cNvPr>
          <p:cNvSpPr/>
          <p:nvPr/>
        </p:nvSpPr>
        <p:spPr>
          <a:xfrm>
            <a:off x="6629355" y="1565940"/>
            <a:ext cx="788999" cy="369332"/>
          </a:xfrm>
          <a:prstGeom prst="rect">
            <a:avLst/>
          </a:prstGeom>
        </p:spPr>
        <p:txBody>
          <a:bodyPr wrap="none">
            <a:spAutoFit/>
          </a:bodyPr>
          <a:lstStyle/>
          <a:p>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5</a:t>
            </a:r>
            <a:r>
              <a:rPr lang="zh-CN" altLang="en-US" b="1" dirty="0">
                <a:solidFill>
                  <a:schemeClr val="accent2"/>
                </a:solidFill>
                <a:latin typeface="微软雅黑" pitchFamily="34" charset="-122"/>
                <a:ea typeface="微软雅黑" pitchFamily="34" charset="-122"/>
              </a:rPr>
              <a:t>）</a:t>
            </a:r>
          </a:p>
        </p:txBody>
      </p:sp>
      <p:grpSp>
        <p:nvGrpSpPr>
          <p:cNvPr id="58" name="组合 79">
            <a:extLst>
              <a:ext uri="{FF2B5EF4-FFF2-40B4-BE49-F238E27FC236}">
                <a16:creationId xmlns:a16="http://schemas.microsoft.com/office/drawing/2014/main" id="{AC4FE64F-09D7-47FE-A463-C53150136E17}"/>
              </a:ext>
            </a:extLst>
          </p:cNvPr>
          <p:cNvGrpSpPr/>
          <p:nvPr/>
        </p:nvGrpSpPr>
        <p:grpSpPr>
          <a:xfrm rot="20175543">
            <a:off x="6496562" y="1844922"/>
            <a:ext cx="1099712" cy="510250"/>
            <a:chOff x="4024313" y="3409951"/>
            <a:chExt cx="954881" cy="442913"/>
          </a:xfrm>
          <a:solidFill>
            <a:schemeClr val="accent2"/>
          </a:solidFill>
        </p:grpSpPr>
        <p:sp>
          <p:nvSpPr>
            <p:cNvPr id="59" name="Freeform 12">
              <a:extLst>
                <a:ext uri="{FF2B5EF4-FFF2-40B4-BE49-F238E27FC236}">
                  <a16:creationId xmlns:a16="http://schemas.microsoft.com/office/drawing/2014/main" id="{A87B42AA-3AA7-4941-9FC7-E6A3AB191676}"/>
                </a:ext>
              </a:extLst>
            </p:cNvPr>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sp>
          <p:nvSpPr>
            <p:cNvPr id="62" name="Freeform 13">
              <a:extLst>
                <a:ext uri="{FF2B5EF4-FFF2-40B4-BE49-F238E27FC236}">
                  <a16:creationId xmlns:a16="http://schemas.microsoft.com/office/drawing/2014/main" id="{40E7FC99-5A77-4B0F-B58D-9168908547A4}"/>
                </a:ext>
              </a:extLst>
            </p:cNvPr>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p:spPr>
          <p:txBody>
            <a:bodyPr vert="horz" wrap="square" lIns="91412" tIns="45706" rIns="91412" bIns="45706" numCol="1" anchor="t" anchorCtr="0" compatLnSpc="1">
              <a:prstTxWarp prst="textNoShape">
                <a:avLst/>
              </a:prstTxWarp>
            </a:bodyPr>
            <a:lstStyle/>
            <a:p>
              <a:endParaRPr lang="zh-CN" altLang="en-US" sz="1799"/>
            </a:p>
          </p:txBody>
        </p:sp>
      </p:grpSp>
      <p:sp>
        <p:nvSpPr>
          <p:cNvPr id="63" name="文本框 62">
            <a:extLst>
              <a:ext uri="{FF2B5EF4-FFF2-40B4-BE49-F238E27FC236}">
                <a16:creationId xmlns:a16="http://schemas.microsoft.com/office/drawing/2014/main" id="{348B3658-DDB5-47B6-9C40-E95E2231E000}"/>
              </a:ext>
            </a:extLst>
          </p:cNvPr>
          <p:cNvSpPr txBox="1"/>
          <p:nvPr/>
        </p:nvSpPr>
        <p:spPr>
          <a:xfrm>
            <a:off x="6329667" y="2276028"/>
            <a:ext cx="1519972" cy="1177225"/>
          </a:xfrm>
          <a:prstGeom prst="rect">
            <a:avLst/>
          </a:prstGeom>
          <a:noFill/>
        </p:spPr>
        <p:txBody>
          <a:bodyPr wrap="square" lIns="68559" tIns="34280" rIns="68559" bIns="34280" rtlCol="0">
            <a:spAutoFit/>
          </a:bodyPr>
          <a:lstStyle/>
          <a:p>
            <a:r>
              <a:rPr lang="zh-CN" altLang="en-US" b="1" dirty="0">
                <a:latin typeface="黑体" panose="02010609060101010101" pitchFamily="49" charset="-122"/>
                <a:ea typeface="黑体" panose="02010609060101010101" pitchFamily="49" charset="-122"/>
              </a:rPr>
              <a:t>组织学生重新构建知识，进行知识的二次构建。</a:t>
            </a:r>
          </a:p>
        </p:txBody>
      </p:sp>
      <p:sp>
        <p:nvSpPr>
          <p:cNvPr id="64" name="文本框 63">
            <a:extLst>
              <a:ext uri="{FF2B5EF4-FFF2-40B4-BE49-F238E27FC236}">
                <a16:creationId xmlns:a16="http://schemas.microsoft.com/office/drawing/2014/main" id="{D53A8B47-7629-4D2D-AE3C-5747FF1705BE}"/>
              </a:ext>
            </a:extLst>
          </p:cNvPr>
          <p:cNvSpPr txBox="1"/>
          <p:nvPr/>
        </p:nvSpPr>
        <p:spPr>
          <a:xfrm>
            <a:off x="38237" y="922807"/>
            <a:ext cx="2160786" cy="500117"/>
          </a:xfrm>
          <a:prstGeom prst="rect">
            <a:avLst/>
          </a:prstGeom>
          <a:noFill/>
        </p:spPr>
        <p:txBody>
          <a:bodyPr wrap="square" lIns="68559" tIns="34280" rIns="68559" bIns="34280" rtlCol="0">
            <a:spAutoFit/>
          </a:bodyPr>
          <a:lstStyle/>
          <a:p>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教学目标</a:t>
            </a:r>
          </a:p>
        </p:txBody>
      </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slide(fromTop)">
                                      <p:cBhvr>
                                        <p:cTn id="7" dur="250"/>
                                        <p:tgtEl>
                                          <p:spTgt spid="64"/>
                                        </p:tgtEl>
                                      </p:cBhvr>
                                    </p:animEffect>
                                  </p:childTnLst>
                                </p:cTn>
                              </p:par>
                              <p:par>
                                <p:cTn id="8" presetID="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250" fill="hold"/>
                                        <p:tgtEl>
                                          <p:spTgt spid="2"/>
                                        </p:tgtEl>
                                        <p:attrNameLst>
                                          <p:attrName>ppt_x</p:attrName>
                                        </p:attrNameLst>
                                      </p:cBhvr>
                                      <p:tavLst>
                                        <p:tav tm="0">
                                          <p:val>
                                            <p:strVal val="1+#ppt_w/2"/>
                                          </p:val>
                                        </p:tav>
                                        <p:tav tm="100000">
                                          <p:val>
                                            <p:strVal val="#ppt_x"/>
                                          </p:val>
                                        </p:tav>
                                      </p:tavLst>
                                    </p:anim>
                                    <p:anim calcmode="lin" valueType="num">
                                      <p:cBhvr additive="base">
                                        <p:cTn id="11" dur="250" fill="hold"/>
                                        <p:tgtEl>
                                          <p:spTgt spid="2"/>
                                        </p:tgtEl>
                                        <p:attrNameLst>
                                          <p:attrName>ppt_y</p:attrName>
                                        </p:attrNameLst>
                                      </p:cBhvr>
                                      <p:tavLst>
                                        <p:tav tm="0">
                                          <p:val>
                                            <p:strVal val="#ppt_y"/>
                                          </p:val>
                                        </p:tav>
                                        <p:tav tm="100000">
                                          <p:val>
                                            <p:strVal val="#ppt_y"/>
                                          </p:val>
                                        </p:tav>
                                      </p:tavLst>
                                    </p:anim>
                                  </p:childTnLst>
                                </p:cTn>
                              </p:par>
                              <p:par>
                                <p:cTn id="12" presetID="22" presetClass="entr" presetSubtype="2"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250"/>
                                        <p:tgtEl>
                                          <p:spTgt spid="3"/>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slide(fromBottom)">
                                      <p:cBhvr>
                                        <p:cTn id="17" dur="500"/>
                                        <p:tgtEl>
                                          <p:spTgt spid="6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slide(fromTop)">
                                      <p:cBhvr>
                                        <p:cTn id="20" dur="250"/>
                                        <p:tgtEl>
                                          <p:spTgt spid="69"/>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25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slide(fromBottom)">
                                      <p:cBhvr>
                                        <p:cTn id="26" dur="250"/>
                                        <p:tgtEl>
                                          <p:spTgt spid="73"/>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slide(fromTop)">
                                      <p:cBhvr>
                                        <p:cTn id="29" dur="250"/>
                                        <p:tgtEl>
                                          <p:spTgt spid="74"/>
                                        </p:tgtEl>
                                      </p:cBhvr>
                                    </p:animEffect>
                                  </p:childTnLst>
                                </p:cTn>
                              </p:par>
                              <p:par>
                                <p:cTn id="30" presetID="22" presetClass="entr" presetSubtype="2"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250"/>
                                        <p:tgtEl>
                                          <p:spTgt spid="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250"/>
                                        <p:tgtEl>
                                          <p:spTgt spid="78"/>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slide(fromTop)">
                                      <p:cBhvr>
                                        <p:cTn id="38" dur="250"/>
                                        <p:tgtEl>
                                          <p:spTgt spid="79"/>
                                        </p:tgtEl>
                                      </p:cBhvr>
                                    </p:animEffect>
                                  </p:childTnLst>
                                </p:cTn>
                              </p:par>
                            </p:childTnLst>
                          </p:cTn>
                        </p:par>
                        <p:par>
                          <p:cTn id="39" fill="hold">
                            <p:stCondLst>
                              <p:cond delay="500"/>
                            </p:stCondLst>
                            <p:childTnLst>
                              <p:par>
                                <p:cTn id="40" presetID="1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250"/>
                                        <p:tgtEl>
                                          <p:spTgt spid="7"/>
                                        </p:tgtEl>
                                        <p:attrNameLst>
                                          <p:attrName>ppt_y</p:attrName>
                                        </p:attrNameLst>
                                      </p:cBhvr>
                                      <p:tavLst>
                                        <p:tav tm="0">
                                          <p:val>
                                            <p:strVal val="#ppt_y+#ppt_h*1.125000"/>
                                          </p:val>
                                        </p:tav>
                                        <p:tav tm="100000">
                                          <p:val>
                                            <p:strVal val="#ppt_y"/>
                                          </p:val>
                                        </p:tav>
                                      </p:tavLst>
                                    </p:anim>
                                    <p:animEffect transition="in" filter="wipe(up)">
                                      <p:cBhvr>
                                        <p:cTn id="43" dur="250"/>
                                        <p:tgtEl>
                                          <p:spTgt spid="7"/>
                                        </p:tgtEl>
                                      </p:cBhvr>
                                    </p:animEffect>
                                  </p:childTnLst>
                                </p:cTn>
                              </p:par>
                              <p:par>
                                <p:cTn id="44" presetID="22" presetClass="entr" presetSubtype="2"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250"/>
                                        <p:tgtEl>
                                          <p:spTgt spid="6"/>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slide(fromTop)">
                                      <p:cBhvr>
                                        <p:cTn id="49" dur="500"/>
                                        <p:tgtEl>
                                          <p:spTgt spid="56"/>
                                        </p:tgtEl>
                                      </p:cBhvr>
                                    </p:animEffect>
                                  </p:childTnLst>
                                </p:cTn>
                              </p:par>
                            </p:childTnLst>
                          </p:cTn>
                        </p:par>
                        <p:par>
                          <p:cTn id="50" fill="hold">
                            <p:stCondLst>
                              <p:cond delay="1000"/>
                            </p:stCondLst>
                            <p:childTnLst>
                              <p:par>
                                <p:cTn id="51" presetID="12" presetClass="entr" presetSubtype="4"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250"/>
                                        <p:tgtEl>
                                          <p:spTgt spid="57"/>
                                        </p:tgtEl>
                                        <p:attrNameLst>
                                          <p:attrName>ppt_y</p:attrName>
                                        </p:attrNameLst>
                                      </p:cBhvr>
                                      <p:tavLst>
                                        <p:tav tm="0">
                                          <p:val>
                                            <p:strVal val="#ppt_y+#ppt_h*1.125000"/>
                                          </p:val>
                                        </p:tav>
                                        <p:tav tm="100000">
                                          <p:val>
                                            <p:strVal val="#ppt_y"/>
                                          </p:val>
                                        </p:tav>
                                      </p:tavLst>
                                    </p:anim>
                                    <p:animEffect transition="in" filter="wipe(up)">
                                      <p:cBhvr>
                                        <p:cTn id="54" dur="250"/>
                                        <p:tgtEl>
                                          <p:spTgt spid="57"/>
                                        </p:tgtEl>
                                      </p:cBhvr>
                                    </p:animEffect>
                                  </p:childTnLst>
                                </p:cTn>
                              </p:par>
                              <p:par>
                                <p:cTn id="55" presetID="22" presetClass="entr" presetSubtype="2"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right)">
                                      <p:cBhvr>
                                        <p:cTn id="57" dur="250"/>
                                        <p:tgtEl>
                                          <p:spTgt spid="58"/>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slide(fromTop)">
                                      <p:cBhvr>
                                        <p:cTn id="60" dur="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7" grpId="0"/>
      <p:bldP spid="56" grpId="0"/>
      <p:bldP spid="57" grpId="0"/>
      <p:bldP spid="63" grpId="0"/>
      <p:bldP spid="6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5529878" y="2956104"/>
            <a:ext cx="105061" cy="10509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id-ID" sz="1799">
              <a:solidFill>
                <a:srgbClr val="605448"/>
              </a:solidFill>
              <a:latin typeface="华文细黑" pitchFamily="2" charset="-122"/>
              <a:ea typeface="华文细黑" pitchFamily="2" charset="-122"/>
            </a:endParaRPr>
          </a:p>
        </p:txBody>
      </p:sp>
      <p:sp>
        <p:nvSpPr>
          <p:cNvPr id="155" name="Oval 118"/>
          <p:cNvSpPr/>
          <p:nvPr/>
        </p:nvSpPr>
        <p:spPr>
          <a:xfrm>
            <a:off x="5136225" y="3355307"/>
            <a:ext cx="410117" cy="41024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id-ID" sz="1799">
              <a:solidFill>
                <a:srgbClr val="605448"/>
              </a:solidFill>
              <a:latin typeface="华文细黑" pitchFamily="2" charset="-122"/>
              <a:ea typeface="华文细黑" pitchFamily="2" charset="-122"/>
            </a:endParaRPr>
          </a:p>
        </p:txBody>
      </p:sp>
      <p:sp>
        <p:nvSpPr>
          <p:cNvPr id="156" name="chenying0907 56"/>
          <p:cNvSpPr/>
          <p:nvPr/>
        </p:nvSpPr>
        <p:spPr bwMode="auto">
          <a:xfrm>
            <a:off x="3541439" y="2505259"/>
            <a:ext cx="2037513" cy="2552805"/>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68559" tIns="34280" rIns="68559" bIns="34280" numCol="1" anchor="t" anchorCtr="0" compatLnSpc="1"/>
          <a:lstStyle/>
          <a:p>
            <a:endParaRPr lang="id-ID" sz="1799">
              <a:solidFill>
                <a:srgbClr val="605448"/>
              </a:solidFill>
              <a:latin typeface="华文细黑" pitchFamily="2" charset="-122"/>
              <a:ea typeface="华文细黑" pitchFamily="2" charset="-122"/>
            </a:endParaRPr>
          </a:p>
        </p:txBody>
      </p:sp>
      <p:grpSp>
        <p:nvGrpSpPr>
          <p:cNvPr id="4" name="chenying0907 8"/>
          <p:cNvGrpSpPr/>
          <p:nvPr/>
        </p:nvGrpSpPr>
        <p:grpSpPr>
          <a:xfrm>
            <a:off x="3269320" y="835712"/>
            <a:ext cx="5417480" cy="1145838"/>
            <a:chOff x="2190573" y="1830296"/>
            <a:chExt cx="4356830" cy="1527782"/>
          </a:xfrm>
        </p:grpSpPr>
        <p:sp>
          <p:nvSpPr>
            <p:cNvPr id="157" name="文本框 16"/>
            <p:cNvSpPr txBox="1">
              <a:spLocks noChangeArrowheads="1"/>
            </p:cNvSpPr>
            <p:nvPr/>
          </p:nvSpPr>
          <p:spPr bwMode="auto">
            <a:xfrm>
              <a:off x="2200480" y="2237773"/>
              <a:ext cx="4346923" cy="112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800" dirty="0">
                  <a:latin typeface="微软雅黑" pitchFamily="34" charset="-122"/>
                  <a:ea typeface="微软雅黑" pitchFamily="34" charset="-122"/>
                </a:rPr>
                <a:t>通过学生完成“市场准入与负面清单”主观题，诊断学生对“市场如何配置资源”的理解和运用。</a:t>
              </a:r>
              <a:endParaRPr lang="en-US" altLang="zh-CN" sz="1800" dirty="0">
                <a:latin typeface="微软雅黑" pitchFamily="34" charset="-122"/>
                <a:ea typeface="微软雅黑" pitchFamily="34" charset="-122"/>
              </a:endParaRPr>
            </a:p>
          </p:txBody>
        </p:sp>
        <p:sp>
          <p:nvSpPr>
            <p:cNvPr id="158" name="文本框 157"/>
            <p:cNvSpPr txBox="1"/>
            <p:nvPr/>
          </p:nvSpPr>
          <p:spPr>
            <a:xfrm>
              <a:off x="2483511" y="1830296"/>
              <a:ext cx="832617" cy="451405"/>
            </a:xfrm>
            <a:prstGeom prst="rect">
              <a:avLst/>
            </a:prstGeom>
            <a:noFill/>
          </p:spPr>
          <p:txBody>
            <a:bodyPr wrap="square"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3</a:t>
              </a:r>
              <a:r>
                <a:rPr lang="zh-CN" altLang="en-US" sz="1600" b="1" dirty="0">
                  <a:solidFill>
                    <a:schemeClr val="accent2"/>
                  </a:solidFill>
                  <a:latin typeface="微软雅黑" pitchFamily="34" charset="-122"/>
                  <a:ea typeface="微软雅黑" pitchFamily="34" charset="-122"/>
                </a:rPr>
                <a:t>）</a:t>
              </a:r>
              <a:endParaRPr lang="en-US" altLang="zh-CN" sz="1600" b="1"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12" tIns="45706" rIns="91412" bIns="45706"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641991" y="1253269"/>
            <a:ext cx="2123412" cy="1624561"/>
            <a:chOff x="1145959" y="4002266"/>
            <a:chExt cx="2287653" cy="2166078"/>
          </a:xfrm>
        </p:grpSpPr>
        <p:sp>
          <p:nvSpPr>
            <p:cNvPr id="160" name="文本框 16"/>
            <p:cNvSpPr txBox="1">
              <a:spLocks noChangeArrowheads="1"/>
            </p:cNvSpPr>
            <p:nvPr/>
          </p:nvSpPr>
          <p:spPr bwMode="auto">
            <a:xfrm>
              <a:off x="1145959" y="4383243"/>
              <a:ext cx="2287653" cy="178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800" dirty="0">
                  <a:latin typeface="微软雅黑" pitchFamily="34" charset="-122"/>
                  <a:ea typeface="微软雅黑" pitchFamily="34" charset="-122"/>
                </a:rPr>
                <a:t>通过学生的小组讨论，以及对应的诊断题的训练，考查学生对市场配置资源相关知识的理解。</a:t>
              </a:r>
              <a:endParaRPr lang="en-US" altLang="zh-CN" sz="1800" dirty="0">
                <a:latin typeface="微软雅黑" pitchFamily="34" charset="-122"/>
                <a:ea typeface="微软雅黑" pitchFamily="34" charset="-122"/>
              </a:endParaRPr>
            </a:p>
          </p:txBody>
        </p:sp>
        <p:sp>
          <p:nvSpPr>
            <p:cNvPr id="161" name="文本框 160"/>
            <p:cNvSpPr txBox="1"/>
            <p:nvPr/>
          </p:nvSpPr>
          <p:spPr>
            <a:xfrm>
              <a:off x="1517076" y="4002266"/>
              <a:ext cx="1424489" cy="410369"/>
            </a:xfrm>
            <a:prstGeom prst="rect">
              <a:avLst/>
            </a:prstGeom>
            <a:noFill/>
          </p:spPr>
          <p:txBody>
            <a:bodyPr wrap="square" rtlCol="0">
              <a:spAutoFit/>
            </a:bodyPr>
            <a:lstStyle/>
            <a:p>
              <a:r>
                <a:rPr lang="zh-CN" altLang="en-US" sz="1400" b="1" dirty="0">
                  <a:solidFill>
                    <a:schemeClr val="accent2"/>
                  </a:solidFill>
                  <a:latin typeface="微软雅黑" pitchFamily="34" charset="-122"/>
                  <a:ea typeface="微软雅黑" pitchFamily="34" charset="-122"/>
                </a:rPr>
                <a:t>（</a:t>
              </a:r>
              <a:r>
                <a:rPr lang="en-US" altLang="zh-CN" sz="1400" b="1" dirty="0">
                  <a:solidFill>
                    <a:schemeClr val="accent2"/>
                  </a:solidFill>
                  <a:latin typeface="微软雅黑" pitchFamily="34" charset="-122"/>
                  <a:ea typeface="微软雅黑" pitchFamily="34" charset="-122"/>
                </a:rPr>
                <a:t>2</a:t>
              </a:r>
              <a:r>
                <a:rPr lang="zh-CN" altLang="en-US" sz="1400" b="1" dirty="0">
                  <a:solidFill>
                    <a:schemeClr val="accent2"/>
                  </a:solidFill>
                  <a:latin typeface="微软雅黑" pitchFamily="34" charset="-122"/>
                  <a:ea typeface="微软雅黑" pitchFamily="34" charset="-122"/>
                </a:rPr>
                <a:t>）</a:t>
              </a:r>
              <a:endParaRPr lang="en-US" altLang="zh-CN" sz="1400" b="1"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12" tIns="45706" rIns="91412" bIns="45706"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6111619" y="1931832"/>
            <a:ext cx="2704393" cy="1624561"/>
            <a:chOff x="7803420" y="1929503"/>
            <a:chExt cx="2287653" cy="2166080"/>
          </a:xfrm>
        </p:grpSpPr>
        <p:sp>
          <p:nvSpPr>
            <p:cNvPr id="163" name="文本框 16"/>
            <p:cNvSpPr txBox="1">
              <a:spLocks noChangeArrowheads="1"/>
            </p:cNvSpPr>
            <p:nvPr/>
          </p:nvSpPr>
          <p:spPr bwMode="auto">
            <a:xfrm>
              <a:off x="7803420" y="2310480"/>
              <a:ext cx="2287653" cy="1785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800" dirty="0">
                  <a:latin typeface="微软雅黑" pitchFamily="34" charset="-122"/>
                  <a:ea typeface="微软雅黑" pitchFamily="34" charset="-122"/>
                </a:rPr>
                <a:t>通过学生完成“放管服”的主观题，检测学生对第九课知识的掌握。</a:t>
              </a:r>
              <a:endParaRPr lang="en-US" altLang="zh-CN" sz="1800" dirty="0">
                <a:latin typeface="微软雅黑" pitchFamily="34" charset="-122"/>
                <a:ea typeface="微软雅黑" pitchFamily="34" charset="-122"/>
              </a:endParaRPr>
            </a:p>
          </p:txBody>
        </p:sp>
        <p:sp>
          <p:nvSpPr>
            <p:cNvPr id="164" name="文本框 163"/>
            <p:cNvSpPr txBox="1"/>
            <p:nvPr/>
          </p:nvSpPr>
          <p:spPr>
            <a:xfrm>
              <a:off x="8174537" y="1929503"/>
              <a:ext cx="1424489" cy="451405"/>
            </a:xfrm>
            <a:prstGeom prst="rect">
              <a:avLst/>
            </a:prstGeom>
            <a:noFill/>
          </p:spPr>
          <p:txBody>
            <a:bodyPr wrap="square"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4</a:t>
              </a:r>
              <a:r>
                <a:rPr lang="zh-CN" altLang="en-US" sz="1600" b="1" dirty="0">
                  <a:solidFill>
                    <a:schemeClr val="accent2"/>
                  </a:solidFill>
                  <a:latin typeface="微软雅黑" pitchFamily="34" charset="-122"/>
                  <a:ea typeface="微软雅黑" pitchFamily="34" charset="-122"/>
                </a:rPr>
                <a:t>）</a:t>
              </a:r>
              <a:endParaRPr lang="en-US" altLang="zh-CN" sz="1600" b="1"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12" tIns="45706" rIns="91412" bIns="45706"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6398488" y="3447745"/>
            <a:ext cx="2423780" cy="1375262"/>
            <a:chOff x="8515664" y="4002266"/>
            <a:chExt cx="2287653" cy="1833681"/>
          </a:xfrm>
        </p:grpSpPr>
        <p:sp>
          <p:nvSpPr>
            <p:cNvPr id="166" name="文本框 16"/>
            <p:cNvSpPr txBox="1">
              <a:spLocks noChangeArrowheads="1"/>
            </p:cNvSpPr>
            <p:nvPr/>
          </p:nvSpPr>
          <p:spPr bwMode="auto">
            <a:xfrm>
              <a:off x="8515664" y="4383243"/>
              <a:ext cx="2287653" cy="145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800" dirty="0">
                  <a:latin typeface="微软雅黑" pitchFamily="34" charset="-122"/>
                  <a:ea typeface="微软雅黑" pitchFamily="34" charset="-122"/>
                </a:rPr>
                <a:t>通过组织学生进行知识二次构建，完成二次补偿训练。</a:t>
              </a:r>
              <a:endParaRPr lang="en-US" altLang="zh-CN" sz="1800" dirty="0">
                <a:latin typeface="微软雅黑" pitchFamily="34" charset="-122"/>
                <a:ea typeface="微软雅黑" pitchFamily="34" charset="-122"/>
              </a:endParaRPr>
            </a:p>
          </p:txBody>
        </p:sp>
        <p:sp>
          <p:nvSpPr>
            <p:cNvPr id="167" name="文本框 166"/>
            <p:cNvSpPr txBox="1"/>
            <p:nvPr/>
          </p:nvSpPr>
          <p:spPr>
            <a:xfrm>
              <a:off x="8886781" y="4002266"/>
              <a:ext cx="1424489" cy="451405"/>
            </a:xfrm>
            <a:prstGeom prst="rect">
              <a:avLst/>
            </a:prstGeom>
            <a:noFill/>
          </p:spPr>
          <p:txBody>
            <a:bodyPr wrap="square" rtlCol="0">
              <a:spAutoFit/>
            </a:bodyPr>
            <a:lstStyle/>
            <a:p>
              <a:r>
                <a:rPr lang="zh-CN" altLang="en-US" sz="1600" b="1" dirty="0">
                  <a:solidFill>
                    <a:schemeClr val="accent2"/>
                  </a:solidFill>
                  <a:latin typeface="微软雅黑" pitchFamily="34" charset="-122"/>
                  <a:ea typeface="微软雅黑" pitchFamily="34" charset="-122"/>
                </a:rPr>
                <a:t>（</a:t>
              </a:r>
              <a:r>
                <a:rPr lang="en-US" altLang="zh-CN" sz="1600" b="1" dirty="0">
                  <a:solidFill>
                    <a:schemeClr val="accent2"/>
                  </a:solidFill>
                  <a:latin typeface="微软雅黑" pitchFamily="34" charset="-122"/>
                  <a:ea typeface="微软雅黑" pitchFamily="34" charset="-122"/>
                </a:rPr>
                <a:t>5</a:t>
              </a:r>
              <a:r>
                <a:rPr lang="zh-CN" altLang="en-US" sz="1600" b="1" dirty="0">
                  <a:solidFill>
                    <a:schemeClr val="accent2"/>
                  </a:solidFill>
                  <a:latin typeface="微软雅黑" pitchFamily="34" charset="-122"/>
                  <a:ea typeface="微软雅黑" pitchFamily="34" charset="-122"/>
                </a:rPr>
                <a:t>）</a:t>
              </a:r>
              <a:endParaRPr lang="en-US" altLang="zh-CN" sz="1600" b="1"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12" tIns="45706" rIns="91412" bIns="45706"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4917895" y="2976810"/>
            <a:ext cx="1129463" cy="1141191"/>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10" name="chenying0907 6"/>
          <p:cNvGrpSpPr/>
          <p:nvPr/>
        </p:nvGrpSpPr>
        <p:grpSpPr>
          <a:xfrm>
            <a:off x="2712625" y="2917733"/>
            <a:ext cx="984603" cy="994827"/>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12" name="chenying0907 4"/>
          <p:cNvGrpSpPr/>
          <p:nvPr/>
        </p:nvGrpSpPr>
        <p:grpSpPr>
          <a:xfrm>
            <a:off x="4730080" y="1869230"/>
            <a:ext cx="930990" cy="940658"/>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grpSp>
        <p:nvGrpSpPr>
          <p:cNvPr id="14" name="chenying0907 5"/>
          <p:cNvGrpSpPr/>
          <p:nvPr/>
        </p:nvGrpSpPr>
        <p:grpSpPr>
          <a:xfrm>
            <a:off x="3429382" y="1738454"/>
            <a:ext cx="1088150" cy="1099450"/>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21883" tIns="60941" rIns="121883" bIns="60941" numCol="1" anchor="t" anchorCtr="0" compatLnSpc="1"/>
              <a:lstStyle/>
              <a:p>
                <a:endParaRPr lang="zh-CN" altLang="en-US" sz="1799" dirty="0">
                  <a:solidFill>
                    <a:srgbClr val="605448"/>
                  </a:solidFill>
                </a:endParaRPr>
              </a:p>
            </p:txBody>
          </p:sp>
        </p:grpSp>
      </p:grpSp>
      <p:sp>
        <p:nvSpPr>
          <p:cNvPr id="308" name="矩形 307">
            <a:extLst>
              <a:ext uri="{FF2B5EF4-FFF2-40B4-BE49-F238E27FC236}">
                <a16:creationId xmlns:a16="http://schemas.microsoft.com/office/drawing/2014/main" id="{B2F33135-35A4-4107-8AAD-936236E78CD9}"/>
              </a:ext>
            </a:extLst>
          </p:cNvPr>
          <p:cNvSpPr/>
          <p:nvPr/>
        </p:nvSpPr>
        <p:spPr>
          <a:xfrm>
            <a:off x="0" y="10631"/>
            <a:ext cx="9144000" cy="684000"/>
          </a:xfrm>
          <a:prstGeom prst="rect">
            <a:avLst/>
          </a:prstGeom>
          <a:solidFill>
            <a:schemeClr val="accent4">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09" name="矩形 308">
            <a:extLst>
              <a:ext uri="{FF2B5EF4-FFF2-40B4-BE49-F238E27FC236}">
                <a16:creationId xmlns:a16="http://schemas.microsoft.com/office/drawing/2014/main" id="{23F75A34-B58D-4666-90EE-7A469FACD633}"/>
              </a:ext>
            </a:extLst>
          </p:cNvPr>
          <p:cNvSpPr/>
          <p:nvPr/>
        </p:nvSpPr>
        <p:spPr>
          <a:xfrm>
            <a:off x="1790159" y="-2"/>
            <a:ext cx="5061097"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一、教学与评价目标</a:t>
            </a:r>
          </a:p>
        </p:txBody>
      </p:sp>
      <p:pic>
        <p:nvPicPr>
          <p:cNvPr id="310" name="图片 309">
            <a:extLst>
              <a:ext uri="{FF2B5EF4-FFF2-40B4-BE49-F238E27FC236}">
                <a16:creationId xmlns:a16="http://schemas.microsoft.com/office/drawing/2014/main" id="{2EC82278-5C14-4750-BC49-3936B9BA3544}"/>
              </a:ext>
            </a:extLst>
          </p:cNvPr>
          <p:cNvPicPr>
            <a:picLocks noChangeAspect="1"/>
          </p:cNvPicPr>
          <p:nvPr/>
        </p:nvPicPr>
        <p:blipFill>
          <a:blip r:embed="rId3"/>
          <a:stretch>
            <a:fillRect/>
          </a:stretch>
        </p:blipFill>
        <p:spPr>
          <a:xfrm>
            <a:off x="8187070" y="-1"/>
            <a:ext cx="956930" cy="684000"/>
          </a:xfrm>
          <a:prstGeom prst="rect">
            <a:avLst/>
          </a:prstGeom>
        </p:spPr>
      </p:pic>
      <p:sp>
        <p:nvSpPr>
          <p:cNvPr id="311" name="文本框 310">
            <a:extLst>
              <a:ext uri="{FF2B5EF4-FFF2-40B4-BE49-F238E27FC236}">
                <a16:creationId xmlns:a16="http://schemas.microsoft.com/office/drawing/2014/main" id="{ABB41343-5C2A-45BD-BDB8-BABCB5C08957}"/>
              </a:ext>
            </a:extLst>
          </p:cNvPr>
          <p:cNvSpPr txBox="1"/>
          <p:nvPr/>
        </p:nvSpPr>
        <p:spPr>
          <a:xfrm>
            <a:off x="54082" y="645332"/>
            <a:ext cx="3016637" cy="500117"/>
          </a:xfrm>
          <a:prstGeom prst="rect">
            <a:avLst/>
          </a:prstGeom>
          <a:noFill/>
        </p:spPr>
        <p:txBody>
          <a:bodyPr wrap="square" lIns="68559" tIns="34280" rIns="68559" bIns="34280" rtlCol="0">
            <a:spAutoFit/>
          </a:bodyPr>
          <a:lstStyle/>
          <a:p>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评价目标</a:t>
            </a:r>
          </a:p>
        </p:txBody>
      </p:sp>
      <p:grpSp>
        <p:nvGrpSpPr>
          <p:cNvPr id="173" name="chenying0907 7">
            <a:extLst>
              <a:ext uri="{FF2B5EF4-FFF2-40B4-BE49-F238E27FC236}">
                <a16:creationId xmlns:a16="http://schemas.microsoft.com/office/drawing/2014/main" id="{9AB433AB-17ED-4106-82D5-07EBC4901A47}"/>
              </a:ext>
            </a:extLst>
          </p:cNvPr>
          <p:cNvGrpSpPr/>
          <p:nvPr/>
        </p:nvGrpSpPr>
        <p:grpSpPr>
          <a:xfrm>
            <a:off x="318410" y="3283163"/>
            <a:ext cx="2123412" cy="1873860"/>
            <a:chOff x="1145959" y="4002266"/>
            <a:chExt cx="2287653" cy="2498478"/>
          </a:xfrm>
        </p:grpSpPr>
        <p:sp>
          <p:nvSpPr>
            <p:cNvPr id="220" name="文本框 16">
              <a:extLst>
                <a:ext uri="{FF2B5EF4-FFF2-40B4-BE49-F238E27FC236}">
                  <a16:creationId xmlns:a16="http://schemas.microsoft.com/office/drawing/2014/main" id="{B8B55084-1062-4266-97A1-A7ED28BEF0D3}"/>
                </a:ext>
              </a:extLst>
            </p:cNvPr>
            <p:cNvSpPr txBox="1">
              <a:spLocks noChangeArrowheads="1"/>
            </p:cNvSpPr>
            <p:nvPr/>
          </p:nvSpPr>
          <p:spPr bwMode="auto">
            <a:xfrm>
              <a:off x="1145959" y="4383243"/>
              <a:ext cx="2287653" cy="211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800" dirty="0">
                  <a:latin typeface="微软雅黑" pitchFamily="34" charset="-122"/>
                  <a:ea typeface="微软雅黑" pitchFamily="34" charset="-122"/>
                </a:rPr>
                <a:t>通过学生自主复习，组织完成进阶训练中的题组判断，检测学生知识梳理的效果。</a:t>
              </a:r>
              <a:endParaRPr lang="en-US" altLang="zh-CN" sz="1800" dirty="0">
                <a:latin typeface="微软雅黑" pitchFamily="34" charset="-122"/>
                <a:ea typeface="微软雅黑" pitchFamily="34" charset="-122"/>
              </a:endParaRPr>
            </a:p>
          </p:txBody>
        </p:sp>
        <p:sp>
          <p:nvSpPr>
            <p:cNvPr id="241" name="文本框 240">
              <a:extLst>
                <a:ext uri="{FF2B5EF4-FFF2-40B4-BE49-F238E27FC236}">
                  <a16:creationId xmlns:a16="http://schemas.microsoft.com/office/drawing/2014/main" id="{6F751D7C-AEB5-4468-8C69-E46C24FBA2C7}"/>
                </a:ext>
              </a:extLst>
            </p:cNvPr>
            <p:cNvSpPr txBox="1"/>
            <p:nvPr/>
          </p:nvSpPr>
          <p:spPr>
            <a:xfrm>
              <a:off x="1517076" y="4002266"/>
              <a:ext cx="1424489" cy="410369"/>
            </a:xfrm>
            <a:prstGeom prst="rect">
              <a:avLst/>
            </a:prstGeom>
            <a:noFill/>
          </p:spPr>
          <p:txBody>
            <a:bodyPr wrap="square" rtlCol="0">
              <a:spAutoFit/>
            </a:bodyPr>
            <a:lstStyle/>
            <a:p>
              <a:r>
                <a:rPr lang="zh-CN" altLang="en-US" sz="1400" b="1" dirty="0">
                  <a:solidFill>
                    <a:schemeClr val="accent2"/>
                  </a:solidFill>
                  <a:latin typeface="微软雅黑" pitchFamily="34" charset="-122"/>
                  <a:ea typeface="微软雅黑" pitchFamily="34" charset="-122"/>
                </a:rPr>
                <a:t>（</a:t>
              </a:r>
              <a:r>
                <a:rPr lang="en-US" altLang="zh-CN" sz="1400" b="1" dirty="0">
                  <a:solidFill>
                    <a:schemeClr val="accent2"/>
                  </a:solidFill>
                  <a:latin typeface="微软雅黑" pitchFamily="34" charset="-122"/>
                  <a:ea typeface="微软雅黑" pitchFamily="34" charset="-122"/>
                </a:rPr>
                <a:t>1</a:t>
              </a:r>
              <a:r>
                <a:rPr lang="zh-CN" altLang="en-US" sz="1400" b="1" dirty="0">
                  <a:solidFill>
                    <a:schemeClr val="accent2"/>
                  </a:solidFill>
                  <a:latin typeface="微软雅黑" pitchFamily="34" charset="-122"/>
                  <a:ea typeface="微软雅黑" pitchFamily="34" charset="-122"/>
                </a:rPr>
                <a:t>）</a:t>
              </a:r>
              <a:endParaRPr lang="en-US" altLang="zh-CN" sz="1400" b="1" dirty="0">
                <a:solidFill>
                  <a:schemeClr val="accent2"/>
                </a:solidFill>
                <a:latin typeface="微软雅黑" pitchFamily="34" charset="-122"/>
                <a:ea typeface="微软雅黑" pitchFamily="34" charset="-122"/>
              </a:endParaRPr>
            </a:p>
          </p:txBody>
        </p:sp>
        <p:sp>
          <p:nvSpPr>
            <p:cNvPr id="280" name="chenying0907 30">
              <a:extLst>
                <a:ext uri="{FF2B5EF4-FFF2-40B4-BE49-F238E27FC236}">
                  <a16:creationId xmlns:a16="http://schemas.microsoft.com/office/drawing/2014/main" id="{3DE159F6-A131-46E5-B17B-077F7058AE9D}"/>
                </a:ext>
              </a:extLst>
            </p:cNvPr>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91412" tIns="45706" rIns="91412" bIns="45706" numCol="1" anchor="t" anchorCtr="0" compatLnSpc="1"/>
            <a:lstStyle/>
            <a:p>
              <a:endParaRPr lang="zh-CN" altLang="en-US" sz="1000" dirty="0">
                <a:solidFill>
                  <a:srgbClr val="605448"/>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412652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11"/>
                                        </p:tgtEl>
                                        <p:attrNameLst>
                                          <p:attrName>style.visibility</p:attrName>
                                        </p:attrNameLst>
                                      </p:cBhvr>
                                      <p:to>
                                        <p:strVal val="visible"/>
                                      </p:to>
                                    </p:set>
                                    <p:animEffect transition="in" filter="slide(fromTop)">
                                      <p:cBhvr>
                                        <p:cTn id="7" dur="250"/>
                                        <p:tgtEl>
                                          <p:spTgt spid="311"/>
                                        </p:tgtEl>
                                      </p:cBhvr>
                                    </p:animEffect>
                                  </p:childTnLst>
                                </p:cTn>
                              </p:par>
                            </p:childTnLst>
                          </p:cTn>
                        </p:par>
                        <p:par>
                          <p:cTn id="8" fill="hold">
                            <p:stCondLst>
                              <p:cond delay="250"/>
                            </p:stCondLst>
                            <p:childTnLst>
                              <p:par>
                                <p:cTn id="9" presetID="22" presetClass="entr" presetSubtype="4" fill="hold" grpId="0" nodeType="afterEffect">
                                  <p:stCondLst>
                                    <p:cond delay="0"/>
                                  </p:stCondLst>
                                  <p:childTnLst>
                                    <p:set>
                                      <p:cBhvr>
                                        <p:cTn id="10" dur="1" fill="hold">
                                          <p:stCondLst>
                                            <p:cond delay="0"/>
                                          </p:stCondLst>
                                        </p:cTn>
                                        <p:tgtEl>
                                          <p:spTgt spid="156"/>
                                        </p:tgtEl>
                                        <p:attrNameLst>
                                          <p:attrName>style.visibility</p:attrName>
                                        </p:attrNameLst>
                                      </p:cBhvr>
                                      <p:to>
                                        <p:strVal val="visible"/>
                                      </p:to>
                                    </p:set>
                                    <p:animEffect transition="in" filter="wipe(down)">
                                      <p:cBhvr>
                                        <p:cTn id="11" dur="500"/>
                                        <p:tgtEl>
                                          <p:spTgt spid="156"/>
                                        </p:tgtEl>
                                      </p:cBhvr>
                                    </p:animEffect>
                                  </p:childTnLst>
                                </p:cTn>
                              </p:par>
                            </p:childTnLst>
                          </p:cTn>
                        </p:par>
                        <p:par>
                          <p:cTn id="12" fill="hold">
                            <p:stCondLst>
                              <p:cond delay="750"/>
                            </p:stCondLst>
                            <p:childTnLst>
                              <p:par>
                                <p:cTn id="13" presetID="5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Scale>
                                      <p:cBhvr>
                                        <p:cTn id="15" dur="2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250" decel="50000" fill="hold">
                                          <p:stCondLst>
                                            <p:cond delay="0"/>
                                          </p:stCondLst>
                                        </p:cTn>
                                        <p:tgtEl>
                                          <p:spTgt spid="10"/>
                                        </p:tgtEl>
                                        <p:attrNameLst>
                                          <p:attrName>ppt_x</p:attrName>
                                          <p:attrName>ppt_y</p:attrName>
                                        </p:attrNameLst>
                                      </p:cBhvr>
                                    </p:animMotion>
                                    <p:animEffect transition="in" filter="fade">
                                      <p:cBhvr>
                                        <p:cTn id="17" dur="250"/>
                                        <p:tgtEl>
                                          <p:spTgt spid="10"/>
                                        </p:tgtEl>
                                      </p:cBhvr>
                                    </p:animEffect>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2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250" decel="50000" fill="hold">
                                          <p:stCondLst>
                                            <p:cond delay="0"/>
                                          </p:stCondLst>
                                        </p:cTn>
                                        <p:tgtEl>
                                          <p:spTgt spid="14"/>
                                        </p:tgtEl>
                                        <p:attrNameLst>
                                          <p:attrName>ppt_x</p:attrName>
                                          <p:attrName>ppt_y</p:attrName>
                                        </p:attrNameLst>
                                      </p:cBhvr>
                                    </p:animMotion>
                                    <p:animEffect transition="in" filter="fade">
                                      <p:cBhvr>
                                        <p:cTn id="23" dur="250"/>
                                        <p:tgtEl>
                                          <p:spTgt spid="14"/>
                                        </p:tgtEl>
                                      </p:cBhvr>
                                    </p:animEffect>
                                  </p:childTnLst>
                                </p:cTn>
                              </p:par>
                            </p:childTnLst>
                          </p:cTn>
                        </p:par>
                        <p:par>
                          <p:cTn id="24" fill="hold">
                            <p:stCondLst>
                              <p:cond delay="1250"/>
                            </p:stCondLst>
                            <p:childTnLst>
                              <p:par>
                                <p:cTn id="25" presetID="5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Scale>
                                      <p:cBhvr>
                                        <p:cTn id="27" dur="2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12"/>
                                        </p:tgtEl>
                                        <p:attrNameLst>
                                          <p:attrName>ppt_x</p:attrName>
                                          <p:attrName>ppt_y</p:attrName>
                                        </p:attrNameLst>
                                      </p:cBhvr>
                                    </p:animMotion>
                                    <p:animEffect transition="in" filter="fade">
                                      <p:cBhvr>
                                        <p:cTn id="29" dur="250"/>
                                        <p:tgtEl>
                                          <p:spTgt spid="12"/>
                                        </p:tgtEl>
                                      </p:cBhvr>
                                    </p:animEffect>
                                  </p:childTnLst>
                                </p:cTn>
                              </p:par>
                            </p:childTnLst>
                          </p:cTn>
                        </p:par>
                        <p:par>
                          <p:cTn id="30" fill="hold">
                            <p:stCondLst>
                              <p:cond delay="1500"/>
                            </p:stCondLst>
                            <p:childTnLst>
                              <p:par>
                                <p:cTn id="31" presetID="52"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Scale>
                                      <p:cBhvr>
                                        <p:cTn id="33"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250" decel="50000" fill="hold">
                                          <p:stCondLst>
                                            <p:cond delay="0"/>
                                          </p:stCondLst>
                                        </p:cTn>
                                        <p:tgtEl>
                                          <p:spTgt spid="8"/>
                                        </p:tgtEl>
                                        <p:attrNameLst>
                                          <p:attrName>ppt_x</p:attrName>
                                          <p:attrName>ppt_y</p:attrName>
                                        </p:attrNameLst>
                                      </p:cBhvr>
                                    </p:animMotion>
                                    <p:animEffect transition="in" filter="fade">
                                      <p:cBhvr>
                                        <p:cTn id="35" dur="250"/>
                                        <p:tgtEl>
                                          <p:spTgt spid="8"/>
                                        </p:tgtEl>
                                      </p:cBhvr>
                                    </p:animEffect>
                                  </p:childTnLst>
                                </p:cTn>
                              </p:par>
                            </p:childTnLst>
                          </p:cTn>
                        </p:par>
                        <p:par>
                          <p:cTn id="36" fill="hold">
                            <p:stCondLst>
                              <p:cond delay="1750"/>
                            </p:stCondLst>
                            <p:childTnLst>
                              <p:par>
                                <p:cTn id="37" presetID="2" presetClass="entr" presetSubtype="8" decel="100000" fill="hold" nodeType="afterEffect">
                                  <p:stCondLst>
                                    <p:cond delay="0"/>
                                  </p:stCondLst>
                                  <p:childTnLst>
                                    <p:set>
                                      <p:cBhvr>
                                        <p:cTn id="38" dur="1" fill="hold">
                                          <p:stCondLst>
                                            <p:cond delay="0"/>
                                          </p:stCondLst>
                                        </p:cTn>
                                        <p:tgtEl>
                                          <p:spTgt spid="173"/>
                                        </p:tgtEl>
                                        <p:attrNameLst>
                                          <p:attrName>style.visibility</p:attrName>
                                        </p:attrNameLst>
                                      </p:cBhvr>
                                      <p:to>
                                        <p:strVal val="visible"/>
                                      </p:to>
                                    </p:set>
                                    <p:anim calcmode="lin" valueType="num">
                                      <p:cBhvr additive="base">
                                        <p:cTn id="39" dur="250" fill="hold"/>
                                        <p:tgtEl>
                                          <p:spTgt spid="173"/>
                                        </p:tgtEl>
                                        <p:attrNameLst>
                                          <p:attrName>ppt_x</p:attrName>
                                        </p:attrNameLst>
                                      </p:cBhvr>
                                      <p:tavLst>
                                        <p:tav tm="0">
                                          <p:val>
                                            <p:strVal val="0-#ppt_w/2"/>
                                          </p:val>
                                        </p:tav>
                                        <p:tav tm="100000">
                                          <p:val>
                                            <p:strVal val="#ppt_x"/>
                                          </p:val>
                                        </p:tav>
                                      </p:tavLst>
                                    </p:anim>
                                    <p:anim calcmode="lin" valueType="num">
                                      <p:cBhvr additive="base">
                                        <p:cTn id="40" dur="250" fill="hold"/>
                                        <p:tgtEl>
                                          <p:spTgt spid="173"/>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 presetClass="entr" presetSubtype="8"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 presetClass="entr" presetSubtype="8" decel="10000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0-#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2" presetClass="entr" presetSubtype="2" decel="10000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fill="hold"/>
                                        <p:tgtEl>
                                          <p:spTgt spid="6"/>
                                        </p:tgtEl>
                                        <p:attrNameLst>
                                          <p:attrName>ppt_x</p:attrName>
                                        </p:attrNameLst>
                                      </p:cBhvr>
                                      <p:tavLst>
                                        <p:tav tm="0">
                                          <p:val>
                                            <p:strVal val="1+#ppt_w/2"/>
                                          </p:val>
                                        </p:tav>
                                        <p:tav tm="100000">
                                          <p:val>
                                            <p:strVal val="#ppt_x"/>
                                          </p:val>
                                        </p:tav>
                                      </p:tavLst>
                                    </p:anim>
                                    <p:anim calcmode="lin" valueType="num">
                                      <p:cBhvr additive="base">
                                        <p:cTn id="55" dur="500" fill="hold"/>
                                        <p:tgtEl>
                                          <p:spTgt spid="6"/>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1+#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3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4212477" y="1348338"/>
            <a:ext cx="4143512" cy="2446824"/>
          </a:xfrm>
          <a:prstGeom prst="rect">
            <a:avLst/>
          </a:prstGeom>
          <a:noFill/>
        </p:spPr>
        <p:txBody>
          <a:bodyPr wrap="square" lIns="0" rIns="0" bIns="0" rtlCol="0">
            <a:spAutoFit/>
          </a:bodyPr>
          <a:lstStyle/>
          <a:p>
            <a:pPr algn="just"/>
            <a:r>
              <a:rPr lang="zh-CN" altLang="en-US" sz="2000" b="1" dirty="0">
                <a:solidFill>
                  <a:srgbClr val="FF0000"/>
                </a:solidFill>
                <a:latin typeface="+mn-ea"/>
                <a:cs typeface="Helvetica Neue"/>
              </a:rPr>
              <a:t>任务一：知识梳理</a:t>
            </a:r>
          </a:p>
          <a:p>
            <a:pPr algn="just"/>
            <a:endParaRPr lang="en-US" sz="1600" b="1" dirty="0">
              <a:solidFill>
                <a:schemeClr val="accent6">
                  <a:lumMod val="75000"/>
                  <a:lumOff val="25000"/>
                </a:schemeClr>
              </a:solidFill>
              <a:latin typeface="+mn-ea"/>
              <a:cs typeface="Helvetica Neue"/>
            </a:endParaRPr>
          </a:p>
          <a:p>
            <a:pPr>
              <a:defRPr/>
            </a:pPr>
            <a:r>
              <a:rPr lang="en-US" altLang="zh-CN" sz="2000" b="1" dirty="0">
                <a:latin typeface="黑体" panose="02010609060101010101" pitchFamily="49" charset="-122"/>
                <a:ea typeface="黑体" panose="02010609060101010101" pitchFamily="49" charset="-122"/>
              </a:rPr>
              <a:t>1.</a:t>
            </a:r>
            <a:r>
              <a:rPr lang="zh-CN" altLang="en-US" sz="2000" b="1" dirty="0">
                <a:latin typeface="黑体" panose="02010609060101010101" pitchFamily="49" charset="-122"/>
                <a:ea typeface="黑体" panose="02010609060101010101" pitchFamily="49" charset="-122"/>
              </a:rPr>
              <a:t>知识填空：</a:t>
            </a:r>
            <a:r>
              <a:rPr lang="zh-CN" altLang="zh-CN" sz="2000" b="1" dirty="0">
                <a:solidFill>
                  <a:schemeClr val="accent6">
                    <a:lumMod val="75000"/>
                    <a:lumOff val="25000"/>
                  </a:schemeClr>
                </a:solidFill>
                <a:latin typeface="黑体" panose="02010609060101010101" pitchFamily="49" charset="-122"/>
                <a:ea typeface="黑体" panose="02010609060101010101" pitchFamily="49" charset="-122"/>
              </a:rPr>
              <a:t>着眼“记忆”，要求通读教材，完成关键词填空，梳理教材逻辑，夯实基础知识</a:t>
            </a:r>
            <a:endParaRPr lang="en-US" altLang="zh-CN" sz="2000" b="1" dirty="0">
              <a:solidFill>
                <a:schemeClr val="accent6">
                  <a:lumMod val="75000"/>
                  <a:lumOff val="25000"/>
                </a:schemeClr>
              </a:solidFill>
              <a:latin typeface="黑体" panose="02010609060101010101" pitchFamily="49" charset="-122"/>
              <a:ea typeface="黑体" panose="02010609060101010101" pitchFamily="49" charset="-122"/>
            </a:endParaRPr>
          </a:p>
          <a:p>
            <a:pPr>
              <a:defRPr/>
            </a:pPr>
            <a:r>
              <a:rPr lang="en-US" altLang="zh-CN" sz="2000" b="1" dirty="0">
                <a:solidFill>
                  <a:schemeClr val="accent6">
                    <a:lumMod val="75000"/>
                    <a:lumOff val="25000"/>
                  </a:schemeClr>
                </a:solidFill>
                <a:latin typeface="黑体" panose="02010609060101010101" pitchFamily="49" charset="-122"/>
                <a:ea typeface="黑体" panose="02010609060101010101" pitchFamily="49" charset="-122"/>
              </a:rPr>
              <a:t>   </a:t>
            </a:r>
            <a:r>
              <a:rPr lang="zh-CN" altLang="en-US" sz="2000" b="1" dirty="0">
                <a:solidFill>
                  <a:schemeClr val="accent6">
                    <a:lumMod val="75000"/>
                    <a:lumOff val="25000"/>
                  </a:schemeClr>
                </a:solidFill>
                <a:latin typeface="黑体" panose="02010609060101010101" pitchFamily="49" charset="-122"/>
                <a:ea typeface="黑体" panose="02010609060101010101" pitchFamily="49" charset="-122"/>
              </a:rPr>
              <a:t>教师可参考选择使用“知识简答、要点默写、思维导图”等方式检查学生情况</a:t>
            </a:r>
            <a:endParaRPr lang="zh-CN" altLang="zh-CN" sz="2000" b="1" dirty="0">
              <a:solidFill>
                <a:schemeClr val="accent6">
                  <a:lumMod val="75000"/>
                  <a:lumOff val="25000"/>
                </a:schemeClr>
              </a:solidFill>
              <a:latin typeface="黑体" panose="02010609060101010101" pitchFamily="49" charset="-122"/>
              <a:ea typeface="黑体" panose="02010609060101010101" pitchFamily="49" charset="-122"/>
            </a:endParaRPr>
          </a:p>
        </p:txBody>
      </p:sp>
      <p:pic>
        <p:nvPicPr>
          <p:cNvPr id="2" name="图片 1">
            <a:extLst>
              <a:ext uri="{FF2B5EF4-FFF2-40B4-BE49-F238E27FC236}">
                <a16:creationId xmlns:a16="http://schemas.microsoft.com/office/drawing/2014/main" id="{41F9169E-8337-4543-BEC6-5C606EB18307}"/>
              </a:ext>
            </a:extLst>
          </p:cNvPr>
          <p:cNvPicPr>
            <a:picLocks noChangeAspect="1"/>
          </p:cNvPicPr>
          <p:nvPr/>
        </p:nvPicPr>
        <p:blipFill>
          <a:blip r:embed="rId2"/>
          <a:stretch>
            <a:fillRect/>
          </a:stretch>
        </p:blipFill>
        <p:spPr>
          <a:xfrm>
            <a:off x="0" y="0"/>
            <a:ext cx="9144000" cy="684000"/>
          </a:xfrm>
          <a:prstGeom prst="rect">
            <a:avLst/>
          </a:prstGeom>
        </p:spPr>
      </p:pic>
      <p:sp>
        <p:nvSpPr>
          <p:cNvPr id="8" name="矩形 7">
            <a:extLst>
              <a:ext uri="{FF2B5EF4-FFF2-40B4-BE49-F238E27FC236}">
                <a16:creationId xmlns:a16="http://schemas.microsoft.com/office/drawing/2014/main" id="{B1682122-EDF3-4F45-A4BF-8E94A7199312}"/>
              </a:ext>
            </a:extLst>
          </p:cNvPr>
          <p:cNvSpPr/>
          <p:nvPr/>
        </p:nvSpPr>
        <p:spPr>
          <a:xfrm>
            <a:off x="1776728" y="-7974"/>
            <a:ext cx="5357719"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第一部分   任务驱动   自主构建</a:t>
            </a:r>
          </a:p>
        </p:txBody>
      </p:sp>
      <p:pic>
        <p:nvPicPr>
          <p:cNvPr id="9" name="图片 8">
            <a:extLst>
              <a:ext uri="{FF2B5EF4-FFF2-40B4-BE49-F238E27FC236}">
                <a16:creationId xmlns:a16="http://schemas.microsoft.com/office/drawing/2014/main" id="{953444A6-10CE-4905-B86F-9D58C6979D86}"/>
              </a:ext>
            </a:extLst>
          </p:cNvPr>
          <p:cNvPicPr>
            <a:picLocks noChangeAspect="1"/>
          </p:cNvPicPr>
          <p:nvPr/>
        </p:nvPicPr>
        <p:blipFill>
          <a:blip r:embed="rId3" cstate="print"/>
          <a:stretch>
            <a:fillRect/>
          </a:stretch>
        </p:blipFill>
        <p:spPr>
          <a:xfrm>
            <a:off x="267210" y="1436536"/>
            <a:ext cx="3337226" cy="2879956"/>
          </a:xfrm>
          <a:prstGeom prst="rect">
            <a:avLst/>
          </a:prstGeom>
        </p:spPr>
      </p:pic>
    </p:spTree>
    <p:extLst>
      <p:ext uri="{BB962C8B-B14F-4D97-AF65-F5344CB8AC3E}">
        <p14:creationId xmlns:p14="http://schemas.microsoft.com/office/powerpoint/2010/main" val="34528258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5811356" y="1513332"/>
            <a:ext cx="2646181" cy="353943"/>
          </a:xfrm>
          <a:prstGeom prst="rect">
            <a:avLst/>
          </a:prstGeom>
          <a:noFill/>
        </p:spPr>
        <p:txBody>
          <a:bodyPr wrap="square" lIns="0" rIns="0" bIns="0" rtlCol="0">
            <a:spAutoFit/>
          </a:bodyPr>
          <a:lstStyle/>
          <a:p>
            <a:pPr algn="just"/>
            <a:r>
              <a:rPr lang="en-US" altLang="zh-CN" sz="2000" b="1" dirty="0">
                <a:latin typeface="+mn-ea"/>
                <a:cs typeface="Helvetica Neue"/>
              </a:rPr>
              <a:t>2.</a:t>
            </a:r>
            <a:r>
              <a:rPr lang="zh-CN" altLang="en-US" sz="2000" b="1" dirty="0">
                <a:latin typeface="+mn-ea"/>
                <a:cs typeface="Helvetica Neue"/>
              </a:rPr>
              <a:t>进阶训练</a:t>
            </a:r>
            <a:endParaRPr lang="en-US" sz="1600" b="1" dirty="0">
              <a:latin typeface="+mn-ea"/>
              <a:cs typeface="Helvetica Neue"/>
            </a:endParaRPr>
          </a:p>
        </p:txBody>
      </p:sp>
      <p:pic>
        <p:nvPicPr>
          <p:cNvPr id="2" name="图片 1">
            <a:extLst>
              <a:ext uri="{FF2B5EF4-FFF2-40B4-BE49-F238E27FC236}">
                <a16:creationId xmlns:a16="http://schemas.microsoft.com/office/drawing/2014/main" id="{41F9169E-8337-4543-BEC6-5C606EB18307}"/>
              </a:ext>
            </a:extLst>
          </p:cNvPr>
          <p:cNvPicPr>
            <a:picLocks noChangeAspect="1"/>
          </p:cNvPicPr>
          <p:nvPr/>
        </p:nvPicPr>
        <p:blipFill>
          <a:blip r:embed="rId2"/>
          <a:stretch>
            <a:fillRect/>
          </a:stretch>
        </p:blipFill>
        <p:spPr>
          <a:xfrm>
            <a:off x="0" y="0"/>
            <a:ext cx="9144000" cy="684000"/>
          </a:xfrm>
          <a:prstGeom prst="rect">
            <a:avLst/>
          </a:prstGeom>
        </p:spPr>
      </p:pic>
      <p:sp>
        <p:nvSpPr>
          <p:cNvPr id="8" name="矩形 7">
            <a:extLst>
              <a:ext uri="{FF2B5EF4-FFF2-40B4-BE49-F238E27FC236}">
                <a16:creationId xmlns:a16="http://schemas.microsoft.com/office/drawing/2014/main" id="{B1682122-EDF3-4F45-A4BF-8E94A7199312}"/>
              </a:ext>
            </a:extLst>
          </p:cNvPr>
          <p:cNvSpPr/>
          <p:nvPr/>
        </p:nvSpPr>
        <p:spPr>
          <a:xfrm>
            <a:off x="1776728" y="1965"/>
            <a:ext cx="5357719"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第一部分  任务驱动   自主构建</a:t>
            </a:r>
          </a:p>
        </p:txBody>
      </p:sp>
      <p:pic>
        <p:nvPicPr>
          <p:cNvPr id="3" name="图片 2">
            <a:extLst>
              <a:ext uri="{FF2B5EF4-FFF2-40B4-BE49-F238E27FC236}">
                <a16:creationId xmlns:a16="http://schemas.microsoft.com/office/drawing/2014/main" id="{7FE64D35-E459-4398-83EE-249748672A75}"/>
              </a:ext>
            </a:extLst>
          </p:cNvPr>
          <p:cNvPicPr>
            <a:picLocks noChangeAspect="1"/>
          </p:cNvPicPr>
          <p:nvPr/>
        </p:nvPicPr>
        <p:blipFill>
          <a:blip r:embed="rId3"/>
          <a:stretch>
            <a:fillRect/>
          </a:stretch>
        </p:blipFill>
        <p:spPr>
          <a:xfrm>
            <a:off x="615353" y="1385638"/>
            <a:ext cx="3956647" cy="3023878"/>
          </a:xfrm>
          <a:prstGeom prst="rect">
            <a:avLst/>
          </a:prstGeom>
        </p:spPr>
      </p:pic>
      <p:sp>
        <p:nvSpPr>
          <p:cNvPr id="7" name="矩形 6">
            <a:extLst>
              <a:ext uri="{FF2B5EF4-FFF2-40B4-BE49-F238E27FC236}">
                <a16:creationId xmlns:a16="http://schemas.microsoft.com/office/drawing/2014/main" id="{1B0D49DF-BA13-42E2-ACA5-95828EC18762}"/>
              </a:ext>
            </a:extLst>
          </p:cNvPr>
          <p:cNvSpPr/>
          <p:nvPr/>
        </p:nvSpPr>
        <p:spPr>
          <a:xfrm>
            <a:off x="5730291" y="1867275"/>
            <a:ext cx="2808312" cy="2425608"/>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1C7887"/>
                </a:solidFill>
              </a:rPr>
              <a:t>学生通过自主复习，完成进阶训练中的题组判断和延伸思考题，帮助学生理解和掌握易错、易混知识点，检测学生知识梳理的效果</a:t>
            </a:r>
            <a:endParaRPr lang="en-US" altLang="zh-CN" sz="2000" b="1" dirty="0">
              <a:solidFill>
                <a:srgbClr val="1C7887"/>
              </a:solidFill>
            </a:endParaRPr>
          </a:p>
          <a:p>
            <a:endParaRPr lang="en-US" altLang="zh-CN" sz="2000" b="1" dirty="0">
              <a:solidFill>
                <a:srgbClr val="1C7887"/>
              </a:solidFill>
            </a:endParaRPr>
          </a:p>
        </p:txBody>
      </p:sp>
    </p:spTree>
    <p:extLst>
      <p:ext uri="{BB962C8B-B14F-4D97-AF65-F5344CB8AC3E}">
        <p14:creationId xmlns:p14="http://schemas.microsoft.com/office/powerpoint/2010/main" val="23355701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EEB9BFEE-6112-43EE-BC3E-7FAC0ECD2AFE}"/>
              </a:ext>
            </a:extLst>
          </p:cNvPr>
          <p:cNvSpPr/>
          <p:nvPr/>
        </p:nvSpPr>
        <p:spPr>
          <a:xfrm>
            <a:off x="5703826" y="1707654"/>
            <a:ext cx="2795042" cy="295966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solidFill>
                  <a:srgbClr val="1C7887"/>
                </a:solidFill>
              </a:rPr>
              <a:t>着眼“理解和运用”，</a:t>
            </a:r>
            <a:r>
              <a:rPr lang="zh-CN" altLang="en-US" sz="2000" b="1" dirty="0">
                <a:solidFill>
                  <a:srgbClr val="1C7887"/>
                </a:solidFill>
              </a:rPr>
              <a:t>通过诊断题组训练，检测学生核心问题解决情况，突破核心考点，引领知识建构。</a:t>
            </a:r>
            <a:endParaRPr lang="en-US" altLang="zh-CN" sz="2000" b="1" dirty="0">
              <a:solidFill>
                <a:srgbClr val="1C7887"/>
              </a:solidFill>
            </a:endParaRPr>
          </a:p>
          <a:p>
            <a:r>
              <a:rPr lang="en-US" altLang="zh-CN" sz="2000" b="1" dirty="0">
                <a:solidFill>
                  <a:srgbClr val="1C7887"/>
                </a:solidFill>
              </a:rPr>
              <a:t>   </a:t>
            </a:r>
            <a:endParaRPr lang="zh-CN" altLang="zh-CN" sz="2000" b="1" dirty="0">
              <a:solidFill>
                <a:srgbClr val="1C7887"/>
              </a:solidFill>
            </a:endParaRPr>
          </a:p>
        </p:txBody>
      </p:sp>
      <p:sp>
        <p:nvSpPr>
          <p:cNvPr id="16" name="TextBox 15"/>
          <p:cNvSpPr txBox="1"/>
          <p:nvPr/>
        </p:nvSpPr>
        <p:spPr>
          <a:xfrm>
            <a:off x="5778256" y="1674106"/>
            <a:ext cx="2646181" cy="353943"/>
          </a:xfrm>
          <a:prstGeom prst="rect">
            <a:avLst/>
          </a:prstGeom>
          <a:noFill/>
        </p:spPr>
        <p:txBody>
          <a:bodyPr wrap="square" lIns="0" rIns="0" bIns="0" rtlCol="0">
            <a:spAutoFit/>
          </a:bodyPr>
          <a:lstStyle/>
          <a:p>
            <a:pPr algn="just"/>
            <a:r>
              <a:rPr lang="zh-CN" altLang="en-US" sz="2000" b="1" dirty="0">
                <a:solidFill>
                  <a:srgbClr val="FF0000"/>
                </a:solidFill>
                <a:latin typeface="+mn-ea"/>
                <a:cs typeface="Helvetica Neue"/>
              </a:rPr>
              <a:t>任务二：诊断题组</a:t>
            </a:r>
          </a:p>
        </p:txBody>
      </p:sp>
      <p:pic>
        <p:nvPicPr>
          <p:cNvPr id="2" name="图片 1">
            <a:extLst>
              <a:ext uri="{FF2B5EF4-FFF2-40B4-BE49-F238E27FC236}">
                <a16:creationId xmlns:a16="http://schemas.microsoft.com/office/drawing/2014/main" id="{41F9169E-8337-4543-BEC6-5C606EB18307}"/>
              </a:ext>
            </a:extLst>
          </p:cNvPr>
          <p:cNvPicPr>
            <a:picLocks noChangeAspect="1"/>
          </p:cNvPicPr>
          <p:nvPr/>
        </p:nvPicPr>
        <p:blipFill>
          <a:blip r:embed="rId2"/>
          <a:stretch>
            <a:fillRect/>
          </a:stretch>
        </p:blipFill>
        <p:spPr>
          <a:xfrm>
            <a:off x="0" y="-12094"/>
            <a:ext cx="9144000" cy="684000"/>
          </a:xfrm>
          <a:prstGeom prst="rect">
            <a:avLst/>
          </a:prstGeom>
        </p:spPr>
      </p:pic>
      <p:sp>
        <p:nvSpPr>
          <p:cNvPr id="8" name="矩形 7">
            <a:extLst>
              <a:ext uri="{FF2B5EF4-FFF2-40B4-BE49-F238E27FC236}">
                <a16:creationId xmlns:a16="http://schemas.microsoft.com/office/drawing/2014/main" id="{B1682122-EDF3-4F45-A4BF-8E94A7199312}"/>
              </a:ext>
            </a:extLst>
          </p:cNvPr>
          <p:cNvSpPr/>
          <p:nvPr/>
        </p:nvSpPr>
        <p:spPr>
          <a:xfrm>
            <a:off x="1857793" y="-12094"/>
            <a:ext cx="5357719" cy="684000"/>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第一部分   任务驱动   自主建构</a:t>
            </a:r>
          </a:p>
        </p:txBody>
      </p:sp>
      <p:pic>
        <p:nvPicPr>
          <p:cNvPr id="9" name="图片 8" descr="A0C4B9812FCCDBCD044F1B60B566E04A.jpg">
            <a:extLst>
              <a:ext uri="{FF2B5EF4-FFF2-40B4-BE49-F238E27FC236}">
                <a16:creationId xmlns:a16="http://schemas.microsoft.com/office/drawing/2014/main" id="{82C81F94-BC20-44F9-BAEC-C9F389817753}"/>
              </a:ext>
            </a:extLst>
          </p:cNvPr>
          <p:cNvPicPr>
            <a:picLocks noChangeAspect="1"/>
          </p:cNvPicPr>
          <p:nvPr/>
        </p:nvPicPr>
        <p:blipFill>
          <a:blip r:embed="rId3" cstate="print"/>
          <a:stretch>
            <a:fillRect/>
          </a:stretch>
        </p:blipFill>
        <p:spPr>
          <a:xfrm rot="16200000">
            <a:off x="986191" y="1232790"/>
            <a:ext cx="2897746" cy="3579862"/>
          </a:xfrm>
          <a:prstGeom prst="rect">
            <a:avLst/>
          </a:prstGeom>
        </p:spPr>
      </p:pic>
    </p:spTree>
    <p:extLst>
      <p:ext uri="{BB962C8B-B14F-4D97-AF65-F5344CB8AC3E}">
        <p14:creationId xmlns:p14="http://schemas.microsoft.com/office/powerpoint/2010/main" val="514236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5251307" y="1173525"/>
            <a:ext cx="2834777" cy="661720"/>
          </a:xfrm>
          <a:prstGeom prst="rect">
            <a:avLst/>
          </a:prstGeom>
          <a:noFill/>
        </p:spPr>
        <p:txBody>
          <a:bodyPr wrap="square" lIns="0" rIns="0" bIns="0" rtlCol="0">
            <a:spAutoFit/>
          </a:bodyPr>
          <a:lstStyle/>
          <a:p>
            <a:pPr algn="just"/>
            <a:r>
              <a:rPr lang="zh-CN" altLang="en-US" sz="2000" b="1" dirty="0">
                <a:solidFill>
                  <a:srgbClr val="FF0000"/>
                </a:solidFill>
                <a:latin typeface="+mn-ea"/>
                <a:cs typeface="Helvetica Neue"/>
              </a:rPr>
              <a:t>任务三：  自查自纠  小组互助  问题反馈</a:t>
            </a:r>
          </a:p>
        </p:txBody>
      </p:sp>
      <p:pic>
        <p:nvPicPr>
          <p:cNvPr id="2" name="图片 1">
            <a:extLst>
              <a:ext uri="{FF2B5EF4-FFF2-40B4-BE49-F238E27FC236}">
                <a16:creationId xmlns:a16="http://schemas.microsoft.com/office/drawing/2014/main" id="{41F9169E-8337-4543-BEC6-5C606EB18307}"/>
              </a:ext>
            </a:extLst>
          </p:cNvPr>
          <p:cNvPicPr>
            <a:picLocks noChangeAspect="1"/>
          </p:cNvPicPr>
          <p:nvPr/>
        </p:nvPicPr>
        <p:blipFill>
          <a:blip r:embed="rId2"/>
          <a:stretch>
            <a:fillRect/>
          </a:stretch>
        </p:blipFill>
        <p:spPr>
          <a:xfrm>
            <a:off x="1" y="0"/>
            <a:ext cx="9143999" cy="684000"/>
          </a:xfrm>
          <a:prstGeom prst="rect">
            <a:avLst/>
          </a:prstGeom>
        </p:spPr>
      </p:pic>
      <p:sp>
        <p:nvSpPr>
          <p:cNvPr id="8" name="矩形 7">
            <a:extLst>
              <a:ext uri="{FF2B5EF4-FFF2-40B4-BE49-F238E27FC236}">
                <a16:creationId xmlns:a16="http://schemas.microsoft.com/office/drawing/2014/main" id="{B1682122-EDF3-4F45-A4BF-8E94A7199312}"/>
              </a:ext>
            </a:extLst>
          </p:cNvPr>
          <p:cNvSpPr/>
          <p:nvPr/>
        </p:nvSpPr>
        <p:spPr>
          <a:xfrm>
            <a:off x="1776728" y="1630"/>
            <a:ext cx="5357719"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第一部分   任务驱动   自主建构</a:t>
            </a:r>
          </a:p>
        </p:txBody>
      </p:sp>
      <p:pic>
        <p:nvPicPr>
          <p:cNvPr id="7" name="Picture 3">
            <a:extLst>
              <a:ext uri="{FF2B5EF4-FFF2-40B4-BE49-F238E27FC236}">
                <a16:creationId xmlns:a16="http://schemas.microsoft.com/office/drawing/2014/main" id="{04048126-96CE-47C0-A9D8-A45B2760C136}"/>
              </a:ext>
            </a:extLst>
          </p:cNvPr>
          <p:cNvPicPr>
            <a:picLocks noChangeAspect="1" noChangeArrowheads="1"/>
          </p:cNvPicPr>
          <p:nvPr/>
        </p:nvPicPr>
        <p:blipFill>
          <a:blip r:embed="rId3" cstate="print"/>
          <a:srcRect/>
          <a:stretch>
            <a:fillRect/>
          </a:stretch>
        </p:blipFill>
        <p:spPr bwMode="auto">
          <a:xfrm>
            <a:off x="407123" y="1260439"/>
            <a:ext cx="4248472" cy="3409950"/>
          </a:xfrm>
          <a:prstGeom prst="rect">
            <a:avLst/>
          </a:prstGeom>
          <a:noFill/>
          <a:ln w="9525">
            <a:noFill/>
            <a:miter lim="800000"/>
            <a:headEnd/>
            <a:tailEnd/>
          </a:ln>
        </p:spPr>
      </p:pic>
      <p:sp>
        <p:nvSpPr>
          <p:cNvPr id="10" name="矩形 9">
            <a:extLst>
              <a:ext uri="{FF2B5EF4-FFF2-40B4-BE49-F238E27FC236}">
                <a16:creationId xmlns:a16="http://schemas.microsoft.com/office/drawing/2014/main" id="{7605163C-E255-4852-865F-2C29041A3D8B}"/>
              </a:ext>
            </a:extLst>
          </p:cNvPr>
          <p:cNvSpPr/>
          <p:nvPr/>
        </p:nvSpPr>
        <p:spPr>
          <a:xfrm>
            <a:off x="5251307" y="1940104"/>
            <a:ext cx="3485570" cy="2736304"/>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rgbClr val="1C7887"/>
                </a:solidFill>
              </a:rPr>
              <a:t>1.</a:t>
            </a:r>
            <a:r>
              <a:rPr lang="zh-CN" altLang="en-US" sz="2000" b="1" dirty="0">
                <a:solidFill>
                  <a:srgbClr val="1C7887"/>
                </a:solidFill>
              </a:rPr>
              <a:t>通过学生自查自纠，小组互动，聚焦核心问题。</a:t>
            </a:r>
            <a:endParaRPr lang="en-US" altLang="zh-CN" sz="2000" b="1" dirty="0">
              <a:solidFill>
                <a:srgbClr val="1C7887"/>
              </a:solidFill>
            </a:endParaRPr>
          </a:p>
          <a:p>
            <a:r>
              <a:rPr lang="en-US" altLang="zh-CN" sz="2000" b="1" dirty="0">
                <a:solidFill>
                  <a:srgbClr val="1C7887"/>
                </a:solidFill>
              </a:rPr>
              <a:t>2.</a:t>
            </a:r>
            <a:r>
              <a:rPr lang="zh-CN" altLang="en-US" sz="2000" b="1" dirty="0">
                <a:solidFill>
                  <a:srgbClr val="1C7887"/>
                </a:solidFill>
              </a:rPr>
              <a:t>教师通过问题反馈单，了解学生知识掌握的情况和能力养成情况，在课堂上重点解决学生核心问题，并渗透过程性评价</a:t>
            </a:r>
            <a:endParaRPr lang="zh-CN" altLang="zh-CN" sz="2000" b="1" dirty="0">
              <a:solidFill>
                <a:srgbClr val="1C7887"/>
              </a:solidFill>
            </a:endParaRPr>
          </a:p>
        </p:txBody>
      </p:sp>
    </p:spTree>
    <p:extLst>
      <p:ext uri="{BB962C8B-B14F-4D97-AF65-F5344CB8AC3E}">
        <p14:creationId xmlns:p14="http://schemas.microsoft.com/office/powerpoint/2010/main" val="19084785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2487" y="1186894"/>
            <a:ext cx="754718" cy="754718"/>
            <a:chOff x="362669" y="3620029"/>
            <a:chExt cx="1061322" cy="1061322"/>
          </a:xfrm>
        </p:grpSpPr>
        <p:sp>
          <p:nvSpPr>
            <p:cNvPr id="14" name="椭圆 13"/>
            <p:cNvSpPr/>
            <p:nvPr/>
          </p:nvSpPr>
          <p:spPr>
            <a:xfrm>
              <a:off x="362669" y="3620029"/>
              <a:ext cx="1061322" cy="106132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chemeClr val="accent1"/>
              </a:solidFill>
              <a:ln w="9525">
                <a:noFill/>
                <a:round/>
              </a:ln>
            </p:spPr>
            <p:txBody>
              <a:bodyPr vert="horz" wrap="square" lIns="68576" tIns="34288" rIns="68576" bIns="34288" numCol="1" anchor="t" anchorCtr="0" compatLnSpc="1"/>
              <a:lstStyle/>
              <a:p>
                <a:endParaRPr lang="zh-CN" altLang="en-US" sz="1280"/>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1280"/>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1280"/>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1280"/>
              </a:p>
            </p:txBody>
          </p:sp>
        </p:grpSp>
      </p:grpSp>
      <p:sp>
        <p:nvSpPr>
          <p:cNvPr id="37" name="文本框 36"/>
          <p:cNvSpPr txBox="1"/>
          <p:nvPr/>
        </p:nvSpPr>
        <p:spPr>
          <a:xfrm>
            <a:off x="7370511" y="3621924"/>
            <a:ext cx="1339874" cy="253787"/>
          </a:xfrm>
          <a:prstGeom prst="rect">
            <a:avLst/>
          </a:prstGeom>
          <a:noFill/>
        </p:spPr>
        <p:txBody>
          <a:bodyPr wrap="square" rtlCol="0">
            <a:spAutoFit/>
          </a:bodyPr>
          <a:lstStyle/>
          <a:p>
            <a:pPr algn="ctr"/>
            <a:r>
              <a:rPr lang="en-US" altLang="zh-CN" sz="1049" b="1">
                <a:solidFill>
                  <a:schemeClr val="bg1"/>
                </a:solidFill>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049" b="1">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6" name="TextBox 39"/>
          <p:cNvSpPr txBox="1"/>
          <p:nvPr/>
        </p:nvSpPr>
        <p:spPr>
          <a:xfrm>
            <a:off x="903351" y="1170466"/>
            <a:ext cx="4202139" cy="3477875"/>
          </a:xfrm>
          <a:prstGeom prst="rect">
            <a:avLst/>
          </a:prstGeom>
          <a:noFill/>
        </p:spPr>
        <p:txBody>
          <a:bodyPr wrap="square" rtlCol="0">
            <a:spAutoFit/>
          </a:bodyPr>
          <a:lstStyle/>
          <a:p>
            <a:pPr lvl="0" indent="268288" fontAlgn="base">
              <a:spcBef>
                <a:spcPct val="0"/>
              </a:spcBef>
              <a:spcAft>
                <a:spcPct val="0"/>
              </a:spcAft>
            </a:pPr>
            <a:r>
              <a:rPr lang="zh-CN" altLang="zh-CN" sz="2000" b="1" dirty="0">
                <a:latin typeface="宋体" pitchFamily="2" charset="-122"/>
                <a:ea typeface="宋体" pitchFamily="2" charset="-122"/>
                <a:cs typeface="Times New Roman" pitchFamily="18" charset="0"/>
              </a:rPr>
              <a:t>建立促进学生思想政治学科核心素养发展的评价机制</a:t>
            </a:r>
            <a:endParaRPr lang="zh-CN" altLang="zh-CN" sz="2000" b="1" dirty="0">
              <a:latin typeface="Arial" pitchFamily="34" charset="0"/>
              <a:ea typeface="宋体" pitchFamily="2" charset="-122"/>
              <a:cs typeface="宋体" pitchFamily="2" charset="-122"/>
            </a:endParaRPr>
          </a:p>
          <a:p>
            <a:pPr lvl="0" indent="266700" defTabSz="914400" eaLnBrk="0" fontAlgn="base" hangingPunct="0">
              <a:spcBef>
                <a:spcPct val="0"/>
              </a:spcBef>
              <a:spcAft>
                <a:spcPct val="0"/>
              </a:spcAft>
            </a:pPr>
            <a:r>
              <a:rPr lang="zh-CN" altLang="zh-CN" sz="2000" dirty="0">
                <a:latin typeface="宋体" pitchFamily="2" charset="-122"/>
                <a:ea typeface="宋体" pitchFamily="2" charset="-122"/>
                <a:cs typeface="Times New Roman" pitchFamily="18" charset="0"/>
              </a:rPr>
              <a:t>本课程紧紧围绕思想政治学科</a:t>
            </a:r>
            <a:r>
              <a:rPr lang="zh-CN" altLang="zh-CN" sz="2000" dirty="0">
                <a:solidFill>
                  <a:srgbClr val="FF0000"/>
                </a:solidFill>
                <a:latin typeface="宋体" pitchFamily="2" charset="-122"/>
                <a:ea typeface="宋体" pitchFamily="2" charset="-122"/>
                <a:cs typeface="Times New Roman" pitchFamily="18" charset="0"/>
              </a:rPr>
              <a:t>核心素养</a:t>
            </a:r>
            <a:r>
              <a:rPr lang="zh-CN" altLang="zh-CN" sz="2000" dirty="0">
                <a:latin typeface="宋体" pitchFamily="2" charset="-122"/>
                <a:ea typeface="宋体" pitchFamily="2" charset="-122"/>
                <a:cs typeface="Times New Roman" pitchFamily="18" charset="0"/>
              </a:rPr>
              <a:t>的形成与发展，建立激励学生不断进步的</a:t>
            </a:r>
            <a:r>
              <a:rPr lang="zh-CN" altLang="zh-CN" sz="2000" dirty="0">
                <a:solidFill>
                  <a:srgbClr val="FF0000"/>
                </a:solidFill>
                <a:latin typeface="宋体" pitchFamily="2" charset="-122"/>
                <a:ea typeface="宋体" pitchFamily="2" charset="-122"/>
                <a:cs typeface="Times New Roman" pitchFamily="18" charset="0"/>
              </a:rPr>
              <a:t>发展性评价机制</a:t>
            </a:r>
            <a:r>
              <a:rPr lang="zh-CN" altLang="zh-CN" sz="2000" dirty="0">
                <a:latin typeface="宋体" pitchFamily="2" charset="-122"/>
                <a:ea typeface="宋体" pitchFamily="2" charset="-122"/>
                <a:cs typeface="Times New Roman" pitchFamily="18" charset="0"/>
              </a:rPr>
              <a:t>。要注重学生学习和社会实践活动的行为表现，采用多种评价方式，</a:t>
            </a:r>
            <a:r>
              <a:rPr lang="zh-CN" altLang="zh-CN" sz="2000" u="sng" dirty="0">
                <a:solidFill>
                  <a:srgbClr val="FF0000"/>
                </a:solidFill>
                <a:latin typeface="Times New Roman" pitchFamily="18" charset="0"/>
                <a:ea typeface="宋体" pitchFamily="2" charset="-122"/>
                <a:cs typeface="Times New Roman" pitchFamily="18" charset="0"/>
              </a:rPr>
              <a:t>综合评价学生的理论思维能力、政治认同度、价值判断力、法治素养和社会参与能力</a:t>
            </a:r>
            <a:r>
              <a:rPr lang="zh-CN" altLang="zh-CN" sz="2000" dirty="0">
                <a:latin typeface="宋体" pitchFamily="2" charset="-122"/>
                <a:ea typeface="宋体" pitchFamily="2" charset="-122"/>
                <a:cs typeface="Times New Roman" pitchFamily="18" charset="0"/>
              </a:rPr>
              <a:t>等，全面反映学生思想政治学科核心素养的发展状况。</a:t>
            </a:r>
            <a:endParaRPr lang="zh-CN" altLang="zh-CN" sz="2000" dirty="0">
              <a:latin typeface="Arial" pitchFamily="34" charset="0"/>
              <a:ea typeface="宋体" pitchFamily="2" charset="-122"/>
              <a:cs typeface="宋体" pitchFamily="2" charset="-122"/>
            </a:endParaRPr>
          </a:p>
        </p:txBody>
      </p:sp>
      <p:grpSp>
        <p:nvGrpSpPr>
          <p:cNvPr id="9" name="组合 8"/>
          <p:cNvGrpSpPr/>
          <p:nvPr/>
        </p:nvGrpSpPr>
        <p:grpSpPr>
          <a:xfrm>
            <a:off x="5116488" y="830756"/>
            <a:ext cx="3527666" cy="3873343"/>
            <a:chOff x="7195062" y="1168053"/>
            <a:chExt cx="4960780" cy="5446888"/>
          </a:xfrm>
          <a:blipFill dpi="0" rotWithShape="1">
            <a:blip r:embed="rId3"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sp>
        <p:nvSpPr>
          <p:cNvPr id="50" name="矩形 49"/>
          <p:cNvSpPr/>
          <p:nvPr/>
        </p:nvSpPr>
        <p:spPr>
          <a:xfrm>
            <a:off x="7550061" y="3543859"/>
            <a:ext cx="1094094" cy="1160240"/>
          </a:xfrm>
          <a:prstGeom prst="rect">
            <a:avLst/>
          </a:prstGeom>
          <a:solidFill>
            <a:srgbClr val="FC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8" name="矩形 27">
            <a:extLst>
              <a:ext uri="{FF2B5EF4-FFF2-40B4-BE49-F238E27FC236}">
                <a16:creationId xmlns:a16="http://schemas.microsoft.com/office/drawing/2014/main" id="{6041B136-8EEB-473D-BD63-407553A77C8B}"/>
              </a:ext>
            </a:extLst>
          </p:cNvPr>
          <p:cNvSpPr/>
          <p:nvPr/>
        </p:nvSpPr>
        <p:spPr>
          <a:xfrm>
            <a:off x="0" y="10631"/>
            <a:ext cx="9144000" cy="684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337E4999-BB40-42BB-8590-4088F654D981}"/>
              </a:ext>
            </a:extLst>
          </p:cNvPr>
          <p:cNvPicPr>
            <a:picLocks noChangeAspect="1"/>
          </p:cNvPicPr>
          <p:nvPr/>
        </p:nvPicPr>
        <p:blipFill>
          <a:blip r:embed="rId4"/>
          <a:stretch>
            <a:fillRect/>
          </a:stretch>
        </p:blipFill>
        <p:spPr>
          <a:xfrm>
            <a:off x="8187070" y="-1"/>
            <a:ext cx="956930" cy="684000"/>
          </a:xfrm>
          <a:prstGeom prst="rect">
            <a:avLst/>
          </a:prstGeom>
        </p:spPr>
      </p:pic>
      <p:sp>
        <p:nvSpPr>
          <p:cNvPr id="35" name="矩形 34">
            <a:extLst>
              <a:ext uri="{FF2B5EF4-FFF2-40B4-BE49-F238E27FC236}">
                <a16:creationId xmlns:a16="http://schemas.microsoft.com/office/drawing/2014/main" id="{1A9D45A5-72D7-4D25-B136-403AD31D7E08}"/>
              </a:ext>
            </a:extLst>
          </p:cNvPr>
          <p:cNvSpPr/>
          <p:nvPr/>
        </p:nvSpPr>
        <p:spPr>
          <a:xfrm>
            <a:off x="988150" y="-1"/>
            <a:ext cx="6261003" cy="684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altLang="zh-CN" sz="2000" dirty="0"/>
              <a:t>《</a:t>
            </a:r>
            <a:r>
              <a:rPr lang="zh-CN" altLang="zh-CN" sz="2000" dirty="0"/>
              <a:t>普通高中思想政治课程标准</a:t>
            </a:r>
            <a:r>
              <a:rPr lang="en-US" altLang="zh-CN" sz="2000" dirty="0"/>
              <a:t>》</a:t>
            </a:r>
            <a:r>
              <a:rPr lang="zh-CN" altLang="zh-CN" sz="2000" dirty="0"/>
              <a:t>（</a:t>
            </a:r>
            <a:r>
              <a:rPr lang="en-US" altLang="zh-CN" sz="2000" dirty="0"/>
              <a:t>2017</a:t>
            </a:r>
            <a:r>
              <a:rPr lang="zh-CN" altLang="zh-CN" sz="2000" dirty="0"/>
              <a:t>年版</a:t>
            </a:r>
            <a:r>
              <a:rPr lang="en-US" altLang="zh-CN" sz="2000" dirty="0"/>
              <a:t>)</a:t>
            </a:r>
            <a:r>
              <a:rPr lang="zh-CN" altLang="zh-CN" sz="2000" dirty="0"/>
              <a:t>中华人民共和国教育部制定</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up)">
                                      <p:cBhvr>
                                        <p:cTn id="13" dur="500"/>
                                        <p:tgtEl>
                                          <p:spTgt spid="3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294FBA7-A111-485B-BA0E-C4C9694AA1D5}"/>
              </a:ext>
            </a:extLst>
          </p:cNvPr>
          <p:cNvSpPr txBox="1"/>
          <p:nvPr/>
        </p:nvSpPr>
        <p:spPr>
          <a:xfrm>
            <a:off x="1144046" y="828739"/>
            <a:ext cx="2551814" cy="369332"/>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b="1" dirty="0"/>
              <a:t>价格、供求与竞争机制</a:t>
            </a:r>
          </a:p>
        </p:txBody>
      </p:sp>
      <p:sp>
        <p:nvSpPr>
          <p:cNvPr id="12" name="文本框 11">
            <a:extLst>
              <a:ext uri="{FF2B5EF4-FFF2-40B4-BE49-F238E27FC236}">
                <a16:creationId xmlns:a16="http://schemas.microsoft.com/office/drawing/2014/main" id="{CCCB7907-1153-4281-A7DB-1B6BD9D8758D}"/>
              </a:ext>
            </a:extLst>
          </p:cNvPr>
          <p:cNvSpPr txBox="1"/>
          <p:nvPr/>
        </p:nvSpPr>
        <p:spPr>
          <a:xfrm>
            <a:off x="1241296" y="4185009"/>
            <a:ext cx="2551815"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b="1" dirty="0"/>
              <a:t>经济、法律与行政手段</a:t>
            </a:r>
          </a:p>
        </p:txBody>
      </p:sp>
      <p:sp>
        <p:nvSpPr>
          <p:cNvPr id="14" name="文本框 13">
            <a:extLst>
              <a:ext uri="{FF2B5EF4-FFF2-40B4-BE49-F238E27FC236}">
                <a16:creationId xmlns:a16="http://schemas.microsoft.com/office/drawing/2014/main" id="{E2D71BF4-7521-4C8D-B8E8-6B9C64D96F46}"/>
              </a:ext>
            </a:extLst>
          </p:cNvPr>
          <p:cNvSpPr txBox="1"/>
          <p:nvPr/>
        </p:nvSpPr>
        <p:spPr>
          <a:xfrm>
            <a:off x="418094" y="1865297"/>
            <a:ext cx="738664" cy="1575097"/>
          </a:xfrm>
          <a:prstGeom prst="rect">
            <a:avLst/>
          </a:prstGeom>
        </p:spPr>
        <p:style>
          <a:lnRef idx="2">
            <a:schemeClr val="accent5"/>
          </a:lnRef>
          <a:fillRef idx="1">
            <a:schemeClr val="lt1"/>
          </a:fillRef>
          <a:effectRef idx="0">
            <a:schemeClr val="accent5"/>
          </a:effectRef>
          <a:fontRef idx="minor">
            <a:schemeClr val="dk1"/>
          </a:fontRef>
        </p:style>
        <p:txBody>
          <a:bodyPr vert="eaVert" wrap="square" rtlCol="0">
            <a:spAutoFit/>
          </a:bodyPr>
          <a:lstStyle/>
          <a:p>
            <a:r>
              <a:rPr lang="zh-CN" altLang="en-US" b="1" dirty="0">
                <a:latin typeface="黑体" panose="02010609060101010101" pitchFamily="49" charset="-122"/>
                <a:ea typeface="黑体" panose="02010609060101010101" pitchFamily="49" charset="-122"/>
              </a:rPr>
              <a:t>树立资源意识优化资源配置</a:t>
            </a:r>
          </a:p>
        </p:txBody>
      </p:sp>
      <p:sp>
        <p:nvSpPr>
          <p:cNvPr id="15" name="文本框 14">
            <a:extLst>
              <a:ext uri="{FF2B5EF4-FFF2-40B4-BE49-F238E27FC236}">
                <a16:creationId xmlns:a16="http://schemas.microsoft.com/office/drawing/2014/main" id="{22D890F6-ECC8-4843-A395-3811EB457946}"/>
              </a:ext>
            </a:extLst>
          </p:cNvPr>
          <p:cNvSpPr txBox="1"/>
          <p:nvPr/>
        </p:nvSpPr>
        <p:spPr>
          <a:xfrm>
            <a:off x="3563933" y="1722919"/>
            <a:ext cx="461665" cy="1874515"/>
          </a:xfrm>
          <a:prstGeom prst="rect">
            <a:avLst/>
          </a:prstGeom>
        </p:spPr>
        <p:style>
          <a:lnRef idx="2">
            <a:schemeClr val="accent5"/>
          </a:lnRef>
          <a:fillRef idx="1">
            <a:schemeClr val="lt1"/>
          </a:fillRef>
          <a:effectRef idx="0">
            <a:schemeClr val="accent5"/>
          </a:effectRef>
          <a:fontRef idx="minor">
            <a:schemeClr val="dk1"/>
          </a:fontRef>
        </p:style>
        <p:txBody>
          <a:bodyPr vert="eaVert" wrap="square" rtlCol="0">
            <a:spAutoFit/>
          </a:bodyPr>
          <a:lstStyle/>
          <a:p>
            <a:pPr algn="ctr"/>
            <a:r>
              <a:rPr lang="zh-CN" altLang="en-US" b="1" dirty="0">
                <a:latin typeface="黑体" panose="02010609060101010101" pitchFamily="49" charset="-122"/>
                <a:ea typeface="黑体" panose="02010609060101010101" pitchFamily="49" charset="-122"/>
              </a:rPr>
              <a:t>发展市场经济</a:t>
            </a:r>
          </a:p>
        </p:txBody>
      </p:sp>
      <p:sp>
        <p:nvSpPr>
          <p:cNvPr id="17" name="文本框 16">
            <a:extLst>
              <a:ext uri="{FF2B5EF4-FFF2-40B4-BE49-F238E27FC236}">
                <a16:creationId xmlns:a16="http://schemas.microsoft.com/office/drawing/2014/main" id="{7ED0F854-70DE-4FE3-BF5A-D75308E02DED}"/>
              </a:ext>
            </a:extLst>
          </p:cNvPr>
          <p:cNvSpPr txBox="1"/>
          <p:nvPr/>
        </p:nvSpPr>
        <p:spPr>
          <a:xfrm>
            <a:off x="4667681" y="1947769"/>
            <a:ext cx="2277990"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b="1" dirty="0">
                <a:latin typeface="黑体" panose="02010609060101010101" pitchFamily="49" charset="-122"/>
                <a:ea typeface="黑体" panose="02010609060101010101" pitchFamily="49" charset="-122"/>
              </a:rPr>
              <a:t>培育市场主体提高市场意识尊重市场规律完善市场体系规范市场秩序弥补市场失灵</a:t>
            </a:r>
          </a:p>
        </p:txBody>
      </p:sp>
      <p:sp>
        <p:nvSpPr>
          <p:cNvPr id="18" name="文本框 17">
            <a:extLst>
              <a:ext uri="{FF2B5EF4-FFF2-40B4-BE49-F238E27FC236}">
                <a16:creationId xmlns:a16="http://schemas.microsoft.com/office/drawing/2014/main" id="{33DCF37D-42AA-4DEB-A3A1-AC59CF4B3D97}"/>
              </a:ext>
            </a:extLst>
          </p:cNvPr>
          <p:cNvSpPr txBox="1"/>
          <p:nvPr/>
        </p:nvSpPr>
        <p:spPr>
          <a:xfrm>
            <a:off x="7799834" y="1013405"/>
            <a:ext cx="461665" cy="3536729"/>
          </a:xfrm>
          <a:prstGeom prst="rect">
            <a:avLst/>
          </a:prstGeom>
        </p:spPr>
        <p:style>
          <a:lnRef idx="2">
            <a:schemeClr val="accent5"/>
          </a:lnRef>
          <a:fillRef idx="1">
            <a:schemeClr val="lt1"/>
          </a:fillRef>
          <a:effectRef idx="0">
            <a:schemeClr val="accent5"/>
          </a:effectRef>
          <a:fontRef idx="minor">
            <a:schemeClr val="dk1"/>
          </a:fontRef>
        </p:style>
        <p:txBody>
          <a:bodyPr vert="eaVert" wrap="square" rtlCol="0">
            <a:spAutoFit/>
          </a:bodyPr>
          <a:lstStyle/>
          <a:p>
            <a:r>
              <a:rPr lang="zh-CN" altLang="en-US" b="1" dirty="0">
                <a:latin typeface="黑体" panose="02010609060101010101" pitchFamily="49" charset="-122"/>
                <a:ea typeface="黑体" panose="02010609060101010101" pitchFamily="49" charset="-122"/>
              </a:rPr>
              <a:t>建立完善社会主义市场经济体制</a:t>
            </a:r>
          </a:p>
        </p:txBody>
      </p:sp>
      <p:sp>
        <p:nvSpPr>
          <p:cNvPr id="19" name="椭圆 18">
            <a:extLst>
              <a:ext uri="{FF2B5EF4-FFF2-40B4-BE49-F238E27FC236}">
                <a16:creationId xmlns:a16="http://schemas.microsoft.com/office/drawing/2014/main" id="{176B4F63-9B90-4282-9A31-0EEB231BD1C9}"/>
              </a:ext>
            </a:extLst>
          </p:cNvPr>
          <p:cNvSpPr/>
          <p:nvPr/>
        </p:nvSpPr>
        <p:spPr>
          <a:xfrm>
            <a:off x="1880663" y="1614771"/>
            <a:ext cx="935665" cy="851452"/>
          </a:xfrm>
          <a:prstGeom prst="ellipse">
            <a:avLst/>
          </a:prstGeom>
          <a:solidFill>
            <a:schemeClr val="accent3">
              <a:lumMod val="75000"/>
            </a:schemeClr>
          </a:solidFill>
          <a:ln>
            <a:solidFill>
              <a:schemeClr val="accent3">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t>市场调节</a:t>
            </a:r>
          </a:p>
        </p:txBody>
      </p:sp>
      <p:sp>
        <p:nvSpPr>
          <p:cNvPr id="20" name="椭圆 19">
            <a:extLst>
              <a:ext uri="{FF2B5EF4-FFF2-40B4-BE49-F238E27FC236}">
                <a16:creationId xmlns:a16="http://schemas.microsoft.com/office/drawing/2014/main" id="{C731B244-8FC8-4250-AA74-CAB90C5B7ADF}"/>
              </a:ext>
            </a:extLst>
          </p:cNvPr>
          <p:cNvSpPr/>
          <p:nvPr/>
        </p:nvSpPr>
        <p:spPr>
          <a:xfrm>
            <a:off x="1871965" y="2709950"/>
            <a:ext cx="935665" cy="866852"/>
          </a:xfrm>
          <a:prstGeom prst="ellipse">
            <a:avLst/>
          </a:prstGeom>
          <a:solidFill>
            <a:schemeClr val="accent3">
              <a:lumMod val="75000"/>
            </a:schemeClr>
          </a:solidFill>
          <a:ln>
            <a:solidFill>
              <a:schemeClr val="accent3">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t>宏观调控</a:t>
            </a:r>
          </a:p>
        </p:txBody>
      </p:sp>
      <p:sp>
        <p:nvSpPr>
          <p:cNvPr id="22" name="左大括号 21">
            <a:extLst>
              <a:ext uri="{FF2B5EF4-FFF2-40B4-BE49-F238E27FC236}">
                <a16:creationId xmlns:a16="http://schemas.microsoft.com/office/drawing/2014/main" id="{B13A6BA7-A410-4F2F-82AD-1846FB554D05}"/>
              </a:ext>
            </a:extLst>
          </p:cNvPr>
          <p:cNvSpPr/>
          <p:nvPr/>
        </p:nvSpPr>
        <p:spPr>
          <a:xfrm>
            <a:off x="1254976" y="2077659"/>
            <a:ext cx="509772" cy="1499143"/>
          </a:xfrm>
          <a:prstGeom prst="lef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cxnSp>
        <p:nvCxnSpPr>
          <p:cNvPr id="34" name="直接箭头连接符 33">
            <a:extLst>
              <a:ext uri="{FF2B5EF4-FFF2-40B4-BE49-F238E27FC236}">
                <a16:creationId xmlns:a16="http://schemas.microsoft.com/office/drawing/2014/main" id="{1D3E69E5-D707-4CA5-B84C-62A2E57D241E}"/>
              </a:ext>
            </a:extLst>
          </p:cNvPr>
          <p:cNvCxnSpPr>
            <a:cxnSpLocks/>
          </p:cNvCxnSpPr>
          <p:nvPr/>
        </p:nvCxnSpPr>
        <p:spPr>
          <a:xfrm flipV="1">
            <a:off x="2391101" y="1110492"/>
            <a:ext cx="0" cy="47999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2" name="箭头: 燕尾形 41">
            <a:extLst>
              <a:ext uri="{FF2B5EF4-FFF2-40B4-BE49-F238E27FC236}">
                <a16:creationId xmlns:a16="http://schemas.microsoft.com/office/drawing/2014/main" id="{D83CEE3F-3903-43EC-A8E4-DA340420FA92}"/>
              </a:ext>
            </a:extLst>
          </p:cNvPr>
          <p:cNvSpPr/>
          <p:nvPr/>
        </p:nvSpPr>
        <p:spPr>
          <a:xfrm>
            <a:off x="6945671" y="2242426"/>
            <a:ext cx="792582" cy="484632"/>
          </a:xfrm>
          <a:prstGeom prst="notchedRightArrow">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3" name="箭头: 燕尾形 42">
            <a:extLst>
              <a:ext uri="{FF2B5EF4-FFF2-40B4-BE49-F238E27FC236}">
                <a16:creationId xmlns:a16="http://schemas.microsoft.com/office/drawing/2014/main" id="{0D07039C-7FAD-4172-8962-1F594069B538}"/>
              </a:ext>
            </a:extLst>
          </p:cNvPr>
          <p:cNvSpPr/>
          <p:nvPr/>
        </p:nvSpPr>
        <p:spPr>
          <a:xfrm>
            <a:off x="4087179" y="2313130"/>
            <a:ext cx="583119" cy="468640"/>
          </a:xfrm>
          <a:prstGeom prst="notchedRightArrow">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4" name="箭头: 燕尾形 43">
            <a:extLst>
              <a:ext uri="{FF2B5EF4-FFF2-40B4-BE49-F238E27FC236}">
                <a16:creationId xmlns:a16="http://schemas.microsoft.com/office/drawing/2014/main" id="{8747272C-B7EE-4E90-B2F3-EF19F0FE2B8D}"/>
              </a:ext>
            </a:extLst>
          </p:cNvPr>
          <p:cNvSpPr/>
          <p:nvPr/>
        </p:nvSpPr>
        <p:spPr>
          <a:xfrm>
            <a:off x="2850368" y="2040497"/>
            <a:ext cx="606348" cy="268098"/>
          </a:xfrm>
          <a:prstGeom prst="notchedRightArrow">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5" name="箭头: 燕尾形 44">
            <a:extLst>
              <a:ext uri="{FF2B5EF4-FFF2-40B4-BE49-F238E27FC236}">
                <a16:creationId xmlns:a16="http://schemas.microsoft.com/office/drawing/2014/main" id="{519D66BD-1FB4-4E7F-BAC4-F2ACD0EA540C}"/>
              </a:ext>
            </a:extLst>
          </p:cNvPr>
          <p:cNvSpPr/>
          <p:nvPr/>
        </p:nvSpPr>
        <p:spPr>
          <a:xfrm>
            <a:off x="2842336" y="2781770"/>
            <a:ext cx="606348" cy="268098"/>
          </a:xfrm>
          <a:prstGeom prst="notchedRightArrow">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50" name="直接箭头连接符 49">
            <a:extLst>
              <a:ext uri="{FF2B5EF4-FFF2-40B4-BE49-F238E27FC236}">
                <a16:creationId xmlns:a16="http://schemas.microsoft.com/office/drawing/2014/main" id="{EA3B2373-4504-45B4-83D9-227BED700AE0}"/>
              </a:ext>
            </a:extLst>
          </p:cNvPr>
          <p:cNvCxnSpPr>
            <a:cxnSpLocks/>
          </p:cNvCxnSpPr>
          <p:nvPr/>
        </p:nvCxnSpPr>
        <p:spPr>
          <a:xfrm>
            <a:off x="672995" y="947125"/>
            <a:ext cx="0" cy="91817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2" name="直接连接符 51">
            <a:extLst>
              <a:ext uri="{FF2B5EF4-FFF2-40B4-BE49-F238E27FC236}">
                <a16:creationId xmlns:a16="http://schemas.microsoft.com/office/drawing/2014/main" id="{40969233-BF28-4DDF-BE45-ACEECCDFBCE8}"/>
              </a:ext>
            </a:extLst>
          </p:cNvPr>
          <p:cNvCxnSpPr>
            <a:cxnSpLocks/>
          </p:cNvCxnSpPr>
          <p:nvPr/>
        </p:nvCxnSpPr>
        <p:spPr>
          <a:xfrm>
            <a:off x="747423" y="4391148"/>
            <a:ext cx="493873"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3" name="直接箭头连接符 62">
            <a:extLst>
              <a:ext uri="{FF2B5EF4-FFF2-40B4-BE49-F238E27FC236}">
                <a16:creationId xmlns:a16="http://schemas.microsoft.com/office/drawing/2014/main" id="{1A75EDEF-3487-4C46-A223-1929FE0661F9}"/>
              </a:ext>
            </a:extLst>
          </p:cNvPr>
          <p:cNvCxnSpPr>
            <a:cxnSpLocks/>
          </p:cNvCxnSpPr>
          <p:nvPr/>
        </p:nvCxnSpPr>
        <p:spPr>
          <a:xfrm flipV="1">
            <a:off x="747423" y="3422061"/>
            <a:ext cx="0" cy="98252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71" name="直接箭头连接符 70">
            <a:extLst>
              <a:ext uri="{FF2B5EF4-FFF2-40B4-BE49-F238E27FC236}">
                <a16:creationId xmlns:a16="http://schemas.microsoft.com/office/drawing/2014/main" id="{BB0635F5-6AF5-4F33-BEBC-3288E6495368}"/>
              </a:ext>
            </a:extLst>
          </p:cNvPr>
          <p:cNvCxnSpPr>
            <a:cxnSpLocks/>
          </p:cNvCxnSpPr>
          <p:nvPr/>
        </p:nvCxnSpPr>
        <p:spPr>
          <a:xfrm>
            <a:off x="2392755" y="3641642"/>
            <a:ext cx="0" cy="54336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73" name="直接连接符 72">
            <a:extLst>
              <a:ext uri="{FF2B5EF4-FFF2-40B4-BE49-F238E27FC236}">
                <a16:creationId xmlns:a16="http://schemas.microsoft.com/office/drawing/2014/main" id="{DD23570B-EBEB-4C22-8A5C-ABBC2366A387}"/>
              </a:ext>
            </a:extLst>
          </p:cNvPr>
          <p:cNvCxnSpPr>
            <a:cxnSpLocks/>
          </p:cNvCxnSpPr>
          <p:nvPr/>
        </p:nvCxnSpPr>
        <p:spPr>
          <a:xfrm flipV="1">
            <a:off x="3793111" y="4380320"/>
            <a:ext cx="2028568" cy="8171"/>
          </a:xfrm>
          <a:prstGeom prst="line">
            <a:avLst/>
          </a:prstGeom>
        </p:spPr>
        <p:style>
          <a:lnRef idx="3">
            <a:schemeClr val="accent1"/>
          </a:lnRef>
          <a:fillRef idx="0">
            <a:schemeClr val="accent1"/>
          </a:fillRef>
          <a:effectRef idx="2">
            <a:schemeClr val="accent1"/>
          </a:effectRef>
          <a:fontRef idx="minor">
            <a:schemeClr val="tx1"/>
          </a:fontRef>
        </p:style>
      </p:cxnSp>
      <p:cxnSp>
        <p:nvCxnSpPr>
          <p:cNvPr id="75" name="直接箭头连接符 74">
            <a:extLst>
              <a:ext uri="{FF2B5EF4-FFF2-40B4-BE49-F238E27FC236}">
                <a16:creationId xmlns:a16="http://schemas.microsoft.com/office/drawing/2014/main" id="{84F90620-5504-4E7E-81D7-19EDA6F7CD99}"/>
              </a:ext>
            </a:extLst>
          </p:cNvPr>
          <p:cNvCxnSpPr>
            <a:cxnSpLocks/>
          </p:cNvCxnSpPr>
          <p:nvPr/>
        </p:nvCxnSpPr>
        <p:spPr>
          <a:xfrm flipV="1">
            <a:off x="5821679" y="3143376"/>
            <a:ext cx="8255" cy="12451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78" name="直接连接符 77">
            <a:extLst>
              <a:ext uri="{FF2B5EF4-FFF2-40B4-BE49-F238E27FC236}">
                <a16:creationId xmlns:a16="http://schemas.microsoft.com/office/drawing/2014/main" id="{9C9A1F9A-E2C5-4502-982C-48EAB962BB23}"/>
              </a:ext>
            </a:extLst>
          </p:cNvPr>
          <p:cNvCxnSpPr>
            <a:cxnSpLocks/>
          </p:cNvCxnSpPr>
          <p:nvPr/>
        </p:nvCxnSpPr>
        <p:spPr>
          <a:xfrm flipV="1">
            <a:off x="3739433" y="1001391"/>
            <a:ext cx="2028568" cy="8171"/>
          </a:xfrm>
          <a:prstGeom prst="line">
            <a:avLst/>
          </a:prstGeom>
        </p:spPr>
        <p:style>
          <a:lnRef idx="3">
            <a:schemeClr val="accent1"/>
          </a:lnRef>
          <a:fillRef idx="0">
            <a:schemeClr val="accent1"/>
          </a:fillRef>
          <a:effectRef idx="2">
            <a:schemeClr val="accent1"/>
          </a:effectRef>
          <a:fontRef idx="minor">
            <a:schemeClr val="tx1"/>
          </a:fontRef>
        </p:style>
      </p:cxnSp>
      <p:cxnSp>
        <p:nvCxnSpPr>
          <p:cNvPr id="79" name="直接箭头连接符 78">
            <a:extLst>
              <a:ext uri="{FF2B5EF4-FFF2-40B4-BE49-F238E27FC236}">
                <a16:creationId xmlns:a16="http://schemas.microsoft.com/office/drawing/2014/main" id="{EAD37F3A-B8B0-4398-AE70-730A5AF15516}"/>
              </a:ext>
            </a:extLst>
          </p:cNvPr>
          <p:cNvCxnSpPr>
            <a:cxnSpLocks/>
          </p:cNvCxnSpPr>
          <p:nvPr/>
        </p:nvCxnSpPr>
        <p:spPr>
          <a:xfrm>
            <a:off x="5769020" y="1009714"/>
            <a:ext cx="1019" cy="93857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82" name="直接连接符 81">
            <a:extLst>
              <a:ext uri="{FF2B5EF4-FFF2-40B4-BE49-F238E27FC236}">
                <a16:creationId xmlns:a16="http://schemas.microsoft.com/office/drawing/2014/main" id="{218049EE-4116-4CB7-97A8-095A73B084F1}"/>
              </a:ext>
            </a:extLst>
          </p:cNvPr>
          <p:cNvCxnSpPr>
            <a:cxnSpLocks/>
          </p:cNvCxnSpPr>
          <p:nvPr/>
        </p:nvCxnSpPr>
        <p:spPr>
          <a:xfrm>
            <a:off x="650173" y="947125"/>
            <a:ext cx="493873" cy="0"/>
          </a:xfrm>
          <a:prstGeom prst="line">
            <a:avLst/>
          </a:prstGeom>
        </p:spPr>
        <p:style>
          <a:lnRef idx="3">
            <a:schemeClr val="accent1"/>
          </a:lnRef>
          <a:fillRef idx="0">
            <a:schemeClr val="accent1"/>
          </a:fillRef>
          <a:effectRef idx="2">
            <a:schemeClr val="accent1"/>
          </a:effectRef>
          <a:fontRef idx="minor">
            <a:schemeClr val="tx1"/>
          </a:fontRef>
        </p:style>
      </p:cxnSp>
      <p:pic>
        <p:nvPicPr>
          <p:cNvPr id="89" name="图片 88">
            <a:extLst>
              <a:ext uri="{FF2B5EF4-FFF2-40B4-BE49-F238E27FC236}">
                <a16:creationId xmlns:a16="http://schemas.microsoft.com/office/drawing/2014/main" id="{8BBD11D6-72F9-4DD9-B343-7CECB33C4283}"/>
              </a:ext>
            </a:extLst>
          </p:cNvPr>
          <p:cNvPicPr>
            <a:picLocks noChangeAspect="1"/>
          </p:cNvPicPr>
          <p:nvPr/>
        </p:nvPicPr>
        <p:blipFill>
          <a:blip r:embed="rId3"/>
          <a:stretch>
            <a:fillRect/>
          </a:stretch>
        </p:blipFill>
        <p:spPr>
          <a:xfrm>
            <a:off x="1" y="-23392"/>
            <a:ext cx="9144000" cy="684000"/>
          </a:xfrm>
          <a:prstGeom prst="rect">
            <a:avLst/>
          </a:prstGeom>
        </p:spPr>
      </p:pic>
      <p:sp>
        <p:nvSpPr>
          <p:cNvPr id="90" name="矩形 89">
            <a:extLst>
              <a:ext uri="{FF2B5EF4-FFF2-40B4-BE49-F238E27FC236}">
                <a16:creationId xmlns:a16="http://schemas.microsoft.com/office/drawing/2014/main" id="{E0E1BCBF-C538-4299-8D04-468A18C3C4FA}"/>
              </a:ext>
            </a:extLst>
          </p:cNvPr>
          <p:cNvSpPr/>
          <p:nvPr/>
        </p:nvSpPr>
        <p:spPr>
          <a:xfrm>
            <a:off x="1880663" y="-42530"/>
            <a:ext cx="5530230"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第一部分   任务驱动   自主建构</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p:cNvGrpSpPr/>
          <p:nvPr/>
        </p:nvGrpSpPr>
        <p:grpSpPr>
          <a:xfrm>
            <a:off x="837671" y="1450572"/>
            <a:ext cx="7431169" cy="1009823"/>
            <a:chOff x="576431" y="2299018"/>
            <a:chExt cx="5825591" cy="572747"/>
          </a:xfrm>
        </p:grpSpPr>
        <p:sp>
          <p:nvSpPr>
            <p:cNvPr id="24" name="任意多边形 23"/>
            <p:cNvSpPr/>
            <p:nvPr/>
          </p:nvSpPr>
          <p:spPr>
            <a:xfrm>
              <a:off x="576431" y="2299314"/>
              <a:ext cx="1919085" cy="566251"/>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2157933" y="2302538"/>
              <a:ext cx="1947307" cy="565587"/>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3779770" y="2299018"/>
              <a:ext cx="2622252" cy="56558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783271" y="2479347"/>
              <a:ext cx="1685199" cy="392418"/>
            </a:xfrm>
            <a:custGeom>
              <a:avLst/>
              <a:gdLst>
                <a:gd name="connsiteX0" fmla="*/ 0 w 1395380"/>
                <a:gd name="connsiteY0" fmla="*/ 0 h 1984978"/>
                <a:gd name="connsiteX1" fmla="*/ 1395380 w 1395380"/>
                <a:gd name="connsiteY1" fmla="*/ 0 h 1984978"/>
                <a:gd name="connsiteX2" fmla="*/ 1395380 w 1395380"/>
                <a:gd name="connsiteY2" fmla="*/ 1984978 h 1984978"/>
                <a:gd name="connsiteX3" fmla="*/ 0 w 1395380"/>
                <a:gd name="connsiteY3" fmla="*/ 1984978 h 1984978"/>
                <a:gd name="connsiteX4" fmla="*/ 0 w 1395380"/>
                <a:gd name="connsiteY4" fmla="*/ 0 h 198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1984978">
                  <a:moveTo>
                    <a:pt x="0" y="0"/>
                  </a:moveTo>
                  <a:lnTo>
                    <a:pt x="1395380" y="0"/>
                  </a:lnTo>
                  <a:lnTo>
                    <a:pt x="1395380" y="1984978"/>
                  </a:lnTo>
                  <a:lnTo>
                    <a:pt x="0" y="19849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t" anchorCtr="0">
              <a:noAutofit/>
            </a:bodyPr>
            <a:lstStyle/>
            <a:p>
              <a:pPr lvl="0" algn="ctr" defTabSz="1022350">
                <a:lnSpc>
                  <a:spcPct val="90000"/>
                </a:lnSpc>
                <a:spcBef>
                  <a:spcPct val="0"/>
                </a:spcBef>
                <a:spcAft>
                  <a:spcPct val="35000"/>
                </a:spcAft>
              </a:pPr>
              <a:r>
                <a:rPr lang="zh-CN" altLang="en-US" sz="2000" b="1" noProof="1">
                  <a:solidFill>
                    <a:schemeClr val="bg1"/>
                  </a:solidFill>
                  <a:latin typeface="微软雅黑" panose="020B0503020204020204" pitchFamily="34" charset="-122"/>
                  <a:ea typeface="微软雅黑" panose="020B0503020204020204" pitchFamily="34" charset="-122"/>
                </a:rPr>
                <a:t>梳理学生错误</a:t>
              </a:r>
            </a:p>
          </p:txBody>
        </p:sp>
        <p:sp>
          <p:nvSpPr>
            <p:cNvPr id="59407" name="矩形 26"/>
            <p:cNvSpPr/>
            <p:nvPr/>
          </p:nvSpPr>
          <p:spPr>
            <a:xfrm>
              <a:off x="2601420" y="2468973"/>
              <a:ext cx="1150093" cy="226933"/>
            </a:xfrm>
            <a:prstGeom prst="rect">
              <a:avLst/>
            </a:prstGeom>
            <a:noFill/>
            <a:ln w="9525">
              <a:noFill/>
            </a:ln>
          </p:spPr>
          <p:txBody>
            <a:bodyPr wrap="non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聚焦知识点</a:t>
              </a:r>
            </a:p>
          </p:txBody>
        </p:sp>
        <p:sp>
          <p:nvSpPr>
            <p:cNvPr id="59408" name="矩形 27"/>
            <p:cNvSpPr/>
            <p:nvPr/>
          </p:nvSpPr>
          <p:spPr>
            <a:xfrm>
              <a:off x="4243489" y="2453654"/>
              <a:ext cx="2031325" cy="227150"/>
            </a:xfrm>
            <a:prstGeom prst="rect">
              <a:avLst/>
            </a:prstGeom>
            <a:noFill/>
            <a:ln w="9525">
              <a:noFill/>
            </a:ln>
          </p:spPr>
          <p:txBody>
            <a:bodyPr wrap="squar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确定例题，以题引讲</a:t>
              </a:r>
            </a:p>
          </p:txBody>
        </p:sp>
      </p:grpSp>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0" y="-3322"/>
            <a:ext cx="9144000"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1894637" y="-13859"/>
            <a:ext cx="4846405" cy="671413"/>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a16="http://schemas.microsoft.com/office/drawing/2014/main" id="{1FF615E6-9236-4504-9009-6DE9C71827E0}"/>
              </a:ext>
            </a:extLst>
          </p:cNvPr>
          <p:cNvSpPr/>
          <p:nvPr/>
        </p:nvSpPr>
        <p:spPr>
          <a:xfrm>
            <a:off x="3093703" y="745317"/>
            <a:ext cx="2448272" cy="6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FF0000"/>
                </a:solidFill>
                <a:latin typeface="微软雅黑" panose="020B0503020204020204" pitchFamily="34" charset="-122"/>
                <a:ea typeface="微软雅黑" panose="020B0503020204020204" pitchFamily="34" charset="-122"/>
              </a:rPr>
              <a:t>二次备课</a:t>
            </a:r>
            <a:r>
              <a:rPr lang="en-US" altLang="zh-CN" sz="2000" b="1" dirty="0">
                <a:solidFill>
                  <a:srgbClr val="FF0000"/>
                </a:solidFill>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问题聚焦</a:t>
            </a:r>
          </a:p>
        </p:txBody>
      </p:sp>
      <p:grpSp>
        <p:nvGrpSpPr>
          <p:cNvPr id="51" name="组合 42">
            <a:extLst>
              <a:ext uri="{FF2B5EF4-FFF2-40B4-BE49-F238E27FC236}">
                <a16:creationId xmlns:a16="http://schemas.microsoft.com/office/drawing/2014/main" id="{9BB55C73-36E9-441C-A9F7-29702EC89CDB}"/>
              </a:ext>
            </a:extLst>
          </p:cNvPr>
          <p:cNvGrpSpPr/>
          <p:nvPr/>
        </p:nvGrpSpPr>
        <p:grpSpPr>
          <a:xfrm>
            <a:off x="841154" y="2673921"/>
            <a:ext cx="7447827" cy="1021584"/>
            <a:chOff x="617723" y="2329637"/>
            <a:chExt cx="5838649" cy="579417"/>
          </a:xfrm>
        </p:grpSpPr>
        <p:sp>
          <p:nvSpPr>
            <p:cNvPr id="52" name="任意多边形 23">
              <a:extLst>
                <a:ext uri="{FF2B5EF4-FFF2-40B4-BE49-F238E27FC236}">
                  <a16:creationId xmlns:a16="http://schemas.microsoft.com/office/drawing/2014/main" id="{478A02F0-1164-4DD8-A447-8971F961B580}"/>
                </a:ext>
              </a:extLst>
            </p:cNvPr>
            <p:cNvSpPr/>
            <p:nvPr/>
          </p:nvSpPr>
          <p:spPr>
            <a:xfrm>
              <a:off x="617723" y="2342803"/>
              <a:ext cx="1919085" cy="566251"/>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53" name="任意多边形 24">
              <a:extLst>
                <a:ext uri="{FF2B5EF4-FFF2-40B4-BE49-F238E27FC236}">
                  <a16:creationId xmlns:a16="http://schemas.microsoft.com/office/drawing/2014/main" id="{C33AFACB-EA8D-4B94-BF57-4E04597DF4E9}"/>
                </a:ext>
              </a:extLst>
            </p:cNvPr>
            <p:cNvSpPr/>
            <p:nvPr/>
          </p:nvSpPr>
          <p:spPr>
            <a:xfrm>
              <a:off x="2221275" y="2336816"/>
              <a:ext cx="1947307" cy="565588"/>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54" name="任意多边形 25">
              <a:extLst>
                <a:ext uri="{FF2B5EF4-FFF2-40B4-BE49-F238E27FC236}">
                  <a16:creationId xmlns:a16="http://schemas.microsoft.com/office/drawing/2014/main" id="{700F84D3-D9CD-4959-A3C3-097298645E68}"/>
                </a:ext>
              </a:extLst>
            </p:cNvPr>
            <p:cNvSpPr/>
            <p:nvPr/>
          </p:nvSpPr>
          <p:spPr>
            <a:xfrm>
              <a:off x="3834563" y="2329637"/>
              <a:ext cx="2621809" cy="551294"/>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55" name="任意多边形 11">
              <a:extLst>
                <a:ext uri="{FF2B5EF4-FFF2-40B4-BE49-F238E27FC236}">
                  <a16:creationId xmlns:a16="http://schemas.microsoft.com/office/drawing/2014/main" id="{7157108C-8A03-4750-8A51-1227C11BBFD5}"/>
                </a:ext>
              </a:extLst>
            </p:cNvPr>
            <p:cNvSpPr/>
            <p:nvPr/>
          </p:nvSpPr>
          <p:spPr>
            <a:xfrm>
              <a:off x="965660" y="2485429"/>
              <a:ext cx="1685199" cy="392418"/>
            </a:xfrm>
            <a:custGeom>
              <a:avLst/>
              <a:gdLst>
                <a:gd name="connsiteX0" fmla="*/ 0 w 1395380"/>
                <a:gd name="connsiteY0" fmla="*/ 0 h 1984978"/>
                <a:gd name="connsiteX1" fmla="*/ 1395380 w 1395380"/>
                <a:gd name="connsiteY1" fmla="*/ 0 h 1984978"/>
                <a:gd name="connsiteX2" fmla="*/ 1395380 w 1395380"/>
                <a:gd name="connsiteY2" fmla="*/ 1984978 h 1984978"/>
                <a:gd name="connsiteX3" fmla="*/ 0 w 1395380"/>
                <a:gd name="connsiteY3" fmla="*/ 1984978 h 1984978"/>
                <a:gd name="connsiteX4" fmla="*/ 0 w 1395380"/>
                <a:gd name="connsiteY4" fmla="*/ 0 h 198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1984978">
                  <a:moveTo>
                    <a:pt x="0" y="0"/>
                  </a:moveTo>
                  <a:lnTo>
                    <a:pt x="1395380" y="0"/>
                  </a:lnTo>
                  <a:lnTo>
                    <a:pt x="1395380" y="1984978"/>
                  </a:lnTo>
                  <a:lnTo>
                    <a:pt x="0" y="19849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t" anchorCtr="0">
              <a:noAutofit/>
            </a:bodyPr>
            <a:lstStyle/>
            <a:p>
              <a:pPr lvl="0" defTabSz="1022350">
                <a:lnSpc>
                  <a:spcPct val="90000"/>
                </a:lnSpc>
                <a:spcBef>
                  <a:spcPct val="0"/>
                </a:spcBef>
                <a:spcAft>
                  <a:spcPct val="35000"/>
                </a:spcAft>
              </a:pPr>
              <a:r>
                <a:rPr lang="zh-CN" altLang="en-US" sz="2000" b="1" noProof="1">
                  <a:solidFill>
                    <a:schemeClr val="bg1"/>
                  </a:solidFill>
                  <a:latin typeface="微软雅黑" panose="020B0503020204020204" pitchFamily="34" charset="-122"/>
                  <a:ea typeface="微软雅黑" panose="020B0503020204020204" pitchFamily="34" charset="-122"/>
                </a:rPr>
                <a:t>掌握学生情况</a:t>
              </a:r>
            </a:p>
          </p:txBody>
        </p:sp>
        <p:sp>
          <p:nvSpPr>
            <p:cNvPr id="56" name="矩形 26">
              <a:extLst>
                <a:ext uri="{FF2B5EF4-FFF2-40B4-BE49-F238E27FC236}">
                  <a16:creationId xmlns:a16="http://schemas.microsoft.com/office/drawing/2014/main" id="{BF1540CA-6CE0-4763-94ED-CA81186FA47D}"/>
                </a:ext>
              </a:extLst>
            </p:cNvPr>
            <p:cNvSpPr/>
            <p:nvPr/>
          </p:nvSpPr>
          <p:spPr>
            <a:xfrm>
              <a:off x="2637741" y="2516704"/>
              <a:ext cx="1351159" cy="226933"/>
            </a:xfrm>
            <a:prstGeom prst="rect">
              <a:avLst/>
            </a:prstGeom>
            <a:noFill/>
            <a:ln w="9525">
              <a:noFill/>
            </a:ln>
          </p:spPr>
          <p:txBody>
            <a:bodyPr wrap="non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立足宏观视野</a:t>
              </a:r>
            </a:p>
          </p:txBody>
        </p:sp>
        <p:sp>
          <p:nvSpPr>
            <p:cNvPr id="57" name="矩形 27">
              <a:extLst>
                <a:ext uri="{FF2B5EF4-FFF2-40B4-BE49-F238E27FC236}">
                  <a16:creationId xmlns:a16="http://schemas.microsoft.com/office/drawing/2014/main" id="{52CCFFEF-5DFF-44DC-A060-E9370C27DDFD}"/>
                </a:ext>
              </a:extLst>
            </p:cNvPr>
            <p:cNvSpPr/>
            <p:nvPr/>
          </p:nvSpPr>
          <p:spPr>
            <a:xfrm>
              <a:off x="4390222" y="2516704"/>
              <a:ext cx="2031325" cy="227150"/>
            </a:xfrm>
            <a:prstGeom prst="rect">
              <a:avLst/>
            </a:prstGeom>
            <a:noFill/>
            <a:ln w="9525">
              <a:noFill/>
            </a:ln>
          </p:spPr>
          <p:txBody>
            <a:bodyPr wrap="square" anchor="t">
              <a:spAutoFit/>
            </a:bodyP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强化主干知识</a:t>
              </a:r>
            </a:p>
          </p:txBody>
        </p:sp>
      </p:grpSp>
      <p:grpSp>
        <p:nvGrpSpPr>
          <p:cNvPr id="58" name="组合 42">
            <a:extLst>
              <a:ext uri="{FF2B5EF4-FFF2-40B4-BE49-F238E27FC236}">
                <a16:creationId xmlns:a16="http://schemas.microsoft.com/office/drawing/2014/main" id="{38F5E95A-C61B-442F-9782-21171075D7F2}"/>
              </a:ext>
            </a:extLst>
          </p:cNvPr>
          <p:cNvGrpSpPr/>
          <p:nvPr/>
        </p:nvGrpSpPr>
        <p:grpSpPr>
          <a:xfrm>
            <a:off x="821013" y="3904044"/>
            <a:ext cx="7445761" cy="1026014"/>
            <a:chOff x="564994" y="2288649"/>
            <a:chExt cx="5837028" cy="581930"/>
          </a:xfrm>
        </p:grpSpPr>
        <p:sp>
          <p:nvSpPr>
            <p:cNvPr id="59" name="任意多边形 23">
              <a:extLst>
                <a:ext uri="{FF2B5EF4-FFF2-40B4-BE49-F238E27FC236}">
                  <a16:creationId xmlns:a16="http://schemas.microsoft.com/office/drawing/2014/main" id="{E402269A-AB86-4485-9791-C7BC410C2C03}"/>
                </a:ext>
              </a:extLst>
            </p:cNvPr>
            <p:cNvSpPr/>
            <p:nvPr/>
          </p:nvSpPr>
          <p:spPr>
            <a:xfrm>
              <a:off x="564994" y="2288649"/>
              <a:ext cx="1919085" cy="566251"/>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60" name="任意多边形 24">
              <a:extLst>
                <a:ext uri="{FF2B5EF4-FFF2-40B4-BE49-F238E27FC236}">
                  <a16:creationId xmlns:a16="http://schemas.microsoft.com/office/drawing/2014/main" id="{B47886E5-6A8C-4143-851B-D6E5D4026138}"/>
                </a:ext>
              </a:extLst>
            </p:cNvPr>
            <p:cNvSpPr/>
            <p:nvPr/>
          </p:nvSpPr>
          <p:spPr>
            <a:xfrm>
              <a:off x="2177016" y="2320485"/>
              <a:ext cx="1947307" cy="523305"/>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61" name="任意多边形 25">
              <a:extLst>
                <a:ext uri="{FF2B5EF4-FFF2-40B4-BE49-F238E27FC236}">
                  <a16:creationId xmlns:a16="http://schemas.microsoft.com/office/drawing/2014/main" id="{F9B7B97C-AAD1-4B76-B924-B0416BB91D6C}"/>
                </a:ext>
              </a:extLst>
            </p:cNvPr>
            <p:cNvSpPr/>
            <p:nvPr/>
          </p:nvSpPr>
          <p:spPr>
            <a:xfrm>
              <a:off x="3780213" y="2288649"/>
              <a:ext cx="2621809" cy="565587"/>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62" name="任意多边形 11">
              <a:extLst>
                <a:ext uri="{FF2B5EF4-FFF2-40B4-BE49-F238E27FC236}">
                  <a16:creationId xmlns:a16="http://schemas.microsoft.com/office/drawing/2014/main" id="{783FAF97-1E9F-4603-A60E-0EF9C02228F2}"/>
                </a:ext>
              </a:extLst>
            </p:cNvPr>
            <p:cNvSpPr/>
            <p:nvPr/>
          </p:nvSpPr>
          <p:spPr>
            <a:xfrm>
              <a:off x="943641" y="2478161"/>
              <a:ext cx="1685199" cy="392418"/>
            </a:xfrm>
            <a:custGeom>
              <a:avLst/>
              <a:gdLst>
                <a:gd name="connsiteX0" fmla="*/ 0 w 1395380"/>
                <a:gd name="connsiteY0" fmla="*/ 0 h 1984978"/>
                <a:gd name="connsiteX1" fmla="*/ 1395380 w 1395380"/>
                <a:gd name="connsiteY1" fmla="*/ 0 h 1984978"/>
                <a:gd name="connsiteX2" fmla="*/ 1395380 w 1395380"/>
                <a:gd name="connsiteY2" fmla="*/ 1984978 h 1984978"/>
                <a:gd name="connsiteX3" fmla="*/ 0 w 1395380"/>
                <a:gd name="connsiteY3" fmla="*/ 1984978 h 1984978"/>
                <a:gd name="connsiteX4" fmla="*/ 0 w 1395380"/>
                <a:gd name="connsiteY4" fmla="*/ 0 h 198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1984978">
                  <a:moveTo>
                    <a:pt x="0" y="0"/>
                  </a:moveTo>
                  <a:lnTo>
                    <a:pt x="1395380" y="0"/>
                  </a:lnTo>
                  <a:lnTo>
                    <a:pt x="1395380" y="1984978"/>
                  </a:lnTo>
                  <a:lnTo>
                    <a:pt x="0" y="19849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t" anchorCtr="0">
              <a:noAutofit/>
            </a:bodyPr>
            <a:lstStyle/>
            <a:p>
              <a:pPr lvl="0" defTabSz="1022350">
                <a:lnSpc>
                  <a:spcPct val="90000"/>
                </a:lnSpc>
                <a:spcBef>
                  <a:spcPct val="0"/>
                </a:spcBef>
                <a:spcAft>
                  <a:spcPct val="35000"/>
                </a:spcAft>
              </a:pPr>
              <a:r>
                <a:rPr lang="zh-CN" altLang="en-US" sz="2000" b="1" noProof="1">
                  <a:solidFill>
                    <a:schemeClr val="bg1"/>
                  </a:solidFill>
                  <a:latin typeface="微软雅黑" panose="020B0503020204020204" pitchFamily="34" charset="-122"/>
                  <a:ea typeface="微软雅黑" panose="020B0503020204020204" pitchFamily="34" charset="-122"/>
                </a:rPr>
                <a:t>针对高频难点</a:t>
              </a:r>
            </a:p>
          </p:txBody>
        </p:sp>
        <p:sp>
          <p:nvSpPr>
            <p:cNvPr id="63" name="矩形 26">
              <a:extLst>
                <a:ext uri="{FF2B5EF4-FFF2-40B4-BE49-F238E27FC236}">
                  <a16:creationId xmlns:a16="http://schemas.microsoft.com/office/drawing/2014/main" id="{C71CD5C1-1DA6-47D1-9F65-BF10F8399FEA}"/>
                </a:ext>
              </a:extLst>
            </p:cNvPr>
            <p:cNvSpPr/>
            <p:nvPr/>
          </p:nvSpPr>
          <p:spPr>
            <a:xfrm>
              <a:off x="2592735" y="2481508"/>
              <a:ext cx="1351159" cy="226933"/>
            </a:xfrm>
            <a:prstGeom prst="rect">
              <a:avLst/>
            </a:prstGeom>
            <a:noFill/>
            <a:ln w="9525">
              <a:noFill/>
            </a:ln>
          </p:spPr>
          <p:txBody>
            <a:bodyPr wrap="non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增删补偿训练</a:t>
              </a:r>
            </a:p>
          </p:txBody>
        </p:sp>
        <p:sp>
          <p:nvSpPr>
            <p:cNvPr id="64" name="矩形 27">
              <a:extLst>
                <a:ext uri="{FF2B5EF4-FFF2-40B4-BE49-F238E27FC236}">
                  <a16:creationId xmlns:a16="http://schemas.microsoft.com/office/drawing/2014/main" id="{6EAB8675-45CD-407B-B318-F2F50AE2CAF6}"/>
                </a:ext>
              </a:extLst>
            </p:cNvPr>
            <p:cNvSpPr/>
            <p:nvPr/>
          </p:nvSpPr>
          <p:spPr>
            <a:xfrm>
              <a:off x="4352807" y="2478161"/>
              <a:ext cx="2031325" cy="227150"/>
            </a:xfrm>
            <a:prstGeom prst="rect">
              <a:avLst/>
            </a:prstGeom>
            <a:noFill/>
            <a:ln w="9525">
              <a:noFill/>
            </a:ln>
          </p:spPr>
          <p:txBody>
            <a:bodyPr wrap="squar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二次练习，加深理解</a:t>
              </a:r>
            </a:p>
          </p:txBody>
        </p:sp>
      </p:grpSp>
    </p:spTree>
    <p:extLst>
      <p:ext uri="{BB962C8B-B14F-4D97-AF65-F5344CB8AC3E}">
        <p14:creationId xmlns:p14="http://schemas.microsoft.com/office/powerpoint/2010/main" val="216330111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ppt_x</p:attrName>
                                        </p:attrNameLst>
                                      </p:cBhvr>
                                      <p:tavLst>
                                        <p:tav tm="0">
                                          <p:val>
                                            <p:strVal val="#ppt_x"/>
                                          </p:val>
                                        </p:tav>
                                        <p:tav tm="100000">
                                          <p:val>
                                            <p:strVal val="#ppt_x"/>
                                          </p:val>
                                        </p:tav>
                                      </p:tavLst>
                                    </p:anim>
                                    <p:anim calcmode="lin" valueType="num">
                                      <p:cBhvr>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ppt_x</p:attrName>
                                        </p:attrNameLst>
                                      </p:cBhvr>
                                      <p:tavLst>
                                        <p:tav tm="0">
                                          <p:val>
                                            <p:strVal val="#ppt_x"/>
                                          </p:val>
                                        </p:tav>
                                        <p:tav tm="100000">
                                          <p:val>
                                            <p:strVal val="#ppt_x"/>
                                          </p:val>
                                        </p:tav>
                                      </p:tavLst>
                                    </p:anim>
                                    <p:anim calcmode="lin" valueType="num">
                                      <p:cBhvr>
                                        <p:cTn id="2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0" y="-3322"/>
            <a:ext cx="9144000"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1894637" y="-13859"/>
            <a:ext cx="4846405" cy="671413"/>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03054E90-5BA1-4F18-8E22-A68F7262CD60}"/>
              </a:ext>
            </a:extLst>
          </p:cNvPr>
          <p:cNvSpPr/>
          <p:nvPr/>
        </p:nvSpPr>
        <p:spPr>
          <a:xfrm>
            <a:off x="995402" y="843558"/>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梳理学生错误</a:t>
            </a:r>
          </a:p>
        </p:txBody>
      </p:sp>
      <p:sp>
        <p:nvSpPr>
          <p:cNvPr id="28" name="箭头: 右 27">
            <a:extLst>
              <a:ext uri="{FF2B5EF4-FFF2-40B4-BE49-F238E27FC236}">
                <a16:creationId xmlns:a16="http://schemas.microsoft.com/office/drawing/2014/main" id="{0078BD18-38EC-4A9B-A3A1-44C3924BACC0}"/>
              </a:ext>
            </a:extLst>
          </p:cNvPr>
          <p:cNvSpPr/>
          <p:nvPr/>
        </p:nvSpPr>
        <p:spPr>
          <a:xfrm>
            <a:off x="2715210" y="1074777"/>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B69156F2-7987-43D2-A89A-99B488849166}"/>
              </a:ext>
            </a:extLst>
          </p:cNvPr>
          <p:cNvSpPr/>
          <p:nvPr/>
        </p:nvSpPr>
        <p:spPr>
          <a:xfrm>
            <a:off x="3491880" y="835048"/>
            <a:ext cx="1872208" cy="6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聚焦知识点</a:t>
            </a:r>
          </a:p>
        </p:txBody>
      </p:sp>
      <p:sp>
        <p:nvSpPr>
          <p:cNvPr id="31" name="矩形 30">
            <a:extLst>
              <a:ext uri="{FF2B5EF4-FFF2-40B4-BE49-F238E27FC236}">
                <a16:creationId xmlns:a16="http://schemas.microsoft.com/office/drawing/2014/main" id="{528CC53A-4A5E-4AA8-910F-BD3AE25BCDF7}"/>
              </a:ext>
            </a:extLst>
          </p:cNvPr>
          <p:cNvSpPr/>
          <p:nvPr/>
        </p:nvSpPr>
        <p:spPr>
          <a:xfrm>
            <a:off x="5868144" y="843558"/>
            <a:ext cx="2535697" cy="6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确定例题，以题引讲</a:t>
            </a:r>
          </a:p>
        </p:txBody>
      </p:sp>
      <p:pic>
        <p:nvPicPr>
          <p:cNvPr id="32" name="图片 31" descr="A0C4B9812FCCDBCD044F1B60B566E04A.jpg">
            <a:extLst>
              <a:ext uri="{FF2B5EF4-FFF2-40B4-BE49-F238E27FC236}">
                <a16:creationId xmlns:a16="http://schemas.microsoft.com/office/drawing/2014/main" id="{E215EF0A-3727-440E-8E3A-3C867FA68AB0}"/>
              </a:ext>
            </a:extLst>
          </p:cNvPr>
          <p:cNvPicPr>
            <a:picLocks noChangeAspect="1"/>
          </p:cNvPicPr>
          <p:nvPr/>
        </p:nvPicPr>
        <p:blipFill>
          <a:blip r:embed="rId3" cstate="print"/>
          <a:stretch>
            <a:fillRect/>
          </a:stretch>
        </p:blipFill>
        <p:spPr>
          <a:xfrm rot="16200000">
            <a:off x="286299" y="1902455"/>
            <a:ext cx="2750113" cy="2819671"/>
          </a:xfrm>
          <a:prstGeom prst="rect">
            <a:avLst/>
          </a:prstGeom>
        </p:spPr>
      </p:pic>
      <p:sp>
        <p:nvSpPr>
          <p:cNvPr id="33" name="矩形 32">
            <a:extLst>
              <a:ext uri="{FF2B5EF4-FFF2-40B4-BE49-F238E27FC236}">
                <a16:creationId xmlns:a16="http://schemas.microsoft.com/office/drawing/2014/main" id="{2008B617-7D12-4030-95BF-D53EEDA2337D}"/>
              </a:ext>
            </a:extLst>
          </p:cNvPr>
          <p:cNvSpPr/>
          <p:nvPr/>
        </p:nvSpPr>
        <p:spPr>
          <a:xfrm>
            <a:off x="3577443" y="1727200"/>
            <a:ext cx="3748142"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诊断题组</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以题引讲：</a:t>
            </a:r>
            <a:r>
              <a:rPr lang="zh-CN" altLang="en-US" b="1" dirty="0">
                <a:latin typeface="微软雅黑" panose="020B0503020204020204" pitchFamily="34" charset="-122"/>
                <a:ea typeface="微软雅黑" panose="020B0503020204020204" pitchFamily="34" charset="-122"/>
              </a:rPr>
              <a:t>市场配置资源</a:t>
            </a:r>
            <a:endParaRPr lang="en-US" altLang="zh-CN" b="1" dirty="0">
              <a:latin typeface="微软雅黑" panose="020B0503020204020204" pitchFamily="34" charset="-122"/>
              <a:ea typeface="微软雅黑" panose="020B0503020204020204" pitchFamily="34" charset="-122"/>
            </a:endParaRPr>
          </a:p>
        </p:txBody>
      </p:sp>
      <p:sp>
        <p:nvSpPr>
          <p:cNvPr id="12" name="箭头: 右 11">
            <a:extLst>
              <a:ext uri="{FF2B5EF4-FFF2-40B4-BE49-F238E27FC236}">
                <a16:creationId xmlns:a16="http://schemas.microsoft.com/office/drawing/2014/main" id="{340D4E1C-B946-4E30-9962-1F567C64D8C1}"/>
              </a:ext>
            </a:extLst>
          </p:cNvPr>
          <p:cNvSpPr/>
          <p:nvPr/>
        </p:nvSpPr>
        <p:spPr>
          <a:xfrm>
            <a:off x="5060638" y="1077546"/>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
            <a:extLst>
              <a:ext uri="{FF2B5EF4-FFF2-40B4-BE49-F238E27FC236}">
                <a16:creationId xmlns:a16="http://schemas.microsoft.com/office/drawing/2014/main" id="{74CC48C5-A121-4E1D-9DB3-1FEB4F334ED9}"/>
              </a:ext>
            </a:extLst>
          </p:cNvPr>
          <p:cNvSpPr>
            <a:spLocks noChangeArrowheads="1"/>
          </p:cNvSpPr>
          <p:nvPr/>
        </p:nvSpPr>
        <p:spPr bwMode="auto">
          <a:xfrm>
            <a:off x="3577442" y="2227378"/>
            <a:ext cx="5228627" cy="2169825"/>
          </a:xfrm>
          <a:prstGeom prst="rect">
            <a:avLst/>
          </a:prstGeom>
          <a:noFill/>
          <a:ln>
            <a:noFill/>
          </a:ln>
          <a:effectLst/>
        </p:spPr>
        <p:txBody>
          <a:bodyPr wrap="square">
            <a:spAutoFit/>
          </a:bodyPr>
          <a:lstStyle/>
          <a:p>
            <a:pPr marL="0" lvl="1">
              <a:lnSpc>
                <a:spcPct val="150000"/>
              </a:lnSpc>
            </a:pPr>
            <a:r>
              <a:rPr lang="zh-CN" altLang="en-US" b="1" i="1" dirty="0">
                <a:solidFill>
                  <a:srgbClr val="C00000"/>
                </a:solidFill>
                <a:latin typeface="微软雅黑" panose="020B0503020204020204" pitchFamily="34" charset="-122"/>
                <a:ea typeface="微软雅黑" panose="020B0503020204020204" pitchFamily="34" charset="-122"/>
              </a:rPr>
              <a:t>诊断题反思：</a:t>
            </a:r>
            <a:endParaRPr lang="en-US" altLang="zh-CN" b="1" i="1" dirty="0">
              <a:solidFill>
                <a:srgbClr val="C00000"/>
              </a:solidFill>
              <a:latin typeface="微软雅黑" panose="020B0503020204020204" pitchFamily="34" charset="-122"/>
              <a:ea typeface="微软雅黑" panose="020B0503020204020204" pitchFamily="34" charset="-122"/>
            </a:endParaRPr>
          </a:p>
          <a:p>
            <a:pPr marL="0" lvl="1">
              <a:lnSpc>
                <a:spcPct val="150000"/>
              </a:lnSpc>
            </a:pPr>
            <a:r>
              <a:rPr lang="zh-CN" altLang="en-US"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sym typeface="+mn-ea"/>
              </a:rPr>
              <a:t>（</a:t>
            </a:r>
            <a:r>
              <a:rPr lang="en-US" altLang="zh-CN" b="1" dirty="0">
                <a:latin typeface="宋体" panose="02010600030101010101" pitchFamily="2" charset="-122"/>
                <a:sym typeface="+mn-ea"/>
              </a:rPr>
              <a:t>1</a:t>
            </a:r>
            <a:r>
              <a:rPr lang="zh-CN" altLang="en-US" b="1" dirty="0">
                <a:latin typeface="宋体" panose="02010600030101010101" pitchFamily="2" charset="-122"/>
                <a:sym typeface="+mn-ea"/>
              </a:rPr>
              <a:t>）市场机制激发农村土地与社会资本活力的意义？</a:t>
            </a:r>
          </a:p>
          <a:p>
            <a:pPr marL="0" lvl="1">
              <a:lnSpc>
                <a:spcPct val="150000"/>
              </a:lnSpc>
            </a:pPr>
            <a:r>
              <a:rPr lang="zh-CN" altLang="en-US" b="1" dirty="0">
                <a:latin typeface="宋体" panose="02010600030101010101" pitchFamily="2" charset="-122"/>
                <a:ea typeface="宋体" panose="02010600030101010101" pitchFamily="2" charset="-122"/>
                <a:sym typeface="+mn-ea"/>
              </a:rPr>
              <a:t>   </a:t>
            </a:r>
            <a:r>
              <a:rPr lang="zh-CN" altLang="en-US" b="1" dirty="0">
                <a:latin typeface="宋体" panose="02010600030101010101" pitchFamily="2" charset="-122"/>
                <a:sym typeface="+mn-ea"/>
              </a:rPr>
              <a:t>（</a:t>
            </a:r>
            <a:r>
              <a:rPr lang="en-US" altLang="zh-CN" b="1" dirty="0">
                <a:latin typeface="宋体" panose="02010600030101010101" pitchFamily="2" charset="-122"/>
                <a:sym typeface="+mn-ea"/>
              </a:rPr>
              <a:t>2</a:t>
            </a:r>
            <a:r>
              <a:rPr lang="zh-CN" altLang="en-US" b="1" dirty="0">
                <a:latin typeface="宋体" panose="02010600030101010101" pitchFamily="2" charset="-122"/>
                <a:sym typeface="+mn-ea"/>
              </a:rPr>
              <a:t>）理解市场调节和宏观调控的关系？</a:t>
            </a:r>
            <a:r>
              <a:rPr lang="en-US" altLang="zh-CN" b="1" dirty="0">
                <a:latin typeface="宋体" panose="02010600030101010101" pitchFamily="2" charset="-122"/>
                <a:ea typeface="宋体" panose="02010600030101010101" pitchFamily="2" charset="-122"/>
                <a:sym typeface="+mn-ea"/>
              </a:rPr>
              <a:t> </a:t>
            </a:r>
          </a:p>
          <a:p>
            <a:pPr marL="0" lvl="1">
              <a:lnSpc>
                <a:spcPct val="150000"/>
              </a:lnSpc>
            </a:pPr>
            <a:r>
              <a:rPr lang="en-US" altLang="zh-CN" b="1" dirty="0">
                <a:latin typeface="宋体" panose="02010600030101010101" pitchFamily="2" charset="-122"/>
                <a:ea typeface="宋体" panose="02010600030101010101" pitchFamily="2" charset="-122"/>
                <a:sym typeface="+mn-ea"/>
              </a:rPr>
              <a:t>   </a:t>
            </a:r>
            <a:r>
              <a:rPr lang="zh-CN" altLang="en-US" b="1" dirty="0">
                <a:latin typeface="宋体" panose="02010600030101010101" pitchFamily="2" charset="-122"/>
              </a:rPr>
              <a:t>（</a:t>
            </a:r>
            <a:r>
              <a:rPr lang="en-US" altLang="zh-CN" b="1" dirty="0">
                <a:latin typeface="宋体" panose="02010600030101010101" pitchFamily="2" charset="-122"/>
              </a:rPr>
              <a:t>3</a:t>
            </a:r>
            <a:r>
              <a:rPr lang="zh-CN" altLang="en-US" b="1" dirty="0">
                <a:latin typeface="宋体" panose="02010600030101010101" pitchFamily="2" charset="-122"/>
              </a:rPr>
              <a:t>）理解宏观调控的手段？  </a:t>
            </a:r>
            <a:endParaRPr lang="zh-CN" altLang="en-US"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2237604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 calcmode="lin" valueType="num">
                                      <p:cBhvr>
                                        <p:cTn id="7" dur="10" fill="hold"/>
                                        <p:tgtEl>
                                          <p:spTgt spid="27">
                                            <p:txEl>
                                              <p:pRg st="0" end="0"/>
                                            </p:txEl>
                                          </p:spTgt>
                                        </p:tgtEl>
                                        <p:attrNameLst>
                                          <p:attrName>ppt_w</p:attrName>
                                        </p:attrNameLst>
                                      </p:cBhvr>
                                      <p:tavLst>
                                        <p:tav tm="0">
                                          <p:val>
                                            <p:fltVal val="0"/>
                                          </p:val>
                                        </p:tav>
                                        <p:tav tm="100000">
                                          <p:val>
                                            <p:strVal val="#ppt_w"/>
                                          </p:val>
                                        </p:tav>
                                      </p:tavLst>
                                    </p:anim>
                                    <p:anim calcmode="lin" valueType="num">
                                      <p:cBhvr>
                                        <p:cTn id="8" dur="10" fill="hold"/>
                                        <p:tgtEl>
                                          <p:spTgt spid="27">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10"/>
                            </p:stCondLst>
                            <p:childTnLst>
                              <p:par>
                                <p:cTn id="10" presetID="17" presetClass="entr" presetSubtype="1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10" fill="hold"/>
                                        <p:tgtEl>
                                          <p:spTgt spid="28"/>
                                        </p:tgtEl>
                                        <p:attrNameLst>
                                          <p:attrName>ppt_w</p:attrName>
                                        </p:attrNameLst>
                                      </p:cBhvr>
                                      <p:tavLst>
                                        <p:tav tm="0">
                                          <p:val>
                                            <p:fltVal val="0"/>
                                          </p:val>
                                        </p:tav>
                                        <p:tav tm="100000">
                                          <p:val>
                                            <p:strVal val="#ppt_w"/>
                                          </p:val>
                                        </p:tav>
                                      </p:tavLst>
                                    </p:anim>
                                    <p:anim calcmode="lin" valueType="num">
                                      <p:cBhvr>
                                        <p:cTn id="13" dur="10" fill="hold"/>
                                        <p:tgtEl>
                                          <p:spTgt spid="28"/>
                                        </p:tgtEl>
                                        <p:attrNameLst>
                                          <p:attrName>ppt_h</p:attrName>
                                        </p:attrNameLst>
                                      </p:cBhvr>
                                      <p:tavLst>
                                        <p:tav tm="0">
                                          <p:val>
                                            <p:strVal val="#ppt_h"/>
                                          </p:val>
                                        </p:tav>
                                        <p:tav tm="100000">
                                          <p:val>
                                            <p:strVal val="#ppt_h"/>
                                          </p:val>
                                        </p:tav>
                                      </p:tavLst>
                                    </p:anim>
                                  </p:childTnLst>
                                </p:cTn>
                              </p:par>
                            </p:childTnLst>
                          </p:cTn>
                        </p:par>
                        <p:par>
                          <p:cTn id="14" fill="hold">
                            <p:stCondLst>
                              <p:cond delay="20"/>
                            </p:stCondLst>
                            <p:childTnLst>
                              <p:par>
                                <p:cTn id="15" presetID="55"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0" fill="hold"/>
                                        <p:tgtEl>
                                          <p:spTgt spid="29"/>
                                        </p:tgtEl>
                                        <p:attrNameLst>
                                          <p:attrName>ppt_w</p:attrName>
                                        </p:attrNameLst>
                                      </p:cBhvr>
                                      <p:tavLst>
                                        <p:tav tm="0">
                                          <p:val>
                                            <p:strVal val="#ppt_w*0.70"/>
                                          </p:val>
                                        </p:tav>
                                        <p:tav tm="100000">
                                          <p:val>
                                            <p:strVal val="#ppt_w"/>
                                          </p:val>
                                        </p:tav>
                                      </p:tavLst>
                                    </p:anim>
                                    <p:anim calcmode="lin" valueType="num">
                                      <p:cBhvr>
                                        <p:cTn id="18" dur="10" fill="hold"/>
                                        <p:tgtEl>
                                          <p:spTgt spid="29"/>
                                        </p:tgtEl>
                                        <p:attrNameLst>
                                          <p:attrName>ppt_h</p:attrName>
                                        </p:attrNameLst>
                                      </p:cBhvr>
                                      <p:tavLst>
                                        <p:tav tm="0">
                                          <p:val>
                                            <p:strVal val="#ppt_h"/>
                                          </p:val>
                                        </p:tav>
                                        <p:tav tm="100000">
                                          <p:val>
                                            <p:strVal val="#ppt_h"/>
                                          </p:val>
                                        </p:tav>
                                      </p:tavLst>
                                    </p:anim>
                                    <p:animEffect transition="in" filter="fade">
                                      <p:cBhvr>
                                        <p:cTn id="19" dur="10"/>
                                        <p:tgtEl>
                                          <p:spTgt spid="29"/>
                                        </p:tgtEl>
                                      </p:cBhvr>
                                    </p:animEffect>
                                  </p:childTnLst>
                                </p:cTn>
                              </p:par>
                            </p:childTnLst>
                          </p:cTn>
                        </p:par>
                        <p:par>
                          <p:cTn id="20" fill="hold">
                            <p:stCondLst>
                              <p:cond delay="30"/>
                            </p:stCondLst>
                            <p:childTnLst>
                              <p:par>
                                <p:cTn id="21" presetID="17"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 fill="hold"/>
                                        <p:tgtEl>
                                          <p:spTgt spid="12"/>
                                        </p:tgtEl>
                                        <p:attrNameLst>
                                          <p:attrName>ppt_w</p:attrName>
                                        </p:attrNameLst>
                                      </p:cBhvr>
                                      <p:tavLst>
                                        <p:tav tm="0">
                                          <p:val>
                                            <p:fltVal val="0"/>
                                          </p:val>
                                        </p:tav>
                                        <p:tav tm="100000">
                                          <p:val>
                                            <p:strVal val="#ppt_w"/>
                                          </p:val>
                                        </p:tav>
                                      </p:tavLst>
                                    </p:anim>
                                    <p:anim calcmode="lin" valueType="num">
                                      <p:cBhvr>
                                        <p:cTn id="24" dur="10" fill="hold"/>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40"/>
                            </p:stCondLst>
                            <p:childTnLst>
                              <p:par>
                                <p:cTn id="26" presetID="17"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 fill="hold"/>
                                        <p:tgtEl>
                                          <p:spTgt spid="31"/>
                                        </p:tgtEl>
                                        <p:attrNameLst>
                                          <p:attrName>ppt_w</p:attrName>
                                        </p:attrNameLst>
                                      </p:cBhvr>
                                      <p:tavLst>
                                        <p:tav tm="0">
                                          <p:val>
                                            <p:fltVal val="0"/>
                                          </p:val>
                                        </p:tav>
                                        <p:tav tm="100000">
                                          <p:val>
                                            <p:strVal val="#ppt_w"/>
                                          </p:val>
                                        </p:tav>
                                      </p:tavLst>
                                    </p:anim>
                                    <p:anim calcmode="lin" valueType="num">
                                      <p:cBhvr>
                                        <p:cTn id="29" dur="10" fill="hold"/>
                                        <p:tgtEl>
                                          <p:spTgt spid="31"/>
                                        </p:tgtEl>
                                        <p:attrNameLst>
                                          <p:attrName>ppt_h</p:attrName>
                                        </p:attrNameLst>
                                      </p:cBhvr>
                                      <p:tavLst>
                                        <p:tav tm="0">
                                          <p:val>
                                            <p:strVal val="#ppt_h"/>
                                          </p:val>
                                        </p:tav>
                                        <p:tav tm="100000">
                                          <p:val>
                                            <p:strVal val="#ppt_h"/>
                                          </p:val>
                                        </p:tav>
                                      </p:tavLst>
                                    </p:anim>
                                  </p:childTnLst>
                                </p:cTn>
                              </p:par>
                            </p:childTnLst>
                          </p:cTn>
                        </p:par>
                        <p:par>
                          <p:cTn id="30" fill="hold">
                            <p:stCondLst>
                              <p:cond delay="50"/>
                            </p:stCondLst>
                            <p:childTnLst>
                              <p:par>
                                <p:cTn id="31" presetID="6"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circle(in)">
                                      <p:cBhvr>
                                        <p:cTn id="33" dur="250"/>
                                        <p:tgtEl>
                                          <p:spTgt spid="32"/>
                                        </p:tgtEl>
                                      </p:cBhvr>
                                    </p:animEffect>
                                  </p:childTnLst>
                                </p:cTn>
                              </p:par>
                            </p:childTnLst>
                          </p:cTn>
                        </p:par>
                        <p:par>
                          <p:cTn id="34" fill="hold">
                            <p:stCondLst>
                              <p:cond delay="300"/>
                            </p:stCondLst>
                            <p:childTnLst>
                              <p:par>
                                <p:cTn id="35" presetID="14" presetClass="entr" presetSubtype="1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randombar(horizontal)">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3" grpId="0"/>
      <p:bldP spid="12" grpId="0" animBg="1"/>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0" y="-3322"/>
            <a:ext cx="9144000"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1894637" y="-13859"/>
            <a:ext cx="4846405" cy="671413"/>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03054E90-5BA1-4F18-8E22-A68F7262CD60}"/>
              </a:ext>
            </a:extLst>
          </p:cNvPr>
          <p:cNvSpPr/>
          <p:nvPr/>
        </p:nvSpPr>
        <p:spPr>
          <a:xfrm>
            <a:off x="995402" y="843558"/>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梳理学生错误</a:t>
            </a:r>
          </a:p>
        </p:txBody>
      </p:sp>
      <p:sp>
        <p:nvSpPr>
          <p:cNvPr id="28" name="箭头: 右 27">
            <a:extLst>
              <a:ext uri="{FF2B5EF4-FFF2-40B4-BE49-F238E27FC236}">
                <a16:creationId xmlns:a16="http://schemas.microsoft.com/office/drawing/2014/main" id="{0078BD18-38EC-4A9B-A3A1-44C3924BACC0}"/>
              </a:ext>
            </a:extLst>
          </p:cNvPr>
          <p:cNvSpPr/>
          <p:nvPr/>
        </p:nvSpPr>
        <p:spPr>
          <a:xfrm>
            <a:off x="2715210" y="1074777"/>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B69156F2-7987-43D2-A89A-99B488849166}"/>
              </a:ext>
            </a:extLst>
          </p:cNvPr>
          <p:cNvSpPr/>
          <p:nvPr/>
        </p:nvSpPr>
        <p:spPr>
          <a:xfrm>
            <a:off x="3491880" y="835048"/>
            <a:ext cx="1872208" cy="6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聚焦知识点</a:t>
            </a:r>
          </a:p>
        </p:txBody>
      </p:sp>
      <p:sp>
        <p:nvSpPr>
          <p:cNvPr id="31" name="矩形 30">
            <a:extLst>
              <a:ext uri="{FF2B5EF4-FFF2-40B4-BE49-F238E27FC236}">
                <a16:creationId xmlns:a16="http://schemas.microsoft.com/office/drawing/2014/main" id="{528CC53A-4A5E-4AA8-910F-BD3AE25BCDF7}"/>
              </a:ext>
            </a:extLst>
          </p:cNvPr>
          <p:cNvSpPr/>
          <p:nvPr/>
        </p:nvSpPr>
        <p:spPr>
          <a:xfrm>
            <a:off x="5868144" y="843558"/>
            <a:ext cx="2535697" cy="68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确定例题，以题引讲</a:t>
            </a:r>
          </a:p>
        </p:txBody>
      </p:sp>
      <p:sp>
        <p:nvSpPr>
          <p:cNvPr id="33" name="矩形 32">
            <a:extLst>
              <a:ext uri="{FF2B5EF4-FFF2-40B4-BE49-F238E27FC236}">
                <a16:creationId xmlns:a16="http://schemas.microsoft.com/office/drawing/2014/main" id="{2008B617-7D12-4030-95BF-D53EEDA2337D}"/>
              </a:ext>
            </a:extLst>
          </p:cNvPr>
          <p:cNvSpPr/>
          <p:nvPr/>
        </p:nvSpPr>
        <p:spPr>
          <a:xfrm>
            <a:off x="4572000" y="1857945"/>
            <a:ext cx="3748142"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诊断题组</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以题引讲：</a:t>
            </a:r>
            <a:r>
              <a:rPr lang="zh-CN" altLang="en-US" b="1" dirty="0">
                <a:latin typeface="微软雅黑" panose="020B0503020204020204" pitchFamily="34" charset="-122"/>
                <a:ea typeface="微软雅黑" panose="020B0503020204020204" pitchFamily="34" charset="-122"/>
              </a:rPr>
              <a:t>市场配置资源</a:t>
            </a:r>
            <a:endParaRPr lang="en-US" altLang="zh-CN" b="1" dirty="0">
              <a:latin typeface="微软雅黑" panose="020B0503020204020204" pitchFamily="34" charset="-122"/>
              <a:ea typeface="微软雅黑" panose="020B0503020204020204" pitchFamily="34" charset="-122"/>
            </a:endParaRPr>
          </a:p>
        </p:txBody>
      </p:sp>
      <p:sp>
        <p:nvSpPr>
          <p:cNvPr id="34" name="Rectangle 1">
            <a:extLst>
              <a:ext uri="{FF2B5EF4-FFF2-40B4-BE49-F238E27FC236}">
                <a16:creationId xmlns:a16="http://schemas.microsoft.com/office/drawing/2014/main" id="{22366ECA-25B2-4DE7-8A19-40EA82EF1AD7}"/>
              </a:ext>
            </a:extLst>
          </p:cNvPr>
          <p:cNvSpPr>
            <a:spLocks noChangeArrowheads="1"/>
          </p:cNvSpPr>
          <p:nvPr/>
        </p:nvSpPr>
        <p:spPr bwMode="auto">
          <a:xfrm>
            <a:off x="4612642" y="2455214"/>
            <a:ext cx="4361120" cy="2104872"/>
          </a:xfrm>
          <a:prstGeom prst="rect">
            <a:avLst/>
          </a:prstGeom>
          <a:noFill/>
          <a:ln>
            <a:noFill/>
          </a:ln>
          <a:effectLst/>
        </p:spPr>
        <p:txBody>
          <a:bodyPr wrap="square">
            <a:spAutoFit/>
          </a:bodyPr>
          <a:lstStyle/>
          <a:p>
            <a:pPr marL="0" lvl="1">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针对训练反思基础知识</a:t>
            </a:r>
            <a:endParaRPr lang="en-US" altLang="zh-CN" b="1" dirty="0">
              <a:solidFill>
                <a:srgbClr val="C00000"/>
              </a:solidFill>
              <a:latin typeface="微软雅黑" panose="020B0503020204020204" pitchFamily="34" charset="-122"/>
              <a:ea typeface="微软雅黑" panose="020B0503020204020204" pitchFamily="34" charset="-122"/>
            </a:endParaRPr>
          </a:p>
          <a:p>
            <a:pPr marL="0" lvl="1">
              <a:lnSpc>
                <a:spcPct val="150000"/>
              </a:lnSpc>
            </a:pPr>
            <a:r>
              <a:rPr lang="zh-CN" altLang="en-US"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sym typeface="+mn-ea"/>
              </a:rPr>
              <a:t>（</a:t>
            </a:r>
            <a:r>
              <a:rPr lang="en-US" altLang="zh-CN" b="1" dirty="0">
                <a:latin typeface="宋体" panose="02010600030101010101" pitchFamily="2" charset="-122"/>
                <a:sym typeface="+mn-ea"/>
              </a:rPr>
              <a:t>1</a:t>
            </a:r>
            <a:r>
              <a:rPr lang="zh-CN" altLang="en-US" b="1" dirty="0">
                <a:latin typeface="宋体" panose="02010600030101010101" pitchFamily="2" charset="-122"/>
                <a:sym typeface="+mn-ea"/>
              </a:rPr>
              <a:t>） 市场调节三机制</a:t>
            </a:r>
          </a:p>
          <a:p>
            <a:pPr marL="0" lvl="1">
              <a:lnSpc>
                <a:spcPct val="150000"/>
              </a:lnSpc>
            </a:pPr>
            <a:r>
              <a:rPr lang="zh-CN" altLang="en-US" b="1" dirty="0">
                <a:latin typeface="宋体" panose="02010600030101010101" pitchFamily="2" charset="-122"/>
                <a:ea typeface="宋体" panose="02010600030101010101" pitchFamily="2" charset="-122"/>
                <a:sym typeface="+mn-ea"/>
              </a:rPr>
              <a:t>   </a:t>
            </a:r>
            <a:r>
              <a:rPr lang="zh-CN" altLang="en-US" b="1" dirty="0">
                <a:latin typeface="宋体" panose="02010600030101010101" pitchFamily="2" charset="-122"/>
                <a:sym typeface="+mn-ea"/>
              </a:rPr>
              <a:t>（</a:t>
            </a:r>
            <a:r>
              <a:rPr lang="en-US" altLang="zh-CN" b="1" dirty="0">
                <a:latin typeface="宋体" panose="02010600030101010101" pitchFamily="2" charset="-122"/>
                <a:sym typeface="+mn-ea"/>
              </a:rPr>
              <a:t>2</a:t>
            </a:r>
            <a:r>
              <a:rPr lang="zh-CN" altLang="en-US" b="1" dirty="0">
                <a:latin typeface="宋体" panose="02010600030101010101" pitchFamily="2" charset="-122"/>
                <a:sym typeface="+mn-ea"/>
              </a:rPr>
              <a:t>）市场调节与宏观调控的关系</a:t>
            </a:r>
            <a:endParaRPr lang="en-US" altLang="zh-CN" b="1" dirty="0">
              <a:latin typeface="宋体" panose="02010600030101010101" pitchFamily="2" charset="-122"/>
              <a:sym typeface="+mn-ea"/>
            </a:endParaRPr>
          </a:p>
          <a:p>
            <a:pPr marL="0" lvl="1">
              <a:lnSpc>
                <a:spcPct val="150000"/>
              </a:lnSpc>
            </a:pPr>
            <a:r>
              <a:rPr lang="en-US" altLang="zh-CN" b="1" dirty="0">
                <a:latin typeface="宋体" panose="02010600030101010101" pitchFamily="2" charset="-122"/>
                <a:sym typeface="+mn-ea"/>
              </a:rPr>
              <a:t>   </a:t>
            </a:r>
            <a:r>
              <a:rPr lang="zh-CN" altLang="en-US" b="1" dirty="0">
                <a:latin typeface="宋体" panose="02010600030101010101" pitchFamily="2" charset="-122"/>
                <a:sym typeface="+mn-ea"/>
              </a:rPr>
              <a:t>（</a:t>
            </a:r>
            <a:r>
              <a:rPr lang="en-US" altLang="zh-CN" b="1" dirty="0">
                <a:latin typeface="宋体" panose="02010600030101010101" pitchFamily="2" charset="-122"/>
                <a:sym typeface="+mn-ea"/>
              </a:rPr>
              <a:t>3</a:t>
            </a:r>
            <a:r>
              <a:rPr lang="zh-CN" altLang="en-US" b="1" dirty="0">
                <a:latin typeface="宋体" panose="02010600030101010101" pitchFamily="2" charset="-122"/>
                <a:sym typeface="+mn-ea"/>
              </a:rPr>
              <a:t>）科学的宏观调控</a:t>
            </a:r>
            <a:endParaRPr lang="en-US" altLang="zh-CN" b="1" dirty="0">
              <a:latin typeface="宋体" panose="02010600030101010101" pitchFamily="2" charset="-122"/>
              <a:ea typeface="宋体" panose="02010600030101010101" pitchFamily="2" charset="-122"/>
              <a:sym typeface="+mn-ea"/>
            </a:endParaRPr>
          </a:p>
          <a:p>
            <a:pPr marL="0" lvl="1">
              <a:lnSpc>
                <a:spcPct val="150000"/>
              </a:lnSpc>
            </a:pPr>
            <a:r>
              <a:rPr lang="en-US" altLang="zh-CN" b="1" dirty="0">
                <a:latin typeface="宋体" panose="02010600030101010101" pitchFamily="2" charset="-122"/>
                <a:ea typeface="宋体" panose="02010600030101010101" pitchFamily="2" charset="-122"/>
                <a:sym typeface="+mn-ea"/>
              </a:rPr>
              <a:t>   </a:t>
            </a:r>
            <a:endParaRPr lang="zh-CN" altLang="en-US" b="1" dirty="0">
              <a:latin typeface="宋体" panose="02010600030101010101" pitchFamily="2" charset="-122"/>
              <a:ea typeface="宋体" panose="02010600030101010101" pitchFamily="2" charset="-122"/>
            </a:endParaRPr>
          </a:p>
        </p:txBody>
      </p:sp>
      <p:sp>
        <p:nvSpPr>
          <p:cNvPr id="12" name="箭头: 右 11">
            <a:extLst>
              <a:ext uri="{FF2B5EF4-FFF2-40B4-BE49-F238E27FC236}">
                <a16:creationId xmlns:a16="http://schemas.microsoft.com/office/drawing/2014/main" id="{340D4E1C-B946-4E30-9962-1F567C64D8C1}"/>
              </a:ext>
            </a:extLst>
          </p:cNvPr>
          <p:cNvSpPr/>
          <p:nvPr/>
        </p:nvSpPr>
        <p:spPr>
          <a:xfrm>
            <a:off x="5060638" y="1077546"/>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7C41DBC-47DD-4C39-BA7D-1EC70D037A26}"/>
              </a:ext>
            </a:extLst>
          </p:cNvPr>
          <p:cNvPicPr>
            <a:picLocks noChangeAspect="1"/>
          </p:cNvPicPr>
          <p:nvPr/>
        </p:nvPicPr>
        <p:blipFill>
          <a:blip r:embed="rId3"/>
          <a:stretch>
            <a:fillRect/>
          </a:stretch>
        </p:blipFill>
        <p:spPr>
          <a:xfrm>
            <a:off x="407505" y="2264427"/>
            <a:ext cx="3388360" cy="2720052"/>
          </a:xfrm>
          <a:prstGeom prst="rect">
            <a:avLst/>
          </a:prstGeom>
        </p:spPr>
      </p:pic>
      <p:sp>
        <p:nvSpPr>
          <p:cNvPr id="4" name="矩形 3">
            <a:extLst>
              <a:ext uri="{FF2B5EF4-FFF2-40B4-BE49-F238E27FC236}">
                <a16:creationId xmlns:a16="http://schemas.microsoft.com/office/drawing/2014/main" id="{5F251A7F-3029-4367-AD0D-0D32F88E2C06}"/>
              </a:ext>
            </a:extLst>
          </p:cNvPr>
          <p:cNvSpPr/>
          <p:nvPr/>
        </p:nvSpPr>
        <p:spPr>
          <a:xfrm>
            <a:off x="251520" y="1681293"/>
            <a:ext cx="1980029"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针对训练：</a:t>
            </a:r>
            <a:endParaRPr lang="zh-CN" altLang="en-US" sz="2800" dirty="0"/>
          </a:p>
        </p:txBody>
      </p:sp>
    </p:spTree>
    <p:extLst>
      <p:ext uri="{BB962C8B-B14F-4D97-AF65-F5344CB8AC3E}">
        <p14:creationId xmlns:p14="http://schemas.microsoft.com/office/powerpoint/2010/main" val="252611913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 calcmode="lin" valueType="num">
                                      <p:cBhvr>
                                        <p:cTn id="7" dur="10" fill="hold"/>
                                        <p:tgtEl>
                                          <p:spTgt spid="27">
                                            <p:txEl>
                                              <p:pRg st="0" end="0"/>
                                            </p:txEl>
                                          </p:spTgt>
                                        </p:tgtEl>
                                        <p:attrNameLst>
                                          <p:attrName>ppt_w</p:attrName>
                                        </p:attrNameLst>
                                      </p:cBhvr>
                                      <p:tavLst>
                                        <p:tav tm="0">
                                          <p:val>
                                            <p:fltVal val="0"/>
                                          </p:val>
                                        </p:tav>
                                        <p:tav tm="100000">
                                          <p:val>
                                            <p:strVal val="#ppt_w"/>
                                          </p:val>
                                        </p:tav>
                                      </p:tavLst>
                                    </p:anim>
                                    <p:anim calcmode="lin" valueType="num">
                                      <p:cBhvr>
                                        <p:cTn id="8" dur="10" fill="hold"/>
                                        <p:tgtEl>
                                          <p:spTgt spid="27">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10"/>
                            </p:stCondLst>
                            <p:childTnLst>
                              <p:par>
                                <p:cTn id="10" presetID="17" presetClass="entr" presetSubtype="1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10" fill="hold"/>
                                        <p:tgtEl>
                                          <p:spTgt spid="28"/>
                                        </p:tgtEl>
                                        <p:attrNameLst>
                                          <p:attrName>ppt_w</p:attrName>
                                        </p:attrNameLst>
                                      </p:cBhvr>
                                      <p:tavLst>
                                        <p:tav tm="0">
                                          <p:val>
                                            <p:fltVal val="0"/>
                                          </p:val>
                                        </p:tav>
                                        <p:tav tm="100000">
                                          <p:val>
                                            <p:strVal val="#ppt_w"/>
                                          </p:val>
                                        </p:tav>
                                      </p:tavLst>
                                    </p:anim>
                                    <p:anim calcmode="lin" valueType="num">
                                      <p:cBhvr>
                                        <p:cTn id="13" dur="10" fill="hold"/>
                                        <p:tgtEl>
                                          <p:spTgt spid="28"/>
                                        </p:tgtEl>
                                        <p:attrNameLst>
                                          <p:attrName>ppt_h</p:attrName>
                                        </p:attrNameLst>
                                      </p:cBhvr>
                                      <p:tavLst>
                                        <p:tav tm="0">
                                          <p:val>
                                            <p:strVal val="#ppt_h"/>
                                          </p:val>
                                        </p:tav>
                                        <p:tav tm="100000">
                                          <p:val>
                                            <p:strVal val="#ppt_h"/>
                                          </p:val>
                                        </p:tav>
                                      </p:tavLst>
                                    </p:anim>
                                  </p:childTnLst>
                                </p:cTn>
                              </p:par>
                            </p:childTnLst>
                          </p:cTn>
                        </p:par>
                        <p:par>
                          <p:cTn id="14" fill="hold">
                            <p:stCondLst>
                              <p:cond delay="20"/>
                            </p:stCondLst>
                            <p:childTnLst>
                              <p:par>
                                <p:cTn id="15" presetID="55"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0" fill="hold"/>
                                        <p:tgtEl>
                                          <p:spTgt spid="29"/>
                                        </p:tgtEl>
                                        <p:attrNameLst>
                                          <p:attrName>ppt_w</p:attrName>
                                        </p:attrNameLst>
                                      </p:cBhvr>
                                      <p:tavLst>
                                        <p:tav tm="0">
                                          <p:val>
                                            <p:strVal val="#ppt_w*0.70"/>
                                          </p:val>
                                        </p:tav>
                                        <p:tav tm="100000">
                                          <p:val>
                                            <p:strVal val="#ppt_w"/>
                                          </p:val>
                                        </p:tav>
                                      </p:tavLst>
                                    </p:anim>
                                    <p:anim calcmode="lin" valueType="num">
                                      <p:cBhvr>
                                        <p:cTn id="18" dur="10" fill="hold"/>
                                        <p:tgtEl>
                                          <p:spTgt spid="29"/>
                                        </p:tgtEl>
                                        <p:attrNameLst>
                                          <p:attrName>ppt_h</p:attrName>
                                        </p:attrNameLst>
                                      </p:cBhvr>
                                      <p:tavLst>
                                        <p:tav tm="0">
                                          <p:val>
                                            <p:strVal val="#ppt_h"/>
                                          </p:val>
                                        </p:tav>
                                        <p:tav tm="100000">
                                          <p:val>
                                            <p:strVal val="#ppt_h"/>
                                          </p:val>
                                        </p:tav>
                                      </p:tavLst>
                                    </p:anim>
                                    <p:animEffect transition="in" filter="fade">
                                      <p:cBhvr>
                                        <p:cTn id="19" dur="10"/>
                                        <p:tgtEl>
                                          <p:spTgt spid="29"/>
                                        </p:tgtEl>
                                      </p:cBhvr>
                                    </p:animEffect>
                                  </p:childTnLst>
                                </p:cTn>
                              </p:par>
                            </p:childTnLst>
                          </p:cTn>
                        </p:par>
                        <p:par>
                          <p:cTn id="20" fill="hold">
                            <p:stCondLst>
                              <p:cond delay="30"/>
                            </p:stCondLst>
                            <p:childTnLst>
                              <p:par>
                                <p:cTn id="21" presetID="17"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 fill="hold"/>
                                        <p:tgtEl>
                                          <p:spTgt spid="12"/>
                                        </p:tgtEl>
                                        <p:attrNameLst>
                                          <p:attrName>ppt_w</p:attrName>
                                        </p:attrNameLst>
                                      </p:cBhvr>
                                      <p:tavLst>
                                        <p:tav tm="0">
                                          <p:val>
                                            <p:fltVal val="0"/>
                                          </p:val>
                                        </p:tav>
                                        <p:tav tm="100000">
                                          <p:val>
                                            <p:strVal val="#ppt_w"/>
                                          </p:val>
                                        </p:tav>
                                      </p:tavLst>
                                    </p:anim>
                                    <p:anim calcmode="lin" valueType="num">
                                      <p:cBhvr>
                                        <p:cTn id="24" dur="10" fill="hold"/>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40"/>
                            </p:stCondLst>
                            <p:childTnLst>
                              <p:par>
                                <p:cTn id="26" presetID="17"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 fill="hold"/>
                                        <p:tgtEl>
                                          <p:spTgt spid="31"/>
                                        </p:tgtEl>
                                        <p:attrNameLst>
                                          <p:attrName>ppt_w</p:attrName>
                                        </p:attrNameLst>
                                      </p:cBhvr>
                                      <p:tavLst>
                                        <p:tav tm="0">
                                          <p:val>
                                            <p:fltVal val="0"/>
                                          </p:val>
                                        </p:tav>
                                        <p:tav tm="100000">
                                          <p:val>
                                            <p:strVal val="#ppt_w"/>
                                          </p:val>
                                        </p:tav>
                                      </p:tavLst>
                                    </p:anim>
                                    <p:anim calcmode="lin" valueType="num">
                                      <p:cBhvr>
                                        <p:cTn id="29" dur="10" fill="hold"/>
                                        <p:tgtEl>
                                          <p:spTgt spid="31"/>
                                        </p:tgtEl>
                                        <p:attrNameLst>
                                          <p:attrName>ppt_h</p:attrName>
                                        </p:attrNameLst>
                                      </p:cBhvr>
                                      <p:tavLst>
                                        <p:tav tm="0">
                                          <p:val>
                                            <p:strVal val="#ppt_h"/>
                                          </p:val>
                                        </p:tav>
                                        <p:tav tm="100000">
                                          <p:val>
                                            <p:strVal val="#ppt_h"/>
                                          </p:val>
                                        </p:tav>
                                      </p:tavLst>
                                    </p:anim>
                                  </p:childTnLst>
                                </p:cTn>
                              </p:par>
                            </p:childTnLst>
                          </p:cTn>
                        </p:par>
                        <p:par>
                          <p:cTn id="30" fill="hold">
                            <p:stCondLst>
                              <p:cond delay="50"/>
                            </p:stCondLst>
                            <p:childTnLst>
                              <p:par>
                                <p:cTn id="31" presetID="14" presetClass="entr" presetSubtype="1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500"/>
                                        <p:tgtEl>
                                          <p:spTgt spid="3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randombar(horizontal)">
                                      <p:cBhvr>
                                        <p:cTn id="3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3" grpId="0"/>
      <p:bldP spid="34" grpId="0"/>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28" name="燕尾形 5">
            <a:extLst>
              <a:ext uri="{FF2B5EF4-FFF2-40B4-BE49-F238E27FC236}">
                <a16:creationId xmlns:a16="http://schemas.microsoft.com/office/drawing/2014/main" id="{2AA3ED0A-009D-4568-A586-E0DEF858BCFE}"/>
              </a:ext>
            </a:extLst>
          </p:cNvPr>
          <p:cNvSpPr/>
          <p:nvPr/>
        </p:nvSpPr>
        <p:spPr>
          <a:xfrm>
            <a:off x="842" y="1882428"/>
            <a:ext cx="1618830" cy="701137"/>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800" b="1" dirty="0">
                <a:solidFill>
                  <a:schemeClr val="tx1"/>
                </a:solidFill>
                <a:latin typeface="微软雅黑" panose="020B0503020204020204" pitchFamily="34" charset="-122"/>
                <a:ea typeface="微软雅黑" panose="020B0503020204020204" pitchFamily="34" charset="-122"/>
              </a:rPr>
              <a:t>背景</a:t>
            </a:r>
          </a:p>
        </p:txBody>
      </p:sp>
      <p:sp>
        <p:nvSpPr>
          <p:cNvPr id="29" name="矩形 28">
            <a:extLst>
              <a:ext uri="{FF2B5EF4-FFF2-40B4-BE49-F238E27FC236}">
                <a16:creationId xmlns:a16="http://schemas.microsoft.com/office/drawing/2014/main" id="{386A393A-A148-474C-89A5-4DC6E7A5BC21}"/>
              </a:ext>
            </a:extLst>
          </p:cNvPr>
          <p:cNvSpPr/>
          <p:nvPr/>
        </p:nvSpPr>
        <p:spPr>
          <a:xfrm>
            <a:off x="1727176" y="1962834"/>
            <a:ext cx="6257097" cy="584707"/>
          </a:xfrm>
          <a:prstGeom prst="rect">
            <a:avLst/>
          </a:prstGeom>
          <a:solidFill>
            <a:schemeClr val="bg1">
              <a:lumMod val="85000"/>
            </a:schemeClr>
          </a:solidFill>
        </p:spPr>
        <p:txBody>
          <a:bodyPr wrap="square" lIns="121855" tIns="60926" rIns="121855" bIns="60926">
            <a:spAutoFit/>
          </a:bodyPr>
          <a:lstStyle/>
          <a:p>
            <a:pPr algn="ctr">
              <a:lnSpc>
                <a:spcPct val="125000"/>
              </a:lnSpc>
            </a:pPr>
            <a:r>
              <a:rPr lang="zh-CN" altLang="en-US" sz="2400" b="1" kern="100" dirty="0">
                <a:latin typeface="微软雅黑" panose="020B0503020204020204" pitchFamily="34" charset="-122"/>
                <a:ea typeface="微软雅黑" panose="020B0503020204020204" pitchFamily="34" charset="-122"/>
                <a:cs typeface="黑体" panose="02010609060101010101" pitchFamily="49" charset="-122"/>
              </a:rPr>
              <a:t>市场准入与负面清单</a:t>
            </a:r>
            <a:r>
              <a:rPr lang="en-US" altLang="zh-CN" sz="2400" b="1" kern="100" dirty="0">
                <a:latin typeface="微软雅黑" panose="020B0503020204020204" pitchFamily="34" charset="-122"/>
                <a:ea typeface="微软雅黑" panose="020B0503020204020204" pitchFamily="34" charset="-122"/>
                <a:cs typeface="黑体" panose="02010609060101010101" pitchFamily="49" charset="-122"/>
              </a:rPr>
              <a:t>                                           </a:t>
            </a:r>
            <a:endParaRPr lang="zh-CN" altLang="zh-CN" sz="1400" b="1" kern="100" dirty="0">
              <a:solidFill>
                <a:schemeClr val="tx1"/>
              </a:solidFill>
              <a:latin typeface="微软雅黑" panose="020B0503020204020204" pitchFamily="34" charset="-122"/>
              <a:ea typeface="微软雅黑" panose="020B0503020204020204" pitchFamily="34" charset="-122"/>
              <a:cs typeface="黑体" panose="02010609060101010101" pitchFamily="49" charset="-122"/>
            </a:endParaRPr>
          </a:p>
        </p:txBody>
      </p:sp>
      <p:cxnSp>
        <p:nvCxnSpPr>
          <p:cNvPr id="30" name="直接连接符 29">
            <a:extLst>
              <a:ext uri="{FF2B5EF4-FFF2-40B4-BE49-F238E27FC236}">
                <a16:creationId xmlns:a16="http://schemas.microsoft.com/office/drawing/2014/main" id="{C97F473C-8E6C-4418-981E-9E0C2B7949CA}"/>
              </a:ext>
            </a:extLst>
          </p:cNvPr>
          <p:cNvCxnSpPr/>
          <p:nvPr/>
        </p:nvCxnSpPr>
        <p:spPr>
          <a:xfrm>
            <a:off x="-14391" y="3021788"/>
            <a:ext cx="9158391" cy="0"/>
          </a:xfrm>
          <a:prstGeom prst="line">
            <a:avLst/>
          </a:prstGeom>
          <a:ln w="76200" cap="rnd" cmpd="thickThin">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A55A4D68-CC37-40C4-90E1-95BAB3FB9CD4}"/>
              </a:ext>
            </a:extLst>
          </p:cNvPr>
          <p:cNvSpPr/>
          <p:nvPr/>
        </p:nvSpPr>
        <p:spPr>
          <a:xfrm>
            <a:off x="830648" y="3021788"/>
            <a:ext cx="7811518" cy="2781911"/>
          </a:xfrm>
          <a:prstGeom prst="rect">
            <a:avLst/>
          </a:prstGeom>
          <a:noFill/>
          <a:extLst>
            <a:ext uri="{909E8E84-426E-40DD-AFC4-6F175D3DCCD1}">
              <a14:hiddenFill xmlns:a14="http://schemas.microsoft.com/office/drawing/2010/main">
                <a:solidFill>
                  <a:schemeClr val="accent5"/>
                </a:solidFill>
              </a14:hiddenFill>
            </a:ext>
          </a:extLst>
        </p:spPr>
        <p:txBody>
          <a:bodyPr wrap="square" lIns="121855" tIns="60926" rIns="121855" bIns="60926">
            <a:spAutoFit/>
          </a:bodyPr>
          <a:lstStyle/>
          <a:p>
            <a:pPr lvl="0">
              <a:lnSpc>
                <a:spcPct val="150000"/>
              </a:lnSpc>
              <a:spcBef>
                <a:spcPct val="0"/>
              </a:spcBef>
              <a:defRPr/>
            </a:pPr>
            <a:r>
              <a:rPr lang="en-US" altLang="zh-CN" b="1" i="1" dirty="0">
                <a:solidFill>
                  <a:srgbClr val="C00000"/>
                </a:solidFill>
                <a:latin typeface="微软雅黑" panose="020B0503020204020204" pitchFamily="34" charset="-122"/>
                <a:ea typeface="微软雅黑" panose="020B0503020204020204" pitchFamily="34" charset="-122"/>
              </a:rPr>
              <a:t>   </a:t>
            </a:r>
            <a:r>
              <a:rPr lang="zh-CN" altLang="en-US" sz="1600" b="1" dirty="0"/>
              <a:t>市场准入负面清单制度，是指国务院以清单方式明确列出在中华人民共和国境内禁止和限制投资经营的行业、领域、业务等，各级政府依法采取相应管理措施的一系列制度安排。</a:t>
            </a:r>
            <a:endParaRPr lang="en-US" altLang="zh-CN" sz="1600" b="1" dirty="0"/>
          </a:p>
          <a:p>
            <a:pPr lvl="0">
              <a:lnSpc>
                <a:spcPct val="150000"/>
              </a:lnSpc>
              <a:spcBef>
                <a:spcPct val="0"/>
              </a:spcBef>
              <a:defRPr/>
            </a:pPr>
            <a:r>
              <a:rPr lang="zh-CN" altLang="en-US" sz="1600" b="1" dirty="0"/>
              <a:t>  负面清单是国际上广泛采用的外资准入管理方式，我国将其引入到国内经济治理，是一项重大的制度创新。 </a:t>
            </a:r>
            <a:br>
              <a:rPr lang="zh-CN" altLang="en-US" dirty="0"/>
            </a:br>
            <a:r>
              <a:rPr lang="zh-CN" altLang="en-US" b="1" dirty="0"/>
              <a:t> </a:t>
            </a:r>
            <a:br>
              <a:rPr lang="zh-CN" altLang="en-US" dirty="0"/>
            </a:br>
            <a:endParaRPr b="1" dirty="0">
              <a:latin typeface="宋体" panose="02010600030101010101" pitchFamily="2" charset="-122"/>
              <a:ea typeface="宋体" panose="02010600030101010101" pitchFamily="2"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Tree>
    <p:extLst>
      <p:ext uri="{BB962C8B-B14F-4D97-AF65-F5344CB8AC3E}">
        <p14:creationId xmlns:p14="http://schemas.microsoft.com/office/powerpoint/2010/main" val="427173794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55"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strVal val="#ppt_w*0.70"/>
                                          </p:val>
                                        </p:tav>
                                        <p:tav tm="100000">
                                          <p:val>
                                            <p:strVal val="#ppt_w"/>
                                          </p:val>
                                        </p:tav>
                                      </p:tavLst>
                                    </p:anim>
                                    <p:anim calcmode="lin" valueType="num">
                                      <p:cBhvr>
                                        <p:cTn id="33" dur="250" fill="hold"/>
                                        <p:tgtEl>
                                          <p:spTgt spid="28"/>
                                        </p:tgtEl>
                                        <p:attrNameLst>
                                          <p:attrName>ppt_h</p:attrName>
                                        </p:attrNameLst>
                                      </p:cBhvr>
                                      <p:tavLst>
                                        <p:tav tm="0">
                                          <p:val>
                                            <p:strVal val="#ppt_h"/>
                                          </p:val>
                                        </p:tav>
                                        <p:tav tm="100000">
                                          <p:val>
                                            <p:strVal val="#ppt_h"/>
                                          </p:val>
                                        </p:tav>
                                      </p:tavLst>
                                    </p:anim>
                                    <p:animEffect transition="in" filter="fade">
                                      <p:cBhvr>
                                        <p:cTn id="34" dur="250"/>
                                        <p:tgtEl>
                                          <p:spTgt spid="28"/>
                                        </p:tgtEl>
                                      </p:cBhvr>
                                    </p:animEffect>
                                  </p:childTnLst>
                                </p:cTn>
                              </p:par>
                            </p:childTnLst>
                          </p:cTn>
                        </p:par>
                        <p:par>
                          <p:cTn id="35" fill="hold">
                            <p:stCondLst>
                              <p:cond delay="1500"/>
                            </p:stCondLst>
                            <p:childTnLst>
                              <p:par>
                                <p:cTn id="36" presetID="55"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250" fill="hold"/>
                                        <p:tgtEl>
                                          <p:spTgt spid="29"/>
                                        </p:tgtEl>
                                        <p:attrNameLst>
                                          <p:attrName>ppt_w</p:attrName>
                                        </p:attrNameLst>
                                      </p:cBhvr>
                                      <p:tavLst>
                                        <p:tav tm="0">
                                          <p:val>
                                            <p:strVal val="#ppt_w*0.70"/>
                                          </p:val>
                                        </p:tav>
                                        <p:tav tm="100000">
                                          <p:val>
                                            <p:strVal val="#ppt_w"/>
                                          </p:val>
                                        </p:tav>
                                      </p:tavLst>
                                    </p:anim>
                                    <p:anim calcmode="lin" valueType="num">
                                      <p:cBhvr>
                                        <p:cTn id="39" dur="250" fill="hold"/>
                                        <p:tgtEl>
                                          <p:spTgt spid="29"/>
                                        </p:tgtEl>
                                        <p:attrNameLst>
                                          <p:attrName>ppt_h</p:attrName>
                                        </p:attrNameLst>
                                      </p:cBhvr>
                                      <p:tavLst>
                                        <p:tav tm="0">
                                          <p:val>
                                            <p:strVal val="#ppt_h"/>
                                          </p:val>
                                        </p:tav>
                                        <p:tav tm="100000">
                                          <p:val>
                                            <p:strVal val="#ppt_h"/>
                                          </p:val>
                                        </p:tav>
                                      </p:tavLst>
                                    </p:anim>
                                    <p:animEffect transition="in" filter="fade">
                                      <p:cBhvr>
                                        <p:cTn id="40" dur="250"/>
                                        <p:tgtEl>
                                          <p:spTgt spid="29"/>
                                        </p:tgtEl>
                                      </p:cBhvr>
                                    </p:animEffect>
                                  </p:childTnLst>
                                </p:cTn>
                              </p:par>
                            </p:childTnLst>
                          </p:cTn>
                        </p:par>
                        <p:par>
                          <p:cTn id="41" fill="hold">
                            <p:stCondLst>
                              <p:cond delay="1750"/>
                            </p:stCondLst>
                            <p:childTnLst>
                              <p:par>
                                <p:cTn id="42" presetID="17" presetClass="entr" presetSubtype="1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ppt_w</p:attrName>
                                        </p:attrNameLst>
                                      </p:cBhvr>
                                      <p:tavLst>
                                        <p:tav tm="0">
                                          <p:val>
                                            <p:fltVal val="0"/>
                                          </p:val>
                                        </p:tav>
                                        <p:tav tm="100000">
                                          <p:val>
                                            <p:strVal val="#ppt_w"/>
                                          </p:val>
                                        </p:tav>
                                      </p:tavLst>
                                    </p:anim>
                                    <p:anim calcmode="lin" valueType="num">
                                      <p:cBhvr>
                                        <p:cTn id="45" dur="250" fill="hold"/>
                                        <p:tgtEl>
                                          <p:spTgt spid="30"/>
                                        </p:tgtEl>
                                        <p:attrNameLst>
                                          <p:attrName>ppt_h</p:attrName>
                                        </p:attrNameLst>
                                      </p:cBhvr>
                                      <p:tavLst>
                                        <p:tav tm="0">
                                          <p:val>
                                            <p:strVal val="#ppt_h"/>
                                          </p:val>
                                        </p:tav>
                                        <p:tav tm="100000">
                                          <p:val>
                                            <p:strVal val="#ppt_h"/>
                                          </p:val>
                                        </p:tav>
                                      </p:tavLst>
                                    </p:anim>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p:bldP spid="16" grpId="0" animBg="1"/>
      <p:bldP spid="17" grpId="0" animBg="1"/>
      <p:bldP spid="2"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
        <p:nvSpPr>
          <p:cNvPr id="18" name="矩形 17">
            <a:extLst>
              <a:ext uri="{FF2B5EF4-FFF2-40B4-BE49-F238E27FC236}">
                <a16:creationId xmlns:a16="http://schemas.microsoft.com/office/drawing/2014/main" id="{0F843FEA-47F3-4185-9E42-66F8743F137A}"/>
              </a:ext>
            </a:extLst>
          </p:cNvPr>
          <p:cNvSpPr/>
          <p:nvPr/>
        </p:nvSpPr>
        <p:spPr>
          <a:xfrm>
            <a:off x="611559" y="1527558"/>
            <a:ext cx="8280921" cy="812530"/>
          </a:xfrm>
          <a:prstGeom prst="rect">
            <a:avLst/>
          </a:prstGeom>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热点概述：市场准入负面清单制度</a:t>
            </a:r>
            <a:endParaRPr lang="zh-CN" altLang="zh-CN"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30000"/>
              </a:lnSpc>
            </a:pPr>
            <a:endParaRPr lang="zh-CN" altLang="en-US" b="1"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extBox 10">
            <a:extLst>
              <a:ext uri="{FF2B5EF4-FFF2-40B4-BE49-F238E27FC236}">
                <a16:creationId xmlns:a16="http://schemas.microsoft.com/office/drawing/2014/main" id="{A3C3AB9B-0555-464E-B7D5-22FD0FA26672}"/>
              </a:ext>
            </a:extLst>
          </p:cNvPr>
          <p:cNvSpPr txBox="1"/>
          <p:nvPr/>
        </p:nvSpPr>
        <p:spPr>
          <a:xfrm>
            <a:off x="611559" y="2013858"/>
            <a:ext cx="7992888" cy="2677656"/>
          </a:xfrm>
          <a:prstGeom prst="rect">
            <a:avLst/>
          </a:prstGeom>
          <a:noFill/>
        </p:spPr>
        <p:txBody>
          <a:bodyPr wrap="square" rtlCol="0">
            <a:spAutoFit/>
          </a:bodyPr>
          <a:lstStyle/>
          <a:p>
            <a:pPr lvl="0">
              <a:lnSpc>
                <a:spcPct val="150000"/>
              </a:lnSpc>
              <a:spcBef>
                <a:spcPct val="0"/>
              </a:spcBef>
              <a:defRPr/>
            </a:pPr>
            <a:r>
              <a:rPr lang="en-US" altLang="zh-CN" sz="1400" b="1" dirty="0">
                <a:solidFill>
                  <a:srgbClr val="FF0000"/>
                </a:solidFill>
                <a:latin typeface="宋体" panose="02010600030101010101" pitchFamily="2" charset="-122"/>
                <a:ea typeface="宋体" panose="02010600030101010101" pitchFamily="2" charset="-122"/>
              </a:rPr>
              <a:t> </a:t>
            </a:r>
            <a:r>
              <a:rPr lang="zh-CN" altLang="en-US" sz="1400" b="1" dirty="0">
                <a:solidFill>
                  <a:srgbClr val="FF0000"/>
                </a:solidFill>
                <a:latin typeface="宋体" panose="02010600030101010101" pitchFamily="2" charset="-122"/>
                <a:ea typeface="宋体" panose="02010600030101010101" pitchFamily="2" charset="-122"/>
              </a:rPr>
              <a:t>热点一：</a:t>
            </a:r>
            <a:r>
              <a:rPr lang="zh-CN" altLang="en-US" sz="1400" b="1" dirty="0"/>
              <a:t>一张清单全覆盖：“清单”以外市场主体皆可依法进入，各级政府均不再审批。</a:t>
            </a:r>
            <a:br>
              <a:rPr lang="zh-CN" altLang="en-US" sz="1400" b="1" dirty="0"/>
            </a:br>
            <a:r>
              <a:rPr lang="zh-CN" altLang="en-US" sz="1400" b="1" dirty="0"/>
              <a:t>市场准入负面清单制度，是指国务院以清单方式明确列出在中华人民共和国境内禁止和限制投</a:t>
            </a:r>
            <a:br>
              <a:rPr lang="zh-CN" altLang="en-US" sz="1400" b="1" dirty="0"/>
            </a:br>
            <a:r>
              <a:rPr lang="zh-CN" altLang="en-US" sz="1400" b="1" dirty="0"/>
              <a:t>资经营的行业、领域、业务等，各级政府依法采取相应管理措施的一系列制度安排。“清单”以外的行业、领域、业务等，各类市场主体皆可依法平等进入，在市场准入环节，各级政府均不再审批。受统计划经济的影响，我们原来是用“正面清单”的理念来管理投资，这就导致审批环节过多、审批事项分散、准入门槛高而且审批程序繁琐，市场准入环节成本高效率低。尽管近些年来“放管服”改革取得了显著的成果，但是在市场准入、审批许可等方面，各种“卷帘门”、“玻璃门”、“旋转门”等不合理限制还未完全消除</a:t>
            </a:r>
            <a:r>
              <a:rPr lang="zh-CN" altLang="en-US" sz="1400" dirty="0"/>
              <a:t> </a:t>
            </a:r>
            <a:endParaRPr lang="zh-CN" altLang="en-US" sz="1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6534812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8" grpId="0"/>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
        <p:nvSpPr>
          <p:cNvPr id="12" name="燕尾形 5">
            <a:extLst>
              <a:ext uri="{FF2B5EF4-FFF2-40B4-BE49-F238E27FC236}">
                <a16:creationId xmlns:a16="http://schemas.microsoft.com/office/drawing/2014/main" id="{7A724B6F-613F-4E11-8F06-609B3AA23961}"/>
              </a:ext>
            </a:extLst>
          </p:cNvPr>
          <p:cNvSpPr/>
          <p:nvPr/>
        </p:nvSpPr>
        <p:spPr>
          <a:xfrm>
            <a:off x="842" y="1481139"/>
            <a:ext cx="1978870" cy="401290"/>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热点设题</a:t>
            </a:r>
          </a:p>
        </p:txBody>
      </p:sp>
      <p:sp>
        <p:nvSpPr>
          <p:cNvPr id="13" name="矩形 12">
            <a:extLst>
              <a:ext uri="{FF2B5EF4-FFF2-40B4-BE49-F238E27FC236}">
                <a16:creationId xmlns:a16="http://schemas.microsoft.com/office/drawing/2014/main" id="{4E2A92E3-CACD-4179-B5A3-57DF51917C26}"/>
              </a:ext>
            </a:extLst>
          </p:cNvPr>
          <p:cNvSpPr/>
          <p:nvPr/>
        </p:nvSpPr>
        <p:spPr>
          <a:xfrm>
            <a:off x="899592" y="2068285"/>
            <a:ext cx="7281192" cy="2777615"/>
          </a:xfrm>
          <a:prstGeom prst="rect">
            <a:avLst/>
          </a:prstGeom>
          <a:solidFill>
            <a:schemeClr val="bg1">
              <a:lumMod val="85000"/>
            </a:schemeClr>
          </a:solidFill>
        </p:spPr>
        <p:txBody>
          <a:bodyPr wrap="square" lIns="121855" tIns="60926" rIns="121855" bIns="60926">
            <a:spAutoFit/>
          </a:bodyPr>
          <a:lstStyle/>
          <a:p>
            <a:pPr>
              <a:lnSpc>
                <a:spcPct val="125000"/>
              </a:lnSpc>
            </a:pPr>
            <a:r>
              <a:rPr lang="zh-CN" altLang="en-US" sz="2000" b="1" dirty="0">
                <a:latin typeface="楷体" pitchFamily="49" charset="-122"/>
                <a:ea typeface="楷体" pitchFamily="49" charset="-122"/>
              </a:rPr>
              <a:t>材料：</a:t>
            </a:r>
            <a:r>
              <a:rPr lang="zh-CN" altLang="zh-CN" sz="2000" b="1" dirty="0">
                <a:latin typeface="楷体" pitchFamily="49" charset="-122"/>
                <a:ea typeface="楷体" pitchFamily="49" charset="-122"/>
              </a:rPr>
              <a:t>国务院批准了《注册资本登记制度改革方案》，该方案明确了放宽市场准入规则的总体思路，并提出了一系列措施：放松市场主体准入管制，降低准入门槛；实行注册资本认证登记制；改革年检制度和简化住所（经营场所）登记手续等。</a:t>
            </a:r>
            <a:endParaRPr lang="en-US" altLang="zh-CN" sz="2000" b="1" dirty="0">
              <a:latin typeface="楷体" pitchFamily="49" charset="-122"/>
              <a:ea typeface="楷体" pitchFamily="49" charset="-122"/>
            </a:endParaRPr>
          </a:p>
          <a:p>
            <a:pPr>
              <a:lnSpc>
                <a:spcPct val="125000"/>
              </a:lnSpc>
            </a:pP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r>
              <a:rPr lang="en-US" altLang="zh-CN" sz="1400" b="1" kern="100" dirty="0">
                <a:solidFill>
                  <a:schemeClr val="tx1"/>
                </a:solidFill>
                <a:latin typeface="微软雅黑" panose="020B0503020204020204" pitchFamily="34" charset="-122"/>
                <a:ea typeface="微软雅黑" panose="020B0503020204020204" pitchFamily="34" charset="-122"/>
                <a:cs typeface="黑体" panose="02010609060101010101" pitchFamily="49" charset="-122"/>
              </a:rPr>
              <a:t> </a:t>
            </a:r>
            <a:r>
              <a:rPr lang="zh-CN" altLang="en-US" sz="14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a:t>
            </a:r>
            <a:r>
              <a:rPr lang="en-US" altLang="zh-CN" sz="14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1</a:t>
            </a:r>
            <a:r>
              <a:rPr lang="zh-CN" altLang="en-US" sz="14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）当前，随着“放管服”改革深入推进，政府不断放宽市场准入规则，市场活力不断增强，消费者不断受益。运用所学经济知识，分析放宽市场准入规则是如何通过</a:t>
            </a:r>
            <a:r>
              <a:rPr lang="zh-CN" altLang="en-US" sz="1600" b="1" kern="1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rPr>
              <a:t>市场机制</a:t>
            </a:r>
            <a:r>
              <a:rPr lang="zh-CN" altLang="en-US" sz="14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的作用使消费者受益的。</a:t>
            </a:r>
            <a:endParaRPr lang="zh-CN" altLang="zh-CN" sz="14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p:txBody>
      </p:sp>
    </p:spTree>
    <p:extLst>
      <p:ext uri="{BB962C8B-B14F-4D97-AF65-F5344CB8AC3E}">
        <p14:creationId xmlns:p14="http://schemas.microsoft.com/office/powerpoint/2010/main" val="402763668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p:cTn id="32"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2"/>
                                        </p:tgtEl>
                                        <p:attrNameLst>
                                          <p:attrName>ppt_y</p:attrName>
                                        </p:attrNameLst>
                                      </p:cBhvr>
                                      <p:tavLst>
                                        <p:tav tm="0">
                                          <p:val>
                                            <p:strVal val="#ppt_y"/>
                                          </p:val>
                                        </p:tav>
                                        <p:tav tm="100000">
                                          <p:val>
                                            <p:strVal val="#ppt_y"/>
                                          </p:val>
                                        </p:tav>
                                      </p:tavLst>
                                    </p:anim>
                                    <p:anim calcmode="lin" valueType="num">
                                      <p:cBhvr>
                                        <p:cTn id="34"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2"/>
                                        </p:tgtEl>
                                      </p:cBhvr>
                                    </p:animEffect>
                                  </p:childTnLst>
                                </p:cTn>
                              </p:par>
                            </p:childTnLst>
                          </p:cTn>
                        </p:par>
                        <p:par>
                          <p:cTn id="37" fill="hold">
                            <p:stCondLst>
                              <p:cond delay="1575"/>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
        <p:nvSpPr>
          <p:cNvPr id="12" name="燕尾形 5">
            <a:extLst>
              <a:ext uri="{FF2B5EF4-FFF2-40B4-BE49-F238E27FC236}">
                <a16:creationId xmlns:a16="http://schemas.microsoft.com/office/drawing/2014/main" id="{7A724B6F-613F-4E11-8F06-609B3AA23961}"/>
              </a:ext>
            </a:extLst>
          </p:cNvPr>
          <p:cNvSpPr/>
          <p:nvPr/>
        </p:nvSpPr>
        <p:spPr>
          <a:xfrm>
            <a:off x="842" y="1481139"/>
            <a:ext cx="1978870" cy="401290"/>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热点设题</a:t>
            </a:r>
          </a:p>
        </p:txBody>
      </p:sp>
      <p:sp>
        <p:nvSpPr>
          <p:cNvPr id="18" name="矩形 17">
            <a:extLst>
              <a:ext uri="{FF2B5EF4-FFF2-40B4-BE49-F238E27FC236}">
                <a16:creationId xmlns:a16="http://schemas.microsoft.com/office/drawing/2014/main" id="{0C5FF7B0-309E-4A2E-8DDE-7D9C84D40F1F}"/>
              </a:ext>
            </a:extLst>
          </p:cNvPr>
          <p:cNvSpPr/>
          <p:nvPr/>
        </p:nvSpPr>
        <p:spPr>
          <a:xfrm>
            <a:off x="887663" y="1932301"/>
            <a:ext cx="7828956" cy="3172723"/>
          </a:xfrm>
          <a:prstGeom prst="rect">
            <a:avLst/>
          </a:prstGeom>
          <a:solidFill>
            <a:schemeClr val="bg1">
              <a:lumMod val="85000"/>
            </a:schemeClr>
          </a:solidFill>
        </p:spPr>
        <p:txBody>
          <a:bodyPr wrap="square" lIns="121855" tIns="60926" rIns="121855" bIns="60926">
            <a:spAutoFit/>
          </a:bodyPr>
          <a:lstStyle/>
          <a:p>
            <a:pPr>
              <a:lnSpc>
                <a:spcPct val="125000"/>
              </a:lnSpc>
            </a:pP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本题属于“</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A—B--C</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”传导关系分析类问题。解答本题，需需要将试题设问分解为两个层次。</a:t>
            </a: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第一层次，分析放宽市场准入规则（</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A</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）是如何影响市场机制作用</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(B)</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的发挥的</a:t>
            </a: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第二层次，分析市场机制发挥作用（</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B</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）是如何调节消费品的供求，从而使消费者受益（</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C</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a:t>
            </a: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市场机制主要是供求、竞争、价格等三大机制。政府放宽市场准入规则，降低门槛，减少成本，会导致进入市场的企业增加，从而导致供给增加和竞争加大</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这是第一层次的分析（</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A----B</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）；而供给增加、竞争加大会导致消费品种类丰富、数量增加、质量提高、价格下降，这都会使消费者受益，这是第二层次的分析（</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B-----C</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）。具体分析如下</a:t>
            </a:r>
            <a:endParaRPr lang="zh-CN"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p:txBody>
      </p:sp>
    </p:spTree>
    <p:extLst>
      <p:ext uri="{BB962C8B-B14F-4D97-AF65-F5344CB8AC3E}">
        <p14:creationId xmlns:p14="http://schemas.microsoft.com/office/powerpoint/2010/main" val="253601123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p:cTn id="32"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2"/>
                                        </p:tgtEl>
                                        <p:attrNameLst>
                                          <p:attrName>ppt_y</p:attrName>
                                        </p:attrNameLst>
                                      </p:cBhvr>
                                      <p:tavLst>
                                        <p:tav tm="0">
                                          <p:val>
                                            <p:strVal val="#ppt_y"/>
                                          </p:val>
                                        </p:tav>
                                        <p:tav tm="100000">
                                          <p:val>
                                            <p:strVal val="#ppt_y"/>
                                          </p:val>
                                        </p:tav>
                                      </p:tavLst>
                                    </p:anim>
                                    <p:anim calcmode="lin" valueType="num">
                                      <p:cBhvr>
                                        <p:cTn id="34"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2"/>
                                        </p:tgtEl>
                                      </p:cBhvr>
                                    </p:animEffect>
                                  </p:childTnLst>
                                </p:cTn>
                              </p:par>
                            </p:childTnLst>
                          </p:cTn>
                        </p:par>
                        <p:par>
                          <p:cTn id="37" fill="hold">
                            <p:stCondLst>
                              <p:cond delay="1575"/>
                            </p:stCondLst>
                            <p:childTnLst>
                              <p:par>
                                <p:cTn id="38" presetID="1" presetClass="entr" presetSubtype="0" fill="hold" grpId="0" nodeType="afterEffect">
                                  <p:stCondLst>
                                    <p:cond delay="0"/>
                                  </p:stCondLst>
                                  <p:childTnLst>
                                    <p:set>
                                      <p:cBhvr>
                                        <p:cTn id="39"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2" grpId="0" animBg="1"/>
      <p:bldP spid="1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4867AE78-4DCD-4CD7-80AF-EC041AE23061}" type="slidenum">
              <a:rPr lang="zh-CN" altLang="en-US" smtClean="0"/>
              <a:pPr/>
              <a:t>68</a:t>
            </a:fld>
            <a:endParaRPr lang="zh-CN" altLang="en-US"/>
          </a:p>
        </p:txBody>
      </p:sp>
      <p:sp>
        <p:nvSpPr>
          <p:cNvPr id="6" name="矩形 5"/>
          <p:cNvSpPr/>
          <p:nvPr/>
        </p:nvSpPr>
        <p:spPr>
          <a:xfrm>
            <a:off x="199416" y="1588005"/>
            <a:ext cx="1230085" cy="646331"/>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放宽市场准入规则</a:t>
            </a:r>
          </a:p>
        </p:txBody>
      </p:sp>
      <p:sp>
        <p:nvSpPr>
          <p:cNvPr id="7" name="右箭头 6"/>
          <p:cNvSpPr/>
          <p:nvPr/>
        </p:nvSpPr>
        <p:spPr>
          <a:xfrm>
            <a:off x="1310420" y="1699825"/>
            <a:ext cx="762000" cy="348344"/>
          </a:xfrm>
          <a:prstGeom prst="rightArrow">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111067" y="1484293"/>
            <a:ext cx="903515" cy="923330"/>
          </a:xfrm>
          <a:prstGeom prst="rect">
            <a:avLst/>
          </a:prstGeom>
          <a:noFill/>
        </p:spPr>
        <p:txBody>
          <a:bodyPr wrap="square" rtlCol="0">
            <a:spAutoFit/>
          </a:bodyPr>
          <a:lstStyle/>
          <a:p>
            <a:r>
              <a:rPr lang="zh-CN" altLang="en-US" b="1" dirty="0">
                <a:latin typeface="宋体" panose="02010600030101010101" pitchFamily="2" charset="-122"/>
                <a:ea typeface="宋体" panose="02010600030101010101" pitchFamily="2" charset="-122"/>
              </a:rPr>
              <a:t>降低企业成本</a:t>
            </a:r>
            <a:endParaRPr lang="en-US" altLang="zh-CN" b="1" dirty="0">
              <a:latin typeface="宋体" panose="02010600030101010101" pitchFamily="2" charset="-122"/>
              <a:ea typeface="宋体" panose="02010600030101010101" pitchFamily="2" charset="-122"/>
            </a:endParaRPr>
          </a:p>
          <a:p>
            <a:r>
              <a:rPr lang="zh-CN" altLang="en-US" b="1" dirty="0">
                <a:latin typeface="宋体" panose="02010600030101010101" pitchFamily="2" charset="-122"/>
                <a:ea typeface="宋体" panose="02010600030101010101" pitchFamily="2" charset="-122"/>
              </a:rPr>
              <a:t>积极性</a:t>
            </a:r>
          </a:p>
        </p:txBody>
      </p:sp>
      <p:sp>
        <p:nvSpPr>
          <p:cNvPr id="9" name="左中括号 8"/>
          <p:cNvSpPr/>
          <p:nvPr/>
        </p:nvSpPr>
        <p:spPr>
          <a:xfrm>
            <a:off x="3038394" y="1297941"/>
            <a:ext cx="234321" cy="1426029"/>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
        <p:nvSpPr>
          <p:cNvPr id="10" name="矩形 9"/>
          <p:cNvSpPr/>
          <p:nvPr/>
        </p:nvSpPr>
        <p:spPr>
          <a:xfrm>
            <a:off x="3356582" y="866940"/>
            <a:ext cx="677963" cy="646331"/>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供给增加</a:t>
            </a:r>
          </a:p>
        </p:txBody>
      </p:sp>
      <p:sp>
        <p:nvSpPr>
          <p:cNvPr id="11" name="矩形 10"/>
          <p:cNvSpPr/>
          <p:nvPr/>
        </p:nvSpPr>
        <p:spPr>
          <a:xfrm>
            <a:off x="3356583" y="2455996"/>
            <a:ext cx="677963" cy="646331"/>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竞争加大</a:t>
            </a:r>
          </a:p>
        </p:txBody>
      </p:sp>
      <p:sp>
        <p:nvSpPr>
          <p:cNvPr id="12" name="燕尾形箭头 11"/>
          <p:cNvSpPr/>
          <p:nvPr/>
        </p:nvSpPr>
        <p:spPr>
          <a:xfrm flipV="1">
            <a:off x="4042505" y="999714"/>
            <a:ext cx="522514" cy="360000"/>
          </a:xfrm>
          <a:prstGeom prst="notchedRightArrow">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3" name="燕尾形箭头 12"/>
          <p:cNvSpPr/>
          <p:nvPr/>
        </p:nvSpPr>
        <p:spPr>
          <a:xfrm>
            <a:off x="4049605" y="2634413"/>
            <a:ext cx="522514" cy="360000"/>
          </a:xfrm>
          <a:prstGeom prst="notchedRightArrow">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632345" y="867085"/>
            <a:ext cx="1480457" cy="646331"/>
          </a:xfrm>
          <a:prstGeom prst="rect">
            <a:avLst/>
          </a:prstGeom>
          <a:noFill/>
        </p:spPr>
        <p:txBody>
          <a:bodyPr wrap="square" rtlCol="0">
            <a:spAutoFit/>
          </a:bodyPr>
          <a:lstStyle/>
          <a:p>
            <a:r>
              <a:rPr lang="zh-CN" altLang="en-US" b="1" dirty="0">
                <a:latin typeface="宋体" panose="02010600030101010101" pitchFamily="2" charset="-122"/>
                <a:ea typeface="宋体" panose="02010600030101010101" pitchFamily="2" charset="-122"/>
              </a:rPr>
              <a:t>商品的种类和数量增加</a:t>
            </a:r>
          </a:p>
        </p:txBody>
      </p:sp>
      <p:sp>
        <p:nvSpPr>
          <p:cNvPr id="15" name="矩形 14"/>
          <p:cNvSpPr/>
          <p:nvPr/>
        </p:nvSpPr>
        <p:spPr>
          <a:xfrm>
            <a:off x="4632344" y="2329385"/>
            <a:ext cx="1480457" cy="923330"/>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提高商品的质量，降低商品的价格</a:t>
            </a:r>
          </a:p>
        </p:txBody>
      </p:sp>
      <p:sp>
        <p:nvSpPr>
          <p:cNvPr id="16" name="燕尾形箭头 15"/>
          <p:cNvSpPr/>
          <p:nvPr/>
        </p:nvSpPr>
        <p:spPr>
          <a:xfrm>
            <a:off x="5972233" y="1031496"/>
            <a:ext cx="522514" cy="360000"/>
          </a:xfrm>
          <a:prstGeom prst="notchedRightArrow">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7" name="燕尾形箭头 16"/>
          <p:cNvSpPr/>
          <p:nvPr/>
        </p:nvSpPr>
        <p:spPr>
          <a:xfrm>
            <a:off x="6030686" y="2566126"/>
            <a:ext cx="522514" cy="360000"/>
          </a:xfrm>
          <a:prstGeom prst="notchedRightArrow">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6629400" y="856548"/>
            <a:ext cx="1981200" cy="646331"/>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满足消费者多样化的消费需求</a:t>
            </a:r>
          </a:p>
        </p:txBody>
      </p:sp>
      <p:sp>
        <p:nvSpPr>
          <p:cNvPr id="19" name="矩形 18"/>
          <p:cNvSpPr/>
          <p:nvPr/>
        </p:nvSpPr>
        <p:spPr>
          <a:xfrm>
            <a:off x="6683827" y="2478725"/>
            <a:ext cx="1817915" cy="646331"/>
          </a:xfrm>
          <a:prstGeom prst="rect">
            <a:avLst/>
          </a:prstGeom>
        </p:spPr>
        <p:txBody>
          <a:bodyPr wrap="square">
            <a:spAutoFit/>
          </a:bodyPr>
          <a:lstStyle/>
          <a:p>
            <a:r>
              <a:rPr lang="zh-CN" altLang="en-US" b="1" dirty="0">
                <a:latin typeface="宋体" panose="02010600030101010101" pitchFamily="2" charset="-122"/>
                <a:ea typeface="宋体" panose="02010600030101010101" pitchFamily="2" charset="-122"/>
              </a:rPr>
              <a:t>使消费者获得物美价廉的商品</a:t>
            </a:r>
          </a:p>
        </p:txBody>
      </p:sp>
      <p:sp>
        <p:nvSpPr>
          <p:cNvPr id="20" name="TextBox 19"/>
          <p:cNvSpPr txBox="1"/>
          <p:nvPr/>
        </p:nvSpPr>
        <p:spPr>
          <a:xfrm>
            <a:off x="382383" y="3467007"/>
            <a:ext cx="8114151" cy="1785104"/>
          </a:xfrm>
          <a:prstGeom prst="rect">
            <a:avLst/>
          </a:prstGeom>
          <a:noFill/>
        </p:spPr>
        <p:txBody>
          <a:bodyPr wrap="square" rtlCol="0">
            <a:spAutoFit/>
          </a:bodyPr>
          <a:lstStyle/>
          <a:p>
            <a:r>
              <a:rPr lang="zh-CN" altLang="en-US" sz="2000" b="1" dirty="0">
                <a:solidFill>
                  <a:srgbClr val="FF0000"/>
                </a:solidFill>
                <a:latin typeface="黑体" panose="02010609060101010101" pitchFamily="49" charset="-122"/>
                <a:ea typeface="黑体" panose="02010609060101010101" pitchFamily="49" charset="-122"/>
              </a:rPr>
              <a:t>参考答案：</a:t>
            </a:r>
            <a:r>
              <a:rPr lang="zh-CN" altLang="en-US" b="1" dirty="0">
                <a:latin typeface="黑体" panose="02010609060101010101" pitchFamily="49" charset="-122"/>
                <a:ea typeface="黑体" panose="02010609060101010101" pitchFamily="49" charset="-122"/>
              </a:rPr>
              <a:t>放宽市场准入规则可以降低企业进入市场的成本，提高企业进入市场 的积极性和速度，使市场上企业的数量增加，从而导致供给和竞争加大；供给增加意味着商品的种类的丰富和数量的增加，有利于满足消费者多样化的消费需求；竞争加大有利于提高商品的质量，降低商品的价格，最终是消费者受益。</a:t>
            </a:r>
            <a:endParaRPr lang="en-US" altLang="zh-CN" b="1" dirty="0">
              <a:latin typeface="黑体" panose="02010609060101010101" pitchFamily="49" charset="-122"/>
              <a:ea typeface="黑体" panose="02010609060101010101" pitchFamily="49" charset="-122"/>
            </a:endParaRPr>
          </a:p>
          <a:p>
            <a:endParaRPr lang="zh-CN" altLang="en-US" dirty="0"/>
          </a:p>
        </p:txBody>
      </p:sp>
      <p:pic>
        <p:nvPicPr>
          <p:cNvPr id="21" name="图片 20">
            <a:extLst>
              <a:ext uri="{FF2B5EF4-FFF2-40B4-BE49-F238E27FC236}">
                <a16:creationId xmlns:a16="http://schemas.microsoft.com/office/drawing/2014/main" id="{2C553B1B-DA83-48D6-968F-EF73CE16FFFA}"/>
              </a:ext>
            </a:extLst>
          </p:cNvPr>
          <p:cNvPicPr>
            <a:picLocks noChangeAspect="1"/>
          </p:cNvPicPr>
          <p:nvPr/>
        </p:nvPicPr>
        <p:blipFill>
          <a:blip r:embed="rId2" cstate="print"/>
          <a:stretch>
            <a:fillRect/>
          </a:stretch>
        </p:blipFill>
        <p:spPr>
          <a:xfrm>
            <a:off x="1" y="-3323"/>
            <a:ext cx="9144000" cy="684000"/>
          </a:xfrm>
          <a:prstGeom prst="rect">
            <a:avLst/>
          </a:prstGeom>
        </p:spPr>
      </p:pic>
      <p:sp>
        <p:nvSpPr>
          <p:cNvPr id="23" name="矩形 22">
            <a:extLst>
              <a:ext uri="{FF2B5EF4-FFF2-40B4-BE49-F238E27FC236}">
                <a16:creationId xmlns:a16="http://schemas.microsoft.com/office/drawing/2014/main" id="{5052CBAB-F298-4F18-AF34-1CA58AAD41D6}"/>
              </a:ext>
            </a:extLst>
          </p:cNvPr>
          <p:cNvSpPr/>
          <p:nvPr/>
        </p:nvSpPr>
        <p:spPr>
          <a:xfrm>
            <a:off x="1894637" y="-13860"/>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28" name="燕尾形 5">
            <a:extLst>
              <a:ext uri="{FF2B5EF4-FFF2-40B4-BE49-F238E27FC236}">
                <a16:creationId xmlns:a16="http://schemas.microsoft.com/office/drawing/2014/main" id="{2AA3ED0A-009D-4568-A586-E0DEF858BCFE}"/>
              </a:ext>
            </a:extLst>
          </p:cNvPr>
          <p:cNvSpPr/>
          <p:nvPr/>
        </p:nvSpPr>
        <p:spPr>
          <a:xfrm>
            <a:off x="842" y="1882428"/>
            <a:ext cx="1618830" cy="701137"/>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800" b="1" dirty="0">
                <a:solidFill>
                  <a:schemeClr val="tx1"/>
                </a:solidFill>
                <a:latin typeface="微软雅黑" panose="020B0503020204020204" pitchFamily="34" charset="-122"/>
                <a:ea typeface="微软雅黑" panose="020B0503020204020204" pitchFamily="34" charset="-122"/>
              </a:rPr>
              <a:t>背景</a:t>
            </a:r>
          </a:p>
        </p:txBody>
      </p:sp>
      <p:sp>
        <p:nvSpPr>
          <p:cNvPr id="29" name="矩形 28">
            <a:extLst>
              <a:ext uri="{FF2B5EF4-FFF2-40B4-BE49-F238E27FC236}">
                <a16:creationId xmlns:a16="http://schemas.microsoft.com/office/drawing/2014/main" id="{386A393A-A148-474C-89A5-4DC6E7A5BC21}"/>
              </a:ext>
            </a:extLst>
          </p:cNvPr>
          <p:cNvSpPr/>
          <p:nvPr/>
        </p:nvSpPr>
        <p:spPr>
          <a:xfrm>
            <a:off x="1727176" y="1894502"/>
            <a:ext cx="7158407" cy="927236"/>
          </a:xfrm>
          <a:prstGeom prst="rect">
            <a:avLst/>
          </a:prstGeom>
          <a:solidFill>
            <a:schemeClr val="bg1">
              <a:lumMod val="85000"/>
            </a:schemeClr>
          </a:solidFill>
        </p:spPr>
        <p:txBody>
          <a:bodyPr wrap="square" lIns="121855" tIns="60926" rIns="121855" bIns="60926">
            <a:spAutoFit/>
          </a:bodyPr>
          <a:lstStyle/>
          <a:p>
            <a:pPr algn="ctr">
              <a:lnSpc>
                <a:spcPct val="125000"/>
              </a:lnSpc>
            </a:pPr>
            <a:r>
              <a:rPr lang="zh-CN" altLang="en-US" sz="2000" b="1" kern="100" dirty="0">
                <a:latin typeface="微软雅黑" panose="020B0503020204020204" pitchFamily="34" charset="-122"/>
                <a:ea typeface="微软雅黑" panose="020B0503020204020204" pitchFamily="34" charset="-122"/>
                <a:cs typeface="黑体" panose="02010609060101010101" pitchFamily="49" charset="-122"/>
              </a:rPr>
              <a:t>深化“放管服”改革   优化营商环境</a:t>
            </a:r>
          </a:p>
          <a:p>
            <a:pPr algn="ctr">
              <a:lnSpc>
                <a:spcPct val="125000"/>
              </a:lnSpc>
            </a:pPr>
            <a:r>
              <a:rPr lang="zh-CN" altLang="en-US" sz="2400" b="1" kern="100" dirty="0">
                <a:latin typeface="微软雅黑" panose="020B0503020204020204" pitchFamily="34" charset="-122"/>
                <a:ea typeface="微软雅黑" panose="020B0503020204020204" pitchFamily="34" charset="-122"/>
                <a:cs typeface="黑体" panose="02010609060101010101" pitchFamily="49" charset="-122"/>
              </a:rPr>
              <a:t>                                           </a:t>
            </a:r>
            <a:r>
              <a:rPr lang="zh-CN" altLang="en-US" sz="1600" b="1" kern="100" dirty="0">
                <a:latin typeface="楷体" panose="02010609060101010101" pitchFamily="49" charset="-122"/>
                <a:ea typeface="楷体" panose="02010609060101010101" pitchFamily="49" charset="-122"/>
                <a:cs typeface="黑体" panose="02010609060101010101" pitchFamily="49" charset="-122"/>
              </a:rPr>
              <a:t>（中学生时事政治报第</a:t>
            </a:r>
            <a:r>
              <a:rPr lang="en-US" altLang="zh-CN" sz="1600" b="1" kern="100" dirty="0">
                <a:latin typeface="楷体" panose="02010609060101010101" pitchFamily="49" charset="-122"/>
                <a:ea typeface="楷体" panose="02010609060101010101" pitchFamily="49" charset="-122"/>
                <a:cs typeface="黑体" panose="02010609060101010101" pitchFamily="49" charset="-122"/>
              </a:rPr>
              <a:t>11</a:t>
            </a:r>
            <a:r>
              <a:rPr lang="zh-CN" altLang="en-US" sz="1600" b="1" kern="100" dirty="0">
                <a:latin typeface="楷体" panose="02010609060101010101" pitchFamily="49" charset="-122"/>
                <a:ea typeface="楷体" panose="02010609060101010101" pitchFamily="49" charset="-122"/>
                <a:cs typeface="黑体" panose="02010609060101010101" pitchFamily="49" charset="-122"/>
              </a:rPr>
              <a:t>期）</a:t>
            </a:r>
            <a:endParaRPr lang="zh-CN" altLang="zh-CN" sz="1400" b="1" kern="100" dirty="0">
              <a:solidFill>
                <a:schemeClr val="tx1"/>
              </a:solidFill>
              <a:latin typeface="楷体" panose="02010609060101010101" pitchFamily="49" charset="-122"/>
              <a:ea typeface="楷体" panose="02010609060101010101" pitchFamily="49" charset="-122"/>
              <a:cs typeface="黑体" panose="02010609060101010101" pitchFamily="49" charset="-122"/>
            </a:endParaRPr>
          </a:p>
        </p:txBody>
      </p:sp>
      <p:cxnSp>
        <p:nvCxnSpPr>
          <p:cNvPr id="30" name="直接连接符 29">
            <a:extLst>
              <a:ext uri="{FF2B5EF4-FFF2-40B4-BE49-F238E27FC236}">
                <a16:creationId xmlns:a16="http://schemas.microsoft.com/office/drawing/2014/main" id="{C97F473C-8E6C-4418-981E-9E0C2B7949CA}"/>
              </a:ext>
            </a:extLst>
          </p:cNvPr>
          <p:cNvCxnSpPr/>
          <p:nvPr/>
        </p:nvCxnSpPr>
        <p:spPr>
          <a:xfrm>
            <a:off x="-77816" y="2992263"/>
            <a:ext cx="9158391" cy="0"/>
          </a:xfrm>
          <a:prstGeom prst="line">
            <a:avLst/>
          </a:prstGeom>
          <a:ln w="76200" cap="rnd" cmpd="thickThin">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A55A4D68-CC37-40C4-90E1-95BAB3FB9CD4}"/>
              </a:ext>
            </a:extLst>
          </p:cNvPr>
          <p:cNvSpPr/>
          <p:nvPr/>
        </p:nvSpPr>
        <p:spPr>
          <a:xfrm>
            <a:off x="767223" y="2967770"/>
            <a:ext cx="8313352" cy="2135581"/>
          </a:xfrm>
          <a:prstGeom prst="rect">
            <a:avLst/>
          </a:prstGeom>
          <a:noFill/>
          <a:extLst>
            <a:ext uri="{909E8E84-426E-40DD-AFC4-6F175D3DCCD1}">
              <a14:hiddenFill xmlns:a14="http://schemas.microsoft.com/office/drawing/2010/main">
                <a:solidFill>
                  <a:schemeClr val="accent5"/>
                </a:solidFill>
              </a14:hiddenFill>
            </a:ext>
          </a:extLst>
        </p:spPr>
        <p:txBody>
          <a:bodyPr wrap="square" lIns="121855" tIns="60926" rIns="121855" bIns="60926">
            <a:spAutoFit/>
          </a:bodyPr>
          <a:lstStyle/>
          <a:p>
            <a:pPr lvl="0">
              <a:lnSpc>
                <a:spcPct val="150000"/>
              </a:lnSpc>
              <a:spcBef>
                <a:spcPct val="0"/>
              </a:spcBef>
              <a:defRPr/>
            </a:pPr>
            <a:r>
              <a:rPr lang="zh-CN" altLang="en-US" b="1" i="1" dirty="0">
                <a:solidFill>
                  <a:srgbClr val="C00000"/>
                </a:solidFill>
                <a:latin typeface="微软雅黑" panose="020B0503020204020204" pitchFamily="34" charset="-122"/>
                <a:ea typeface="微软雅黑" panose="020B0503020204020204" pitchFamily="34" charset="-122"/>
              </a:rPr>
              <a:t>放管服：</a:t>
            </a:r>
          </a:p>
          <a:p>
            <a:pPr lvl="0">
              <a:lnSpc>
                <a:spcPct val="150000"/>
              </a:lnSpc>
              <a:spcBef>
                <a:spcPct val="0"/>
              </a:spcBef>
              <a:defRPr/>
            </a:pPr>
            <a:r>
              <a:rPr lang="zh-CN" altLang="en-US" b="1" dirty="0">
                <a:latin typeface="黑体" panose="02010609060101010101" pitchFamily="49" charset="-122"/>
                <a:ea typeface="黑体" panose="02010609060101010101" pitchFamily="49" charset="-122"/>
              </a:rPr>
              <a:t>    “放管服”，是简政放权、放管结合、优化服务的简称。“放管服”改革实质是政府自我革命，用政府减权限权和监管改革，换来市场活力和社会创造力释放。“放”即简政放权，降低准入门槛。“管”即创新监管，促进公平竞争。“服”即高效服务，营造便利环境</a:t>
            </a:r>
            <a:endParaRPr lang="zh-CN" altLang="en-US" b="1" dirty="0">
              <a:latin typeface="宋体" panose="02010600030101010101" pitchFamily="2" charset="-122"/>
              <a:ea typeface="宋体" panose="02010600030101010101" pitchFamily="2"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Tree>
    <p:extLst>
      <p:ext uri="{BB962C8B-B14F-4D97-AF65-F5344CB8AC3E}">
        <p14:creationId xmlns:p14="http://schemas.microsoft.com/office/powerpoint/2010/main" val="265391477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55"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strVal val="#ppt_w*0.70"/>
                                          </p:val>
                                        </p:tav>
                                        <p:tav tm="100000">
                                          <p:val>
                                            <p:strVal val="#ppt_w"/>
                                          </p:val>
                                        </p:tav>
                                      </p:tavLst>
                                    </p:anim>
                                    <p:anim calcmode="lin" valueType="num">
                                      <p:cBhvr>
                                        <p:cTn id="33" dur="250" fill="hold"/>
                                        <p:tgtEl>
                                          <p:spTgt spid="28"/>
                                        </p:tgtEl>
                                        <p:attrNameLst>
                                          <p:attrName>ppt_h</p:attrName>
                                        </p:attrNameLst>
                                      </p:cBhvr>
                                      <p:tavLst>
                                        <p:tav tm="0">
                                          <p:val>
                                            <p:strVal val="#ppt_h"/>
                                          </p:val>
                                        </p:tav>
                                        <p:tav tm="100000">
                                          <p:val>
                                            <p:strVal val="#ppt_h"/>
                                          </p:val>
                                        </p:tav>
                                      </p:tavLst>
                                    </p:anim>
                                    <p:animEffect transition="in" filter="fade">
                                      <p:cBhvr>
                                        <p:cTn id="34" dur="250"/>
                                        <p:tgtEl>
                                          <p:spTgt spid="28"/>
                                        </p:tgtEl>
                                      </p:cBhvr>
                                    </p:animEffect>
                                  </p:childTnLst>
                                </p:cTn>
                              </p:par>
                            </p:childTnLst>
                          </p:cTn>
                        </p:par>
                        <p:par>
                          <p:cTn id="35" fill="hold">
                            <p:stCondLst>
                              <p:cond delay="1500"/>
                            </p:stCondLst>
                            <p:childTnLst>
                              <p:par>
                                <p:cTn id="36" presetID="55"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250" fill="hold"/>
                                        <p:tgtEl>
                                          <p:spTgt spid="29"/>
                                        </p:tgtEl>
                                        <p:attrNameLst>
                                          <p:attrName>ppt_w</p:attrName>
                                        </p:attrNameLst>
                                      </p:cBhvr>
                                      <p:tavLst>
                                        <p:tav tm="0">
                                          <p:val>
                                            <p:strVal val="#ppt_w*0.70"/>
                                          </p:val>
                                        </p:tav>
                                        <p:tav tm="100000">
                                          <p:val>
                                            <p:strVal val="#ppt_w"/>
                                          </p:val>
                                        </p:tav>
                                      </p:tavLst>
                                    </p:anim>
                                    <p:anim calcmode="lin" valueType="num">
                                      <p:cBhvr>
                                        <p:cTn id="39" dur="250" fill="hold"/>
                                        <p:tgtEl>
                                          <p:spTgt spid="29"/>
                                        </p:tgtEl>
                                        <p:attrNameLst>
                                          <p:attrName>ppt_h</p:attrName>
                                        </p:attrNameLst>
                                      </p:cBhvr>
                                      <p:tavLst>
                                        <p:tav tm="0">
                                          <p:val>
                                            <p:strVal val="#ppt_h"/>
                                          </p:val>
                                        </p:tav>
                                        <p:tav tm="100000">
                                          <p:val>
                                            <p:strVal val="#ppt_h"/>
                                          </p:val>
                                        </p:tav>
                                      </p:tavLst>
                                    </p:anim>
                                    <p:animEffect transition="in" filter="fade">
                                      <p:cBhvr>
                                        <p:cTn id="40" dur="250"/>
                                        <p:tgtEl>
                                          <p:spTgt spid="29"/>
                                        </p:tgtEl>
                                      </p:cBhvr>
                                    </p:animEffect>
                                  </p:childTnLst>
                                </p:cTn>
                              </p:par>
                            </p:childTnLst>
                          </p:cTn>
                        </p:par>
                        <p:par>
                          <p:cTn id="41" fill="hold">
                            <p:stCondLst>
                              <p:cond delay="1750"/>
                            </p:stCondLst>
                            <p:childTnLst>
                              <p:par>
                                <p:cTn id="42" presetID="17" presetClass="entr" presetSubtype="1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ppt_w</p:attrName>
                                        </p:attrNameLst>
                                      </p:cBhvr>
                                      <p:tavLst>
                                        <p:tav tm="0">
                                          <p:val>
                                            <p:fltVal val="0"/>
                                          </p:val>
                                        </p:tav>
                                        <p:tav tm="100000">
                                          <p:val>
                                            <p:strVal val="#ppt_w"/>
                                          </p:val>
                                        </p:tav>
                                      </p:tavLst>
                                    </p:anim>
                                    <p:anim calcmode="lin" valueType="num">
                                      <p:cBhvr>
                                        <p:cTn id="45" dur="250" fill="hold"/>
                                        <p:tgtEl>
                                          <p:spTgt spid="30"/>
                                        </p:tgtEl>
                                        <p:attrNameLst>
                                          <p:attrName>ppt_h</p:attrName>
                                        </p:attrNameLst>
                                      </p:cBhvr>
                                      <p:tavLst>
                                        <p:tav tm="0">
                                          <p:val>
                                            <p:strVal val="#ppt_h"/>
                                          </p:val>
                                        </p:tav>
                                        <p:tav tm="100000">
                                          <p:val>
                                            <p:strVal val="#ppt_h"/>
                                          </p:val>
                                        </p:tav>
                                      </p:tavLst>
                                    </p:anim>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p:bldP spid="16" grpId="0" animBg="1"/>
      <p:bldP spid="17" grpId="0" animBg="1"/>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84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187070" y="-1"/>
            <a:ext cx="956930" cy="684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946299" y="21263"/>
            <a:ext cx="6687878" cy="684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新课改进程中的高考评价体系：</a:t>
            </a:r>
            <a:r>
              <a:rPr lang="zh-CN" altLang="en-US" sz="2800" b="1" dirty="0">
                <a:solidFill>
                  <a:srgbClr val="FFFF00"/>
                </a:solidFill>
                <a:latin typeface="黑体" panose="02010609060101010101" pitchFamily="49" charset="-122"/>
                <a:ea typeface="黑体" panose="02010609060101010101" pitchFamily="49" charset="-122"/>
              </a:rPr>
              <a:t>以学科素养为导向</a:t>
            </a:r>
            <a:endParaRPr lang="zh-CN" altLang="en-US" sz="2000" b="1" dirty="0">
              <a:solidFill>
                <a:srgbClr val="FFFF00"/>
              </a:solidFill>
              <a:latin typeface="黑体" panose="02010609060101010101" pitchFamily="49" charset="-122"/>
              <a:ea typeface="黑体" panose="02010609060101010101" pitchFamily="49" charset="-122"/>
            </a:endParaRPr>
          </a:p>
        </p:txBody>
      </p:sp>
      <p:pic>
        <p:nvPicPr>
          <p:cNvPr id="8" name="Picture 3" descr="C:\Users\YTZX_PC\Desktop\u=252320552,3802484241&amp;fm=173&amp;s=D482D4121E5277C0521600D1030030EB&amp;w=322&amp;h=309&amp;img.jpg">
            <a:extLst>
              <a:ext uri="{FF2B5EF4-FFF2-40B4-BE49-F238E27FC236}">
                <a16:creationId xmlns:a16="http://schemas.microsoft.com/office/drawing/2014/main" id="{9DEA0800-9E78-4FFA-BE5A-2FC5CB3AA0B4}"/>
              </a:ext>
            </a:extLst>
          </p:cNvPr>
          <p:cNvPicPr>
            <a:picLocks noChangeAspect="1" noChangeArrowheads="1"/>
          </p:cNvPicPr>
          <p:nvPr/>
        </p:nvPicPr>
        <p:blipFill>
          <a:blip r:embed="rId3" cstate="print"/>
          <a:srcRect/>
          <a:stretch>
            <a:fillRect/>
          </a:stretch>
        </p:blipFill>
        <p:spPr bwMode="auto">
          <a:xfrm>
            <a:off x="0" y="1449861"/>
            <a:ext cx="3455581" cy="3189767"/>
          </a:xfrm>
          <a:prstGeom prst="rect">
            <a:avLst/>
          </a:prstGeom>
          <a:noFill/>
        </p:spPr>
      </p:pic>
      <p:sp>
        <p:nvSpPr>
          <p:cNvPr id="9" name="矩形 8">
            <a:extLst>
              <a:ext uri="{FF2B5EF4-FFF2-40B4-BE49-F238E27FC236}">
                <a16:creationId xmlns:a16="http://schemas.microsoft.com/office/drawing/2014/main" id="{0A530E10-23A7-4557-B9DA-6498D28BD424}"/>
              </a:ext>
            </a:extLst>
          </p:cNvPr>
          <p:cNvSpPr/>
          <p:nvPr/>
        </p:nvSpPr>
        <p:spPr>
          <a:xfrm>
            <a:off x="3455580" y="967253"/>
            <a:ext cx="5616624" cy="4154984"/>
          </a:xfrm>
          <a:prstGeom prst="rect">
            <a:avLst/>
          </a:prstGeom>
        </p:spPr>
        <p:txBody>
          <a:bodyPr wrap="square">
            <a:spAutoFit/>
          </a:bodyPr>
          <a:lstStyle/>
          <a:p>
            <a:r>
              <a:rPr lang="zh-CN" altLang="en-US" sz="2000" b="1" dirty="0">
                <a:latin typeface="+mj-ea"/>
                <a:ea typeface="+mj-ea"/>
              </a:rPr>
              <a:t>高考命题的理论基础和实践指南：基于“一核四层四翼”的高考评价体系（它力图将高考命题由学科知识导向转变为</a:t>
            </a:r>
            <a:r>
              <a:rPr lang="zh-CN" altLang="en-US" sz="2400" b="1" u="sng" dirty="0">
                <a:solidFill>
                  <a:srgbClr val="002060"/>
                </a:solidFill>
                <a:latin typeface="+mj-ea"/>
                <a:ea typeface="+mj-ea"/>
              </a:rPr>
              <a:t>学科素养</a:t>
            </a:r>
            <a:r>
              <a:rPr lang="zh-CN" altLang="en-US" sz="2000" b="1" dirty="0">
                <a:latin typeface="+mj-ea"/>
                <a:ea typeface="+mj-ea"/>
              </a:rPr>
              <a:t>导向）。</a:t>
            </a:r>
            <a:endParaRPr lang="en-US" altLang="zh-CN" sz="2000" b="1" dirty="0">
              <a:latin typeface="+mj-ea"/>
              <a:ea typeface="+mj-ea"/>
            </a:endParaRPr>
          </a:p>
          <a:p>
            <a:r>
              <a:rPr lang="en-US" altLang="zh-CN" sz="2000" b="1" dirty="0">
                <a:solidFill>
                  <a:srgbClr val="FF0000"/>
                </a:solidFill>
                <a:latin typeface="+mj-ea"/>
                <a:ea typeface="+mj-ea"/>
              </a:rPr>
              <a:t>1.</a:t>
            </a:r>
            <a:r>
              <a:rPr lang="zh-CN" altLang="en-US" sz="2000" b="1" dirty="0">
                <a:solidFill>
                  <a:srgbClr val="FF0000"/>
                </a:solidFill>
              </a:rPr>
              <a:t> “为什么考”： </a:t>
            </a:r>
            <a:r>
              <a:rPr lang="zh-CN" altLang="en-US" sz="2000" b="1" dirty="0"/>
              <a:t>“立德树人、服务选才、引导教学”（是对素质教育中高考核心功能的概括）</a:t>
            </a:r>
            <a:endParaRPr lang="en-US" altLang="zh-CN" sz="2000" b="1" dirty="0">
              <a:latin typeface="+mj-ea"/>
              <a:ea typeface="+mj-ea"/>
            </a:endParaRPr>
          </a:p>
          <a:p>
            <a:r>
              <a:rPr lang="en-US" altLang="zh-CN" sz="2000" b="1" dirty="0">
                <a:solidFill>
                  <a:srgbClr val="FF0000"/>
                </a:solidFill>
                <a:latin typeface="+mj-ea"/>
                <a:ea typeface="+mj-ea"/>
              </a:rPr>
              <a:t>2.</a:t>
            </a:r>
            <a:r>
              <a:rPr lang="zh-CN" altLang="en-US" sz="2000" b="1" dirty="0">
                <a:solidFill>
                  <a:srgbClr val="FF0000"/>
                </a:solidFill>
                <a:latin typeface="+mj-ea"/>
                <a:ea typeface="+mj-ea"/>
              </a:rPr>
              <a:t>“考什么”：</a:t>
            </a:r>
            <a:r>
              <a:rPr lang="zh-CN" altLang="en-US" sz="2000" b="1" dirty="0">
                <a:latin typeface="+mj-ea"/>
                <a:ea typeface="+mj-ea"/>
              </a:rPr>
              <a:t>由</a:t>
            </a:r>
            <a:r>
              <a:rPr lang="zh-CN" altLang="en-US" sz="2000" b="1" u="sng" dirty="0">
                <a:latin typeface="+mj-ea"/>
                <a:ea typeface="+mj-ea"/>
              </a:rPr>
              <a:t>核心价值、学科素养、关键能力、必备知识</a:t>
            </a:r>
            <a:r>
              <a:rPr lang="zh-CN" altLang="en-US" sz="2000" b="1" dirty="0">
                <a:latin typeface="+mj-ea"/>
                <a:ea typeface="+mj-ea"/>
              </a:rPr>
              <a:t>构成的“四层” （高考评价对素质教育目标的提炼）。</a:t>
            </a:r>
            <a:endParaRPr lang="en-US" altLang="zh-CN" sz="2000" b="1" dirty="0">
              <a:latin typeface="+mj-ea"/>
              <a:ea typeface="+mj-ea"/>
            </a:endParaRPr>
          </a:p>
          <a:p>
            <a:r>
              <a:rPr lang="en-US" altLang="zh-CN" sz="2000" b="1" dirty="0">
                <a:solidFill>
                  <a:srgbClr val="FF0000"/>
                </a:solidFill>
                <a:latin typeface="+mj-ea"/>
                <a:ea typeface="+mj-ea"/>
              </a:rPr>
              <a:t>3.</a:t>
            </a:r>
            <a:r>
              <a:rPr lang="zh-CN" altLang="en-US" sz="2000" b="1" dirty="0">
                <a:solidFill>
                  <a:srgbClr val="FF0000"/>
                </a:solidFill>
                <a:latin typeface="+mj-ea"/>
                <a:ea typeface="+mj-ea"/>
              </a:rPr>
              <a:t>“怎么考”：</a:t>
            </a:r>
            <a:r>
              <a:rPr lang="zh-CN" altLang="en-US" sz="2000" b="1" dirty="0">
                <a:latin typeface="+mj-ea"/>
                <a:ea typeface="+mj-ea"/>
              </a:rPr>
              <a:t>由</a:t>
            </a:r>
            <a:r>
              <a:rPr lang="zh-CN" altLang="en-US" sz="2000" b="1" u="sng" dirty="0">
                <a:latin typeface="+mj-ea"/>
                <a:ea typeface="+mj-ea"/>
              </a:rPr>
              <a:t>基础性、综合性、应用性、创新性</a:t>
            </a:r>
            <a:r>
              <a:rPr lang="zh-CN" altLang="en-US" sz="2000" b="1" dirty="0">
                <a:latin typeface="+mj-ea"/>
                <a:ea typeface="+mj-ea"/>
              </a:rPr>
              <a:t>构成的“四翼”（是素质教育的评价维度在高考中的体现，连接考查目标与试题试卷的纽带，测试者根据“四翼”命制试题以测查学生的“四层”发展水平，应是命题的操作依据）。</a:t>
            </a:r>
            <a:endParaRPr lang="zh-CN" altLang="zh-CN" sz="2000" b="1" dirty="0">
              <a:latin typeface="+mj-ea"/>
              <a:ea typeface="+mj-ea"/>
            </a:endParaRPr>
          </a:p>
        </p:txBody>
      </p:sp>
    </p:spTree>
    <p:extLst>
      <p:ext uri="{BB962C8B-B14F-4D97-AF65-F5344CB8AC3E}">
        <p14:creationId xmlns:p14="http://schemas.microsoft.com/office/powerpoint/2010/main" val="40060084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
        <p:nvSpPr>
          <p:cNvPr id="18" name="矩形 17">
            <a:extLst>
              <a:ext uri="{FF2B5EF4-FFF2-40B4-BE49-F238E27FC236}">
                <a16:creationId xmlns:a16="http://schemas.microsoft.com/office/drawing/2014/main" id="{0F843FEA-47F3-4185-9E42-66F8743F137A}"/>
              </a:ext>
            </a:extLst>
          </p:cNvPr>
          <p:cNvSpPr/>
          <p:nvPr/>
        </p:nvSpPr>
        <p:spPr>
          <a:xfrm>
            <a:off x="611559" y="1745055"/>
            <a:ext cx="8280921" cy="777457"/>
          </a:xfrm>
          <a:prstGeom prst="rect">
            <a:avLst/>
          </a:prstGeom>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热点概述：深化“放管服”改革    优化营商环境</a:t>
            </a:r>
          </a:p>
          <a:p>
            <a:pPr>
              <a:lnSpc>
                <a:spcPct val="130000"/>
              </a:lnSpc>
            </a:pPr>
            <a:endParaRPr lang="zh-CN" altLang="en-US" b="1"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extBox 10">
            <a:extLst>
              <a:ext uri="{FF2B5EF4-FFF2-40B4-BE49-F238E27FC236}">
                <a16:creationId xmlns:a16="http://schemas.microsoft.com/office/drawing/2014/main" id="{A3C3AB9B-0555-464E-B7D5-22FD0FA26672}"/>
              </a:ext>
            </a:extLst>
          </p:cNvPr>
          <p:cNvSpPr txBox="1"/>
          <p:nvPr/>
        </p:nvSpPr>
        <p:spPr>
          <a:xfrm>
            <a:off x="575556" y="2391058"/>
            <a:ext cx="7992888" cy="2304029"/>
          </a:xfrm>
          <a:prstGeom prst="rect">
            <a:avLst/>
          </a:prstGeom>
          <a:noFill/>
        </p:spPr>
        <p:txBody>
          <a:bodyPr wrap="square" rtlCol="0">
            <a:spAutoFit/>
          </a:bodyPr>
          <a:lstStyle/>
          <a:p>
            <a:pPr>
              <a:lnSpc>
                <a:spcPct val="150000"/>
              </a:lnSpc>
              <a:spcBef>
                <a:spcPct val="0"/>
              </a:spcBef>
              <a:defRPr/>
            </a:pPr>
            <a:r>
              <a:rPr lang="zh-CN" altLang="en-US" sz="1400" b="1" dirty="0">
                <a:solidFill>
                  <a:srgbClr val="FF0000"/>
                </a:solidFill>
                <a:latin typeface="宋体" panose="02010600030101010101" pitchFamily="2" charset="-122"/>
                <a:ea typeface="宋体" panose="02010600030101010101" pitchFamily="2" charset="-122"/>
              </a:rPr>
              <a:t>热点二：</a:t>
            </a:r>
            <a:r>
              <a:rPr lang="en-US" altLang="zh-CN" sz="1400" b="1" dirty="0">
                <a:solidFill>
                  <a:srgbClr val="FF0000"/>
                </a:solidFill>
                <a:latin typeface="宋体" panose="02010600030101010101" pitchFamily="2" charset="-122"/>
                <a:ea typeface="宋体" panose="02010600030101010101" pitchFamily="2" charset="-122"/>
              </a:rPr>
              <a:t>  </a:t>
            </a:r>
            <a:r>
              <a:rPr lang="en-US" altLang="zh-CN" sz="1400" b="1" dirty="0">
                <a:latin typeface="宋体" panose="02010600030101010101" pitchFamily="2" charset="-122"/>
                <a:ea typeface="宋体" panose="02010600030101010101" pitchFamily="2" charset="-122"/>
              </a:rPr>
              <a:t>2019</a:t>
            </a:r>
            <a:r>
              <a:rPr lang="zh-CN" altLang="en-US" sz="1400" b="1" dirty="0">
                <a:latin typeface="宋体" panose="02010600030101010101" pitchFamily="2" charset="-122"/>
                <a:ea typeface="宋体" panose="02010600030101010101" pitchFamily="2" charset="-122"/>
              </a:rPr>
              <a:t>年</a:t>
            </a:r>
            <a:r>
              <a:rPr lang="en-US" altLang="zh-CN" sz="1400" b="1" dirty="0">
                <a:latin typeface="宋体" panose="02010600030101010101" pitchFamily="2" charset="-122"/>
                <a:ea typeface="宋体" panose="02010600030101010101" pitchFamily="2" charset="-122"/>
              </a:rPr>
              <a:t>8</a:t>
            </a:r>
            <a:r>
              <a:rPr lang="zh-CN" altLang="en-US" sz="1400" b="1" dirty="0">
                <a:latin typeface="宋体" panose="02010600030101010101" pitchFamily="2" charset="-122"/>
                <a:ea typeface="宋体" panose="02010600030101010101" pitchFamily="2" charset="-122"/>
              </a:rPr>
              <a:t>月</a:t>
            </a:r>
            <a:r>
              <a:rPr lang="en-US" altLang="zh-CN" sz="1400" b="1" dirty="0">
                <a:latin typeface="宋体" panose="02010600030101010101" pitchFamily="2" charset="-122"/>
                <a:ea typeface="宋体" panose="02010600030101010101" pitchFamily="2" charset="-122"/>
              </a:rPr>
              <a:t>12</a:t>
            </a:r>
            <a:r>
              <a:rPr lang="zh-CN" altLang="en-US" sz="1400" b="1" dirty="0">
                <a:latin typeface="宋体" panose="02010600030101010101" pitchFamily="2" charset="-122"/>
                <a:ea typeface="宋体" panose="02010600030101010101" pitchFamily="2" charset="-122"/>
              </a:rPr>
              <a:t>日，</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全国深化“放管服”改革优化营商环境电视电话会议重点任务分工方案</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（以下简称</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方案</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）正式对外发布。</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方案</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根据李克强总理</a:t>
            </a:r>
            <a:r>
              <a:rPr lang="en-US" altLang="zh-CN" sz="1400" b="1" dirty="0">
                <a:latin typeface="宋体" panose="02010600030101010101" pitchFamily="2" charset="-122"/>
                <a:ea typeface="宋体" panose="02010600030101010101" pitchFamily="2" charset="-122"/>
              </a:rPr>
              <a:t>2019</a:t>
            </a:r>
            <a:r>
              <a:rPr lang="zh-CN" altLang="en-US" sz="1400" b="1" dirty="0">
                <a:latin typeface="宋体" panose="02010600030101010101" pitchFamily="2" charset="-122"/>
                <a:ea typeface="宋体" panose="02010600030101010101" pitchFamily="2" charset="-122"/>
              </a:rPr>
              <a:t>年</a:t>
            </a:r>
            <a:r>
              <a:rPr lang="en-US" altLang="zh-CN" sz="1400" b="1" dirty="0">
                <a:latin typeface="宋体" panose="02010600030101010101" pitchFamily="2" charset="-122"/>
                <a:ea typeface="宋体" panose="02010600030101010101" pitchFamily="2" charset="-122"/>
              </a:rPr>
              <a:t>6</a:t>
            </a:r>
            <a:r>
              <a:rPr lang="zh-CN" altLang="en-US" sz="1400" b="1" dirty="0">
                <a:latin typeface="宋体" panose="02010600030101010101" pitchFamily="2" charset="-122"/>
                <a:ea typeface="宋体" panose="02010600030101010101" pitchFamily="2" charset="-122"/>
              </a:rPr>
              <a:t>月</a:t>
            </a:r>
            <a:r>
              <a:rPr lang="en-US" altLang="zh-CN" sz="1400" b="1" dirty="0">
                <a:latin typeface="宋体" panose="02010600030101010101" pitchFamily="2" charset="-122"/>
                <a:ea typeface="宋体" panose="02010600030101010101" pitchFamily="2" charset="-122"/>
              </a:rPr>
              <a:t>25</a:t>
            </a:r>
            <a:r>
              <a:rPr lang="zh-CN" altLang="en-US" sz="1400" b="1" dirty="0">
                <a:latin typeface="宋体" panose="02010600030101010101" pitchFamily="2" charset="-122"/>
                <a:ea typeface="宋体" panose="02010600030101010101" pitchFamily="2" charset="-122"/>
              </a:rPr>
              <a:t>日在全国深化“放管服”改革优化营商环境电视电话会议上的重要讲话精神，部署深化“放管服”改革，加快打造市场化法治化国际化营商环境。</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方案</a:t>
            </a:r>
            <a:r>
              <a:rPr lang="en-US" altLang="zh-CN" sz="1400" b="1" dirty="0">
                <a:latin typeface="宋体" panose="02010600030101010101" pitchFamily="2" charset="-122"/>
                <a:ea typeface="宋体" panose="02010600030101010101" pitchFamily="2" charset="-122"/>
              </a:rPr>
              <a:t>》</a:t>
            </a:r>
            <a:r>
              <a:rPr lang="zh-CN" altLang="en-US" sz="1400" b="1" dirty="0">
                <a:latin typeface="宋体" panose="02010600030101010101" pitchFamily="2" charset="-122"/>
                <a:ea typeface="宋体" panose="02010600030101010101" pitchFamily="2" charset="-122"/>
              </a:rPr>
              <a:t>提出，推动简政放权向纵深发展，进一步释放市场活力；加强公正监管，切实管出公平；大力优化政府服务，努力服出便利；强化责任担当，确保“放管服”改革不断取得新成效。</a:t>
            </a:r>
            <a:endParaRPr lang="en-US" altLang="zh-CN" sz="1400" b="1" dirty="0">
              <a:latin typeface="宋体" panose="02010600030101010101" pitchFamily="2" charset="-122"/>
              <a:ea typeface="宋体" panose="02010600030101010101" pitchFamily="2" charset="-122"/>
            </a:endParaRPr>
          </a:p>
          <a:p>
            <a:pPr lvl="0">
              <a:lnSpc>
                <a:spcPct val="150000"/>
              </a:lnSpc>
              <a:spcBef>
                <a:spcPct val="0"/>
              </a:spcBef>
              <a:defRPr/>
            </a:pPr>
            <a:endParaRPr lang="zh-CN" altLang="en-US" sz="1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1091050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8" grpId="0"/>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58010" y="843187"/>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掌握学生情况</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立足宏观视野</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强化主干知识</a:t>
            </a:r>
          </a:p>
        </p:txBody>
      </p:sp>
      <p:sp>
        <p:nvSpPr>
          <p:cNvPr id="12" name="燕尾形 5">
            <a:extLst>
              <a:ext uri="{FF2B5EF4-FFF2-40B4-BE49-F238E27FC236}">
                <a16:creationId xmlns:a16="http://schemas.microsoft.com/office/drawing/2014/main" id="{7A724B6F-613F-4E11-8F06-609B3AA23961}"/>
              </a:ext>
            </a:extLst>
          </p:cNvPr>
          <p:cNvSpPr/>
          <p:nvPr/>
        </p:nvSpPr>
        <p:spPr>
          <a:xfrm>
            <a:off x="842" y="1481139"/>
            <a:ext cx="1978870" cy="401290"/>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热点设题</a:t>
            </a:r>
          </a:p>
        </p:txBody>
      </p:sp>
      <p:sp>
        <p:nvSpPr>
          <p:cNvPr id="18" name="矩形 17">
            <a:extLst>
              <a:ext uri="{FF2B5EF4-FFF2-40B4-BE49-F238E27FC236}">
                <a16:creationId xmlns:a16="http://schemas.microsoft.com/office/drawing/2014/main" id="{0C5FF7B0-309E-4A2E-8DDE-7D9C84D40F1F}"/>
              </a:ext>
            </a:extLst>
          </p:cNvPr>
          <p:cNvSpPr/>
          <p:nvPr/>
        </p:nvSpPr>
        <p:spPr>
          <a:xfrm>
            <a:off x="1203231" y="2021628"/>
            <a:ext cx="6526928" cy="2864946"/>
          </a:xfrm>
          <a:prstGeom prst="rect">
            <a:avLst/>
          </a:prstGeom>
          <a:solidFill>
            <a:schemeClr val="bg1">
              <a:lumMod val="85000"/>
            </a:schemeClr>
          </a:solidFill>
        </p:spPr>
        <p:txBody>
          <a:bodyPr wrap="square" lIns="121855" tIns="60926" rIns="121855" bIns="60926">
            <a:spAutoFit/>
          </a:bodyPr>
          <a:lstStyle/>
          <a:p>
            <a:pPr>
              <a:lnSpc>
                <a:spcPct val="125000"/>
              </a:lnSpc>
            </a:pP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材料：党中央、国务院高度重视深化“放管服”改革、优化营商环境，要求</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2019</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年</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9</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月底前修订形成新版市场准入负面清单，缩减清单事项，以服务业为重点进一步放宽市场准入限制。大幅压减企业资格认定事项。要求政府加强监管，在</a:t>
            </a:r>
            <a:r>
              <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rPr>
              <a:t>2019</a:t>
            </a:r>
            <a:r>
              <a:rPr lang="zh-CN" altLang="en-US" sz="1600" b="1" kern="100" dirty="0">
                <a:latin typeface="微软雅黑" panose="020B0503020204020204" pitchFamily="34" charset="-122"/>
                <a:ea typeface="微软雅黑" panose="020B0503020204020204" pitchFamily="34" charset="-122"/>
                <a:cs typeface="黑体" panose="02010609060101010101" pitchFamily="49" charset="-122"/>
              </a:rPr>
              <a:t>年底前对已取消下放的行政许可事项事中事后监管措施落实情况进行全面评估，按照法律规定确定的监管职责，进一步明确相应的事中事后监管措施，确保监管全覆盖。</a:t>
            </a: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r>
              <a:rPr lang="zh-CN" altLang="en-US" sz="16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a:t>
            </a:r>
            <a:r>
              <a:rPr lang="en-US" altLang="zh-CN" sz="16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1</a:t>
            </a:r>
            <a:r>
              <a:rPr lang="zh-CN" altLang="en-US" sz="16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）结合材料，运用“走进社会主义市场经济”的知识说明深化“放管服”改革、优化营商环境的意义。</a:t>
            </a:r>
            <a:endParaRPr lang="zh-CN" altLang="zh-CN" sz="1600" b="1" kern="1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a:p>
            <a:pPr>
              <a:lnSpc>
                <a:spcPct val="125000"/>
              </a:lnSpc>
            </a:pPr>
            <a:endParaRPr lang="en-US" altLang="zh-CN" sz="1600" b="1" kern="1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13" name="TextBox 20">
            <a:extLst>
              <a:ext uri="{FF2B5EF4-FFF2-40B4-BE49-F238E27FC236}">
                <a16:creationId xmlns:a16="http://schemas.microsoft.com/office/drawing/2014/main" id="{07298C39-5288-4345-830E-7D7201BB26A5}"/>
              </a:ext>
            </a:extLst>
          </p:cNvPr>
          <p:cNvSpPr txBox="1"/>
          <p:nvPr/>
        </p:nvSpPr>
        <p:spPr>
          <a:xfrm>
            <a:off x="5114611" y="1697763"/>
            <a:ext cx="2723823" cy="369332"/>
          </a:xfrm>
          <a:prstGeom prst="rect">
            <a:avLst/>
          </a:prstGeom>
          <a:noFill/>
        </p:spPr>
        <p:txBody>
          <a:bodyPr wrap="none" rtlCol="0">
            <a:spAutoFit/>
          </a:bodyPr>
          <a:lstStyle/>
          <a:p>
            <a:r>
              <a:rPr lang="zh-CN" altLang="en-US" dirty="0"/>
              <a:t>教材知识与材料有机结合</a:t>
            </a:r>
          </a:p>
        </p:txBody>
      </p:sp>
      <p:sp>
        <p:nvSpPr>
          <p:cNvPr id="19" name="TextBox 18">
            <a:extLst>
              <a:ext uri="{FF2B5EF4-FFF2-40B4-BE49-F238E27FC236}">
                <a16:creationId xmlns:a16="http://schemas.microsoft.com/office/drawing/2014/main" id="{7E159C31-5601-4050-9D40-14940997D514}"/>
              </a:ext>
            </a:extLst>
          </p:cNvPr>
          <p:cNvSpPr txBox="1"/>
          <p:nvPr/>
        </p:nvSpPr>
        <p:spPr>
          <a:xfrm>
            <a:off x="4735286" y="4299857"/>
            <a:ext cx="4408714" cy="646331"/>
          </a:xfrm>
          <a:prstGeom prst="rect">
            <a:avLst/>
          </a:prstGeom>
          <a:noFill/>
        </p:spPr>
        <p:txBody>
          <a:bodyPr wrap="square" rtlCol="0">
            <a:spAutoFit/>
          </a:bodyPr>
          <a:lstStyle/>
          <a:p>
            <a:r>
              <a:rPr lang="zh-CN" altLang="en-US" dirty="0">
                <a:solidFill>
                  <a:srgbClr val="002060"/>
                </a:solidFill>
              </a:rPr>
              <a:t>主要涉及市场经济的含义，市场调节的优点，市场秩序、国家宏观调控等</a:t>
            </a:r>
          </a:p>
        </p:txBody>
      </p:sp>
      <p:cxnSp>
        <p:nvCxnSpPr>
          <p:cNvPr id="20" name="直接连接符 19">
            <a:extLst>
              <a:ext uri="{FF2B5EF4-FFF2-40B4-BE49-F238E27FC236}">
                <a16:creationId xmlns:a16="http://schemas.microsoft.com/office/drawing/2014/main" id="{BA9D5C66-66A8-4CB0-9E1B-489A1F76C997}"/>
              </a:ext>
            </a:extLst>
          </p:cNvPr>
          <p:cNvCxnSpPr>
            <a:cxnSpLocks/>
          </p:cNvCxnSpPr>
          <p:nvPr/>
        </p:nvCxnSpPr>
        <p:spPr>
          <a:xfrm>
            <a:off x="3458547" y="4210405"/>
            <a:ext cx="2052172" cy="0"/>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03782572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p:cTn id="32"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2"/>
                                        </p:tgtEl>
                                        <p:attrNameLst>
                                          <p:attrName>ppt_y</p:attrName>
                                        </p:attrNameLst>
                                      </p:cBhvr>
                                      <p:tavLst>
                                        <p:tav tm="0">
                                          <p:val>
                                            <p:strVal val="#ppt_y"/>
                                          </p:val>
                                        </p:tav>
                                        <p:tav tm="100000">
                                          <p:val>
                                            <p:strVal val="#ppt_y"/>
                                          </p:val>
                                        </p:tav>
                                      </p:tavLst>
                                    </p:anim>
                                    <p:anim calcmode="lin" valueType="num">
                                      <p:cBhvr>
                                        <p:cTn id="34"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2"/>
                                        </p:tgtEl>
                                      </p:cBhvr>
                                    </p:animEffect>
                                  </p:childTnLst>
                                </p:cTn>
                              </p:par>
                            </p:childTnLst>
                          </p:cTn>
                        </p:par>
                        <p:par>
                          <p:cTn id="37" fill="hold">
                            <p:stCondLst>
                              <p:cond delay="1575"/>
                            </p:stCondLst>
                            <p:childTnLst>
                              <p:par>
                                <p:cTn id="38" presetID="1" presetClass="entr" presetSubtype="0" fill="hold" grpId="0" nodeType="afterEffect">
                                  <p:stCondLst>
                                    <p:cond delay="0"/>
                                  </p:stCondLst>
                                  <p:childTnLst>
                                    <p:set>
                                      <p:cBhvr>
                                        <p:cTn id="39" dur="1" fill="hold">
                                          <p:stCondLst>
                                            <p:cond delay="499"/>
                                          </p:stCondLst>
                                        </p:cTn>
                                        <p:tgtEl>
                                          <p:spTgt spid="1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circle(in)">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circle(in)">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2" grpId="0" animBg="1"/>
      <p:bldP spid="18" grpId="0" animBg="1"/>
      <p:bldP spid="13" grpId="0"/>
      <p:bldP spid="1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cstate="print"/>
          <a:stretch>
            <a:fillRect/>
          </a:stretch>
        </p:blipFill>
        <p:spPr>
          <a:xfrm>
            <a:off x="1" y="-3323"/>
            <a:ext cx="9144000"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1894637" y="-13860"/>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6" name="燕尾形 5">
            <a:extLst>
              <a:ext uri="{FF2B5EF4-FFF2-40B4-BE49-F238E27FC236}">
                <a16:creationId xmlns:a16="http://schemas.microsoft.com/office/drawing/2014/main" id="{DF9F4878-5C9F-407F-9404-1EAC8B7F3A4D}"/>
              </a:ext>
            </a:extLst>
          </p:cNvPr>
          <p:cNvSpPr/>
          <p:nvPr/>
        </p:nvSpPr>
        <p:spPr>
          <a:xfrm>
            <a:off x="842" y="1481139"/>
            <a:ext cx="1978870" cy="401290"/>
          </a:xfrm>
          <a:prstGeom prst="chevron">
            <a:avLst/>
          </a:prstGeom>
          <a:solidFill>
            <a:srgbClr val="FFC000"/>
          </a:solidFill>
          <a:ln>
            <a:noFill/>
          </a:ln>
        </p:spPr>
        <p:style>
          <a:lnRef idx="2">
            <a:schemeClr val="accent6">
              <a:shade val="50000"/>
            </a:schemeClr>
          </a:lnRef>
          <a:fillRef idx="1">
            <a:schemeClr val="accent6"/>
          </a:fillRef>
          <a:effectRef idx="0">
            <a:schemeClr val="accent6"/>
          </a:effectRef>
          <a:fontRef idx="minor">
            <a:schemeClr val="lt1"/>
          </a:fontRef>
        </p:style>
        <p:txBody>
          <a:bodyPr lIns="91393" tIns="45697" rIns="91393" bIns="45697"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热点设题</a:t>
            </a:r>
          </a:p>
        </p:txBody>
      </p:sp>
      <p:sp>
        <p:nvSpPr>
          <p:cNvPr id="7" name="矩形 6">
            <a:extLst>
              <a:ext uri="{FF2B5EF4-FFF2-40B4-BE49-F238E27FC236}">
                <a16:creationId xmlns:a16="http://schemas.microsoft.com/office/drawing/2014/main" id="{98B65D15-19C4-4E6E-B341-733DA73122B2}"/>
              </a:ext>
            </a:extLst>
          </p:cNvPr>
          <p:cNvSpPr/>
          <p:nvPr/>
        </p:nvSpPr>
        <p:spPr>
          <a:xfrm>
            <a:off x="4996789" y="1882429"/>
            <a:ext cx="3798867" cy="2893031"/>
          </a:xfrm>
          <a:prstGeom prst="rect">
            <a:avLst/>
          </a:prstGeom>
          <a:solidFill>
            <a:schemeClr val="tx2">
              <a:lumMod val="20000"/>
              <a:lumOff val="80000"/>
            </a:schemeClr>
          </a:solidFill>
        </p:spPr>
        <p:txBody>
          <a:bodyPr wrap="square" lIns="121855" tIns="60926" rIns="121855" bIns="60926">
            <a:spAutoFit/>
          </a:bodyPr>
          <a:lstStyle/>
          <a:p>
            <a:pPr marL="342900" indent="-342900">
              <a:lnSpc>
                <a:spcPct val="125000"/>
              </a:lnSpc>
              <a:buFont typeface="+mj-ea"/>
              <a:buAutoNum type="circleNumDbPlain"/>
            </a:pPr>
            <a:r>
              <a:rPr lang="zh-CN" altLang="en-US" b="1" kern="100" dirty="0">
                <a:latin typeface="微软雅黑" panose="020B0503020204020204" pitchFamily="34" charset="-122"/>
                <a:ea typeface="微软雅黑" panose="020B0503020204020204" pitchFamily="34" charset="-122"/>
                <a:cs typeface="黑体" panose="02010609060101010101" pitchFamily="49" charset="-122"/>
              </a:rPr>
              <a:t>有利于发挥市场在资源配置中的决定性作用呢，促进劳动生产率的提高和资源有效利用</a:t>
            </a:r>
            <a:endParaRPr lang="en-US" altLang="zh-CN" b="1" kern="100" dirty="0">
              <a:latin typeface="微软雅黑" panose="020B0503020204020204" pitchFamily="34" charset="-122"/>
              <a:ea typeface="微软雅黑" panose="020B0503020204020204" pitchFamily="34" charset="-122"/>
              <a:cs typeface="黑体" panose="02010609060101010101" pitchFamily="49" charset="-122"/>
            </a:endParaRPr>
          </a:p>
          <a:p>
            <a:pPr marL="342900" indent="-342900">
              <a:lnSpc>
                <a:spcPct val="125000"/>
              </a:lnSpc>
              <a:buFont typeface="+mj-ea"/>
              <a:buAutoNum type="circleNumDbPlain"/>
            </a:pPr>
            <a:r>
              <a:rPr lang="zh-CN" altLang="en-US" b="1" kern="100" dirty="0">
                <a:latin typeface="微软雅黑" panose="020B0503020204020204" pitchFamily="34" charset="-122"/>
                <a:ea typeface="微软雅黑" panose="020B0503020204020204" pitchFamily="34" charset="-122"/>
                <a:cs typeface="黑体" panose="02010609060101010101" pitchFamily="49" charset="-122"/>
              </a:rPr>
              <a:t>有利于规范市场秩序，弥补市场的不足，促进经济平稳运行</a:t>
            </a:r>
            <a:endParaRPr lang="en-US" altLang="zh-CN" b="1" kern="100" dirty="0">
              <a:latin typeface="微软雅黑" panose="020B0503020204020204" pitchFamily="34" charset="-122"/>
              <a:ea typeface="微软雅黑" panose="020B0503020204020204" pitchFamily="34" charset="-122"/>
              <a:cs typeface="黑体" panose="02010609060101010101" pitchFamily="49" charset="-122"/>
            </a:endParaRPr>
          </a:p>
          <a:p>
            <a:pPr marL="342900" indent="-342900">
              <a:lnSpc>
                <a:spcPct val="125000"/>
              </a:lnSpc>
              <a:buFont typeface="+mj-ea"/>
              <a:buAutoNum type="circleNumDbPlain"/>
            </a:pPr>
            <a:r>
              <a:rPr lang="zh-CN" altLang="en-US" b="1" kern="100" dirty="0">
                <a:latin typeface="微软雅黑" panose="020B0503020204020204" pitchFamily="34" charset="-122"/>
                <a:ea typeface="微软雅黑" panose="020B0503020204020204" pitchFamily="34" charset="-122"/>
                <a:cs typeface="黑体" panose="02010609060101010101" pitchFamily="49" charset="-122"/>
              </a:rPr>
              <a:t>有利于处理好政府和市场的关系，发挥社会主义市场经济的优越性，助力经济高质量发展</a:t>
            </a:r>
            <a:endParaRPr lang="zh-CN" altLang="zh-CN" b="1" kern="1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9" name="矩形 8"/>
          <p:cNvSpPr/>
          <p:nvPr/>
        </p:nvSpPr>
        <p:spPr>
          <a:xfrm>
            <a:off x="899592" y="979713"/>
            <a:ext cx="4457238" cy="369332"/>
          </a:xfrm>
          <a:prstGeom prst="rect">
            <a:avLst/>
          </a:prstGeom>
        </p:spPr>
        <p:txBody>
          <a:bodyPr wrap="square">
            <a:spAutoFit/>
          </a:bodyPr>
          <a:lstStyle/>
          <a:p>
            <a:pPr>
              <a:defRPr/>
            </a:pPr>
            <a:r>
              <a:rPr lang="zh-CN" altLang="en-US" b="1" dirty="0">
                <a:solidFill>
                  <a:srgbClr val="1C7887"/>
                </a:solidFill>
                <a:latin typeface="微软雅黑" panose="020B0503020204020204" pitchFamily="34" charset="-122"/>
                <a:ea typeface="微软雅黑" panose="020B0503020204020204" pitchFamily="34" charset="-122"/>
              </a:rPr>
              <a:t>掌握学生情况</a:t>
            </a:r>
          </a:p>
        </p:txBody>
      </p:sp>
      <p:sp>
        <p:nvSpPr>
          <p:cNvPr id="10" name="箭头: 右 65">
            <a:extLst>
              <a:ext uri="{FF2B5EF4-FFF2-40B4-BE49-F238E27FC236}">
                <a16:creationId xmlns:a16="http://schemas.microsoft.com/office/drawing/2014/main" id="{763A0DDB-F5A7-494E-83DC-761038D1A483}"/>
              </a:ext>
            </a:extLst>
          </p:cNvPr>
          <p:cNvSpPr/>
          <p:nvPr/>
        </p:nvSpPr>
        <p:spPr>
          <a:xfrm>
            <a:off x="2555776" y="1013922"/>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8114" y="979713"/>
            <a:ext cx="1676400" cy="369332"/>
          </a:xfrm>
          <a:prstGeom prst="rect">
            <a:avLst/>
          </a:prstGeom>
        </p:spPr>
        <p:txBody>
          <a:bodyPr wrap="square">
            <a:spAutoFit/>
          </a:bodyPr>
          <a:lstStyle/>
          <a:p>
            <a:pPr>
              <a:defRPr/>
            </a:pPr>
            <a:r>
              <a:rPr lang="zh-CN" altLang="en-US" b="1" dirty="0">
                <a:solidFill>
                  <a:srgbClr val="1C7887"/>
                </a:solidFill>
                <a:latin typeface="微软雅黑" panose="020B0503020204020204" pitchFamily="34" charset="-122"/>
                <a:ea typeface="微软雅黑" panose="020B0503020204020204" pitchFamily="34" charset="-122"/>
              </a:rPr>
              <a:t>立足宏观视野</a:t>
            </a:r>
          </a:p>
        </p:txBody>
      </p:sp>
      <p:sp>
        <p:nvSpPr>
          <p:cNvPr id="12" name="箭头: 右 65">
            <a:extLst>
              <a:ext uri="{FF2B5EF4-FFF2-40B4-BE49-F238E27FC236}">
                <a16:creationId xmlns:a16="http://schemas.microsoft.com/office/drawing/2014/main" id="{763A0DDB-F5A7-494E-83DC-761038D1A483}"/>
              </a:ext>
            </a:extLst>
          </p:cNvPr>
          <p:cNvSpPr/>
          <p:nvPr/>
        </p:nvSpPr>
        <p:spPr>
          <a:xfrm>
            <a:off x="4996790" y="1058310"/>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16869" y="979713"/>
            <a:ext cx="2295017" cy="369332"/>
          </a:xfrm>
          <a:prstGeom prst="rect">
            <a:avLst/>
          </a:prstGeom>
        </p:spPr>
        <p:txBody>
          <a:bodyPr wrap="square">
            <a:spAutoFit/>
          </a:bodyPr>
          <a:lstStyle/>
          <a:p>
            <a:pPr>
              <a:defRPr/>
            </a:pPr>
            <a:r>
              <a:rPr lang="zh-CN" altLang="en-US" b="1" dirty="0">
                <a:solidFill>
                  <a:srgbClr val="1C7887"/>
                </a:solidFill>
                <a:latin typeface="微软雅黑" panose="020B0503020204020204" pitchFamily="34" charset="-122"/>
                <a:ea typeface="微软雅黑" panose="020B0503020204020204" pitchFamily="34" charset="-122"/>
              </a:rPr>
              <a:t>强化主干知识</a:t>
            </a:r>
          </a:p>
        </p:txBody>
      </p:sp>
      <p:sp>
        <p:nvSpPr>
          <p:cNvPr id="14" name="TextBox 13"/>
          <p:cNvSpPr txBox="1"/>
          <p:nvPr/>
        </p:nvSpPr>
        <p:spPr>
          <a:xfrm>
            <a:off x="718457" y="2264229"/>
            <a:ext cx="751114" cy="1477328"/>
          </a:xfrm>
          <a:prstGeom prst="rect">
            <a:avLst/>
          </a:prstGeom>
          <a:noFill/>
        </p:spPr>
        <p:txBody>
          <a:bodyPr wrap="square" rtlCol="0">
            <a:spAutoFit/>
          </a:bodyPr>
          <a:lstStyle/>
          <a:p>
            <a:r>
              <a:rPr lang="zh-CN" altLang="en-US" b="1" dirty="0"/>
              <a:t>走进社会主义市场经济</a:t>
            </a:r>
          </a:p>
        </p:txBody>
      </p:sp>
      <p:sp>
        <p:nvSpPr>
          <p:cNvPr id="15" name="左大括号 14"/>
          <p:cNvSpPr/>
          <p:nvPr/>
        </p:nvSpPr>
        <p:spPr>
          <a:xfrm>
            <a:off x="1369441" y="2095828"/>
            <a:ext cx="230020" cy="233048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
        <p:nvSpPr>
          <p:cNvPr id="16" name="TextBox 15"/>
          <p:cNvSpPr txBox="1"/>
          <p:nvPr/>
        </p:nvSpPr>
        <p:spPr>
          <a:xfrm>
            <a:off x="1625020" y="1967080"/>
            <a:ext cx="3416320" cy="369332"/>
          </a:xfrm>
          <a:prstGeom prst="rect">
            <a:avLst/>
          </a:prstGeom>
          <a:noFill/>
        </p:spPr>
        <p:txBody>
          <a:bodyPr wrap="none" rtlCol="0">
            <a:spAutoFit/>
          </a:bodyPr>
          <a:lstStyle/>
          <a:p>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市场调节：价格、供求、竞争</a:t>
            </a:r>
          </a:p>
        </p:txBody>
      </p:sp>
      <p:sp>
        <p:nvSpPr>
          <p:cNvPr id="17" name="TextBox 16"/>
          <p:cNvSpPr txBox="1"/>
          <p:nvPr/>
        </p:nvSpPr>
        <p:spPr>
          <a:xfrm>
            <a:off x="1625019" y="2786743"/>
            <a:ext cx="2954655" cy="369332"/>
          </a:xfrm>
          <a:prstGeom prst="rect">
            <a:avLst/>
          </a:prstGeom>
          <a:noFill/>
        </p:spPr>
        <p:txBody>
          <a:bodyPr wrap="none" rtlCol="0">
            <a:spAutoFit/>
          </a:bodyPr>
          <a:lstStyle/>
          <a:p>
            <a:r>
              <a:rPr lang="en-US" altLang="zh-CN" b="1" dirty="0">
                <a:latin typeface="黑体" panose="02010609060101010101" pitchFamily="49" charset="-122"/>
                <a:ea typeface="黑体" panose="02010609060101010101" pitchFamily="49" charset="-122"/>
              </a:rPr>
              <a:t>2.</a:t>
            </a:r>
            <a:r>
              <a:rPr lang="zh-CN" altLang="en-US" b="1" dirty="0">
                <a:latin typeface="黑体" panose="02010609060101010101" pitchFamily="49" charset="-122"/>
                <a:ea typeface="黑体" panose="02010609060101010101" pitchFamily="49" charset="-122"/>
              </a:rPr>
              <a:t>市场秩序：信用体系建设</a:t>
            </a:r>
          </a:p>
        </p:txBody>
      </p:sp>
      <p:sp>
        <p:nvSpPr>
          <p:cNvPr id="18" name="TextBox 17"/>
          <p:cNvSpPr txBox="1"/>
          <p:nvPr/>
        </p:nvSpPr>
        <p:spPr>
          <a:xfrm>
            <a:off x="1625020" y="3741557"/>
            <a:ext cx="3371770" cy="646331"/>
          </a:xfrm>
          <a:prstGeom prst="rect">
            <a:avLst/>
          </a:prstGeom>
          <a:noFill/>
        </p:spPr>
        <p:txBody>
          <a:bodyPr wrap="square" rtlCol="0">
            <a:spAutoFit/>
          </a:bodyPr>
          <a:lstStyle/>
          <a:p>
            <a:r>
              <a:rPr lang="en-US" altLang="zh-CN" b="1" dirty="0">
                <a:latin typeface="黑体" panose="02010609060101010101" pitchFamily="49" charset="-122"/>
                <a:ea typeface="黑体" panose="02010609060101010101" pitchFamily="49" charset="-122"/>
              </a:rPr>
              <a:t>3.</a:t>
            </a:r>
            <a:r>
              <a:rPr lang="zh-CN" altLang="en-US" b="1" dirty="0">
                <a:latin typeface="黑体" panose="02010609060101010101" pitchFamily="49" charset="-122"/>
                <a:ea typeface="黑体" panose="02010609060101010101" pitchFamily="49" charset="-122"/>
              </a:rPr>
              <a:t>宏观调控：手段、与市场调节的关系</a:t>
            </a:r>
          </a:p>
        </p:txBody>
      </p:sp>
      <p:sp>
        <p:nvSpPr>
          <p:cNvPr id="2" name="文本框 1">
            <a:extLst>
              <a:ext uri="{FF2B5EF4-FFF2-40B4-BE49-F238E27FC236}">
                <a16:creationId xmlns:a16="http://schemas.microsoft.com/office/drawing/2014/main" id="{E2C670CF-85DD-45E3-B8B2-F25CED42476D}"/>
              </a:ext>
            </a:extLst>
          </p:cNvPr>
          <p:cNvSpPr txBox="1"/>
          <p:nvPr/>
        </p:nvSpPr>
        <p:spPr>
          <a:xfrm>
            <a:off x="1599461" y="4629221"/>
            <a:ext cx="4005469" cy="400110"/>
          </a:xfrm>
          <a:prstGeom prst="rect">
            <a:avLst/>
          </a:prstGeom>
          <a:noFill/>
        </p:spPr>
        <p:txBody>
          <a:bodyPr wrap="square" rtlCol="0">
            <a:spAutoFit/>
          </a:bodyPr>
          <a:lstStyle/>
          <a:p>
            <a:r>
              <a:rPr lang="zh-CN" altLang="en-US" sz="2000" b="1" dirty="0">
                <a:solidFill>
                  <a:srgbClr val="FF0000"/>
                </a:solidFill>
              </a:rPr>
              <a:t>知识逻辑与材料逻辑的结合</a:t>
            </a:r>
          </a:p>
        </p:txBody>
      </p:sp>
    </p:spTree>
    <p:extLst>
      <p:ext uri="{BB962C8B-B14F-4D97-AF65-F5344CB8AC3E}">
        <p14:creationId xmlns:p14="http://schemas.microsoft.com/office/powerpoint/2010/main" val="423187041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3321"/>
            <a:ext cx="9143999"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2043493" y="-30853"/>
            <a:ext cx="4846405" cy="684000"/>
          </a:xfrm>
          <a:prstGeom prst="rect">
            <a:avLst/>
          </a:prstGeom>
          <a:solidFill>
            <a:schemeClr val="accent5">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第二部分：学以致用  立体推进</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14" name="矩形 13"/>
          <p:cNvSpPr/>
          <p:nvPr/>
        </p:nvSpPr>
        <p:spPr>
          <a:xfrm>
            <a:off x="6585856" y="1066800"/>
            <a:ext cx="1785257" cy="369332"/>
          </a:xfrm>
          <a:prstGeom prst="rect">
            <a:avLst/>
          </a:prstGeom>
        </p:spPr>
        <p:txBody>
          <a:bodyPr wrap="square">
            <a:spAutoFit/>
          </a:bodyPr>
          <a:lstStyle/>
          <a:p>
            <a:pPr>
              <a:defRPr/>
            </a:pPr>
            <a:endParaRPr lang="zh-CN" altLang="en-US" b="1" dirty="0">
              <a:solidFill>
                <a:srgbClr val="1C7887"/>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B10F4D49-0765-456D-B447-B5938EF68C40}"/>
              </a:ext>
            </a:extLst>
          </p:cNvPr>
          <p:cNvSpPr/>
          <p:nvPr/>
        </p:nvSpPr>
        <p:spPr>
          <a:xfrm>
            <a:off x="921825" y="877266"/>
            <a:ext cx="1872208" cy="728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针对高频难点</a:t>
            </a:r>
          </a:p>
        </p:txBody>
      </p:sp>
      <p:sp>
        <p:nvSpPr>
          <p:cNvPr id="16" name="箭头: 右 15">
            <a:extLst>
              <a:ext uri="{FF2B5EF4-FFF2-40B4-BE49-F238E27FC236}">
                <a16:creationId xmlns:a16="http://schemas.microsoft.com/office/drawing/2014/main" id="{6CA692CA-BBC1-4B2C-8F7E-C40D9889F018}"/>
              </a:ext>
            </a:extLst>
          </p:cNvPr>
          <p:cNvSpPr/>
          <p:nvPr/>
        </p:nvSpPr>
        <p:spPr>
          <a:xfrm>
            <a:off x="2715210" y="1066798"/>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B5AA6114-3502-4507-8898-777E432FF435}"/>
              </a:ext>
            </a:extLst>
          </p:cNvPr>
          <p:cNvSpPr/>
          <p:nvPr/>
        </p:nvSpPr>
        <p:spPr>
          <a:xfrm>
            <a:off x="5435103" y="1066800"/>
            <a:ext cx="972207" cy="3168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18FA9A0-881E-42E5-8051-AF5F001225E4}"/>
              </a:ext>
            </a:extLst>
          </p:cNvPr>
          <p:cNvSpPr/>
          <p:nvPr/>
        </p:nvSpPr>
        <p:spPr>
          <a:xfrm>
            <a:off x="3787170" y="1014346"/>
            <a:ext cx="1723549"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增删补偿训练</a:t>
            </a:r>
          </a:p>
        </p:txBody>
      </p:sp>
      <p:sp>
        <p:nvSpPr>
          <p:cNvPr id="3" name="矩形 2">
            <a:extLst>
              <a:ext uri="{FF2B5EF4-FFF2-40B4-BE49-F238E27FC236}">
                <a16:creationId xmlns:a16="http://schemas.microsoft.com/office/drawing/2014/main" id="{3DD48FF5-92ED-40CA-810C-82215507647B}"/>
              </a:ext>
            </a:extLst>
          </p:cNvPr>
          <p:cNvSpPr/>
          <p:nvPr/>
        </p:nvSpPr>
        <p:spPr>
          <a:xfrm>
            <a:off x="6476523" y="1041405"/>
            <a:ext cx="2492990" cy="400110"/>
          </a:xfrm>
          <a:prstGeom prst="rect">
            <a:avLst/>
          </a:prstGeom>
        </p:spPr>
        <p:txBody>
          <a:bodyPr wrap="none">
            <a:spAutoFit/>
          </a:bodyPr>
          <a:lstStyle/>
          <a:p>
            <a:pPr>
              <a:defRPr/>
            </a:pPr>
            <a:r>
              <a:rPr lang="zh-CN" altLang="en-US" sz="2000" b="1" dirty="0">
                <a:solidFill>
                  <a:srgbClr val="1C7887"/>
                </a:solidFill>
                <a:latin typeface="微软雅黑" panose="020B0503020204020204" pitchFamily="34" charset="-122"/>
                <a:ea typeface="微软雅黑" panose="020B0503020204020204" pitchFamily="34" charset="-122"/>
              </a:rPr>
              <a:t>二次练习，加深理解</a:t>
            </a:r>
          </a:p>
        </p:txBody>
      </p:sp>
      <p:pic>
        <p:nvPicPr>
          <p:cNvPr id="10" name="图片 9" descr="5D56605CE5F9B62F00319F01A10813F5.png">
            <a:extLst>
              <a:ext uri="{FF2B5EF4-FFF2-40B4-BE49-F238E27FC236}">
                <a16:creationId xmlns:a16="http://schemas.microsoft.com/office/drawing/2014/main" id="{104D8DD2-B209-4D49-97BA-DE0C5282B1EC}"/>
              </a:ext>
            </a:extLst>
          </p:cNvPr>
          <p:cNvPicPr>
            <a:picLocks noChangeAspect="1"/>
          </p:cNvPicPr>
          <p:nvPr/>
        </p:nvPicPr>
        <p:blipFill>
          <a:blip r:embed="rId3" cstate="print"/>
          <a:stretch>
            <a:fillRect/>
          </a:stretch>
        </p:blipFill>
        <p:spPr>
          <a:xfrm>
            <a:off x="683568" y="1563638"/>
            <a:ext cx="3672408" cy="3312368"/>
          </a:xfrm>
          <a:prstGeom prst="rect">
            <a:avLst/>
          </a:prstGeom>
        </p:spPr>
      </p:pic>
      <p:sp>
        <p:nvSpPr>
          <p:cNvPr id="11" name="矩形 10">
            <a:extLst>
              <a:ext uri="{FF2B5EF4-FFF2-40B4-BE49-F238E27FC236}">
                <a16:creationId xmlns:a16="http://schemas.microsoft.com/office/drawing/2014/main" id="{053841A0-3AE5-41CD-B1E4-6CBBF333EAFE}"/>
              </a:ext>
            </a:extLst>
          </p:cNvPr>
          <p:cNvSpPr/>
          <p:nvPr/>
        </p:nvSpPr>
        <p:spPr>
          <a:xfrm>
            <a:off x="5436096" y="2521573"/>
            <a:ext cx="1781099" cy="1476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800" b="1" dirty="0">
                <a:solidFill>
                  <a:srgbClr val="1C7887"/>
                </a:solidFill>
                <a:latin typeface="微软雅黑" panose="020B0503020204020204" pitchFamily="34" charset="-122"/>
                <a:ea typeface="微软雅黑" panose="020B0503020204020204" pitchFamily="34" charset="-122"/>
              </a:rPr>
              <a:t>当堂完成</a:t>
            </a:r>
            <a:endParaRPr lang="en-US" altLang="zh-CN" sz="2800" b="1" dirty="0">
              <a:solidFill>
                <a:srgbClr val="1C7887"/>
              </a:solidFill>
              <a:latin typeface="微软雅黑" panose="020B0503020204020204" pitchFamily="34" charset="-122"/>
              <a:ea typeface="微软雅黑" panose="020B0503020204020204" pitchFamily="34" charset="-122"/>
            </a:endParaRPr>
          </a:p>
          <a:p>
            <a:pPr>
              <a:defRPr/>
            </a:pPr>
            <a:endParaRPr lang="en-US" altLang="zh-CN" sz="2800" b="1" dirty="0">
              <a:solidFill>
                <a:srgbClr val="1C7887"/>
              </a:solidFill>
              <a:latin typeface="微软雅黑" panose="020B0503020204020204" pitchFamily="34" charset="-122"/>
              <a:ea typeface="微软雅黑" panose="020B0503020204020204" pitchFamily="34" charset="-122"/>
            </a:endParaRPr>
          </a:p>
          <a:p>
            <a:pPr>
              <a:defRPr/>
            </a:pPr>
            <a:r>
              <a:rPr lang="zh-CN" altLang="en-US" sz="2800" b="1" dirty="0">
                <a:solidFill>
                  <a:srgbClr val="1C7887"/>
                </a:solidFill>
                <a:latin typeface="微软雅黑" panose="020B0503020204020204" pitchFamily="34" charset="-122"/>
                <a:ea typeface="微软雅黑" panose="020B0503020204020204" pitchFamily="34" charset="-122"/>
              </a:rPr>
              <a:t>检验复习</a:t>
            </a:r>
          </a:p>
        </p:txBody>
      </p:sp>
      <p:pic>
        <p:nvPicPr>
          <p:cNvPr id="12" name="图片 11" descr="F5E3F092318AD1A8CD10ED38B7D74311.jpg">
            <a:extLst>
              <a:ext uri="{FF2B5EF4-FFF2-40B4-BE49-F238E27FC236}">
                <a16:creationId xmlns:a16="http://schemas.microsoft.com/office/drawing/2014/main" id="{F5E3353B-E060-4A6F-ADAC-003E603456F6}"/>
              </a:ext>
            </a:extLst>
          </p:cNvPr>
          <p:cNvPicPr>
            <a:picLocks noChangeAspect="1"/>
          </p:cNvPicPr>
          <p:nvPr/>
        </p:nvPicPr>
        <p:blipFill>
          <a:blip r:embed="rId4" cstate="print"/>
          <a:stretch>
            <a:fillRect/>
          </a:stretch>
        </p:blipFill>
        <p:spPr>
          <a:xfrm rot="16200000">
            <a:off x="864843" y="997348"/>
            <a:ext cx="3537848" cy="4524537"/>
          </a:xfrm>
          <a:prstGeom prst="rect">
            <a:avLst/>
          </a:prstGeom>
        </p:spPr>
      </p:pic>
    </p:spTree>
    <p:extLst>
      <p:ext uri="{BB962C8B-B14F-4D97-AF65-F5344CB8AC3E}">
        <p14:creationId xmlns:p14="http://schemas.microsoft.com/office/powerpoint/2010/main" val="192815187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25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250" fill="hold"/>
                                        <p:tgtEl>
                                          <p:spTgt spid="15">
                                            <p:txEl>
                                              <p:pRg st="0" end="0"/>
                                            </p:txEl>
                                          </p:spTgt>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17" presetClass="entr" presetSubtype="1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fltVal val="0"/>
                                          </p:val>
                                        </p:tav>
                                        <p:tav tm="100000">
                                          <p:val>
                                            <p:strVal val="#ppt_w"/>
                                          </p:val>
                                        </p:tav>
                                      </p:tavLst>
                                    </p:anim>
                                    <p:anim calcmode="lin" valueType="num">
                                      <p:cBhvr>
                                        <p:cTn id="13" dur="25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17"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childTnLst>
                                </p:cTn>
                              </p:par>
                            </p:childTnLst>
                          </p:cTn>
                        </p:par>
                        <p:par>
                          <p:cTn id="19" fill="hold">
                            <p:stCondLst>
                              <p:cond delay="750"/>
                            </p:stCondLst>
                            <p:childTnLst>
                              <p:par>
                                <p:cTn id="20" presetID="17"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250" fill="hold"/>
                                        <p:tgtEl>
                                          <p:spTgt spid="17"/>
                                        </p:tgtEl>
                                        <p:attrNameLst>
                                          <p:attrName>ppt_w</p:attrName>
                                        </p:attrNameLst>
                                      </p:cBhvr>
                                      <p:tavLst>
                                        <p:tav tm="0">
                                          <p:val>
                                            <p:fltVal val="0"/>
                                          </p:val>
                                        </p:tav>
                                        <p:tav tm="100000">
                                          <p:val>
                                            <p:strVal val="#ppt_w"/>
                                          </p:val>
                                        </p:tav>
                                      </p:tavLst>
                                    </p:anim>
                                    <p:anim calcmode="lin" valueType="num">
                                      <p:cBhvr>
                                        <p:cTn id="23" dur="250" fill="hold"/>
                                        <p:tgtEl>
                                          <p:spTgt spid="17"/>
                                        </p:tgtEl>
                                        <p:attrNameLst>
                                          <p:attrName>ppt_h</p:attrName>
                                        </p:attrNameLst>
                                      </p:cBhvr>
                                      <p:tavLst>
                                        <p:tav tm="0">
                                          <p:val>
                                            <p:strVal val="#ppt_h"/>
                                          </p:val>
                                        </p:tav>
                                        <p:tav tm="100000">
                                          <p:val>
                                            <p:strVal val="#ppt_h"/>
                                          </p:val>
                                        </p:tav>
                                      </p:tavLst>
                                    </p:anim>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1250"/>
                            </p:stCondLst>
                            <p:childTnLst>
                              <p:par>
                                <p:cTn id="30" presetID="6"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250"/>
                                        <p:tgtEl>
                                          <p:spTgt spid="10"/>
                                        </p:tgtEl>
                                      </p:cBhvr>
                                    </p:animEffect>
                                  </p:childTnLst>
                                </p:cTn>
                              </p:par>
                            </p:childTnLst>
                          </p:cTn>
                        </p:par>
                        <p:par>
                          <p:cTn id="33" fill="hold">
                            <p:stCondLst>
                              <p:cond delay="1500"/>
                            </p:stCondLst>
                            <p:childTnLst>
                              <p:par>
                                <p:cTn id="34" presetID="21"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heel(1)">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 grpId="0"/>
      <p:bldP spid="3" grpId="0"/>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92363B0-BC45-40AE-8F28-1CB3DA6C9787}"/>
              </a:ext>
            </a:extLst>
          </p:cNvPr>
          <p:cNvPicPr>
            <a:picLocks noChangeAspect="1"/>
          </p:cNvPicPr>
          <p:nvPr/>
        </p:nvPicPr>
        <p:blipFill>
          <a:blip r:embed="rId2"/>
          <a:stretch>
            <a:fillRect/>
          </a:stretch>
        </p:blipFill>
        <p:spPr>
          <a:xfrm>
            <a:off x="1" y="6616"/>
            <a:ext cx="9144000" cy="684000"/>
          </a:xfrm>
          <a:prstGeom prst="rect">
            <a:avLst/>
          </a:prstGeom>
        </p:spPr>
      </p:pic>
      <p:sp>
        <p:nvSpPr>
          <p:cNvPr id="49" name="矩形 48">
            <a:extLst>
              <a:ext uri="{FF2B5EF4-FFF2-40B4-BE49-F238E27FC236}">
                <a16:creationId xmlns:a16="http://schemas.microsoft.com/office/drawing/2014/main" id="{3C8B4FBD-B06F-448F-8A3C-BE6A7B2A6FB8}"/>
              </a:ext>
            </a:extLst>
          </p:cNvPr>
          <p:cNvSpPr/>
          <p:nvPr/>
        </p:nvSpPr>
        <p:spPr>
          <a:xfrm>
            <a:off x="1894637" y="-3921"/>
            <a:ext cx="4846405" cy="684000"/>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000" b="1" dirty="0">
              <a:solidFill>
                <a:srgbClr val="7030A0"/>
              </a:solidFill>
              <a:latin typeface="微软雅黑" panose="020B0503020204020204" pitchFamily="34" charset="-122"/>
              <a:ea typeface="微软雅黑" panose="020B0503020204020204" pitchFamily="34" charset="-122"/>
            </a:endParaRPr>
          </a:p>
          <a:p>
            <a:pPr algn="ctr">
              <a:defRPr/>
            </a:pPr>
            <a:r>
              <a:rPr lang="zh-CN" altLang="en-US" sz="2000" b="1" dirty="0">
                <a:solidFill>
                  <a:srgbClr val="7030A0"/>
                </a:solidFill>
                <a:latin typeface="微软雅黑" panose="020B0503020204020204" pitchFamily="34" charset="-122"/>
                <a:ea typeface="微软雅黑" panose="020B0503020204020204" pitchFamily="34" charset="-122"/>
              </a:rPr>
              <a:t>课例展示  第三部分：滚动训练  温故知新</a:t>
            </a:r>
          </a:p>
          <a:p>
            <a:pPr>
              <a:defRPr/>
            </a:pPr>
            <a:endParaRPr lang="zh-CN" altLang="en-US" sz="2000" b="1" dirty="0">
              <a:solidFill>
                <a:srgbClr val="7030A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8E8ABF05-D7DE-44AE-90BA-0EDF255C7103}"/>
              </a:ext>
            </a:extLst>
          </p:cNvPr>
          <p:cNvSpPr/>
          <p:nvPr/>
        </p:nvSpPr>
        <p:spPr>
          <a:xfrm>
            <a:off x="251520" y="915566"/>
            <a:ext cx="7687874"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知识重组</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针对训练</a:t>
            </a:r>
            <a:r>
              <a:rPr lang="zh-CN" altLang="en-US" sz="2400" b="1" dirty="0">
                <a:latin typeface="微软雅黑" panose="020B0503020204020204" pitchFamily="34" charset="-122"/>
                <a:ea typeface="微软雅黑" panose="020B0503020204020204" pitchFamily="34" charset="-122"/>
              </a:rPr>
              <a:t>：重新建构，二次整合，三次练习</a:t>
            </a:r>
            <a:endParaRPr lang="en-US" altLang="zh-CN" sz="2400" b="1" dirty="0">
              <a:latin typeface="微软雅黑" panose="020B0503020204020204" pitchFamily="34" charset="-122"/>
              <a:ea typeface="微软雅黑" panose="020B0503020204020204" pitchFamily="34" charset="-122"/>
            </a:endParaRPr>
          </a:p>
        </p:txBody>
      </p:sp>
      <p:pic>
        <p:nvPicPr>
          <p:cNvPr id="28" name="图片 27" descr="IMG_1965.JPG">
            <a:extLst>
              <a:ext uri="{FF2B5EF4-FFF2-40B4-BE49-F238E27FC236}">
                <a16:creationId xmlns:a16="http://schemas.microsoft.com/office/drawing/2014/main" id="{9A07F75A-B852-4E54-88D5-7927FC28BEF9}"/>
              </a:ext>
            </a:extLst>
          </p:cNvPr>
          <p:cNvPicPr>
            <a:picLocks noChangeAspect="1"/>
          </p:cNvPicPr>
          <p:nvPr/>
        </p:nvPicPr>
        <p:blipFill>
          <a:blip r:embed="rId3" cstate="print"/>
          <a:stretch>
            <a:fillRect/>
          </a:stretch>
        </p:blipFill>
        <p:spPr>
          <a:xfrm rot="20816513">
            <a:off x="377832" y="1954209"/>
            <a:ext cx="3456384" cy="2972866"/>
          </a:xfrm>
          <a:prstGeom prst="rect">
            <a:avLst/>
          </a:prstGeom>
        </p:spPr>
      </p:pic>
      <p:pic>
        <p:nvPicPr>
          <p:cNvPr id="29" name="图片 28" descr="IMG_1963.JPG">
            <a:extLst>
              <a:ext uri="{FF2B5EF4-FFF2-40B4-BE49-F238E27FC236}">
                <a16:creationId xmlns:a16="http://schemas.microsoft.com/office/drawing/2014/main" id="{38F1CF56-4645-46BE-9359-0D843EC4B7F6}"/>
              </a:ext>
            </a:extLst>
          </p:cNvPr>
          <p:cNvPicPr>
            <a:picLocks noChangeAspect="1"/>
          </p:cNvPicPr>
          <p:nvPr/>
        </p:nvPicPr>
        <p:blipFill>
          <a:blip r:embed="rId4" cstate="print"/>
          <a:stretch>
            <a:fillRect/>
          </a:stretch>
        </p:blipFill>
        <p:spPr>
          <a:xfrm>
            <a:off x="2634454" y="1614767"/>
            <a:ext cx="3137545" cy="3168352"/>
          </a:xfrm>
          <a:prstGeom prst="rect">
            <a:avLst/>
          </a:prstGeom>
        </p:spPr>
      </p:pic>
      <p:pic>
        <p:nvPicPr>
          <p:cNvPr id="30" name="图片 29" descr="43D1CD1AA037511BA3D742CE054265B4.png">
            <a:extLst>
              <a:ext uri="{FF2B5EF4-FFF2-40B4-BE49-F238E27FC236}">
                <a16:creationId xmlns:a16="http://schemas.microsoft.com/office/drawing/2014/main" id="{87200E5F-4DE8-4374-B9AE-314992611A1D}"/>
              </a:ext>
            </a:extLst>
          </p:cNvPr>
          <p:cNvPicPr>
            <a:picLocks noChangeAspect="1"/>
          </p:cNvPicPr>
          <p:nvPr/>
        </p:nvPicPr>
        <p:blipFill>
          <a:blip r:embed="rId5" cstate="print"/>
          <a:stretch>
            <a:fillRect/>
          </a:stretch>
        </p:blipFill>
        <p:spPr>
          <a:xfrm rot="859595">
            <a:off x="4663437" y="1843311"/>
            <a:ext cx="3384376" cy="3218632"/>
          </a:xfrm>
          <a:prstGeom prst="rect">
            <a:avLst/>
          </a:prstGeom>
        </p:spPr>
      </p:pic>
    </p:spTree>
    <p:extLst>
      <p:ext uri="{BB962C8B-B14F-4D97-AF65-F5344CB8AC3E}">
        <p14:creationId xmlns:p14="http://schemas.microsoft.com/office/powerpoint/2010/main" val="236688414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50"/>
                                        <p:tgtEl>
                                          <p:spTgt spid="27"/>
                                        </p:tgtEl>
                                      </p:cBhvr>
                                    </p:animEffect>
                                  </p:childTnLst>
                                </p:cTn>
                              </p:par>
                            </p:childTnLst>
                          </p:cTn>
                        </p:par>
                        <p:par>
                          <p:cTn id="8" fill="hold">
                            <p:stCondLst>
                              <p:cond delay="250"/>
                            </p:stCondLst>
                            <p:childTnLst>
                              <p:par>
                                <p:cTn id="9" presetID="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fill="hold"/>
                                        <p:tgtEl>
                                          <p:spTgt spid="28"/>
                                        </p:tgtEl>
                                        <p:attrNameLst>
                                          <p:attrName>ppt_x</p:attrName>
                                        </p:attrNameLst>
                                      </p:cBhvr>
                                      <p:tavLst>
                                        <p:tav tm="0">
                                          <p:val>
                                            <p:strVal val="#ppt_x"/>
                                          </p:val>
                                        </p:tav>
                                        <p:tav tm="100000">
                                          <p:val>
                                            <p:strVal val="#ppt_x"/>
                                          </p:val>
                                        </p:tav>
                                      </p:tavLst>
                                    </p:anim>
                                    <p:anim calcmode="lin" valueType="num">
                                      <p:cBhvr additive="base">
                                        <p:cTn id="12" dur="250" fill="hold"/>
                                        <p:tgtEl>
                                          <p:spTgt spid="2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250"/>
                                        <p:tgtEl>
                                          <p:spTgt spid="29"/>
                                        </p:tgtEl>
                                      </p:cBhvr>
                                    </p:animEffect>
                                    <p:anim calcmode="lin" valueType="num">
                                      <p:cBhvr>
                                        <p:cTn id="17" dur="250" fill="hold"/>
                                        <p:tgtEl>
                                          <p:spTgt spid="29"/>
                                        </p:tgtEl>
                                        <p:attrNameLst>
                                          <p:attrName>ppt_x</p:attrName>
                                        </p:attrNameLst>
                                      </p:cBhvr>
                                      <p:tavLst>
                                        <p:tav tm="0">
                                          <p:val>
                                            <p:strVal val="#ppt_x"/>
                                          </p:val>
                                        </p:tav>
                                        <p:tav tm="100000">
                                          <p:val>
                                            <p:strVal val="#ppt_x"/>
                                          </p:val>
                                        </p:tav>
                                      </p:tavLst>
                                    </p:anim>
                                    <p:anim calcmode="lin" valueType="num">
                                      <p:cBhvr>
                                        <p:cTn id="18" dur="25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250" fill="hold"/>
                                        <p:tgtEl>
                                          <p:spTgt spid="30"/>
                                        </p:tgtEl>
                                        <p:attrNameLst>
                                          <p:attrName>ppt_x</p:attrName>
                                        </p:attrNameLst>
                                      </p:cBhvr>
                                      <p:tavLst>
                                        <p:tav tm="0">
                                          <p:val>
                                            <p:strVal val="#ppt_x"/>
                                          </p:val>
                                        </p:tav>
                                        <p:tav tm="100000">
                                          <p:val>
                                            <p:strVal val="#ppt_x"/>
                                          </p:val>
                                        </p:tav>
                                      </p:tavLst>
                                    </p:anim>
                                    <p:anim calcmode="lin" valueType="num">
                                      <p:cBhvr additive="base">
                                        <p:cTn id="23"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5" name="Shape 14945"/>
          <p:cNvSpPr/>
          <p:nvPr/>
        </p:nvSpPr>
        <p:spPr>
          <a:xfrm>
            <a:off x="0" y="3492500"/>
            <a:ext cx="9144000" cy="1651000"/>
          </a:xfrm>
          <a:prstGeom prst="rect">
            <a:avLst/>
          </a:prstGeom>
          <a:solidFill>
            <a:schemeClr val="accent2"/>
          </a:solidFill>
          <a:ln w="12700">
            <a:miter lim="400000"/>
          </a:ln>
        </p:spPr>
        <p:txBody>
          <a:bodyPr lIns="0" tIns="0" rIns="0" bIns="0" anchor="ctr"/>
          <a:lstStyle/>
          <a:p>
            <a:pPr lvl="0" algn="ctr"/>
            <a:endParaRPr>
              <a:latin typeface="+mn-ea"/>
              <a:ea typeface="+mn-ea"/>
            </a:endParaRPr>
          </a:p>
        </p:txBody>
      </p:sp>
      <p:sp>
        <p:nvSpPr>
          <p:cNvPr id="14946" name="Shape 14946"/>
          <p:cNvSpPr/>
          <p:nvPr/>
        </p:nvSpPr>
        <p:spPr>
          <a:xfrm>
            <a:off x="6267450" y="600075"/>
            <a:ext cx="552450" cy="5524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9D9D9"/>
          </a:solidFill>
          <a:ln w="12700">
            <a:miter lim="400000"/>
          </a:ln>
        </p:spPr>
        <p:txBody>
          <a:bodyPr lIns="0" tIns="0" rIns="0" bIns="0" anchor="ctr"/>
          <a:lstStyle/>
          <a:p>
            <a:pPr lvl="0" algn="ctr"/>
            <a:endParaRPr>
              <a:latin typeface="+mn-ea"/>
              <a:ea typeface="+mn-ea"/>
            </a:endParaRPr>
          </a:p>
        </p:txBody>
      </p:sp>
      <p:grpSp>
        <p:nvGrpSpPr>
          <p:cNvPr id="14957" name="Group 14957"/>
          <p:cNvGrpSpPr/>
          <p:nvPr/>
        </p:nvGrpSpPr>
        <p:grpSpPr>
          <a:xfrm>
            <a:off x="5264148" y="1653749"/>
            <a:ext cx="2597153" cy="2597152"/>
            <a:chOff x="-1" y="-1"/>
            <a:chExt cx="2597152" cy="2597151"/>
          </a:xfrm>
        </p:grpSpPr>
        <p:sp>
          <p:nvSpPr>
            <p:cNvPr id="14947" name="Shape 14947"/>
            <p:cNvSpPr/>
            <p:nvPr/>
          </p:nvSpPr>
          <p:spPr>
            <a:xfrm>
              <a:off x="-1" y="-1"/>
              <a:ext cx="2597151" cy="2597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14954" name="Shape 14954"/>
            <p:cNvSpPr/>
            <p:nvPr/>
          </p:nvSpPr>
          <p:spPr>
            <a:xfrm>
              <a:off x="0" y="1045139"/>
              <a:ext cx="2597151" cy="584773"/>
            </a:xfrm>
            <a:prstGeom prst="rect">
              <a:avLst/>
            </a:prstGeom>
            <a:noFill/>
            <a:ln w="12700" cap="flat">
              <a:noFill/>
              <a:miter lim="400000"/>
            </a:ln>
            <a:effectLst/>
          </p:spPr>
          <p:txBody>
            <a:bodyPr wrap="square" lIns="45719" tIns="45719" rIns="45719" bIns="45719" numCol="1" anchor="t">
              <a:spAutoFit/>
            </a:bodyPr>
            <a:lstStyle>
              <a:lvl1pPr algn="ctr">
                <a:defRPr sz="36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sz="3200" b="1" dirty="0">
                  <a:solidFill>
                    <a:schemeClr val="bg1"/>
                  </a:solidFill>
                  <a:latin typeface="+mn-ea"/>
                </a:rPr>
                <a:t>真题</a:t>
              </a:r>
              <a:r>
                <a:rPr lang="zh-CN" altLang="en-US" sz="3200" b="1" dirty="0">
                  <a:solidFill>
                    <a:schemeClr val="bg1"/>
                  </a:solidFill>
                  <a:uFill>
                    <a:solidFill>
                      <a:srgbClr val="FFFFFF"/>
                    </a:solidFill>
                  </a:uFill>
                  <a:latin typeface="+mn-ea"/>
                </a:rPr>
                <a:t>变式</a:t>
              </a:r>
              <a:endParaRPr sz="3200" b="1" dirty="0">
                <a:solidFill>
                  <a:schemeClr val="bg1"/>
                </a:solidFill>
                <a:uFill>
                  <a:solidFill>
                    <a:srgbClr val="FFFFFF"/>
                  </a:solidFill>
                </a:uFill>
                <a:latin typeface="+mn-ea"/>
              </a:endParaRPr>
            </a:p>
          </p:txBody>
        </p:sp>
      </p:grpSp>
      <p:sp>
        <p:nvSpPr>
          <p:cNvPr id="14958" name="Shape 14958"/>
          <p:cNvSpPr/>
          <p:nvPr/>
        </p:nvSpPr>
        <p:spPr>
          <a:xfrm>
            <a:off x="6984999" y="1041399"/>
            <a:ext cx="1371603" cy="13716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57150" cap="flat">
            <a:solidFill>
              <a:schemeClr val="bg1"/>
            </a:solidFill>
            <a:miter lim="400000"/>
          </a:ln>
          <a:effectLst/>
        </p:spPr>
        <p:txBody>
          <a:bodyPr wrap="square" lIns="0" tIns="0" rIns="0" bIns="0" numCol="1" anchor="ctr">
            <a:noAutofit/>
          </a:bodyPr>
          <a:lstStyle/>
          <a:p>
            <a:pPr lvl="0" algn="ctr"/>
            <a:endParaRPr>
              <a:latin typeface="+mn-ea"/>
              <a:ea typeface="+mn-ea"/>
            </a:endParaRPr>
          </a:p>
        </p:txBody>
      </p:sp>
      <p:sp>
        <p:nvSpPr>
          <p:cNvPr id="23" name="Shape 15214"/>
          <p:cNvSpPr/>
          <p:nvPr/>
        </p:nvSpPr>
        <p:spPr>
          <a:xfrm>
            <a:off x="7307632" y="1304584"/>
            <a:ext cx="726335" cy="845231"/>
          </a:xfrm>
          <a:prstGeom prst="rect">
            <a:avLst/>
          </a:prstGeom>
          <a:noFill/>
          <a:ln w="12700" cap="flat">
            <a:noFill/>
            <a:miter lim="400000"/>
          </a:ln>
          <a:effectLst/>
        </p:spPr>
        <p:txBody>
          <a:bodyPr wrap="square" lIns="0" tIns="0" rIns="0" bIns="0" numCol="1" anchor="ctr">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sz="4400" b="1" dirty="0">
                <a:solidFill>
                  <a:srgbClr val="FFFFFF"/>
                </a:solidFill>
                <a:uFill>
                  <a:solidFill>
                    <a:srgbClr val="FFFFFF"/>
                  </a:solidFill>
                </a:uFill>
                <a:latin typeface="+mn-ea"/>
                <a:ea typeface="+mn-ea"/>
              </a:rPr>
              <a:t>0</a:t>
            </a:r>
            <a:r>
              <a:rPr lang="en-US" altLang="zh-CN" sz="4400" b="1" dirty="0">
                <a:solidFill>
                  <a:schemeClr val="bg1"/>
                </a:solidFill>
                <a:latin typeface="+mn-ea"/>
                <a:ea typeface="+mn-ea"/>
              </a:rPr>
              <a:t>6</a:t>
            </a:r>
            <a:endParaRPr sz="4400" b="1" dirty="0">
              <a:solidFill>
                <a:schemeClr val="bg1"/>
              </a:solidFill>
              <a:uFill>
                <a:solidFill>
                  <a:srgbClr val="FFFFFF"/>
                </a:solidFill>
              </a:uFill>
              <a:latin typeface="+mn-ea"/>
              <a:ea typeface="+mn-ea"/>
            </a:endParaRPr>
          </a:p>
        </p:txBody>
      </p:sp>
    </p:spTree>
    <p:extLst>
      <p:ext uri="{BB962C8B-B14F-4D97-AF65-F5344CB8AC3E}">
        <p14:creationId xmlns:p14="http://schemas.microsoft.com/office/powerpoint/2010/main" val="188042733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4946"/>
                                        </p:tgtEl>
                                        <p:attrNameLst>
                                          <p:attrName>style.visibility</p:attrName>
                                        </p:attrNameLst>
                                      </p:cBhvr>
                                      <p:to>
                                        <p:strVal val="visible"/>
                                      </p:to>
                                    </p:set>
                                    <p:anim calcmode="lin" valueType="num">
                                      <p:cBhvr>
                                        <p:cTn id="7" dur="500" fill="hold"/>
                                        <p:tgtEl>
                                          <p:spTgt spid="14946"/>
                                        </p:tgtEl>
                                        <p:attrNameLst>
                                          <p:attrName>ppt_w</p:attrName>
                                        </p:attrNameLst>
                                      </p:cBhvr>
                                      <p:tavLst>
                                        <p:tav tm="0">
                                          <p:val>
                                            <p:fltVal val="0"/>
                                          </p:val>
                                        </p:tav>
                                        <p:tav tm="100000">
                                          <p:val>
                                            <p:strVal val="#ppt_w"/>
                                          </p:val>
                                        </p:tav>
                                      </p:tavLst>
                                    </p:anim>
                                    <p:anim calcmode="lin" valueType="num">
                                      <p:cBhvr>
                                        <p:cTn id="8" dur="500" fill="hold"/>
                                        <p:tgtEl>
                                          <p:spTgt spid="149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4957"/>
                                        </p:tgtEl>
                                        <p:attrNameLst>
                                          <p:attrName>style.visibility</p:attrName>
                                        </p:attrNameLst>
                                      </p:cBhvr>
                                      <p:to>
                                        <p:strVal val="visible"/>
                                      </p:to>
                                    </p:set>
                                    <p:anim calcmode="lin" valueType="num">
                                      <p:cBhvr>
                                        <p:cTn id="12" dur="500" fill="hold"/>
                                        <p:tgtEl>
                                          <p:spTgt spid="14957"/>
                                        </p:tgtEl>
                                        <p:attrNameLst>
                                          <p:attrName>ppt_w</p:attrName>
                                        </p:attrNameLst>
                                      </p:cBhvr>
                                      <p:tavLst>
                                        <p:tav tm="0">
                                          <p:val>
                                            <p:fltVal val="0"/>
                                          </p:val>
                                        </p:tav>
                                        <p:tav tm="100000">
                                          <p:val>
                                            <p:strVal val="#ppt_w"/>
                                          </p:val>
                                        </p:tav>
                                      </p:tavLst>
                                    </p:anim>
                                    <p:anim calcmode="lin" valueType="num">
                                      <p:cBhvr>
                                        <p:cTn id="13" dur="500" fill="hold"/>
                                        <p:tgtEl>
                                          <p:spTgt spid="149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6" grpId="0" animBg="1" advAuto="0"/>
      <p:bldP spid="14957" grpId="0" animBg="1" advAuto="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526161-D79D-41FB-A3B8-E119C1E1A251}"/>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EA8900-6DF0-4A82-88C4-8734F02F9253}"/>
              </a:ext>
            </a:extLst>
          </p:cNvPr>
          <p:cNvPicPr>
            <a:picLocks noChangeAspect="1"/>
          </p:cNvPicPr>
          <p:nvPr/>
        </p:nvPicPr>
        <p:blipFill>
          <a:blip r:embed="rId8"/>
          <a:stretch>
            <a:fillRect/>
          </a:stretch>
        </p:blipFill>
        <p:spPr>
          <a:xfrm>
            <a:off x="8187070" y="9938"/>
            <a:ext cx="956930" cy="684000"/>
          </a:xfrm>
          <a:prstGeom prst="rect">
            <a:avLst/>
          </a:prstGeom>
        </p:spPr>
      </p:pic>
      <p:sp>
        <p:nvSpPr>
          <p:cNvPr id="6" name="矩形 5">
            <a:extLst>
              <a:ext uri="{FF2B5EF4-FFF2-40B4-BE49-F238E27FC236}">
                <a16:creationId xmlns:a16="http://schemas.microsoft.com/office/drawing/2014/main" id="{19B90D2C-DE89-43DD-8F88-21FA67424EB1}"/>
              </a:ext>
            </a:extLst>
          </p:cNvPr>
          <p:cNvSpPr/>
          <p:nvPr/>
        </p:nvSpPr>
        <p:spPr>
          <a:xfrm>
            <a:off x="3639649" y="-1389"/>
            <a:ext cx="1616149" cy="684000"/>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我们的思考</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7" name="MH_SubTitle_1">
            <a:extLst>
              <a:ext uri="{FF2B5EF4-FFF2-40B4-BE49-F238E27FC236}">
                <a16:creationId xmlns:a16="http://schemas.microsoft.com/office/drawing/2014/main" id="{950248BD-E522-4E58-8275-41927F73F6EE}"/>
              </a:ext>
            </a:extLst>
          </p:cNvPr>
          <p:cNvSpPr/>
          <p:nvPr>
            <p:custDataLst>
              <p:tags r:id="rId1"/>
            </p:custDataLst>
          </p:nvPr>
        </p:nvSpPr>
        <p:spPr>
          <a:xfrm>
            <a:off x="942149" y="1808805"/>
            <a:ext cx="1787670" cy="1798984"/>
          </a:xfrm>
          <a:prstGeom prst="ellipse">
            <a:avLst/>
          </a:prstGeom>
          <a:solidFill>
            <a:srgbClr val="26BCD5"/>
          </a:solidFill>
          <a:ln w="127000">
            <a:solidFill>
              <a:srgbClr val="A7DDE0"/>
            </a:solidFill>
          </a:ln>
        </p:spPr>
        <p:txBody>
          <a:bodyPr lIns="0" tIns="0" rIns="0" bIns="0" anchor="ctr">
            <a:normAutofit/>
          </a:bodyPr>
          <a:lstStyle/>
          <a:p>
            <a:pPr algn="ctr" eaLnBrk="1" fontAlgn="auto" hangingPunct="1">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全国卷主观题命制的思路</a:t>
            </a:r>
          </a:p>
        </p:txBody>
      </p:sp>
      <p:sp>
        <p:nvSpPr>
          <p:cNvPr id="8" name="MH_SubTitle_2">
            <a:extLst>
              <a:ext uri="{FF2B5EF4-FFF2-40B4-BE49-F238E27FC236}">
                <a16:creationId xmlns:a16="http://schemas.microsoft.com/office/drawing/2014/main" id="{89812D6D-8B86-4EFD-AD5A-EBFF5A31AFBC}"/>
              </a:ext>
            </a:extLst>
          </p:cNvPr>
          <p:cNvSpPr/>
          <p:nvPr>
            <p:custDataLst>
              <p:tags r:id="rId2"/>
            </p:custDataLst>
          </p:nvPr>
        </p:nvSpPr>
        <p:spPr>
          <a:xfrm>
            <a:off x="6020838" y="1811804"/>
            <a:ext cx="1786060" cy="1798984"/>
          </a:xfrm>
          <a:prstGeom prst="ellipse">
            <a:avLst/>
          </a:prstGeom>
          <a:solidFill>
            <a:srgbClr val="1C7887"/>
          </a:solidFill>
          <a:ln w="127000">
            <a:solidFill>
              <a:srgbClr val="58BCB9"/>
            </a:solidFill>
          </a:ln>
        </p:spPr>
        <p:txBody>
          <a:bodyPr lIns="0" tIns="0" rIns="0" bIns="0" anchor="ctr">
            <a:normAutofit/>
          </a:bodyPr>
          <a:lstStyle/>
          <a:p>
            <a:pPr algn="ctr" eaLnBrk="1" fontAlgn="auto" hangingPunct="1">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全国卷主观题解题的思考</a:t>
            </a:r>
          </a:p>
        </p:txBody>
      </p:sp>
      <p:sp>
        <p:nvSpPr>
          <p:cNvPr id="9" name="MH_Other_1">
            <a:extLst>
              <a:ext uri="{FF2B5EF4-FFF2-40B4-BE49-F238E27FC236}">
                <a16:creationId xmlns:a16="http://schemas.microsoft.com/office/drawing/2014/main" id="{2EAE2544-7CDD-4C42-AEC4-00A8774A9294}"/>
              </a:ext>
            </a:extLst>
          </p:cNvPr>
          <p:cNvSpPr>
            <a:spLocks noChangeArrowheads="1"/>
          </p:cNvSpPr>
          <p:nvPr>
            <p:custDataLst>
              <p:tags r:id="rId3"/>
            </p:custDataLst>
          </p:nvPr>
        </p:nvSpPr>
        <p:spPr bwMode="auto">
          <a:xfrm>
            <a:off x="696284" y="3232552"/>
            <a:ext cx="818141" cy="825684"/>
          </a:xfrm>
          <a:prstGeom prst="ellipse">
            <a:avLst/>
          </a:prstGeom>
          <a:solidFill>
            <a:srgbClr val="26BCD5"/>
          </a:solidFill>
          <a:ln w="38100">
            <a:solidFill>
              <a:srgbClr val="FFFFFF"/>
            </a:solidFill>
            <a:rou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endParaRPr lang="zh-CN" altLang="en-US" sz="1400" dirty="0">
              <a:solidFill>
                <a:srgbClr val="FFFFFF"/>
              </a:solidFill>
              <a:latin typeface="+mn-lt"/>
              <a:ea typeface="+mn-ea"/>
            </a:endParaRPr>
          </a:p>
        </p:txBody>
      </p:sp>
      <p:sp>
        <p:nvSpPr>
          <p:cNvPr id="10" name="MH_Other_2">
            <a:extLst>
              <a:ext uri="{FF2B5EF4-FFF2-40B4-BE49-F238E27FC236}">
                <a16:creationId xmlns:a16="http://schemas.microsoft.com/office/drawing/2014/main" id="{0906B825-60BE-47A9-9298-F6010E0ECE02}"/>
              </a:ext>
            </a:extLst>
          </p:cNvPr>
          <p:cNvSpPr>
            <a:spLocks noChangeArrowheads="1"/>
          </p:cNvSpPr>
          <p:nvPr>
            <p:custDataLst>
              <p:tags r:id="rId4"/>
            </p:custDataLst>
          </p:nvPr>
        </p:nvSpPr>
        <p:spPr bwMode="auto">
          <a:xfrm>
            <a:off x="601285" y="3601480"/>
            <a:ext cx="655479" cy="660223"/>
          </a:xfrm>
          <a:prstGeom prst="ellipse">
            <a:avLst/>
          </a:prstGeom>
          <a:solidFill>
            <a:srgbClr val="D6C84B"/>
          </a:solidFill>
          <a:ln w="38100">
            <a:solidFill>
              <a:srgbClr val="FFFFFF"/>
            </a:solidFill>
            <a:rou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endParaRPr lang="zh-CN" altLang="en-US" sz="1400" dirty="0">
              <a:solidFill>
                <a:srgbClr val="FFFFFF"/>
              </a:solidFill>
              <a:latin typeface="+mn-lt"/>
              <a:ea typeface="+mn-ea"/>
            </a:endParaRPr>
          </a:p>
        </p:txBody>
      </p:sp>
      <p:sp>
        <p:nvSpPr>
          <p:cNvPr id="11" name="MH_Other_3">
            <a:extLst>
              <a:ext uri="{FF2B5EF4-FFF2-40B4-BE49-F238E27FC236}">
                <a16:creationId xmlns:a16="http://schemas.microsoft.com/office/drawing/2014/main" id="{3A41A7D2-E68A-49F3-897C-4896A1B0242C}"/>
              </a:ext>
            </a:extLst>
          </p:cNvPr>
          <p:cNvSpPr>
            <a:spLocks noChangeArrowheads="1"/>
          </p:cNvSpPr>
          <p:nvPr>
            <p:custDataLst>
              <p:tags r:id="rId5"/>
            </p:custDataLst>
          </p:nvPr>
        </p:nvSpPr>
        <p:spPr bwMode="auto">
          <a:xfrm>
            <a:off x="7382099" y="3165472"/>
            <a:ext cx="819752" cy="825685"/>
          </a:xfrm>
          <a:prstGeom prst="ellipse">
            <a:avLst/>
          </a:prstGeom>
          <a:solidFill>
            <a:srgbClr val="ADD9DC"/>
          </a:solidFill>
          <a:ln w="38100">
            <a:solidFill>
              <a:srgbClr val="FFFFFF"/>
            </a:solidFill>
            <a:rou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endParaRPr lang="zh-CN" altLang="en-US" sz="1400" dirty="0">
              <a:solidFill>
                <a:srgbClr val="FFFFFF"/>
              </a:solidFill>
              <a:latin typeface="+mn-lt"/>
              <a:ea typeface="+mn-ea"/>
            </a:endParaRPr>
          </a:p>
        </p:txBody>
      </p:sp>
      <p:sp>
        <p:nvSpPr>
          <p:cNvPr id="12" name="MH_Other_4">
            <a:extLst>
              <a:ext uri="{FF2B5EF4-FFF2-40B4-BE49-F238E27FC236}">
                <a16:creationId xmlns:a16="http://schemas.microsoft.com/office/drawing/2014/main" id="{6D79B2C3-E697-498A-AB91-099C01446E80}"/>
              </a:ext>
            </a:extLst>
          </p:cNvPr>
          <p:cNvSpPr>
            <a:spLocks noChangeArrowheads="1"/>
          </p:cNvSpPr>
          <p:nvPr>
            <p:custDataLst>
              <p:tags r:id="rId6"/>
            </p:custDataLst>
          </p:nvPr>
        </p:nvSpPr>
        <p:spPr bwMode="auto">
          <a:xfrm>
            <a:off x="7806898" y="3490578"/>
            <a:ext cx="655479" cy="660223"/>
          </a:xfrm>
          <a:prstGeom prst="ellipse">
            <a:avLst/>
          </a:prstGeom>
          <a:solidFill>
            <a:srgbClr val="58BCB9"/>
          </a:solidFill>
          <a:ln w="38100">
            <a:solidFill>
              <a:srgbClr val="FFFFFF"/>
            </a:solidFill>
            <a:rou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endParaRPr lang="zh-CN" altLang="en-US" sz="1400" dirty="0">
              <a:solidFill>
                <a:srgbClr val="FFFFFF"/>
              </a:solidFill>
              <a:latin typeface="+mn-lt"/>
              <a:ea typeface="+mn-ea"/>
            </a:endParaRPr>
          </a:p>
        </p:txBody>
      </p:sp>
      <p:sp>
        <p:nvSpPr>
          <p:cNvPr id="14" name="Freeform 1">
            <a:extLst>
              <a:ext uri="{FF2B5EF4-FFF2-40B4-BE49-F238E27FC236}">
                <a16:creationId xmlns:a16="http://schemas.microsoft.com/office/drawing/2014/main" id="{98C53894-5F64-4947-AFAF-26F57BEA53DB}"/>
              </a:ext>
            </a:extLst>
          </p:cNvPr>
          <p:cNvSpPr>
            <a:spLocks noChangeArrowheads="1"/>
          </p:cNvSpPr>
          <p:nvPr/>
        </p:nvSpPr>
        <p:spPr bwMode="auto">
          <a:xfrm>
            <a:off x="3147237" y="992699"/>
            <a:ext cx="2044766" cy="1579051"/>
          </a:xfrm>
          <a:custGeom>
            <a:avLst/>
            <a:gdLst>
              <a:gd name="T0" fmla="*/ 0 w 9469"/>
              <a:gd name="T1" fmla="*/ 7031 h 7313"/>
              <a:gd name="T2" fmla="*/ 0 w 9469"/>
              <a:gd name="T3" fmla="*/ 7031 h 7313"/>
              <a:gd name="T4" fmla="*/ 0 w 9469"/>
              <a:gd name="T5" fmla="*/ 281 h 7313"/>
              <a:gd name="T6" fmla="*/ 250 w 9469"/>
              <a:gd name="T7" fmla="*/ 0 h 7313"/>
              <a:gd name="T8" fmla="*/ 9187 w 9469"/>
              <a:gd name="T9" fmla="*/ 0 h 7313"/>
              <a:gd name="T10" fmla="*/ 9468 w 9469"/>
              <a:gd name="T11" fmla="*/ 281 h 7313"/>
              <a:gd name="T12" fmla="*/ 9468 w 9469"/>
              <a:gd name="T13" fmla="*/ 7031 h 7313"/>
              <a:gd name="T14" fmla="*/ 9187 w 9469"/>
              <a:gd name="T15" fmla="*/ 7312 h 7313"/>
              <a:gd name="T16" fmla="*/ 250 w 9469"/>
              <a:gd name="T17" fmla="*/ 7312 h 7313"/>
              <a:gd name="T18" fmla="*/ 0 w 9469"/>
              <a:gd name="T19" fmla="*/ 7031 h 7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69" h="7313">
                <a:moveTo>
                  <a:pt x="0" y="7031"/>
                </a:moveTo>
                <a:lnTo>
                  <a:pt x="0" y="7031"/>
                </a:lnTo>
                <a:cubicBezTo>
                  <a:pt x="0" y="281"/>
                  <a:pt x="0" y="281"/>
                  <a:pt x="0" y="281"/>
                </a:cubicBezTo>
                <a:cubicBezTo>
                  <a:pt x="0" y="125"/>
                  <a:pt x="125" y="0"/>
                  <a:pt x="250" y="0"/>
                </a:cubicBezTo>
                <a:cubicBezTo>
                  <a:pt x="9187" y="0"/>
                  <a:pt x="9187" y="0"/>
                  <a:pt x="9187" y="0"/>
                </a:cubicBezTo>
                <a:cubicBezTo>
                  <a:pt x="9343" y="0"/>
                  <a:pt x="9468" y="125"/>
                  <a:pt x="9468" y="281"/>
                </a:cubicBezTo>
                <a:cubicBezTo>
                  <a:pt x="9468" y="7031"/>
                  <a:pt x="9468" y="7031"/>
                  <a:pt x="9468" y="7031"/>
                </a:cubicBezTo>
                <a:cubicBezTo>
                  <a:pt x="9468" y="7187"/>
                  <a:pt x="9343" y="7312"/>
                  <a:pt x="9187" y="7312"/>
                </a:cubicBezTo>
                <a:cubicBezTo>
                  <a:pt x="250" y="7312"/>
                  <a:pt x="250" y="7312"/>
                  <a:pt x="250" y="7312"/>
                </a:cubicBezTo>
                <a:cubicBezTo>
                  <a:pt x="125" y="7312"/>
                  <a:pt x="0" y="7187"/>
                  <a:pt x="0" y="7031"/>
                </a:cubicBezTo>
              </a:path>
            </a:pathLst>
          </a:custGeom>
          <a:solidFill>
            <a:srgbClr val="716F7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 name="Freeform 3">
            <a:extLst>
              <a:ext uri="{FF2B5EF4-FFF2-40B4-BE49-F238E27FC236}">
                <a16:creationId xmlns:a16="http://schemas.microsoft.com/office/drawing/2014/main" id="{A53A6571-7BB5-4FCC-86C9-9CC6419D3FF7}"/>
              </a:ext>
            </a:extLst>
          </p:cNvPr>
          <p:cNvSpPr>
            <a:spLocks noChangeArrowheads="1"/>
          </p:cNvSpPr>
          <p:nvPr/>
        </p:nvSpPr>
        <p:spPr bwMode="auto">
          <a:xfrm>
            <a:off x="3329142" y="1256723"/>
            <a:ext cx="1680955" cy="1282860"/>
          </a:xfrm>
          <a:custGeom>
            <a:avLst/>
            <a:gdLst>
              <a:gd name="T0" fmla="*/ 0 w 7781"/>
              <a:gd name="T1" fmla="*/ 0 h 5939"/>
              <a:gd name="T2" fmla="*/ 7780 w 7781"/>
              <a:gd name="T3" fmla="*/ 0 h 5939"/>
              <a:gd name="T4" fmla="*/ 7780 w 7781"/>
              <a:gd name="T5" fmla="*/ 5938 h 5939"/>
              <a:gd name="T6" fmla="*/ 0 w 7781"/>
              <a:gd name="T7" fmla="*/ 5938 h 5939"/>
              <a:gd name="T8" fmla="*/ 0 w 7781"/>
              <a:gd name="T9" fmla="*/ 0 h 5939"/>
            </a:gdLst>
            <a:ahLst/>
            <a:cxnLst>
              <a:cxn ang="0">
                <a:pos x="T0" y="T1"/>
              </a:cxn>
              <a:cxn ang="0">
                <a:pos x="T2" y="T3"/>
              </a:cxn>
              <a:cxn ang="0">
                <a:pos x="T4" y="T5"/>
              </a:cxn>
              <a:cxn ang="0">
                <a:pos x="T6" y="T7"/>
              </a:cxn>
              <a:cxn ang="0">
                <a:pos x="T8" y="T9"/>
              </a:cxn>
            </a:cxnLst>
            <a:rect l="0" t="0" r="r" b="b"/>
            <a:pathLst>
              <a:path w="7781" h="5939">
                <a:moveTo>
                  <a:pt x="0" y="0"/>
                </a:moveTo>
                <a:lnTo>
                  <a:pt x="7780" y="0"/>
                </a:lnTo>
                <a:lnTo>
                  <a:pt x="7780" y="5938"/>
                </a:lnTo>
                <a:lnTo>
                  <a:pt x="0" y="5938"/>
                </a:lnTo>
                <a:lnTo>
                  <a:pt x="0" y="0"/>
                </a:lnTo>
              </a:path>
            </a:pathLst>
          </a:custGeom>
          <a:solidFill>
            <a:srgbClr val="FFFFF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r>
              <a:rPr lang="zh-CN" altLang="en-US" sz="2800" b="1" dirty="0">
                <a:latin typeface="+mn-ea"/>
              </a:rPr>
              <a:t>考什么</a:t>
            </a:r>
            <a:endParaRPr lang="en-US" sz="2800" b="1" dirty="0">
              <a:latin typeface="+mn-ea"/>
            </a:endParaRPr>
          </a:p>
        </p:txBody>
      </p:sp>
    </p:spTree>
    <p:extLst>
      <p:ext uri="{BB962C8B-B14F-4D97-AF65-F5344CB8AC3E}">
        <p14:creationId xmlns:p14="http://schemas.microsoft.com/office/powerpoint/2010/main" val="6673311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
                                        <p:tgtEl>
                                          <p:spTgt spid="14"/>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6" presetClass="emph" presetSubtype="0" repeatCount="2000" autoRev="1" fill="hold" grpId="1" nodeType="withEffect">
                                  <p:stCondLst>
                                    <p:cond delay="0"/>
                                  </p:stCondLst>
                                  <p:childTnLst>
                                    <p:animScale>
                                      <p:cBhvr>
                                        <p:cTn id="14" dur="500" fill="hold"/>
                                        <p:tgtEl>
                                          <p:spTgt spid="7"/>
                                        </p:tgtEl>
                                      </p:cBhvr>
                                      <p:by x="150000" y="150000"/>
                                    </p:animScale>
                                  </p:childTnLst>
                                </p:cTn>
                              </p:par>
                              <p:par>
                                <p:cTn id="15" presetID="53" presetClass="entr" presetSubtype="16" fill="hold" grpId="0"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6" presetClass="emph" presetSubtype="0" repeatCount="2000" autoRev="1" fill="hold" grpId="1" nodeType="withEffect">
                                  <p:stCondLst>
                                    <p:cond delay="0"/>
                                  </p:stCondLst>
                                  <p:childTnLst>
                                    <p:animScale>
                                      <p:cBhvr>
                                        <p:cTn id="21" dur="500" fill="hold"/>
                                        <p:tgtEl>
                                          <p:spTgt spid="8"/>
                                        </p:tgtEl>
                                      </p:cBhvr>
                                      <p:by x="150000" y="150000"/>
                                    </p:animScale>
                                  </p:childTnLst>
                                </p:cTn>
                              </p:par>
                              <p:par>
                                <p:cTn id="22" presetID="42" presetClass="entr" presetSubtype="0"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10" grpId="0" animBg="1"/>
      <p:bldP spid="11" grpId="0" animBg="1"/>
      <p:bldP spid="12" grpId="0" animBg="1"/>
      <p:bldP spid="1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8"/>
          <p:cNvSpPr>
            <a:spLocks noChangeArrowheads="1"/>
          </p:cNvSpPr>
          <p:nvPr/>
        </p:nvSpPr>
        <p:spPr bwMode="auto">
          <a:xfrm>
            <a:off x="653747" y="1371601"/>
            <a:ext cx="962668" cy="589279"/>
          </a:xfrm>
          <a:custGeom>
            <a:avLst/>
            <a:gdLst>
              <a:gd name="T0" fmla="*/ 3150 w 3151"/>
              <a:gd name="T1" fmla="*/ 3127 h 3128"/>
              <a:gd name="T2" fmla="*/ 0 w 3151"/>
              <a:gd name="T3" fmla="*/ 3127 h 3128"/>
              <a:gd name="T4" fmla="*/ 0 w 3151"/>
              <a:gd name="T5" fmla="*/ 0 h 3128"/>
              <a:gd name="T6" fmla="*/ 3150 w 3151"/>
              <a:gd name="T7" fmla="*/ 0 h 3128"/>
              <a:gd name="T8" fmla="*/ 3150 w 3151"/>
              <a:gd name="T9" fmla="*/ 3127 h 3128"/>
            </a:gdLst>
            <a:ahLst/>
            <a:cxnLst>
              <a:cxn ang="0">
                <a:pos x="T0" y="T1"/>
              </a:cxn>
              <a:cxn ang="0">
                <a:pos x="T2" y="T3"/>
              </a:cxn>
              <a:cxn ang="0">
                <a:pos x="T4" y="T5"/>
              </a:cxn>
              <a:cxn ang="0">
                <a:pos x="T6" y="T7"/>
              </a:cxn>
              <a:cxn ang="0">
                <a:pos x="T8" y="T9"/>
              </a:cxn>
            </a:cxnLst>
            <a:rect l="0" t="0" r="r" b="b"/>
            <a:pathLst>
              <a:path w="3151" h="3128">
                <a:moveTo>
                  <a:pt x="3150" y="3127"/>
                </a:moveTo>
                <a:lnTo>
                  <a:pt x="0" y="3127"/>
                </a:lnTo>
                <a:lnTo>
                  <a:pt x="0" y="0"/>
                </a:lnTo>
                <a:lnTo>
                  <a:pt x="3150" y="0"/>
                </a:lnTo>
                <a:lnTo>
                  <a:pt x="3150" y="3127"/>
                </a:lnTo>
              </a:path>
            </a:pathLst>
          </a:custGeom>
          <a:solidFill>
            <a:schemeClr val="accent3">
              <a:lumMod val="75000"/>
              <a:alpha val="84000"/>
            </a:schemeClr>
          </a:solidFill>
          <a:ln>
            <a:noFill/>
          </a:ln>
          <a:effectLst/>
        </p:spPr>
        <p:txBody>
          <a:bodyPr wrap="none" anchor="ctr"/>
          <a:lstStyle/>
          <a:p>
            <a:endParaRPr lang="en-US">
              <a:latin typeface="+mn-ea"/>
            </a:endParaRPr>
          </a:p>
        </p:txBody>
      </p:sp>
      <p:sp>
        <p:nvSpPr>
          <p:cNvPr id="88" name="Freeform 8"/>
          <p:cNvSpPr>
            <a:spLocks noChangeArrowheads="1"/>
          </p:cNvSpPr>
          <p:nvPr/>
        </p:nvSpPr>
        <p:spPr bwMode="auto">
          <a:xfrm>
            <a:off x="653747" y="757837"/>
            <a:ext cx="962668" cy="613764"/>
          </a:xfrm>
          <a:custGeom>
            <a:avLst/>
            <a:gdLst>
              <a:gd name="T0" fmla="*/ 3150 w 3151"/>
              <a:gd name="T1" fmla="*/ 3127 h 3128"/>
              <a:gd name="T2" fmla="*/ 0 w 3151"/>
              <a:gd name="T3" fmla="*/ 3127 h 3128"/>
              <a:gd name="T4" fmla="*/ 0 w 3151"/>
              <a:gd name="T5" fmla="*/ 0 h 3128"/>
              <a:gd name="T6" fmla="*/ 3150 w 3151"/>
              <a:gd name="T7" fmla="*/ 0 h 3128"/>
              <a:gd name="T8" fmla="*/ 3150 w 3151"/>
              <a:gd name="T9" fmla="*/ 3127 h 3128"/>
            </a:gdLst>
            <a:ahLst/>
            <a:cxnLst>
              <a:cxn ang="0">
                <a:pos x="T0" y="T1"/>
              </a:cxn>
              <a:cxn ang="0">
                <a:pos x="T2" y="T3"/>
              </a:cxn>
              <a:cxn ang="0">
                <a:pos x="T4" y="T5"/>
              </a:cxn>
              <a:cxn ang="0">
                <a:pos x="T6" y="T7"/>
              </a:cxn>
              <a:cxn ang="0">
                <a:pos x="T8" y="T9"/>
              </a:cxn>
            </a:cxnLst>
            <a:rect l="0" t="0" r="r" b="b"/>
            <a:pathLst>
              <a:path w="3151" h="3128">
                <a:moveTo>
                  <a:pt x="3150" y="3127"/>
                </a:moveTo>
                <a:lnTo>
                  <a:pt x="0" y="3127"/>
                </a:lnTo>
                <a:lnTo>
                  <a:pt x="0" y="0"/>
                </a:lnTo>
                <a:lnTo>
                  <a:pt x="3150" y="0"/>
                </a:lnTo>
                <a:lnTo>
                  <a:pt x="3150" y="3127"/>
                </a:lnTo>
              </a:path>
            </a:pathLst>
          </a:custGeom>
          <a:solidFill>
            <a:schemeClr val="accent2">
              <a:lumMod val="75000"/>
            </a:schemeClr>
          </a:solidFill>
          <a:ln>
            <a:noFill/>
          </a:ln>
          <a:effectLst/>
        </p:spPr>
        <p:txBody>
          <a:bodyPr wrap="none" anchor="ctr"/>
          <a:lstStyle/>
          <a:p>
            <a:endParaRPr lang="en-US" dirty="0">
              <a:latin typeface="+mn-ea"/>
            </a:endParaRPr>
          </a:p>
        </p:txBody>
      </p:sp>
      <p:sp>
        <p:nvSpPr>
          <p:cNvPr id="84" name="Freeform 4"/>
          <p:cNvSpPr>
            <a:spLocks noChangeArrowheads="1"/>
          </p:cNvSpPr>
          <p:nvPr/>
        </p:nvSpPr>
        <p:spPr bwMode="auto">
          <a:xfrm>
            <a:off x="1616415" y="757837"/>
            <a:ext cx="7092000" cy="613763"/>
          </a:xfrm>
          <a:custGeom>
            <a:avLst/>
            <a:gdLst>
              <a:gd name="T0" fmla="*/ 16438 w 16439"/>
              <a:gd name="T1" fmla="*/ 3127 h 3128"/>
              <a:gd name="T2" fmla="*/ 0 w 16439"/>
              <a:gd name="T3" fmla="*/ 3127 h 3128"/>
              <a:gd name="T4" fmla="*/ 0 w 16439"/>
              <a:gd name="T5" fmla="*/ 0 h 3128"/>
              <a:gd name="T6" fmla="*/ 16438 w 16439"/>
              <a:gd name="T7" fmla="*/ 0 h 3128"/>
              <a:gd name="T8" fmla="*/ 16438 w 16439"/>
              <a:gd name="T9" fmla="*/ 3127 h 3128"/>
            </a:gdLst>
            <a:ahLst/>
            <a:cxnLst>
              <a:cxn ang="0">
                <a:pos x="T0" y="T1"/>
              </a:cxn>
              <a:cxn ang="0">
                <a:pos x="T2" y="T3"/>
              </a:cxn>
              <a:cxn ang="0">
                <a:pos x="T4" y="T5"/>
              </a:cxn>
              <a:cxn ang="0">
                <a:pos x="T6" y="T7"/>
              </a:cxn>
              <a:cxn ang="0">
                <a:pos x="T8" y="T9"/>
              </a:cxn>
            </a:cxnLst>
            <a:rect l="0" t="0" r="r" b="b"/>
            <a:pathLst>
              <a:path w="16439" h="3128">
                <a:moveTo>
                  <a:pt x="16438" y="3127"/>
                </a:moveTo>
                <a:lnTo>
                  <a:pt x="0" y="3127"/>
                </a:lnTo>
                <a:lnTo>
                  <a:pt x="0" y="0"/>
                </a:lnTo>
                <a:lnTo>
                  <a:pt x="16438" y="0"/>
                </a:lnTo>
                <a:lnTo>
                  <a:pt x="16438" y="3127"/>
                </a:lnTo>
              </a:path>
            </a:pathLst>
          </a:custGeom>
          <a:solidFill>
            <a:schemeClr val="accent2"/>
          </a:solidFill>
          <a:ln>
            <a:noFill/>
          </a:ln>
          <a:effectLst/>
        </p:spPr>
        <p:txBody>
          <a:bodyPr wrap="none" anchor="ctr"/>
          <a:lstStyle/>
          <a:p>
            <a:endParaRPr lang="en-US" dirty="0">
              <a:latin typeface="+mn-ea"/>
            </a:endParaRPr>
          </a:p>
        </p:txBody>
      </p:sp>
      <p:sp>
        <p:nvSpPr>
          <p:cNvPr id="81" name="Freeform 1"/>
          <p:cNvSpPr>
            <a:spLocks noChangeArrowheads="1"/>
          </p:cNvSpPr>
          <p:nvPr/>
        </p:nvSpPr>
        <p:spPr bwMode="auto">
          <a:xfrm>
            <a:off x="1616415" y="1371600"/>
            <a:ext cx="7092000" cy="589280"/>
          </a:xfrm>
          <a:custGeom>
            <a:avLst/>
            <a:gdLst>
              <a:gd name="T0" fmla="*/ 13288 w 13289"/>
              <a:gd name="T1" fmla="*/ 3104 h 3105"/>
              <a:gd name="T2" fmla="*/ 0 w 13289"/>
              <a:gd name="T3" fmla="*/ 3104 h 3105"/>
              <a:gd name="T4" fmla="*/ 0 w 13289"/>
              <a:gd name="T5" fmla="*/ 0 h 3105"/>
              <a:gd name="T6" fmla="*/ 13288 w 13289"/>
              <a:gd name="T7" fmla="*/ 0 h 3105"/>
              <a:gd name="T8" fmla="*/ 13288 w 13289"/>
              <a:gd name="T9" fmla="*/ 3104 h 3105"/>
            </a:gdLst>
            <a:ahLst/>
            <a:cxnLst>
              <a:cxn ang="0">
                <a:pos x="T0" y="T1"/>
              </a:cxn>
              <a:cxn ang="0">
                <a:pos x="T2" y="T3"/>
              </a:cxn>
              <a:cxn ang="0">
                <a:pos x="T4" y="T5"/>
              </a:cxn>
              <a:cxn ang="0">
                <a:pos x="T6" y="T7"/>
              </a:cxn>
              <a:cxn ang="0">
                <a:pos x="T8" y="T9"/>
              </a:cxn>
            </a:cxnLst>
            <a:rect l="0" t="0" r="r" b="b"/>
            <a:pathLst>
              <a:path w="13289" h="3105">
                <a:moveTo>
                  <a:pt x="13288" y="3104"/>
                </a:moveTo>
                <a:lnTo>
                  <a:pt x="0" y="3104"/>
                </a:lnTo>
                <a:lnTo>
                  <a:pt x="0" y="0"/>
                </a:lnTo>
                <a:lnTo>
                  <a:pt x="13288" y="0"/>
                </a:lnTo>
                <a:lnTo>
                  <a:pt x="13288" y="3104"/>
                </a:lnTo>
              </a:path>
            </a:pathLst>
          </a:custGeom>
          <a:solidFill>
            <a:schemeClr val="accent3"/>
          </a:solidFill>
          <a:ln>
            <a:noFill/>
          </a:ln>
          <a:effectLst/>
        </p:spPr>
        <p:txBody>
          <a:bodyPr wrap="none" anchor="ctr"/>
          <a:lstStyle/>
          <a:p>
            <a:r>
              <a:rPr lang="en-US" altLang="zh-CN" sz="2000" b="1" dirty="0">
                <a:solidFill>
                  <a:schemeClr val="bg1"/>
                </a:solidFill>
                <a:latin typeface="黑体" panose="02010609060101010101" pitchFamily="49" charset="-122"/>
                <a:ea typeface="黑体" panose="02010609060101010101" pitchFamily="49" charset="-122"/>
                <a:cs typeface="+mn-ea"/>
                <a:sym typeface="+mn-lt"/>
              </a:rPr>
              <a:t>2.</a:t>
            </a:r>
            <a:r>
              <a:rPr lang="zh-CN" altLang="zh-CN" sz="2000" b="1" dirty="0">
                <a:solidFill>
                  <a:schemeClr val="bg1"/>
                </a:solidFill>
                <a:latin typeface="黑体" panose="02010609060101010101" pitchFamily="49" charset="-122"/>
                <a:ea typeface="黑体" panose="02010609060101010101" pitchFamily="49" charset="-122"/>
              </a:rPr>
              <a:t>用学科知识进行独立思考、逻辑思辨、提出创新性看法</a:t>
            </a:r>
            <a:r>
              <a:rPr lang="zh-CN" altLang="en-US" sz="2000" b="1" dirty="0">
                <a:solidFill>
                  <a:schemeClr val="bg1"/>
                </a:solidFill>
                <a:latin typeface="黑体" panose="02010609060101010101" pitchFamily="49" charset="-122"/>
                <a:ea typeface="黑体" panose="02010609060101010101" pitchFamily="49" charset="-122"/>
                <a:cs typeface="+mn-ea"/>
                <a:sym typeface="+mn-lt"/>
              </a:rPr>
              <a:t>。</a:t>
            </a:r>
            <a:endParaRPr lang="en-US" altLang="zh-CN" sz="2000" b="1" dirty="0">
              <a:solidFill>
                <a:schemeClr val="bg1"/>
              </a:solidFill>
              <a:latin typeface="黑体" panose="02010609060101010101" pitchFamily="49" charset="-122"/>
              <a:ea typeface="黑体" panose="02010609060101010101" pitchFamily="49" charset="-122"/>
              <a:cs typeface="+mn-ea"/>
              <a:sym typeface="+mn-lt"/>
            </a:endParaRPr>
          </a:p>
        </p:txBody>
      </p:sp>
      <p:sp>
        <p:nvSpPr>
          <p:cNvPr id="83" name="Freeform 3"/>
          <p:cNvSpPr>
            <a:spLocks noChangeArrowheads="1"/>
          </p:cNvSpPr>
          <p:nvPr/>
        </p:nvSpPr>
        <p:spPr bwMode="auto">
          <a:xfrm>
            <a:off x="1616415" y="1960881"/>
            <a:ext cx="7092000" cy="687546"/>
          </a:xfrm>
          <a:custGeom>
            <a:avLst/>
            <a:gdLst>
              <a:gd name="T0" fmla="*/ 13288 w 13289"/>
              <a:gd name="T1" fmla="*/ 3149 h 3150"/>
              <a:gd name="T2" fmla="*/ 0 w 13289"/>
              <a:gd name="T3" fmla="*/ 3149 h 3150"/>
              <a:gd name="T4" fmla="*/ 0 w 13289"/>
              <a:gd name="T5" fmla="*/ 0 h 3150"/>
              <a:gd name="T6" fmla="*/ 13288 w 13289"/>
              <a:gd name="T7" fmla="*/ 0 h 3150"/>
              <a:gd name="T8" fmla="*/ 13288 w 13289"/>
              <a:gd name="T9" fmla="*/ 3149 h 3150"/>
            </a:gdLst>
            <a:ahLst/>
            <a:cxnLst>
              <a:cxn ang="0">
                <a:pos x="T0" y="T1"/>
              </a:cxn>
              <a:cxn ang="0">
                <a:pos x="T2" y="T3"/>
              </a:cxn>
              <a:cxn ang="0">
                <a:pos x="T4" y="T5"/>
              </a:cxn>
              <a:cxn ang="0">
                <a:pos x="T6" y="T7"/>
              </a:cxn>
              <a:cxn ang="0">
                <a:pos x="T8" y="T9"/>
              </a:cxn>
            </a:cxnLst>
            <a:rect l="0" t="0" r="r" b="b"/>
            <a:pathLst>
              <a:path w="13289" h="3150">
                <a:moveTo>
                  <a:pt x="13288" y="3149"/>
                </a:moveTo>
                <a:lnTo>
                  <a:pt x="0" y="3149"/>
                </a:lnTo>
                <a:lnTo>
                  <a:pt x="0" y="0"/>
                </a:lnTo>
                <a:lnTo>
                  <a:pt x="13288" y="0"/>
                </a:lnTo>
                <a:lnTo>
                  <a:pt x="13288" y="3149"/>
                </a:lnTo>
              </a:path>
            </a:pathLst>
          </a:custGeom>
          <a:solidFill>
            <a:schemeClr val="accent4"/>
          </a:solidFill>
          <a:ln>
            <a:noFill/>
          </a:ln>
          <a:effectLst/>
        </p:spPr>
        <p:txBody>
          <a:bodyPr wrap="none" anchor="ctr"/>
          <a:lstStyle/>
          <a:p>
            <a:endParaRPr lang="en-US">
              <a:latin typeface="+mn-ea"/>
            </a:endParaRPr>
          </a:p>
        </p:txBody>
      </p:sp>
      <p:sp>
        <p:nvSpPr>
          <p:cNvPr id="36" name="Freeform 8"/>
          <p:cNvSpPr>
            <a:spLocks noChangeArrowheads="1"/>
          </p:cNvSpPr>
          <p:nvPr/>
        </p:nvSpPr>
        <p:spPr bwMode="auto">
          <a:xfrm>
            <a:off x="653747" y="1960880"/>
            <a:ext cx="962668" cy="687547"/>
          </a:xfrm>
          <a:custGeom>
            <a:avLst/>
            <a:gdLst>
              <a:gd name="T0" fmla="*/ 3150 w 3151"/>
              <a:gd name="T1" fmla="*/ 3127 h 3128"/>
              <a:gd name="T2" fmla="*/ 0 w 3151"/>
              <a:gd name="T3" fmla="*/ 3127 h 3128"/>
              <a:gd name="T4" fmla="*/ 0 w 3151"/>
              <a:gd name="T5" fmla="*/ 0 h 3128"/>
              <a:gd name="T6" fmla="*/ 3150 w 3151"/>
              <a:gd name="T7" fmla="*/ 0 h 3128"/>
              <a:gd name="T8" fmla="*/ 3150 w 3151"/>
              <a:gd name="T9" fmla="*/ 3127 h 3128"/>
            </a:gdLst>
            <a:ahLst/>
            <a:cxnLst>
              <a:cxn ang="0">
                <a:pos x="T0" y="T1"/>
              </a:cxn>
              <a:cxn ang="0">
                <a:pos x="T2" y="T3"/>
              </a:cxn>
              <a:cxn ang="0">
                <a:pos x="T4" y="T5"/>
              </a:cxn>
              <a:cxn ang="0">
                <a:pos x="T6" y="T7"/>
              </a:cxn>
              <a:cxn ang="0">
                <a:pos x="T8" y="T9"/>
              </a:cxn>
            </a:cxnLst>
            <a:rect l="0" t="0" r="r" b="b"/>
            <a:pathLst>
              <a:path w="3151" h="3128">
                <a:moveTo>
                  <a:pt x="3150" y="3127"/>
                </a:moveTo>
                <a:lnTo>
                  <a:pt x="0" y="3127"/>
                </a:lnTo>
                <a:lnTo>
                  <a:pt x="0" y="0"/>
                </a:lnTo>
                <a:lnTo>
                  <a:pt x="3150" y="0"/>
                </a:lnTo>
                <a:lnTo>
                  <a:pt x="3150" y="3127"/>
                </a:lnTo>
              </a:path>
            </a:pathLst>
          </a:custGeom>
          <a:solidFill>
            <a:schemeClr val="accent4">
              <a:lumMod val="75000"/>
              <a:alpha val="77000"/>
            </a:schemeClr>
          </a:solidFill>
          <a:ln>
            <a:noFill/>
          </a:ln>
          <a:effectLst/>
        </p:spPr>
        <p:txBody>
          <a:bodyPr wrap="none" anchor="ctr"/>
          <a:lstStyle/>
          <a:p>
            <a:endParaRPr lang="en-US">
              <a:latin typeface="+mn-ea"/>
            </a:endParaRPr>
          </a:p>
        </p:txBody>
      </p:sp>
      <p:sp>
        <p:nvSpPr>
          <p:cNvPr id="23" name="Freeform 21"/>
          <p:cNvSpPr>
            <a:spLocks noEditPoints="1"/>
          </p:cNvSpPr>
          <p:nvPr/>
        </p:nvSpPr>
        <p:spPr bwMode="auto">
          <a:xfrm>
            <a:off x="838119" y="1503057"/>
            <a:ext cx="449057" cy="305216"/>
          </a:xfrm>
          <a:custGeom>
            <a:avLst/>
            <a:gdLst/>
            <a:ahLst/>
            <a:cxnLst>
              <a:cxn ang="0">
                <a:pos x="1318" y="27"/>
              </a:cxn>
              <a:cxn ang="0">
                <a:pos x="1469" y="119"/>
              </a:cxn>
              <a:cxn ang="0">
                <a:pos x="1575" y="259"/>
              </a:cxn>
              <a:cxn ang="0">
                <a:pos x="1619" y="436"/>
              </a:cxn>
              <a:cxn ang="0">
                <a:pos x="1592" y="618"/>
              </a:cxn>
              <a:cxn ang="0">
                <a:pos x="1501" y="769"/>
              </a:cxn>
              <a:cxn ang="0">
                <a:pos x="1359" y="874"/>
              </a:cxn>
              <a:cxn ang="0">
                <a:pos x="1183" y="919"/>
              </a:cxn>
              <a:cxn ang="0">
                <a:pos x="1002" y="891"/>
              </a:cxn>
              <a:cxn ang="0">
                <a:pos x="851" y="800"/>
              </a:cxn>
              <a:cxn ang="0">
                <a:pos x="745" y="659"/>
              </a:cxn>
              <a:cxn ang="0">
                <a:pos x="701" y="483"/>
              </a:cxn>
              <a:cxn ang="0">
                <a:pos x="727" y="302"/>
              </a:cxn>
              <a:cxn ang="0">
                <a:pos x="820" y="151"/>
              </a:cxn>
              <a:cxn ang="0">
                <a:pos x="960" y="45"/>
              </a:cxn>
              <a:cxn ang="0">
                <a:pos x="1136" y="0"/>
              </a:cxn>
              <a:cxn ang="0">
                <a:pos x="2381" y="2807"/>
              </a:cxn>
              <a:cxn ang="0">
                <a:pos x="2341" y="2889"/>
              </a:cxn>
              <a:cxn ang="0">
                <a:pos x="2275" y="2950"/>
              </a:cxn>
              <a:cxn ang="0">
                <a:pos x="2189" y="2981"/>
              </a:cxn>
              <a:cxn ang="0">
                <a:pos x="188" y="2979"/>
              </a:cxn>
              <a:cxn ang="0">
                <a:pos x="104" y="2944"/>
              </a:cxn>
              <a:cxn ang="0">
                <a:pos x="40" y="2880"/>
              </a:cxn>
              <a:cxn ang="0">
                <a:pos x="5" y="2796"/>
              </a:cxn>
              <a:cxn ang="0">
                <a:pos x="2261" y="1440"/>
              </a:cxn>
              <a:cxn ang="0">
                <a:pos x="2338" y="1492"/>
              </a:cxn>
              <a:cxn ang="0">
                <a:pos x="2358" y="2551"/>
              </a:cxn>
              <a:cxn ang="0">
                <a:pos x="2314" y="2633"/>
              </a:cxn>
              <a:cxn ang="0">
                <a:pos x="2128" y="2661"/>
              </a:cxn>
              <a:cxn ang="0">
                <a:pos x="2042" y="2625"/>
              </a:cxn>
              <a:cxn ang="0">
                <a:pos x="2006" y="2539"/>
              </a:cxn>
              <a:cxn ang="0">
                <a:pos x="2035" y="1482"/>
              </a:cxn>
              <a:cxn ang="0">
                <a:pos x="2117" y="1438"/>
              </a:cxn>
              <a:cxn ang="0">
                <a:pos x="318" y="1453"/>
              </a:cxn>
              <a:cxn ang="0">
                <a:pos x="376" y="1524"/>
              </a:cxn>
              <a:cxn ang="0">
                <a:pos x="372" y="2586"/>
              </a:cxn>
              <a:cxn ang="0">
                <a:pos x="307" y="2651"/>
              </a:cxn>
              <a:cxn ang="0">
                <a:pos x="115" y="2655"/>
              </a:cxn>
              <a:cxn ang="0">
                <a:pos x="45" y="2597"/>
              </a:cxn>
              <a:cxn ang="0">
                <a:pos x="32" y="1536"/>
              </a:cxn>
              <a:cxn ang="0">
                <a:pos x="84" y="1459"/>
              </a:cxn>
              <a:cxn ang="0">
                <a:pos x="1403" y="1027"/>
              </a:cxn>
              <a:cxn ang="0">
                <a:pos x="1590" y="1065"/>
              </a:cxn>
              <a:cxn ang="0">
                <a:pos x="1743" y="1168"/>
              </a:cxn>
              <a:cxn ang="0">
                <a:pos x="1846" y="1320"/>
              </a:cxn>
              <a:cxn ang="0">
                <a:pos x="1884" y="1507"/>
              </a:cxn>
              <a:cxn ang="0">
                <a:pos x="520" y="1388"/>
              </a:cxn>
              <a:cxn ang="0">
                <a:pos x="600" y="1221"/>
              </a:cxn>
              <a:cxn ang="0">
                <a:pos x="736" y="1096"/>
              </a:cxn>
              <a:cxn ang="0">
                <a:pos x="912" y="1033"/>
              </a:cxn>
              <a:cxn ang="0">
                <a:pos x="1424" y="1104"/>
              </a:cxn>
              <a:cxn ang="0">
                <a:pos x="884" y="1116"/>
              </a:cxn>
              <a:cxn ang="0">
                <a:pos x="743" y="1184"/>
              </a:cxn>
              <a:cxn ang="0">
                <a:pos x="639" y="1298"/>
              </a:cxn>
              <a:cxn ang="0">
                <a:pos x="585" y="1446"/>
              </a:cxn>
              <a:cxn ang="0">
                <a:pos x="1217" y="80"/>
              </a:cxn>
              <a:cxn ang="0">
                <a:pos x="910" y="751"/>
              </a:cxn>
              <a:cxn ang="0">
                <a:pos x="803" y="601"/>
              </a:cxn>
              <a:cxn ang="0">
                <a:pos x="778" y="420"/>
              </a:cxn>
              <a:cxn ang="0">
                <a:pos x="822" y="276"/>
              </a:cxn>
              <a:cxn ang="0">
                <a:pos x="915" y="163"/>
              </a:cxn>
              <a:cxn ang="0">
                <a:pos x="1046" y="93"/>
              </a:cxn>
            </a:cxnLst>
            <a:rect l="0" t="0" r="r" b="b"/>
            <a:pathLst>
              <a:path w="2388" h="2984">
                <a:moveTo>
                  <a:pt x="1160" y="0"/>
                </a:moveTo>
                <a:lnTo>
                  <a:pt x="1183" y="0"/>
                </a:lnTo>
                <a:lnTo>
                  <a:pt x="1207" y="2"/>
                </a:lnTo>
                <a:lnTo>
                  <a:pt x="1230" y="5"/>
                </a:lnTo>
                <a:lnTo>
                  <a:pt x="1252" y="9"/>
                </a:lnTo>
                <a:lnTo>
                  <a:pt x="1275" y="14"/>
                </a:lnTo>
                <a:lnTo>
                  <a:pt x="1296" y="20"/>
                </a:lnTo>
                <a:lnTo>
                  <a:pt x="1318" y="27"/>
                </a:lnTo>
                <a:lnTo>
                  <a:pt x="1338" y="36"/>
                </a:lnTo>
                <a:lnTo>
                  <a:pt x="1359" y="45"/>
                </a:lnTo>
                <a:lnTo>
                  <a:pt x="1379" y="55"/>
                </a:lnTo>
                <a:lnTo>
                  <a:pt x="1398" y="66"/>
                </a:lnTo>
                <a:lnTo>
                  <a:pt x="1417" y="78"/>
                </a:lnTo>
                <a:lnTo>
                  <a:pt x="1435" y="91"/>
                </a:lnTo>
                <a:lnTo>
                  <a:pt x="1452" y="104"/>
                </a:lnTo>
                <a:lnTo>
                  <a:pt x="1469" y="119"/>
                </a:lnTo>
                <a:lnTo>
                  <a:pt x="1485" y="134"/>
                </a:lnTo>
                <a:lnTo>
                  <a:pt x="1501" y="151"/>
                </a:lnTo>
                <a:lnTo>
                  <a:pt x="1515" y="167"/>
                </a:lnTo>
                <a:lnTo>
                  <a:pt x="1528" y="185"/>
                </a:lnTo>
                <a:lnTo>
                  <a:pt x="1541" y="202"/>
                </a:lnTo>
                <a:lnTo>
                  <a:pt x="1553" y="220"/>
                </a:lnTo>
                <a:lnTo>
                  <a:pt x="1564" y="240"/>
                </a:lnTo>
                <a:lnTo>
                  <a:pt x="1575" y="259"/>
                </a:lnTo>
                <a:lnTo>
                  <a:pt x="1584" y="280"/>
                </a:lnTo>
                <a:lnTo>
                  <a:pt x="1592" y="302"/>
                </a:lnTo>
                <a:lnTo>
                  <a:pt x="1599" y="322"/>
                </a:lnTo>
                <a:lnTo>
                  <a:pt x="1605" y="345"/>
                </a:lnTo>
                <a:lnTo>
                  <a:pt x="1610" y="366"/>
                </a:lnTo>
                <a:lnTo>
                  <a:pt x="1615" y="389"/>
                </a:lnTo>
                <a:lnTo>
                  <a:pt x="1618" y="412"/>
                </a:lnTo>
                <a:lnTo>
                  <a:pt x="1619" y="436"/>
                </a:lnTo>
                <a:lnTo>
                  <a:pt x="1620" y="460"/>
                </a:lnTo>
                <a:lnTo>
                  <a:pt x="1619" y="483"/>
                </a:lnTo>
                <a:lnTo>
                  <a:pt x="1618" y="506"/>
                </a:lnTo>
                <a:lnTo>
                  <a:pt x="1615" y="530"/>
                </a:lnTo>
                <a:lnTo>
                  <a:pt x="1610" y="552"/>
                </a:lnTo>
                <a:lnTo>
                  <a:pt x="1605" y="575"/>
                </a:lnTo>
                <a:lnTo>
                  <a:pt x="1599" y="596"/>
                </a:lnTo>
                <a:lnTo>
                  <a:pt x="1592" y="618"/>
                </a:lnTo>
                <a:lnTo>
                  <a:pt x="1584" y="638"/>
                </a:lnTo>
                <a:lnTo>
                  <a:pt x="1575" y="659"/>
                </a:lnTo>
                <a:lnTo>
                  <a:pt x="1564" y="678"/>
                </a:lnTo>
                <a:lnTo>
                  <a:pt x="1553" y="698"/>
                </a:lnTo>
                <a:lnTo>
                  <a:pt x="1541" y="716"/>
                </a:lnTo>
                <a:lnTo>
                  <a:pt x="1528" y="735"/>
                </a:lnTo>
                <a:lnTo>
                  <a:pt x="1515" y="752"/>
                </a:lnTo>
                <a:lnTo>
                  <a:pt x="1501" y="769"/>
                </a:lnTo>
                <a:lnTo>
                  <a:pt x="1485" y="784"/>
                </a:lnTo>
                <a:lnTo>
                  <a:pt x="1469" y="800"/>
                </a:lnTo>
                <a:lnTo>
                  <a:pt x="1452" y="814"/>
                </a:lnTo>
                <a:lnTo>
                  <a:pt x="1435" y="827"/>
                </a:lnTo>
                <a:lnTo>
                  <a:pt x="1417" y="841"/>
                </a:lnTo>
                <a:lnTo>
                  <a:pt x="1398" y="853"/>
                </a:lnTo>
                <a:lnTo>
                  <a:pt x="1379" y="863"/>
                </a:lnTo>
                <a:lnTo>
                  <a:pt x="1359" y="874"/>
                </a:lnTo>
                <a:lnTo>
                  <a:pt x="1338" y="883"/>
                </a:lnTo>
                <a:lnTo>
                  <a:pt x="1318" y="891"/>
                </a:lnTo>
                <a:lnTo>
                  <a:pt x="1296" y="898"/>
                </a:lnTo>
                <a:lnTo>
                  <a:pt x="1275" y="904"/>
                </a:lnTo>
                <a:lnTo>
                  <a:pt x="1252" y="909"/>
                </a:lnTo>
                <a:lnTo>
                  <a:pt x="1230" y="914"/>
                </a:lnTo>
                <a:lnTo>
                  <a:pt x="1207" y="917"/>
                </a:lnTo>
                <a:lnTo>
                  <a:pt x="1183" y="919"/>
                </a:lnTo>
                <a:lnTo>
                  <a:pt x="1160" y="919"/>
                </a:lnTo>
                <a:lnTo>
                  <a:pt x="1136" y="919"/>
                </a:lnTo>
                <a:lnTo>
                  <a:pt x="1112" y="917"/>
                </a:lnTo>
                <a:lnTo>
                  <a:pt x="1090" y="914"/>
                </a:lnTo>
                <a:lnTo>
                  <a:pt x="1067" y="909"/>
                </a:lnTo>
                <a:lnTo>
                  <a:pt x="1045" y="904"/>
                </a:lnTo>
                <a:lnTo>
                  <a:pt x="1023" y="898"/>
                </a:lnTo>
                <a:lnTo>
                  <a:pt x="1002" y="891"/>
                </a:lnTo>
                <a:lnTo>
                  <a:pt x="981" y="883"/>
                </a:lnTo>
                <a:lnTo>
                  <a:pt x="960" y="874"/>
                </a:lnTo>
                <a:lnTo>
                  <a:pt x="941" y="863"/>
                </a:lnTo>
                <a:lnTo>
                  <a:pt x="921" y="853"/>
                </a:lnTo>
                <a:lnTo>
                  <a:pt x="903" y="841"/>
                </a:lnTo>
                <a:lnTo>
                  <a:pt x="884" y="827"/>
                </a:lnTo>
                <a:lnTo>
                  <a:pt x="867" y="814"/>
                </a:lnTo>
                <a:lnTo>
                  <a:pt x="851" y="800"/>
                </a:lnTo>
                <a:lnTo>
                  <a:pt x="834" y="784"/>
                </a:lnTo>
                <a:lnTo>
                  <a:pt x="820" y="769"/>
                </a:lnTo>
                <a:lnTo>
                  <a:pt x="805" y="752"/>
                </a:lnTo>
                <a:lnTo>
                  <a:pt x="791" y="735"/>
                </a:lnTo>
                <a:lnTo>
                  <a:pt x="779" y="716"/>
                </a:lnTo>
                <a:lnTo>
                  <a:pt x="766" y="698"/>
                </a:lnTo>
                <a:lnTo>
                  <a:pt x="755" y="678"/>
                </a:lnTo>
                <a:lnTo>
                  <a:pt x="745" y="659"/>
                </a:lnTo>
                <a:lnTo>
                  <a:pt x="737" y="638"/>
                </a:lnTo>
                <a:lnTo>
                  <a:pt x="727" y="618"/>
                </a:lnTo>
                <a:lnTo>
                  <a:pt x="720" y="596"/>
                </a:lnTo>
                <a:lnTo>
                  <a:pt x="714" y="575"/>
                </a:lnTo>
                <a:lnTo>
                  <a:pt x="709" y="552"/>
                </a:lnTo>
                <a:lnTo>
                  <a:pt x="705" y="530"/>
                </a:lnTo>
                <a:lnTo>
                  <a:pt x="703" y="506"/>
                </a:lnTo>
                <a:lnTo>
                  <a:pt x="701" y="483"/>
                </a:lnTo>
                <a:lnTo>
                  <a:pt x="700" y="460"/>
                </a:lnTo>
                <a:lnTo>
                  <a:pt x="701" y="436"/>
                </a:lnTo>
                <a:lnTo>
                  <a:pt x="703" y="412"/>
                </a:lnTo>
                <a:lnTo>
                  <a:pt x="705" y="389"/>
                </a:lnTo>
                <a:lnTo>
                  <a:pt x="709" y="366"/>
                </a:lnTo>
                <a:lnTo>
                  <a:pt x="714" y="345"/>
                </a:lnTo>
                <a:lnTo>
                  <a:pt x="720" y="322"/>
                </a:lnTo>
                <a:lnTo>
                  <a:pt x="727" y="302"/>
                </a:lnTo>
                <a:lnTo>
                  <a:pt x="737" y="280"/>
                </a:lnTo>
                <a:lnTo>
                  <a:pt x="745" y="259"/>
                </a:lnTo>
                <a:lnTo>
                  <a:pt x="755" y="240"/>
                </a:lnTo>
                <a:lnTo>
                  <a:pt x="766" y="220"/>
                </a:lnTo>
                <a:lnTo>
                  <a:pt x="779" y="202"/>
                </a:lnTo>
                <a:lnTo>
                  <a:pt x="791" y="185"/>
                </a:lnTo>
                <a:lnTo>
                  <a:pt x="805" y="167"/>
                </a:lnTo>
                <a:lnTo>
                  <a:pt x="820" y="151"/>
                </a:lnTo>
                <a:lnTo>
                  <a:pt x="834" y="134"/>
                </a:lnTo>
                <a:lnTo>
                  <a:pt x="851" y="119"/>
                </a:lnTo>
                <a:lnTo>
                  <a:pt x="867" y="104"/>
                </a:lnTo>
                <a:lnTo>
                  <a:pt x="884" y="91"/>
                </a:lnTo>
                <a:lnTo>
                  <a:pt x="903" y="78"/>
                </a:lnTo>
                <a:lnTo>
                  <a:pt x="921" y="66"/>
                </a:lnTo>
                <a:lnTo>
                  <a:pt x="941" y="55"/>
                </a:lnTo>
                <a:lnTo>
                  <a:pt x="960" y="45"/>
                </a:lnTo>
                <a:lnTo>
                  <a:pt x="981" y="36"/>
                </a:lnTo>
                <a:lnTo>
                  <a:pt x="1002" y="27"/>
                </a:lnTo>
                <a:lnTo>
                  <a:pt x="1023" y="20"/>
                </a:lnTo>
                <a:lnTo>
                  <a:pt x="1045" y="14"/>
                </a:lnTo>
                <a:lnTo>
                  <a:pt x="1067" y="9"/>
                </a:lnTo>
                <a:lnTo>
                  <a:pt x="1090" y="5"/>
                </a:lnTo>
                <a:lnTo>
                  <a:pt x="1112" y="2"/>
                </a:lnTo>
                <a:lnTo>
                  <a:pt x="1136" y="0"/>
                </a:lnTo>
                <a:lnTo>
                  <a:pt x="1160" y="0"/>
                </a:lnTo>
                <a:close/>
                <a:moveTo>
                  <a:pt x="0" y="2749"/>
                </a:moveTo>
                <a:lnTo>
                  <a:pt x="2388" y="2749"/>
                </a:lnTo>
                <a:lnTo>
                  <a:pt x="2388" y="2761"/>
                </a:lnTo>
                <a:lnTo>
                  <a:pt x="2387" y="2773"/>
                </a:lnTo>
                <a:lnTo>
                  <a:pt x="2385" y="2785"/>
                </a:lnTo>
                <a:lnTo>
                  <a:pt x="2383" y="2796"/>
                </a:lnTo>
                <a:lnTo>
                  <a:pt x="2381" y="2807"/>
                </a:lnTo>
                <a:lnTo>
                  <a:pt x="2378" y="2818"/>
                </a:lnTo>
                <a:lnTo>
                  <a:pt x="2373" y="2830"/>
                </a:lnTo>
                <a:lnTo>
                  <a:pt x="2369" y="2840"/>
                </a:lnTo>
                <a:lnTo>
                  <a:pt x="2364" y="2850"/>
                </a:lnTo>
                <a:lnTo>
                  <a:pt x="2359" y="2861"/>
                </a:lnTo>
                <a:lnTo>
                  <a:pt x="2354" y="2871"/>
                </a:lnTo>
                <a:lnTo>
                  <a:pt x="2348" y="2880"/>
                </a:lnTo>
                <a:lnTo>
                  <a:pt x="2341" y="2889"/>
                </a:lnTo>
                <a:lnTo>
                  <a:pt x="2334" y="2899"/>
                </a:lnTo>
                <a:lnTo>
                  <a:pt x="2326" y="2907"/>
                </a:lnTo>
                <a:lnTo>
                  <a:pt x="2319" y="2915"/>
                </a:lnTo>
                <a:lnTo>
                  <a:pt x="2311" y="2922"/>
                </a:lnTo>
                <a:lnTo>
                  <a:pt x="2302" y="2930"/>
                </a:lnTo>
                <a:lnTo>
                  <a:pt x="2293" y="2937"/>
                </a:lnTo>
                <a:lnTo>
                  <a:pt x="2284" y="2944"/>
                </a:lnTo>
                <a:lnTo>
                  <a:pt x="2275" y="2950"/>
                </a:lnTo>
                <a:lnTo>
                  <a:pt x="2265" y="2955"/>
                </a:lnTo>
                <a:lnTo>
                  <a:pt x="2254" y="2960"/>
                </a:lnTo>
                <a:lnTo>
                  <a:pt x="2244" y="2965"/>
                </a:lnTo>
                <a:lnTo>
                  <a:pt x="2234" y="2969"/>
                </a:lnTo>
                <a:lnTo>
                  <a:pt x="2223" y="2973"/>
                </a:lnTo>
                <a:lnTo>
                  <a:pt x="2211" y="2977"/>
                </a:lnTo>
                <a:lnTo>
                  <a:pt x="2200" y="2979"/>
                </a:lnTo>
                <a:lnTo>
                  <a:pt x="2189" y="2981"/>
                </a:lnTo>
                <a:lnTo>
                  <a:pt x="2177" y="2983"/>
                </a:lnTo>
                <a:lnTo>
                  <a:pt x="2165" y="2984"/>
                </a:lnTo>
                <a:lnTo>
                  <a:pt x="2153" y="2984"/>
                </a:lnTo>
                <a:lnTo>
                  <a:pt x="236" y="2984"/>
                </a:lnTo>
                <a:lnTo>
                  <a:pt x="223" y="2984"/>
                </a:lnTo>
                <a:lnTo>
                  <a:pt x="211" y="2983"/>
                </a:lnTo>
                <a:lnTo>
                  <a:pt x="200" y="2981"/>
                </a:lnTo>
                <a:lnTo>
                  <a:pt x="188" y="2979"/>
                </a:lnTo>
                <a:lnTo>
                  <a:pt x="177" y="2977"/>
                </a:lnTo>
                <a:lnTo>
                  <a:pt x="166" y="2973"/>
                </a:lnTo>
                <a:lnTo>
                  <a:pt x="154" y="2969"/>
                </a:lnTo>
                <a:lnTo>
                  <a:pt x="144" y="2965"/>
                </a:lnTo>
                <a:lnTo>
                  <a:pt x="134" y="2960"/>
                </a:lnTo>
                <a:lnTo>
                  <a:pt x="124" y="2955"/>
                </a:lnTo>
                <a:lnTo>
                  <a:pt x="113" y="2950"/>
                </a:lnTo>
                <a:lnTo>
                  <a:pt x="104" y="2944"/>
                </a:lnTo>
                <a:lnTo>
                  <a:pt x="95" y="2937"/>
                </a:lnTo>
                <a:lnTo>
                  <a:pt x="86" y="2930"/>
                </a:lnTo>
                <a:lnTo>
                  <a:pt x="77" y="2922"/>
                </a:lnTo>
                <a:lnTo>
                  <a:pt x="69" y="2915"/>
                </a:lnTo>
                <a:lnTo>
                  <a:pt x="62" y="2907"/>
                </a:lnTo>
                <a:lnTo>
                  <a:pt x="54" y="2899"/>
                </a:lnTo>
                <a:lnTo>
                  <a:pt x="48" y="2889"/>
                </a:lnTo>
                <a:lnTo>
                  <a:pt x="40" y="2880"/>
                </a:lnTo>
                <a:lnTo>
                  <a:pt x="34" y="2871"/>
                </a:lnTo>
                <a:lnTo>
                  <a:pt x="29" y="2861"/>
                </a:lnTo>
                <a:lnTo>
                  <a:pt x="24" y="2850"/>
                </a:lnTo>
                <a:lnTo>
                  <a:pt x="19" y="2840"/>
                </a:lnTo>
                <a:lnTo>
                  <a:pt x="15" y="2830"/>
                </a:lnTo>
                <a:lnTo>
                  <a:pt x="11" y="2818"/>
                </a:lnTo>
                <a:lnTo>
                  <a:pt x="8" y="2807"/>
                </a:lnTo>
                <a:lnTo>
                  <a:pt x="5" y="2796"/>
                </a:lnTo>
                <a:lnTo>
                  <a:pt x="3" y="2785"/>
                </a:lnTo>
                <a:lnTo>
                  <a:pt x="1" y="2773"/>
                </a:lnTo>
                <a:lnTo>
                  <a:pt x="0" y="2761"/>
                </a:lnTo>
                <a:lnTo>
                  <a:pt x="0" y="2749"/>
                </a:lnTo>
                <a:close/>
                <a:moveTo>
                  <a:pt x="2129" y="1437"/>
                </a:moveTo>
                <a:lnTo>
                  <a:pt x="2236" y="1437"/>
                </a:lnTo>
                <a:lnTo>
                  <a:pt x="2248" y="1438"/>
                </a:lnTo>
                <a:lnTo>
                  <a:pt x="2261" y="1440"/>
                </a:lnTo>
                <a:lnTo>
                  <a:pt x="2272" y="1443"/>
                </a:lnTo>
                <a:lnTo>
                  <a:pt x="2283" y="1448"/>
                </a:lnTo>
                <a:lnTo>
                  <a:pt x="2294" y="1453"/>
                </a:lnTo>
                <a:lnTo>
                  <a:pt x="2305" y="1459"/>
                </a:lnTo>
                <a:lnTo>
                  <a:pt x="2314" y="1466"/>
                </a:lnTo>
                <a:lnTo>
                  <a:pt x="2322" y="1474"/>
                </a:lnTo>
                <a:lnTo>
                  <a:pt x="2330" y="1482"/>
                </a:lnTo>
                <a:lnTo>
                  <a:pt x="2338" y="1492"/>
                </a:lnTo>
                <a:lnTo>
                  <a:pt x="2344" y="1502"/>
                </a:lnTo>
                <a:lnTo>
                  <a:pt x="2349" y="1513"/>
                </a:lnTo>
                <a:lnTo>
                  <a:pt x="2353" y="1524"/>
                </a:lnTo>
                <a:lnTo>
                  <a:pt x="2356" y="1536"/>
                </a:lnTo>
                <a:lnTo>
                  <a:pt x="2358" y="1548"/>
                </a:lnTo>
                <a:lnTo>
                  <a:pt x="2358" y="1561"/>
                </a:lnTo>
                <a:lnTo>
                  <a:pt x="2358" y="2539"/>
                </a:lnTo>
                <a:lnTo>
                  <a:pt x="2358" y="2551"/>
                </a:lnTo>
                <a:lnTo>
                  <a:pt x="2356" y="2564"/>
                </a:lnTo>
                <a:lnTo>
                  <a:pt x="2353" y="2575"/>
                </a:lnTo>
                <a:lnTo>
                  <a:pt x="2349" y="2586"/>
                </a:lnTo>
                <a:lnTo>
                  <a:pt x="2344" y="2597"/>
                </a:lnTo>
                <a:lnTo>
                  <a:pt x="2338" y="2607"/>
                </a:lnTo>
                <a:lnTo>
                  <a:pt x="2330" y="2616"/>
                </a:lnTo>
                <a:lnTo>
                  <a:pt x="2322" y="2625"/>
                </a:lnTo>
                <a:lnTo>
                  <a:pt x="2314" y="2633"/>
                </a:lnTo>
                <a:lnTo>
                  <a:pt x="2305" y="2640"/>
                </a:lnTo>
                <a:lnTo>
                  <a:pt x="2294" y="2646"/>
                </a:lnTo>
                <a:lnTo>
                  <a:pt x="2284" y="2651"/>
                </a:lnTo>
                <a:lnTo>
                  <a:pt x="2273" y="2655"/>
                </a:lnTo>
                <a:lnTo>
                  <a:pt x="2261" y="2658"/>
                </a:lnTo>
                <a:lnTo>
                  <a:pt x="2249" y="2660"/>
                </a:lnTo>
                <a:lnTo>
                  <a:pt x="2237" y="2661"/>
                </a:lnTo>
                <a:lnTo>
                  <a:pt x="2128" y="2661"/>
                </a:lnTo>
                <a:lnTo>
                  <a:pt x="2116" y="2660"/>
                </a:lnTo>
                <a:lnTo>
                  <a:pt x="2103" y="2658"/>
                </a:lnTo>
                <a:lnTo>
                  <a:pt x="2092" y="2655"/>
                </a:lnTo>
                <a:lnTo>
                  <a:pt x="2081" y="2651"/>
                </a:lnTo>
                <a:lnTo>
                  <a:pt x="2071" y="2646"/>
                </a:lnTo>
                <a:lnTo>
                  <a:pt x="2060" y="2640"/>
                </a:lnTo>
                <a:lnTo>
                  <a:pt x="2051" y="2633"/>
                </a:lnTo>
                <a:lnTo>
                  <a:pt x="2042" y="2625"/>
                </a:lnTo>
                <a:lnTo>
                  <a:pt x="2035" y="2616"/>
                </a:lnTo>
                <a:lnTo>
                  <a:pt x="2027" y="2607"/>
                </a:lnTo>
                <a:lnTo>
                  <a:pt x="2021" y="2597"/>
                </a:lnTo>
                <a:lnTo>
                  <a:pt x="2016" y="2586"/>
                </a:lnTo>
                <a:lnTo>
                  <a:pt x="2012" y="2575"/>
                </a:lnTo>
                <a:lnTo>
                  <a:pt x="2009" y="2564"/>
                </a:lnTo>
                <a:lnTo>
                  <a:pt x="2007" y="2551"/>
                </a:lnTo>
                <a:lnTo>
                  <a:pt x="2006" y="2539"/>
                </a:lnTo>
                <a:lnTo>
                  <a:pt x="2006" y="1561"/>
                </a:lnTo>
                <a:lnTo>
                  <a:pt x="2007" y="1548"/>
                </a:lnTo>
                <a:lnTo>
                  <a:pt x="2009" y="1536"/>
                </a:lnTo>
                <a:lnTo>
                  <a:pt x="2012" y="1524"/>
                </a:lnTo>
                <a:lnTo>
                  <a:pt x="2016" y="1513"/>
                </a:lnTo>
                <a:lnTo>
                  <a:pt x="2021" y="1502"/>
                </a:lnTo>
                <a:lnTo>
                  <a:pt x="2027" y="1492"/>
                </a:lnTo>
                <a:lnTo>
                  <a:pt x="2035" y="1482"/>
                </a:lnTo>
                <a:lnTo>
                  <a:pt x="2042" y="1474"/>
                </a:lnTo>
                <a:lnTo>
                  <a:pt x="2051" y="1466"/>
                </a:lnTo>
                <a:lnTo>
                  <a:pt x="2060" y="1459"/>
                </a:lnTo>
                <a:lnTo>
                  <a:pt x="2071" y="1453"/>
                </a:lnTo>
                <a:lnTo>
                  <a:pt x="2081" y="1448"/>
                </a:lnTo>
                <a:lnTo>
                  <a:pt x="2092" y="1443"/>
                </a:lnTo>
                <a:lnTo>
                  <a:pt x="2104" y="1440"/>
                </a:lnTo>
                <a:lnTo>
                  <a:pt x="2117" y="1438"/>
                </a:lnTo>
                <a:lnTo>
                  <a:pt x="2129" y="1437"/>
                </a:lnTo>
                <a:close/>
                <a:moveTo>
                  <a:pt x="152" y="1437"/>
                </a:moveTo>
                <a:lnTo>
                  <a:pt x="259" y="1437"/>
                </a:lnTo>
                <a:lnTo>
                  <a:pt x="271" y="1438"/>
                </a:lnTo>
                <a:lnTo>
                  <a:pt x="284" y="1440"/>
                </a:lnTo>
                <a:lnTo>
                  <a:pt x="296" y="1443"/>
                </a:lnTo>
                <a:lnTo>
                  <a:pt x="307" y="1448"/>
                </a:lnTo>
                <a:lnTo>
                  <a:pt x="318" y="1453"/>
                </a:lnTo>
                <a:lnTo>
                  <a:pt x="328" y="1459"/>
                </a:lnTo>
                <a:lnTo>
                  <a:pt x="337" y="1466"/>
                </a:lnTo>
                <a:lnTo>
                  <a:pt x="346" y="1474"/>
                </a:lnTo>
                <a:lnTo>
                  <a:pt x="354" y="1482"/>
                </a:lnTo>
                <a:lnTo>
                  <a:pt x="361" y="1492"/>
                </a:lnTo>
                <a:lnTo>
                  <a:pt x="367" y="1502"/>
                </a:lnTo>
                <a:lnTo>
                  <a:pt x="372" y="1513"/>
                </a:lnTo>
                <a:lnTo>
                  <a:pt x="376" y="1524"/>
                </a:lnTo>
                <a:lnTo>
                  <a:pt x="379" y="1536"/>
                </a:lnTo>
                <a:lnTo>
                  <a:pt x="381" y="1548"/>
                </a:lnTo>
                <a:lnTo>
                  <a:pt x="382" y="1561"/>
                </a:lnTo>
                <a:lnTo>
                  <a:pt x="382" y="2539"/>
                </a:lnTo>
                <a:lnTo>
                  <a:pt x="381" y="2551"/>
                </a:lnTo>
                <a:lnTo>
                  <a:pt x="379" y="2564"/>
                </a:lnTo>
                <a:lnTo>
                  <a:pt x="376" y="2575"/>
                </a:lnTo>
                <a:lnTo>
                  <a:pt x="372" y="2586"/>
                </a:lnTo>
                <a:lnTo>
                  <a:pt x="367" y="2597"/>
                </a:lnTo>
                <a:lnTo>
                  <a:pt x="361" y="2607"/>
                </a:lnTo>
                <a:lnTo>
                  <a:pt x="354" y="2616"/>
                </a:lnTo>
                <a:lnTo>
                  <a:pt x="346" y="2625"/>
                </a:lnTo>
                <a:lnTo>
                  <a:pt x="337" y="2633"/>
                </a:lnTo>
                <a:lnTo>
                  <a:pt x="328" y="2640"/>
                </a:lnTo>
                <a:lnTo>
                  <a:pt x="318" y="2646"/>
                </a:lnTo>
                <a:lnTo>
                  <a:pt x="307" y="2651"/>
                </a:lnTo>
                <a:lnTo>
                  <a:pt x="296" y="2655"/>
                </a:lnTo>
                <a:lnTo>
                  <a:pt x="285" y="2658"/>
                </a:lnTo>
                <a:lnTo>
                  <a:pt x="272" y="2660"/>
                </a:lnTo>
                <a:lnTo>
                  <a:pt x="260" y="2661"/>
                </a:lnTo>
                <a:lnTo>
                  <a:pt x="151" y="2661"/>
                </a:lnTo>
                <a:lnTo>
                  <a:pt x="139" y="2660"/>
                </a:lnTo>
                <a:lnTo>
                  <a:pt x="128" y="2658"/>
                </a:lnTo>
                <a:lnTo>
                  <a:pt x="115" y="2655"/>
                </a:lnTo>
                <a:lnTo>
                  <a:pt x="104" y="2651"/>
                </a:lnTo>
                <a:lnTo>
                  <a:pt x="94" y="2646"/>
                </a:lnTo>
                <a:lnTo>
                  <a:pt x="84" y="2640"/>
                </a:lnTo>
                <a:lnTo>
                  <a:pt x="74" y="2633"/>
                </a:lnTo>
                <a:lnTo>
                  <a:pt x="65" y="2625"/>
                </a:lnTo>
                <a:lnTo>
                  <a:pt x="58" y="2616"/>
                </a:lnTo>
                <a:lnTo>
                  <a:pt x="51" y="2607"/>
                </a:lnTo>
                <a:lnTo>
                  <a:pt x="45" y="2597"/>
                </a:lnTo>
                <a:lnTo>
                  <a:pt x="39" y="2586"/>
                </a:lnTo>
                <a:lnTo>
                  <a:pt x="35" y="2575"/>
                </a:lnTo>
                <a:lnTo>
                  <a:pt x="32" y="2564"/>
                </a:lnTo>
                <a:lnTo>
                  <a:pt x="30" y="2551"/>
                </a:lnTo>
                <a:lnTo>
                  <a:pt x="30" y="2539"/>
                </a:lnTo>
                <a:lnTo>
                  <a:pt x="30" y="1561"/>
                </a:lnTo>
                <a:lnTo>
                  <a:pt x="30" y="1548"/>
                </a:lnTo>
                <a:lnTo>
                  <a:pt x="32" y="1536"/>
                </a:lnTo>
                <a:lnTo>
                  <a:pt x="35" y="1524"/>
                </a:lnTo>
                <a:lnTo>
                  <a:pt x="39" y="1513"/>
                </a:lnTo>
                <a:lnTo>
                  <a:pt x="45" y="1502"/>
                </a:lnTo>
                <a:lnTo>
                  <a:pt x="51" y="1492"/>
                </a:lnTo>
                <a:lnTo>
                  <a:pt x="58" y="1482"/>
                </a:lnTo>
                <a:lnTo>
                  <a:pt x="66" y="1474"/>
                </a:lnTo>
                <a:lnTo>
                  <a:pt x="74" y="1466"/>
                </a:lnTo>
                <a:lnTo>
                  <a:pt x="84" y="1459"/>
                </a:lnTo>
                <a:lnTo>
                  <a:pt x="94" y="1453"/>
                </a:lnTo>
                <a:lnTo>
                  <a:pt x="105" y="1448"/>
                </a:lnTo>
                <a:lnTo>
                  <a:pt x="116" y="1443"/>
                </a:lnTo>
                <a:lnTo>
                  <a:pt x="128" y="1440"/>
                </a:lnTo>
                <a:lnTo>
                  <a:pt x="140" y="1438"/>
                </a:lnTo>
                <a:lnTo>
                  <a:pt x="152" y="1437"/>
                </a:lnTo>
                <a:close/>
                <a:moveTo>
                  <a:pt x="985" y="1027"/>
                </a:moveTo>
                <a:lnTo>
                  <a:pt x="1403" y="1027"/>
                </a:lnTo>
                <a:lnTo>
                  <a:pt x="1428" y="1028"/>
                </a:lnTo>
                <a:lnTo>
                  <a:pt x="1452" y="1030"/>
                </a:lnTo>
                <a:lnTo>
                  <a:pt x="1476" y="1033"/>
                </a:lnTo>
                <a:lnTo>
                  <a:pt x="1500" y="1037"/>
                </a:lnTo>
                <a:lnTo>
                  <a:pt x="1523" y="1042"/>
                </a:lnTo>
                <a:lnTo>
                  <a:pt x="1546" y="1048"/>
                </a:lnTo>
                <a:lnTo>
                  <a:pt x="1568" y="1056"/>
                </a:lnTo>
                <a:lnTo>
                  <a:pt x="1590" y="1065"/>
                </a:lnTo>
                <a:lnTo>
                  <a:pt x="1612" y="1075"/>
                </a:lnTo>
                <a:lnTo>
                  <a:pt x="1632" y="1085"/>
                </a:lnTo>
                <a:lnTo>
                  <a:pt x="1652" y="1096"/>
                </a:lnTo>
                <a:lnTo>
                  <a:pt x="1671" y="1109"/>
                </a:lnTo>
                <a:lnTo>
                  <a:pt x="1691" y="1123"/>
                </a:lnTo>
                <a:lnTo>
                  <a:pt x="1709" y="1136"/>
                </a:lnTo>
                <a:lnTo>
                  <a:pt x="1727" y="1152"/>
                </a:lnTo>
                <a:lnTo>
                  <a:pt x="1743" y="1168"/>
                </a:lnTo>
                <a:lnTo>
                  <a:pt x="1758" y="1185"/>
                </a:lnTo>
                <a:lnTo>
                  <a:pt x="1774" y="1202"/>
                </a:lnTo>
                <a:lnTo>
                  <a:pt x="1788" y="1221"/>
                </a:lnTo>
                <a:lnTo>
                  <a:pt x="1801" y="1239"/>
                </a:lnTo>
                <a:lnTo>
                  <a:pt x="1814" y="1259"/>
                </a:lnTo>
                <a:lnTo>
                  <a:pt x="1826" y="1279"/>
                </a:lnTo>
                <a:lnTo>
                  <a:pt x="1836" y="1300"/>
                </a:lnTo>
                <a:lnTo>
                  <a:pt x="1846" y="1320"/>
                </a:lnTo>
                <a:lnTo>
                  <a:pt x="1855" y="1343"/>
                </a:lnTo>
                <a:lnTo>
                  <a:pt x="1862" y="1364"/>
                </a:lnTo>
                <a:lnTo>
                  <a:pt x="1868" y="1388"/>
                </a:lnTo>
                <a:lnTo>
                  <a:pt x="1874" y="1411"/>
                </a:lnTo>
                <a:lnTo>
                  <a:pt x="1879" y="1434"/>
                </a:lnTo>
                <a:lnTo>
                  <a:pt x="1882" y="1459"/>
                </a:lnTo>
                <a:lnTo>
                  <a:pt x="1884" y="1482"/>
                </a:lnTo>
                <a:lnTo>
                  <a:pt x="1884" y="1507"/>
                </a:lnTo>
                <a:lnTo>
                  <a:pt x="1884" y="2661"/>
                </a:lnTo>
                <a:lnTo>
                  <a:pt x="505" y="2661"/>
                </a:lnTo>
                <a:lnTo>
                  <a:pt x="505" y="1507"/>
                </a:lnTo>
                <a:lnTo>
                  <a:pt x="505" y="1482"/>
                </a:lnTo>
                <a:lnTo>
                  <a:pt x="507" y="1459"/>
                </a:lnTo>
                <a:lnTo>
                  <a:pt x="510" y="1434"/>
                </a:lnTo>
                <a:lnTo>
                  <a:pt x="514" y="1411"/>
                </a:lnTo>
                <a:lnTo>
                  <a:pt x="520" y="1388"/>
                </a:lnTo>
                <a:lnTo>
                  <a:pt x="526" y="1364"/>
                </a:lnTo>
                <a:lnTo>
                  <a:pt x="533" y="1343"/>
                </a:lnTo>
                <a:lnTo>
                  <a:pt x="543" y="1320"/>
                </a:lnTo>
                <a:lnTo>
                  <a:pt x="552" y="1300"/>
                </a:lnTo>
                <a:lnTo>
                  <a:pt x="562" y="1279"/>
                </a:lnTo>
                <a:lnTo>
                  <a:pt x="574" y="1259"/>
                </a:lnTo>
                <a:lnTo>
                  <a:pt x="587" y="1239"/>
                </a:lnTo>
                <a:lnTo>
                  <a:pt x="600" y="1221"/>
                </a:lnTo>
                <a:lnTo>
                  <a:pt x="614" y="1202"/>
                </a:lnTo>
                <a:lnTo>
                  <a:pt x="630" y="1185"/>
                </a:lnTo>
                <a:lnTo>
                  <a:pt x="645" y="1168"/>
                </a:lnTo>
                <a:lnTo>
                  <a:pt x="662" y="1152"/>
                </a:lnTo>
                <a:lnTo>
                  <a:pt x="679" y="1136"/>
                </a:lnTo>
                <a:lnTo>
                  <a:pt x="698" y="1123"/>
                </a:lnTo>
                <a:lnTo>
                  <a:pt x="716" y="1109"/>
                </a:lnTo>
                <a:lnTo>
                  <a:pt x="736" y="1096"/>
                </a:lnTo>
                <a:lnTo>
                  <a:pt x="756" y="1085"/>
                </a:lnTo>
                <a:lnTo>
                  <a:pt x="777" y="1075"/>
                </a:lnTo>
                <a:lnTo>
                  <a:pt x="798" y="1065"/>
                </a:lnTo>
                <a:lnTo>
                  <a:pt x="820" y="1056"/>
                </a:lnTo>
                <a:lnTo>
                  <a:pt x="842" y="1048"/>
                </a:lnTo>
                <a:lnTo>
                  <a:pt x="865" y="1042"/>
                </a:lnTo>
                <a:lnTo>
                  <a:pt x="889" y="1037"/>
                </a:lnTo>
                <a:lnTo>
                  <a:pt x="912" y="1033"/>
                </a:lnTo>
                <a:lnTo>
                  <a:pt x="936" y="1030"/>
                </a:lnTo>
                <a:lnTo>
                  <a:pt x="960" y="1028"/>
                </a:lnTo>
                <a:lnTo>
                  <a:pt x="985" y="1027"/>
                </a:lnTo>
                <a:close/>
                <a:moveTo>
                  <a:pt x="581" y="2585"/>
                </a:moveTo>
                <a:lnTo>
                  <a:pt x="653" y="2585"/>
                </a:lnTo>
                <a:lnTo>
                  <a:pt x="1443" y="1105"/>
                </a:lnTo>
                <a:lnTo>
                  <a:pt x="1433" y="1104"/>
                </a:lnTo>
                <a:lnTo>
                  <a:pt x="1424" y="1104"/>
                </a:lnTo>
                <a:lnTo>
                  <a:pt x="1413" y="1103"/>
                </a:lnTo>
                <a:lnTo>
                  <a:pt x="1403" y="1103"/>
                </a:lnTo>
                <a:lnTo>
                  <a:pt x="985" y="1103"/>
                </a:lnTo>
                <a:lnTo>
                  <a:pt x="964" y="1104"/>
                </a:lnTo>
                <a:lnTo>
                  <a:pt x="944" y="1105"/>
                </a:lnTo>
                <a:lnTo>
                  <a:pt x="924" y="1108"/>
                </a:lnTo>
                <a:lnTo>
                  <a:pt x="904" y="1111"/>
                </a:lnTo>
                <a:lnTo>
                  <a:pt x="884" y="1116"/>
                </a:lnTo>
                <a:lnTo>
                  <a:pt x="865" y="1121"/>
                </a:lnTo>
                <a:lnTo>
                  <a:pt x="847" y="1127"/>
                </a:lnTo>
                <a:lnTo>
                  <a:pt x="828" y="1134"/>
                </a:lnTo>
                <a:lnTo>
                  <a:pt x="810" y="1143"/>
                </a:lnTo>
                <a:lnTo>
                  <a:pt x="792" y="1152"/>
                </a:lnTo>
                <a:lnTo>
                  <a:pt x="776" y="1161"/>
                </a:lnTo>
                <a:lnTo>
                  <a:pt x="759" y="1172"/>
                </a:lnTo>
                <a:lnTo>
                  <a:pt x="743" y="1184"/>
                </a:lnTo>
                <a:lnTo>
                  <a:pt x="727" y="1195"/>
                </a:lnTo>
                <a:lnTo>
                  <a:pt x="713" y="1208"/>
                </a:lnTo>
                <a:lnTo>
                  <a:pt x="699" y="1222"/>
                </a:lnTo>
                <a:lnTo>
                  <a:pt x="685" y="1236"/>
                </a:lnTo>
                <a:lnTo>
                  <a:pt x="673" y="1250"/>
                </a:lnTo>
                <a:lnTo>
                  <a:pt x="661" y="1266"/>
                </a:lnTo>
                <a:lnTo>
                  <a:pt x="649" y="1281"/>
                </a:lnTo>
                <a:lnTo>
                  <a:pt x="639" y="1298"/>
                </a:lnTo>
                <a:lnTo>
                  <a:pt x="629" y="1315"/>
                </a:lnTo>
                <a:lnTo>
                  <a:pt x="621" y="1333"/>
                </a:lnTo>
                <a:lnTo>
                  <a:pt x="612" y="1350"/>
                </a:lnTo>
                <a:lnTo>
                  <a:pt x="605" y="1368"/>
                </a:lnTo>
                <a:lnTo>
                  <a:pt x="598" y="1387"/>
                </a:lnTo>
                <a:lnTo>
                  <a:pt x="593" y="1406"/>
                </a:lnTo>
                <a:lnTo>
                  <a:pt x="589" y="1426"/>
                </a:lnTo>
                <a:lnTo>
                  <a:pt x="585" y="1446"/>
                </a:lnTo>
                <a:lnTo>
                  <a:pt x="583" y="1466"/>
                </a:lnTo>
                <a:lnTo>
                  <a:pt x="581" y="1487"/>
                </a:lnTo>
                <a:lnTo>
                  <a:pt x="581" y="1507"/>
                </a:lnTo>
                <a:lnTo>
                  <a:pt x="581" y="2585"/>
                </a:lnTo>
                <a:close/>
                <a:moveTo>
                  <a:pt x="1160" y="76"/>
                </a:moveTo>
                <a:lnTo>
                  <a:pt x="1179" y="76"/>
                </a:lnTo>
                <a:lnTo>
                  <a:pt x="1199" y="78"/>
                </a:lnTo>
                <a:lnTo>
                  <a:pt x="1217" y="80"/>
                </a:lnTo>
                <a:lnTo>
                  <a:pt x="1236" y="83"/>
                </a:lnTo>
                <a:lnTo>
                  <a:pt x="1254" y="87"/>
                </a:lnTo>
                <a:lnTo>
                  <a:pt x="1273" y="92"/>
                </a:lnTo>
                <a:lnTo>
                  <a:pt x="1290" y="98"/>
                </a:lnTo>
                <a:lnTo>
                  <a:pt x="1308" y="104"/>
                </a:lnTo>
                <a:lnTo>
                  <a:pt x="948" y="779"/>
                </a:lnTo>
                <a:lnTo>
                  <a:pt x="929" y="766"/>
                </a:lnTo>
                <a:lnTo>
                  <a:pt x="910" y="751"/>
                </a:lnTo>
                <a:lnTo>
                  <a:pt x="894" y="736"/>
                </a:lnTo>
                <a:lnTo>
                  <a:pt x="877" y="720"/>
                </a:lnTo>
                <a:lnTo>
                  <a:pt x="862" y="702"/>
                </a:lnTo>
                <a:lnTo>
                  <a:pt x="848" y="684"/>
                </a:lnTo>
                <a:lnTo>
                  <a:pt x="835" y="664"/>
                </a:lnTo>
                <a:lnTo>
                  <a:pt x="823" y="644"/>
                </a:lnTo>
                <a:lnTo>
                  <a:pt x="813" y="623"/>
                </a:lnTo>
                <a:lnTo>
                  <a:pt x="803" y="601"/>
                </a:lnTo>
                <a:lnTo>
                  <a:pt x="795" y="579"/>
                </a:lnTo>
                <a:lnTo>
                  <a:pt x="788" y="556"/>
                </a:lnTo>
                <a:lnTo>
                  <a:pt x="783" y="533"/>
                </a:lnTo>
                <a:lnTo>
                  <a:pt x="779" y="509"/>
                </a:lnTo>
                <a:lnTo>
                  <a:pt x="777" y="484"/>
                </a:lnTo>
                <a:lnTo>
                  <a:pt x="776" y="460"/>
                </a:lnTo>
                <a:lnTo>
                  <a:pt x="777" y="439"/>
                </a:lnTo>
                <a:lnTo>
                  <a:pt x="778" y="420"/>
                </a:lnTo>
                <a:lnTo>
                  <a:pt x="781" y="401"/>
                </a:lnTo>
                <a:lnTo>
                  <a:pt x="784" y="382"/>
                </a:lnTo>
                <a:lnTo>
                  <a:pt x="788" y="363"/>
                </a:lnTo>
                <a:lnTo>
                  <a:pt x="793" y="345"/>
                </a:lnTo>
                <a:lnTo>
                  <a:pt x="799" y="327"/>
                </a:lnTo>
                <a:lnTo>
                  <a:pt x="806" y="310"/>
                </a:lnTo>
                <a:lnTo>
                  <a:pt x="814" y="293"/>
                </a:lnTo>
                <a:lnTo>
                  <a:pt x="822" y="276"/>
                </a:lnTo>
                <a:lnTo>
                  <a:pt x="831" y="260"/>
                </a:lnTo>
                <a:lnTo>
                  <a:pt x="841" y="245"/>
                </a:lnTo>
                <a:lnTo>
                  <a:pt x="852" y="230"/>
                </a:lnTo>
                <a:lnTo>
                  <a:pt x="864" y="215"/>
                </a:lnTo>
                <a:lnTo>
                  <a:pt x="875" y="201"/>
                </a:lnTo>
                <a:lnTo>
                  <a:pt x="889" y="188"/>
                </a:lnTo>
                <a:lnTo>
                  <a:pt x="902" y="175"/>
                </a:lnTo>
                <a:lnTo>
                  <a:pt x="915" y="163"/>
                </a:lnTo>
                <a:lnTo>
                  <a:pt x="930" y="152"/>
                </a:lnTo>
                <a:lnTo>
                  <a:pt x="945" y="141"/>
                </a:lnTo>
                <a:lnTo>
                  <a:pt x="960" y="131"/>
                </a:lnTo>
                <a:lnTo>
                  <a:pt x="977" y="122"/>
                </a:lnTo>
                <a:lnTo>
                  <a:pt x="993" y="114"/>
                </a:lnTo>
                <a:lnTo>
                  <a:pt x="1011" y="105"/>
                </a:lnTo>
                <a:lnTo>
                  <a:pt x="1028" y="98"/>
                </a:lnTo>
                <a:lnTo>
                  <a:pt x="1046" y="93"/>
                </a:lnTo>
                <a:lnTo>
                  <a:pt x="1064" y="87"/>
                </a:lnTo>
                <a:lnTo>
                  <a:pt x="1083" y="83"/>
                </a:lnTo>
                <a:lnTo>
                  <a:pt x="1101" y="80"/>
                </a:lnTo>
                <a:lnTo>
                  <a:pt x="1121" y="78"/>
                </a:lnTo>
                <a:lnTo>
                  <a:pt x="1140" y="76"/>
                </a:lnTo>
                <a:lnTo>
                  <a:pt x="1160" y="76"/>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0" name="Freeform 9"/>
          <p:cNvSpPr>
            <a:spLocks noEditPoints="1"/>
          </p:cNvSpPr>
          <p:nvPr/>
        </p:nvSpPr>
        <p:spPr bwMode="auto">
          <a:xfrm>
            <a:off x="861201" y="904240"/>
            <a:ext cx="520887" cy="335280"/>
          </a:xfrm>
          <a:custGeom>
            <a:avLst/>
            <a:gdLst/>
            <a:ahLst/>
            <a:cxnLst>
              <a:cxn ang="0">
                <a:pos x="276" y="2140"/>
              </a:cxn>
              <a:cxn ang="0">
                <a:pos x="526" y="2837"/>
              </a:cxn>
              <a:cxn ang="0">
                <a:pos x="818" y="3375"/>
              </a:cxn>
              <a:cxn ang="0">
                <a:pos x="1144" y="3765"/>
              </a:cxn>
              <a:cxn ang="0">
                <a:pos x="1460" y="3985"/>
              </a:cxn>
              <a:cxn ang="0">
                <a:pos x="2217" y="4044"/>
              </a:cxn>
              <a:cxn ang="0">
                <a:pos x="2744" y="3727"/>
              </a:cxn>
              <a:cxn ang="0">
                <a:pos x="3055" y="3338"/>
              </a:cxn>
              <a:cxn ang="0">
                <a:pos x="3344" y="2792"/>
              </a:cxn>
              <a:cxn ang="0">
                <a:pos x="3592" y="2072"/>
              </a:cxn>
              <a:cxn ang="0">
                <a:pos x="3650" y="1331"/>
              </a:cxn>
              <a:cxn ang="0">
                <a:pos x="2961" y="1084"/>
              </a:cxn>
              <a:cxn ang="0">
                <a:pos x="2179" y="966"/>
              </a:cxn>
              <a:cxn ang="0">
                <a:pos x="1361" y="994"/>
              </a:cxn>
              <a:cxn ang="0">
                <a:pos x="611" y="1164"/>
              </a:cxn>
              <a:cxn ang="0">
                <a:pos x="1147" y="3033"/>
              </a:cxn>
              <a:cxn ang="0">
                <a:pos x="1620" y="3608"/>
              </a:cxn>
              <a:cxn ang="0">
                <a:pos x="2052" y="3725"/>
              </a:cxn>
              <a:cxn ang="0">
                <a:pos x="2280" y="3183"/>
              </a:cxn>
              <a:cxn ang="0">
                <a:pos x="3030" y="2619"/>
              </a:cxn>
              <a:cxn ang="0">
                <a:pos x="3001" y="2273"/>
              </a:cxn>
              <a:cxn ang="0">
                <a:pos x="2308" y="2582"/>
              </a:cxn>
              <a:cxn ang="0">
                <a:pos x="2222" y="2013"/>
              </a:cxn>
              <a:cxn ang="0">
                <a:pos x="2244" y="1327"/>
              </a:cxn>
              <a:cxn ang="0">
                <a:pos x="1724" y="1320"/>
              </a:cxn>
              <a:cxn ang="0">
                <a:pos x="1616" y="1847"/>
              </a:cxn>
              <a:cxn ang="0">
                <a:pos x="1633" y="2565"/>
              </a:cxn>
              <a:cxn ang="0">
                <a:pos x="994" y="2349"/>
              </a:cxn>
              <a:cxn ang="0">
                <a:pos x="725" y="2377"/>
              </a:cxn>
              <a:cxn ang="0">
                <a:pos x="1451" y="47"/>
              </a:cxn>
              <a:cxn ang="0">
                <a:pos x="1367" y="528"/>
              </a:cxn>
              <a:cxn ang="0">
                <a:pos x="1115" y="674"/>
              </a:cxn>
              <a:cxn ang="0">
                <a:pos x="719" y="782"/>
              </a:cxn>
              <a:cxn ang="0">
                <a:pos x="592" y="510"/>
              </a:cxn>
              <a:cxn ang="0">
                <a:pos x="277" y="595"/>
              </a:cxn>
              <a:cxn ang="0">
                <a:pos x="11" y="833"/>
              </a:cxn>
              <a:cxn ang="0">
                <a:pos x="190" y="1276"/>
              </a:cxn>
              <a:cxn ang="0">
                <a:pos x="885" y="1028"/>
              </a:cxn>
              <a:cxn ang="0">
                <a:pos x="1670" y="910"/>
              </a:cxn>
              <a:cxn ang="0">
                <a:pos x="2491" y="939"/>
              </a:cxn>
              <a:cxn ang="0">
                <a:pos x="3244" y="1109"/>
              </a:cxn>
              <a:cxn ang="0">
                <a:pos x="3776" y="1208"/>
              </a:cxn>
              <a:cxn ang="0">
                <a:pos x="3850" y="764"/>
              </a:cxn>
              <a:cxn ang="0">
                <a:pos x="3333" y="449"/>
              </a:cxn>
              <a:cxn ang="0">
                <a:pos x="3186" y="670"/>
              </a:cxn>
              <a:cxn ang="0">
                <a:pos x="3027" y="750"/>
              </a:cxn>
              <a:cxn ang="0">
                <a:pos x="2562" y="637"/>
              </a:cxn>
              <a:cxn ang="0">
                <a:pos x="2440" y="282"/>
              </a:cxn>
              <a:cxn ang="0">
                <a:pos x="2179" y="21"/>
              </a:cxn>
              <a:cxn ang="0">
                <a:pos x="1607" y="28"/>
              </a:cxn>
              <a:cxn ang="0">
                <a:pos x="528" y="2082"/>
              </a:cxn>
              <a:cxn ang="0">
                <a:pos x="870" y="2956"/>
              </a:cxn>
              <a:cxn ang="0">
                <a:pos x="1175" y="3425"/>
              </a:cxn>
              <a:cxn ang="0">
                <a:pos x="1642" y="3785"/>
              </a:cxn>
              <a:cxn ang="0">
                <a:pos x="2234" y="3750"/>
              </a:cxn>
              <a:cxn ang="0">
                <a:pos x="2648" y="3456"/>
              </a:cxn>
              <a:cxn ang="0">
                <a:pos x="2958" y="2996"/>
              </a:cxn>
              <a:cxn ang="0">
                <a:pos x="3308" y="2132"/>
              </a:cxn>
              <a:cxn ang="0">
                <a:pos x="3410" y="1506"/>
              </a:cxn>
              <a:cxn ang="0">
                <a:pos x="2802" y="1311"/>
              </a:cxn>
              <a:cxn ang="0">
                <a:pos x="2168" y="1223"/>
              </a:cxn>
              <a:cxn ang="0">
                <a:pos x="1534" y="1235"/>
              </a:cxn>
              <a:cxn ang="0">
                <a:pos x="904" y="1346"/>
              </a:cxn>
            </a:cxnLst>
            <a:rect l="0" t="0" r="r" b="b"/>
            <a:pathLst>
              <a:path w="3850" h="4155">
                <a:moveTo>
                  <a:pt x="103" y="1380"/>
                </a:moveTo>
                <a:lnTo>
                  <a:pt x="113" y="1435"/>
                </a:lnTo>
                <a:lnTo>
                  <a:pt x="125" y="1494"/>
                </a:lnTo>
                <a:lnTo>
                  <a:pt x="137" y="1553"/>
                </a:lnTo>
                <a:lnTo>
                  <a:pt x="149" y="1614"/>
                </a:lnTo>
                <a:lnTo>
                  <a:pt x="162" y="1677"/>
                </a:lnTo>
                <a:lnTo>
                  <a:pt x="176" y="1740"/>
                </a:lnTo>
                <a:lnTo>
                  <a:pt x="191" y="1805"/>
                </a:lnTo>
                <a:lnTo>
                  <a:pt x="206" y="1871"/>
                </a:lnTo>
                <a:lnTo>
                  <a:pt x="223" y="1937"/>
                </a:lnTo>
                <a:lnTo>
                  <a:pt x="240" y="2004"/>
                </a:lnTo>
                <a:lnTo>
                  <a:pt x="257" y="2072"/>
                </a:lnTo>
                <a:lnTo>
                  <a:pt x="276" y="2140"/>
                </a:lnTo>
                <a:lnTo>
                  <a:pt x="295" y="2208"/>
                </a:lnTo>
                <a:lnTo>
                  <a:pt x="316" y="2276"/>
                </a:lnTo>
                <a:lnTo>
                  <a:pt x="338" y="2344"/>
                </a:lnTo>
                <a:lnTo>
                  <a:pt x="360" y="2411"/>
                </a:lnTo>
                <a:lnTo>
                  <a:pt x="376" y="2460"/>
                </a:lnTo>
                <a:lnTo>
                  <a:pt x="393" y="2508"/>
                </a:lnTo>
                <a:lnTo>
                  <a:pt x="411" y="2557"/>
                </a:lnTo>
                <a:lnTo>
                  <a:pt x="429" y="2605"/>
                </a:lnTo>
                <a:lnTo>
                  <a:pt x="447" y="2651"/>
                </a:lnTo>
                <a:lnTo>
                  <a:pt x="466" y="2698"/>
                </a:lnTo>
                <a:lnTo>
                  <a:pt x="486" y="2745"/>
                </a:lnTo>
                <a:lnTo>
                  <a:pt x="505" y="2792"/>
                </a:lnTo>
                <a:lnTo>
                  <a:pt x="526" y="2837"/>
                </a:lnTo>
                <a:lnTo>
                  <a:pt x="546" y="2882"/>
                </a:lnTo>
                <a:lnTo>
                  <a:pt x="567" y="2927"/>
                </a:lnTo>
                <a:lnTo>
                  <a:pt x="588" y="2971"/>
                </a:lnTo>
                <a:lnTo>
                  <a:pt x="609" y="3014"/>
                </a:lnTo>
                <a:lnTo>
                  <a:pt x="632" y="3057"/>
                </a:lnTo>
                <a:lnTo>
                  <a:pt x="654" y="3100"/>
                </a:lnTo>
                <a:lnTo>
                  <a:pt x="676" y="3141"/>
                </a:lnTo>
                <a:lnTo>
                  <a:pt x="700" y="3182"/>
                </a:lnTo>
                <a:lnTo>
                  <a:pt x="723" y="3222"/>
                </a:lnTo>
                <a:lnTo>
                  <a:pt x="747" y="3261"/>
                </a:lnTo>
                <a:lnTo>
                  <a:pt x="770" y="3301"/>
                </a:lnTo>
                <a:lnTo>
                  <a:pt x="794" y="3338"/>
                </a:lnTo>
                <a:lnTo>
                  <a:pt x="818" y="3375"/>
                </a:lnTo>
                <a:lnTo>
                  <a:pt x="842" y="3411"/>
                </a:lnTo>
                <a:lnTo>
                  <a:pt x="868" y="3446"/>
                </a:lnTo>
                <a:lnTo>
                  <a:pt x="892" y="3481"/>
                </a:lnTo>
                <a:lnTo>
                  <a:pt x="918" y="3514"/>
                </a:lnTo>
                <a:lnTo>
                  <a:pt x="942" y="3547"/>
                </a:lnTo>
                <a:lnTo>
                  <a:pt x="967" y="3578"/>
                </a:lnTo>
                <a:lnTo>
                  <a:pt x="993" y="3609"/>
                </a:lnTo>
                <a:lnTo>
                  <a:pt x="1018" y="3639"/>
                </a:lnTo>
                <a:lnTo>
                  <a:pt x="1045" y="3667"/>
                </a:lnTo>
                <a:lnTo>
                  <a:pt x="1071" y="3694"/>
                </a:lnTo>
                <a:lnTo>
                  <a:pt x="1095" y="3718"/>
                </a:lnTo>
                <a:lnTo>
                  <a:pt x="1119" y="3742"/>
                </a:lnTo>
                <a:lnTo>
                  <a:pt x="1144" y="3765"/>
                </a:lnTo>
                <a:lnTo>
                  <a:pt x="1167" y="3786"/>
                </a:lnTo>
                <a:lnTo>
                  <a:pt x="1192" y="3807"/>
                </a:lnTo>
                <a:lnTo>
                  <a:pt x="1216" y="3827"/>
                </a:lnTo>
                <a:lnTo>
                  <a:pt x="1239" y="3846"/>
                </a:lnTo>
                <a:lnTo>
                  <a:pt x="1264" y="3864"/>
                </a:lnTo>
                <a:lnTo>
                  <a:pt x="1288" y="3881"/>
                </a:lnTo>
                <a:lnTo>
                  <a:pt x="1313" y="3898"/>
                </a:lnTo>
                <a:lnTo>
                  <a:pt x="1337" y="3914"/>
                </a:lnTo>
                <a:lnTo>
                  <a:pt x="1362" y="3930"/>
                </a:lnTo>
                <a:lnTo>
                  <a:pt x="1386" y="3945"/>
                </a:lnTo>
                <a:lnTo>
                  <a:pt x="1411" y="3959"/>
                </a:lnTo>
                <a:lnTo>
                  <a:pt x="1436" y="3972"/>
                </a:lnTo>
                <a:lnTo>
                  <a:pt x="1460" y="3985"/>
                </a:lnTo>
                <a:lnTo>
                  <a:pt x="1511" y="4010"/>
                </a:lnTo>
                <a:lnTo>
                  <a:pt x="1563" y="4033"/>
                </a:lnTo>
                <a:lnTo>
                  <a:pt x="1617" y="4055"/>
                </a:lnTo>
                <a:lnTo>
                  <a:pt x="1672" y="4075"/>
                </a:lnTo>
                <a:lnTo>
                  <a:pt x="1728" y="4096"/>
                </a:lnTo>
                <a:lnTo>
                  <a:pt x="1787" y="4116"/>
                </a:lnTo>
                <a:lnTo>
                  <a:pt x="1846" y="4135"/>
                </a:lnTo>
                <a:lnTo>
                  <a:pt x="1909" y="4155"/>
                </a:lnTo>
                <a:lnTo>
                  <a:pt x="1968" y="4136"/>
                </a:lnTo>
                <a:lnTo>
                  <a:pt x="2030" y="4116"/>
                </a:lnTo>
                <a:lnTo>
                  <a:pt x="2093" y="4094"/>
                </a:lnTo>
                <a:lnTo>
                  <a:pt x="2155" y="4069"/>
                </a:lnTo>
                <a:lnTo>
                  <a:pt x="2217" y="4044"/>
                </a:lnTo>
                <a:lnTo>
                  <a:pt x="2278" y="4016"/>
                </a:lnTo>
                <a:lnTo>
                  <a:pt x="2339" y="3986"/>
                </a:lnTo>
                <a:lnTo>
                  <a:pt x="2399" y="3956"/>
                </a:lnTo>
                <a:lnTo>
                  <a:pt x="2457" y="3926"/>
                </a:lnTo>
                <a:lnTo>
                  <a:pt x="2512" y="3894"/>
                </a:lnTo>
                <a:lnTo>
                  <a:pt x="2565" y="3861"/>
                </a:lnTo>
                <a:lnTo>
                  <a:pt x="2615" y="3828"/>
                </a:lnTo>
                <a:lnTo>
                  <a:pt x="2639" y="3811"/>
                </a:lnTo>
                <a:lnTo>
                  <a:pt x="2662" y="3794"/>
                </a:lnTo>
                <a:lnTo>
                  <a:pt x="2684" y="3778"/>
                </a:lnTo>
                <a:lnTo>
                  <a:pt x="2706" y="3761"/>
                </a:lnTo>
                <a:lnTo>
                  <a:pt x="2725" y="3744"/>
                </a:lnTo>
                <a:lnTo>
                  <a:pt x="2744" y="3727"/>
                </a:lnTo>
                <a:lnTo>
                  <a:pt x="2762" y="3711"/>
                </a:lnTo>
                <a:lnTo>
                  <a:pt x="2779" y="3694"/>
                </a:lnTo>
                <a:lnTo>
                  <a:pt x="2804" y="3667"/>
                </a:lnTo>
                <a:lnTo>
                  <a:pt x="2831" y="3639"/>
                </a:lnTo>
                <a:lnTo>
                  <a:pt x="2856" y="3609"/>
                </a:lnTo>
                <a:lnTo>
                  <a:pt x="2882" y="3578"/>
                </a:lnTo>
                <a:lnTo>
                  <a:pt x="2907" y="3547"/>
                </a:lnTo>
                <a:lnTo>
                  <a:pt x="2932" y="3514"/>
                </a:lnTo>
                <a:lnTo>
                  <a:pt x="2957" y="3481"/>
                </a:lnTo>
                <a:lnTo>
                  <a:pt x="2982" y="3446"/>
                </a:lnTo>
                <a:lnTo>
                  <a:pt x="3007" y="3411"/>
                </a:lnTo>
                <a:lnTo>
                  <a:pt x="3032" y="3375"/>
                </a:lnTo>
                <a:lnTo>
                  <a:pt x="3055" y="3338"/>
                </a:lnTo>
                <a:lnTo>
                  <a:pt x="3080" y="3301"/>
                </a:lnTo>
                <a:lnTo>
                  <a:pt x="3103" y="3261"/>
                </a:lnTo>
                <a:lnTo>
                  <a:pt x="3126" y="3222"/>
                </a:lnTo>
                <a:lnTo>
                  <a:pt x="3150" y="3182"/>
                </a:lnTo>
                <a:lnTo>
                  <a:pt x="3173" y="3141"/>
                </a:lnTo>
                <a:lnTo>
                  <a:pt x="3195" y="3100"/>
                </a:lnTo>
                <a:lnTo>
                  <a:pt x="3218" y="3057"/>
                </a:lnTo>
                <a:lnTo>
                  <a:pt x="3239" y="3014"/>
                </a:lnTo>
                <a:lnTo>
                  <a:pt x="3261" y="2971"/>
                </a:lnTo>
                <a:lnTo>
                  <a:pt x="3282" y="2927"/>
                </a:lnTo>
                <a:lnTo>
                  <a:pt x="3303" y="2882"/>
                </a:lnTo>
                <a:lnTo>
                  <a:pt x="3324" y="2837"/>
                </a:lnTo>
                <a:lnTo>
                  <a:pt x="3344" y="2792"/>
                </a:lnTo>
                <a:lnTo>
                  <a:pt x="3363" y="2745"/>
                </a:lnTo>
                <a:lnTo>
                  <a:pt x="3383" y="2698"/>
                </a:lnTo>
                <a:lnTo>
                  <a:pt x="3401" y="2651"/>
                </a:lnTo>
                <a:lnTo>
                  <a:pt x="3421" y="2605"/>
                </a:lnTo>
                <a:lnTo>
                  <a:pt x="3439" y="2557"/>
                </a:lnTo>
                <a:lnTo>
                  <a:pt x="3456" y="2508"/>
                </a:lnTo>
                <a:lnTo>
                  <a:pt x="3474" y="2460"/>
                </a:lnTo>
                <a:lnTo>
                  <a:pt x="3490" y="2411"/>
                </a:lnTo>
                <a:lnTo>
                  <a:pt x="3512" y="2344"/>
                </a:lnTo>
                <a:lnTo>
                  <a:pt x="3533" y="2276"/>
                </a:lnTo>
                <a:lnTo>
                  <a:pt x="3553" y="2208"/>
                </a:lnTo>
                <a:lnTo>
                  <a:pt x="3574" y="2140"/>
                </a:lnTo>
                <a:lnTo>
                  <a:pt x="3592" y="2072"/>
                </a:lnTo>
                <a:lnTo>
                  <a:pt x="3610" y="2004"/>
                </a:lnTo>
                <a:lnTo>
                  <a:pt x="3627" y="1937"/>
                </a:lnTo>
                <a:lnTo>
                  <a:pt x="3644" y="1871"/>
                </a:lnTo>
                <a:lnTo>
                  <a:pt x="3658" y="1805"/>
                </a:lnTo>
                <a:lnTo>
                  <a:pt x="3673" y="1740"/>
                </a:lnTo>
                <a:lnTo>
                  <a:pt x="3687" y="1677"/>
                </a:lnTo>
                <a:lnTo>
                  <a:pt x="3700" y="1614"/>
                </a:lnTo>
                <a:lnTo>
                  <a:pt x="3713" y="1553"/>
                </a:lnTo>
                <a:lnTo>
                  <a:pt x="3724" y="1494"/>
                </a:lnTo>
                <a:lnTo>
                  <a:pt x="3736" y="1435"/>
                </a:lnTo>
                <a:lnTo>
                  <a:pt x="3747" y="1380"/>
                </a:lnTo>
                <a:lnTo>
                  <a:pt x="3699" y="1356"/>
                </a:lnTo>
                <a:lnTo>
                  <a:pt x="3650" y="1331"/>
                </a:lnTo>
                <a:lnTo>
                  <a:pt x="3601" y="1308"/>
                </a:lnTo>
                <a:lnTo>
                  <a:pt x="3551" y="1286"/>
                </a:lnTo>
                <a:lnTo>
                  <a:pt x="3501" y="1264"/>
                </a:lnTo>
                <a:lnTo>
                  <a:pt x="3449" y="1243"/>
                </a:lnTo>
                <a:lnTo>
                  <a:pt x="3398" y="1222"/>
                </a:lnTo>
                <a:lnTo>
                  <a:pt x="3345" y="1203"/>
                </a:lnTo>
                <a:lnTo>
                  <a:pt x="3292" y="1184"/>
                </a:lnTo>
                <a:lnTo>
                  <a:pt x="3239" y="1164"/>
                </a:lnTo>
                <a:lnTo>
                  <a:pt x="3184" y="1147"/>
                </a:lnTo>
                <a:lnTo>
                  <a:pt x="3129" y="1130"/>
                </a:lnTo>
                <a:lnTo>
                  <a:pt x="3073" y="1113"/>
                </a:lnTo>
                <a:lnTo>
                  <a:pt x="3018" y="1099"/>
                </a:lnTo>
                <a:lnTo>
                  <a:pt x="2961" y="1084"/>
                </a:lnTo>
                <a:lnTo>
                  <a:pt x="2903" y="1070"/>
                </a:lnTo>
                <a:lnTo>
                  <a:pt x="2846" y="1056"/>
                </a:lnTo>
                <a:lnTo>
                  <a:pt x="2787" y="1044"/>
                </a:lnTo>
                <a:lnTo>
                  <a:pt x="2729" y="1033"/>
                </a:lnTo>
                <a:lnTo>
                  <a:pt x="2669" y="1022"/>
                </a:lnTo>
                <a:lnTo>
                  <a:pt x="2610" y="1011"/>
                </a:lnTo>
                <a:lnTo>
                  <a:pt x="2549" y="1003"/>
                </a:lnTo>
                <a:lnTo>
                  <a:pt x="2489" y="994"/>
                </a:lnTo>
                <a:lnTo>
                  <a:pt x="2427" y="987"/>
                </a:lnTo>
                <a:lnTo>
                  <a:pt x="2366" y="981"/>
                </a:lnTo>
                <a:lnTo>
                  <a:pt x="2304" y="974"/>
                </a:lnTo>
                <a:lnTo>
                  <a:pt x="2242" y="969"/>
                </a:lnTo>
                <a:lnTo>
                  <a:pt x="2179" y="966"/>
                </a:lnTo>
                <a:lnTo>
                  <a:pt x="2116" y="962"/>
                </a:lnTo>
                <a:lnTo>
                  <a:pt x="2052" y="959"/>
                </a:lnTo>
                <a:lnTo>
                  <a:pt x="1988" y="958"/>
                </a:lnTo>
                <a:lnTo>
                  <a:pt x="1925" y="958"/>
                </a:lnTo>
                <a:lnTo>
                  <a:pt x="1861" y="958"/>
                </a:lnTo>
                <a:lnTo>
                  <a:pt x="1797" y="959"/>
                </a:lnTo>
                <a:lnTo>
                  <a:pt x="1733" y="962"/>
                </a:lnTo>
                <a:lnTo>
                  <a:pt x="1670" y="966"/>
                </a:lnTo>
                <a:lnTo>
                  <a:pt x="1607" y="969"/>
                </a:lnTo>
                <a:lnTo>
                  <a:pt x="1545" y="974"/>
                </a:lnTo>
                <a:lnTo>
                  <a:pt x="1483" y="981"/>
                </a:lnTo>
                <a:lnTo>
                  <a:pt x="1421" y="987"/>
                </a:lnTo>
                <a:lnTo>
                  <a:pt x="1361" y="994"/>
                </a:lnTo>
                <a:lnTo>
                  <a:pt x="1300" y="1003"/>
                </a:lnTo>
                <a:lnTo>
                  <a:pt x="1239" y="1011"/>
                </a:lnTo>
                <a:lnTo>
                  <a:pt x="1180" y="1022"/>
                </a:lnTo>
                <a:lnTo>
                  <a:pt x="1120" y="1033"/>
                </a:lnTo>
                <a:lnTo>
                  <a:pt x="1062" y="1044"/>
                </a:lnTo>
                <a:lnTo>
                  <a:pt x="1004" y="1056"/>
                </a:lnTo>
                <a:lnTo>
                  <a:pt x="946" y="1070"/>
                </a:lnTo>
                <a:lnTo>
                  <a:pt x="889" y="1084"/>
                </a:lnTo>
                <a:lnTo>
                  <a:pt x="832" y="1099"/>
                </a:lnTo>
                <a:lnTo>
                  <a:pt x="776" y="1113"/>
                </a:lnTo>
                <a:lnTo>
                  <a:pt x="720" y="1130"/>
                </a:lnTo>
                <a:lnTo>
                  <a:pt x="666" y="1147"/>
                </a:lnTo>
                <a:lnTo>
                  <a:pt x="611" y="1164"/>
                </a:lnTo>
                <a:lnTo>
                  <a:pt x="557" y="1184"/>
                </a:lnTo>
                <a:lnTo>
                  <a:pt x="504" y="1203"/>
                </a:lnTo>
                <a:lnTo>
                  <a:pt x="451" y="1222"/>
                </a:lnTo>
                <a:lnTo>
                  <a:pt x="400" y="1243"/>
                </a:lnTo>
                <a:lnTo>
                  <a:pt x="348" y="1264"/>
                </a:lnTo>
                <a:lnTo>
                  <a:pt x="298" y="1286"/>
                </a:lnTo>
                <a:lnTo>
                  <a:pt x="248" y="1308"/>
                </a:lnTo>
                <a:lnTo>
                  <a:pt x="199" y="1331"/>
                </a:lnTo>
                <a:lnTo>
                  <a:pt x="151" y="1356"/>
                </a:lnTo>
                <a:lnTo>
                  <a:pt x="103" y="1380"/>
                </a:lnTo>
                <a:close/>
                <a:moveTo>
                  <a:pt x="986" y="2965"/>
                </a:moveTo>
                <a:lnTo>
                  <a:pt x="1066" y="3000"/>
                </a:lnTo>
                <a:lnTo>
                  <a:pt x="1147" y="3033"/>
                </a:lnTo>
                <a:lnTo>
                  <a:pt x="1227" y="3066"/>
                </a:lnTo>
                <a:lnTo>
                  <a:pt x="1307" y="3098"/>
                </a:lnTo>
                <a:lnTo>
                  <a:pt x="1387" y="3128"/>
                </a:lnTo>
                <a:lnTo>
                  <a:pt x="1468" y="3157"/>
                </a:lnTo>
                <a:lnTo>
                  <a:pt x="1548" y="3185"/>
                </a:lnTo>
                <a:lnTo>
                  <a:pt x="1628" y="3210"/>
                </a:lnTo>
                <a:lnTo>
                  <a:pt x="1627" y="3267"/>
                </a:lnTo>
                <a:lnTo>
                  <a:pt x="1626" y="3324"/>
                </a:lnTo>
                <a:lnTo>
                  <a:pt x="1625" y="3380"/>
                </a:lnTo>
                <a:lnTo>
                  <a:pt x="1623" y="3437"/>
                </a:lnTo>
                <a:lnTo>
                  <a:pt x="1622" y="3494"/>
                </a:lnTo>
                <a:lnTo>
                  <a:pt x="1621" y="3550"/>
                </a:lnTo>
                <a:lnTo>
                  <a:pt x="1620" y="3608"/>
                </a:lnTo>
                <a:lnTo>
                  <a:pt x="1618" y="3664"/>
                </a:lnTo>
                <a:lnTo>
                  <a:pt x="1652" y="3681"/>
                </a:lnTo>
                <a:lnTo>
                  <a:pt x="1686" y="3697"/>
                </a:lnTo>
                <a:lnTo>
                  <a:pt x="1720" y="3712"/>
                </a:lnTo>
                <a:lnTo>
                  <a:pt x="1756" y="3726"/>
                </a:lnTo>
                <a:lnTo>
                  <a:pt x="1792" y="3740"/>
                </a:lnTo>
                <a:lnTo>
                  <a:pt x="1830" y="3753"/>
                </a:lnTo>
                <a:lnTo>
                  <a:pt x="1868" y="3767"/>
                </a:lnTo>
                <a:lnTo>
                  <a:pt x="1909" y="3780"/>
                </a:lnTo>
                <a:lnTo>
                  <a:pt x="1943" y="3768"/>
                </a:lnTo>
                <a:lnTo>
                  <a:pt x="1978" y="3754"/>
                </a:lnTo>
                <a:lnTo>
                  <a:pt x="2015" y="3741"/>
                </a:lnTo>
                <a:lnTo>
                  <a:pt x="2052" y="3725"/>
                </a:lnTo>
                <a:lnTo>
                  <a:pt x="2091" y="3709"/>
                </a:lnTo>
                <a:lnTo>
                  <a:pt x="2131" y="3691"/>
                </a:lnTo>
                <a:lnTo>
                  <a:pt x="2169" y="3673"/>
                </a:lnTo>
                <a:lnTo>
                  <a:pt x="2208" y="3654"/>
                </a:lnTo>
                <a:lnTo>
                  <a:pt x="2206" y="3598"/>
                </a:lnTo>
                <a:lnTo>
                  <a:pt x="2205" y="3543"/>
                </a:lnTo>
                <a:lnTo>
                  <a:pt x="2203" y="3488"/>
                </a:lnTo>
                <a:lnTo>
                  <a:pt x="2201" y="3431"/>
                </a:lnTo>
                <a:lnTo>
                  <a:pt x="2200" y="3376"/>
                </a:lnTo>
                <a:lnTo>
                  <a:pt x="2198" y="3321"/>
                </a:lnTo>
                <a:lnTo>
                  <a:pt x="2197" y="3266"/>
                </a:lnTo>
                <a:lnTo>
                  <a:pt x="2196" y="3210"/>
                </a:lnTo>
                <a:lnTo>
                  <a:pt x="2280" y="3183"/>
                </a:lnTo>
                <a:lnTo>
                  <a:pt x="2365" y="3154"/>
                </a:lnTo>
                <a:lnTo>
                  <a:pt x="2448" y="3123"/>
                </a:lnTo>
                <a:lnTo>
                  <a:pt x="2532" y="3091"/>
                </a:lnTo>
                <a:lnTo>
                  <a:pt x="2617" y="3057"/>
                </a:lnTo>
                <a:lnTo>
                  <a:pt x="2701" y="3023"/>
                </a:lnTo>
                <a:lnTo>
                  <a:pt x="2786" y="2987"/>
                </a:lnTo>
                <a:lnTo>
                  <a:pt x="2871" y="2951"/>
                </a:lnTo>
                <a:lnTo>
                  <a:pt x="2893" y="2911"/>
                </a:lnTo>
                <a:lnTo>
                  <a:pt x="2914" y="2869"/>
                </a:lnTo>
                <a:lnTo>
                  <a:pt x="2934" y="2828"/>
                </a:lnTo>
                <a:lnTo>
                  <a:pt x="2954" y="2786"/>
                </a:lnTo>
                <a:lnTo>
                  <a:pt x="2993" y="2703"/>
                </a:lnTo>
                <a:lnTo>
                  <a:pt x="3030" y="2619"/>
                </a:lnTo>
                <a:lnTo>
                  <a:pt x="3064" y="2538"/>
                </a:lnTo>
                <a:lnTo>
                  <a:pt x="3095" y="2456"/>
                </a:lnTo>
                <a:lnTo>
                  <a:pt x="3125" y="2375"/>
                </a:lnTo>
                <a:lnTo>
                  <a:pt x="3152" y="2297"/>
                </a:lnTo>
                <a:lnTo>
                  <a:pt x="3161" y="2269"/>
                </a:lnTo>
                <a:lnTo>
                  <a:pt x="3171" y="2241"/>
                </a:lnTo>
                <a:lnTo>
                  <a:pt x="3179" y="2213"/>
                </a:lnTo>
                <a:lnTo>
                  <a:pt x="3188" y="2185"/>
                </a:lnTo>
                <a:lnTo>
                  <a:pt x="3155" y="2200"/>
                </a:lnTo>
                <a:lnTo>
                  <a:pt x="3121" y="2214"/>
                </a:lnTo>
                <a:lnTo>
                  <a:pt x="3088" y="2230"/>
                </a:lnTo>
                <a:lnTo>
                  <a:pt x="3054" y="2246"/>
                </a:lnTo>
                <a:lnTo>
                  <a:pt x="3001" y="2273"/>
                </a:lnTo>
                <a:lnTo>
                  <a:pt x="2947" y="2298"/>
                </a:lnTo>
                <a:lnTo>
                  <a:pt x="2894" y="2325"/>
                </a:lnTo>
                <a:lnTo>
                  <a:pt x="2840" y="2351"/>
                </a:lnTo>
                <a:lnTo>
                  <a:pt x="2787" y="2376"/>
                </a:lnTo>
                <a:lnTo>
                  <a:pt x="2733" y="2400"/>
                </a:lnTo>
                <a:lnTo>
                  <a:pt x="2680" y="2425"/>
                </a:lnTo>
                <a:lnTo>
                  <a:pt x="2627" y="2449"/>
                </a:lnTo>
                <a:lnTo>
                  <a:pt x="2574" y="2473"/>
                </a:lnTo>
                <a:lnTo>
                  <a:pt x="2521" y="2496"/>
                </a:lnTo>
                <a:lnTo>
                  <a:pt x="2468" y="2518"/>
                </a:lnTo>
                <a:lnTo>
                  <a:pt x="2414" y="2541"/>
                </a:lnTo>
                <a:lnTo>
                  <a:pt x="2361" y="2562"/>
                </a:lnTo>
                <a:lnTo>
                  <a:pt x="2308" y="2582"/>
                </a:lnTo>
                <a:lnTo>
                  <a:pt x="2255" y="2601"/>
                </a:lnTo>
                <a:lnTo>
                  <a:pt x="2202" y="2620"/>
                </a:lnTo>
                <a:lnTo>
                  <a:pt x="2203" y="2565"/>
                </a:lnTo>
                <a:lnTo>
                  <a:pt x="2205" y="2510"/>
                </a:lnTo>
                <a:lnTo>
                  <a:pt x="2207" y="2455"/>
                </a:lnTo>
                <a:lnTo>
                  <a:pt x="2209" y="2399"/>
                </a:lnTo>
                <a:lnTo>
                  <a:pt x="2210" y="2344"/>
                </a:lnTo>
                <a:lnTo>
                  <a:pt x="2213" y="2289"/>
                </a:lnTo>
                <a:lnTo>
                  <a:pt x="2215" y="2234"/>
                </a:lnTo>
                <a:lnTo>
                  <a:pt x="2217" y="2178"/>
                </a:lnTo>
                <a:lnTo>
                  <a:pt x="2219" y="2123"/>
                </a:lnTo>
                <a:lnTo>
                  <a:pt x="2221" y="2068"/>
                </a:lnTo>
                <a:lnTo>
                  <a:pt x="2222" y="2013"/>
                </a:lnTo>
                <a:lnTo>
                  <a:pt x="2224" y="1957"/>
                </a:lnTo>
                <a:lnTo>
                  <a:pt x="2226" y="1902"/>
                </a:lnTo>
                <a:lnTo>
                  <a:pt x="2229" y="1847"/>
                </a:lnTo>
                <a:lnTo>
                  <a:pt x="2231" y="1791"/>
                </a:lnTo>
                <a:lnTo>
                  <a:pt x="2233" y="1736"/>
                </a:lnTo>
                <a:lnTo>
                  <a:pt x="2234" y="1685"/>
                </a:lnTo>
                <a:lnTo>
                  <a:pt x="2236" y="1634"/>
                </a:lnTo>
                <a:lnTo>
                  <a:pt x="2237" y="1583"/>
                </a:lnTo>
                <a:lnTo>
                  <a:pt x="2239" y="1532"/>
                </a:lnTo>
                <a:lnTo>
                  <a:pt x="2240" y="1481"/>
                </a:lnTo>
                <a:lnTo>
                  <a:pt x="2241" y="1430"/>
                </a:lnTo>
                <a:lnTo>
                  <a:pt x="2243" y="1378"/>
                </a:lnTo>
                <a:lnTo>
                  <a:pt x="2244" y="1327"/>
                </a:lnTo>
                <a:lnTo>
                  <a:pt x="2204" y="1325"/>
                </a:lnTo>
                <a:lnTo>
                  <a:pt x="2164" y="1322"/>
                </a:lnTo>
                <a:lnTo>
                  <a:pt x="2124" y="1320"/>
                </a:lnTo>
                <a:lnTo>
                  <a:pt x="2084" y="1317"/>
                </a:lnTo>
                <a:lnTo>
                  <a:pt x="2044" y="1316"/>
                </a:lnTo>
                <a:lnTo>
                  <a:pt x="2004" y="1315"/>
                </a:lnTo>
                <a:lnTo>
                  <a:pt x="1964" y="1315"/>
                </a:lnTo>
                <a:lnTo>
                  <a:pt x="1925" y="1315"/>
                </a:lnTo>
                <a:lnTo>
                  <a:pt x="1884" y="1315"/>
                </a:lnTo>
                <a:lnTo>
                  <a:pt x="1844" y="1315"/>
                </a:lnTo>
                <a:lnTo>
                  <a:pt x="1804" y="1316"/>
                </a:lnTo>
                <a:lnTo>
                  <a:pt x="1763" y="1317"/>
                </a:lnTo>
                <a:lnTo>
                  <a:pt x="1724" y="1320"/>
                </a:lnTo>
                <a:lnTo>
                  <a:pt x="1684" y="1322"/>
                </a:lnTo>
                <a:lnTo>
                  <a:pt x="1643" y="1325"/>
                </a:lnTo>
                <a:lnTo>
                  <a:pt x="1603" y="1328"/>
                </a:lnTo>
                <a:lnTo>
                  <a:pt x="1603" y="1379"/>
                </a:lnTo>
                <a:lnTo>
                  <a:pt x="1605" y="1430"/>
                </a:lnTo>
                <a:lnTo>
                  <a:pt x="1606" y="1481"/>
                </a:lnTo>
                <a:lnTo>
                  <a:pt x="1607" y="1532"/>
                </a:lnTo>
                <a:lnTo>
                  <a:pt x="1608" y="1583"/>
                </a:lnTo>
                <a:lnTo>
                  <a:pt x="1609" y="1634"/>
                </a:lnTo>
                <a:lnTo>
                  <a:pt x="1611" y="1685"/>
                </a:lnTo>
                <a:lnTo>
                  <a:pt x="1612" y="1736"/>
                </a:lnTo>
                <a:lnTo>
                  <a:pt x="1613" y="1791"/>
                </a:lnTo>
                <a:lnTo>
                  <a:pt x="1616" y="1847"/>
                </a:lnTo>
                <a:lnTo>
                  <a:pt x="1617" y="1902"/>
                </a:lnTo>
                <a:lnTo>
                  <a:pt x="1619" y="1957"/>
                </a:lnTo>
                <a:lnTo>
                  <a:pt x="1620" y="2013"/>
                </a:lnTo>
                <a:lnTo>
                  <a:pt x="1622" y="2068"/>
                </a:lnTo>
                <a:lnTo>
                  <a:pt x="1623" y="2123"/>
                </a:lnTo>
                <a:lnTo>
                  <a:pt x="1624" y="2178"/>
                </a:lnTo>
                <a:lnTo>
                  <a:pt x="1625" y="2234"/>
                </a:lnTo>
                <a:lnTo>
                  <a:pt x="1626" y="2289"/>
                </a:lnTo>
                <a:lnTo>
                  <a:pt x="1628" y="2344"/>
                </a:lnTo>
                <a:lnTo>
                  <a:pt x="1629" y="2399"/>
                </a:lnTo>
                <a:lnTo>
                  <a:pt x="1630" y="2455"/>
                </a:lnTo>
                <a:lnTo>
                  <a:pt x="1631" y="2510"/>
                </a:lnTo>
                <a:lnTo>
                  <a:pt x="1633" y="2565"/>
                </a:lnTo>
                <a:lnTo>
                  <a:pt x="1633" y="2620"/>
                </a:lnTo>
                <a:lnTo>
                  <a:pt x="1579" y="2601"/>
                </a:lnTo>
                <a:lnTo>
                  <a:pt x="1526" y="2582"/>
                </a:lnTo>
                <a:lnTo>
                  <a:pt x="1473" y="2562"/>
                </a:lnTo>
                <a:lnTo>
                  <a:pt x="1420" y="2541"/>
                </a:lnTo>
                <a:lnTo>
                  <a:pt x="1367" y="2518"/>
                </a:lnTo>
                <a:lnTo>
                  <a:pt x="1314" y="2496"/>
                </a:lnTo>
                <a:lnTo>
                  <a:pt x="1261" y="2473"/>
                </a:lnTo>
                <a:lnTo>
                  <a:pt x="1208" y="2449"/>
                </a:lnTo>
                <a:lnTo>
                  <a:pt x="1153" y="2425"/>
                </a:lnTo>
                <a:lnTo>
                  <a:pt x="1100" y="2400"/>
                </a:lnTo>
                <a:lnTo>
                  <a:pt x="1047" y="2375"/>
                </a:lnTo>
                <a:lnTo>
                  <a:pt x="994" y="2349"/>
                </a:lnTo>
                <a:lnTo>
                  <a:pt x="941" y="2324"/>
                </a:lnTo>
                <a:lnTo>
                  <a:pt x="887" y="2298"/>
                </a:lnTo>
                <a:lnTo>
                  <a:pt x="834" y="2272"/>
                </a:lnTo>
                <a:lnTo>
                  <a:pt x="779" y="2246"/>
                </a:lnTo>
                <a:lnTo>
                  <a:pt x="751" y="2231"/>
                </a:lnTo>
                <a:lnTo>
                  <a:pt x="721" y="2219"/>
                </a:lnTo>
                <a:lnTo>
                  <a:pt x="692" y="2205"/>
                </a:lnTo>
                <a:lnTo>
                  <a:pt x="664" y="2192"/>
                </a:lnTo>
                <a:lnTo>
                  <a:pt x="671" y="2219"/>
                </a:lnTo>
                <a:lnTo>
                  <a:pt x="680" y="2244"/>
                </a:lnTo>
                <a:lnTo>
                  <a:pt x="689" y="2271"/>
                </a:lnTo>
                <a:lnTo>
                  <a:pt x="698" y="2297"/>
                </a:lnTo>
                <a:lnTo>
                  <a:pt x="725" y="2377"/>
                </a:lnTo>
                <a:lnTo>
                  <a:pt x="755" y="2459"/>
                </a:lnTo>
                <a:lnTo>
                  <a:pt x="788" y="2543"/>
                </a:lnTo>
                <a:lnTo>
                  <a:pt x="823" y="2627"/>
                </a:lnTo>
                <a:lnTo>
                  <a:pt x="860" y="2712"/>
                </a:lnTo>
                <a:lnTo>
                  <a:pt x="901" y="2797"/>
                </a:lnTo>
                <a:lnTo>
                  <a:pt x="921" y="2839"/>
                </a:lnTo>
                <a:lnTo>
                  <a:pt x="942" y="2882"/>
                </a:lnTo>
                <a:lnTo>
                  <a:pt x="963" y="2923"/>
                </a:lnTo>
                <a:lnTo>
                  <a:pt x="986" y="2965"/>
                </a:lnTo>
                <a:close/>
                <a:moveTo>
                  <a:pt x="1533" y="38"/>
                </a:moveTo>
                <a:lnTo>
                  <a:pt x="1484" y="43"/>
                </a:lnTo>
                <a:lnTo>
                  <a:pt x="1459" y="46"/>
                </a:lnTo>
                <a:lnTo>
                  <a:pt x="1451" y="47"/>
                </a:lnTo>
                <a:lnTo>
                  <a:pt x="1450" y="47"/>
                </a:lnTo>
                <a:lnTo>
                  <a:pt x="1449" y="50"/>
                </a:lnTo>
                <a:lnTo>
                  <a:pt x="1448" y="59"/>
                </a:lnTo>
                <a:lnTo>
                  <a:pt x="1442" y="88"/>
                </a:lnTo>
                <a:lnTo>
                  <a:pt x="1433" y="144"/>
                </a:lnTo>
                <a:lnTo>
                  <a:pt x="1425" y="183"/>
                </a:lnTo>
                <a:lnTo>
                  <a:pt x="1418" y="231"/>
                </a:lnTo>
                <a:lnTo>
                  <a:pt x="1408" y="282"/>
                </a:lnTo>
                <a:lnTo>
                  <a:pt x="1400" y="335"/>
                </a:lnTo>
                <a:lnTo>
                  <a:pt x="1390" y="390"/>
                </a:lnTo>
                <a:lnTo>
                  <a:pt x="1382" y="441"/>
                </a:lnTo>
                <a:lnTo>
                  <a:pt x="1373" y="488"/>
                </a:lnTo>
                <a:lnTo>
                  <a:pt x="1367" y="528"/>
                </a:lnTo>
                <a:lnTo>
                  <a:pt x="1357" y="584"/>
                </a:lnTo>
                <a:lnTo>
                  <a:pt x="1352" y="613"/>
                </a:lnTo>
                <a:lnTo>
                  <a:pt x="1350" y="622"/>
                </a:lnTo>
                <a:lnTo>
                  <a:pt x="1350" y="624"/>
                </a:lnTo>
                <a:lnTo>
                  <a:pt x="1349" y="624"/>
                </a:lnTo>
                <a:lnTo>
                  <a:pt x="1343" y="626"/>
                </a:lnTo>
                <a:lnTo>
                  <a:pt x="1323" y="630"/>
                </a:lnTo>
                <a:lnTo>
                  <a:pt x="1287" y="637"/>
                </a:lnTo>
                <a:lnTo>
                  <a:pt x="1261" y="644"/>
                </a:lnTo>
                <a:lnTo>
                  <a:pt x="1229" y="650"/>
                </a:lnTo>
                <a:lnTo>
                  <a:pt x="1194" y="657"/>
                </a:lnTo>
                <a:lnTo>
                  <a:pt x="1156" y="666"/>
                </a:lnTo>
                <a:lnTo>
                  <a:pt x="1115" y="674"/>
                </a:lnTo>
                <a:lnTo>
                  <a:pt x="1074" y="684"/>
                </a:lnTo>
                <a:lnTo>
                  <a:pt x="1032" y="694"/>
                </a:lnTo>
                <a:lnTo>
                  <a:pt x="992" y="704"/>
                </a:lnTo>
                <a:lnTo>
                  <a:pt x="954" y="714"/>
                </a:lnTo>
                <a:lnTo>
                  <a:pt x="917" y="723"/>
                </a:lnTo>
                <a:lnTo>
                  <a:pt x="883" y="733"/>
                </a:lnTo>
                <a:lnTo>
                  <a:pt x="851" y="742"/>
                </a:lnTo>
                <a:lnTo>
                  <a:pt x="822" y="750"/>
                </a:lnTo>
                <a:lnTo>
                  <a:pt x="796" y="758"/>
                </a:lnTo>
                <a:lnTo>
                  <a:pt x="775" y="765"/>
                </a:lnTo>
                <a:lnTo>
                  <a:pt x="757" y="770"/>
                </a:lnTo>
                <a:lnTo>
                  <a:pt x="732" y="778"/>
                </a:lnTo>
                <a:lnTo>
                  <a:pt x="719" y="782"/>
                </a:lnTo>
                <a:lnTo>
                  <a:pt x="715" y="783"/>
                </a:lnTo>
                <a:lnTo>
                  <a:pt x="714" y="784"/>
                </a:lnTo>
                <a:lnTo>
                  <a:pt x="714" y="783"/>
                </a:lnTo>
                <a:lnTo>
                  <a:pt x="710" y="776"/>
                </a:lnTo>
                <a:lnTo>
                  <a:pt x="703" y="758"/>
                </a:lnTo>
                <a:lnTo>
                  <a:pt x="687" y="723"/>
                </a:lnTo>
                <a:lnTo>
                  <a:pt x="676" y="699"/>
                </a:lnTo>
                <a:lnTo>
                  <a:pt x="664" y="670"/>
                </a:lnTo>
                <a:lnTo>
                  <a:pt x="649" y="637"/>
                </a:lnTo>
                <a:lnTo>
                  <a:pt x="634" y="604"/>
                </a:lnTo>
                <a:lnTo>
                  <a:pt x="619" y="571"/>
                </a:lnTo>
                <a:lnTo>
                  <a:pt x="605" y="539"/>
                </a:lnTo>
                <a:lnTo>
                  <a:pt x="592" y="510"/>
                </a:lnTo>
                <a:lnTo>
                  <a:pt x="581" y="485"/>
                </a:lnTo>
                <a:lnTo>
                  <a:pt x="566" y="450"/>
                </a:lnTo>
                <a:lnTo>
                  <a:pt x="558" y="433"/>
                </a:lnTo>
                <a:lnTo>
                  <a:pt x="555" y="427"/>
                </a:lnTo>
                <a:lnTo>
                  <a:pt x="554" y="426"/>
                </a:lnTo>
                <a:lnTo>
                  <a:pt x="553" y="427"/>
                </a:lnTo>
                <a:lnTo>
                  <a:pt x="544" y="432"/>
                </a:lnTo>
                <a:lnTo>
                  <a:pt x="516" y="449"/>
                </a:lnTo>
                <a:lnTo>
                  <a:pt x="462" y="482"/>
                </a:lnTo>
                <a:lnTo>
                  <a:pt x="424" y="505"/>
                </a:lnTo>
                <a:lnTo>
                  <a:pt x="378" y="533"/>
                </a:lnTo>
                <a:lnTo>
                  <a:pt x="329" y="563"/>
                </a:lnTo>
                <a:lnTo>
                  <a:pt x="277" y="595"/>
                </a:lnTo>
                <a:lnTo>
                  <a:pt x="226" y="626"/>
                </a:lnTo>
                <a:lnTo>
                  <a:pt x="176" y="656"/>
                </a:lnTo>
                <a:lnTo>
                  <a:pt x="130" y="684"/>
                </a:lnTo>
                <a:lnTo>
                  <a:pt x="92" y="707"/>
                </a:lnTo>
                <a:lnTo>
                  <a:pt x="39" y="739"/>
                </a:lnTo>
                <a:lnTo>
                  <a:pt x="11" y="756"/>
                </a:lnTo>
                <a:lnTo>
                  <a:pt x="1" y="763"/>
                </a:lnTo>
                <a:lnTo>
                  <a:pt x="0" y="764"/>
                </a:lnTo>
                <a:lnTo>
                  <a:pt x="0" y="764"/>
                </a:lnTo>
                <a:lnTo>
                  <a:pt x="1" y="768"/>
                </a:lnTo>
                <a:lnTo>
                  <a:pt x="2" y="779"/>
                </a:lnTo>
                <a:lnTo>
                  <a:pt x="5" y="799"/>
                </a:lnTo>
                <a:lnTo>
                  <a:pt x="11" y="833"/>
                </a:lnTo>
                <a:lnTo>
                  <a:pt x="19" y="883"/>
                </a:lnTo>
                <a:lnTo>
                  <a:pt x="30" y="952"/>
                </a:lnTo>
                <a:lnTo>
                  <a:pt x="45" y="1045"/>
                </a:lnTo>
                <a:lnTo>
                  <a:pt x="51" y="1074"/>
                </a:lnTo>
                <a:lnTo>
                  <a:pt x="56" y="1105"/>
                </a:lnTo>
                <a:lnTo>
                  <a:pt x="61" y="1138"/>
                </a:lnTo>
                <a:lnTo>
                  <a:pt x="67" y="1172"/>
                </a:lnTo>
                <a:lnTo>
                  <a:pt x="73" y="1208"/>
                </a:lnTo>
                <a:lnTo>
                  <a:pt x="79" y="1245"/>
                </a:lnTo>
                <a:lnTo>
                  <a:pt x="86" y="1283"/>
                </a:lnTo>
                <a:lnTo>
                  <a:pt x="93" y="1324"/>
                </a:lnTo>
                <a:lnTo>
                  <a:pt x="141" y="1299"/>
                </a:lnTo>
                <a:lnTo>
                  <a:pt x="190" y="1276"/>
                </a:lnTo>
                <a:lnTo>
                  <a:pt x="240" y="1253"/>
                </a:lnTo>
                <a:lnTo>
                  <a:pt x="290" y="1230"/>
                </a:lnTo>
                <a:lnTo>
                  <a:pt x="341" y="1208"/>
                </a:lnTo>
                <a:lnTo>
                  <a:pt x="393" y="1187"/>
                </a:lnTo>
                <a:lnTo>
                  <a:pt x="445" y="1167"/>
                </a:lnTo>
                <a:lnTo>
                  <a:pt x="498" y="1146"/>
                </a:lnTo>
                <a:lnTo>
                  <a:pt x="551" y="1127"/>
                </a:lnTo>
                <a:lnTo>
                  <a:pt x="605" y="1109"/>
                </a:lnTo>
                <a:lnTo>
                  <a:pt x="659" y="1091"/>
                </a:lnTo>
                <a:lnTo>
                  <a:pt x="715" y="1074"/>
                </a:lnTo>
                <a:lnTo>
                  <a:pt x="771" y="1058"/>
                </a:lnTo>
                <a:lnTo>
                  <a:pt x="827" y="1043"/>
                </a:lnTo>
                <a:lnTo>
                  <a:pt x="885" y="1028"/>
                </a:lnTo>
                <a:lnTo>
                  <a:pt x="942" y="1015"/>
                </a:lnTo>
                <a:lnTo>
                  <a:pt x="1000" y="1001"/>
                </a:lnTo>
                <a:lnTo>
                  <a:pt x="1059" y="989"/>
                </a:lnTo>
                <a:lnTo>
                  <a:pt x="1117" y="977"/>
                </a:lnTo>
                <a:lnTo>
                  <a:pt x="1177" y="967"/>
                </a:lnTo>
                <a:lnTo>
                  <a:pt x="1237" y="956"/>
                </a:lnTo>
                <a:lnTo>
                  <a:pt x="1298" y="948"/>
                </a:lnTo>
                <a:lnTo>
                  <a:pt x="1358" y="939"/>
                </a:lnTo>
                <a:lnTo>
                  <a:pt x="1420" y="932"/>
                </a:lnTo>
                <a:lnTo>
                  <a:pt x="1482" y="925"/>
                </a:lnTo>
                <a:lnTo>
                  <a:pt x="1544" y="919"/>
                </a:lnTo>
                <a:lnTo>
                  <a:pt x="1606" y="914"/>
                </a:lnTo>
                <a:lnTo>
                  <a:pt x="1670" y="910"/>
                </a:lnTo>
                <a:lnTo>
                  <a:pt x="1732" y="907"/>
                </a:lnTo>
                <a:lnTo>
                  <a:pt x="1796" y="905"/>
                </a:lnTo>
                <a:lnTo>
                  <a:pt x="1860" y="903"/>
                </a:lnTo>
                <a:lnTo>
                  <a:pt x="1925" y="903"/>
                </a:lnTo>
                <a:lnTo>
                  <a:pt x="1988" y="903"/>
                </a:lnTo>
                <a:lnTo>
                  <a:pt x="2053" y="905"/>
                </a:lnTo>
                <a:lnTo>
                  <a:pt x="2117" y="907"/>
                </a:lnTo>
                <a:lnTo>
                  <a:pt x="2180" y="910"/>
                </a:lnTo>
                <a:lnTo>
                  <a:pt x="2242" y="914"/>
                </a:lnTo>
                <a:lnTo>
                  <a:pt x="2305" y="919"/>
                </a:lnTo>
                <a:lnTo>
                  <a:pt x="2368" y="925"/>
                </a:lnTo>
                <a:lnTo>
                  <a:pt x="2429" y="932"/>
                </a:lnTo>
                <a:lnTo>
                  <a:pt x="2491" y="939"/>
                </a:lnTo>
                <a:lnTo>
                  <a:pt x="2551" y="948"/>
                </a:lnTo>
                <a:lnTo>
                  <a:pt x="2612" y="956"/>
                </a:lnTo>
                <a:lnTo>
                  <a:pt x="2673" y="967"/>
                </a:lnTo>
                <a:lnTo>
                  <a:pt x="2732" y="977"/>
                </a:lnTo>
                <a:lnTo>
                  <a:pt x="2791" y="989"/>
                </a:lnTo>
                <a:lnTo>
                  <a:pt x="2849" y="1001"/>
                </a:lnTo>
                <a:lnTo>
                  <a:pt x="2907" y="1015"/>
                </a:lnTo>
                <a:lnTo>
                  <a:pt x="2965" y="1028"/>
                </a:lnTo>
                <a:lnTo>
                  <a:pt x="3022" y="1043"/>
                </a:lnTo>
                <a:lnTo>
                  <a:pt x="3078" y="1058"/>
                </a:lnTo>
                <a:lnTo>
                  <a:pt x="3134" y="1074"/>
                </a:lnTo>
                <a:lnTo>
                  <a:pt x="3190" y="1091"/>
                </a:lnTo>
                <a:lnTo>
                  <a:pt x="3244" y="1109"/>
                </a:lnTo>
                <a:lnTo>
                  <a:pt x="3298" y="1127"/>
                </a:lnTo>
                <a:lnTo>
                  <a:pt x="3351" y="1146"/>
                </a:lnTo>
                <a:lnTo>
                  <a:pt x="3405" y="1167"/>
                </a:lnTo>
                <a:lnTo>
                  <a:pt x="3457" y="1187"/>
                </a:lnTo>
                <a:lnTo>
                  <a:pt x="3509" y="1208"/>
                </a:lnTo>
                <a:lnTo>
                  <a:pt x="3560" y="1230"/>
                </a:lnTo>
                <a:lnTo>
                  <a:pt x="3610" y="1253"/>
                </a:lnTo>
                <a:lnTo>
                  <a:pt x="3660" y="1276"/>
                </a:lnTo>
                <a:lnTo>
                  <a:pt x="3708" y="1299"/>
                </a:lnTo>
                <a:lnTo>
                  <a:pt x="3756" y="1324"/>
                </a:lnTo>
                <a:lnTo>
                  <a:pt x="3764" y="1283"/>
                </a:lnTo>
                <a:lnTo>
                  <a:pt x="3770" y="1245"/>
                </a:lnTo>
                <a:lnTo>
                  <a:pt x="3776" y="1208"/>
                </a:lnTo>
                <a:lnTo>
                  <a:pt x="3783" y="1172"/>
                </a:lnTo>
                <a:lnTo>
                  <a:pt x="3788" y="1138"/>
                </a:lnTo>
                <a:lnTo>
                  <a:pt x="3793" y="1105"/>
                </a:lnTo>
                <a:lnTo>
                  <a:pt x="3799" y="1074"/>
                </a:lnTo>
                <a:lnTo>
                  <a:pt x="3804" y="1045"/>
                </a:lnTo>
                <a:lnTo>
                  <a:pt x="3819" y="952"/>
                </a:lnTo>
                <a:lnTo>
                  <a:pt x="3831" y="883"/>
                </a:lnTo>
                <a:lnTo>
                  <a:pt x="3838" y="833"/>
                </a:lnTo>
                <a:lnTo>
                  <a:pt x="3844" y="799"/>
                </a:lnTo>
                <a:lnTo>
                  <a:pt x="3848" y="779"/>
                </a:lnTo>
                <a:lnTo>
                  <a:pt x="3849" y="768"/>
                </a:lnTo>
                <a:lnTo>
                  <a:pt x="3850" y="764"/>
                </a:lnTo>
                <a:lnTo>
                  <a:pt x="3850" y="764"/>
                </a:lnTo>
                <a:lnTo>
                  <a:pt x="3849" y="763"/>
                </a:lnTo>
                <a:lnTo>
                  <a:pt x="3838" y="756"/>
                </a:lnTo>
                <a:lnTo>
                  <a:pt x="3810" y="739"/>
                </a:lnTo>
                <a:lnTo>
                  <a:pt x="3757" y="707"/>
                </a:lnTo>
                <a:lnTo>
                  <a:pt x="3719" y="684"/>
                </a:lnTo>
                <a:lnTo>
                  <a:pt x="3673" y="656"/>
                </a:lnTo>
                <a:lnTo>
                  <a:pt x="3623" y="626"/>
                </a:lnTo>
                <a:lnTo>
                  <a:pt x="3572" y="595"/>
                </a:lnTo>
                <a:lnTo>
                  <a:pt x="3520" y="563"/>
                </a:lnTo>
                <a:lnTo>
                  <a:pt x="3472" y="533"/>
                </a:lnTo>
                <a:lnTo>
                  <a:pt x="3426" y="505"/>
                </a:lnTo>
                <a:lnTo>
                  <a:pt x="3388" y="482"/>
                </a:lnTo>
                <a:lnTo>
                  <a:pt x="3333" y="449"/>
                </a:lnTo>
                <a:lnTo>
                  <a:pt x="3306" y="432"/>
                </a:lnTo>
                <a:lnTo>
                  <a:pt x="3296" y="427"/>
                </a:lnTo>
                <a:lnTo>
                  <a:pt x="3295" y="426"/>
                </a:lnTo>
                <a:lnTo>
                  <a:pt x="3294" y="427"/>
                </a:lnTo>
                <a:lnTo>
                  <a:pt x="3291" y="433"/>
                </a:lnTo>
                <a:lnTo>
                  <a:pt x="3283" y="450"/>
                </a:lnTo>
                <a:lnTo>
                  <a:pt x="3269" y="485"/>
                </a:lnTo>
                <a:lnTo>
                  <a:pt x="3257" y="510"/>
                </a:lnTo>
                <a:lnTo>
                  <a:pt x="3244" y="539"/>
                </a:lnTo>
                <a:lnTo>
                  <a:pt x="3230" y="571"/>
                </a:lnTo>
                <a:lnTo>
                  <a:pt x="3215" y="604"/>
                </a:lnTo>
                <a:lnTo>
                  <a:pt x="3201" y="637"/>
                </a:lnTo>
                <a:lnTo>
                  <a:pt x="3186" y="670"/>
                </a:lnTo>
                <a:lnTo>
                  <a:pt x="3173" y="699"/>
                </a:lnTo>
                <a:lnTo>
                  <a:pt x="3162" y="723"/>
                </a:lnTo>
                <a:lnTo>
                  <a:pt x="3146" y="758"/>
                </a:lnTo>
                <a:lnTo>
                  <a:pt x="3139" y="776"/>
                </a:lnTo>
                <a:lnTo>
                  <a:pt x="3136" y="783"/>
                </a:lnTo>
                <a:lnTo>
                  <a:pt x="3136" y="784"/>
                </a:lnTo>
                <a:lnTo>
                  <a:pt x="3135" y="783"/>
                </a:lnTo>
                <a:lnTo>
                  <a:pt x="3130" y="782"/>
                </a:lnTo>
                <a:lnTo>
                  <a:pt x="3118" y="778"/>
                </a:lnTo>
                <a:lnTo>
                  <a:pt x="3092" y="770"/>
                </a:lnTo>
                <a:lnTo>
                  <a:pt x="3074" y="765"/>
                </a:lnTo>
                <a:lnTo>
                  <a:pt x="3053" y="758"/>
                </a:lnTo>
                <a:lnTo>
                  <a:pt x="3027" y="750"/>
                </a:lnTo>
                <a:lnTo>
                  <a:pt x="2999" y="742"/>
                </a:lnTo>
                <a:lnTo>
                  <a:pt x="2967" y="733"/>
                </a:lnTo>
                <a:lnTo>
                  <a:pt x="2933" y="723"/>
                </a:lnTo>
                <a:lnTo>
                  <a:pt x="2896" y="714"/>
                </a:lnTo>
                <a:lnTo>
                  <a:pt x="2857" y="704"/>
                </a:lnTo>
                <a:lnTo>
                  <a:pt x="2817" y="694"/>
                </a:lnTo>
                <a:lnTo>
                  <a:pt x="2776" y="684"/>
                </a:lnTo>
                <a:lnTo>
                  <a:pt x="2734" y="674"/>
                </a:lnTo>
                <a:lnTo>
                  <a:pt x="2694" y="666"/>
                </a:lnTo>
                <a:lnTo>
                  <a:pt x="2656" y="657"/>
                </a:lnTo>
                <a:lnTo>
                  <a:pt x="2621" y="650"/>
                </a:lnTo>
                <a:lnTo>
                  <a:pt x="2589" y="644"/>
                </a:lnTo>
                <a:lnTo>
                  <a:pt x="2562" y="637"/>
                </a:lnTo>
                <a:lnTo>
                  <a:pt x="2526" y="630"/>
                </a:lnTo>
                <a:lnTo>
                  <a:pt x="2507" y="626"/>
                </a:lnTo>
                <a:lnTo>
                  <a:pt x="2501" y="624"/>
                </a:lnTo>
                <a:lnTo>
                  <a:pt x="2499" y="624"/>
                </a:lnTo>
                <a:lnTo>
                  <a:pt x="2499" y="622"/>
                </a:lnTo>
                <a:lnTo>
                  <a:pt x="2497" y="613"/>
                </a:lnTo>
                <a:lnTo>
                  <a:pt x="2492" y="584"/>
                </a:lnTo>
                <a:lnTo>
                  <a:pt x="2482" y="528"/>
                </a:lnTo>
                <a:lnTo>
                  <a:pt x="2476" y="488"/>
                </a:lnTo>
                <a:lnTo>
                  <a:pt x="2468" y="441"/>
                </a:lnTo>
                <a:lnTo>
                  <a:pt x="2459" y="390"/>
                </a:lnTo>
                <a:lnTo>
                  <a:pt x="2450" y="335"/>
                </a:lnTo>
                <a:lnTo>
                  <a:pt x="2440" y="282"/>
                </a:lnTo>
                <a:lnTo>
                  <a:pt x="2431" y="231"/>
                </a:lnTo>
                <a:lnTo>
                  <a:pt x="2423" y="183"/>
                </a:lnTo>
                <a:lnTo>
                  <a:pt x="2417" y="144"/>
                </a:lnTo>
                <a:lnTo>
                  <a:pt x="2407" y="88"/>
                </a:lnTo>
                <a:lnTo>
                  <a:pt x="2402" y="59"/>
                </a:lnTo>
                <a:lnTo>
                  <a:pt x="2401" y="50"/>
                </a:lnTo>
                <a:lnTo>
                  <a:pt x="2400" y="47"/>
                </a:lnTo>
                <a:lnTo>
                  <a:pt x="2399" y="47"/>
                </a:lnTo>
                <a:lnTo>
                  <a:pt x="2390" y="46"/>
                </a:lnTo>
                <a:lnTo>
                  <a:pt x="2365" y="43"/>
                </a:lnTo>
                <a:lnTo>
                  <a:pt x="2317" y="38"/>
                </a:lnTo>
                <a:lnTo>
                  <a:pt x="2242" y="28"/>
                </a:lnTo>
                <a:lnTo>
                  <a:pt x="2179" y="21"/>
                </a:lnTo>
                <a:lnTo>
                  <a:pt x="2123" y="14"/>
                </a:lnTo>
                <a:lnTo>
                  <a:pt x="2074" y="9"/>
                </a:lnTo>
                <a:lnTo>
                  <a:pt x="2032" y="5"/>
                </a:lnTo>
                <a:lnTo>
                  <a:pt x="1994" y="2"/>
                </a:lnTo>
                <a:lnTo>
                  <a:pt x="1959" y="0"/>
                </a:lnTo>
                <a:lnTo>
                  <a:pt x="1925" y="0"/>
                </a:lnTo>
                <a:lnTo>
                  <a:pt x="1891" y="0"/>
                </a:lnTo>
                <a:lnTo>
                  <a:pt x="1856" y="2"/>
                </a:lnTo>
                <a:lnTo>
                  <a:pt x="1817" y="5"/>
                </a:lnTo>
                <a:lnTo>
                  <a:pt x="1775" y="9"/>
                </a:lnTo>
                <a:lnTo>
                  <a:pt x="1726" y="14"/>
                </a:lnTo>
                <a:lnTo>
                  <a:pt x="1671" y="21"/>
                </a:lnTo>
                <a:lnTo>
                  <a:pt x="1607" y="28"/>
                </a:lnTo>
                <a:lnTo>
                  <a:pt x="1533" y="38"/>
                </a:lnTo>
                <a:close/>
                <a:moveTo>
                  <a:pt x="394" y="1526"/>
                </a:moveTo>
                <a:lnTo>
                  <a:pt x="404" y="1577"/>
                </a:lnTo>
                <a:lnTo>
                  <a:pt x="415" y="1627"/>
                </a:lnTo>
                <a:lnTo>
                  <a:pt x="427" y="1678"/>
                </a:lnTo>
                <a:lnTo>
                  <a:pt x="437" y="1729"/>
                </a:lnTo>
                <a:lnTo>
                  <a:pt x="449" y="1780"/>
                </a:lnTo>
                <a:lnTo>
                  <a:pt x="462" y="1830"/>
                </a:lnTo>
                <a:lnTo>
                  <a:pt x="473" y="1881"/>
                </a:lnTo>
                <a:lnTo>
                  <a:pt x="486" y="1931"/>
                </a:lnTo>
                <a:lnTo>
                  <a:pt x="500" y="1982"/>
                </a:lnTo>
                <a:lnTo>
                  <a:pt x="514" y="2032"/>
                </a:lnTo>
                <a:lnTo>
                  <a:pt x="528" y="2082"/>
                </a:lnTo>
                <a:lnTo>
                  <a:pt x="541" y="2132"/>
                </a:lnTo>
                <a:lnTo>
                  <a:pt x="556" y="2180"/>
                </a:lnTo>
                <a:lnTo>
                  <a:pt x="572" y="2230"/>
                </a:lnTo>
                <a:lnTo>
                  <a:pt x="588" y="2279"/>
                </a:lnTo>
                <a:lnTo>
                  <a:pt x="604" y="2328"/>
                </a:lnTo>
                <a:lnTo>
                  <a:pt x="630" y="2404"/>
                </a:lnTo>
                <a:lnTo>
                  <a:pt x="658" y="2480"/>
                </a:lnTo>
                <a:lnTo>
                  <a:pt x="688" y="2559"/>
                </a:lnTo>
                <a:lnTo>
                  <a:pt x="721" y="2637"/>
                </a:lnTo>
                <a:lnTo>
                  <a:pt x="755" y="2717"/>
                </a:lnTo>
                <a:lnTo>
                  <a:pt x="791" y="2797"/>
                </a:lnTo>
                <a:lnTo>
                  <a:pt x="829" y="2877"/>
                </a:lnTo>
                <a:lnTo>
                  <a:pt x="870" y="2956"/>
                </a:lnTo>
                <a:lnTo>
                  <a:pt x="891" y="2996"/>
                </a:lnTo>
                <a:lnTo>
                  <a:pt x="912" y="3034"/>
                </a:lnTo>
                <a:lnTo>
                  <a:pt x="934" y="3072"/>
                </a:lnTo>
                <a:lnTo>
                  <a:pt x="956" y="3110"/>
                </a:lnTo>
                <a:lnTo>
                  <a:pt x="978" y="3148"/>
                </a:lnTo>
                <a:lnTo>
                  <a:pt x="1001" y="3185"/>
                </a:lnTo>
                <a:lnTo>
                  <a:pt x="1025" y="3222"/>
                </a:lnTo>
                <a:lnTo>
                  <a:pt x="1049" y="3257"/>
                </a:lnTo>
                <a:lnTo>
                  <a:pt x="1074" y="3292"/>
                </a:lnTo>
                <a:lnTo>
                  <a:pt x="1098" y="3327"/>
                </a:lnTo>
                <a:lnTo>
                  <a:pt x="1124" y="3360"/>
                </a:lnTo>
                <a:lnTo>
                  <a:pt x="1149" y="3393"/>
                </a:lnTo>
                <a:lnTo>
                  <a:pt x="1175" y="3425"/>
                </a:lnTo>
                <a:lnTo>
                  <a:pt x="1201" y="3456"/>
                </a:lnTo>
                <a:lnTo>
                  <a:pt x="1229" y="3486"/>
                </a:lnTo>
                <a:lnTo>
                  <a:pt x="1255" y="3514"/>
                </a:lnTo>
                <a:lnTo>
                  <a:pt x="1294" y="3552"/>
                </a:lnTo>
                <a:lnTo>
                  <a:pt x="1332" y="3587"/>
                </a:lnTo>
                <a:lnTo>
                  <a:pt x="1369" y="3618"/>
                </a:lnTo>
                <a:lnTo>
                  <a:pt x="1407" y="3648"/>
                </a:lnTo>
                <a:lnTo>
                  <a:pt x="1446" y="3676"/>
                </a:lnTo>
                <a:lnTo>
                  <a:pt x="1484" y="3701"/>
                </a:lnTo>
                <a:lnTo>
                  <a:pt x="1522" y="3725"/>
                </a:lnTo>
                <a:lnTo>
                  <a:pt x="1561" y="3746"/>
                </a:lnTo>
                <a:lnTo>
                  <a:pt x="1602" y="3766"/>
                </a:lnTo>
                <a:lnTo>
                  <a:pt x="1642" y="3785"/>
                </a:lnTo>
                <a:lnTo>
                  <a:pt x="1685" y="3803"/>
                </a:lnTo>
                <a:lnTo>
                  <a:pt x="1727" y="3820"/>
                </a:lnTo>
                <a:lnTo>
                  <a:pt x="1771" y="3837"/>
                </a:lnTo>
                <a:lnTo>
                  <a:pt x="1815" y="3853"/>
                </a:lnTo>
                <a:lnTo>
                  <a:pt x="1862" y="3868"/>
                </a:lnTo>
                <a:lnTo>
                  <a:pt x="1910" y="3884"/>
                </a:lnTo>
                <a:lnTo>
                  <a:pt x="1952" y="3869"/>
                </a:lnTo>
                <a:lnTo>
                  <a:pt x="1997" y="3853"/>
                </a:lnTo>
                <a:lnTo>
                  <a:pt x="2044" y="3835"/>
                </a:lnTo>
                <a:lnTo>
                  <a:pt x="2090" y="3816"/>
                </a:lnTo>
                <a:lnTo>
                  <a:pt x="2138" y="3795"/>
                </a:lnTo>
                <a:lnTo>
                  <a:pt x="2186" y="3774"/>
                </a:lnTo>
                <a:lnTo>
                  <a:pt x="2234" y="3750"/>
                </a:lnTo>
                <a:lnTo>
                  <a:pt x="2282" y="3727"/>
                </a:lnTo>
                <a:lnTo>
                  <a:pt x="2328" y="3702"/>
                </a:lnTo>
                <a:lnTo>
                  <a:pt x="2373" y="3677"/>
                </a:lnTo>
                <a:lnTo>
                  <a:pt x="2417" y="3650"/>
                </a:lnTo>
                <a:lnTo>
                  <a:pt x="2457" y="3624"/>
                </a:lnTo>
                <a:lnTo>
                  <a:pt x="2496" y="3597"/>
                </a:lnTo>
                <a:lnTo>
                  <a:pt x="2532" y="3570"/>
                </a:lnTo>
                <a:lnTo>
                  <a:pt x="2548" y="3556"/>
                </a:lnTo>
                <a:lnTo>
                  <a:pt x="2564" y="3542"/>
                </a:lnTo>
                <a:lnTo>
                  <a:pt x="2579" y="3528"/>
                </a:lnTo>
                <a:lnTo>
                  <a:pt x="2594" y="3514"/>
                </a:lnTo>
                <a:lnTo>
                  <a:pt x="2621" y="3486"/>
                </a:lnTo>
                <a:lnTo>
                  <a:pt x="2648" y="3456"/>
                </a:lnTo>
                <a:lnTo>
                  <a:pt x="2674" y="3425"/>
                </a:lnTo>
                <a:lnTo>
                  <a:pt x="2700" y="3393"/>
                </a:lnTo>
                <a:lnTo>
                  <a:pt x="2726" y="3360"/>
                </a:lnTo>
                <a:lnTo>
                  <a:pt x="2751" y="3327"/>
                </a:lnTo>
                <a:lnTo>
                  <a:pt x="2776" y="3292"/>
                </a:lnTo>
                <a:lnTo>
                  <a:pt x="2800" y="3257"/>
                </a:lnTo>
                <a:lnTo>
                  <a:pt x="2825" y="3222"/>
                </a:lnTo>
                <a:lnTo>
                  <a:pt x="2848" y="3185"/>
                </a:lnTo>
                <a:lnTo>
                  <a:pt x="2871" y="3148"/>
                </a:lnTo>
                <a:lnTo>
                  <a:pt x="2894" y="3110"/>
                </a:lnTo>
                <a:lnTo>
                  <a:pt x="2916" y="3072"/>
                </a:lnTo>
                <a:lnTo>
                  <a:pt x="2937" y="3034"/>
                </a:lnTo>
                <a:lnTo>
                  <a:pt x="2958" y="2996"/>
                </a:lnTo>
                <a:lnTo>
                  <a:pt x="2980" y="2956"/>
                </a:lnTo>
                <a:lnTo>
                  <a:pt x="3020" y="2877"/>
                </a:lnTo>
                <a:lnTo>
                  <a:pt x="3058" y="2797"/>
                </a:lnTo>
                <a:lnTo>
                  <a:pt x="3094" y="2717"/>
                </a:lnTo>
                <a:lnTo>
                  <a:pt x="3128" y="2637"/>
                </a:lnTo>
                <a:lnTo>
                  <a:pt x="3161" y="2559"/>
                </a:lnTo>
                <a:lnTo>
                  <a:pt x="3191" y="2480"/>
                </a:lnTo>
                <a:lnTo>
                  <a:pt x="3220" y="2404"/>
                </a:lnTo>
                <a:lnTo>
                  <a:pt x="3245" y="2328"/>
                </a:lnTo>
                <a:lnTo>
                  <a:pt x="3261" y="2279"/>
                </a:lnTo>
                <a:lnTo>
                  <a:pt x="3277" y="2230"/>
                </a:lnTo>
                <a:lnTo>
                  <a:pt x="3293" y="2180"/>
                </a:lnTo>
                <a:lnTo>
                  <a:pt x="3308" y="2132"/>
                </a:lnTo>
                <a:lnTo>
                  <a:pt x="3322" y="2082"/>
                </a:lnTo>
                <a:lnTo>
                  <a:pt x="3336" y="2032"/>
                </a:lnTo>
                <a:lnTo>
                  <a:pt x="3349" y="1982"/>
                </a:lnTo>
                <a:lnTo>
                  <a:pt x="3362" y="1931"/>
                </a:lnTo>
                <a:lnTo>
                  <a:pt x="3376" y="1881"/>
                </a:lnTo>
                <a:lnTo>
                  <a:pt x="3388" y="1830"/>
                </a:lnTo>
                <a:lnTo>
                  <a:pt x="3400" y="1780"/>
                </a:lnTo>
                <a:lnTo>
                  <a:pt x="3412" y="1729"/>
                </a:lnTo>
                <a:lnTo>
                  <a:pt x="3423" y="1678"/>
                </a:lnTo>
                <a:lnTo>
                  <a:pt x="3434" y="1627"/>
                </a:lnTo>
                <a:lnTo>
                  <a:pt x="3445" y="1577"/>
                </a:lnTo>
                <a:lnTo>
                  <a:pt x="3456" y="1526"/>
                </a:lnTo>
                <a:lnTo>
                  <a:pt x="3410" y="1506"/>
                </a:lnTo>
                <a:lnTo>
                  <a:pt x="3365" y="1488"/>
                </a:lnTo>
                <a:lnTo>
                  <a:pt x="3320" y="1468"/>
                </a:lnTo>
                <a:lnTo>
                  <a:pt x="3274" y="1451"/>
                </a:lnTo>
                <a:lnTo>
                  <a:pt x="3228" y="1434"/>
                </a:lnTo>
                <a:lnTo>
                  <a:pt x="3181" y="1418"/>
                </a:lnTo>
                <a:lnTo>
                  <a:pt x="3135" y="1402"/>
                </a:lnTo>
                <a:lnTo>
                  <a:pt x="3088" y="1388"/>
                </a:lnTo>
                <a:lnTo>
                  <a:pt x="3040" y="1373"/>
                </a:lnTo>
                <a:lnTo>
                  <a:pt x="2993" y="1359"/>
                </a:lnTo>
                <a:lnTo>
                  <a:pt x="2946" y="1346"/>
                </a:lnTo>
                <a:lnTo>
                  <a:pt x="2898" y="1334"/>
                </a:lnTo>
                <a:lnTo>
                  <a:pt x="2850" y="1323"/>
                </a:lnTo>
                <a:lnTo>
                  <a:pt x="2802" y="1311"/>
                </a:lnTo>
                <a:lnTo>
                  <a:pt x="2753" y="1300"/>
                </a:lnTo>
                <a:lnTo>
                  <a:pt x="2706" y="1291"/>
                </a:lnTo>
                <a:lnTo>
                  <a:pt x="2657" y="1281"/>
                </a:lnTo>
                <a:lnTo>
                  <a:pt x="2608" y="1273"/>
                </a:lnTo>
                <a:lnTo>
                  <a:pt x="2560" y="1265"/>
                </a:lnTo>
                <a:lnTo>
                  <a:pt x="2511" y="1258"/>
                </a:lnTo>
                <a:lnTo>
                  <a:pt x="2462" y="1252"/>
                </a:lnTo>
                <a:lnTo>
                  <a:pt x="2413" y="1245"/>
                </a:lnTo>
                <a:lnTo>
                  <a:pt x="2365" y="1240"/>
                </a:lnTo>
                <a:lnTo>
                  <a:pt x="2316" y="1235"/>
                </a:lnTo>
                <a:lnTo>
                  <a:pt x="2266" y="1230"/>
                </a:lnTo>
                <a:lnTo>
                  <a:pt x="2217" y="1226"/>
                </a:lnTo>
                <a:lnTo>
                  <a:pt x="2168" y="1223"/>
                </a:lnTo>
                <a:lnTo>
                  <a:pt x="2119" y="1221"/>
                </a:lnTo>
                <a:lnTo>
                  <a:pt x="2070" y="1219"/>
                </a:lnTo>
                <a:lnTo>
                  <a:pt x="2022" y="1218"/>
                </a:lnTo>
                <a:lnTo>
                  <a:pt x="1974" y="1216"/>
                </a:lnTo>
                <a:lnTo>
                  <a:pt x="1925" y="1216"/>
                </a:lnTo>
                <a:lnTo>
                  <a:pt x="1876" y="1216"/>
                </a:lnTo>
                <a:lnTo>
                  <a:pt x="1827" y="1218"/>
                </a:lnTo>
                <a:lnTo>
                  <a:pt x="1778" y="1219"/>
                </a:lnTo>
                <a:lnTo>
                  <a:pt x="1730" y="1221"/>
                </a:lnTo>
                <a:lnTo>
                  <a:pt x="1680" y="1223"/>
                </a:lnTo>
                <a:lnTo>
                  <a:pt x="1631" y="1226"/>
                </a:lnTo>
                <a:lnTo>
                  <a:pt x="1583" y="1230"/>
                </a:lnTo>
                <a:lnTo>
                  <a:pt x="1534" y="1235"/>
                </a:lnTo>
                <a:lnTo>
                  <a:pt x="1485" y="1240"/>
                </a:lnTo>
                <a:lnTo>
                  <a:pt x="1436" y="1245"/>
                </a:lnTo>
                <a:lnTo>
                  <a:pt x="1387" y="1252"/>
                </a:lnTo>
                <a:lnTo>
                  <a:pt x="1338" y="1258"/>
                </a:lnTo>
                <a:lnTo>
                  <a:pt x="1289" y="1265"/>
                </a:lnTo>
                <a:lnTo>
                  <a:pt x="1241" y="1273"/>
                </a:lnTo>
                <a:lnTo>
                  <a:pt x="1193" y="1281"/>
                </a:lnTo>
                <a:lnTo>
                  <a:pt x="1144" y="1291"/>
                </a:lnTo>
                <a:lnTo>
                  <a:pt x="1096" y="1300"/>
                </a:lnTo>
                <a:lnTo>
                  <a:pt x="1047" y="1311"/>
                </a:lnTo>
                <a:lnTo>
                  <a:pt x="999" y="1323"/>
                </a:lnTo>
                <a:lnTo>
                  <a:pt x="952" y="1334"/>
                </a:lnTo>
                <a:lnTo>
                  <a:pt x="904" y="1346"/>
                </a:lnTo>
                <a:lnTo>
                  <a:pt x="856" y="1359"/>
                </a:lnTo>
                <a:lnTo>
                  <a:pt x="808" y="1373"/>
                </a:lnTo>
                <a:lnTo>
                  <a:pt x="761" y="1388"/>
                </a:lnTo>
                <a:lnTo>
                  <a:pt x="715" y="1402"/>
                </a:lnTo>
                <a:lnTo>
                  <a:pt x="668" y="1418"/>
                </a:lnTo>
                <a:lnTo>
                  <a:pt x="621" y="1434"/>
                </a:lnTo>
                <a:lnTo>
                  <a:pt x="575" y="1451"/>
                </a:lnTo>
                <a:lnTo>
                  <a:pt x="530" y="1468"/>
                </a:lnTo>
                <a:lnTo>
                  <a:pt x="484" y="1488"/>
                </a:lnTo>
                <a:lnTo>
                  <a:pt x="439" y="1506"/>
                </a:lnTo>
                <a:lnTo>
                  <a:pt x="394" y="1526"/>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0"/>
          <p:cNvSpPr>
            <a:spLocks noEditPoints="1"/>
          </p:cNvSpPr>
          <p:nvPr/>
        </p:nvSpPr>
        <p:spPr bwMode="auto">
          <a:xfrm>
            <a:off x="838119" y="2103716"/>
            <a:ext cx="517142" cy="544711"/>
          </a:xfrm>
          <a:custGeom>
            <a:avLst/>
            <a:gdLst/>
            <a:ahLst/>
            <a:cxnLst>
              <a:cxn ang="0">
                <a:pos x="2156" y="2059"/>
              </a:cxn>
              <a:cxn ang="0">
                <a:pos x="2351" y="2911"/>
              </a:cxn>
              <a:cxn ang="0">
                <a:pos x="1910" y="3662"/>
              </a:cxn>
              <a:cxn ang="0">
                <a:pos x="1073" y="3908"/>
              </a:cxn>
              <a:cxn ang="0">
                <a:pos x="296" y="3513"/>
              </a:cxn>
              <a:cxn ang="0">
                <a:pos x="0" y="2693"/>
              </a:cxn>
              <a:cxn ang="0">
                <a:pos x="346" y="1894"/>
              </a:cxn>
              <a:cxn ang="0">
                <a:pos x="1145" y="1547"/>
              </a:cxn>
              <a:cxn ang="0">
                <a:pos x="3548" y="2476"/>
              </a:cxn>
              <a:cxn ang="0">
                <a:pos x="3517" y="3016"/>
              </a:cxn>
              <a:cxn ang="0">
                <a:pos x="3102" y="3391"/>
              </a:cxn>
              <a:cxn ang="0">
                <a:pos x="2743" y="2988"/>
              </a:cxn>
              <a:cxn ang="0">
                <a:pos x="2770" y="2429"/>
              </a:cxn>
              <a:cxn ang="0">
                <a:pos x="3170" y="2624"/>
              </a:cxn>
              <a:cxn ang="0">
                <a:pos x="3356" y="2842"/>
              </a:cxn>
              <a:cxn ang="0">
                <a:pos x="3170" y="3059"/>
              </a:cxn>
              <a:cxn ang="0">
                <a:pos x="2925" y="2907"/>
              </a:cxn>
              <a:cxn ang="0">
                <a:pos x="3031" y="2648"/>
              </a:cxn>
              <a:cxn ang="0">
                <a:pos x="3293" y="2757"/>
              </a:cxn>
              <a:cxn ang="0">
                <a:pos x="3136" y="3020"/>
              </a:cxn>
              <a:cxn ang="0">
                <a:pos x="2979" y="2757"/>
              </a:cxn>
              <a:cxn ang="0">
                <a:pos x="3253" y="2738"/>
              </a:cxn>
              <a:cxn ang="0">
                <a:pos x="3258" y="2937"/>
              </a:cxn>
              <a:cxn ang="0">
                <a:pos x="3083" y="2948"/>
              </a:cxn>
              <a:cxn ang="0">
                <a:pos x="2985" y="2803"/>
              </a:cxn>
              <a:cxn ang="0">
                <a:pos x="3145" y="2686"/>
              </a:cxn>
              <a:cxn ang="0">
                <a:pos x="3040" y="1792"/>
              </a:cxn>
              <a:cxn ang="0">
                <a:pos x="2973" y="2073"/>
              </a:cxn>
              <a:cxn ang="0">
                <a:pos x="2696" y="2161"/>
              </a:cxn>
              <a:cxn ang="0">
                <a:pos x="1536" y="1045"/>
              </a:cxn>
              <a:cxn ang="0">
                <a:pos x="1817" y="1112"/>
              </a:cxn>
              <a:cxn ang="0">
                <a:pos x="2019" y="916"/>
              </a:cxn>
              <a:cxn ang="0">
                <a:pos x="1959" y="633"/>
              </a:cxn>
              <a:cxn ang="0">
                <a:pos x="2997" y="1637"/>
              </a:cxn>
              <a:cxn ang="0">
                <a:pos x="2725" y="1641"/>
              </a:cxn>
              <a:cxn ang="0">
                <a:pos x="2937" y="1727"/>
              </a:cxn>
              <a:cxn ang="0">
                <a:pos x="2973" y="1950"/>
              </a:cxn>
              <a:cxn ang="0">
                <a:pos x="2797" y="2100"/>
              </a:cxn>
              <a:cxn ang="0">
                <a:pos x="2581" y="2024"/>
              </a:cxn>
              <a:cxn ang="0">
                <a:pos x="2533" y="1802"/>
              </a:cxn>
              <a:cxn ang="0">
                <a:pos x="2796" y="1672"/>
              </a:cxn>
              <a:cxn ang="0">
                <a:pos x="2911" y="2000"/>
              </a:cxn>
              <a:cxn ang="0">
                <a:pos x="2567" y="1945"/>
              </a:cxn>
              <a:cxn ang="0">
                <a:pos x="1366" y="2294"/>
              </a:cxn>
              <a:cxn ang="0">
                <a:pos x="1650" y="2658"/>
              </a:cxn>
              <a:cxn ang="0">
                <a:pos x="1483" y="3095"/>
              </a:cxn>
              <a:cxn ang="0">
                <a:pos x="1020" y="3174"/>
              </a:cxn>
              <a:cxn ang="0">
                <a:pos x="719" y="2826"/>
              </a:cxn>
              <a:cxn ang="0">
                <a:pos x="863" y="2379"/>
              </a:cxn>
              <a:cxn ang="0">
                <a:pos x="1278" y="2357"/>
              </a:cxn>
              <a:cxn ang="0">
                <a:pos x="1549" y="2615"/>
              </a:cxn>
              <a:cxn ang="0">
                <a:pos x="1466" y="2988"/>
              </a:cxn>
              <a:cxn ang="0">
                <a:pos x="1105" y="3106"/>
              </a:cxn>
              <a:cxn ang="0">
                <a:pos x="821" y="2862"/>
              </a:cxn>
              <a:cxn ang="0">
                <a:pos x="886" y="2486"/>
              </a:cxn>
              <a:cxn ang="0">
                <a:pos x="1271" y="2491"/>
              </a:cxn>
              <a:cxn ang="0">
                <a:pos x="1516" y="2709"/>
              </a:cxn>
              <a:cxn ang="0">
                <a:pos x="1287" y="2962"/>
              </a:cxn>
              <a:cxn ang="0">
                <a:pos x="960" y="2981"/>
              </a:cxn>
              <a:cxn ang="0">
                <a:pos x="943" y="2641"/>
              </a:cxn>
              <a:cxn ang="0">
                <a:pos x="1161" y="2396"/>
              </a:cxn>
            </a:cxnLst>
            <a:rect l="0" t="0" r="r" b="b"/>
            <a:pathLst>
              <a:path w="3713" h="3913">
                <a:moveTo>
                  <a:pt x="1468" y="1582"/>
                </a:moveTo>
                <a:lnTo>
                  <a:pt x="1468" y="1874"/>
                </a:lnTo>
                <a:lnTo>
                  <a:pt x="1498" y="1885"/>
                </a:lnTo>
                <a:lnTo>
                  <a:pt x="1526" y="1897"/>
                </a:lnTo>
                <a:lnTo>
                  <a:pt x="1556" y="1909"/>
                </a:lnTo>
                <a:lnTo>
                  <a:pt x="1584" y="1923"/>
                </a:lnTo>
                <a:lnTo>
                  <a:pt x="1791" y="1716"/>
                </a:lnTo>
                <a:lnTo>
                  <a:pt x="1822" y="1735"/>
                </a:lnTo>
                <a:lnTo>
                  <a:pt x="1852" y="1755"/>
                </a:lnTo>
                <a:lnTo>
                  <a:pt x="1881" y="1776"/>
                </a:lnTo>
                <a:lnTo>
                  <a:pt x="1910" y="1798"/>
                </a:lnTo>
                <a:lnTo>
                  <a:pt x="1938" y="1820"/>
                </a:lnTo>
                <a:lnTo>
                  <a:pt x="1965" y="1844"/>
                </a:lnTo>
                <a:lnTo>
                  <a:pt x="1992" y="1868"/>
                </a:lnTo>
                <a:lnTo>
                  <a:pt x="2018" y="1894"/>
                </a:lnTo>
                <a:lnTo>
                  <a:pt x="2043" y="1919"/>
                </a:lnTo>
                <a:lnTo>
                  <a:pt x="2067" y="1946"/>
                </a:lnTo>
                <a:lnTo>
                  <a:pt x="2090" y="1973"/>
                </a:lnTo>
                <a:lnTo>
                  <a:pt x="2114" y="2001"/>
                </a:lnTo>
                <a:lnTo>
                  <a:pt x="2135" y="2030"/>
                </a:lnTo>
                <a:lnTo>
                  <a:pt x="2156" y="2059"/>
                </a:lnTo>
                <a:lnTo>
                  <a:pt x="2176" y="2089"/>
                </a:lnTo>
                <a:lnTo>
                  <a:pt x="2196" y="2120"/>
                </a:lnTo>
                <a:lnTo>
                  <a:pt x="1988" y="2327"/>
                </a:lnTo>
                <a:lnTo>
                  <a:pt x="2002" y="2356"/>
                </a:lnTo>
                <a:lnTo>
                  <a:pt x="2014" y="2385"/>
                </a:lnTo>
                <a:lnTo>
                  <a:pt x="2026" y="2414"/>
                </a:lnTo>
                <a:lnTo>
                  <a:pt x="2036" y="2444"/>
                </a:lnTo>
                <a:lnTo>
                  <a:pt x="2329" y="2444"/>
                </a:lnTo>
                <a:lnTo>
                  <a:pt x="2338" y="2478"/>
                </a:lnTo>
                <a:lnTo>
                  <a:pt x="2344" y="2513"/>
                </a:lnTo>
                <a:lnTo>
                  <a:pt x="2351" y="2548"/>
                </a:lnTo>
                <a:lnTo>
                  <a:pt x="2355" y="2584"/>
                </a:lnTo>
                <a:lnTo>
                  <a:pt x="2359" y="2621"/>
                </a:lnTo>
                <a:lnTo>
                  <a:pt x="2362" y="2657"/>
                </a:lnTo>
                <a:lnTo>
                  <a:pt x="2363" y="2693"/>
                </a:lnTo>
                <a:lnTo>
                  <a:pt x="2364" y="2730"/>
                </a:lnTo>
                <a:lnTo>
                  <a:pt x="2363" y="2766"/>
                </a:lnTo>
                <a:lnTo>
                  <a:pt x="2362" y="2803"/>
                </a:lnTo>
                <a:lnTo>
                  <a:pt x="2359" y="2839"/>
                </a:lnTo>
                <a:lnTo>
                  <a:pt x="2355" y="2876"/>
                </a:lnTo>
                <a:lnTo>
                  <a:pt x="2351" y="2911"/>
                </a:lnTo>
                <a:lnTo>
                  <a:pt x="2344" y="2946"/>
                </a:lnTo>
                <a:lnTo>
                  <a:pt x="2338" y="2981"/>
                </a:lnTo>
                <a:lnTo>
                  <a:pt x="2329" y="3016"/>
                </a:lnTo>
                <a:lnTo>
                  <a:pt x="2036" y="3016"/>
                </a:lnTo>
                <a:lnTo>
                  <a:pt x="2026" y="3046"/>
                </a:lnTo>
                <a:lnTo>
                  <a:pt x="2014" y="3075"/>
                </a:lnTo>
                <a:lnTo>
                  <a:pt x="2002" y="3104"/>
                </a:lnTo>
                <a:lnTo>
                  <a:pt x="1988" y="3132"/>
                </a:lnTo>
                <a:lnTo>
                  <a:pt x="2196" y="3339"/>
                </a:lnTo>
                <a:lnTo>
                  <a:pt x="2176" y="3370"/>
                </a:lnTo>
                <a:lnTo>
                  <a:pt x="2156" y="3401"/>
                </a:lnTo>
                <a:lnTo>
                  <a:pt x="2135" y="3429"/>
                </a:lnTo>
                <a:lnTo>
                  <a:pt x="2114" y="3458"/>
                </a:lnTo>
                <a:lnTo>
                  <a:pt x="2090" y="3487"/>
                </a:lnTo>
                <a:lnTo>
                  <a:pt x="2067" y="3513"/>
                </a:lnTo>
                <a:lnTo>
                  <a:pt x="2043" y="3541"/>
                </a:lnTo>
                <a:lnTo>
                  <a:pt x="2018" y="3566"/>
                </a:lnTo>
                <a:lnTo>
                  <a:pt x="1992" y="3591"/>
                </a:lnTo>
                <a:lnTo>
                  <a:pt x="1965" y="3615"/>
                </a:lnTo>
                <a:lnTo>
                  <a:pt x="1938" y="3639"/>
                </a:lnTo>
                <a:lnTo>
                  <a:pt x="1910" y="3662"/>
                </a:lnTo>
                <a:lnTo>
                  <a:pt x="1881" y="3683"/>
                </a:lnTo>
                <a:lnTo>
                  <a:pt x="1852" y="3705"/>
                </a:lnTo>
                <a:lnTo>
                  <a:pt x="1822" y="3725"/>
                </a:lnTo>
                <a:lnTo>
                  <a:pt x="1791" y="3744"/>
                </a:lnTo>
                <a:lnTo>
                  <a:pt x="1584" y="3537"/>
                </a:lnTo>
                <a:lnTo>
                  <a:pt x="1556" y="3550"/>
                </a:lnTo>
                <a:lnTo>
                  <a:pt x="1526" y="3562"/>
                </a:lnTo>
                <a:lnTo>
                  <a:pt x="1498" y="3574"/>
                </a:lnTo>
                <a:lnTo>
                  <a:pt x="1468" y="3584"/>
                </a:lnTo>
                <a:lnTo>
                  <a:pt x="1468" y="3878"/>
                </a:lnTo>
                <a:lnTo>
                  <a:pt x="1433" y="3886"/>
                </a:lnTo>
                <a:lnTo>
                  <a:pt x="1398" y="3893"/>
                </a:lnTo>
                <a:lnTo>
                  <a:pt x="1363" y="3899"/>
                </a:lnTo>
                <a:lnTo>
                  <a:pt x="1328" y="3904"/>
                </a:lnTo>
                <a:lnTo>
                  <a:pt x="1291" y="3908"/>
                </a:lnTo>
                <a:lnTo>
                  <a:pt x="1255" y="3911"/>
                </a:lnTo>
                <a:lnTo>
                  <a:pt x="1218" y="3912"/>
                </a:lnTo>
                <a:lnTo>
                  <a:pt x="1182" y="3913"/>
                </a:lnTo>
                <a:lnTo>
                  <a:pt x="1145" y="3912"/>
                </a:lnTo>
                <a:lnTo>
                  <a:pt x="1109" y="3911"/>
                </a:lnTo>
                <a:lnTo>
                  <a:pt x="1073" y="3908"/>
                </a:lnTo>
                <a:lnTo>
                  <a:pt x="1037" y="3904"/>
                </a:lnTo>
                <a:lnTo>
                  <a:pt x="1000" y="3899"/>
                </a:lnTo>
                <a:lnTo>
                  <a:pt x="965" y="3893"/>
                </a:lnTo>
                <a:lnTo>
                  <a:pt x="930" y="3886"/>
                </a:lnTo>
                <a:lnTo>
                  <a:pt x="896" y="3878"/>
                </a:lnTo>
                <a:lnTo>
                  <a:pt x="896" y="3584"/>
                </a:lnTo>
                <a:lnTo>
                  <a:pt x="867" y="3574"/>
                </a:lnTo>
                <a:lnTo>
                  <a:pt x="837" y="3562"/>
                </a:lnTo>
                <a:lnTo>
                  <a:pt x="808" y="3550"/>
                </a:lnTo>
                <a:lnTo>
                  <a:pt x="779" y="3537"/>
                </a:lnTo>
                <a:lnTo>
                  <a:pt x="572" y="3744"/>
                </a:lnTo>
                <a:lnTo>
                  <a:pt x="541" y="3725"/>
                </a:lnTo>
                <a:lnTo>
                  <a:pt x="512" y="3705"/>
                </a:lnTo>
                <a:lnTo>
                  <a:pt x="482" y="3683"/>
                </a:lnTo>
                <a:lnTo>
                  <a:pt x="453" y="3662"/>
                </a:lnTo>
                <a:lnTo>
                  <a:pt x="426" y="3639"/>
                </a:lnTo>
                <a:lnTo>
                  <a:pt x="398" y="3615"/>
                </a:lnTo>
                <a:lnTo>
                  <a:pt x="371" y="3591"/>
                </a:lnTo>
                <a:lnTo>
                  <a:pt x="346" y="3566"/>
                </a:lnTo>
                <a:lnTo>
                  <a:pt x="320" y="3541"/>
                </a:lnTo>
                <a:lnTo>
                  <a:pt x="296" y="3513"/>
                </a:lnTo>
                <a:lnTo>
                  <a:pt x="273" y="3487"/>
                </a:lnTo>
                <a:lnTo>
                  <a:pt x="250" y="3458"/>
                </a:lnTo>
                <a:lnTo>
                  <a:pt x="228" y="3429"/>
                </a:lnTo>
                <a:lnTo>
                  <a:pt x="208" y="3401"/>
                </a:lnTo>
                <a:lnTo>
                  <a:pt x="188" y="3370"/>
                </a:lnTo>
                <a:lnTo>
                  <a:pt x="169" y="3339"/>
                </a:lnTo>
                <a:lnTo>
                  <a:pt x="376" y="3132"/>
                </a:lnTo>
                <a:lnTo>
                  <a:pt x="362" y="3104"/>
                </a:lnTo>
                <a:lnTo>
                  <a:pt x="349" y="3075"/>
                </a:lnTo>
                <a:lnTo>
                  <a:pt x="337" y="3046"/>
                </a:lnTo>
                <a:lnTo>
                  <a:pt x="327" y="3016"/>
                </a:lnTo>
                <a:lnTo>
                  <a:pt x="34" y="3016"/>
                </a:lnTo>
                <a:lnTo>
                  <a:pt x="26" y="2981"/>
                </a:lnTo>
                <a:lnTo>
                  <a:pt x="19" y="2946"/>
                </a:lnTo>
                <a:lnTo>
                  <a:pt x="13" y="2911"/>
                </a:lnTo>
                <a:lnTo>
                  <a:pt x="8" y="2876"/>
                </a:lnTo>
                <a:lnTo>
                  <a:pt x="4" y="2839"/>
                </a:lnTo>
                <a:lnTo>
                  <a:pt x="2" y="2803"/>
                </a:lnTo>
                <a:lnTo>
                  <a:pt x="0" y="2766"/>
                </a:lnTo>
                <a:lnTo>
                  <a:pt x="0" y="2730"/>
                </a:lnTo>
                <a:lnTo>
                  <a:pt x="0" y="2693"/>
                </a:lnTo>
                <a:lnTo>
                  <a:pt x="2" y="2657"/>
                </a:lnTo>
                <a:lnTo>
                  <a:pt x="4" y="2621"/>
                </a:lnTo>
                <a:lnTo>
                  <a:pt x="8" y="2584"/>
                </a:lnTo>
                <a:lnTo>
                  <a:pt x="13" y="2548"/>
                </a:lnTo>
                <a:lnTo>
                  <a:pt x="19" y="2513"/>
                </a:lnTo>
                <a:lnTo>
                  <a:pt x="26" y="2478"/>
                </a:lnTo>
                <a:lnTo>
                  <a:pt x="34" y="2444"/>
                </a:lnTo>
                <a:lnTo>
                  <a:pt x="327" y="2444"/>
                </a:lnTo>
                <a:lnTo>
                  <a:pt x="337" y="2414"/>
                </a:lnTo>
                <a:lnTo>
                  <a:pt x="349" y="2385"/>
                </a:lnTo>
                <a:lnTo>
                  <a:pt x="362" y="2356"/>
                </a:lnTo>
                <a:lnTo>
                  <a:pt x="376" y="2327"/>
                </a:lnTo>
                <a:lnTo>
                  <a:pt x="169" y="2120"/>
                </a:lnTo>
                <a:lnTo>
                  <a:pt x="188" y="2089"/>
                </a:lnTo>
                <a:lnTo>
                  <a:pt x="208" y="2059"/>
                </a:lnTo>
                <a:lnTo>
                  <a:pt x="228" y="2030"/>
                </a:lnTo>
                <a:lnTo>
                  <a:pt x="250" y="2001"/>
                </a:lnTo>
                <a:lnTo>
                  <a:pt x="273" y="1973"/>
                </a:lnTo>
                <a:lnTo>
                  <a:pt x="296" y="1946"/>
                </a:lnTo>
                <a:lnTo>
                  <a:pt x="320" y="1919"/>
                </a:lnTo>
                <a:lnTo>
                  <a:pt x="346" y="1894"/>
                </a:lnTo>
                <a:lnTo>
                  <a:pt x="371" y="1868"/>
                </a:lnTo>
                <a:lnTo>
                  <a:pt x="398" y="1844"/>
                </a:lnTo>
                <a:lnTo>
                  <a:pt x="426" y="1820"/>
                </a:lnTo>
                <a:lnTo>
                  <a:pt x="453" y="1798"/>
                </a:lnTo>
                <a:lnTo>
                  <a:pt x="482" y="1776"/>
                </a:lnTo>
                <a:lnTo>
                  <a:pt x="512" y="1755"/>
                </a:lnTo>
                <a:lnTo>
                  <a:pt x="541" y="1735"/>
                </a:lnTo>
                <a:lnTo>
                  <a:pt x="572" y="1716"/>
                </a:lnTo>
                <a:lnTo>
                  <a:pt x="779" y="1923"/>
                </a:lnTo>
                <a:lnTo>
                  <a:pt x="808" y="1909"/>
                </a:lnTo>
                <a:lnTo>
                  <a:pt x="837" y="1897"/>
                </a:lnTo>
                <a:lnTo>
                  <a:pt x="867" y="1885"/>
                </a:lnTo>
                <a:lnTo>
                  <a:pt x="896" y="1874"/>
                </a:lnTo>
                <a:lnTo>
                  <a:pt x="896" y="1582"/>
                </a:lnTo>
                <a:lnTo>
                  <a:pt x="930" y="1574"/>
                </a:lnTo>
                <a:lnTo>
                  <a:pt x="965" y="1566"/>
                </a:lnTo>
                <a:lnTo>
                  <a:pt x="1000" y="1561"/>
                </a:lnTo>
                <a:lnTo>
                  <a:pt x="1037" y="1556"/>
                </a:lnTo>
                <a:lnTo>
                  <a:pt x="1073" y="1551"/>
                </a:lnTo>
                <a:lnTo>
                  <a:pt x="1109" y="1549"/>
                </a:lnTo>
                <a:lnTo>
                  <a:pt x="1145" y="1547"/>
                </a:lnTo>
                <a:lnTo>
                  <a:pt x="1182" y="1547"/>
                </a:lnTo>
                <a:lnTo>
                  <a:pt x="1218" y="1547"/>
                </a:lnTo>
                <a:lnTo>
                  <a:pt x="1255" y="1549"/>
                </a:lnTo>
                <a:lnTo>
                  <a:pt x="1291" y="1551"/>
                </a:lnTo>
                <a:lnTo>
                  <a:pt x="1328" y="1556"/>
                </a:lnTo>
                <a:lnTo>
                  <a:pt x="1363" y="1561"/>
                </a:lnTo>
                <a:lnTo>
                  <a:pt x="1398" y="1566"/>
                </a:lnTo>
                <a:lnTo>
                  <a:pt x="1433" y="1574"/>
                </a:lnTo>
                <a:lnTo>
                  <a:pt x="1468" y="1582"/>
                </a:lnTo>
                <a:close/>
                <a:moveTo>
                  <a:pt x="3269" y="2307"/>
                </a:moveTo>
                <a:lnTo>
                  <a:pt x="3269" y="2443"/>
                </a:lnTo>
                <a:lnTo>
                  <a:pt x="3282" y="2448"/>
                </a:lnTo>
                <a:lnTo>
                  <a:pt x="3296" y="2454"/>
                </a:lnTo>
                <a:lnTo>
                  <a:pt x="3310" y="2459"/>
                </a:lnTo>
                <a:lnTo>
                  <a:pt x="3323" y="2465"/>
                </a:lnTo>
                <a:lnTo>
                  <a:pt x="3419" y="2370"/>
                </a:lnTo>
                <a:lnTo>
                  <a:pt x="3448" y="2388"/>
                </a:lnTo>
                <a:lnTo>
                  <a:pt x="3475" y="2407"/>
                </a:lnTo>
                <a:lnTo>
                  <a:pt x="3501" y="2429"/>
                </a:lnTo>
                <a:lnTo>
                  <a:pt x="3526" y="2452"/>
                </a:lnTo>
                <a:lnTo>
                  <a:pt x="3548" y="2476"/>
                </a:lnTo>
                <a:lnTo>
                  <a:pt x="3569" y="2503"/>
                </a:lnTo>
                <a:lnTo>
                  <a:pt x="3589" y="2529"/>
                </a:lnTo>
                <a:lnTo>
                  <a:pt x="3607" y="2558"/>
                </a:lnTo>
                <a:lnTo>
                  <a:pt x="3512" y="2655"/>
                </a:lnTo>
                <a:lnTo>
                  <a:pt x="3517" y="2667"/>
                </a:lnTo>
                <a:lnTo>
                  <a:pt x="3524" y="2681"/>
                </a:lnTo>
                <a:lnTo>
                  <a:pt x="3529" y="2695"/>
                </a:lnTo>
                <a:lnTo>
                  <a:pt x="3534" y="2709"/>
                </a:lnTo>
                <a:lnTo>
                  <a:pt x="3670" y="2709"/>
                </a:lnTo>
                <a:lnTo>
                  <a:pt x="3678" y="2741"/>
                </a:lnTo>
                <a:lnTo>
                  <a:pt x="3683" y="2774"/>
                </a:lnTo>
                <a:lnTo>
                  <a:pt x="3685" y="2808"/>
                </a:lnTo>
                <a:lnTo>
                  <a:pt x="3686" y="2842"/>
                </a:lnTo>
                <a:lnTo>
                  <a:pt x="3685" y="2876"/>
                </a:lnTo>
                <a:lnTo>
                  <a:pt x="3683" y="2910"/>
                </a:lnTo>
                <a:lnTo>
                  <a:pt x="3678" y="2943"/>
                </a:lnTo>
                <a:lnTo>
                  <a:pt x="3670" y="2974"/>
                </a:lnTo>
                <a:lnTo>
                  <a:pt x="3534" y="2974"/>
                </a:lnTo>
                <a:lnTo>
                  <a:pt x="3529" y="2988"/>
                </a:lnTo>
                <a:lnTo>
                  <a:pt x="3524" y="3002"/>
                </a:lnTo>
                <a:lnTo>
                  <a:pt x="3517" y="3016"/>
                </a:lnTo>
                <a:lnTo>
                  <a:pt x="3512" y="3029"/>
                </a:lnTo>
                <a:lnTo>
                  <a:pt x="3607" y="3125"/>
                </a:lnTo>
                <a:lnTo>
                  <a:pt x="3589" y="3154"/>
                </a:lnTo>
                <a:lnTo>
                  <a:pt x="3569" y="3181"/>
                </a:lnTo>
                <a:lnTo>
                  <a:pt x="3548" y="3207"/>
                </a:lnTo>
                <a:lnTo>
                  <a:pt x="3526" y="3232"/>
                </a:lnTo>
                <a:lnTo>
                  <a:pt x="3501" y="3254"/>
                </a:lnTo>
                <a:lnTo>
                  <a:pt x="3475" y="3275"/>
                </a:lnTo>
                <a:lnTo>
                  <a:pt x="3448" y="3295"/>
                </a:lnTo>
                <a:lnTo>
                  <a:pt x="3419" y="3313"/>
                </a:lnTo>
                <a:lnTo>
                  <a:pt x="3323" y="3217"/>
                </a:lnTo>
                <a:lnTo>
                  <a:pt x="3310" y="3223"/>
                </a:lnTo>
                <a:lnTo>
                  <a:pt x="3296" y="3230"/>
                </a:lnTo>
                <a:lnTo>
                  <a:pt x="3282" y="3235"/>
                </a:lnTo>
                <a:lnTo>
                  <a:pt x="3269" y="3240"/>
                </a:lnTo>
                <a:lnTo>
                  <a:pt x="3269" y="3376"/>
                </a:lnTo>
                <a:lnTo>
                  <a:pt x="3237" y="3384"/>
                </a:lnTo>
                <a:lnTo>
                  <a:pt x="3204" y="3389"/>
                </a:lnTo>
                <a:lnTo>
                  <a:pt x="3170" y="3391"/>
                </a:lnTo>
                <a:lnTo>
                  <a:pt x="3136" y="3392"/>
                </a:lnTo>
                <a:lnTo>
                  <a:pt x="3102" y="3391"/>
                </a:lnTo>
                <a:lnTo>
                  <a:pt x="3068" y="3389"/>
                </a:lnTo>
                <a:lnTo>
                  <a:pt x="3035" y="3384"/>
                </a:lnTo>
                <a:lnTo>
                  <a:pt x="3003" y="3376"/>
                </a:lnTo>
                <a:lnTo>
                  <a:pt x="3003" y="3240"/>
                </a:lnTo>
                <a:lnTo>
                  <a:pt x="2989" y="3235"/>
                </a:lnTo>
                <a:lnTo>
                  <a:pt x="2975" y="3230"/>
                </a:lnTo>
                <a:lnTo>
                  <a:pt x="2962" y="3223"/>
                </a:lnTo>
                <a:lnTo>
                  <a:pt x="2949" y="3217"/>
                </a:lnTo>
                <a:lnTo>
                  <a:pt x="2852" y="3313"/>
                </a:lnTo>
                <a:lnTo>
                  <a:pt x="2823" y="3295"/>
                </a:lnTo>
                <a:lnTo>
                  <a:pt x="2797" y="3275"/>
                </a:lnTo>
                <a:lnTo>
                  <a:pt x="2770" y="3254"/>
                </a:lnTo>
                <a:lnTo>
                  <a:pt x="2746" y="3232"/>
                </a:lnTo>
                <a:lnTo>
                  <a:pt x="2724" y="3207"/>
                </a:lnTo>
                <a:lnTo>
                  <a:pt x="2701" y="3181"/>
                </a:lnTo>
                <a:lnTo>
                  <a:pt x="2682" y="3154"/>
                </a:lnTo>
                <a:lnTo>
                  <a:pt x="2664" y="3125"/>
                </a:lnTo>
                <a:lnTo>
                  <a:pt x="2760" y="3029"/>
                </a:lnTo>
                <a:lnTo>
                  <a:pt x="2753" y="3016"/>
                </a:lnTo>
                <a:lnTo>
                  <a:pt x="2748" y="3002"/>
                </a:lnTo>
                <a:lnTo>
                  <a:pt x="2743" y="2988"/>
                </a:lnTo>
                <a:lnTo>
                  <a:pt x="2737" y="2974"/>
                </a:lnTo>
                <a:lnTo>
                  <a:pt x="2601" y="2974"/>
                </a:lnTo>
                <a:lnTo>
                  <a:pt x="2594" y="2943"/>
                </a:lnTo>
                <a:lnTo>
                  <a:pt x="2589" y="2910"/>
                </a:lnTo>
                <a:lnTo>
                  <a:pt x="2585" y="2876"/>
                </a:lnTo>
                <a:lnTo>
                  <a:pt x="2584" y="2842"/>
                </a:lnTo>
                <a:lnTo>
                  <a:pt x="2585" y="2808"/>
                </a:lnTo>
                <a:lnTo>
                  <a:pt x="2589" y="2774"/>
                </a:lnTo>
                <a:lnTo>
                  <a:pt x="2594" y="2741"/>
                </a:lnTo>
                <a:lnTo>
                  <a:pt x="2601" y="2709"/>
                </a:lnTo>
                <a:lnTo>
                  <a:pt x="2737" y="2709"/>
                </a:lnTo>
                <a:lnTo>
                  <a:pt x="2743" y="2695"/>
                </a:lnTo>
                <a:lnTo>
                  <a:pt x="2748" y="2681"/>
                </a:lnTo>
                <a:lnTo>
                  <a:pt x="2753" y="2667"/>
                </a:lnTo>
                <a:lnTo>
                  <a:pt x="2760" y="2655"/>
                </a:lnTo>
                <a:lnTo>
                  <a:pt x="2664" y="2558"/>
                </a:lnTo>
                <a:lnTo>
                  <a:pt x="2682" y="2529"/>
                </a:lnTo>
                <a:lnTo>
                  <a:pt x="2701" y="2503"/>
                </a:lnTo>
                <a:lnTo>
                  <a:pt x="2724" y="2476"/>
                </a:lnTo>
                <a:lnTo>
                  <a:pt x="2746" y="2452"/>
                </a:lnTo>
                <a:lnTo>
                  <a:pt x="2770" y="2429"/>
                </a:lnTo>
                <a:lnTo>
                  <a:pt x="2797" y="2407"/>
                </a:lnTo>
                <a:lnTo>
                  <a:pt x="2823" y="2388"/>
                </a:lnTo>
                <a:lnTo>
                  <a:pt x="2852" y="2370"/>
                </a:lnTo>
                <a:lnTo>
                  <a:pt x="2949" y="2465"/>
                </a:lnTo>
                <a:lnTo>
                  <a:pt x="2962" y="2459"/>
                </a:lnTo>
                <a:lnTo>
                  <a:pt x="2975" y="2454"/>
                </a:lnTo>
                <a:lnTo>
                  <a:pt x="2989" y="2448"/>
                </a:lnTo>
                <a:lnTo>
                  <a:pt x="3003" y="2443"/>
                </a:lnTo>
                <a:lnTo>
                  <a:pt x="3003" y="2307"/>
                </a:lnTo>
                <a:lnTo>
                  <a:pt x="3035" y="2300"/>
                </a:lnTo>
                <a:lnTo>
                  <a:pt x="3068" y="2294"/>
                </a:lnTo>
                <a:lnTo>
                  <a:pt x="3102" y="2291"/>
                </a:lnTo>
                <a:lnTo>
                  <a:pt x="3136" y="2290"/>
                </a:lnTo>
                <a:lnTo>
                  <a:pt x="3170" y="2291"/>
                </a:lnTo>
                <a:lnTo>
                  <a:pt x="3204" y="2294"/>
                </a:lnTo>
                <a:lnTo>
                  <a:pt x="3237" y="2300"/>
                </a:lnTo>
                <a:lnTo>
                  <a:pt x="3269" y="2307"/>
                </a:lnTo>
                <a:close/>
                <a:moveTo>
                  <a:pt x="3136" y="2622"/>
                </a:moveTo>
                <a:lnTo>
                  <a:pt x="3147" y="2622"/>
                </a:lnTo>
                <a:lnTo>
                  <a:pt x="3158" y="2623"/>
                </a:lnTo>
                <a:lnTo>
                  <a:pt x="3170" y="2624"/>
                </a:lnTo>
                <a:lnTo>
                  <a:pt x="3180" y="2626"/>
                </a:lnTo>
                <a:lnTo>
                  <a:pt x="3191" y="2628"/>
                </a:lnTo>
                <a:lnTo>
                  <a:pt x="3202" y="2631"/>
                </a:lnTo>
                <a:lnTo>
                  <a:pt x="3211" y="2634"/>
                </a:lnTo>
                <a:lnTo>
                  <a:pt x="3222" y="2639"/>
                </a:lnTo>
                <a:lnTo>
                  <a:pt x="3241" y="2648"/>
                </a:lnTo>
                <a:lnTo>
                  <a:pt x="3259" y="2659"/>
                </a:lnTo>
                <a:lnTo>
                  <a:pt x="3276" y="2672"/>
                </a:lnTo>
                <a:lnTo>
                  <a:pt x="3292" y="2685"/>
                </a:lnTo>
                <a:lnTo>
                  <a:pt x="3306" y="2701"/>
                </a:lnTo>
                <a:lnTo>
                  <a:pt x="3319" y="2718"/>
                </a:lnTo>
                <a:lnTo>
                  <a:pt x="3329" y="2736"/>
                </a:lnTo>
                <a:lnTo>
                  <a:pt x="3339" y="2755"/>
                </a:lnTo>
                <a:lnTo>
                  <a:pt x="3343" y="2766"/>
                </a:lnTo>
                <a:lnTo>
                  <a:pt x="3346" y="2776"/>
                </a:lnTo>
                <a:lnTo>
                  <a:pt x="3349" y="2786"/>
                </a:lnTo>
                <a:lnTo>
                  <a:pt x="3351" y="2797"/>
                </a:lnTo>
                <a:lnTo>
                  <a:pt x="3354" y="2808"/>
                </a:lnTo>
                <a:lnTo>
                  <a:pt x="3355" y="2819"/>
                </a:lnTo>
                <a:lnTo>
                  <a:pt x="3356" y="2830"/>
                </a:lnTo>
                <a:lnTo>
                  <a:pt x="3356" y="2842"/>
                </a:lnTo>
                <a:lnTo>
                  <a:pt x="3356" y="2853"/>
                </a:lnTo>
                <a:lnTo>
                  <a:pt x="3355" y="2864"/>
                </a:lnTo>
                <a:lnTo>
                  <a:pt x="3354" y="2876"/>
                </a:lnTo>
                <a:lnTo>
                  <a:pt x="3351" y="2886"/>
                </a:lnTo>
                <a:lnTo>
                  <a:pt x="3349" y="2897"/>
                </a:lnTo>
                <a:lnTo>
                  <a:pt x="3346" y="2907"/>
                </a:lnTo>
                <a:lnTo>
                  <a:pt x="3343" y="2917"/>
                </a:lnTo>
                <a:lnTo>
                  <a:pt x="3339" y="2928"/>
                </a:lnTo>
                <a:lnTo>
                  <a:pt x="3329" y="2947"/>
                </a:lnTo>
                <a:lnTo>
                  <a:pt x="3319" y="2965"/>
                </a:lnTo>
                <a:lnTo>
                  <a:pt x="3306" y="2982"/>
                </a:lnTo>
                <a:lnTo>
                  <a:pt x="3292" y="2998"/>
                </a:lnTo>
                <a:lnTo>
                  <a:pt x="3276" y="3012"/>
                </a:lnTo>
                <a:lnTo>
                  <a:pt x="3259" y="3024"/>
                </a:lnTo>
                <a:lnTo>
                  <a:pt x="3241" y="3035"/>
                </a:lnTo>
                <a:lnTo>
                  <a:pt x="3222" y="3045"/>
                </a:lnTo>
                <a:lnTo>
                  <a:pt x="3211" y="3049"/>
                </a:lnTo>
                <a:lnTo>
                  <a:pt x="3202" y="3052"/>
                </a:lnTo>
                <a:lnTo>
                  <a:pt x="3191" y="3055"/>
                </a:lnTo>
                <a:lnTo>
                  <a:pt x="3180" y="3057"/>
                </a:lnTo>
                <a:lnTo>
                  <a:pt x="3170" y="3059"/>
                </a:lnTo>
                <a:lnTo>
                  <a:pt x="3158" y="3061"/>
                </a:lnTo>
                <a:lnTo>
                  <a:pt x="3147" y="3062"/>
                </a:lnTo>
                <a:lnTo>
                  <a:pt x="3136" y="3062"/>
                </a:lnTo>
                <a:lnTo>
                  <a:pt x="3124" y="3062"/>
                </a:lnTo>
                <a:lnTo>
                  <a:pt x="3113" y="3061"/>
                </a:lnTo>
                <a:lnTo>
                  <a:pt x="3102" y="3059"/>
                </a:lnTo>
                <a:lnTo>
                  <a:pt x="3091" y="3057"/>
                </a:lnTo>
                <a:lnTo>
                  <a:pt x="3081" y="3055"/>
                </a:lnTo>
                <a:lnTo>
                  <a:pt x="3070" y="3052"/>
                </a:lnTo>
                <a:lnTo>
                  <a:pt x="3060" y="3049"/>
                </a:lnTo>
                <a:lnTo>
                  <a:pt x="3050" y="3045"/>
                </a:lnTo>
                <a:lnTo>
                  <a:pt x="3031" y="3035"/>
                </a:lnTo>
                <a:lnTo>
                  <a:pt x="3013" y="3024"/>
                </a:lnTo>
                <a:lnTo>
                  <a:pt x="2996" y="3012"/>
                </a:lnTo>
                <a:lnTo>
                  <a:pt x="2980" y="2998"/>
                </a:lnTo>
                <a:lnTo>
                  <a:pt x="2966" y="2982"/>
                </a:lnTo>
                <a:lnTo>
                  <a:pt x="2953" y="2965"/>
                </a:lnTo>
                <a:lnTo>
                  <a:pt x="2942" y="2947"/>
                </a:lnTo>
                <a:lnTo>
                  <a:pt x="2933" y="2928"/>
                </a:lnTo>
                <a:lnTo>
                  <a:pt x="2929" y="2917"/>
                </a:lnTo>
                <a:lnTo>
                  <a:pt x="2925" y="2907"/>
                </a:lnTo>
                <a:lnTo>
                  <a:pt x="2922" y="2897"/>
                </a:lnTo>
                <a:lnTo>
                  <a:pt x="2920" y="2886"/>
                </a:lnTo>
                <a:lnTo>
                  <a:pt x="2918" y="2876"/>
                </a:lnTo>
                <a:lnTo>
                  <a:pt x="2917" y="2864"/>
                </a:lnTo>
                <a:lnTo>
                  <a:pt x="2916" y="2853"/>
                </a:lnTo>
                <a:lnTo>
                  <a:pt x="2916" y="2842"/>
                </a:lnTo>
                <a:lnTo>
                  <a:pt x="2916" y="2830"/>
                </a:lnTo>
                <a:lnTo>
                  <a:pt x="2917" y="2819"/>
                </a:lnTo>
                <a:lnTo>
                  <a:pt x="2918" y="2808"/>
                </a:lnTo>
                <a:lnTo>
                  <a:pt x="2920" y="2797"/>
                </a:lnTo>
                <a:lnTo>
                  <a:pt x="2922" y="2786"/>
                </a:lnTo>
                <a:lnTo>
                  <a:pt x="2925" y="2776"/>
                </a:lnTo>
                <a:lnTo>
                  <a:pt x="2929" y="2766"/>
                </a:lnTo>
                <a:lnTo>
                  <a:pt x="2933" y="2755"/>
                </a:lnTo>
                <a:lnTo>
                  <a:pt x="2942" y="2736"/>
                </a:lnTo>
                <a:lnTo>
                  <a:pt x="2953" y="2718"/>
                </a:lnTo>
                <a:lnTo>
                  <a:pt x="2966" y="2701"/>
                </a:lnTo>
                <a:lnTo>
                  <a:pt x="2980" y="2685"/>
                </a:lnTo>
                <a:lnTo>
                  <a:pt x="2996" y="2672"/>
                </a:lnTo>
                <a:lnTo>
                  <a:pt x="3013" y="2659"/>
                </a:lnTo>
                <a:lnTo>
                  <a:pt x="3031" y="2648"/>
                </a:lnTo>
                <a:lnTo>
                  <a:pt x="3050" y="2639"/>
                </a:lnTo>
                <a:lnTo>
                  <a:pt x="3060" y="2634"/>
                </a:lnTo>
                <a:lnTo>
                  <a:pt x="3070" y="2631"/>
                </a:lnTo>
                <a:lnTo>
                  <a:pt x="3081" y="2628"/>
                </a:lnTo>
                <a:lnTo>
                  <a:pt x="3091" y="2626"/>
                </a:lnTo>
                <a:lnTo>
                  <a:pt x="3102" y="2624"/>
                </a:lnTo>
                <a:lnTo>
                  <a:pt x="3113" y="2623"/>
                </a:lnTo>
                <a:lnTo>
                  <a:pt x="3124" y="2622"/>
                </a:lnTo>
                <a:lnTo>
                  <a:pt x="3136" y="2622"/>
                </a:lnTo>
                <a:close/>
                <a:moveTo>
                  <a:pt x="3136" y="2662"/>
                </a:moveTo>
                <a:lnTo>
                  <a:pt x="3154" y="2663"/>
                </a:lnTo>
                <a:lnTo>
                  <a:pt x="3172" y="2666"/>
                </a:lnTo>
                <a:lnTo>
                  <a:pt x="3189" y="2670"/>
                </a:lnTo>
                <a:lnTo>
                  <a:pt x="3206" y="2677"/>
                </a:lnTo>
                <a:lnTo>
                  <a:pt x="3221" y="2684"/>
                </a:lnTo>
                <a:lnTo>
                  <a:pt x="3236" y="2693"/>
                </a:lnTo>
                <a:lnTo>
                  <a:pt x="3249" y="2703"/>
                </a:lnTo>
                <a:lnTo>
                  <a:pt x="3262" y="2715"/>
                </a:lnTo>
                <a:lnTo>
                  <a:pt x="3274" y="2728"/>
                </a:lnTo>
                <a:lnTo>
                  <a:pt x="3285" y="2742"/>
                </a:lnTo>
                <a:lnTo>
                  <a:pt x="3293" y="2757"/>
                </a:lnTo>
                <a:lnTo>
                  <a:pt x="3300" y="2771"/>
                </a:lnTo>
                <a:lnTo>
                  <a:pt x="3307" y="2788"/>
                </a:lnTo>
                <a:lnTo>
                  <a:pt x="3311" y="2805"/>
                </a:lnTo>
                <a:lnTo>
                  <a:pt x="3314" y="2824"/>
                </a:lnTo>
                <a:lnTo>
                  <a:pt x="3314" y="2842"/>
                </a:lnTo>
                <a:lnTo>
                  <a:pt x="3314" y="2860"/>
                </a:lnTo>
                <a:lnTo>
                  <a:pt x="3311" y="2878"/>
                </a:lnTo>
                <a:lnTo>
                  <a:pt x="3307" y="2895"/>
                </a:lnTo>
                <a:lnTo>
                  <a:pt x="3300" y="2912"/>
                </a:lnTo>
                <a:lnTo>
                  <a:pt x="3293" y="2927"/>
                </a:lnTo>
                <a:lnTo>
                  <a:pt x="3285" y="2941"/>
                </a:lnTo>
                <a:lnTo>
                  <a:pt x="3274" y="2955"/>
                </a:lnTo>
                <a:lnTo>
                  <a:pt x="3262" y="2968"/>
                </a:lnTo>
                <a:lnTo>
                  <a:pt x="3249" y="2980"/>
                </a:lnTo>
                <a:lnTo>
                  <a:pt x="3236" y="2990"/>
                </a:lnTo>
                <a:lnTo>
                  <a:pt x="3221" y="2999"/>
                </a:lnTo>
                <a:lnTo>
                  <a:pt x="3206" y="3006"/>
                </a:lnTo>
                <a:lnTo>
                  <a:pt x="3189" y="3013"/>
                </a:lnTo>
                <a:lnTo>
                  <a:pt x="3172" y="3017"/>
                </a:lnTo>
                <a:lnTo>
                  <a:pt x="3154" y="3020"/>
                </a:lnTo>
                <a:lnTo>
                  <a:pt x="3136" y="3020"/>
                </a:lnTo>
                <a:lnTo>
                  <a:pt x="3118" y="3020"/>
                </a:lnTo>
                <a:lnTo>
                  <a:pt x="3100" y="3017"/>
                </a:lnTo>
                <a:lnTo>
                  <a:pt x="3083" y="3013"/>
                </a:lnTo>
                <a:lnTo>
                  <a:pt x="3066" y="3006"/>
                </a:lnTo>
                <a:lnTo>
                  <a:pt x="3051" y="2999"/>
                </a:lnTo>
                <a:lnTo>
                  <a:pt x="3036" y="2990"/>
                </a:lnTo>
                <a:lnTo>
                  <a:pt x="3022" y="2980"/>
                </a:lnTo>
                <a:lnTo>
                  <a:pt x="3009" y="2968"/>
                </a:lnTo>
                <a:lnTo>
                  <a:pt x="2998" y="2955"/>
                </a:lnTo>
                <a:lnTo>
                  <a:pt x="2987" y="2941"/>
                </a:lnTo>
                <a:lnTo>
                  <a:pt x="2979" y="2927"/>
                </a:lnTo>
                <a:lnTo>
                  <a:pt x="2971" y="2912"/>
                </a:lnTo>
                <a:lnTo>
                  <a:pt x="2965" y="2895"/>
                </a:lnTo>
                <a:lnTo>
                  <a:pt x="2960" y="2878"/>
                </a:lnTo>
                <a:lnTo>
                  <a:pt x="2957" y="2860"/>
                </a:lnTo>
                <a:lnTo>
                  <a:pt x="2956" y="2842"/>
                </a:lnTo>
                <a:lnTo>
                  <a:pt x="2957" y="2824"/>
                </a:lnTo>
                <a:lnTo>
                  <a:pt x="2960" y="2805"/>
                </a:lnTo>
                <a:lnTo>
                  <a:pt x="2965" y="2788"/>
                </a:lnTo>
                <a:lnTo>
                  <a:pt x="2971" y="2771"/>
                </a:lnTo>
                <a:lnTo>
                  <a:pt x="2979" y="2757"/>
                </a:lnTo>
                <a:lnTo>
                  <a:pt x="2987" y="2742"/>
                </a:lnTo>
                <a:lnTo>
                  <a:pt x="2998" y="2728"/>
                </a:lnTo>
                <a:lnTo>
                  <a:pt x="3009" y="2715"/>
                </a:lnTo>
                <a:lnTo>
                  <a:pt x="3022" y="2703"/>
                </a:lnTo>
                <a:lnTo>
                  <a:pt x="3036" y="2693"/>
                </a:lnTo>
                <a:lnTo>
                  <a:pt x="3051" y="2684"/>
                </a:lnTo>
                <a:lnTo>
                  <a:pt x="3066" y="2677"/>
                </a:lnTo>
                <a:lnTo>
                  <a:pt x="3083" y="2670"/>
                </a:lnTo>
                <a:lnTo>
                  <a:pt x="3100" y="2666"/>
                </a:lnTo>
                <a:lnTo>
                  <a:pt x="3118" y="2663"/>
                </a:lnTo>
                <a:lnTo>
                  <a:pt x="3136" y="2662"/>
                </a:lnTo>
                <a:close/>
                <a:moveTo>
                  <a:pt x="3173" y="2691"/>
                </a:moveTo>
                <a:lnTo>
                  <a:pt x="3173" y="2729"/>
                </a:lnTo>
                <a:lnTo>
                  <a:pt x="3181" y="2732"/>
                </a:lnTo>
                <a:lnTo>
                  <a:pt x="3189" y="2735"/>
                </a:lnTo>
                <a:lnTo>
                  <a:pt x="3217" y="2708"/>
                </a:lnTo>
                <a:lnTo>
                  <a:pt x="3224" y="2713"/>
                </a:lnTo>
                <a:lnTo>
                  <a:pt x="3231" y="2718"/>
                </a:lnTo>
                <a:lnTo>
                  <a:pt x="3239" y="2725"/>
                </a:lnTo>
                <a:lnTo>
                  <a:pt x="3246" y="2731"/>
                </a:lnTo>
                <a:lnTo>
                  <a:pt x="3253" y="2738"/>
                </a:lnTo>
                <a:lnTo>
                  <a:pt x="3258" y="2746"/>
                </a:lnTo>
                <a:lnTo>
                  <a:pt x="3264" y="2753"/>
                </a:lnTo>
                <a:lnTo>
                  <a:pt x="3270" y="2761"/>
                </a:lnTo>
                <a:lnTo>
                  <a:pt x="3242" y="2788"/>
                </a:lnTo>
                <a:lnTo>
                  <a:pt x="3245" y="2796"/>
                </a:lnTo>
                <a:lnTo>
                  <a:pt x="3248" y="2803"/>
                </a:lnTo>
                <a:lnTo>
                  <a:pt x="3287" y="2803"/>
                </a:lnTo>
                <a:lnTo>
                  <a:pt x="3289" y="2813"/>
                </a:lnTo>
                <a:lnTo>
                  <a:pt x="3291" y="2822"/>
                </a:lnTo>
                <a:lnTo>
                  <a:pt x="3291" y="2832"/>
                </a:lnTo>
                <a:lnTo>
                  <a:pt x="3292" y="2842"/>
                </a:lnTo>
                <a:lnTo>
                  <a:pt x="3291" y="2851"/>
                </a:lnTo>
                <a:lnTo>
                  <a:pt x="3291" y="2861"/>
                </a:lnTo>
                <a:lnTo>
                  <a:pt x="3289" y="2870"/>
                </a:lnTo>
                <a:lnTo>
                  <a:pt x="3287" y="2879"/>
                </a:lnTo>
                <a:lnTo>
                  <a:pt x="3248" y="2879"/>
                </a:lnTo>
                <a:lnTo>
                  <a:pt x="3245" y="2887"/>
                </a:lnTo>
                <a:lnTo>
                  <a:pt x="3242" y="2895"/>
                </a:lnTo>
                <a:lnTo>
                  <a:pt x="3270" y="2922"/>
                </a:lnTo>
                <a:lnTo>
                  <a:pt x="3264" y="2930"/>
                </a:lnTo>
                <a:lnTo>
                  <a:pt x="3258" y="2937"/>
                </a:lnTo>
                <a:lnTo>
                  <a:pt x="3253" y="2945"/>
                </a:lnTo>
                <a:lnTo>
                  <a:pt x="3246" y="2952"/>
                </a:lnTo>
                <a:lnTo>
                  <a:pt x="3239" y="2958"/>
                </a:lnTo>
                <a:lnTo>
                  <a:pt x="3231" y="2964"/>
                </a:lnTo>
                <a:lnTo>
                  <a:pt x="3224" y="2970"/>
                </a:lnTo>
                <a:lnTo>
                  <a:pt x="3217" y="2975"/>
                </a:lnTo>
                <a:lnTo>
                  <a:pt x="3189" y="2948"/>
                </a:lnTo>
                <a:lnTo>
                  <a:pt x="3181" y="2951"/>
                </a:lnTo>
                <a:lnTo>
                  <a:pt x="3173" y="2954"/>
                </a:lnTo>
                <a:lnTo>
                  <a:pt x="3173" y="2992"/>
                </a:lnTo>
                <a:lnTo>
                  <a:pt x="3164" y="2995"/>
                </a:lnTo>
                <a:lnTo>
                  <a:pt x="3155" y="2996"/>
                </a:lnTo>
                <a:lnTo>
                  <a:pt x="3145" y="2997"/>
                </a:lnTo>
                <a:lnTo>
                  <a:pt x="3136" y="2998"/>
                </a:lnTo>
                <a:lnTo>
                  <a:pt x="3126" y="2997"/>
                </a:lnTo>
                <a:lnTo>
                  <a:pt x="3117" y="2996"/>
                </a:lnTo>
                <a:lnTo>
                  <a:pt x="3107" y="2995"/>
                </a:lnTo>
                <a:lnTo>
                  <a:pt x="3099" y="2992"/>
                </a:lnTo>
                <a:lnTo>
                  <a:pt x="3099" y="2954"/>
                </a:lnTo>
                <a:lnTo>
                  <a:pt x="3090" y="2951"/>
                </a:lnTo>
                <a:lnTo>
                  <a:pt x="3083" y="2948"/>
                </a:lnTo>
                <a:lnTo>
                  <a:pt x="3055" y="2975"/>
                </a:lnTo>
                <a:lnTo>
                  <a:pt x="3048" y="2970"/>
                </a:lnTo>
                <a:lnTo>
                  <a:pt x="3040" y="2964"/>
                </a:lnTo>
                <a:lnTo>
                  <a:pt x="3033" y="2958"/>
                </a:lnTo>
                <a:lnTo>
                  <a:pt x="3025" y="2952"/>
                </a:lnTo>
                <a:lnTo>
                  <a:pt x="3019" y="2945"/>
                </a:lnTo>
                <a:lnTo>
                  <a:pt x="3013" y="2937"/>
                </a:lnTo>
                <a:lnTo>
                  <a:pt x="3007" y="2930"/>
                </a:lnTo>
                <a:lnTo>
                  <a:pt x="3002" y="2922"/>
                </a:lnTo>
                <a:lnTo>
                  <a:pt x="3030" y="2895"/>
                </a:lnTo>
                <a:lnTo>
                  <a:pt x="3026" y="2887"/>
                </a:lnTo>
                <a:lnTo>
                  <a:pt x="3023" y="2879"/>
                </a:lnTo>
                <a:lnTo>
                  <a:pt x="2985" y="2879"/>
                </a:lnTo>
                <a:lnTo>
                  <a:pt x="2983" y="2870"/>
                </a:lnTo>
                <a:lnTo>
                  <a:pt x="2981" y="2861"/>
                </a:lnTo>
                <a:lnTo>
                  <a:pt x="2981" y="2851"/>
                </a:lnTo>
                <a:lnTo>
                  <a:pt x="2980" y="2842"/>
                </a:lnTo>
                <a:lnTo>
                  <a:pt x="2981" y="2832"/>
                </a:lnTo>
                <a:lnTo>
                  <a:pt x="2981" y="2822"/>
                </a:lnTo>
                <a:lnTo>
                  <a:pt x="2983" y="2813"/>
                </a:lnTo>
                <a:lnTo>
                  <a:pt x="2985" y="2803"/>
                </a:lnTo>
                <a:lnTo>
                  <a:pt x="3023" y="2803"/>
                </a:lnTo>
                <a:lnTo>
                  <a:pt x="3026" y="2796"/>
                </a:lnTo>
                <a:lnTo>
                  <a:pt x="3030" y="2788"/>
                </a:lnTo>
                <a:lnTo>
                  <a:pt x="3002" y="2761"/>
                </a:lnTo>
                <a:lnTo>
                  <a:pt x="3007" y="2753"/>
                </a:lnTo>
                <a:lnTo>
                  <a:pt x="3013" y="2746"/>
                </a:lnTo>
                <a:lnTo>
                  <a:pt x="3019" y="2738"/>
                </a:lnTo>
                <a:lnTo>
                  <a:pt x="3025" y="2731"/>
                </a:lnTo>
                <a:lnTo>
                  <a:pt x="3033" y="2725"/>
                </a:lnTo>
                <a:lnTo>
                  <a:pt x="3040" y="2718"/>
                </a:lnTo>
                <a:lnTo>
                  <a:pt x="3048" y="2713"/>
                </a:lnTo>
                <a:lnTo>
                  <a:pt x="3055" y="2708"/>
                </a:lnTo>
                <a:lnTo>
                  <a:pt x="3083" y="2735"/>
                </a:lnTo>
                <a:lnTo>
                  <a:pt x="3090" y="2732"/>
                </a:lnTo>
                <a:lnTo>
                  <a:pt x="3099" y="2729"/>
                </a:lnTo>
                <a:lnTo>
                  <a:pt x="3099" y="2691"/>
                </a:lnTo>
                <a:lnTo>
                  <a:pt x="3107" y="2689"/>
                </a:lnTo>
                <a:lnTo>
                  <a:pt x="3117" y="2686"/>
                </a:lnTo>
                <a:lnTo>
                  <a:pt x="3126" y="2686"/>
                </a:lnTo>
                <a:lnTo>
                  <a:pt x="3136" y="2685"/>
                </a:lnTo>
                <a:lnTo>
                  <a:pt x="3145" y="2686"/>
                </a:lnTo>
                <a:lnTo>
                  <a:pt x="3155" y="2686"/>
                </a:lnTo>
                <a:lnTo>
                  <a:pt x="3164" y="2689"/>
                </a:lnTo>
                <a:lnTo>
                  <a:pt x="3173" y="2691"/>
                </a:lnTo>
                <a:close/>
                <a:moveTo>
                  <a:pt x="1441" y="103"/>
                </a:moveTo>
                <a:lnTo>
                  <a:pt x="1697" y="0"/>
                </a:lnTo>
                <a:lnTo>
                  <a:pt x="1970" y="117"/>
                </a:lnTo>
                <a:lnTo>
                  <a:pt x="2244" y="234"/>
                </a:lnTo>
                <a:lnTo>
                  <a:pt x="2355" y="511"/>
                </a:lnTo>
                <a:lnTo>
                  <a:pt x="2466" y="787"/>
                </a:lnTo>
                <a:lnTo>
                  <a:pt x="2358" y="1041"/>
                </a:lnTo>
                <a:lnTo>
                  <a:pt x="2967" y="1666"/>
                </a:lnTo>
                <a:lnTo>
                  <a:pt x="2977" y="1677"/>
                </a:lnTo>
                <a:lnTo>
                  <a:pt x="2987" y="1688"/>
                </a:lnTo>
                <a:lnTo>
                  <a:pt x="2997" y="1700"/>
                </a:lnTo>
                <a:lnTo>
                  <a:pt x="3004" y="1712"/>
                </a:lnTo>
                <a:lnTo>
                  <a:pt x="3013" y="1725"/>
                </a:lnTo>
                <a:lnTo>
                  <a:pt x="3019" y="1737"/>
                </a:lnTo>
                <a:lnTo>
                  <a:pt x="3025" y="1751"/>
                </a:lnTo>
                <a:lnTo>
                  <a:pt x="3031" y="1764"/>
                </a:lnTo>
                <a:lnTo>
                  <a:pt x="3036" y="1778"/>
                </a:lnTo>
                <a:lnTo>
                  <a:pt x="3040" y="1792"/>
                </a:lnTo>
                <a:lnTo>
                  <a:pt x="3043" y="1805"/>
                </a:lnTo>
                <a:lnTo>
                  <a:pt x="3047" y="1819"/>
                </a:lnTo>
                <a:lnTo>
                  <a:pt x="3049" y="1833"/>
                </a:lnTo>
                <a:lnTo>
                  <a:pt x="3050" y="1847"/>
                </a:lnTo>
                <a:lnTo>
                  <a:pt x="3051" y="1862"/>
                </a:lnTo>
                <a:lnTo>
                  <a:pt x="3051" y="1875"/>
                </a:lnTo>
                <a:lnTo>
                  <a:pt x="3051" y="1890"/>
                </a:lnTo>
                <a:lnTo>
                  <a:pt x="3050" y="1904"/>
                </a:lnTo>
                <a:lnTo>
                  <a:pt x="3048" y="1918"/>
                </a:lnTo>
                <a:lnTo>
                  <a:pt x="3045" y="1932"/>
                </a:lnTo>
                <a:lnTo>
                  <a:pt x="3042" y="1946"/>
                </a:lnTo>
                <a:lnTo>
                  <a:pt x="3038" y="1959"/>
                </a:lnTo>
                <a:lnTo>
                  <a:pt x="3034" y="1973"/>
                </a:lnTo>
                <a:lnTo>
                  <a:pt x="3028" y="1987"/>
                </a:lnTo>
                <a:lnTo>
                  <a:pt x="3022" y="2000"/>
                </a:lnTo>
                <a:lnTo>
                  <a:pt x="3016" y="2013"/>
                </a:lnTo>
                <a:lnTo>
                  <a:pt x="3008" y="2025"/>
                </a:lnTo>
                <a:lnTo>
                  <a:pt x="3001" y="2038"/>
                </a:lnTo>
                <a:lnTo>
                  <a:pt x="2992" y="2050"/>
                </a:lnTo>
                <a:lnTo>
                  <a:pt x="2983" y="2061"/>
                </a:lnTo>
                <a:lnTo>
                  <a:pt x="2973" y="2073"/>
                </a:lnTo>
                <a:lnTo>
                  <a:pt x="2963" y="2084"/>
                </a:lnTo>
                <a:lnTo>
                  <a:pt x="2951" y="2094"/>
                </a:lnTo>
                <a:lnTo>
                  <a:pt x="2940" y="2104"/>
                </a:lnTo>
                <a:lnTo>
                  <a:pt x="2928" y="2112"/>
                </a:lnTo>
                <a:lnTo>
                  <a:pt x="2916" y="2121"/>
                </a:lnTo>
                <a:lnTo>
                  <a:pt x="2903" y="2128"/>
                </a:lnTo>
                <a:lnTo>
                  <a:pt x="2890" y="2136"/>
                </a:lnTo>
                <a:lnTo>
                  <a:pt x="2878" y="2142"/>
                </a:lnTo>
                <a:lnTo>
                  <a:pt x="2864" y="2148"/>
                </a:lnTo>
                <a:lnTo>
                  <a:pt x="2850" y="2152"/>
                </a:lnTo>
                <a:lnTo>
                  <a:pt x="2837" y="2156"/>
                </a:lnTo>
                <a:lnTo>
                  <a:pt x="2823" y="2160"/>
                </a:lnTo>
                <a:lnTo>
                  <a:pt x="2809" y="2162"/>
                </a:lnTo>
                <a:lnTo>
                  <a:pt x="2795" y="2166"/>
                </a:lnTo>
                <a:lnTo>
                  <a:pt x="2781" y="2167"/>
                </a:lnTo>
                <a:lnTo>
                  <a:pt x="2766" y="2168"/>
                </a:lnTo>
                <a:lnTo>
                  <a:pt x="2752" y="2168"/>
                </a:lnTo>
                <a:lnTo>
                  <a:pt x="2738" y="2167"/>
                </a:lnTo>
                <a:lnTo>
                  <a:pt x="2724" y="2166"/>
                </a:lnTo>
                <a:lnTo>
                  <a:pt x="2710" y="2165"/>
                </a:lnTo>
                <a:lnTo>
                  <a:pt x="2696" y="2161"/>
                </a:lnTo>
                <a:lnTo>
                  <a:pt x="2682" y="2158"/>
                </a:lnTo>
                <a:lnTo>
                  <a:pt x="2668" y="2155"/>
                </a:lnTo>
                <a:lnTo>
                  <a:pt x="2655" y="2150"/>
                </a:lnTo>
                <a:lnTo>
                  <a:pt x="2642" y="2144"/>
                </a:lnTo>
                <a:lnTo>
                  <a:pt x="2628" y="2139"/>
                </a:lnTo>
                <a:lnTo>
                  <a:pt x="2615" y="2133"/>
                </a:lnTo>
                <a:lnTo>
                  <a:pt x="2602" y="2125"/>
                </a:lnTo>
                <a:lnTo>
                  <a:pt x="2590" y="2117"/>
                </a:lnTo>
                <a:lnTo>
                  <a:pt x="2578" y="2108"/>
                </a:lnTo>
                <a:lnTo>
                  <a:pt x="2566" y="2100"/>
                </a:lnTo>
                <a:lnTo>
                  <a:pt x="2556" y="2089"/>
                </a:lnTo>
                <a:lnTo>
                  <a:pt x="2544" y="2078"/>
                </a:lnTo>
                <a:lnTo>
                  <a:pt x="1934" y="1455"/>
                </a:lnTo>
                <a:lnTo>
                  <a:pt x="1678" y="1557"/>
                </a:lnTo>
                <a:lnTo>
                  <a:pt x="1405" y="1440"/>
                </a:lnTo>
                <a:lnTo>
                  <a:pt x="1131" y="1323"/>
                </a:lnTo>
                <a:lnTo>
                  <a:pt x="1021" y="1045"/>
                </a:lnTo>
                <a:lnTo>
                  <a:pt x="909" y="769"/>
                </a:lnTo>
                <a:lnTo>
                  <a:pt x="1017" y="516"/>
                </a:lnTo>
                <a:lnTo>
                  <a:pt x="1525" y="1035"/>
                </a:lnTo>
                <a:lnTo>
                  <a:pt x="1536" y="1045"/>
                </a:lnTo>
                <a:lnTo>
                  <a:pt x="1548" y="1056"/>
                </a:lnTo>
                <a:lnTo>
                  <a:pt x="1559" y="1065"/>
                </a:lnTo>
                <a:lnTo>
                  <a:pt x="1571" y="1073"/>
                </a:lnTo>
                <a:lnTo>
                  <a:pt x="1584" y="1082"/>
                </a:lnTo>
                <a:lnTo>
                  <a:pt x="1596" y="1089"/>
                </a:lnTo>
                <a:lnTo>
                  <a:pt x="1609" y="1095"/>
                </a:lnTo>
                <a:lnTo>
                  <a:pt x="1622" y="1101"/>
                </a:lnTo>
                <a:lnTo>
                  <a:pt x="1636" y="1106"/>
                </a:lnTo>
                <a:lnTo>
                  <a:pt x="1650" y="1111"/>
                </a:lnTo>
                <a:lnTo>
                  <a:pt x="1663" y="1114"/>
                </a:lnTo>
                <a:lnTo>
                  <a:pt x="1677" y="1118"/>
                </a:lnTo>
                <a:lnTo>
                  <a:pt x="1691" y="1121"/>
                </a:lnTo>
                <a:lnTo>
                  <a:pt x="1705" y="1122"/>
                </a:lnTo>
                <a:lnTo>
                  <a:pt x="1719" y="1123"/>
                </a:lnTo>
                <a:lnTo>
                  <a:pt x="1733" y="1124"/>
                </a:lnTo>
                <a:lnTo>
                  <a:pt x="1747" y="1124"/>
                </a:lnTo>
                <a:lnTo>
                  <a:pt x="1762" y="1123"/>
                </a:lnTo>
                <a:lnTo>
                  <a:pt x="1776" y="1121"/>
                </a:lnTo>
                <a:lnTo>
                  <a:pt x="1790" y="1119"/>
                </a:lnTo>
                <a:lnTo>
                  <a:pt x="1804" y="1117"/>
                </a:lnTo>
                <a:lnTo>
                  <a:pt x="1817" y="1112"/>
                </a:lnTo>
                <a:lnTo>
                  <a:pt x="1831" y="1108"/>
                </a:lnTo>
                <a:lnTo>
                  <a:pt x="1845" y="1104"/>
                </a:lnTo>
                <a:lnTo>
                  <a:pt x="1858" y="1099"/>
                </a:lnTo>
                <a:lnTo>
                  <a:pt x="1872" y="1092"/>
                </a:lnTo>
                <a:lnTo>
                  <a:pt x="1884" y="1085"/>
                </a:lnTo>
                <a:lnTo>
                  <a:pt x="1897" y="1077"/>
                </a:lnTo>
                <a:lnTo>
                  <a:pt x="1909" y="1069"/>
                </a:lnTo>
                <a:lnTo>
                  <a:pt x="1920" y="1060"/>
                </a:lnTo>
                <a:lnTo>
                  <a:pt x="1932" y="1051"/>
                </a:lnTo>
                <a:lnTo>
                  <a:pt x="1944" y="1040"/>
                </a:lnTo>
                <a:lnTo>
                  <a:pt x="1944" y="1040"/>
                </a:lnTo>
                <a:lnTo>
                  <a:pt x="1953" y="1029"/>
                </a:lnTo>
                <a:lnTo>
                  <a:pt x="1964" y="1018"/>
                </a:lnTo>
                <a:lnTo>
                  <a:pt x="1974" y="1006"/>
                </a:lnTo>
                <a:lnTo>
                  <a:pt x="1982" y="994"/>
                </a:lnTo>
                <a:lnTo>
                  <a:pt x="1989" y="982"/>
                </a:lnTo>
                <a:lnTo>
                  <a:pt x="1997" y="969"/>
                </a:lnTo>
                <a:lnTo>
                  <a:pt x="2003" y="956"/>
                </a:lnTo>
                <a:lnTo>
                  <a:pt x="2009" y="943"/>
                </a:lnTo>
                <a:lnTo>
                  <a:pt x="2014" y="930"/>
                </a:lnTo>
                <a:lnTo>
                  <a:pt x="2019" y="916"/>
                </a:lnTo>
                <a:lnTo>
                  <a:pt x="2022" y="902"/>
                </a:lnTo>
                <a:lnTo>
                  <a:pt x="2026" y="888"/>
                </a:lnTo>
                <a:lnTo>
                  <a:pt x="2029" y="874"/>
                </a:lnTo>
                <a:lnTo>
                  <a:pt x="2030" y="860"/>
                </a:lnTo>
                <a:lnTo>
                  <a:pt x="2032" y="847"/>
                </a:lnTo>
                <a:lnTo>
                  <a:pt x="2032" y="832"/>
                </a:lnTo>
                <a:lnTo>
                  <a:pt x="2032" y="818"/>
                </a:lnTo>
                <a:lnTo>
                  <a:pt x="2031" y="803"/>
                </a:lnTo>
                <a:lnTo>
                  <a:pt x="2030" y="789"/>
                </a:lnTo>
                <a:lnTo>
                  <a:pt x="2028" y="775"/>
                </a:lnTo>
                <a:lnTo>
                  <a:pt x="2025" y="762"/>
                </a:lnTo>
                <a:lnTo>
                  <a:pt x="2021" y="748"/>
                </a:lnTo>
                <a:lnTo>
                  <a:pt x="2017" y="734"/>
                </a:lnTo>
                <a:lnTo>
                  <a:pt x="2012" y="720"/>
                </a:lnTo>
                <a:lnTo>
                  <a:pt x="2006" y="707"/>
                </a:lnTo>
                <a:lnTo>
                  <a:pt x="2000" y="694"/>
                </a:lnTo>
                <a:lnTo>
                  <a:pt x="1993" y="681"/>
                </a:lnTo>
                <a:lnTo>
                  <a:pt x="1985" y="668"/>
                </a:lnTo>
                <a:lnTo>
                  <a:pt x="1977" y="656"/>
                </a:lnTo>
                <a:lnTo>
                  <a:pt x="1968" y="645"/>
                </a:lnTo>
                <a:lnTo>
                  <a:pt x="1959" y="633"/>
                </a:lnTo>
                <a:lnTo>
                  <a:pt x="1948" y="622"/>
                </a:lnTo>
                <a:lnTo>
                  <a:pt x="1441" y="103"/>
                </a:lnTo>
                <a:close/>
                <a:moveTo>
                  <a:pt x="3300" y="920"/>
                </a:moveTo>
                <a:lnTo>
                  <a:pt x="3713" y="1343"/>
                </a:lnTo>
                <a:lnTo>
                  <a:pt x="3078" y="1964"/>
                </a:lnTo>
                <a:lnTo>
                  <a:pt x="3084" y="1942"/>
                </a:lnTo>
                <a:lnTo>
                  <a:pt x="3088" y="1921"/>
                </a:lnTo>
                <a:lnTo>
                  <a:pt x="3090" y="1899"/>
                </a:lnTo>
                <a:lnTo>
                  <a:pt x="3091" y="1878"/>
                </a:lnTo>
                <a:lnTo>
                  <a:pt x="3091" y="1856"/>
                </a:lnTo>
                <a:lnTo>
                  <a:pt x="3089" y="1834"/>
                </a:lnTo>
                <a:lnTo>
                  <a:pt x="3086" y="1813"/>
                </a:lnTo>
                <a:lnTo>
                  <a:pt x="3082" y="1792"/>
                </a:lnTo>
                <a:lnTo>
                  <a:pt x="3076" y="1770"/>
                </a:lnTo>
                <a:lnTo>
                  <a:pt x="3069" y="1750"/>
                </a:lnTo>
                <a:lnTo>
                  <a:pt x="3060" y="1730"/>
                </a:lnTo>
                <a:lnTo>
                  <a:pt x="3050" y="1710"/>
                </a:lnTo>
                <a:lnTo>
                  <a:pt x="3038" y="1691"/>
                </a:lnTo>
                <a:lnTo>
                  <a:pt x="3025" y="1672"/>
                </a:lnTo>
                <a:lnTo>
                  <a:pt x="3011" y="1654"/>
                </a:lnTo>
                <a:lnTo>
                  <a:pt x="2997" y="1637"/>
                </a:lnTo>
                <a:lnTo>
                  <a:pt x="2786" y="1423"/>
                </a:lnTo>
                <a:lnTo>
                  <a:pt x="3300" y="920"/>
                </a:lnTo>
                <a:close/>
                <a:moveTo>
                  <a:pt x="2630" y="1962"/>
                </a:moveTo>
                <a:lnTo>
                  <a:pt x="2849" y="1748"/>
                </a:lnTo>
                <a:lnTo>
                  <a:pt x="2880" y="1780"/>
                </a:lnTo>
                <a:lnTo>
                  <a:pt x="2661" y="1993"/>
                </a:lnTo>
                <a:lnTo>
                  <a:pt x="2630" y="1962"/>
                </a:lnTo>
                <a:close/>
                <a:moveTo>
                  <a:pt x="2593" y="1704"/>
                </a:moveTo>
                <a:lnTo>
                  <a:pt x="2601" y="1697"/>
                </a:lnTo>
                <a:lnTo>
                  <a:pt x="2611" y="1688"/>
                </a:lnTo>
                <a:lnTo>
                  <a:pt x="2619" y="1682"/>
                </a:lnTo>
                <a:lnTo>
                  <a:pt x="2629" y="1676"/>
                </a:lnTo>
                <a:lnTo>
                  <a:pt x="2640" y="1669"/>
                </a:lnTo>
                <a:lnTo>
                  <a:pt x="2649" y="1664"/>
                </a:lnTo>
                <a:lnTo>
                  <a:pt x="2660" y="1659"/>
                </a:lnTo>
                <a:lnTo>
                  <a:pt x="2670" y="1654"/>
                </a:lnTo>
                <a:lnTo>
                  <a:pt x="2681" y="1650"/>
                </a:lnTo>
                <a:lnTo>
                  <a:pt x="2692" y="1647"/>
                </a:lnTo>
                <a:lnTo>
                  <a:pt x="2702" y="1645"/>
                </a:lnTo>
                <a:lnTo>
                  <a:pt x="2713" y="1642"/>
                </a:lnTo>
                <a:lnTo>
                  <a:pt x="2725" y="1641"/>
                </a:lnTo>
                <a:lnTo>
                  <a:pt x="2735" y="1640"/>
                </a:lnTo>
                <a:lnTo>
                  <a:pt x="2747" y="1638"/>
                </a:lnTo>
                <a:lnTo>
                  <a:pt x="2758" y="1638"/>
                </a:lnTo>
                <a:lnTo>
                  <a:pt x="2769" y="1638"/>
                </a:lnTo>
                <a:lnTo>
                  <a:pt x="2780" y="1640"/>
                </a:lnTo>
                <a:lnTo>
                  <a:pt x="2792" y="1642"/>
                </a:lnTo>
                <a:lnTo>
                  <a:pt x="2802" y="1643"/>
                </a:lnTo>
                <a:lnTo>
                  <a:pt x="2813" y="1646"/>
                </a:lnTo>
                <a:lnTo>
                  <a:pt x="2823" y="1649"/>
                </a:lnTo>
                <a:lnTo>
                  <a:pt x="2834" y="1652"/>
                </a:lnTo>
                <a:lnTo>
                  <a:pt x="2845" y="1657"/>
                </a:lnTo>
                <a:lnTo>
                  <a:pt x="2855" y="1661"/>
                </a:lnTo>
                <a:lnTo>
                  <a:pt x="2866" y="1666"/>
                </a:lnTo>
                <a:lnTo>
                  <a:pt x="2875" y="1672"/>
                </a:lnTo>
                <a:lnTo>
                  <a:pt x="2885" y="1678"/>
                </a:lnTo>
                <a:lnTo>
                  <a:pt x="2895" y="1685"/>
                </a:lnTo>
                <a:lnTo>
                  <a:pt x="2904" y="1693"/>
                </a:lnTo>
                <a:lnTo>
                  <a:pt x="2913" y="1700"/>
                </a:lnTo>
                <a:lnTo>
                  <a:pt x="2921" y="1709"/>
                </a:lnTo>
                <a:lnTo>
                  <a:pt x="2930" y="1717"/>
                </a:lnTo>
                <a:lnTo>
                  <a:pt x="2937" y="1727"/>
                </a:lnTo>
                <a:lnTo>
                  <a:pt x="2945" y="1735"/>
                </a:lnTo>
                <a:lnTo>
                  <a:pt x="2951" y="1745"/>
                </a:lnTo>
                <a:lnTo>
                  <a:pt x="2956" y="1755"/>
                </a:lnTo>
                <a:lnTo>
                  <a:pt x="2963" y="1765"/>
                </a:lnTo>
                <a:lnTo>
                  <a:pt x="2967" y="1776"/>
                </a:lnTo>
                <a:lnTo>
                  <a:pt x="2971" y="1786"/>
                </a:lnTo>
                <a:lnTo>
                  <a:pt x="2975" y="1797"/>
                </a:lnTo>
                <a:lnTo>
                  <a:pt x="2979" y="1807"/>
                </a:lnTo>
                <a:lnTo>
                  <a:pt x="2982" y="1818"/>
                </a:lnTo>
                <a:lnTo>
                  <a:pt x="2984" y="1829"/>
                </a:lnTo>
                <a:lnTo>
                  <a:pt x="2985" y="1840"/>
                </a:lnTo>
                <a:lnTo>
                  <a:pt x="2987" y="1851"/>
                </a:lnTo>
                <a:lnTo>
                  <a:pt x="2987" y="1863"/>
                </a:lnTo>
                <a:lnTo>
                  <a:pt x="2987" y="1873"/>
                </a:lnTo>
                <a:lnTo>
                  <a:pt x="2987" y="1885"/>
                </a:lnTo>
                <a:lnTo>
                  <a:pt x="2986" y="1896"/>
                </a:lnTo>
                <a:lnTo>
                  <a:pt x="2985" y="1907"/>
                </a:lnTo>
                <a:lnTo>
                  <a:pt x="2983" y="1918"/>
                </a:lnTo>
                <a:lnTo>
                  <a:pt x="2981" y="1929"/>
                </a:lnTo>
                <a:lnTo>
                  <a:pt x="2977" y="1939"/>
                </a:lnTo>
                <a:lnTo>
                  <a:pt x="2973" y="1950"/>
                </a:lnTo>
                <a:lnTo>
                  <a:pt x="2969" y="1960"/>
                </a:lnTo>
                <a:lnTo>
                  <a:pt x="2965" y="1971"/>
                </a:lnTo>
                <a:lnTo>
                  <a:pt x="2959" y="1982"/>
                </a:lnTo>
                <a:lnTo>
                  <a:pt x="2954" y="1991"/>
                </a:lnTo>
                <a:lnTo>
                  <a:pt x="2948" y="2001"/>
                </a:lnTo>
                <a:lnTo>
                  <a:pt x="2941" y="2010"/>
                </a:lnTo>
                <a:lnTo>
                  <a:pt x="2934" y="2020"/>
                </a:lnTo>
                <a:lnTo>
                  <a:pt x="2925" y="2029"/>
                </a:lnTo>
                <a:lnTo>
                  <a:pt x="2918" y="2037"/>
                </a:lnTo>
                <a:lnTo>
                  <a:pt x="2908" y="2046"/>
                </a:lnTo>
                <a:lnTo>
                  <a:pt x="2900" y="2053"/>
                </a:lnTo>
                <a:lnTo>
                  <a:pt x="2890" y="2060"/>
                </a:lnTo>
                <a:lnTo>
                  <a:pt x="2881" y="2067"/>
                </a:lnTo>
                <a:lnTo>
                  <a:pt x="2871" y="2072"/>
                </a:lnTo>
                <a:lnTo>
                  <a:pt x="2861" y="2078"/>
                </a:lnTo>
                <a:lnTo>
                  <a:pt x="2850" y="2083"/>
                </a:lnTo>
                <a:lnTo>
                  <a:pt x="2840" y="2087"/>
                </a:lnTo>
                <a:lnTo>
                  <a:pt x="2830" y="2091"/>
                </a:lnTo>
                <a:lnTo>
                  <a:pt x="2818" y="2094"/>
                </a:lnTo>
                <a:lnTo>
                  <a:pt x="2808" y="2098"/>
                </a:lnTo>
                <a:lnTo>
                  <a:pt x="2797" y="2100"/>
                </a:lnTo>
                <a:lnTo>
                  <a:pt x="2786" y="2102"/>
                </a:lnTo>
                <a:lnTo>
                  <a:pt x="2775" y="2103"/>
                </a:lnTo>
                <a:lnTo>
                  <a:pt x="2764" y="2103"/>
                </a:lnTo>
                <a:lnTo>
                  <a:pt x="2752" y="2103"/>
                </a:lnTo>
                <a:lnTo>
                  <a:pt x="2742" y="2103"/>
                </a:lnTo>
                <a:lnTo>
                  <a:pt x="2730" y="2102"/>
                </a:lnTo>
                <a:lnTo>
                  <a:pt x="2719" y="2101"/>
                </a:lnTo>
                <a:lnTo>
                  <a:pt x="2708" y="2099"/>
                </a:lnTo>
                <a:lnTo>
                  <a:pt x="2697" y="2097"/>
                </a:lnTo>
                <a:lnTo>
                  <a:pt x="2686" y="2093"/>
                </a:lnTo>
                <a:lnTo>
                  <a:pt x="2676" y="2089"/>
                </a:lnTo>
                <a:lnTo>
                  <a:pt x="2665" y="2085"/>
                </a:lnTo>
                <a:lnTo>
                  <a:pt x="2655" y="2081"/>
                </a:lnTo>
                <a:lnTo>
                  <a:pt x="2645" y="2075"/>
                </a:lnTo>
                <a:lnTo>
                  <a:pt x="2634" y="2070"/>
                </a:lnTo>
                <a:lnTo>
                  <a:pt x="2625" y="2064"/>
                </a:lnTo>
                <a:lnTo>
                  <a:pt x="2615" y="2057"/>
                </a:lnTo>
                <a:lnTo>
                  <a:pt x="2607" y="2050"/>
                </a:lnTo>
                <a:lnTo>
                  <a:pt x="2597" y="2041"/>
                </a:lnTo>
                <a:lnTo>
                  <a:pt x="2589" y="2034"/>
                </a:lnTo>
                <a:lnTo>
                  <a:pt x="2581" y="2024"/>
                </a:lnTo>
                <a:lnTo>
                  <a:pt x="2573" y="2016"/>
                </a:lnTo>
                <a:lnTo>
                  <a:pt x="2566" y="2006"/>
                </a:lnTo>
                <a:lnTo>
                  <a:pt x="2560" y="1997"/>
                </a:lnTo>
                <a:lnTo>
                  <a:pt x="2554" y="1987"/>
                </a:lnTo>
                <a:lnTo>
                  <a:pt x="2548" y="1976"/>
                </a:lnTo>
                <a:lnTo>
                  <a:pt x="2543" y="1966"/>
                </a:lnTo>
                <a:lnTo>
                  <a:pt x="2539" y="1956"/>
                </a:lnTo>
                <a:lnTo>
                  <a:pt x="2534" y="1946"/>
                </a:lnTo>
                <a:lnTo>
                  <a:pt x="2531" y="1935"/>
                </a:lnTo>
                <a:lnTo>
                  <a:pt x="2529" y="1923"/>
                </a:lnTo>
                <a:lnTo>
                  <a:pt x="2526" y="1913"/>
                </a:lnTo>
                <a:lnTo>
                  <a:pt x="2525" y="1902"/>
                </a:lnTo>
                <a:lnTo>
                  <a:pt x="2524" y="1890"/>
                </a:lnTo>
                <a:lnTo>
                  <a:pt x="2523" y="1880"/>
                </a:lnTo>
                <a:lnTo>
                  <a:pt x="2523" y="1868"/>
                </a:lnTo>
                <a:lnTo>
                  <a:pt x="2523" y="1857"/>
                </a:lnTo>
                <a:lnTo>
                  <a:pt x="2524" y="1846"/>
                </a:lnTo>
                <a:lnTo>
                  <a:pt x="2526" y="1835"/>
                </a:lnTo>
                <a:lnTo>
                  <a:pt x="2527" y="1823"/>
                </a:lnTo>
                <a:lnTo>
                  <a:pt x="2530" y="1813"/>
                </a:lnTo>
                <a:lnTo>
                  <a:pt x="2533" y="1802"/>
                </a:lnTo>
                <a:lnTo>
                  <a:pt x="2537" y="1792"/>
                </a:lnTo>
                <a:lnTo>
                  <a:pt x="2541" y="1781"/>
                </a:lnTo>
                <a:lnTo>
                  <a:pt x="2545" y="1770"/>
                </a:lnTo>
                <a:lnTo>
                  <a:pt x="2550" y="1761"/>
                </a:lnTo>
                <a:lnTo>
                  <a:pt x="2556" y="1750"/>
                </a:lnTo>
                <a:lnTo>
                  <a:pt x="2562" y="1740"/>
                </a:lnTo>
                <a:lnTo>
                  <a:pt x="2570" y="1731"/>
                </a:lnTo>
                <a:lnTo>
                  <a:pt x="2577" y="1722"/>
                </a:lnTo>
                <a:lnTo>
                  <a:pt x="2584" y="1713"/>
                </a:lnTo>
                <a:lnTo>
                  <a:pt x="2593" y="1704"/>
                </a:lnTo>
                <a:close/>
                <a:moveTo>
                  <a:pt x="2614" y="1727"/>
                </a:moveTo>
                <a:lnTo>
                  <a:pt x="2629" y="1713"/>
                </a:lnTo>
                <a:lnTo>
                  <a:pt x="2646" y="1701"/>
                </a:lnTo>
                <a:lnTo>
                  <a:pt x="2663" y="1691"/>
                </a:lnTo>
                <a:lnTo>
                  <a:pt x="2681" y="1683"/>
                </a:lnTo>
                <a:lnTo>
                  <a:pt x="2700" y="1677"/>
                </a:lnTo>
                <a:lnTo>
                  <a:pt x="2719" y="1672"/>
                </a:lnTo>
                <a:lnTo>
                  <a:pt x="2738" y="1669"/>
                </a:lnTo>
                <a:lnTo>
                  <a:pt x="2758" y="1669"/>
                </a:lnTo>
                <a:lnTo>
                  <a:pt x="2777" y="1670"/>
                </a:lnTo>
                <a:lnTo>
                  <a:pt x="2796" y="1672"/>
                </a:lnTo>
                <a:lnTo>
                  <a:pt x="2815" y="1678"/>
                </a:lnTo>
                <a:lnTo>
                  <a:pt x="2833" y="1684"/>
                </a:lnTo>
                <a:lnTo>
                  <a:pt x="2851" y="1693"/>
                </a:lnTo>
                <a:lnTo>
                  <a:pt x="2868" y="1703"/>
                </a:lnTo>
                <a:lnTo>
                  <a:pt x="2884" y="1716"/>
                </a:lnTo>
                <a:lnTo>
                  <a:pt x="2900" y="1730"/>
                </a:lnTo>
                <a:lnTo>
                  <a:pt x="2914" y="1745"/>
                </a:lnTo>
                <a:lnTo>
                  <a:pt x="2925" y="1762"/>
                </a:lnTo>
                <a:lnTo>
                  <a:pt x="2935" y="1779"/>
                </a:lnTo>
                <a:lnTo>
                  <a:pt x="2943" y="1797"/>
                </a:lnTo>
                <a:lnTo>
                  <a:pt x="2950" y="1816"/>
                </a:lnTo>
                <a:lnTo>
                  <a:pt x="2954" y="1835"/>
                </a:lnTo>
                <a:lnTo>
                  <a:pt x="2956" y="1854"/>
                </a:lnTo>
                <a:lnTo>
                  <a:pt x="2957" y="1873"/>
                </a:lnTo>
                <a:lnTo>
                  <a:pt x="2956" y="1892"/>
                </a:lnTo>
                <a:lnTo>
                  <a:pt x="2953" y="1912"/>
                </a:lnTo>
                <a:lnTo>
                  <a:pt x="2948" y="1931"/>
                </a:lnTo>
                <a:lnTo>
                  <a:pt x="2941" y="1949"/>
                </a:lnTo>
                <a:lnTo>
                  <a:pt x="2933" y="1967"/>
                </a:lnTo>
                <a:lnTo>
                  <a:pt x="2922" y="1984"/>
                </a:lnTo>
                <a:lnTo>
                  <a:pt x="2911" y="2000"/>
                </a:lnTo>
                <a:lnTo>
                  <a:pt x="2897" y="2016"/>
                </a:lnTo>
                <a:lnTo>
                  <a:pt x="2881" y="2030"/>
                </a:lnTo>
                <a:lnTo>
                  <a:pt x="2864" y="2041"/>
                </a:lnTo>
                <a:lnTo>
                  <a:pt x="2847" y="2051"/>
                </a:lnTo>
                <a:lnTo>
                  <a:pt x="2829" y="2059"/>
                </a:lnTo>
                <a:lnTo>
                  <a:pt x="2811" y="2066"/>
                </a:lnTo>
                <a:lnTo>
                  <a:pt x="2792" y="2070"/>
                </a:lnTo>
                <a:lnTo>
                  <a:pt x="2772" y="2072"/>
                </a:lnTo>
                <a:lnTo>
                  <a:pt x="2752" y="2073"/>
                </a:lnTo>
                <a:lnTo>
                  <a:pt x="2733" y="2072"/>
                </a:lnTo>
                <a:lnTo>
                  <a:pt x="2714" y="2069"/>
                </a:lnTo>
                <a:lnTo>
                  <a:pt x="2695" y="2064"/>
                </a:lnTo>
                <a:lnTo>
                  <a:pt x="2677" y="2057"/>
                </a:lnTo>
                <a:lnTo>
                  <a:pt x="2659" y="2049"/>
                </a:lnTo>
                <a:lnTo>
                  <a:pt x="2642" y="2038"/>
                </a:lnTo>
                <a:lnTo>
                  <a:pt x="2626" y="2026"/>
                </a:lnTo>
                <a:lnTo>
                  <a:pt x="2611" y="2013"/>
                </a:lnTo>
                <a:lnTo>
                  <a:pt x="2597" y="1997"/>
                </a:lnTo>
                <a:lnTo>
                  <a:pt x="2585" y="1980"/>
                </a:lnTo>
                <a:lnTo>
                  <a:pt x="2575" y="1963"/>
                </a:lnTo>
                <a:lnTo>
                  <a:pt x="2567" y="1945"/>
                </a:lnTo>
                <a:lnTo>
                  <a:pt x="2561" y="1926"/>
                </a:lnTo>
                <a:lnTo>
                  <a:pt x="2557" y="1907"/>
                </a:lnTo>
                <a:lnTo>
                  <a:pt x="2554" y="1888"/>
                </a:lnTo>
                <a:lnTo>
                  <a:pt x="2554" y="1868"/>
                </a:lnTo>
                <a:lnTo>
                  <a:pt x="2555" y="1849"/>
                </a:lnTo>
                <a:lnTo>
                  <a:pt x="2557" y="1830"/>
                </a:lnTo>
                <a:lnTo>
                  <a:pt x="2562" y="1811"/>
                </a:lnTo>
                <a:lnTo>
                  <a:pt x="2568" y="1793"/>
                </a:lnTo>
                <a:lnTo>
                  <a:pt x="2577" y="1775"/>
                </a:lnTo>
                <a:lnTo>
                  <a:pt x="2588" y="1757"/>
                </a:lnTo>
                <a:lnTo>
                  <a:pt x="2600" y="1742"/>
                </a:lnTo>
                <a:lnTo>
                  <a:pt x="2614" y="1727"/>
                </a:lnTo>
                <a:close/>
                <a:moveTo>
                  <a:pt x="1182" y="2257"/>
                </a:moveTo>
                <a:lnTo>
                  <a:pt x="1207" y="2257"/>
                </a:lnTo>
                <a:lnTo>
                  <a:pt x="1230" y="2259"/>
                </a:lnTo>
                <a:lnTo>
                  <a:pt x="1254" y="2262"/>
                </a:lnTo>
                <a:lnTo>
                  <a:pt x="1277" y="2267"/>
                </a:lnTo>
                <a:lnTo>
                  <a:pt x="1300" y="2272"/>
                </a:lnTo>
                <a:lnTo>
                  <a:pt x="1322" y="2278"/>
                </a:lnTo>
                <a:lnTo>
                  <a:pt x="1345" y="2286"/>
                </a:lnTo>
                <a:lnTo>
                  <a:pt x="1366" y="2294"/>
                </a:lnTo>
                <a:lnTo>
                  <a:pt x="1387" y="2303"/>
                </a:lnTo>
                <a:lnTo>
                  <a:pt x="1407" y="2313"/>
                </a:lnTo>
                <a:lnTo>
                  <a:pt x="1427" y="2325"/>
                </a:lnTo>
                <a:lnTo>
                  <a:pt x="1447" y="2338"/>
                </a:lnTo>
                <a:lnTo>
                  <a:pt x="1465" y="2351"/>
                </a:lnTo>
                <a:lnTo>
                  <a:pt x="1483" y="2364"/>
                </a:lnTo>
                <a:lnTo>
                  <a:pt x="1500" y="2379"/>
                </a:lnTo>
                <a:lnTo>
                  <a:pt x="1517" y="2395"/>
                </a:lnTo>
                <a:lnTo>
                  <a:pt x="1532" y="2411"/>
                </a:lnTo>
                <a:lnTo>
                  <a:pt x="1546" y="2429"/>
                </a:lnTo>
                <a:lnTo>
                  <a:pt x="1560" y="2446"/>
                </a:lnTo>
                <a:lnTo>
                  <a:pt x="1574" y="2465"/>
                </a:lnTo>
                <a:lnTo>
                  <a:pt x="1586" y="2484"/>
                </a:lnTo>
                <a:lnTo>
                  <a:pt x="1597" y="2505"/>
                </a:lnTo>
                <a:lnTo>
                  <a:pt x="1608" y="2525"/>
                </a:lnTo>
                <a:lnTo>
                  <a:pt x="1618" y="2546"/>
                </a:lnTo>
                <a:lnTo>
                  <a:pt x="1626" y="2567"/>
                </a:lnTo>
                <a:lnTo>
                  <a:pt x="1634" y="2589"/>
                </a:lnTo>
                <a:lnTo>
                  <a:pt x="1640" y="2612"/>
                </a:lnTo>
                <a:lnTo>
                  <a:pt x="1645" y="2634"/>
                </a:lnTo>
                <a:lnTo>
                  <a:pt x="1650" y="2658"/>
                </a:lnTo>
                <a:lnTo>
                  <a:pt x="1653" y="2681"/>
                </a:lnTo>
                <a:lnTo>
                  <a:pt x="1654" y="2706"/>
                </a:lnTo>
                <a:lnTo>
                  <a:pt x="1655" y="2730"/>
                </a:lnTo>
                <a:lnTo>
                  <a:pt x="1654" y="2754"/>
                </a:lnTo>
                <a:lnTo>
                  <a:pt x="1653" y="2778"/>
                </a:lnTo>
                <a:lnTo>
                  <a:pt x="1650" y="2802"/>
                </a:lnTo>
                <a:lnTo>
                  <a:pt x="1645" y="2826"/>
                </a:lnTo>
                <a:lnTo>
                  <a:pt x="1640" y="2848"/>
                </a:lnTo>
                <a:lnTo>
                  <a:pt x="1634" y="2870"/>
                </a:lnTo>
                <a:lnTo>
                  <a:pt x="1626" y="2893"/>
                </a:lnTo>
                <a:lnTo>
                  <a:pt x="1618" y="2914"/>
                </a:lnTo>
                <a:lnTo>
                  <a:pt x="1608" y="2935"/>
                </a:lnTo>
                <a:lnTo>
                  <a:pt x="1597" y="2955"/>
                </a:lnTo>
                <a:lnTo>
                  <a:pt x="1586" y="2975"/>
                </a:lnTo>
                <a:lnTo>
                  <a:pt x="1574" y="2995"/>
                </a:lnTo>
                <a:lnTo>
                  <a:pt x="1560" y="3013"/>
                </a:lnTo>
                <a:lnTo>
                  <a:pt x="1546" y="3031"/>
                </a:lnTo>
                <a:lnTo>
                  <a:pt x="1532" y="3048"/>
                </a:lnTo>
                <a:lnTo>
                  <a:pt x="1517" y="3065"/>
                </a:lnTo>
                <a:lnTo>
                  <a:pt x="1500" y="3080"/>
                </a:lnTo>
                <a:lnTo>
                  <a:pt x="1483" y="3095"/>
                </a:lnTo>
                <a:lnTo>
                  <a:pt x="1465" y="3109"/>
                </a:lnTo>
                <a:lnTo>
                  <a:pt x="1447" y="3122"/>
                </a:lnTo>
                <a:lnTo>
                  <a:pt x="1427" y="3135"/>
                </a:lnTo>
                <a:lnTo>
                  <a:pt x="1407" y="3146"/>
                </a:lnTo>
                <a:lnTo>
                  <a:pt x="1387" y="3156"/>
                </a:lnTo>
                <a:lnTo>
                  <a:pt x="1366" y="3166"/>
                </a:lnTo>
                <a:lnTo>
                  <a:pt x="1345" y="3174"/>
                </a:lnTo>
                <a:lnTo>
                  <a:pt x="1322" y="3182"/>
                </a:lnTo>
                <a:lnTo>
                  <a:pt x="1300" y="3188"/>
                </a:lnTo>
                <a:lnTo>
                  <a:pt x="1277" y="3193"/>
                </a:lnTo>
                <a:lnTo>
                  <a:pt x="1254" y="3198"/>
                </a:lnTo>
                <a:lnTo>
                  <a:pt x="1230" y="3201"/>
                </a:lnTo>
                <a:lnTo>
                  <a:pt x="1207" y="3202"/>
                </a:lnTo>
                <a:lnTo>
                  <a:pt x="1182" y="3203"/>
                </a:lnTo>
                <a:lnTo>
                  <a:pt x="1158" y="3202"/>
                </a:lnTo>
                <a:lnTo>
                  <a:pt x="1133" y="3201"/>
                </a:lnTo>
                <a:lnTo>
                  <a:pt x="1110" y="3198"/>
                </a:lnTo>
                <a:lnTo>
                  <a:pt x="1086" y="3193"/>
                </a:lnTo>
                <a:lnTo>
                  <a:pt x="1063" y="3188"/>
                </a:lnTo>
                <a:lnTo>
                  <a:pt x="1041" y="3182"/>
                </a:lnTo>
                <a:lnTo>
                  <a:pt x="1020" y="3174"/>
                </a:lnTo>
                <a:lnTo>
                  <a:pt x="997" y="3166"/>
                </a:lnTo>
                <a:lnTo>
                  <a:pt x="977" y="3156"/>
                </a:lnTo>
                <a:lnTo>
                  <a:pt x="956" y="3146"/>
                </a:lnTo>
                <a:lnTo>
                  <a:pt x="937" y="3135"/>
                </a:lnTo>
                <a:lnTo>
                  <a:pt x="918" y="3122"/>
                </a:lnTo>
                <a:lnTo>
                  <a:pt x="898" y="3109"/>
                </a:lnTo>
                <a:lnTo>
                  <a:pt x="881" y="3095"/>
                </a:lnTo>
                <a:lnTo>
                  <a:pt x="863" y="3080"/>
                </a:lnTo>
                <a:lnTo>
                  <a:pt x="847" y="3065"/>
                </a:lnTo>
                <a:lnTo>
                  <a:pt x="831" y="3048"/>
                </a:lnTo>
                <a:lnTo>
                  <a:pt x="817" y="3031"/>
                </a:lnTo>
                <a:lnTo>
                  <a:pt x="803" y="3013"/>
                </a:lnTo>
                <a:lnTo>
                  <a:pt x="790" y="2995"/>
                </a:lnTo>
                <a:lnTo>
                  <a:pt x="777" y="2975"/>
                </a:lnTo>
                <a:lnTo>
                  <a:pt x="766" y="2955"/>
                </a:lnTo>
                <a:lnTo>
                  <a:pt x="755" y="2935"/>
                </a:lnTo>
                <a:lnTo>
                  <a:pt x="745" y="2914"/>
                </a:lnTo>
                <a:lnTo>
                  <a:pt x="738" y="2893"/>
                </a:lnTo>
                <a:lnTo>
                  <a:pt x="731" y="2870"/>
                </a:lnTo>
                <a:lnTo>
                  <a:pt x="724" y="2848"/>
                </a:lnTo>
                <a:lnTo>
                  <a:pt x="719" y="2826"/>
                </a:lnTo>
                <a:lnTo>
                  <a:pt x="715" y="2802"/>
                </a:lnTo>
                <a:lnTo>
                  <a:pt x="711" y="2778"/>
                </a:lnTo>
                <a:lnTo>
                  <a:pt x="709" y="2754"/>
                </a:lnTo>
                <a:lnTo>
                  <a:pt x="708" y="2730"/>
                </a:lnTo>
                <a:lnTo>
                  <a:pt x="709" y="2706"/>
                </a:lnTo>
                <a:lnTo>
                  <a:pt x="711" y="2681"/>
                </a:lnTo>
                <a:lnTo>
                  <a:pt x="715" y="2658"/>
                </a:lnTo>
                <a:lnTo>
                  <a:pt x="719" y="2634"/>
                </a:lnTo>
                <a:lnTo>
                  <a:pt x="724" y="2612"/>
                </a:lnTo>
                <a:lnTo>
                  <a:pt x="731" y="2589"/>
                </a:lnTo>
                <a:lnTo>
                  <a:pt x="738" y="2567"/>
                </a:lnTo>
                <a:lnTo>
                  <a:pt x="745" y="2546"/>
                </a:lnTo>
                <a:lnTo>
                  <a:pt x="755" y="2525"/>
                </a:lnTo>
                <a:lnTo>
                  <a:pt x="766" y="2505"/>
                </a:lnTo>
                <a:lnTo>
                  <a:pt x="777" y="2484"/>
                </a:lnTo>
                <a:lnTo>
                  <a:pt x="790" y="2465"/>
                </a:lnTo>
                <a:lnTo>
                  <a:pt x="803" y="2446"/>
                </a:lnTo>
                <a:lnTo>
                  <a:pt x="817" y="2429"/>
                </a:lnTo>
                <a:lnTo>
                  <a:pt x="831" y="2411"/>
                </a:lnTo>
                <a:lnTo>
                  <a:pt x="847" y="2395"/>
                </a:lnTo>
                <a:lnTo>
                  <a:pt x="863" y="2379"/>
                </a:lnTo>
                <a:lnTo>
                  <a:pt x="881" y="2364"/>
                </a:lnTo>
                <a:lnTo>
                  <a:pt x="898" y="2351"/>
                </a:lnTo>
                <a:lnTo>
                  <a:pt x="918" y="2338"/>
                </a:lnTo>
                <a:lnTo>
                  <a:pt x="937" y="2325"/>
                </a:lnTo>
                <a:lnTo>
                  <a:pt x="956" y="2313"/>
                </a:lnTo>
                <a:lnTo>
                  <a:pt x="977" y="2303"/>
                </a:lnTo>
                <a:lnTo>
                  <a:pt x="997" y="2294"/>
                </a:lnTo>
                <a:lnTo>
                  <a:pt x="1020" y="2286"/>
                </a:lnTo>
                <a:lnTo>
                  <a:pt x="1041" y="2278"/>
                </a:lnTo>
                <a:lnTo>
                  <a:pt x="1063" y="2272"/>
                </a:lnTo>
                <a:lnTo>
                  <a:pt x="1086" y="2267"/>
                </a:lnTo>
                <a:lnTo>
                  <a:pt x="1110" y="2262"/>
                </a:lnTo>
                <a:lnTo>
                  <a:pt x="1133" y="2259"/>
                </a:lnTo>
                <a:lnTo>
                  <a:pt x="1158" y="2257"/>
                </a:lnTo>
                <a:lnTo>
                  <a:pt x="1182" y="2257"/>
                </a:lnTo>
                <a:close/>
                <a:moveTo>
                  <a:pt x="1182" y="2345"/>
                </a:moveTo>
                <a:lnTo>
                  <a:pt x="1201" y="2346"/>
                </a:lnTo>
                <a:lnTo>
                  <a:pt x="1221" y="2347"/>
                </a:lnTo>
                <a:lnTo>
                  <a:pt x="1241" y="2349"/>
                </a:lnTo>
                <a:lnTo>
                  <a:pt x="1260" y="2353"/>
                </a:lnTo>
                <a:lnTo>
                  <a:pt x="1278" y="2357"/>
                </a:lnTo>
                <a:lnTo>
                  <a:pt x="1296" y="2362"/>
                </a:lnTo>
                <a:lnTo>
                  <a:pt x="1314" y="2369"/>
                </a:lnTo>
                <a:lnTo>
                  <a:pt x="1332" y="2375"/>
                </a:lnTo>
                <a:lnTo>
                  <a:pt x="1349" y="2384"/>
                </a:lnTo>
                <a:lnTo>
                  <a:pt x="1365" y="2392"/>
                </a:lnTo>
                <a:lnTo>
                  <a:pt x="1381" y="2401"/>
                </a:lnTo>
                <a:lnTo>
                  <a:pt x="1397" y="2411"/>
                </a:lnTo>
                <a:lnTo>
                  <a:pt x="1412" y="2422"/>
                </a:lnTo>
                <a:lnTo>
                  <a:pt x="1426" y="2433"/>
                </a:lnTo>
                <a:lnTo>
                  <a:pt x="1440" y="2445"/>
                </a:lnTo>
                <a:lnTo>
                  <a:pt x="1454" y="2458"/>
                </a:lnTo>
                <a:lnTo>
                  <a:pt x="1466" y="2472"/>
                </a:lnTo>
                <a:lnTo>
                  <a:pt x="1478" y="2486"/>
                </a:lnTo>
                <a:lnTo>
                  <a:pt x="1490" y="2499"/>
                </a:lnTo>
                <a:lnTo>
                  <a:pt x="1501" y="2515"/>
                </a:lnTo>
                <a:lnTo>
                  <a:pt x="1510" y="2530"/>
                </a:lnTo>
                <a:lnTo>
                  <a:pt x="1520" y="2546"/>
                </a:lnTo>
                <a:lnTo>
                  <a:pt x="1528" y="2563"/>
                </a:lnTo>
                <a:lnTo>
                  <a:pt x="1536" y="2580"/>
                </a:lnTo>
                <a:lnTo>
                  <a:pt x="1543" y="2597"/>
                </a:lnTo>
                <a:lnTo>
                  <a:pt x="1549" y="2615"/>
                </a:lnTo>
                <a:lnTo>
                  <a:pt x="1554" y="2633"/>
                </a:lnTo>
                <a:lnTo>
                  <a:pt x="1558" y="2652"/>
                </a:lnTo>
                <a:lnTo>
                  <a:pt x="1561" y="2672"/>
                </a:lnTo>
                <a:lnTo>
                  <a:pt x="1565" y="2691"/>
                </a:lnTo>
                <a:lnTo>
                  <a:pt x="1566" y="2710"/>
                </a:lnTo>
                <a:lnTo>
                  <a:pt x="1566" y="2730"/>
                </a:lnTo>
                <a:lnTo>
                  <a:pt x="1566" y="2749"/>
                </a:lnTo>
                <a:lnTo>
                  <a:pt x="1565" y="2769"/>
                </a:lnTo>
                <a:lnTo>
                  <a:pt x="1561" y="2788"/>
                </a:lnTo>
                <a:lnTo>
                  <a:pt x="1558" y="2808"/>
                </a:lnTo>
                <a:lnTo>
                  <a:pt x="1554" y="2826"/>
                </a:lnTo>
                <a:lnTo>
                  <a:pt x="1549" y="2844"/>
                </a:lnTo>
                <a:lnTo>
                  <a:pt x="1543" y="2862"/>
                </a:lnTo>
                <a:lnTo>
                  <a:pt x="1536" y="2880"/>
                </a:lnTo>
                <a:lnTo>
                  <a:pt x="1528" y="2897"/>
                </a:lnTo>
                <a:lnTo>
                  <a:pt x="1520" y="2913"/>
                </a:lnTo>
                <a:lnTo>
                  <a:pt x="1510" y="2929"/>
                </a:lnTo>
                <a:lnTo>
                  <a:pt x="1501" y="2945"/>
                </a:lnTo>
                <a:lnTo>
                  <a:pt x="1490" y="2960"/>
                </a:lnTo>
                <a:lnTo>
                  <a:pt x="1478" y="2974"/>
                </a:lnTo>
                <a:lnTo>
                  <a:pt x="1466" y="2988"/>
                </a:lnTo>
                <a:lnTo>
                  <a:pt x="1454" y="3002"/>
                </a:lnTo>
                <a:lnTo>
                  <a:pt x="1440" y="3015"/>
                </a:lnTo>
                <a:lnTo>
                  <a:pt x="1426" y="3027"/>
                </a:lnTo>
                <a:lnTo>
                  <a:pt x="1412" y="3038"/>
                </a:lnTo>
                <a:lnTo>
                  <a:pt x="1397" y="3049"/>
                </a:lnTo>
                <a:lnTo>
                  <a:pt x="1381" y="3058"/>
                </a:lnTo>
                <a:lnTo>
                  <a:pt x="1365" y="3068"/>
                </a:lnTo>
                <a:lnTo>
                  <a:pt x="1349" y="3076"/>
                </a:lnTo>
                <a:lnTo>
                  <a:pt x="1332" y="3084"/>
                </a:lnTo>
                <a:lnTo>
                  <a:pt x="1314" y="3091"/>
                </a:lnTo>
                <a:lnTo>
                  <a:pt x="1296" y="3097"/>
                </a:lnTo>
                <a:lnTo>
                  <a:pt x="1278" y="3102"/>
                </a:lnTo>
                <a:lnTo>
                  <a:pt x="1260" y="3106"/>
                </a:lnTo>
                <a:lnTo>
                  <a:pt x="1241" y="3109"/>
                </a:lnTo>
                <a:lnTo>
                  <a:pt x="1221" y="3113"/>
                </a:lnTo>
                <a:lnTo>
                  <a:pt x="1201" y="3114"/>
                </a:lnTo>
                <a:lnTo>
                  <a:pt x="1182" y="3115"/>
                </a:lnTo>
                <a:lnTo>
                  <a:pt x="1162" y="3114"/>
                </a:lnTo>
                <a:lnTo>
                  <a:pt x="1143" y="3113"/>
                </a:lnTo>
                <a:lnTo>
                  <a:pt x="1124" y="3109"/>
                </a:lnTo>
                <a:lnTo>
                  <a:pt x="1105" y="3106"/>
                </a:lnTo>
                <a:lnTo>
                  <a:pt x="1085" y="3102"/>
                </a:lnTo>
                <a:lnTo>
                  <a:pt x="1067" y="3097"/>
                </a:lnTo>
                <a:lnTo>
                  <a:pt x="1049" y="3091"/>
                </a:lnTo>
                <a:lnTo>
                  <a:pt x="1032" y="3084"/>
                </a:lnTo>
                <a:lnTo>
                  <a:pt x="1015" y="3076"/>
                </a:lnTo>
                <a:lnTo>
                  <a:pt x="998" y="3068"/>
                </a:lnTo>
                <a:lnTo>
                  <a:pt x="982" y="3058"/>
                </a:lnTo>
                <a:lnTo>
                  <a:pt x="966" y="3049"/>
                </a:lnTo>
                <a:lnTo>
                  <a:pt x="952" y="3038"/>
                </a:lnTo>
                <a:lnTo>
                  <a:pt x="938" y="3027"/>
                </a:lnTo>
                <a:lnTo>
                  <a:pt x="923" y="3015"/>
                </a:lnTo>
                <a:lnTo>
                  <a:pt x="910" y="3002"/>
                </a:lnTo>
                <a:lnTo>
                  <a:pt x="897" y="2988"/>
                </a:lnTo>
                <a:lnTo>
                  <a:pt x="886" y="2974"/>
                </a:lnTo>
                <a:lnTo>
                  <a:pt x="874" y="2960"/>
                </a:lnTo>
                <a:lnTo>
                  <a:pt x="863" y="2945"/>
                </a:lnTo>
                <a:lnTo>
                  <a:pt x="853" y="2929"/>
                </a:lnTo>
                <a:lnTo>
                  <a:pt x="844" y="2913"/>
                </a:lnTo>
                <a:lnTo>
                  <a:pt x="836" y="2897"/>
                </a:lnTo>
                <a:lnTo>
                  <a:pt x="827" y="2880"/>
                </a:lnTo>
                <a:lnTo>
                  <a:pt x="821" y="2862"/>
                </a:lnTo>
                <a:lnTo>
                  <a:pt x="814" y="2844"/>
                </a:lnTo>
                <a:lnTo>
                  <a:pt x="809" y="2826"/>
                </a:lnTo>
                <a:lnTo>
                  <a:pt x="805" y="2808"/>
                </a:lnTo>
                <a:lnTo>
                  <a:pt x="802" y="2788"/>
                </a:lnTo>
                <a:lnTo>
                  <a:pt x="800" y="2769"/>
                </a:lnTo>
                <a:lnTo>
                  <a:pt x="797" y="2749"/>
                </a:lnTo>
                <a:lnTo>
                  <a:pt x="797" y="2730"/>
                </a:lnTo>
                <a:lnTo>
                  <a:pt x="797" y="2710"/>
                </a:lnTo>
                <a:lnTo>
                  <a:pt x="800" y="2691"/>
                </a:lnTo>
                <a:lnTo>
                  <a:pt x="802" y="2672"/>
                </a:lnTo>
                <a:lnTo>
                  <a:pt x="805" y="2652"/>
                </a:lnTo>
                <a:lnTo>
                  <a:pt x="809" y="2633"/>
                </a:lnTo>
                <a:lnTo>
                  <a:pt x="814" y="2615"/>
                </a:lnTo>
                <a:lnTo>
                  <a:pt x="821" y="2597"/>
                </a:lnTo>
                <a:lnTo>
                  <a:pt x="827" y="2580"/>
                </a:lnTo>
                <a:lnTo>
                  <a:pt x="836" y="2563"/>
                </a:lnTo>
                <a:lnTo>
                  <a:pt x="844" y="2546"/>
                </a:lnTo>
                <a:lnTo>
                  <a:pt x="853" y="2530"/>
                </a:lnTo>
                <a:lnTo>
                  <a:pt x="863" y="2515"/>
                </a:lnTo>
                <a:lnTo>
                  <a:pt x="874" y="2499"/>
                </a:lnTo>
                <a:lnTo>
                  <a:pt x="886" y="2486"/>
                </a:lnTo>
                <a:lnTo>
                  <a:pt x="897" y="2472"/>
                </a:lnTo>
                <a:lnTo>
                  <a:pt x="910" y="2458"/>
                </a:lnTo>
                <a:lnTo>
                  <a:pt x="923" y="2445"/>
                </a:lnTo>
                <a:lnTo>
                  <a:pt x="938" y="2433"/>
                </a:lnTo>
                <a:lnTo>
                  <a:pt x="952" y="2422"/>
                </a:lnTo>
                <a:lnTo>
                  <a:pt x="966" y="2411"/>
                </a:lnTo>
                <a:lnTo>
                  <a:pt x="982" y="2401"/>
                </a:lnTo>
                <a:lnTo>
                  <a:pt x="998" y="2392"/>
                </a:lnTo>
                <a:lnTo>
                  <a:pt x="1015" y="2384"/>
                </a:lnTo>
                <a:lnTo>
                  <a:pt x="1032" y="2375"/>
                </a:lnTo>
                <a:lnTo>
                  <a:pt x="1049" y="2369"/>
                </a:lnTo>
                <a:lnTo>
                  <a:pt x="1067" y="2362"/>
                </a:lnTo>
                <a:lnTo>
                  <a:pt x="1085" y="2357"/>
                </a:lnTo>
                <a:lnTo>
                  <a:pt x="1105" y="2353"/>
                </a:lnTo>
                <a:lnTo>
                  <a:pt x="1124" y="2349"/>
                </a:lnTo>
                <a:lnTo>
                  <a:pt x="1143" y="2347"/>
                </a:lnTo>
                <a:lnTo>
                  <a:pt x="1162" y="2346"/>
                </a:lnTo>
                <a:lnTo>
                  <a:pt x="1182" y="2345"/>
                </a:lnTo>
                <a:close/>
                <a:moveTo>
                  <a:pt x="1263" y="2405"/>
                </a:moveTo>
                <a:lnTo>
                  <a:pt x="1263" y="2488"/>
                </a:lnTo>
                <a:lnTo>
                  <a:pt x="1271" y="2491"/>
                </a:lnTo>
                <a:lnTo>
                  <a:pt x="1280" y="2494"/>
                </a:lnTo>
                <a:lnTo>
                  <a:pt x="1287" y="2498"/>
                </a:lnTo>
                <a:lnTo>
                  <a:pt x="1296" y="2501"/>
                </a:lnTo>
                <a:lnTo>
                  <a:pt x="1354" y="2443"/>
                </a:lnTo>
                <a:lnTo>
                  <a:pt x="1371" y="2454"/>
                </a:lnTo>
                <a:lnTo>
                  <a:pt x="1388" y="2466"/>
                </a:lnTo>
                <a:lnTo>
                  <a:pt x="1403" y="2479"/>
                </a:lnTo>
                <a:lnTo>
                  <a:pt x="1418" y="2493"/>
                </a:lnTo>
                <a:lnTo>
                  <a:pt x="1432" y="2508"/>
                </a:lnTo>
                <a:lnTo>
                  <a:pt x="1446" y="2524"/>
                </a:lnTo>
                <a:lnTo>
                  <a:pt x="1457" y="2540"/>
                </a:lnTo>
                <a:lnTo>
                  <a:pt x="1469" y="2558"/>
                </a:lnTo>
                <a:lnTo>
                  <a:pt x="1409" y="2616"/>
                </a:lnTo>
                <a:lnTo>
                  <a:pt x="1414" y="2624"/>
                </a:lnTo>
                <a:lnTo>
                  <a:pt x="1417" y="2632"/>
                </a:lnTo>
                <a:lnTo>
                  <a:pt x="1420" y="2641"/>
                </a:lnTo>
                <a:lnTo>
                  <a:pt x="1423" y="2649"/>
                </a:lnTo>
                <a:lnTo>
                  <a:pt x="1506" y="2649"/>
                </a:lnTo>
                <a:lnTo>
                  <a:pt x="1510" y="2668"/>
                </a:lnTo>
                <a:lnTo>
                  <a:pt x="1514" y="2689"/>
                </a:lnTo>
                <a:lnTo>
                  <a:pt x="1516" y="2709"/>
                </a:lnTo>
                <a:lnTo>
                  <a:pt x="1517" y="2730"/>
                </a:lnTo>
                <a:lnTo>
                  <a:pt x="1516" y="2750"/>
                </a:lnTo>
                <a:lnTo>
                  <a:pt x="1514" y="2771"/>
                </a:lnTo>
                <a:lnTo>
                  <a:pt x="1510" y="2791"/>
                </a:lnTo>
                <a:lnTo>
                  <a:pt x="1506" y="2811"/>
                </a:lnTo>
                <a:lnTo>
                  <a:pt x="1423" y="2811"/>
                </a:lnTo>
                <a:lnTo>
                  <a:pt x="1420" y="2819"/>
                </a:lnTo>
                <a:lnTo>
                  <a:pt x="1417" y="2828"/>
                </a:lnTo>
                <a:lnTo>
                  <a:pt x="1414" y="2835"/>
                </a:lnTo>
                <a:lnTo>
                  <a:pt x="1409" y="2844"/>
                </a:lnTo>
                <a:lnTo>
                  <a:pt x="1469" y="2902"/>
                </a:lnTo>
                <a:lnTo>
                  <a:pt x="1457" y="2919"/>
                </a:lnTo>
                <a:lnTo>
                  <a:pt x="1446" y="2936"/>
                </a:lnTo>
                <a:lnTo>
                  <a:pt x="1432" y="2951"/>
                </a:lnTo>
                <a:lnTo>
                  <a:pt x="1418" y="2966"/>
                </a:lnTo>
                <a:lnTo>
                  <a:pt x="1403" y="2981"/>
                </a:lnTo>
                <a:lnTo>
                  <a:pt x="1388" y="2994"/>
                </a:lnTo>
                <a:lnTo>
                  <a:pt x="1371" y="3005"/>
                </a:lnTo>
                <a:lnTo>
                  <a:pt x="1354" y="3017"/>
                </a:lnTo>
                <a:lnTo>
                  <a:pt x="1296" y="2958"/>
                </a:lnTo>
                <a:lnTo>
                  <a:pt x="1287" y="2962"/>
                </a:lnTo>
                <a:lnTo>
                  <a:pt x="1280" y="2965"/>
                </a:lnTo>
                <a:lnTo>
                  <a:pt x="1271" y="2969"/>
                </a:lnTo>
                <a:lnTo>
                  <a:pt x="1263" y="2971"/>
                </a:lnTo>
                <a:lnTo>
                  <a:pt x="1263" y="3054"/>
                </a:lnTo>
                <a:lnTo>
                  <a:pt x="1243" y="3058"/>
                </a:lnTo>
                <a:lnTo>
                  <a:pt x="1222" y="3062"/>
                </a:lnTo>
                <a:lnTo>
                  <a:pt x="1202" y="3064"/>
                </a:lnTo>
                <a:lnTo>
                  <a:pt x="1182" y="3065"/>
                </a:lnTo>
                <a:lnTo>
                  <a:pt x="1161" y="3064"/>
                </a:lnTo>
                <a:lnTo>
                  <a:pt x="1141" y="3062"/>
                </a:lnTo>
                <a:lnTo>
                  <a:pt x="1120" y="3058"/>
                </a:lnTo>
                <a:lnTo>
                  <a:pt x="1101" y="3054"/>
                </a:lnTo>
                <a:lnTo>
                  <a:pt x="1101" y="2971"/>
                </a:lnTo>
                <a:lnTo>
                  <a:pt x="1093" y="2969"/>
                </a:lnTo>
                <a:lnTo>
                  <a:pt x="1084" y="2965"/>
                </a:lnTo>
                <a:lnTo>
                  <a:pt x="1076" y="2962"/>
                </a:lnTo>
                <a:lnTo>
                  <a:pt x="1068" y="2958"/>
                </a:lnTo>
                <a:lnTo>
                  <a:pt x="1009" y="3017"/>
                </a:lnTo>
                <a:lnTo>
                  <a:pt x="992" y="3005"/>
                </a:lnTo>
                <a:lnTo>
                  <a:pt x="976" y="2994"/>
                </a:lnTo>
                <a:lnTo>
                  <a:pt x="960" y="2981"/>
                </a:lnTo>
                <a:lnTo>
                  <a:pt x="945" y="2966"/>
                </a:lnTo>
                <a:lnTo>
                  <a:pt x="931" y="2951"/>
                </a:lnTo>
                <a:lnTo>
                  <a:pt x="919" y="2936"/>
                </a:lnTo>
                <a:lnTo>
                  <a:pt x="906" y="2919"/>
                </a:lnTo>
                <a:lnTo>
                  <a:pt x="895" y="2902"/>
                </a:lnTo>
                <a:lnTo>
                  <a:pt x="954" y="2844"/>
                </a:lnTo>
                <a:lnTo>
                  <a:pt x="949" y="2835"/>
                </a:lnTo>
                <a:lnTo>
                  <a:pt x="946" y="2828"/>
                </a:lnTo>
                <a:lnTo>
                  <a:pt x="943" y="2819"/>
                </a:lnTo>
                <a:lnTo>
                  <a:pt x="940" y="2811"/>
                </a:lnTo>
                <a:lnTo>
                  <a:pt x="857" y="2811"/>
                </a:lnTo>
                <a:lnTo>
                  <a:pt x="853" y="2791"/>
                </a:lnTo>
                <a:lnTo>
                  <a:pt x="850" y="2771"/>
                </a:lnTo>
                <a:lnTo>
                  <a:pt x="847" y="2750"/>
                </a:lnTo>
                <a:lnTo>
                  <a:pt x="847" y="2730"/>
                </a:lnTo>
                <a:lnTo>
                  <a:pt x="847" y="2709"/>
                </a:lnTo>
                <a:lnTo>
                  <a:pt x="850" y="2689"/>
                </a:lnTo>
                <a:lnTo>
                  <a:pt x="853" y="2668"/>
                </a:lnTo>
                <a:lnTo>
                  <a:pt x="857" y="2649"/>
                </a:lnTo>
                <a:lnTo>
                  <a:pt x="940" y="2649"/>
                </a:lnTo>
                <a:lnTo>
                  <a:pt x="943" y="2641"/>
                </a:lnTo>
                <a:lnTo>
                  <a:pt x="946" y="2632"/>
                </a:lnTo>
                <a:lnTo>
                  <a:pt x="949" y="2624"/>
                </a:lnTo>
                <a:lnTo>
                  <a:pt x="954" y="2616"/>
                </a:lnTo>
                <a:lnTo>
                  <a:pt x="895" y="2558"/>
                </a:lnTo>
                <a:lnTo>
                  <a:pt x="906" y="2540"/>
                </a:lnTo>
                <a:lnTo>
                  <a:pt x="919" y="2524"/>
                </a:lnTo>
                <a:lnTo>
                  <a:pt x="931" y="2508"/>
                </a:lnTo>
                <a:lnTo>
                  <a:pt x="945" y="2493"/>
                </a:lnTo>
                <a:lnTo>
                  <a:pt x="960" y="2479"/>
                </a:lnTo>
                <a:lnTo>
                  <a:pt x="976" y="2466"/>
                </a:lnTo>
                <a:lnTo>
                  <a:pt x="992" y="2454"/>
                </a:lnTo>
                <a:lnTo>
                  <a:pt x="1009" y="2443"/>
                </a:lnTo>
                <a:lnTo>
                  <a:pt x="1068" y="2501"/>
                </a:lnTo>
                <a:lnTo>
                  <a:pt x="1076" y="2498"/>
                </a:lnTo>
                <a:lnTo>
                  <a:pt x="1084" y="2494"/>
                </a:lnTo>
                <a:lnTo>
                  <a:pt x="1093" y="2491"/>
                </a:lnTo>
                <a:lnTo>
                  <a:pt x="1101" y="2488"/>
                </a:lnTo>
                <a:lnTo>
                  <a:pt x="1101" y="2405"/>
                </a:lnTo>
                <a:lnTo>
                  <a:pt x="1120" y="2401"/>
                </a:lnTo>
                <a:lnTo>
                  <a:pt x="1141" y="2397"/>
                </a:lnTo>
                <a:lnTo>
                  <a:pt x="1161" y="2396"/>
                </a:lnTo>
                <a:lnTo>
                  <a:pt x="1182" y="2395"/>
                </a:lnTo>
                <a:lnTo>
                  <a:pt x="1202" y="2396"/>
                </a:lnTo>
                <a:lnTo>
                  <a:pt x="1222" y="2397"/>
                </a:lnTo>
                <a:lnTo>
                  <a:pt x="1243" y="2401"/>
                </a:lnTo>
                <a:lnTo>
                  <a:pt x="1263" y="2405"/>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pic>
        <p:nvPicPr>
          <p:cNvPr id="2" name="图片 1">
            <a:extLst>
              <a:ext uri="{FF2B5EF4-FFF2-40B4-BE49-F238E27FC236}">
                <a16:creationId xmlns:a16="http://schemas.microsoft.com/office/drawing/2014/main" id="{FE16E1DA-421E-4BD8-A902-34D025FA842A}"/>
              </a:ext>
            </a:extLst>
          </p:cNvPr>
          <p:cNvPicPr>
            <a:picLocks noChangeAspect="1"/>
          </p:cNvPicPr>
          <p:nvPr/>
        </p:nvPicPr>
        <p:blipFill>
          <a:blip r:embed="rId6"/>
          <a:stretch>
            <a:fillRect/>
          </a:stretch>
        </p:blipFill>
        <p:spPr>
          <a:xfrm>
            <a:off x="-18000" y="1052"/>
            <a:ext cx="9180000" cy="686693"/>
          </a:xfrm>
          <a:prstGeom prst="rect">
            <a:avLst/>
          </a:prstGeom>
        </p:spPr>
      </p:pic>
      <p:sp>
        <p:nvSpPr>
          <p:cNvPr id="27" name="Subtitle 2">
            <a:extLst>
              <a:ext uri="{FF2B5EF4-FFF2-40B4-BE49-F238E27FC236}">
                <a16:creationId xmlns:a16="http://schemas.microsoft.com/office/drawing/2014/main" id="{D2E6583F-1B7E-4507-ACE4-7B0992DF0A77}"/>
              </a:ext>
            </a:extLst>
          </p:cNvPr>
          <p:cNvSpPr txBox="1"/>
          <p:nvPr/>
        </p:nvSpPr>
        <p:spPr>
          <a:xfrm>
            <a:off x="1616415" y="871050"/>
            <a:ext cx="6760538" cy="7369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None/>
            </a:pPr>
            <a:r>
              <a:rPr lang="en-US" altLang="zh-CN" sz="2000" b="1" dirty="0">
                <a:solidFill>
                  <a:schemeClr val="bg1"/>
                </a:solidFill>
                <a:latin typeface="黑体" panose="02010609060101010101" pitchFamily="49" charset="-122"/>
                <a:ea typeface="黑体" panose="02010609060101010101" pitchFamily="49" charset="-122"/>
              </a:rPr>
              <a:t>1.</a:t>
            </a:r>
            <a:r>
              <a:rPr lang="zh-CN" altLang="zh-CN" sz="2000" b="1" dirty="0">
                <a:solidFill>
                  <a:schemeClr val="bg1"/>
                </a:solidFill>
                <a:latin typeface="黑体" panose="02010609060101010101" pitchFamily="49" charset="-122"/>
                <a:ea typeface="黑体" panose="02010609060101010101" pitchFamily="49" charset="-122"/>
              </a:rPr>
              <a:t>对知识有整体的理解与结构性的把握</a:t>
            </a:r>
            <a:r>
              <a:rPr lang="zh-CN" altLang="en-US" sz="2000" b="1" dirty="0">
                <a:solidFill>
                  <a:schemeClr val="bg1"/>
                </a:solidFill>
                <a:latin typeface="黑体" panose="02010609060101010101" pitchFamily="49" charset="-122"/>
                <a:ea typeface="黑体" panose="02010609060101010101" pitchFamily="49" charset="-122"/>
              </a:rPr>
              <a:t>。</a:t>
            </a:r>
            <a:endParaRPr lang="en-US" altLang="zh-CN" sz="2000" b="1" dirty="0">
              <a:solidFill>
                <a:schemeClr val="bg1"/>
              </a:solidFill>
              <a:latin typeface="黑体" panose="02010609060101010101" pitchFamily="49" charset="-122"/>
              <a:ea typeface="黑体" panose="02010609060101010101" pitchFamily="49" charset="-122"/>
              <a:cs typeface="+mn-ea"/>
              <a:sym typeface="+mn-lt"/>
            </a:endParaRPr>
          </a:p>
        </p:txBody>
      </p:sp>
      <p:sp>
        <p:nvSpPr>
          <p:cNvPr id="3" name="文本框 2">
            <a:extLst>
              <a:ext uri="{FF2B5EF4-FFF2-40B4-BE49-F238E27FC236}">
                <a16:creationId xmlns:a16="http://schemas.microsoft.com/office/drawing/2014/main" id="{B8B146DF-7C81-4F79-959A-1FCB583E8E2E}"/>
              </a:ext>
            </a:extLst>
          </p:cNvPr>
          <p:cNvSpPr txBox="1"/>
          <p:nvPr/>
        </p:nvSpPr>
        <p:spPr>
          <a:xfrm>
            <a:off x="1616415" y="1940541"/>
            <a:ext cx="7324385" cy="707886"/>
          </a:xfrm>
          <a:prstGeom prst="rect">
            <a:avLst/>
          </a:prstGeom>
          <a:noFill/>
        </p:spPr>
        <p:txBody>
          <a:bodyPr wrap="square" rtlCol="0">
            <a:spAutoFit/>
          </a:bodyPr>
          <a:lstStyle/>
          <a:p>
            <a:r>
              <a:rPr lang="en-US" altLang="zh-CN" sz="2000" b="1" dirty="0">
                <a:solidFill>
                  <a:schemeClr val="bg1"/>
                </a:solidFill>
                <a:latin typeface="黑体" panose="02010609060101010101" pitchFamily="49" charset="-122"/>
                <a:ea typeface="黑体" panose="02010609060101010101" pitchFamily="49" charset="-122"/>
                <a:cs typeface="+mn-ea"/>
                <a:sym typeface="+mn-lt"/>
              </a:rPr>
              <a:t>3.</a:t>
            </a:r>
            <a:r>
              <a:rPr lang="zh-CN" altLang="zh-CN" sz="2000" b="1" dirty="0">
                <a:solidFill>
                  <a:schemeClr val="bg1"/>
                </a:solidFill>
                <a:latin typeface="黑体" panose="02010609060101010101" pitchFamily="49" charset="-122"/>
                <a:ea typeface="黑体" panose="02010609060101010101" pitchFamily="49" charset="-122"/>
              </a:rPr>
              <a:t>学生在社会实践和科学研究的复杂情境中，能在思想观念的指导下高质量的完成任务</a:t>
            </a:r>
            <a:r>
              <a:rPr lang="zh-CN" altLang="en-US" sz="2000" b="1" dirty="0">
                <a:solidFill>
                  <a:schemeClr val="bg1"/>
                </a:solidFill>
                <a:latin typeface="黑体" panose="02010609060101010101" pitchFamily="49" charset="-122"/>
                <a:ea typeface="黑体" panose="02010609060101010101" pitchFamily="49" charset="-122"/>
              </a:rPr>
              <a:t>。</a:t>
            </a:r>
            <a:endParaRPr lang="en-US" altLang="zh-CN" sz="2000" b="1" dirty="0">
              <a:solidFill>
                <a:schemeClr val="bg1"/>
              </a:solidFill>
              <a:latin typeface="黑体" panose="02010609060101010101" pitchFamily="49" charset="-122"/>
              <a:ea typeface="黑体" panose="02010609060101010101" pitchFamily="49" charset="-122"/>
              <a:cs typeface="+mn-ea"/>
              <a:sym typeface="+mn-lt"/>
            </a:endParaRPr>
          </a:p>
        </p:txBody>
      </p:sp>
      <p:sp>
        <p:nvSpPr>
          <p:cNvPr id="14" name="MH_SubTitle_1"/>
          <p:cNvSpPr/>
          <p:nvPr>
            <p:custDataLst>
              <p:tags r:id="rId1"/>
            </p:custDataLst>
          </p:nvPr>
        </p:nvSpPr>
        <p:spPr>
          <a:xfrm>
            <a:off x="2030435" y="2854960"/>
            <a:ext cx="1854200" cy="1052513"/>
          </a:xfrm>
          <a:custGeom>
            <a:avLst/>
            <a:gdLst/>
            <a:ahLst/>
            <a:cxnLst/>
            <a:rect l="l" t="t" r="r" b="b"/>
            <a:pathLst>
              <a:path w="3136603" h="2376264">
                <a:moveTo>
                  <a:pt x="0" y="0"/>
                </a:moveTo>
                <a:lnTo>
                  <a:pt x="2376264" y="0"/>
                </a:lnTo>
                <a:lnTo>
                  <a:pt x="2376264" y="885635"/>
                </a:lnTo>
                <a:cubicBezTo>
                  <a:pt x="2406085" y="941102"/>
                  <a:pt x="2440051" y="995208"/>
                  <a:pt x="2487390" y="995536"/>
                </a:cubicBezTo>
                <a:cubicBezTo>
                  <a:pt x="2590534" y="996251"/>
                  <a:pt x="2640865" y="873801"/>
                  <a:pt x="2818123" y="875208"/>
                </a:cubicBezTo>
                <a:cubicBezTo>
                  <a:pt x="2995381" y="876615"/>
                  <a:pt x="3136603" y="1025046"/>
                  <a:pt x="3136603" y="1204006"/>
                </a:cubicBezTo>
                <a:cubicBezTo>
                  <a:pt x="3136603" y="1382966"/>
                  <a:pt x="2995911" y="1519528"/>
                  <a:pt x="2812567" y="1528042"/>
                </a:cubicBezTo>
                <a:cubicBezTo>
                  <a:pt x="2629223" y="1536556"/>
                  <a:pt x="2608657" y="1423350"/>
                  <a:pt x="2493740" y="1426543"/>
                </a:cubicBezTo>
                <a:cubicBezTo>
                  <a:pt x="2442332" y="1427972"/>
                  <a:pt x="2406647" y="1475071"/>
                  <a:pt x="2376264" y="1521747"/>
                </a:cubicBezTo>
                <a:lnTo>
                  <a:pt x="2376264" y="2376264"/>
                </a:lnTo>
                <a:lnTo>
                  <a:pt x="0" y="2376264"/>
                </a:lnTo>
                <a:close/>
              </a:path>
            </a:pathLst>
          </a:custGeom>
          <a:solidFill>
            <a:srgbClr val="ADD9DC"/>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1</a:t>
            </a:r>
          </a:p>
        </p:txBody>
      </p:sp>
      <p:sp>
        <p:nvSpPr>
          <p:cNvPr id="16" name="MH_SubTitle_2"/>
          <p:cNvSpPr/>
          <p:nvPr>
            <p:custDataLst>
              <p:tags r:id="rId2"/>
            </p:custDataLst>
          </p:nvPr>
        </p:nvSpPr>
        <p:spPr bwMode="auto">
          <a:xfrm>
            <a:off x="3422625" y="2854960"/>
            <a:ext cx="1854200" cy="1052513"/>
          </a:xfrm>
          <a:custGeom>
            <a:avLst/>
            <a:gdLst>
              <a:gd name="T0" fmla="*/ 0 w 3136603"/>
              <a:gd name="T1" fmla="*/ 0 h 2376264"/>
              <a:gd name="T2" fmla="*/ 3136603 w 3136603"/>
              <a:gd name="T3" fmla="*/ 2376264 h 2376264"/>
            </a:gdLst>
            <a:ahLst/>
            <a:cxnLst/>
            <a:rect l="T0" t="T1" r="T2" b="T3"/>
            <a:pathLst>
              <a:path w="3136603" h="2376264">
                <a:moveTo>
                  <a:pt x="0" y="0"/>
                </a:moveTo>
                <a:lnTo>
                  <a:pt x="2376264" y="0"/>
                </a:lnTo>
                <a:lnTo>
                  <a:pt x="2376264" y="885635"/>
                </a:lnTo>
                <a:cubicBezTo>
                  <a:pt x="2406085" y="941102"/>
                  <a:pt x="2440051" y="995208"/>
                  <a:pt x="2487390" y="995536"/>
                </a:cubicBezTo>
                <a:cubicBezTo>
                  <a:pt x="2590534" y="996251"/>
                  <a:pt x="2640865" y="873801"/>
                  <a:pt x="2818123" y="875208"/>
                </a:cubicBezTo>
                <a:cubicBezTo>
                  <a:pt x="2995381" y="876615"/>
                  <a:pt x="3136603" y="1025046"/>
                  <a:pt x="3136603" y="1204006"/>
                </a:cubicBezTo>
                <a:cubicBezTo>
                  <a:pt x="3136603" y="1382966"/>
                  <a:pt x="2995911" y="1519528"/>
                  <a:pt x="2812567" y="1528042"/>
                </a:cubicBezTo>
                <a:cubicBezTo>
                  <a:pt x="2629223" y="1536556"/>
                  <a:pt x="2608657" y="1423350"/>
                  <a:pt x="2493740" y="1426543"/>
                </a:cubicBezTo>
                <a:cubicBezTo>
                  <a:pt x="2442332" y="1427972"/>
                  <a:pt x="2406647" y="1475071"/>
                  <a:pt x="2376264" y="1521747"/>
                </a:cubicBezTo>
                <a:lnTo>
                  <a:pt x="2376264" y="2376264"/>
                </a:lnTo>
                <a:lnTo>
                  <a:pt x="0" y="2376264"/>
                </a:lnTo>
                <a:lnTo>
                  <a:pt x="0" y="1518330"/>
                </a:lnTo>
                <a:cubicBezTo>
                  <a:pt x="29788" y="1472755"/>
                  <a:pt x="64966" y="1427937"/>
                  <a:pt x="115095" y="1426543"/>
                </a:cubicBezTo>
                <a:cubicBezTo>
                  <a:pt x="230012" y="1423350"/>
                  <a:pt x="250578" y="1536556"/>
                  <a:pt x="433922" y="1528042"/>
                </a:cubicBezTo>
                <a:cubicBezTo>
                  <a:pt x="617266" y="1519528"/>
                  <a:pt x="757958" y="1382966"/>
                  <a:pt x="757958" y="1204006"/>
                </a:cubicBezTo>
                <a:cubicBezTo>
                  <a:pt x="757958" y="1025046"/>
                  <a:pt x="616736" y="876615"/>
                  <a:pt x="439478" y="875208"/>
                </a:cubicBezTo>
                <a:cubicBezTo>
                  <a:pt x="262220" y="873801"/>
                  <a:pt x="211889" y="996251"/>
                  <a:pt x="108745" y="995536"/>
                </a:cubicBezTo>
                <a:cubicBezTo>
                  <a:pt x="62603" y="995216"/>
                  <a:pt x="29166" y="943804"/>
                  <a:pt x="0" y="889779"/>
                </a:cubicBezTo>
                <a:lnTo>
                  <a:pt x="0" y="0"/>
                </a:lnTo>
                <a:close/>
              </a:path>
            </a:pathLst>
          </a:custGeom>
          <a:solidFill>
            <a:srgbClr val="58BCB9"/>
          </a:solidFill>
          <a:ln w="38100" cap="rnd">
            <a:solidFill>
              <a:srgbClr val="FFFFFF"/>
            </a:solidFill>
            <a:round/>
          </a:ln>
        </p:spPr>
        <p:txBody>
          <a:bodyPr anchor="b">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ts val="0"/>
              </a:spcBef>
              <a:buNone/>
              <a:defRPr/>
            </a:pPr>
            <a:r>
              <a:rPr lang="en-US" altLang="zh-CN" sz="1800" dirty="0">
                <a:solidFill>
                  <a:schemeClr val="bg1"/>
                </a:solidFill>
                <a:latin typeface="微软雅黑" panose="020B0503020204020204" pitchFamily="34" charset="-122"/>
                <a:ea typeface="微软雅黑" panose="020B0503020204020204" pitchFamily="34" charset="-122"/>
              </a:rPr>
              <a:t>2</a:t>
            </a:r>
          </a:p>
        </p:txBody>
      </p:sp>
      <p:sp>
        <p:nvSpPr>
          <p:cNvPr id="17" name="MH_SubTitle_3"/>
          <p:cNvSpPr/>
          <p:nvPr>
            <p:custDataLst>
              <p:tags r:id="rId3"/>
            </p:custDataLst>
          </p:nvPr>
        </p:nvSpPr>
        <p:spPr>
          <a:xfrm>
            <a:off x="4797083" y="2854960"/>
            <a:ext cx="1854200" cy="1052513"/>
          </a:xfrm>
          <a:custGeom>
            <a:avLst/>
            <a:gdLst/>
            <a:ahLst/>
            <a:cxnLst/>
            <a:rect l="l" t="t" r="r" b="b"/>
            <a:pathLst>
              <a:path w="3136603" h="2376264">
                <a:moveTo>
                  <a:pt x="0" y="0"/>
                </a:moveTo>
                <a:lnTo>
                  <a:pt x="2376264" y="0"/>
                </a:lnTo>
                <a:lnTo>
                  <a:pt x="2376264" y="885635"/>
                </a:lnTo>
                <a:cubicBezTo>
                  <a:pt x="2406085" y="941102"/>
                  <a:pt x="2440051" y="995208"/>
                  <a:pt x="2487390" y="995536"/>
                </a:cubicBezTo>
                <a:cubicBezTo>
                  <a:pt x="2590534" y="996251"/>
                  <a:pt x="2640865" y="873801"/>
                  <a:pt x="2818123" y="875208"/>
                </a:cubicBezTo>
                <a:cubicBezTo>
                  <a:pt x="2995381" y="876615"/>
                  <a:pt x="3136603" y="1025046"/>
                  <a:pt x="3136603" y="1204006"/>
                </a:cubicBezTo>
                <a:cubicBezTo>
                  <a:pt x="3136603" y="1382966"/>
                  <a:pt x="2995911" y="1519528"/>
                  <a:pt x="2812567" y="1528042"/>
                </a:cubicBezTo>
                <a:cubicBezTo>
                  <a:pt x="2629223" y="1536556"/>
                  <a:pt x="2608657" y="1423350"/>
                  <a:pt x="2493740" y="1426543"/>
                </a:cubicBezTo>
                <a:cubicBezTo>
                  <a:pt x="2442332" y="1427972"/>
                  <a:pt x="2406647" y="1475071"/>
                  <a:pt x="2376264" y="1521747"/>
                </a:cubicBezTo>
                <a:lnTo>
                  <a:pt x="2376264" y="2376264"/>
                </a:lnTo>
                <a:lnTo>
                  <a:pt x="0" y="2376264"/>
                </a:lnTo>
                <a:lnTo>
                  <a:pt x="0" y="1518330"/>
                </a:lnTo>
                <a:cubicBezTo>
                  <a:pt x="29788" y="1472755"/>
                  <a:pt x="64966" y="1427937"/>
                  <a:pt x="115095" y="1426543"/>
                </a:cubicBezTo>
                <a:cubicBezTo>
                  <a:pt x="230012" y="1423350"/>
                  <a:pt x="250578" y="1536556"/>
                  <a:pt x="433922" y="1528042"/>
                </a:cubicBezTo>
                <a:cubicBezTo>
                  <a:pt x="617266" y="1519528"/>
                  <a:pt x="757958" y="1382966"/>
                  <a:pt x="757958" y="1204006"/>
                </a:cubicBezTo>
                <a:cubicBezTo>
                  <a:pt x="757958" y="1025046"/>
                  <a:pt x="616736" y="876615"/>
                  <a:pt x="439478" y="875208"/>
                </a:cubicBezTo>
                <a:cubicBezTo>
                  <a:pt x="262220" y="873801"/>
                  <a:pt x="211889" y="996251"/>
                  <a:pt x="108745" y="995536"/>
                </a:cubicBezTo>
                <a:cubicBezTo>
                  <a:pt x="62603" y="995216"/>
                  <a:pt x="29166" y="943804"/>
                  <a:pt x="0" y="889779"/>
                </a:cubicBezTo>
                <a:close/>
              </a:path>
            </a:pathLst>
          </a:custGeom>
          <a:solidFill>
            <a:srgbClr val="D6C84B"/>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defRPr/>
            </a:pPr>
            <a:r>
              <a:rPr lang="en-US" altLang="zh-CN" dirty="0">
                <a:solidFill>
                  <a:schemeClr val="bg1"/>
                </a:solidFill>
                <a:latin typeface="微软雅黑" panose="020B0503020204020204" pitchFamily="34" charset="-122"/>
                <a:ea typeface="微软雅黑" panose="020B0503020204020204" pitchFamily="34" charset="-122"/>
              </a:rPr>
              <a:t>3</a:t>
            </a:r>
          </a:p>
        </p:txBody>
      </p:sp>
      <p:sp>
        <p:nvSpPr>
          <p:cNvPr id="18" name="MH_SubTitle_4"/>
          <p:cNvSpPr/>
          <p:nvPr>
            <p:custDataLst>
              <p:tags r:id="rId4"/>
            </p:custDataLst>
          </p:nvPr>
        </p:nvSpPr>
        <p:spPr>
          <a:xfrm>
            <a:off x="6222340" y="2854960"/>
            <a:ext cx="1403350" cy="1052513"/>
          </a:xfrm>
          <a:custGeom>
            <a:avLst/>
            <a:gdLst/>
            <a:ahLst/>
            <a:cxnLst/>
            <a:rect l="l" t="t" r="r" b="b"/>
            <a:pathLst>
              <a:path w="2376264" h="2376264">
                <a:moveTo>
                  <a:pt x="0" y="0"/>
                </a:moveTo>
                <a:lnTo>
                  <a:pt x="2376264" y="0"/>
                </a:lnTo>
                <a:lnTo>
                  <a:pt x="2376264" y="2376264"/>
                </a:lnTo>
                <a:lnTo>
                  <a:pt x="0" y="2376264"/>
                </a:lnTo>
                <a:lnTo>
                  <a:pt x="0" y="1521747"/>
                </a:lnTo>
                <a:cubicBezTo>
                  <a:pt x="30383" y="1475071"/>
                  <a:pt x="66068" y="1427972"/>
                  <a:pt x="117476" y="1426543"/>
                </a:cubicBezTo>
                <a:cubicBezTo>
                  <a:pt x="232393" y="1423350"/>
                  <a:pt x="252959" y="1536556"/>
                  <a:pt x="436303" y="1528042"/>
                </a:cubicBezTo>
                <a:cubicBezTo>
                  <a:pt x="619647" y="1519528"/>
                  <a:pt x="760339" y="1382966"/>
                  <a:pt x="760339" y="1204006"/>
                </a:cubicBezTo>
                <a:cubicBezTo>
                  <a:pt x="760339" y="1025046"/>
                  <a:pt x="619117" y="876615"/>
                  <a:pt x="441859" y="875208"/>
                </a:cubicBezTo>
                <a:cubicBezTo>
                  <a:pt x="264601" y="873801"/>
                  <a:pt x="214270" y="996251"/>
                  <a:pt x="111126" y="995536"/>
                </a:cubicBezTo>
                <a:cubicBezTo>
                  <a:pt x="63787" y="995208"/>
                  <a:pt x="29821" y="941102"/>
                  <a:pt x="0" y="885635"/>
                </a:cubicBezTo>
                <a:close/>
              </a:path>
            </a:pathLst>
          </a:custGeom>
          <a:solidFill>
            <a:srgbClr val="26BCD5"/>
          </a:solidFill>
          <a:ln w="381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defRPr/>
            </a:pPr>
            <a:r>
              <a:rPr lang="en-US" altLang="zh-CN" dirty="0">
                <a:solidFill>
                  <a:schemeClr val="bg1"/>
                </a:solidFill>
                <a:latin typeface="微软雅黑" panose="020B0503020204020204" pitchFamily="34" charset="-122"/>
                <a:ea typeface="微软雅黑" panose="020B0503020204020204" pitchFamily="34" charset="-122"/>
              </a:rPr>
              <a:t>4</a:t>
            </a:r>
          </a:p>
        </p:txBody>
      </p:sp>
      <p:sp>
        <p:nvSpPr>
          <p:cNvPr id="19" name="TextBox 18"/>
          <p:cNvSpPr txBox="1"/>
          <p:nvPr/>
        </p:nvSpPr>
        <p:spPr>
          <a:xfrm>
            <a:off x="1944067" y="3907473"/>
            <a:ext cx="1478558" cy="523220"/>
          </a:xfrm>
          <a:prstGeom prst="rect">
            <a:avLst/>
          </a:prstGeom>
          <a:noFill/>
        </p:spPr>
        <p:txBody>
          <a:bodyPr wrap="square" rtlCol="0">
            <a:spAutoFit/>
          </a:bodyPr>
          <a:lstStyle/>
          <a:p>
            <a:pPr lvl="0"/>
            <a:r>
              <a:rPr lang="zh-CN" altLang="zh-CN" sz="1400" b="1" dirty="0"/>
              <a:t>在复杂新情境中提取有效信息</a:t>
            </a:r>
          </a:p>
        </p:txBody>
      </p:sp>
      <p:sp>
        <p:nvSpPr>
          <p:cNvPr id="20" name="TextBox 19"/>
          <p:cNvSpPr txBox="1"/>
          <p:nvPr/>
        </p:nvSpPr>
        <p:spPr>
          <a:xfrm>
            <a:off x="3349230" y="3907473"/>
            <a:ext cx="1447853" cy="997196"/>
          </a:xfrm>
          <a:prstGeom prst="rect">
            <a:avLst/>
          </a:prstGeom>
          <a:noFill/>
        </p:spPr>
        <p:txBody>
          <a:bodyPr wrap="square" rtlCol="0">
            <a:spAutoFit/>
          </a:bodyPr>
          <a:lstStyle/>
          <a:p>
            <a:pPr lvl="0" algn="just">
              <a:lnSpc>
                <a:spcPct val="140000"/>
              </a:lnSpc>
              <a:defRPr/>
            </a:pPr>
            <a:r>
              <a:rPr lang="zh-CN" altLang="zh-CN" sz="1400" b="1" dirty="0"/>
              <a:t>根据目标与约束条件，选择可行方案</a:t>
            </a:r>
          </a:p>
        </p:txBody>
      </p:sp>
      <p:sp>
        <p:nvSpPr>
          <p:cNvPr id="21" name="TextBox 20"/>
          <p:cNvSpPr txBox="1"/>
          <p:nvPr/>
        </p:nvSpPr>
        <p:spPr>
          <a:xfrm>
            <a:off x="4797083" y="3844683"/>
            <a:ext cx="1475602" cy="1298817"/>
          </a:xfrm>
          <a:prstGeom prst="rect">
            <a:avLst/>
          </a:prstGeom>
          <a:noFill/>
        </p:spPr>
        <p:txBody>
          <a:bodyPr wrap="square" rtlCol="0">
            <a:spAutoFit/>
          </a:bodyPr>
          <a:lstStyle/>
          <a:p>
            <a:pPr lvl="0" algn="just">
              <a:lnSpc>
                <a:spcPct val="140000"/>
              </a:lnSpc>
              <a:defRPr/>
            </a:pPr>
            <a:r>
              <a:rPr lang="zh-CN" altLang="zh-CN" sz="1400" b="1" dirty="0"/>
              <a:t>独立思考，运用思辨和批判性思维，形成创造性看法</a:t>
            </a:r>
          </a:p>
        </p:txBody>
      </p:sp>
      <p:sp>
        <p:nvSpPr>
          <p:cNvPr id="22" name="TextBox 21"/>
          <p:cNvSpPr txBox="1"/>
          <p:nvPr/>
        </p:nvSpPr>
        <p:spPr>
          <a:xfrm>
            <a:off x="6239054" y="3908180"/>
            <a:ext cx="1386636" cy="1169551"/>
          </a:xfrm>
          <a:prstGeom prst="rect">
            <a:avLst/>
          </a:prstGeom>
          <a:noFill/>
        </p:spPr>
        <p:txBody>
          <a:bodyPr wrap="square" rtlCol="0">
            <a:spAutoFit/>
          </a:bodyPr>
          <a:lstStyle/>
          <a:p>
            <a:pPr lvl="0"/>
            <a:r>
              <a:rPr lang="zh-CN" altLang="zh-CN" sz="1400" b="1" dirty="0"/>
              <a:t>对结论和方案的合理性、可行性，进行基于逻辑与事实的推理和论证</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1A4F0D47-06FC-4EC8-901A-4636208FC856}"/>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TextBox 1">
            <a:extLst>
              <a:ext uri="{FF2B5EF4-FFF2-40B4-BE49-F238E27FC236}">
                <a16:creationId xmlns:a16="http://schemas.microsoft.com/office/drawing/2014/main" id="{FBCFDAF9-3A7B-4BD4-9500-ADA9D3A9882D}"/>
              </a:ext>
            </a:extLst>
          </p:cNvPr>
          <p:cNvSpPr txBox="1"/>
          <p:nvPr/>
        </p:nvSpPr>
        <p:spPr>
          <a:xfrm>
            <a:off x="628002" y="103573"/>
            <a:ext cx="792162" cy="460375"/>
          </a:xfrm>
          <a:prstGeom prst="rect">
            <a:avLst/>
          </a:prstGeom>
          <a:no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例</a:t>
            </a:r>
          </a:p>
        </p:txBody>
      </p:sp>
      <p:sp>
        <p:nvSpPr>
          <p:cNvPr id="5" name="矩形 4">
            <a:extLst>
              <a:ext uri="{FF2B5EF4-FFF2-40B4-BE49-F238E27FC236}">
                <a16:creationId xmlns:a16="http://schemas.microsoft.com/office/drawing/2014/main" id="{B1C77956-77F5-4F1A-9196-C319D06A58C1}"/>
              </a:ext>
            </a:extLst>
          </p:cNvPr>
          <p:cNvSpPr/>
          <p:nvPr/>
        </p:nvSpPr>
        <p:spPr>
          <a:xfrm>
            <a:off x="1024083" y="483944"/>
            <a:ext cx="184731" cy="400110"/>
          </a:xfrm>
          <a:prstGeom prst="rect">
            <a:avLst/>
          </a:prstGeom>
        </p:spPr>
        <p:txBody>
          <a:bodyPr wrap="none">
            <a:spAutoFit/>
          </a:bodyPr>
          <a:lstStyle/>
          <a:p>
            <a:pPr marL="213995" indent="-213995">
              <a:defRPr/>
            </a:pPr>
            <a:endParaRPr lang="zh-CN" altLang="en-US" sz="2000" b="1" dirty="0">
              <a:solidFill>
                <a:schemeClr val="bg1"/>
              </a:solidFill>
              <a:latin typeface="黑体" pitchFamily="49" charset="-122"/>
              <a:ea typeface="黑体" pitchFamily="49" charset="-122"/>
              <a:sym typeface="+mn-ea"/>
            </a:endParaRPr>
          </a:p>
        </p:txBody>
      </p:sp>
      <p:sp>
        <p:nvSpPr>
          <p:cNvPr id="6" name="矩形 5">
            <a:extLst>
              <a:ext uri="{FF2B5EF4-FFF2-40B4-BE49-F238E27FC236}">
                <a16:creationId xmlns:a16="http://schemas.microsoft.com/office/drawing/2014/main" id="{999F2C6F-5A50-4B2C-B21D-27E901E6C2DF}"/>
              </a:ext>
            </a:extLst>
          </p:cNvPr>
          <p:cNvSpPr/>
          <p:nvPr/>
        </p:nvSpPr>
        <p:spPr>
          <a:xfrm>
            <a:off x="0" y="692544"/>
            <a:ext cx="8899451" cy="4259628"/>
          </a:xfrm>
          <a:prstGeom prst="rect">
            <a:avLst/>
          </a:prstGeom>
        </p:spPr>
        <p:txBody>
          <a:bodyPr wrap="square">
            <a:spAutoFit/>
          </a:bodyPr>
          <a:lstStyle/>
          <a:p>
            <a:pPr fontAlgn="base">
              <a:lnSpc>
                <a:spcPct val="140000"/>
              </a:lnSpc>
              <a:defRPr/>
            </a:pPr>
            <a:r>
              <a:rPr lang="zh-CN" altLang="en-US" b="1" noProof="1">
                <a:solidFill>
                  <a:schemeClr val="bg1"/>
                </a:solidFill>
                <a:effectLst>
                  <a:outerShdw blurRad="38100" dist="38100" dir="2700000" algn="tl">
                    <a:srgbClr val="C0C0C0"/>
                  </a:outerShdw>
                </a:effectLst>
                <a:latin typeface="黑体" panose="02010609060101010101" charset="-122"/>
                <a:ea typeface="黑体" panose="02010609060101010101" charset="-122"/>
              </a:rPr>
              <a:t> </a:t>
            </a:r>
            <a:r>
              <a:rPr lang="zh-CN" altLang="en-US" noProof="1">
                <a:latin typeface="微软雅黑" panose="020B0503020204020204" pitchFamily="34" charset="-122"/>
                <a:ea typeface="微软雅黑" panose="020B0503020204020204" pitchFamily="34" charset="-122"/>
              </a:rPr>
              <a:t>近几年中国新能源汽车发展迅速，生产企业已达</a:t>
            </a:r>
            <a:r>
              <a:rPr lang="en-US" altLang="zh-CN" noProof="1">
                <a:latin typeface="微软雅黑" panose="020B0503020204020204" pitchFamily="34" charset="-122"/>
                <a:ea typeface="微软雅黑" panose="020B0503020204020204" pitchFamily="34" charset="-122"/>
              </a:rPr>
              <a:t>200</a:t>
            </a:r>
            <a:r>
              <a:rPr lang="zh-CN" altLang="en-US" noProof="1">
                <a:latin typeface="微软雅黑" panose="020B0503020204020204" pitchFamily="34" charset="-122"/>
                <a:ea typeface="微软雅黑" panose="020B0503020204020204" pitchFamily="34" charset="-122"/>
              </a:rPr>
              <a:t>多家，产业集群优势明显。</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年，中国取消新能源汽车外资股比限制，允许该领域实行外资独资经营。新通过的</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外商投资法</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对外商投资实行准入前的国民待遇加负面清单管理制度。</a:t>
            </a:r>
          </a:p>
          <a:p>
            <a:pPr fontAlgn="base">
              <a:lnSpc>
                <a:spcPct val="140000"/>
              </a:lnSpc>
              <a:defRPr/>
            </a:pPr>
            <a:r>
              <a:rPr lang="zh-CN" altLang="en-US" noProof="1">
                <a:latin typeface="微软雅黑" panose="020B0503020204020204" pitchFamily="34" charset="-122"/>
                <a:ea typeface="微软雅黑" panose="020B0503020204020204" pitchFamily="34" charset="-122"/>
              </a:rPr>
              <a:t>      某公司是国外一家具有全球影响力的新能源汽车企业，其设计与生产理念同当前全球先进制造、绿色能源、智能制造高度契合，</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年该公司入选世界品牌</a:t>
            </a:r>
            <a:r>
              <a:rPr lang="en-US" altLang="zh-CN" noProof="1">
                <a:latin typeface="微软雅黑" panose="020B0503020204020204" pitchFamily="34" charset="-122"/>
                <a:ea typeface="微软雅黑" panose="020B0503020204020204" pitchFamily="34" charset="-122"/>
              </a:rPr>
              <a:t>500</a:t>
            </a:r>
            <a:r>
              <a:rPr lang="zh-CN" altLang="en-US" noProof="1">
                <a:latin typeface="微软雅黑" panose="020B0503020204020204" pitchFamily="34" charset="-122"/>
                <a:ea typeface="微软雅黑" panose="020B0503020204020204" pitchFamily="34" charset="-122"/>
              </a:rPr>
              <a:t>强。</a:t>
            </a:r>
            <a:r>
              <a:rPr lang="en-US" altLang="zh-CN" noProof="1">
                <a:latin typeface="微软雅黑" panose="020B0503020204020204" pitchFamily="34" charset="-122"/>
                <a:ea typeface="微软雅黑" panose="020B0503020204020204" pitchFamily="34" charset="-122"/>
              </a:rPr>
              <a:t>2019</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a:t>
            </a:r>
            <a:r>
              <a:rPr lang="zh-CN" altLang="en-US" noProof="1">
                <a:latin typeface="微软雅黑" panose="020B0503020204020204" pitchFamily="34" charset="-122"/>
                <a:ea typeface="微软雅黑" panose="020B0503020204020204" pitchFamily="34" charset="-122"/>
              </a:rPr>
              <a:t>月，该公司决定在上海投资</a:t>
            </a:r>
            <a:r>
              <a:rPr lang="en-US" altLang="zh-CN" noProof="1">
                <a:latin typeface="微软雅黑" panose="020B0503020204020204" pitchFamily="34" charset="-122"/>
                <a:ea typeface="微软雅黑" panose="020B0503020204020204" pitchFamily="34" charset="-122"/>
              </a:rPr>
              <a:t>70</a:t>
            </a:r>
            <a:r>
              <a:rPr lang="zh-CN" altLang="en-US" noProof="1">
                <a:latin typeface="微软雅黑" panose="020B0503020204020204" pitchFamily="34" charset="-122"/>
                <a:ea typeface="微软雅黑" panose="020B0503020204020204" pitchFamily="34" charset="-122"/>
              </a:rPr>
              <a:t>亿美元开工建设集新能源汽车的研发、制造、销售等功能于一体的超级工厂，预计年生产纯电动汽车</a:t>
            </a:r>
            <a:r>
              <a:rPr lang="en-US" altLang="zh-CN" noProof="1">
                <a:latin typeface="微软雅黑" panose="020B0503020204020204" pitchFamily="34" charset="-122"/>
                <a:ea typeface="微软雅黑" panose="020B0503020204020204" pitchFamily="34" charset="-122"/>
              </a:rPr>
              <a:t>50</a:t>
            </a:r>
            <a:r>
              <a:rPr lang="zh-CN" altLang="en-US" noProof="1">
                <a:latin typeface="微软雅黑" panose="020B0503020204020204" pitchFamily="34" charset="-122"/>
                <a:ea typeface="微软雅黑" panose="020B0503020204020204" pitchFamily="34" charset="-122"/>
              </a:rPr>
              <a:t>万辆。</a:t>
            </a:r>
          </a:p>
          <a:p>
            <a:pPr fontAlgn="base">
              <a:lnSpc>
                <a:spcPct val="140000"/>
              </a:lnSpc>
              <a:defRPr/>
            </a:pPr>
            <a:r>
              <a:rPr lang="zh-CN" altLang="en-US" noProof="1">
                <a:latin typeface="微软雅黑" panose="020B0503020204020204" pitchFamily="34" charset="-122"/>
                <a:ea typeface="微软雅黑" panose="020B0503020204020204" pitchFamily="34" charset="-122"/>
              </a:rPr>
              <a:t>        </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年，中国新能源汽车产销分别完成</a:t>
            </a:r>
            <a:r>
              <a:rPr lang="en-US" altLang="zh-CN" noProof="1">
                <a:latin typeface="微软雅黑" panose="020B0503020204020204" pitchFamily="34" charset="-122"/>
                <a:ea typeface="微软雅黑" panose="020B0503020204020204" pitchFamily="34" charset="-122"/>
              </a:rPr>
              <a:t>127</a:t>
            </a:r>
            <a:r>
              <a:rPr lang="zh-CN" altLang="en-US" noProof="1">
                <a:latin typeface="微软雅黑" panose="020B0503020204020204" pitchFamily="34" charset="-122"/>
                <a:ea typeface="微软雅黑" panose="020B0503020204020204" pitchFamily="34" charset="-122"/>
              </a:rPr>
              <a:t>万辆和</a:t>
            </a:r>
            <a:r>
              <a:rPr lang="en-US" altLang="zh-CN" noProof="1">
                <a:latin typeface="微软雅黑" panose="020B0503020204020204" pitchFamily="34" charset="-122"/>
                <a:ea typeface="微软雅黑" panose="020B0503020204020204" pitchFamily="34" charset="-122"/>
              </a:rPr>
              <a:t>125</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6</a:t>
            </a:r>
            <a:r>
              <a:rPr lang="zh-CN" altLang="en-US" noProof="1">
                <a:latin typeface="微软雅黑" panose="020B0503020204020204" pitchFamily="34" charset="-122"/>
                <a:ea typeface="微软雅黑" panose="020B0503020204020204" pitchFamily="34" charset="-122"/>
              </a:rPr>
              <a:t>万辆，比上年分别增长</a:t>
            </a:r>
            <a:r>
              <a:rPr lang="en-US" altLang="zh-CN" noProof="1">
                <a:latin typeface="微软雅黑" panose="020B0503020204020204" pitchFamily="34" charset="-122"/>
                <a:ea typeface="微软雅黑" panose="020B0503020204020204" pitchFamily="34" charset="-122"/>
              </a:rPr>
              <a:t>59</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9%</a:t>
            </a:r>
            <a:r>
              <a:rPr lang="zh-CN" altLang="en-US" noProof="1">
                <a:latin typeface="微软雅黑" panose="020B0503020204020204" pitchFamily="34" charset="-122"/>
                <a:ea typeface="微软雅黑" panose="020B0503020204020204" pitchFamily="34" charset="-122"/>
              </a:rPr>
              <a:t>和</a:t>
            </a:r>
            <a:r>
              <a:rPr lang="en-US" altLang="zh-CN" noProof="1">
                <a:latin typeface="微软雅黑" panose="020B0503020204020204" pitchFamily="34" charset="-122"/>
                <a:ea typeface="微软雅黑" panose="020B0503020204020204" pitchFamily="34" charset="-122"/>
              </a:rPr>
              <a:t>61</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7%</a:t>
            </a:r>
            <a:r>
              <a:rPr lang="zh-CN" altLang="en-US" noProof="1">
                <a:latin typeface="微软雅黑" panose="020B0503020204020204" pitchFamily="34" charset="-122"/>
                <a:ea typeface="微软雅黑" panose="020B0503020204020204" pitchFamily="34" charset="-122"/>
              </a:rPr>
              <a:t>。市场预测，到</a:t>
            </a:r>
            <a:r>
              <a:rPr lang="en-US" altLang="zh-CN" noProof="1">
                <a:latin typeface="微软雅黑" panose="020B0503020204020204" pitchFamily="34" charset="-122"/>
                <a:ea typeface="微软雅黑" panose="020B0503020204020204" pitchFamily="34" charset="-122"/>
              </a:rPr>
              <a:t>2028</a:t>
            </a:r>
            <a:r>
              <a:rPr lang="zh-CN" altLang="en-US" noProof="1">
                <a:latin typeface="微软雅黑" panose="020B0503020204020204" pitchFamily="34" charset="-122"/>
                <a:ea typeface="微软雅黑" panose="020B0503020204020204" pitchFamily="34" charset="-122"/>
              </a:rPr>
              <a:t>年新能源汽车在中国的销量将超过</a:t>
            </a:r>
            <a:r>
              <a:rPr lang="en-US" altLang="zh-CN" noProof="1">
                <a:latin typeface="微软雅黑" panose="020B0503020204020204" pitchFamily="34" charset="-122"/>
                <a:ea typeface="微软雅黑" panose="020B0503020204020204" pitchFamily="34" charset="-122"/>
              </a:rPr>
              <a:t>1100</a:t>
            </a:r>
            <a:r>
              <a:rPr lang="zh-CN" altLang="en-US" noProof="1">
                <a:latin typeface="微软雅黑" panose="020B0503020204020204" pitchFamily="34" charset="-122"/>
                <a:ea typeface="微软雅黑" panose="020B0503020204020204" pitchFamily="34" charset="-122"/>
              </a:rPr>
              <a:t>万辆。</a:t>
            </a:r>
          </a:p>
          <a:p>
            <a:pPr fontAlgn="base">
              <a:defRPr/>
            </a:pPr>
            <a:r>
              <a:rPr lang="zh-CN" altLang="en-US" noProof="1">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lang="zh-CN" altLang="en-US" noProof="1">
                <a:solidFill>
                  <a:srgbClr val="00B0F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lang="zh-CN" altLang="en-US" sz="2400" noProof="1">
                <a:solidFill>
                  <a:srgbClr val="00B0F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lang="zh-CN" altLang="en-US" sz="2000" b="1" noProof="1">
                <a:solidFill>
                  <a:srgbClr val="FF0000"/>
                </a:solidFill>
                <a:latin typeface="黑体" panose="02010609060101010101" pitchFamily="49" charset="-122"/>
                <a:ea typeface="黑体" panose="02010609060101010101" pitchFamily="49" charset="-122"/>
              </a:rPr>
              <a:t>结合材料，运用经济生活知识分析该公司为何在中国投资建设新能源汽车工厂。（</a:t>
            </a:r>
            <a:r>
              <a:rPr lang="en-US" altLang="zh-CN" sz="2000" b="1" noProof="1">
                <a:solidFill>
                  <a:srgbClr val="FF0000"/>
                </a:solidFill>
                <a:latin typeface="黑体" panose="02010609060101010101" pitchFamily="49" charset="-122"/>
                <a:ea typeface="黑体" panose="02010609060101010101" pitchFamily="49" charset="-122"/>
              </a:rPr>
              <a:t>14</a:t>
            </a:r>
            <a:r>
              <a:rPr lang="zh-CN" altLang="en-US" sz="2000" b="1" noProof="1">
                <a:solidFill>
                  <a:srgbClr val="FF0000"/>
                </a:solidFill>
                <a:latin typeface="黑体" panose="02010609060101010101" pitchFamily="49" charset="-122"/>
                <a:ea typeface="黑体" panose="02010609060101010101" pitchFamily="49" charset="-122"/>
              </a:rPr>
              <a:t>分）</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8" name="矩形 7">
            <a:extLst>
              <a:ext uri="{FF2B5EF4-FFF2-40B4-BE49-F238E27FC236}">
                <a16:creationId xmlns:a16="http://schemas.microsoft.com/office/drawing/2014/main" id="{39117A74-B31D-4322-9677-9CCA8C1CA83D}"/>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pic>
        <p:nvPicPr>
          <p:cNvPr id="10" name="图片 9">
            <a:extLst>
              <a:ext uri="{FF2B5EF4-FFF2-40B4-BE49-F238E27FC236}">
                <a16:creationId xmlns:a16="http://schemas.microsoft.com/office/drawing/2014/main" id="{BCA01A0C-08D3-4E8B-8BCB-AE382A8111D3}"/>
              </a:ext>
            </a:extLst>
          </p:cNvPr>
          <p:cNvPicPr>
            <a:picLocks noChangeAspect="1"/>
          </p:cNvPicPr>
          <p:nvPr/>
        </p:nvPicPr>
        <p:blipFill>
          <a:blip r:embed="rId2"/>
          <a:stretch>
            <a:fillRect/>
          </a:stretch>
        </p:blipFill>
        <p:spPr>
          <a:xfrm>
            <a:off x="8187070" y="9938"/>
            <a:ext cx="956930" cy="684000"/>
          </a:xfrm>
          <a:prstGeom prst="rect">
            <a:avLst/>
          </a:prstGeom>
        </p:spPr>
      </p:pic>
    </p:spTree>
    <p:extLst>
      <p:ext uri="{BB962C8B-B14F-4D97-AF65-F5344CB8AC3E}">
        <p14:creationId xmlns:p14="http://schemas.microsoft.com/office/powerpoint/2010/main" val="577413993"/>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6EAA5838-94DE-4D21-AB1C-58D5EDD3B2E6}"/>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06D9012-A38B-4B51-9D85-F58BF81ABD0F}"/>
              </a:ext>
            </a:extLst>
          </p:cNvPr>
          <p:cNvSpPr/>
          <p:nvPr/>
        </p:nvSpPr>
        <p:spPr>
          <a:xfrm>
            <a:off x="187702" y="732543"/>
            <a:ext cx="8668385" cy="1054106"/>
          </a:xfrm>
          <a:prstGeom prst="rect">
            <a:avLst/>
          </a:prstGeom>
        </p:spPr>
        <p:txBody>
          <a:bodyPr wrap="square" lIns="68553" tIns="34276" rIns="68553" bIns="34276">
            <a:spAutoFit/>
          </a:bodyPr>
          <a:lstStyle/>
          <a:p>
            <a:pPr indent="0">
              <a:buFont typeface="Arial" panose="020B0604020202020204" pitchFamily="34" charset="0"/>
              <a:buNone/>
              <a:defRPr/>
            </a:pPr>
            <a:r>
              <a:rPr lang="en-US" sz="2000" b="1" dirty="0">
                <a:latin typeface="黑体" panose="02010609060101010101" pitchFamily="49" charset="-122"/>
                <a:ea typeface="黑体" panose="02010609060101010101" pitchFamily="49" charset="-122"/>
                <a:sym typeface="+mn-ea"/>
              </a:rPr>
              <a:t>1.</a:t>
            </a:r>
            <a:r>
              <a:rPr lang="zh-CN" altLang="en-US" sz="2000" b="1" dirty="0">
                <a:solidFill>
                  <a:srgbClr val="FF0000"/>
                </a:solidFill>
                <a:latin typeface="黑体" panose="02010609060101010101" pitchFamily="49" charset="-122"/>
                <a:ea typeface="黑体" panose="02010609060101010101" pitchFamily="49" charset="-122"/>
                <a:sym typeface="+mn-ea"/>
              </a:rPr>
              <a:t>选材：</a:t>
            </a:r>
            <a:r>
              <a:rPr lang="zh-CN" altLang="zh-CN" sz="2000" dirty="0">
                <a:latin typeface="黑体" panose="02010609060101010101" pitchFamily="49" charset="-122"/>
                <a:ea typeface="黑体" panose="02010609060101010101" pitchFamily="49" charset="-122"/>
                <a:cs typeface="宋体" pitchFamily="2" charset="-122"/>
              </a:rPr>
              <a:t>本题以我国外商投资法制定以及某公司在中国投资建设新能源汽车工厂为背景，设置材料和问题，</a:t>
            </a:r>
            <a:r>
              <a:rPr sz="2000" b="1" dirty="0" err="1">
                <a:solidFill>
                  <a:srgbClr val="FF0000"/>
                </a:solidFill>
                <a:latin typeface="+mn-ea"/>
                <a:sym typeface="+mn-ea"/>
              </a:rPr>
              <a:t>建构</a:t>
            </a:r>
            <a:r>
              <a:rPr lang="zh-CN" altLang="en-US" sz="2000" dirty="0">
                <a:latin typeface="黑体" panose="02010609060101010101" pitchFamily="49" charset="-122"/>
                <a:ea typeface="黑体" panose="02010609060101010101" pitchFamily="49" charset="-122"/>
              </a:rPr>
              <a:t>典型的</a:t>
            </a:r>
            <a:r>
              <a:rPr sz="2000" b="1" dirty="0" err="1">
                <a:solidFill>
                  <a:srgbClr val="FF0000"/>
                </a:solidFill>
                <a:latin typeface="+mn-ea"/>
                <a:sym typeface="+mn-ea"/>
              </a:rPr>
              <a:t>真实情境</a:t>
            </a:r>
            <a:r>
              <a:rPr lang="zh-CN" sz="2000" dirty="0">
                <a:latin typeface="+mn-ea"/>
                <a:sym typeface="+mn-ea"/>
              </a:rPr>
              <a:t>，</a:t>
            </a:r>
            <a:r>
              <a:rPr sz="2000" b="1" dirty="0" err="1">
                <a:solidFill>
                  <a:srgbClr val="FF0000"/>
                </a:solidFill>
                <a:latin typeface="+mn-ea"/>
                <a:sym typeface="+mn-ea"/>
              </a:rPr>
              <a:t>契合新时代</a:t>
            </a:r>
            <a:r>
              <a:rPr lang="zh-CN" altLang="en-US" sz="2000" dirty="0">
                <a:latin typeface="黑体" panose="02010609060101010101" pitchFamily="49" charset="-122"/>
                <a:ea typeface="黑体" panose="02010609060101010101" pitchFamily="49" charset="-122"/>
                <a:sym typeface="+mn-ea"/>
              </a:rPr>
              <a:t>主题，内涵丰富</a:t>
            </a:r>
            <a:r>
              <a:rPr lang="zh-CN" altLang="en-US" sz="2400" dirty="0">
                <a:latin typeface="黑体" panose="02010609060101010101" pitchFamily="49" charset="-122"/>
                <a:ea typeface="黑体" panose="02010609060101010101" pitchFamily="49" charset="-122"/>
                <a:sym typeface="+mn-ea"/>
              </a:rPr>
              <a:t>。</a:t>
            </a:r>
          </a:p>
        </p:txBody>
      </p:sp>
      <p:sp>
        <p:nvSpPr>
          <p:cNvPr id="8" name="矩形 7">
            <a:extLst>
              <a:ext uri="{FF2B5EF4-FFF2-40B4-BE49-F238E27FC236}">
                <a16:creationId xmlns:a16="http://schemas.microsoft.com/office/drawing/2014/main" id="{AE179340-6663-47D3-848B-BC9ADD73D806}"/>
              </a:ext>
            </a:extLst>
          </p:cNvPr>
          <p:cNvSpPr/>
          <p:nvPr/>
        </p:nvSpPr>
        <p:spPr>
          <a:xfrm>
            <a:off x="115961" y="1991360"/>
            <a:ext cx="8859074" cy="1608104"/>
          </a:xfrm>
          <a:prstGeom prst="rect">
            <a:avLst/>
          </a:prstGeom>
        </p:spPr>
        <p:txBody>
          <a:bodyPr wrap="square" lIns="68553" tIns="34276" rIns="68553" bIns="34276">
            <a:spAutoFit/>
          </a:bodyPr>
          <a:lstStyle/>
          <a:p>
            <a:pPr indent="0">
              <a:buFont typeface="Arial" panose="020B0604020202020204" pitchFamily="34" charset="0"/>
              <a:buNone/>
              <a:defRPr/>
            </a:pPr>
            <a:r>
              <a:rPr lang="en-US" sz="2000" dirty="0">
                <a:latin typeface="黑体" panose="02010609060101010101" pitchFamily="49" charset="-122"/>
                <a:ea typeface="黑体" panose="02010609060101010101" pitchFamily="49" charset="-122"/>
                <a:sym typeface="+mn-ea"/>
              </a:rPr>
              <a:t>2.</a:t>
            </a:r>
            <a:r>
              <a:rPr lang="zh-CN" altLang="en-US" sz="2000" b="1" dirty="0">
                <a:solidFill>
                  <a:srgbClr val="FF0000"/>
                </a:solidFill>
                <a:latin typeface="黑体" panose="02010609060101010101" pitchFamily="49" charset="-122"/>
                <a:ea typeface="黑体" panose="02010609060101010101" pitchFamily="49" charset="-122"/>
                <a:sym typeface="+mn-ea"/>
              </a:rPr>
              <a:t>知识：</a:t>
            </a:r>
            <a:r>
              <a:rPr sz="2000" dirty="0" err="1">
                <a:latin typeface="+mn-ea"/>
                <a:sym typeface="+mn-ea"/>
              </a:rPr>
              <a:t>此题</a:t>
            </a:r>
            <a:r>
              <a:rPr lang="zh-CN" altLang="en-US" sz="2000" dirty="0">
                <a:latin typeface="黑体" panose="02010609060101010101" pitchFamily="49" charset="-122"/>
                <a:ea typeface="黑体" panose="02010609060101010101" pitchFamily="49" charset="-122"/>
              </a:rPr>
              <a:t>需要综合运用经济学企业经营的知识、逻辑推理能力及经济学思维方法分析材料、组织答案。</a:t>
            </a:r>
            <a:r>
              <a:rPr lang="zh-CN" altLang="en-US" sz="2000" dirty="0">
                <a:latin typeface="黑体" panose="02010609060101010101" pitchFamily="49" charset="-122"/>
                <a:ea typeface="黑体" panose="02010609060101010101" pitchFamily="49" charset="-122"/>
                <a:sym typeface="+mn-ea"/>
              </a:rPr>
              <a:t>考査</a:t>
            </a:r>
            <a:r>
              <a:rPr lang="zh-CN" altLang="en-US" sz="2000" dirty="0">
                <a:latin typeface="黑体" panose="02010609060101010101" pitchFamily="49" charset="-122"/>
                <a:ea typeface="黑体" panose="02010609060101010101" pitchFamily="49" charset="-122"/>
              </a:rPr>
              <a:t>学生对学科内容能否融会贯通，特别注重纵向的知识、能力、思维方法的融会贯通。</a:t>
            </a:r>
            <a:r>
              <a:rPr lang="zh-CN" altLang="en-US" sz="2000" dirty="0">
                <a:latin typeface="黑体" panose="02010609060101010101" pitchFamily="49" charset="-122"/>
                <a:ea typeface="黑体" panose="02010609060101010101" pitchFamily="49" charset="-122"/>
                <a:sym typeface="+mn-ea"/>
              </a:rPr>
              <a:t>知识理解、迁移运用及在复杂结构情境中运用</a:t>
            </a:r>
            <a:r>
              <a:rPr lang="zh-CN" altLang="en-US" sz="2000" dirty="0">
                <a:latin typeface="黑体" panose="02010609060101010101" pitchFamily="49" charset="-122"/>
                <a:ea typeface="黑体" panose="02010609060101010101" pitchFamily="49" charset="-122"/>
              </a:rPr>
              <a:t>归纳、推理能力</a:t>
            </a:r>
            <a:r>
              <a:rPr lang="zh-CN" altLang="en-US" sz="2000" dirty="0">
                <a:latin typeface="黑体" panose="02010609060101010101" pitchFamily="49" charset="-122"/>
                <a:ea typeface="黑体" panose="02010609060101010101" pitchFamily="49" charset="-122"/>
                <a:sym typeface="+mn-ea"/>
              </a:rPr>
              <a:t>解决现实问题的能力，</a:t>
            </a:r>
            <a:r>
              <a:rPr lang="zh-CN" altLang="en-US" sz="2000" dirty="0">
                <a:latin typeface="黑体" panose="02010609060101010101" pitchFamily="49" charset="-122"/>
                <a:ea typeface="黑体" panose="02010609060101010101" pitchFamily="49" charset="-122"/>
              </a:rPr>
              <a:t>要求学生具备高阶逻辑思维能力。</a:t>
            </a:r>
            <a:endParaRPr sz="2000" dirty="0">
              <a:latin typeface="黑体" panose="02010609060101010101" pitchFamily="49" charset="-122"/>
              <a:ea typeface="黑体" panose="02010609060101010101" pitchFamily="49" charset="-122"/>
              <a:sym typeface="+mn-ea"/>
            </a:endParaRPr>
          </a:p>
        </p:txBody>
      </p:sp>
      <p:sp>
        <p:nvSpPr>
          <p:cNvPr id="9" name="TextBox 6">
            <a:extLst>
              <a:ext uri="{FF2B5EF4-FFF2-40B4-BE49-F238E27FC236}">
                <a16:creationId xmlns:a16="http://schemas.microsoft.com/office/drawing/2014/main" id="{C73E8099-C9A1-45BE-9C42-3FC3FD98B9A5}"/>
              </a:ext>
            </a:extLst>
          </p:cNvPr>
          <p:cNvSpPr txBox="1"/>
          <p:nvPr/>
        </p:nvSpPr>
        <p:spPr>
          <a:xfrm>
            <a:off x="143119" y="3512534"/>
            <a:ext cx="8712968" cy="1323439"/>
          </a:xfrm>
          <a:prstGeom prst="rect">
            <a:avLst/>
          </a:prstGeom>
          <a:noFill/>
        </p:spPr>
        <p:txBody>
          <a:bodyPr wrap="square" rtlCol="0">
            <a:spAutoFit/>
          </a:bodyPr>
          <a:lstStyle/>
          <a:p>
            <a:r>
              <a:rPr lang="en-US" altLang="zh-CN" sz="2000" dirty="0"/>
              <a:t>3.</a:t>
            </a:r>
            <a:r>
              <a:rPr lang="zh-CN" altLang="en-US" sz="2000" dirty="0"/>
              <a:t>从</a:t>
            </a:r>
            <a:r>
              <a:rPr lang="zh-CN" altLang="en-US" sz="2000" b="1" dirty="0">
                <a:solidFill>
                  <a:srgbClr val="FF0000"/>
                </a:solidFill>
              </a:rPr>
              <a:t>学科任务的设置</a:t>
            </a:r>
            <a:r>
              <a:rPr lang="zh-CN" altLang="en-US" sz="2000" dirty="0"/>
              <a:t>来看，</a:t>
            </a:r>
            <a:r>
              <a:rPr lang="zh-CN" altLang="en-US" sz="2000" b="1" dirty="0">
                <a:solidFill>
                  <a:srgbClr val="FF0000"/>
                </a:solidFill>
                <a:latin typeface="+mn-ea"/>
              </a:rPr>
              <a:t>突出强调分析现象或措施的原因和理由，</a:t>
            </a:r>
            <a:r>
              <a:rPr lang="zh-CN" altLang="en-US" sz="2000" dirty="0"/>
              <a:t>实现了命题的素养导向，实现了对能力的考查，符合学科素养，能够树立起科学的教育评价导向，引导学生多关注广博的社会生活，多思考、多发展“做事”能力。</a:t>
            </a:r>
          </a:p>
        </p:txBody>
      </p:sp>
      <p:sp>
        <p:nvSpPr>
          <p:cNvPr id="11" name="矩形 10">
            <a:extLst>
              <a:ext uri="{FF2B5EF4-FFF2-40B4-BE49-F238E27FC236}">
                <a16:creationId xmlns:a16="http://schemas.microsoft.com/office/drawing/2014/main" id="{91697A38-23A4-4446-A636-F191C6149C20}"/>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pic>
        <p:nvPicPr>
          <p:cNvPr id="12" name="图片 11">
            <a:extLst>
              <a:ext uri="{FF2B5EF4-FFF2-40B4-BE49-F238E27FC236}">
                <a16:creationId xmlns:a16="http://schemas.microsoft.com/office/drawing/2014/main" id="{4B59713A-80BA-4710-9FA2-F0BA230A2D56}"/>
              </a:ext>
            </a:extLst>
          </p:cNvPr>
          <p:cNvPicPr>
            <a:picLocks noChangeAspect="1"/>
          </p:cNvPicPr>
          <p:nvPr/>
        </p:nvPicPr>
        <p:blipFill>
          <a:blip r:embed="rId2"/>
          <a:stretch>
            <a:fillRect/>
          </a:stretch>
        </p:blipFill>
        <p:spPr>
          <a:xfrm>
            <a:off x="8187070" y="9938"/>
            <a:ext cx="956930" cy="684000"/>
          </a:xfrm>
          <a:prstGeom prst="rect">
            <a:avLst/>
          </a:prstGeom>
        </p:spPr>
      </p:pic>
    </p:spTree>
    <p:extLst>
      <p:ext uri="{BB962C8B-B14F-4D97-AF65-F5344CB8AC3E}">
        <p14:creationId xmlns:p14="http://schemas.microsoft.com/office/powerpoint/2010/main" val="61418095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12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800" y="10631"/>
            <a:ext cx="856200" cy="612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1201480" y="10989"/>
            <a:ext cx="6028659" cy="612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zh-CN" sz="2400" b="1" dirty="0">
                <a:solidFill>
                  <a:schemeClr val="bg1"/>
                </a:solidFill>
                <a:latin typeface="黑体" panose="02010609060101010101" pitchFamily="49" charset="-122"/>
                <a:ea typeface="黑体" panose="02010609060101010101" pitchFamily="49" charset="-122"/>
                <a:cs typeface="Times New Roman" pitchFamily="18" charset="0"/>
              </a:rPr>
              <a:t>附录</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1  </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思想政治学科核心素养水平划分</a:t>
            </a:r>
            <a:endParaRPr lang="zh-CN" altLang="en-US" sz="1200" dirty="0">
              <a:solidFill>
                <a:schemeClr val="bg1"/>
              </a:solidFill>
              <a:latin typeface="黑体" panose="02010609060101010101" pitchFamily="49" charset="-122"/>
              <a:ea typeface="黑体" panose="02010609060101010101" pitchFamily="49" charset="-122"/>
              <a:cs typeface="宋体" pitchFamily="2" charset="-122"/>
            </a:endParaRPr>
          </a:p>
        </p:txBody>
      </p:sp>
      <p:graphicFrame>
        <p:nvGraphicFramePr>
          <p:cNvPr id="10" name="表格 9">
            <a:extLst>
              <a:ext uri="{FF2B5EF4-FFF2-40B4-BE49-F238E27FC236}">
                <a16:creationId xmlns:a16="http://schemas.microsoft.com/office/drawing/2014/main" id="{690E9754-685F-40BD-A31A-2490A8897565}"/>
              </a:ext>
            </a:extLst>
          </p:cNvPr>
          <p:cNvGraphicFramePr>
            <a:graphicFrameLocks noGrp="1"/>
          </p:cNvGraphicFramePr>
          <p:nvPr/>
        </p:nvGraphicFramePr>
        <p:xfrm>
          <a:off x="51313" y="838237"/>
          <a:ext cx="9058940" cy="4284000"/>
        </p:xfrm>
        <a:graphic>
          <a:graphicData uri="http://schemas.openxmlformats.org/drawingml/2006/table">
            <a:tbl>
              <a:tblPr/>
              <a:tblGrid>
                <a:gridCol w="915633">
                  <a:extLst>
                    <a:ext uri="{9D8B030D-6E8A-4147-A177-3AD203B41FA5}">
                      <a16:colId xmlns:a16="http://schemas.microsoft.com/office/drawing/2014/main" val="20000"/>
                    </a:ext>
                  </a:extLst>
                </a:gridCol>
                <a:gridCol w="8143307">
                  <a:extLst>
                    <a:ext uri="{9D8B030D-6E8A-4147-A177-3AD203B41FA5}">
                      <a16:colId xmlns:a16="http://schemas.microsoft.com/office/drawing/2014/main" val="20001"/>
                    </a:ext>
                  </a:extLst>
                </a:gridCol>
              </a:tblGrid>
              <a:tr h="460752">
                <a:tc>
                  <a:txBody>
                    <a:bodyPr/>
                    <a:lstStyle/>
                    <a:p>
                      <a:pPr indent="133350" algn="ctr">
                        <a:lnSpc>
                          <a:spcPct val="150000"/>
                        </a:lnSpc>
                        <a:spcAft>
                          <a:spcPts val="0"/>
                        </a:spcAft>
                      </a:pPr>
                      <a:r>
                        <a:rPr lang="zh-CN" sz="1050" kern="100" dirty="0">
                          <a:latin typeface="Times New Roman"/>
                          <a:ea typeface="宋体"/>
                          <a:cs typeface="Times New Roman"/>
                        </a:rPr>
                        <a:t>素养</a:t>
                      </a:r>
                    </a:p>
                    <a:p>
                      <a:pPr algn="ctr">
                        <a:lnSpc>
                          <a:spcPct val="150000"/>
                        </a:lnSpc>
                        <a:spcAft>
                          <a:spcPts val="0"/>
                        </a:spcAft>
                      </a:pPr>
                      <a:r>
                        <a:rPr lang="zh-CN" sz="1050" kern="100" dirty="0">
                          <a:latin typeface="Times New Roman"/>
                          <a:ea typeface="宋体"/>
                          <a:cs typeface="Times New Roman"/>
                        </a:rPr>
                        <a:t>水平</a:t>
                      </a: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zh-CN" sz="1050" kern="100" dirty="0">
                          <a:latin typeface="Times New Roman"/>
                          <a:ea typeface="宋体"/>
                          <a:cs typeface="Times New Roman"/>
                        </a:rPr>
                        <a:t>素养</a:t>
                      </a:r>
                      <a:r>
                        <a:rPr lang="en-US" sz="1050" kern="100" dirty="0">
                          <a:latin typeface="Times New Roman"/>
                          <a:ea typeface="宋体"/>
                          <a:cs typeface="Times New Roman"/>
                        </a:rPr>
                        <a:t>1</a:t>
                      </a:r>
                      <a:r>
                        <a:rPr lang="zh-CN" sz="1050" kern="100" dirty="0">
                          <a:latin typeface="Times New Roman"/>
                          <a:ea typeface="宋体"/>
                          <a:cs typeface="Times New Roman"/>
                        </a:rPr>
                        <a:t>：政治认同</a:t>
                      </a: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62016">
                <a:tc>
                  <a:txBody>
                    <a:bodyPr/>
                    <a:lstStyle/>
                    <a:p>
                      <a:pPr algn="ctr">
                        <a:lnSpc>
                          <a:spcPct val="150000"/>
                        </a:lnSpc>
                        <a:spcAft>
                          <a:spcPts val="0"/>
                        </a:spcAft>
                      </a:pPr>
                      <a:r>
                        <a:rPr lang="zh-CN" sz="1050" kern="100" dirty="0">
                          <a:latin typeface="Times New Roman"/>
                          <a:ea typeface="宋体"/>
                          <a:cs typeface="Times New Roman"/>
                        </a:rPr>
                        <a:t>水平</a:t>
                      </a:r>
                      <a:r>
                        <a:rPr lang="en-US" sz="1050" kern="100" dirty="0">
                          <a:latin typeface="Times New Roman"/>
                          <a:ea typeface="宋体"/>
                          <a:cs typeface="Times New Roman"/>
                        </a:rPr>
                        <a:t>1</a:t>
                      </a:r>
                      <a:endParaRPr lang="zh-CN" sz="1050" kern="100" dirty="0">
                        <a:latin typeface="Times New Roman"/>
                        <a:ea typeface="宋体"/>
                        <a:cs typeface="Times New Roman"/>
                      </a:endParaRP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050" kern="100" dirty="0">
                          <a:latin typeface="Times New Roman"/>
                          <a:ea typeface="宋体"/>
                          <a:cs typeface="Times New Roman"/>
                        </a:rPr>
                        <a:t>能够面对</a:t>
                      </a:r>
                      <a:r>
                        <a:rPr lang="zh-CN" sz="1050" b="1" kern="100" dirty="0">
                          <a:latin typeface="Times New Roman"/>
                          <a:ea typeface="宋体"/>
                          <a:cs typeface="Times New Roman"/>
                        </a:rPr>
                        <a:t>简单情境问题</a:t>
                      </a:r>
                      <a:r>
                        <a:rPr lang="zh-CN" sz="1050" kern="100" dirty="0">
                          <a:latin typeface="Times New Roman"/>
                          <a:ea typeface="宋体"/>
                          <a:cs typeface="Times New Roman"/>
                        </a:rPr>
                        <a:t>，</a:t>
                      </a:r>
                      <a:r>
                        <a:rPr lang="zh-CN" sz="1050" b="1" kern="100" dirty="0">
                          <a:latin typeface="Times New Roman"/>
                          <a:ea typeface="宋体"/>
                          <a:cs typeface="Times New Roman"/>
                        </a:rPr>
                        <a:t>引证</a:t>
                      </a:r>
                      <a:r>
                        <a:rPr lang="zh-CN" sz="1050" kern="100" dirty="0">
                          <a:latin typeface="Times New Roman"/>
                          <a:ea typeface="宋体"/>
                          <a:cs typeface="Times New Roman"/>
                        </a:rPr>
                        <a:t>走中国将色社会主义道路的成功事例；表述马克思列宁主义、毛泽东思想、邓小平理论、“三个代表”重要思想、科学发展观、习近平新时代中国特色社会主义思想是中国共产党的行动指南；</a:t>
                      </a:r>
                      <a:r>
                        <a:rPr lang="zh-CN" sz="1050" b="1" kern="100" dirty="0">
                          <a:latin typeface="Times New Roman"/>
                          <a:ea typeface="宋体"/>
                          <a:cs typeface="Times New Roman"/>
                        </a:rPr>
                        <a:t>叙述</a:t>
                      </a:r>
                      <a:r>
                        <a:rPr lang="zh-CN" sz="1050" kern="100" dirty="0">
                          <a:latin typeface="Times New Roman"/>
                          <a:ea typeface="宋体"/>
                          <a:cs typeface="Times New Roman"/>
                        </a:rPr>
                        <a:t>宪法对我国根本制度的规定；</a:t>
                      </a:r>
                      <a:r>
                        <a:rPr lang="zh-CN" sz="1050" b="1" kern="100" dirty="0">
                          <a:latin typeface="Times New Roman"/>
                          <a:ea typeface="宋体"/>
                          <a:cs typeface="Times New Roman"/>
                        </a:rPr>
                        <a:t>认同</a:t>
                      </a:r>
                      <a:r>
                        <a:rPr lang="zh-CN" sz="1050" kern="100" dirty="0">
                          <a:latin typeface="Times New Roman"/>
                          <a:ea typeface="宋体"/>
                          <a:cs typeface="Times New Roman"/>
                        </a:rPr>
                        <a:t>中国共产党是中国特色社会主义事业的领导核心，认同伟大祖国、中华民族、中华文化、中国共产党和中国特色社会主义；</a:t>
                      </a:r>
                      <a:r>
                        <a:rPr lang="zh-CN" sz="1050" b="1" kern="100" dirty="0">
                          <a:latin typeface="Times New Roman"/>
                          <a:ea typeface="宋体"/>
                          <a:cs typeface="Times New Roman"/>
                        </a:rPr>
                        <a:t>解释</a:t>
                      </a:r>
                      <a:r>
                        <a:rPr lang="zh-CN" sz="1050" kern="100" dirty="0">
                          <a:latin typeface="Times New Roman"/>
                          <a:ea typeface="宋体"/>
                          <a:cs typeface="Times New Roman"/>
                        </a:rPr>
                        <a:t>国家层面的价值目标。</a:t>
                      </a:r>
                    </a:p>
                  </a:txBody>
                  <a:tcPr marL="58057" marR="580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49608">
                <a:tc>
                  <a:txBody>
                    <a:bodyPr/>
                    <a:lstStyle/>
                    <a:p>
                      <a:pPr algn="ctr">
                        <a:lnSpc>
                          <a:spcPct val="150000"/>
                        </a:lnSpc>
                        <a:spcAft>
                          <a:spcPts val="0"/>
                        </a:spcAft>
                      </a:pPr>
                      <a:r>
                        <a:rPr lang="zh-CN" sz="1050" kern="100">
                          <a:latin typeface="Times New Roman"/>
                          <a:ea typeface="宋体"/>
                          <a:cs typeface="Times New Roman"/>
                        </a:rPr>
                        <a:t>水平</a:t>
                      </a:r>
                      <a:r>
                        <a:rPr lang="en-US" sz="1050" kern="100">
                          <a:latin typeface="Times New Roman"/>
                          <a:ea typeface="宋体"/>
                          <a:cs typeface="Times New Roman"/>
                        </a:rPr>
                        <a:t>2</a:t>
                      </a:r>
                      <a:endParaRPr lang="zh-CN" sz="1050" kern="100">
                        <a:latin typeface="Times New Roman"/>
                        <a:ea typeface="宋体"/>
                        <a:cs typeface="Times New Roman"/>
                      </a:endParaRP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050" kern="100" dirty="0">
                          <a:latin typeface="Times New Roman"/>
                          <a:ea typeface="宋体"/>
                          <a:cs typeface="Times New Roman"/>
                        </a:rPr>
                        <a:t>能够面对</a:t>
                      </a:r>
                      <a:r>
                        <a:rPr lang="zh-CN" sz="1050" b="1" kern="100" dirty="0">
                          <a:latin typeface="Times New Roman"/>
                          <a:ea typeface="宋体"/>
                          <a:cs typeface="Times New Roman"/>
                        </a:rPr>
                        <a:t>一般情境问题</a:t>
                      </a:r>
                      <a:r>
                        <a:rPr lang="zh-CN" sz="1050" kern="100" dirty="0">
                          <a:latin typeface="Times New Roman"/>
                          <a:ea typeface="宋体"/>
                          <a:cs typeface="Times New Roman"/>
                        </a:rPr>
                        <a:t>，</a:t>
                      </a:r>
                      <a:r>
                        <a:rPr lang="zh-CN" sz="1050" b="1" kern="100" dirty="0">
                          <a:latin typeface="Times New Roman"/>
                          <a:ea typeface="宋体"/>
                          <a:cs typeface="Times New Roman"/>
                        </a:rPr>
                        <a:t>用</a:t>
                      </a:r>
                      <a:r>
                        <a:rPr lang="zh-CN" sz="1050" kern="100" dirty="0">
                          <a:latin typeface="Times New Roman"/>
                          <a:ea typeface="宋体"/>
                          <a:cs typeface="Times New Roman"/>
                        </a:rPr>
                        <a:t>中国近现代史</a:t>
                      </a:r>
                      <a:r>
                        <a:rPr lang="zh-CN" sz="1050" b="1" kern="100" dirty="0">
                          <a:latin typeface="Times New Roman"/>
                          <a:ea typeface="宋体"/>
                          <a:cs typeface="Times New Roman"/>
                        </a:rPr>
                        <a:t>证实</a:t>
                      </a:r>
                      <a:r>
                        <a:rPr lang="zh-CN" sz="1050" kern="100" dirty="0">
                          <a:latin typeface="Times New Roman"/>
                          <a:ea typeface="宋体"/>
                          <a:cs typeface="Times New Roman"/>
                        </a:rPr>
                        <a:t>只有社会主义才能救中国；</a:t>
                      </a:r>
                      <a:r>
                        <a:rPr lang="zh-CN" sz="1050" b="1" kern="100" dirty="0">
                          <a:latin typeface="Times New Roman"/>
                          <a:ea typeface="宋体"/>
                          <a:cs typeface="Times New Roman"/>
                        </a:rPr>
                        <a:t>明确</a:t>
                      </a:r>
                      <a:r>
                        <a:rPr lang="zh-CN" sz="1050" kern="100" dirty="0">
                          <a:latin typeface="Times New Roman"/>
                          <a:ea typeface="宋体"/>
                          <a:cs typeface="Times New Roman"/>
                        </a:rPr>
                        <a:t>马克思主义中国化的最新成果；</a:t>
                      </a:r>
                      <a:r>
                        <a:rPr lang="zh-CN" sz="1050" b="1" kern="100" dirty="0">
                          <a:latin typeface="Times New Roman"/>
                          <a:ea typeface="宋体"/>
                          <a:cs typeface="Times New Roman"/>
                        </a:rPr>
                        <a:t>分析具体事例</a:t>
                      </a:r>
                      <a:r>
                        <a:rPr lang="zh-CN" sz="1050" kern="100" dirty="0">
                          <a:latin typeface="Times New Roman"/>
                          <a:ea typeface="宋体"/>
                          <a:cs typeface="Times New Roman"/>
                        </a:rPr>
                        <a:t>表明中国特色社会主义制度的特点和优点；</a:t>
                      </a:r>
                      <a:r>
                        <a:rPr lang="zh-CN" sz="1050" b="1" kern="100" dirty="0">
                          <a:latin typeface="Times New Roman"/>
                          <a:ea typeface="宋体"/>
                          <a:cs typeface="Times New Roman"/>
                        </a:rPr>
                        <a:t>运用具体事例展现</a:t>
                      </a:r>
                      <a:r>
                        <a:rPr lang="zh-CN" sz="1050" kern="100" dirty="0">
                          <a:latin typeface="Times New Roman"/>
                          <a:ea typeface="宋体"/>
                          <a:cs typeface="Times New Roman"/>
                        </a:rPr>
                        <a:t>中国共产党依宪执政、依法执政的方式；结合奋斗历程，</a:t>
                      </a:r>
                      <a:r>
                        <a:rPr lang="zh-CN" sz="1050" b="1" kern="100" dirty="0">
                          <a:latin typeface="Times New Roman"/>
                          <a:ea typeface="宋体"/>
                          <a:cs typeface="Times New Roman"/>
                        </a:rPr>
                        <a:t>解释</a:t>
                      </a:r>
                      <a:r>
                        <a:rPr lang="zh-CN" sz="1050" kern="100" dirty="0">
                          <a:latin typeface="Times New Roman"/>
                          <a:ea typeface="宋体"/>
                          <a:cs typeface="Times New Roman"/>
                        </a:rPr>
                        <a:t>中国特色社会主义道路、理论、制度、文化的价值表达。</a:t>
                      </a:r>
                    </a:p>
                  </a:txBody>
                  <a:tcPr marL="58057" marR="580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49608">
                <a:tc>
                  <a:txBody>
                    <a:bodyPr/>
                    <a:lstStyle/>
                    <a:p>
                      <a:pPr algn="ctr">
                        <a:lnSpc>
                          <a:spcPct val="150000"/>
                        </a:lnSpc>
                        <a:spcAft>
                          <a:spcPts val="0"/>
                        </a:spcAft>
                      </a:pPr>
                      <a:r>
                        <a:rPr lang="zh-CN" sz="1050" kern="100">
                          <a:latin typeface="Times New Roman"/>
                          <a:ea typeface="宋体"/>
                          <a:cs typeface="Times New Roman"/>
                        </a:rPr>
                        <a:t>水平</a:t>
                      </a:r>
                      <a:r>
                        <a:rPr lang="en-US" sz="1050" kern="100">
                          <a:latin typeface="Times New Roman"/>
                          <a:ea typeface="宋体"/>
                          <a:cs typeface="Times New Roman"/>
                        </a:rPr>
                        <a:t>3</a:t>
                      </a:r>
                      <a:endParaRPr lang="zh-CN" sz="1050" kern="100">
                        <a:latin typeface="Times New Roman"/>
                        <a:ea typeface="宋体"/>
                        <a:cs typeface="Times New Roman"/>
                      </a:endParaRP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050" kern="100" dirty="0">
                          <a:latin typeface="Times New Roman"/>
                          <a:ea typeface="宋体"/>
                          <a:cs typeface="Times New Roman"/>
                        </a:rPr>
                        <a:t>能够面对</a:t>
                      </a:r>
                      <a:r>
                        <a:rPr lang="zh-CN" sz="1050" b="1" kern="100" dirty="0">
                          <a:latin typeface="Times New Roman"/>
                          <a:ea typeface="宋体"/>
                          <a:cs typeface="Times New Roman"/>
                        </a:rPr>
                        <a:t>复杂情境问题</a:t>
                      </a:r>
                      <a:r>
                        <a:rPr lang="zh-CN" sz="1050" kern="100" dirty="0">
                          <a:latin typeface="Times New Roman"/>
                          <a:ea typeface="宋体"/>
                          <a:cs typeface="Times New Roman"/>
                        </a:rPr>
                        <a:t>，比较世界各国发展道路，</a:t>
                      </a:r>
                      <a:r>
                        <a:rPr lang="zh-CN" sz="1050" b="1" kern="100" dirty="0">
                          <a:latin typeface="Times New Roman"/>
                          <a:ea typeface="宋体"/>
                          <a:cs typeface="Times New Roman"/>
                        </a:rPr>
                        <a:t>论证</a:t>
                      </a:r>
                      <a:r>
                        <a:rPr lang="zh-CN" sz="1050" kern="100" dirty="0">
                          <a:latin typeface="Times New Roman"/>
                          <a:ea typeface="宋体"/>
                          <a:cs typeface="Times New Roman"/>
                        </a:rPr>
                        <a:t>只有中国特色社会主义才能发展中国；</a:t>
                      </a:r>
                      <a:r>
                        <a:rPr lang="zh-CN" sz="1050" b="1" kern="100" dirty="0">
                          <a:latin typeface="Times New Roman"/>
                          <a:ea typeface="宋体"/>
                          <a:cs typeface="Times New Roman"/>
                        </a:rPr>
                        <a:t>结合</a:t>
                      </a:r>
                      <a:r>
                        <a:rPr lang="zh-CN" sz="1050" kern="100" dirty="0">
                          <a:latin typeface="Times New Roman"/>
                          <a:ea typeface="宋体"/>
                          <a:cs typeface="Times New Roman"/>
                        </a:rPr>
                        <a:t>改革开放的实践，</a:t>
                      </a:r>
                      <a:r>
                        <a:rPr lang="zh-CN" sz="1050" b="1" kern="100" dirty="0">
                          <a:latin typeface="Times New Roman"/>
                          <a:ea typeface="宋体"/>
                          <a:cs typeface="Times New Roman"/>
                        </a:rPr>
                        <a:t>阐述</a:t>
                      </a:r>
                      <a:r>
                        <a:rPr lang="zh-CN" sz="1050" kern="100" dirty="0">
                          <a:latin typeface="Times New Roman"/>
                          <a:ea typeface="宋体"/>
                          <a:cs typeface="Times New Roman"/>
                        </a:rPr>
                        <a:t>马克思主义中国化最新成果的时代特征；</a:t>
                      </a:r>
                      <a:r>
                        <a:rPr lang="zh-CN" sz="1050" b="1" kern="100" dirty="0">
                          <a:latin typeface="Times New Roman"/>
                          <a:ea typeface="宋体"/>
                          <a:cs typeface="Times New Roman"/>
                        </a:rPr>
                        <a:t>对照</a:t>
                      </a:r>
                      <a:r>
                        <a:rPr lang="zh-CN" sz="1050" kern="100" dirty="0">
                          <a:latin typeface="Times New Roman"/>
                          <a:ea typeface="宋体"/>
                          <a:cs typeface="Times New Roman"/>
                        </a:rPr>
                        <a:t>西方主要国家说明中国绝不能照搬其政治制度模式；着眼于中国共产党的先进性和纯洁性，</a:t>
                      </a:r>
                      <a:r>
                        <a:rPr lang="zh-CN" sz="1050" b="1" kern="100" dirty="0">
                          <a:latin typeface="Times New Roman"/>
                          <a:ea typeface="宋体"/>
                          <a:cs typeface="Times New Roman"/>
                        </a:rPr>
                        <a:t>阐述</a:t>
                      </a:r>
                      <a:r>
                        <a:rPr lang="zh-CN" sz="1050" kern="100" dirty="0">
                          <a:latin typeface="Times New Roman"/>
                          <a:ea typeface="宋体"/>
                          <a:cs typeface="Times New Roman"/>
                        </a:rPr>
                        <a:t>全面从严治党的意义；</a:t>
                      </a:r>
                      <a:r>
                        <a:rPr lang="zh-CN" sz="1050" b="1" kern="100" dirty="0">
                          <a:latin typeface="Times New Roman"/>
                          <a:ea typeface="宋体"/>
                          <a:cs typeface="Times New Roman"/>
                        </a:rPr>
                        <a:t>论述</a:t>
                      </a:r>
                      <a:r>
                        <a:rPr lang="zh-CN" sz="1050" kern="100" dirty="0">
                          <a:latin typeface="Times New Roman"/>
                          <a:ea typeface="宋体"/>
                          <a:cs typeface="Times New Roman"/>
                        </a:rPr>
                        <a:t>社会主义核心价值观体现文化自信的意义。</a:t>
                      </a:r>
                    </a:p>
                  </a:txBody>
                  <a:tcPr marL="58057" marR="580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62016">
                <a:tc>
                  <a:txBody>
                    <a:bodyPr/>
                    <a:lstStyle/>
                    <a:p>
                      <a:pPr algn="ctr">
                        <a:lnSpc>
                          <a:spcPct val="150000"/>
                        </a:lnSpc>
                        <a:spcAft>
                          <a:spcPts val="0"/>
                        </a:spcAft>
                      </a:pPr>
                      <a:r>
                        <a:rPr lang="zh-CN" sz="1050" kern="100" dirty="0">
                          <a:latin typeface="Times New Roman"/>
                          <a:ea typeface="宋体"/>
                          <a:cs typeface="Times New Roman"/>
                        </a:rPr>
                        <a:t>水平</a:t>
                      </a:r>
                      <a:r>
                        <a:rPr lang="en-US" sz="1050" kern="100" dirty="0">
                          <a:latin typeface="Times New Roman"/>
                          <a:ea typeface="宋体"/>
                          <a:cs typeface="Times New Roman"/>
                        </a:rPr>
                        <a:t>4</a:t>
                      </a:r>
                      <a:endParaRPr lang="zh-CN" sz="1050" kern="100" dirty="0">
                        <a:latin typeface="Times New Roman"/>
                        <a:ea typeface="宋体"/>
                        <a:cs typeface="Times New Roman"/>
                      </a:endParaRPr>
                    </a:p>
                  </a:txBody>
                  <a:tcPr marL="58057" marR="580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050" kern="100" dirty="0">
                          <a:latin typeface="Times New Roman"/>
                          <a:ea typeface="宋体"/>
                          <a:cs typeface="Times New Roman"/>
                        </a:rPr>
                        <a:t>能够面对</a:t>
                      </a:r>
                      <a:r>
                        <a:rPr lang="zh-CN" sz="1050" b="1" kern="100" dirty="0">
                          <a:latin typeface="Times New Roman"/>
                          <a:ea typeface="宋体"/>
                          <a:cs typeface="Times New Roman"/>
                        </a:rPr>
                        <a:t>具有挑战性的复杂情境问题</a:t>
                      </a:r>
                      <a:r>
                        <a:rPr lang="zh-CN" sz="1050" kern="100" dirty="0">
                          <a:latin typeface="Times New Roman"/>
                          <a:ea typeface="宋体"/>
                          <a:cs typeface="Times New Roman"/>
                        </a:rPr>
                        <a:t>，</a:t>
                      </a:r>
                      <a:r>
                        <a:rPr lang="zh-CN" sz="1050" b="1" kern="100" dirty="0">
                          <a:latin typeface="Times New Roman"/>
                          <a:ea typeface="宋体"/>
                          <a:cs typeface="Times New Roman"/>
                        </a:rPr>
                        <a:t>回应</a:t>
                      </a:r>
                      <a:r>
                        <a:rPr lang="zh-CN" sz="1050" kern="100" dirty="0">
                          <a:latin typeface="Times New Roman"/>
                          <a:ea typeface="宋体"/>
                          <a:cs typeface="Times New Roman"/>
                        </a:rPr>
                        <a:t>各种封闭僵化或改旗易帜的</a:t>
                      </a:r>
                      <a:r>
                        <a:rPr lang="zh-CN" sz="1050" b="1" kern="100" dirty="0">
                          <a:latin typeface="Times New Roman"/>
                          <a:ea typeface="宋体"/>
                          <a:cs typeface="Times New Roman"/>
                        </a:rPr>
                        <a:t>主张</a:t>
                      </a:r>
                      <a:r>
                        <a:rPr lang="zh-CN" sz="1050" kern="100" dirty="0">
                          <a:latin typeface="Times New Roman"/>
                          <a:ea typeface="宋体"/>
                          <a:cs typeface="Times New Roman"/>
                        </a:rPr>
                        <a:t>，</a:t>
                      </a:r>
                      <a:r>
                        <a:rPr lang="zh-CN" sz="1050" b="1" kern="100" dirty="0">
                          <a:latin typeface="Times New Roman"/>
                          <a:ea typeface="宋体"/>
                          <a:cs typeface="Times New Roman"/>
                        </a:rPr>
                        <a:t>阐述</a:t>
                      </a:r>
                      <a:r>
                        <a:rPr lang="zh-CN" sz="1050" kern="100" dirty="0">
                          <a:latin typeface="Times New Roman"/>
                          <a:ea typeface="宋体"/>
                          <a:cs typeface="Times New Roman"/>
                        </a:rPr>
                        <a:t>走中国特色社会主义道路的坚定信念；</a:t>
                      </a:r>
                      <a:r>
                        <a:rPr lang="zh-CN" sz="1050" b="1" kern="100" dirty="0">
                          <a:latin typeface="Times New Roman"/>
                          <a:ea typeface="宋体"/>
                          <a:cs typeface="Times New Roman"/>
                        </a:rPr>
                        <a:t>辨析</a:t>
                      </a:r>
                      <a:r>
                        <a:rPr lang="zh-CN" sz="1050" kern="100" dirty="0">
                          <a:latin typeface="Times New Roman"/>
                          <a:ea typeface="宋体"/>
                          <a:cs typeface="Times New Roman"/>
                        </a:rPr>
                        <a:t>各种错误思潮的影响，</a:t>
                      </a:r>
                      <a:r>
                        <a:rPr lang="zh-CN" sz="1050" b="1" kern="100" dirty="0">
                          <a:latin typeface="Times New Roman"/>
                          <a:ea typeface="宋体"/>
                          <a:cs typeface="Times New Roman"/>
                        </a:rPr>
                        <a:t>阐述</a:t>
                      </a:r>
                      <a:r>
                        <a:rPr lang="zh-CN" sz="1050" kern="100" dirty="0">
                          <a:latin typeface="Times New Roman"/>
                          <a:ea typeface="宋体"/>
                          <a:cs typeface="Times New Roman"/>
                        </a:rPr>
                        <a:t>马克思主义中国化最新成果；跟进全面深化改革的进程，坚持中国特色社会主义制度不动摇；立足新时代、新征程，</a:t>
                      </a:r>
                      <a:r>
                        <a:rPr lang="zh-CN" sz="1050" b="1" kern="100" dirty="0">
                          <a:latin typeface="Times New Roman"/>
                          <a:ea typeface="宋体"/>
                          <a:cs typeface="Times New Roman"/>
                        </a:rPr>
                        <a:t>阐述</a:t>
                      </a:r>
                      <a:r>
                        <a:rPr lang="zh-CN" sz="1050" kern="100" dirty="0">
                          <a:latin typeface="Times New Roman"/>
                          <a:ea typeface="宋体"/>
                          <a:cs typeface="Times New Roman"/>
                        </a:rPr>
                        <a:t>中国共产党是最高政治领导力量；</a:t>
                      </a:r>
                      <a:r>
                        <a:rPr lang="zh-CN" sz="1050" b="1" kern="100" dirty="0">
                          <a:latin typeface="Times New Roman"/>
                          <a:ea typeface="宋体"/>
                          <a:cs typeface="Times New Roman"/>
                        </a:rPr>
                        <a:t>洞察</a:t>
                      </a:r>
                      <a:r>
                        <a:rPr lang="zh-CN" sz="1050" kern="100" dirty="0">
                          <a:latin typeface="Times New Roman"/>
                          <a:ea typeface="宋体"/>
                          <a:cs typeface="Times New Roman"/>
                        </a:rPr>
                        <a:t>不同价值观的影响，</a:t>
                      </a:r>
                      <a:r>
                        <a:rPr lang="zh-CN" sz="1050" b="1" kern="100" dirty="0">
                          <a:latin typeface="Times New Roman"/>
                          <a:ea typeface="宋体"/>
                          <a:cs typeface="Times New Roman"/>
                        </a:rPr>
                        <a:t>揭示</a:t>
                      </a:r>
                      <a:r>
                        <a:rPr lang="zh-CN" sz="1050" kern="100" dirty="0">
                          <a:latin typeface="Times New Roman"/>
                          <a:ea typeface="宋体"/>
                          <a:cs typeface="Times New Roman"/>
                        </a:rPr>
                        <a:t>其根源，</a:t>
                      </a:r>
                      <a:r>
                        <a:rPr lang="zh-CN" sz="1050" b="1" kern="100" dirty="0">
                          <a:latin typeface="Times New Roman"/>
                          <a:ea typeface="宋体"/>
                          <a:cs typeface="Times New Roman"/>
                        </a:rPr>
                        <a:t>阐明</a:t>
                      </a:r>
                      <a:r>
                        <a:rPr lang="zh-CN" sz="1050" kern="100" dirty="0">
                          <a:latin typeface="Times New Roman"/>
                          <a:ea typeface="宋体"/>
                          <a:cs typeface="Times New Roman"/>
                        </a:rPr>
                        <a:t>社会主义核心价值观是当代中国精神的集中体现，凝结着全体人民共同的价值追求。</a:t>
                      </a:r>
                    </a:p>
                  </a:txBody>
                  <a:tcPr marL="58057" marR="580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828129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98ED226B-3798-45A9-9E31-55FC215A80A6}"/>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TextBox 2">
            <a:extLst>
              <a:ext uri="{FF2B5EF4-FFF2-40B4-BE49-F238E27FC236}">
                <a16:creationId xmlns:a16="http://schemas.microsoft.com/office/drawing/2014/main" id="{94F3D3B1-A22A-453D-AC9C-75D29C59DCB5}"/>
              </a:ext>
            </a:extLst>
          </p:cNvPr>
          <p:cNvSpPr txBox="1"/>
          <p:nvPr/>
        </p:nvSpPr>
        <p:spPr>
          <a:xfrm>
            <a:off x="0" y="1043181"/>
            <a:ext cx="9144000" cy="3970318"/>
          </a:xfrm>
          <a:prstGeom prst="rect">
            <a:avLst/>
          </a:prstGeom>
          <a:noFill/>
        </p:spPr>
        <p:txBody>
          <a:bodyPr wrap="square" rtlCol="0">
            <a:spAutoFit/>
          </a:bodyPr>
          <a:lstStyle/>
          <a:p>
            <a:r>
              <a:rPr lang="zh-CN" altLang="en-US" dirty="0"/>
              <a:t>       </a:t>
            </a:r>
            <a:r>
              <a:rPr lang="zh-CN" altLang="en-US" dirty="0">
                <a:latin typeface="黑体" panose="02010609060101010101" pitchFamily="49" charset="-122"/>
                <a:ea typeface="黑体" panose="02010609060101010101" pitchFamily="49" charset="-122"/>
              </a:rPr>
              <a:t>全国卷经济类主观题</a:t>
            </a:r>
            <a:r>
              <a:rPr lang="en-US" altLang="zh-CN" dirty="0">
                <a:latin typeface="黑体" panose="02010609060101010101" pitchFamily="49" charset="-122"/>
                <a:ea typeface="黑体" panose="02010609060101010101" pitchFamily="49" charset="-122"/>
              </a:rPr>
              <a:t>38</a:t>
            </a:r>
            <a:r>
              <a:rPr lang="zh-CN" altLang="en-US" dirty="0">
                <a:latin typeface="黑体" panose="02010609060101010101" pitchFamily="49" charset="-122"/>
                <a:ea typeface="黑体" panose="02010609060101010101" pitchFamily="49" charset="-122"/>
              </a:rPr>
              <a:t>题的命题逻辑</a:t>
            </a:r>
            <a:r>
              <a:rPr lang="zh-CN" altLang="en-US" dirty="0">
                <a:latin typeface="黑体" panose="02010609060101010101" pitchFamily="49" charset="-122"/>
                <a:ea typeface="黑体" panose="02010609060101010101" pitchFamily="49" charset="-122"/>
                <a:sym typeface="Wingdings" pitchFamily="2" charset="2"/>
              </a:rPr>
              <a:t>：经济形势（决定）经济发展战略、理念或改革（落实为）宏观调控政策（影响）市场主体</a:t>
            </a:r>
            <a:r>
              <a:rPr lang="en-US" altLang="zh-CN" dirty="0">
                <a:latin typeface="黑体" panose="02010609060101010101" pitchFamily="49" charset="-122"/>
                <a:ea typeface="黑体" panose="02010609060101010101" pitchFamily="49" charset="-122"/>
                <a:sym typeface="Wingdings" pitchFamily="2" charset="2"/>
              </a:rPr>
              <a:t>〖</a:t>
            </a:r>
            <a:r>
              <a:rPr lang="zh-CN" altLang="en-US" dirty="0">
                <a:latin typeface="黑体" panose="02010609060101010101" pitchFamily="49" charset="-122"/>
                <a:ea typeface="黑体" panose="02010609060101010101" pitchFamily="49" charset="-122"/>
                <a:sym typeface="Wingdings" pitchFamily="2" charset="2"/>
              </a:rPr>
              <a:t>一分为二：企业和居民（消费者或劳动者</a:t>
            </a:r>
            <a:r>
              <a:rPr lang="en-US" altLang="zh-CN" dirty="0">
                <a:latin typeface="黑体" panose="02010609060101010101" pitchFamily="49" charset="-122"/>
                <a:ea typeface="黑体" panose="02010609060101010101" pitchFamily="49" charset="-122"/>
                <a:sym typeface="Wingdings" pitchFamily="2" charset="2"/>
              </a:rPr>
              <a:t>〗</a:t>
            </a:r>
            <a:r>
              <a:rPr lang="zh-CN" altLang="en-US" dirty="0">
                <a:latin typeface="黑体" panose="02010609060101010101" pitchFamily="49" charset="-122"/>
                <a:ea typeface="黑体" panose="02010609060101010101" pitchFamily="49" charset="-122"/>
                <a:sym typeface="Wingdings" pitchFamily="2" charset="2"/>
              </a:rPr>
              <a:t>（提高）经济发展质量。如图：</a:t>
            </a:r>
            <a:endParaRPr lang="en-US" altLang="zh-CN" dirty="0">
              <a:latin typeface="黑体" panose="02010609060101010101" pitchFamily="49" charset="-122"/>
              <a:ea typeface="黑体" panose="02010609060101010101" pitchFamily="49" charset="-122"/>
              <a:sym typeface="Wingdings" pitchFamily="2" charset="2"/>
            </a:endParaRPr>
          </a:p>
          <a:p>
            <a:endParaRPr lang="en-US" altLang="zh-CN" dirty="0">
              <a:sym typeface="Wingdings" pitchFamily="2" charset="2"/>
            </a:endParaRPr>
          </a:p>
          <a:p>
            <a:endParaRPr lang="en-US" altLang="zh-CN" dirty="0">
              <a:sym typeface="Wingdings" pitchFamily="2" charset="2"/>
            </a:endParaRPr>
          </a:p>
          <a:p>
            <a:endParaRPr lang="en-US" altLang="zh-CN" dirty="0">
              <a:sym typeface="Wingdings" pitchFamily="2" charset="2"/>
            </a:endParaRPr>
          </a:p>
          <a:p>
            <a:endParaRPr lang="en-US" altLang="zh-CN" dirty="0">
              <a:sym typeface="Wingdings" pitchFamily="2" charset="2"/>
            </a:endParaRPr>
          </a:p>
          <a:p>
            <a:r>
              <a:rPr lang="zh-CN" altLang="en-US" dirty="0">
                <a:sym typeface="Wingdings" pitchFamily="2" charset="2"/>
              </a:rPr>
              <a:t>        </a:t>
            </a:r>
            <a:endParaRPr lang="en-US" altLang="zh-CN" dirty="0">
              <a:sym typeface="Wingdings" pitchFamily="2" charset="2"/>
            </a:endParaRPr>
          </a:p>
          <a:p>
            <a:endParaRPr lang="en-US" altLang="zh-CN" dirty="0">
              <a:sym typeface="Wingdings" pitchFamily="2" charset="2"/>
            </a:endParaRPr>
          </a:p>
          <a:p>
            <a:r>
              <a:rPr lang="zh-CN" altLang="en-US" dirty="0">
                <a:latin typeface="黑体" panose="02010609060101010101" pitchFamily="49" charset="-122"/>
                <a:ea typeface="黑体" panose="02010609060101010101" pitchFamily="49" charset="-122"/>
                <a:sym typeface="Wingdings" pitchFamily="2" charset="2"/>
              </a:rPr>
              <a:t>    该命题思路其实是将宏观经济与微观经济结合起来。设问角度无论如何变化，都要涉及宏观经济（国民经济的运行态势及国家应对战略、具体政策）与微观经济（单个市场单位</a:t>
            </a:r>
            <a:r>
              <a:rPr lang="en-US" altLang="zh-CN" dirty="0">
                <a:latin typeface="黑体" panose="02010609060101010101" pitchFamily="49" charset="-122"/>
                <a:ea typeface="黑体" panose="02010609060101010101" pitchFamily="49" charset="-122"/>
                <a:sym typeface="Wingdings" pitchFamily="2" charset="2"/>
              </a:rPr>
              <a:t>—</a:t>
            </a:r>
            <a:r>
              <a:rPr lang="zh-CN" altLang="en-US" dirty="0">
                <a:latin typeface="黑体" panose="02010609060101010101" pitchFamily="49" charset="-122"/>
                <a:ea typeface="黑体" panose="02010609060101010101" pitchFamily="49" charset="-122"/>
                <a:sym typeface="Wingdings" pitchFamily="2" charset="2"/>
              </a:rPr>
              <a:t>企业、家庭的经济活动）的相互作用、相互影响。</a:t>
            </a:r>
            <a:endParaRPr lang="en-US" altLang="zh-CN" dirty="0">
              <a:latin typeface="黑体" panose="02010609060101010101" pitchFamily="49" charset="-122"/>
              <a:ea typeface="黑体" panose="02010609060101010101" pitchFamily="49" charset="-122"/>
              <a:sym typeface="Wingdings" pitchFamily="2" charset="2"/>
            </a:endParaRPr>
          </a:p>
          <a:p>
            <a:r>
              <a:rPr lang="en-US" altLang="zh-CN" dirty="0">
                <a:latin typeface="黑体" panose="02010609060101010101" pitchFamily="49" charset="-122"/>
                <a:ea typeface="黑体" panose="02010609060101010101" pitchFamily="49" charset="-122"/>
                <a:sym typeface="Wingdings" pitchFamily="2" charset="2"/>
              </a:rPr>
              <a:t>    </a:t>
            </a:r>
            <a:r>
              <a:rPr lang="zh-CN" altLang="en-US" dirty="0">
                <a:latin typeface="黑体" panose="02010609060101010101" pitchFamily="49" charset="-122"/>
                <a:ea typeface="黑体" panose="02010609060101010101" pitchFamily="49" charset="-122"/>
                <a:sym typeface="Wingdings" pitchFamily="2" charset="2"/>
              </a:rPr>
              <a:t>影响、意义类问题在上述逻辑次序图中，契合由左往右推理的思维过程；原因类问题，往往契合由右往左逆向推理的思维过程。</a:t>
            </a:r>
            <a:endParaRPr lang="en-US" altLang="zh-CN" dirty="0">
              <a:latin typeface="黑体" panose="02010609060101010101" pitchFamily="49" charset="-122"/>
              <a:ea typeface="黑体" panose="02010609060101010101" pitchFamily="49" charset="-122"/>
              <a:sym typeface="Wingdings" pitchFamily="2" charset="2"/>
            </a:endParaRPr>
          </a:p>
        </p:txBody>
      </p:sp>
      <p:sp>
        <p:nvSpPr>
          <p:cNvPr id="4" name="文本框 3">
            <a:extLst>
              <a:ext uri="{FF2B5EF4-FFF2-40B4-BE49-F238E27FC236}">
                <a16:creationId xmlns:a16="http://schemas.microsoft.com/office/drawing/2014/main" id="{8FA64777-845E-41A3-B42D-C9468885ADE9}"/>
              </a:ext>
            </a:extLst>
          </p:cNvPr>
          <p:cNvSpPr txBox="1"/>
          <p:nvPr/>
        </p:nvSpPr>
        <p:spPr>
          <a:xfrm>
            <a:off x="117962" y="2276061"/>
            <a:ext cx="1580322" cy="369332"/>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经济国情变化</a:t>
            </a:r>
          </a:p>
        </p:txBody>
      </p:sp>
      <p:cxnSp>
        <p:nvCxnSpPr>
          <p:cNvPr id="6" name="直接箭头连接符 5">
            <a:extLst>
              <a:ext uri="{FF2B5EF4-FFF2-40B4-BE49-F238E27FC236}">
                <a16:creationId xmlns:a16="http://schemas.microsoft.com/office/drawing/2014/main" id="{168AF512-393D-4152-9F9C-62CAC74BECA0}"/>
              </a:ext>
            </a:extLst>
          </p:cNvPr>
          <p:cNvCxnSpPr/>
          <p:nvPr/>
        </p:nvCxnSpPr>
        <p:spPr>
          <a:xfrm>
            <a:off x="1749287" y="2484782"/>
            <a:ext cx="72555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7" name="文本框 6">
            <a:extLst>
              <a:ext uri="{FF2B5EF4-FFF2-40B4-BE49-F238E27FC236}">
                <a16:creationId xmlns:a16="http://schemas.microsoft.com/office/drawing/2014/main" id="{25E037B6-9E76-4074-B04C-299B8A1C4750}"/>
              </a:ext>
            </a:extLst>
          </p:cNvPr>
          <p:cNvSpPr txBox="1"/>
          <p:nvPr/>
        </p:nvSpPr>
        <p:spPr>
          <a:xfrm>
            <a:off x="1752402" y="2076546"/>
            <a:ext cx="646044" cy="369332"/>
          </a:xfrm>
          <a:prstGeom prst="rect">
            <a:avLst/>
          </a:prstGeom>
          <a:noFill/>
        </p:spPr>
        <p:txBody>
          <a:bodyPr wrap="square" rtlCol="0">
            <a:spAutoFit/>
          </a:bodyPr>
          <a:lstStyle/>
          <a:p>
            <a:r>
              <a:rPr lang="zh-CN" altLang="en-US" b="1" dirty="0"/>
              <a:t>决定</a:t>
            </a:r>
          </a:p>
        </p:txBody>
      </p:sp>
      <p:sp>
        <p:nvSpPr>
          <p:cNvPr id="12" name="文本框 11">
            <a:extLst>
              <a:ext uri="{FF2B5EF4-FFF2-40B4-BE49-F238E27FC236}">
                <a16:creationId xmlns:a16="http://schemas.microsoft.com/office/drawing/2014/main" id="{B9592093-16B5-46DB-9E1B-AF0326562186}"/>
              </a:ext>
            </a:extLst>
          </p:cNvPr>
          <p:cNvSpPr txBox="1"/>
          <p:nvPr/>
        </p:nvSpPr>
        <p:spPr>
          <a:xfrm>
            <a:off x="2436744" y="2276061"/>
            <a:ext cx="1110067" cy="369332"/>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宏观调控</a:t>
            </a:r>
          </a:p>
        </p:txBody>
      </p:sp>
      <p:cxnSp>
        <p:nvCxnSpPr>
          <p:cNvPr id="13" name="直接箭头连接符 12">
            <a:extLst>
              <a:ext uri="{FF2B5EF4-FFF2-40B4-BE49-F238E27FC236}">
                <a16:creationId xmlns:a16="http://schemas.microsoft.com/office/drawing/2014/main" id="{A7E0A0BA-BE88-4FB7-A3D8-3ECEFBBE857E}"/>
              </a:ext>
            </a:extLst>
          </p:cNvPr>
          <p:cNvCxnSpPr>
            <a:cxnSpLocks/>
            <a:endCxn id="15" idx="1"/>
          </p:cNvCxnSpPr>
          <p:nvPr/>
        </p:nvCxnSpPr>
        <p:spPr>
          <a:xfrm flipV="1">
            <a:off x="3554134" y="2460727"/>
            <a:ext cx="544930" cy="240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4" name="文本框 13">
            <a:extLst>
              <a:ext uri="{FF2B5EF4-FFF2-40B4-BE49-F238E27FC236}">
                <a16:creationId xmlns:a16="http://schemas.microsoft.com/office/drawing/2014/main" id="{6F531208-D1FC-4FD3-950E-6942557F9CCB}"/>
              </a:ext>
            </a:extLst>
          </p:cNvPr>
          <p:cNvSpPr txBox="1"/>
          <p:nvPr/>
        </p:nvSpPr>
        <p:spPr>
          <a:xfrm>
            <a:off x="3530744" y="2076546"/>
            <a:ext cx="646044" cy="369332"/>
          </a:xfrm>
          <a:prstGeom prst="rect">
            <a:avLst/>
          </a:prstGeom>
          <a:noFill/>
        </p:spPr>
        <p:txBody>
          <a:bodyPr wrap="square" rtlCol="0">
            <a:spAutoFit/>
          </a:bodyPr>
          <a:lstStyle/>
          <a:p>
            <a:r>
              <a:rPr lang="zh-CN" altLang="en-US" b="1" dirty="0"/>
              <a:t>影响</a:t>
            </a:r>
          </a:p>
        </p:txBody>
      </p:sp>
      <p:sp>
        <p:nvSpPr>
          <p:cNvPr id="15" name="文本框 14">
            <a:extLst>
              <a:ext uri="{FF2B5EF4-FFF2-40B4-BE49-F238E27FC236}">
                <a16:creationId xmlns:a16="http://schemas.microsoft.com/office/drawing/2014/main" id="{AF0352CB-8990-40C4-AEA9-23E37A024E32}"/>
              </a:ext>
            </a:extLst>
          </p:cNvPr>
          <p:cNvSpPr txBox="1"/>
          <p:nvPr/>
        </p:nvSpPr>
        <p:spPr>
          <a:xfrm>
            <a:off x="4099064" y="2276061"/>
            <a:ext cx="1216450" cy="369332"/>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市场主体</a:t>
            </a:r>
          </a:p>
        </p:txBody>
      </p:sp>
      <p:cxnSp>
        <p:nvCxnSpPr>
          <p:cNvPr id="16" name="直接箭头连接符 15">
            <a:extLst>
              <a:ext uri="{FF2B5EF4-FFF2-40B4-BE49-F238E27FC236}">
                <a16:creationId xmlns:a16="http://schemas.microsoft.com/office/drawing/2014/main" id="{FBECD4C0-5547-4C1E-86FD-93029CF8D85F}"/>
              </a:ext>
            </a:extLst>
          </p:cNvPr>
          <p:cNvCxnSpPr>
            <a:cxnSpLocks/>
          </p:cNvCxnSpPr>
          <p:nvPr/>
        </p:nvCxnSpPr>
        <p:spPr>
          <a:xfrm flipV="1">
            <a:off x="5270788" y="2067153"/>
            <a:ext cx="440502" cy="36303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直接箭头连接符 16">
            <a:extLst>
              <a:ext uri="{FF2B5EF4-FFF2-40B4-BE49-F238E27FC236}">
                <a16:creationId xmlns:a16="http://schemas.microsoft.com/office/drawing/2014/main" id="{4DF26BBA-A55F-463B-AEAE-F3E2D237A29D}"/>
              </a:ext>
            </a:extLst>
          </p:cNvPr>
          <p:cNvCxnSpPr>
            <a:cxnSpLocks/>
          </p:cNvCxnSpPr>
          <p:nvPr/>
        </p:nvCxnSpPr>
        <p:spPr>
          <a:xfrm>
            <a:off x="5274300" y="2505317"/>
            <a:ext cx="395776" cy="2840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文本框 18">
            <a:extLst>
              <a:ext uri="{FF2B5EF4-FFF2-40B4-BE49-F238E27FC236}">
                <a16:creationId xmlns:a16="http://schemas.microsoft.com/office/drawing/2014/main" id="{ADFC8543-1CAB-436A-A51A-AF415910BEA4}"/>
              </a:ext>
            </a:extLst>
          </p:cNvPr>
          <p:cNvSpPr txBox="1"/>
          <p:nvPr/>
        </p:nvSpPr>
        <p:spPr>
          <a:xfrm>
            <a:off x="5711290" y="1876962"/>
            <a:ext cx="1425006" cy="369332"/>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企业（产业）</a:t>
            </a:r>
          </a:p>
        </p:txBody>
      </p:sp>
      <p:sp>
        <p:nvSpPr>
          <p:cNvPr id="20" name="文本框 19">
            <a:extLst>
              <a:ext uri="{FF2B5EF4-FFF2-40B4-BE49-F238E27FC236}">
                <a16:creationId xmlns:a16="http://schemas.microsoft.com/office/drawing/2014/main" id="{A57D0C24-185A-4A3A-9D2B-562FF1B41BA6}"/>
              </a:ext>
            </a:extLst>
          </p:cNvPr>
          <p:cNvSpPr txBox="1"/>
          <p:nvPr/>
        </p:nvSpPr>
        <p:spPr>
          <a:xfrm>
            <a:off x="5652054" y="2562531"/>
            <a:ext cx="1216450" cy="646331"/>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居民（消费劳动者）</a:t>
            </a:r>
          </a:p>
        </p:txBody>
      </p:sp>
      <p:cxnSp>
        <p:nvCxnSpPr>
          <p:cNvPr id="21" name="直接箭头连接符 20">
            <a:extLst>
              <a:ext uri="{FF2B5EF4-FFF2-40B4-BE49-F238E27FC236}">
                <a16:creationId xmlns:a16="http://schemas.microsoft.com/office/drawing/2014/main" id="{AE4972BB-E90B-48EA-9B4D-B1EEC57A33A0}"/>
              </a:ext>
            </a:extLst>
          </p:cNvPr>
          <p:cNvCxnSpPr>
            <a:cxnSpLocks/>
          </p:cNvCxnSpPr>
          <p:nvPr/>
        </p:nvCxnSpPr>
        <p:spPr>
          <a:xfrm>
            <a:off x="7069902" y="2696967"/>
            <a:ext cx="583096"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2" name="文本框 21">
            <a:extLst>
              <a:ext uri="{FF2B5EF4-FFF2-40B4-BE49-F238E27FC236}">
                <a16:creationId xmlns:a16="http://schemas.microsoft.com/office/drawing/2014/main" id="{306553B2-5B5B-4A34-9204-A2DFEDE3859F}"/>
              </a:ext>
            </a:extLst>
          </p:cNvPr>
          <p:cNvSpPr txBox="1"/>
          <p:nvPr/>
        </p:nvSpPr>
        <p:spPr>
          <a:xfrm>
            <a:off x="7010400" y="2282460"/>
            <a:ext cx="642598" cy="369332"/>
          </a:xfrm>
          <a:prstGeom prst="rect">
            <a:avLst/>
          </a:prstGeom>
          <a:noFill/>
        </p:spPr>
        <p:txBody>
          <a:bodyPr wrap="square" rtlCol="0">
            <a:spAutoFit/>
          </a:bodyPr>
          <a:lstStyle/>
          <a:p>
            <a:r>
              <a:rPr lang="zh-CN" altLang="en-US" b="1" dirty="0"/>
              <a:t>促进</a:t>
            </a:r>
          </a:p>
        </p:txBody>
      </p:sp>
      <p:sp>
        <p:nvSpPr>
          <p:cNvPr id="23" name="文本框 22">
            <a:extLst>
              <a:ext uri="{FF2B5EF4-FFF2-40B4-BE49-F238E27FC236}">
                <a16:creationId xmlns:a16="http://schemas.microsoft.com/office/drawing/2014/main" id="{F45000E7-5741-4E6F-8377-9B1616566B26}"/>
              </a:ext>
            </a:extLst>
          </p:cNvPr>
          <p:cNvSpPr txBox="1"/>
          <p:nvPr/>
        </p:nvSpPr>
        <p:spPr>
          <a:xfrm>
            <a:off x="7704217" y="2479741"/>
            <a:ext cx="1247891" cy="369332"/>
          </a:xfrm>
          <a:prstGeom prst="rect">
            <a:avLst/>
          </a:prstGeom>
          <a:solidFill>
            <a:schemeClr val="accent1">
              <a:lumMod val="20000"/>
              <a:lumOff val="80000"/>
            </a:schemeClr>
          </a:solidFill>
        </p:spPr>
        <p:txBody>
          <a:bodyPr wrap="square" rtlCol="0">
            <a:spAutoFit/>
          </a:bodyPr>
          <a:lstStyle/>
          <a:p>
            <a:r>
              <a:rPr lang="zh-CN" altLang="en-US" b="1" dirty="0">
                <a:latin typeface="黑体" panose="02010609060101010101" pitchFamily="49" charset="-122"/>
                <a:ea typeface="黑体" panose="02010609060101010101" pitchFamily="49" charset="-122"/>
              </a:rPr>
              <a:t>经济发展</a:t>
            </a:r>
          </a:p>
        </p:txBody>
      </p:sp>
      <p:sp>
        <p:nvSpPr>
          <p:cNvPr id="31" name="矩形 30">
            <a:extLst>
              <a:ext uri="{FF2B5EF4-FFF2-40B4-BE49-F238E27FC236}">
                <a16:creationId xmlns:a16="http://schemas.microsoft.com/office/drawing/2014/main" id="{4B8FE893-71AC-4BC5-9551-1055D747B5CA}"/>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pic>
        <p:nvPicPr>
          <p:cNvPr id="33" name="图片 32">
            <a:extLst>
              <a:ext uri="{FF2B5EF4-FFF2-40B4-BE49-F238E27FC236}">
                <a16:creationId xmlns:a16="http://schemas.microsoft.com/office/drawing/2014/main" id="{78B6465D-F66E-474A-BAAE-C5075D5B9AFA}"/>
              </a:ext>
            </a:extLst>
          </p:cNvPr>
          <p:cNvPicPr>
            <a:picLocks noChangeAspect="1"/>
          </p:cNvPicPr>
          <p:nvPr/>
        </p:nvPicPr>
        <p:blipFill>
          <a:blip r:embed="rId2"/>
          <a:stretch>
            <a:fillRect/>
          </a:stretch>
        </p:blipFill>
        <p:spPr>
          <a:xfrm>
            <a:off x="8187070" y="9938"/>
            <a:ext cx="956930" cy="684000"/>
          </a:xfrm>
          <a:prstGeom prst="rect">
            <a:avLst/>
          </a:prstGeom>
        </p:spPr>
      </p:pic>
    </p:spTree>
    <p:extLst>
      <p:ext uri="{BB962C8B-B14F-4D97-AF65-F5344CB8AC3E}">
        <p14:creationId xmlns:p14="http://schemas.microsoft.com/office/powerpoint/2010/main" val="884570108"/>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236C55A1-8752-436A-AB49-D6F236FA0614}"/>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E2A823E-8F66-4C0A-8C17-09006D195C45}"/>
              </a:ext>
            </a:extLst>
          </p:cNvPr>
          <p:cNvSpPr/>
          <p:nvPr/>
        </p:nvSpPr>
        <p:spPr>
          <a:xfrm>
            <a:off x="159488" y="942954"/>
            <a:ext cx="8644270" cy="3744423"/>
          </a:xfrm>
          <a:prstGeom prst="rect">
            <a:avLst/>
          </a:prstGeom>
        </p:spPr>
        <p:txBody>
          <a:bodyPr wrap="square">
            <a:spAutoFit/>
          </a:bodyPr>
          <a:lstStyle/>
          <a:p>
            <a:pPr fontAlgn="base">
              <a:lnSpc>
                <a:spcPts val="2160"/>
              </a:lnSpc>
              <a:defRPr/>
            </a:pPr>
            <a:r>
              <a:rPr lang="zh-CN" altLang="en-US" noProof="1">
                <a:latin typeface="微软雅黑" panose="020B0503020204020204" pitchFamily="34" charset="-122"/>
                <a:ea typeface="微软雅黑" panose="020B0503020204020204" pitchFamily="34" charset="-122"/>
              </a:rPr>
              <a:t>近几年中国新能源汽车发展迅速，生产企业已达</a:t>
            </a:r>
            <a:r>
              <a:rPr lang="en-US" altLang="zh-CN" noProof="1">
                <a:latin typeface="微软雅黑" panose="020B0503020204020204" pitchFamily="34" charset="-122"/>
                <a:ea typeface="微软雅黑" panose="020B0503020204020204" pitchFamily="34" charset="-122"/>
              </a:rPr>
              <a:t>200</a:t>
            </a:r>
            <a:r>
              <a:rPr lang="zh-CN" altLang="en-US" noProof="1">
                <a:latin typeface="微软雅黑" panose="020B0503020204020204" pitchFamily="34" charset="-122"/>
                <a:ea typeface="微软雅黑" panose="020B0503020204020204" pitchFamily="34" charset="-122"/>
              </a:rPr>
              <a:t>多家</a:t>
            </a:r>
            <a:r>
              <a:rPr lang="zh-CN" altLang="en-US" noProof="1">
                <a:solidFill>
                  <a:srgbClr val="FF0000"/>
                </a:solidFill>
                <a:latin typeface="微软雅黑" panose="020B0503020204020204" pitchFamily="34" charset="-122"/>
                <a:ea typeface="微软雅黑" panose="020B0503020204020204" pitchFamily="34" charset="-122"/>
              </a:rPr>
              <a:t>（经济国情）</a:t>
            </a:r>
            <a:r>
              <a:rPr lang="zh-CN" altLang="en-US" noProof="1">
                <a:latin typeface="微软雅黑" panose="020B0503020204020204" pitchFamily="34" charset="-122"/>
                <a:ea typeface="微软雅黑" panose="020B0503020204020204" pitchFamily="34" charset="-122"/>
              </a:rPr>
              <a:t>，产业集群优势明显</a:t>
            </a:r>
            <a:r>
              <a:rPr lang="zh-CN" altLang="en-US" noProof="1">
                <a:solidFill>
                  <a:srgbClr val="FF0000"/>
                </a:solidFill>
                <a:latin typeface="微软雅黑" panose="020B0503020204020204" pitchFamily="34" charset="-122"/>
                <a:ea typeface="微软雅黑" panose="020B0503020204020204" pitchFamily="34" charset="-122"/>
              </a:rPr>
              <a:t>（企业之间有互补关系）</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年，中国取消新能源汽车外资股比限制，允许该领域实行外资独资经营。新通过的</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外商投资法</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对外商投资实行准入前的国民待遇加负面清单管理制度 </a:t>
            </a:r>
            <a:r>
              <a:rPr lang="zh-CN" altLang="en-US" noProof="1">
                <a:solidFill>
                  <a:srgbClr val="FF0000"/>
                </a:solidFill>
                <a:latin typeface="微软雅黑" panose="020B0503020204020204" pitchFamily="34" charset="-122"/>
                <a:ea typeface="微软雅黑" panose="020B0503020204020204" pitchFamily="34" charset="-122"/>
              </a:rPr>
              <a:t>（国家宏观调控体系的改革与完善，营商环境的日趋优化，促进制度开发，维护外商在华权益）</a:t>
            </a:r>
            <a:r>
              <a:rPr lang="zh-CN" altLang="en-US" noProof="1">
                <a:latin typeface="微软雅黑" panose="020B0503020204020204" pitchFamily="34" charset="-122"/>
                <a:ea typeface="微软雅黑" panose="020B0503020204020204" pitchFamily="34" charset="-122"/>
              </a:rPr>
              <a:t>。</a:t>
            </a:r>
            <a:endParaRPr lang="zh-CN" altLang="en-US" noProof="1">
              <a:solidFill>
                <a:srgbClr val="FF0000"/>
              </a:solidFill>
              <a:latin typeface="微软雅黑" panose="020B0503020204020204" pitchFamily="34" charset="-122"/>
              <a:ea typeface="微软雅黑" panose="020B0503020204020204" pitchFamily="34" charset="-122"/>
            </a:endParaRPr>
          </a:p>
          <a:p>
            <a:pPr fontAlgn="base">
              <a:lnSpc>
                <a:spcPts val="2160"/>
              </a:lnSpc>
              <a:defRPr/>
            </a:pPr>
            <a:r>
              <a:rPr lang="zh-CN" altLang="en-US" noProof="1">
                <a:latin typeface="微软雅黑" panose="020B0503020204020204" pitchFamily="34" charset="-122"/>
                <a:ea typeface="微软雅黑" panose="020B0503020204020204" pitchFamily="34" charset="-122"/>
              </a:rPr>
              <a:t>      某公司是国外一家具有全球影响力的新能源汽车企业，其设计与生产理念同当前全球先进制造、绿色能源、智能制造高度契合，</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年该公司入选世界品牌</a:t>
            </a:r>
            <a:r>
              <a:rPr lang="en-US" altLang="zh-CN" noProof="1">
                <a:latin typeface="微软雅黑" panose="020B0503020204020204" pitchFamily="34" charset="-122"/>
                <a:ea typeface="微软雅黑" panose="020B0503020204020204" pitchFamily="34" charset="-122"/>
              </a:rPr>
              <a:t>500</a:t>
            </a:r>
            <a:r>
              <a:rPr lang="zh-CN" altLang="en-US" noProof="1">
                <a:latin typeface="微软雅黑" panose="020B0503020204020204" pitchFamily="34" charset="-122"/>
                <a:ea typeface="微软雅黑" panose="020B0503020204020204" pitchFamily="34" charset="-122"/>
              </a:rPr>
              <a:t>强</a:t>
            </a:r>
            <a:r>
              <a:rPr lang="zh-CN" altLang="en-US" noProof="1">
                <a:solidFill>
                  <a:srgbClr val="FF0000"/>
                </a:solidFill>
                <a:latin typeface="微软雅黑" panose="020B0503020204020204" pitchFamily="34" charset="-122"/>
                <a:ea typeface="微软雅黑" panose="020B0503020204020204" pitchFamily="34" charset="-122"/>
              </a:rPr>
              <a:t>（企业之间有竞争，这个主体有实力）</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2019</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a:t>
            </a:r>
            <a:r>
              <a:rPr lang="zh-CN" altLang="en-US" noProof="1">
                <a:latin typeface="微软雅黑" panose="020B0503020204020204" pitchFamily="34" charset="-122"/>
                <a:ea typeface="微软雅黑" panose="020B0503020204020204" pitchFamily="34" charset="-122"/>
              </a:rPr>
              <a:t>月，该公司决定在上海投资</a:t>
            </a:r>
            <a:r>
              <a:rPr lang="en-US" altLang="zh-CN" noProof="1">
                <a:latin typeface="微软雅黑" panose="020B0503020204020204" pitchFamily="34" charset="-122"/>
                <a:ea typeface="微软雅黑" panose="020B0503020204020204" pitchFamily="34" charset="-122"/>
              </a:rPr>
              <a:t>70</a:t>
            </a:r>
            <a:r>
              <a:rPr lang="zh-CN" altLang="en-US" noProof="1">
                <a:latin typeface="微软雅黑" panose="020B0503020204020204" pitchFamily="34" charset="-122"/>
                <a:ea typeface="微软雅黑" panose="020B0503020204020204" pitchFamily="34" charset="-122"/>
              </a:rPr>
              <a:t>亿美元开工建设集新能源汽车的研发、制造、销售等功能于一体的超级工厂，预计年生产纯电动汽车</a:t>
            </a:r>
            <a:r>
              <a:rPr lang="en-US" altLang="zh-CN" noProof="1">
                <a:latin typeface="微软雅黑" panose="020B0503020204020204" pitchFamily="34" charset="-122"/>
                <a:ea typeface="微软雅黑" panose="020B0503020204020204" pitchFamily="34" charset="-122"/>
              </a:rPr>
              <a:t>50</a:t>
            </a:r>
            <a:r>
              <a:rPr lang="zh-CN" altLang="en-US" noProof="1">
                <a:latin typeface="微软雅黑" panose="020B0503020204020204" pitchFamily="34" charset="-122"/>
                <a:ea typeface="微软雅黑" panose="020B0503020204020204" pitchFamily="34" charset="-122"/>
              </a:rPr>
              <a:t>万辆。</a:t>
            </a:r>
          </a:p>
          <a:p>
            <a:pPr fontAlgn="base">
              <a:lnSpc>
                <a:spcPts val="2160"/>
              </a:lnSpc>
              <a:defRPr/>
            </a:pPr>
            <a:r>
              <a:rPr lang="zh-CN" altLang="en-US" noProof="1">
                <a:latin typeface="微软雅黑" panose="020B0503020204020204" pitchFamily="34" charset="-122"/>
                <a:ea typeface="微软雅黑" panose="020B0503020204020204" pitchFamily="34" charset="-122"/>
              </a:rPr>
              <a:t>        </a:t>
            </a:r>
            <a:r>
              <a:rPr lang="en-US" altLang="zh-CN" noProof="1">
                <a:latin typeface="微软雅黑" panose="020B0503020204020204" pitchFamily="34" charset="-122"/>
                <a:ea typeface="微软雅黑" panose="020B0503020204020204" pitchFamily="34" charset="-122"/>
              </a:rPr>
              <a:t>2018</a:t>
            </a:r>
            <a:r>
              <a:rPr lang="zh-CN" altLang="en-US" noProof="1">
                <a:latin typeface="微软雅黑" panose="020B0503020204020204" pitchFamily="34" charset="-122"/>
                <a:ea typeface="微软雅黑" panose="020B0503020204020204" pitchFamily="34" charset="-122"/>
              </a:rPr>
              <a:t>年，中国新能源汽车产销分别完成</a:t>
            </a:r>
            <a:r>
              <a:rPr lang="en-US" altLang="zh-CN" noProof="1">
                <a:latin typeface="微软雅黑" panose="020B0503020204020204" pitchFamily="34" charset="-122"/>
                <a:ea typeface="微软雅黑" panose="020B0503020204020204" pitchFamily="34" charset="-122"/>
              </a:rPr>
              <a:t>127</a:t>
            </a:r>
            <a:r>
              <a:rPr lang="zh-CN" altLang="en-US" noProof="1">
                <a:latin typeface="微软雅黑" panose="020B0503020204020204" pitchFamily="34" charset="-122"/>
                <a:ea typeface="微软雅黑" panose="020B0503020204020204" pitchFamily="34" charset="-122"/>
              </a:rPr>
              <a:t>万辆和</a:t>
            </a:r>
            <a:r>
              <a:rPr lang="en-US" altLang="zh-CN" noProof="1">
                <a:latin typeface="微软雅黑" panose="020B0503020204020204" pitchFamily="34" charset="-122"/>
                <a:ea typeface="微软雅黑" panose="020B0503020204020204" pitchFamily="34" charset="-122"/>
              </a:rPr>
              <a:t>125</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6</a:t>
            </a:r>
            <a:r>
              <a:rPr lang="zh-CN" altLang="en-US" noProof="1">
                <a:latin typeface="微软雅黑" panose="020B0503020204020204" pitchFamily="34" charset="-122"/>
                <a:ea typeface="微软雅黑" panose="020B0503020204020204" pitchFamily="34" charset="-122"/>
              </a:rPr>
              <a:t>万辆，比上年分别增长</a:t>
            </a:r>
            <a:r>
              <a:rPr lang="en-US" altLang="zh-CN" noProof="1">
                <a:latin typeface="微软雅黑" panose="020B0503020204020204" pitchFamily="34" charset="-122"/>
                <a:ea typeface="微软雅黑" panose="020B0503020204020204" pitchFamily="34" charset="-122"/>
              </a:rPr>
              <a:t>59</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9%</a:t>
            </a:r>
            <a:r>
              <a:rPr lang="zh-CN" altLang="en-US" noProof="1">
                <a:latin typeface="微软雅黑" panose="020B0503020204020204" pitchFamily="34" charset="-122"/>
                <a:ea typeface="微软雅黑" panose="020B0503020204020204" pitchFamily="34" charset="-122"/>
              </a:rPr>
              <a:t>和</a:t>
            </a:r>
            <a:r>
              <a:rPr lang="en-US" altLang="zh-CN" noProof="1">
                <a:latin typeface="微软雅黑" panose="020B0503020204020204" pitchFamily="34" charset="-122"/>
                <a:ea typeface="微软雅黑" panose="020B0503020204020204" pitchFamily="34" charset="-122"/>
              </a:rPr>
              <a:t>61</a:t>
            </a:r>
            <a:r>
              <a:rPr lang="zh-CN" altLang="en-US" noProof="1">
                <a:latin typeface="微软雅黑" panose="020B0503020204020204" pitchFamily="34" charset="-122"/>
                <a:ea typeface="微软雅黑" panose="020B0503020204020204" pitchFamily="34" charset="-122"/>
              </a:rPr>
              <a:t>．</a:t>
            </a:r>
            <a:r>
              <a:rPr lang="en-US" altLang="zh-CN" noProof="1">
                <a:latin typeface="微软雅黑" panose="020B0503020204020204" pitchFamily="34" charset="-122"/>
                <a:ea typeface="微软雅黑" panose="020B0503020204020204" pitchFamily="34" charset="-122"/>
              </a:rPr>
              <a:t>7%</a:t>
            </a:r>
            <a:r>
              <a:rPr lang="zh-CN" altLang="en-US" noProof="1">
                <a:latin typeface="微软雅黑" panose="020B0503020204020204" pitchFamily="34" charset="-122"/>
                <a:ea typeface="微软雅黑" panose="020B0503020204020204" pitchFamily="34" charset="-122"/>
              </a:rPr>
              <a:t>。市场预测，到</a:t>
            </a:r>
            <a:r>
              <a:rPr lang="en-US" altLang="zh-CN" noProof="1">
                <a:latin typeface="微软雅黑" panose="020B0503020204020204" pitchFamily="34" charset="-122"/>
                <a:ea typeface="微软雅黑" panose="020B0503020204020204" pitchFamily="34" charset="-122"/>
              </a:rPr>
              <a:t>2028</a:t>
            </a:r>
            <a:r>
              <a:rPr lang="zh-CN" altLang="en-US" noProof="1">
                <a:latin typeface="微软雅黑" panose="020B0503020204020204" pitchFamily="34" charset="-122"/>
                <a:ea typeface="微软雅黑" panose="020B0503020204020204" pitchFamily="34" charset="-122"/>
              </a:rPr>
              <a:t>年新能源汽车在中国的销量将超过</a:t>
            </a:r>
            <a:r>
              <a:rPr lang="en-US" altLang="zh-CN" noProof="1">
                <a:latin typeface="微软雅黑" panose="020B0503020204020204" pitchFamily="34" charset="-122"/>
                <a:ea typeface="微软雅黑" panose="020B0503020204020204" pitchFamily="34" charset="-122"/>
              </a:rPr>
              <a:t>1100</a:t>
            </a:r>
            <a:r>
              <a:rPr lang="zh-CN" altLang="en-US" noProof="1">
                <a:latin typeface="微软雅黑" panose="020B0503020204020204" pitchFamily="34" charset="-122"/>
                <a:ea typeface="微软雅黑" panose="020B0503020204020204" pitchFamily="34" charset="-122"/>
              </a:rPr>
              <a:t>万辆</a:t>
            </a:r>
            <a:r>
              <a:rPr lang="zh-CN" altLang="en-US" noProof="1">
                <a:solidFill>
                  <a:srgbClr val="FF0000"/>
                </a:solidFill>
                <a:latin typeface="微软雅黑" panose="020B0503020204020204" pitchFamily="34" charset="-122"/>
                <a:ea typeface="微软雅黑" panose="020B0503020204020204" pitchFamily="34" charset="-122"/>
              </a:rPr>
              <a:t>（经济国情：中国市场巨大且有前景）</a:t>
            </a:r>
            <a:r>
              <a:rPr lang="zh-CN" altLang="en-US" noProof="1">
                <a:latin typeface="微软雅黑" panose="020B0503020204020204" pitchFamily="34" charset="-122"/>
                <a:ea typeface="微软雅黑" panose="020B0503020204020204" pitchFamily="34" charset="-122"/>
              </a:rPr>
              <a:t>。</a:t>
            </a:r>
          </a:p>
        </p:txBody>
      </p:sp>
      <p:sp>
        <p:nvSpPr>
          <p:cNvPr id="5" name="矩形 4">
            <a:extLst>
              <a:ext uri="{FF2B5EF4-FFF2-40B4-BE49-F238E27FC236}">
                <a16:creationId xmlns:a16="http://schemas.microsoft.com/office/drawing/2014/main" id="{BC99FAD8-E737-4145-9469-5291217B4A96}"/>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pic>
        <p:nvPicPr>
          <p:cNvPr id="6" name="图片 5">
            <a:extLst>
              <a:ext uri="{FF2B5EF4-FFF2-40B4-BE49-F238E27FC236}">
                <a16:creationId xmlns:a16="http://schemas.microsoft.com/office/drawing/2014/main" id="{4E456E33-7E27-4E77-BB75-81FDB8FFD68D}"/>
              </a:ext>
            </a:extLst>
          </p:cNvPr>
          <p:cNvPicPr>
            <a:picLocks noChangeAspect="1"/>
          </p:cNvPicPr>
          <p:nvPr/>
        </p:nvPicPr>
        <p:blipFill>
          <a:blip r:embed="rId2"/>
          <a:stretch>
            <a:fillRect/>
          </a:stretch>
        </p:blipFill>
        <p:spPr>
          <a:xfrm>
            <a:off x="8187070" y="9938"/>
            <a:ext cx="956930" cy="684000"/>
          </a:xfrm>
          <a:prstGeom prst="rect">
            <a:avLst/>
          </a:prstGeom>
        </p:spPr>
      </p:pic>
    </p:spTree>
    <p:extLst>
      <p:ext uri="{BB962C8B-B14F-4D97-AF65-F5344CB8AC3E}">
        <p14:creationId xmlns:p14="http://schemas.microsoft.com/office/powerpoint/2010/main" val="3646796011"/>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5183" y="793104"/>
            <a:ext cx="4573587" cy="195866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pic>
        <p:nvPicPr>
          <p:cNvPr id="3" name="图片占位符 2"/>
          <p:cNvPicPr>
            <a:picLocks noGrp="1" noChangeAspect="1"/>
          </p:cNvPicPr>
          <p:nvPr>
            <p:ph type="pic" sz="quarter" idx="10"/>
          </p:nvPr>
        </p:nvPicPr>
        <p:blipFill>
          <a:blip r:embed="rId3" cstate="print"/>
          <a:srcRect/>
          <a:stretch>
            <a:fillRect/>
          </a:stretch>
        </p:blipFill>
        <p:spPr>
          <a:xfrm>
            <a:off x="8" y="793103"/>
            <a:ext cx="4575175" cy="1958665"/>
          </a:xfrm>
        </p:spPr>
      </p:pic>
      <p:sp>
        <p:nvSpPr>
          <p:cNvPr id="14" name="内容占位符 2">
            <a:extLst>
              <a:ext uri="{FF2B5EF4-FFF2-40B4-BE49-F238E27FC236}">
                <a16:creationId xmlns:a16="http://schemas.microsoft.com/office/drawing/2014/main" id="{FF2EFFC6-5CA8-4C07-B616-A71FA5FBA14E}"/>
              </a:ext>
            </a:extLst>
          </p:cNvPr>
          <p:cNvSpPr txBox="1">
            <a:spLocks/>
          </p:cNvSpPr>
          <p:nvPr/>
        </p:nvSpPr>
        <p:spPr>
          <a:xfrm>
            <a:off x="0" y="2795542"/>
            <a:ext cx="9141034" cy="3595370"/>
          </a:xfrm>
          <a:prstGeom prst="rect">
            <a:avLst/>
          </a:prstGeom>
        </p:spPr>
        <p:txBody>
          <a:bodyPr vert="horz" wrap="square" lIns="91437" tIns="45718" rIns="91437" bIns="45718" rtlCol="0" anchor="t">
            <a:noAutofit/>
          </a:bodyPr>
          <a:lst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599565"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6765"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3965"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165"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8365"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5565" indent="-228600" algn="l" defTabSz="456565" rtl="0" eaLnBrk="1" latinLnBrk="0" hangingPunct="1">
              <a:spcBef>
                <a:spcPct val="20000"/>
              </a:spcBef>
              <a:buFont typeface="Arial"/>
              <a:buChar char="•"/>
              <a:defRPr sz="2000" kern="1200">
                <a:solidFill>
                  <a:schemeClr val="tx1"/>
                </a:solidFill>
                <a:latin typeface="+mn-lt"/>
                <a:ea typeface="+mn-ea"/>
                <a:cs typeface="+mn-cs"/>
              </a:defRPr>
            </a:lvl9pPr>
          </a:lstStyle>
          <a:p>
            <a:pPr indent="457200" algn="just" fontAlgn="base">
              <a:lnSpc>
                <a:spcPts val="2160"/>
              </a:lnSpc>
              <a:spcBef>
                <a:spcPts val="0"/>
              </a:spcBef>
            </a:pPr>
            <a:r>
              <a:rPr lang="zh-CN" altLang="en-US" sz="1800" b="1" noProof="1">
                <a:latin typeface="黑体" panose="02010609060101010101" pitchFamily="49" charset="-122"/>
                <a:ea typeface="黑体" panose="02010609060101010101" pitchFamily="49" charset="-122"/>
              </a:rPr>
              <a:t>对于复杂的归因类设问，要把握分析论证的</a:t>
            </a:r>
            <a:r>
              <a:rPr lang="zh-CN" altLang="en-US" sz="1800" b="1" noProof="1">
                <a:solidFill>
                  <a:srgbClr val="FF0000"/>
                </a:solidFill>
                <a:latin typeface="黑体" panose="02010609060101010101" pitchFamily="49" charset="-122"/>
                <a:ea typeface="黑体" panose="02010609060101010101" pitchFamily="49" charset="-122"/>
              </a:rPr>
              <a:t>“维度”</a:t>
            </a:r>
            <a:r>
              <a:rPr lang="zh-CN" altLang="en-US" sz="1800" b="1" noProof="1">
                <a:latin typeface="黑体" panose="02010609060101010101" pitchFamily="49" charset="-122"/>
                <a:ea typeface="黑体" panose="02010609060101010101" pitchFamily="49" charset="-122"/>
              </a:rPr>
              <a:t>和</a:t>
            </a:r>
            <a:r>
              <a:rPr lang="zh-CN" altLang="en-US" sz="1800" b="1" noProof="1">
                <a:solidFill>
                  <a:srgbClr val="FF0000"/>
                </a:solidFill>
                <a:latin typeface="黑体" panose="02010609060101010101" pitchFamily="49" charset="-122"/>
                <a:ea typeface="黑体" panose="02010609060101010101" pitchFamily="49" charset="-122"/>
              </a:rPr>
              <a:t>“层次”</a:t>
            </a:r>
            <a:r>
              <a:rPr lang="zh-CN" altLang="en-US" sz="1800" b="1" noProof="1">
                <a:latin typeface="黑体" panose="02010609060101010101" pitchFamily="49" charset="-122"/>
                <a:ea typeface="黑体" panose="02010609060101010101" pitchFamily="49" charset="-122"/>
              </a:rPr>
              <a:t>：</a:t>
            </a:r>
          </a:p>
          <a:p>
            <a:pPr indent="0" algn="just" fontAlgn="base">
              <a:lnSpc>
                <a:spcPts val="2160"/>
              </a:lnSpc>
              <a:spcBef>
                <a:spcPts val="0"/>
              </a:spcBef>
              <a:buFont typeface="Arial"/>
              <a:buNone/>
            </a:pPr>
            <a:r>
              <a:rPr lang="zh-CN" altLang="en-US" sz="1800" b="1" noProof="1">
                <a:latin typeface="黑体" panose="02010609060101010101" pitchFamily="49" charset="-122"/>
                <a:ea typeface="黑体" panose="02010609060101010101" pitchFamily="49" charset="-122"/>
              </a:rPr>
              <a:t>（</a:t>
            </a:r>
            <a:r>
              <a:rPr lang="en-US" altLang="zh-CN" sz="1800" b="1" noProof="1">
                <a:latin typeface="黑体" panose="02010609060101010101" pitchFamily="49" charset="-122"/>
                <a:ea typeface="黑体" panose="02010609060101010101" pitchFamily="49" charset="-122"/>
              </a:rPr>
              <a:t>1</a:t>
            </a:r>
            <a:r>
              <a:rPr lang="zh-CN" altLang="en-US" sz="1800" b="1" noProof="1">
                <a:latin typeface="黑体" panose="02010609060101010101" pitchFamily="49" charset="-122"/>
                <a:ea typeface="黑体" panose="02010609060101010101" pitchFamily="49" charset="-122"/>
              </a:rPr>
              <a:t>）分析论证的“维度”主要是</a:t>
            </a:r>
            <a:r>
              <a:rPr lang="zh-CN" altLang="en-US" sz="1800" b="1" u="sng" noProof="1">
                <a:latin typeface="黑体" panose="02010609060101010101" pitchFamily="49" charset="-122"/>
                <a:ea typeface="黑体" panose="02010609060101010101" pitchFamily="49" charset="-122"/>
              </a:rPr>
              <a:t>“必然性</a:t>
            </a:r>
            <a:r>
              <a:rPr lang="en-US" altLang="zh-CN" sz="1800" b="1" u="sng" noProof="1">
                <a:latin typeface="黑体" panose="02010609060101010101" pitchFamily="49" charset="-122"/>
                <a:ea typeface="黑体" panose="02010609060101010101" pitchFamily="49" charset="-122"/>
              </a:rPr>
              <a:t>+</a:t>
            </a:r>
            <a:r>
              <a:rPr lang="zh-CN" altLang="en-US" sz="1800" b="1" u="sng" noProof="1">
                <a:latin typeface="黑体" panose="02010609060101010101" pitchFamily="49" charset="-122"/>
                <a:ea typeface="黑体" panose="02010609060101010101" pitchFamily="49" charset="-122"/>
              </a:rPr>
              <a:t>重要性”。</a:t>
            </a:r>
            <a:endParaRPr lang="zh-CN" altLang="en-US" sz="1800" b="1" noProof="1">
              <a:latin typeface="黑体" panose="02010609060101010101" pitchFamily="49" charset="-122"/>
              <a:ea typeface="黑体" panose="02010609060101010101" pitchFamily="49" charset="-122"/>
            </a:endParaRPr>
          </a:p>
          <a:p>
            <a:pPr indent="0" algn="just" fontAlgn="base">
              <a:lnSpc>
                <a:spcPts val="2160"/>
              </a:lnSpc>
              <a:spcBef>
                <a:spcPts val="0"/>
              </a:spcBef>
              <a:buFont typeface="Arial"/>
              <a:buNone/>
            </a:pPr>
            <a:r>
              <a:rPr lang="zh-CN" altLang="en-US" sz="1800" b="1" noProof="1">
                <a:latin typeface="黑体" panose="02010609060101010101" pitchFamily="49" charset="-122"/>
                <a:ea typeface="黑体" panose="02010609060101010101" pitchFamily="49" charset="-122"/>
              </a:rPr>
              <a:t>（</a:t>
            </a:r>
            <a:r>
              <a:rPr lang="en-US" altLang="zh-CN" sz="1800" b="1" noProof="1">
                <a:latin typeface="黑体" panose="02010609060101010101" pitchFamily="49" charset="-122"/>
                <a:ea typeface="黑体" panose="02010609060101010101" pitchFamily="49" charset="-122"/>
              </a:rPr>
              <a:t>2</a:t>
            </a:r>
            <a:r>
              <a:rPr lang="zh-CN" altLang="en-US" sz="1800" b="1" noProof="1">
                <a:latin typeface="黑体" panose="02010609060101010101" pitchFamily="49" charset="-122"/>
                <a:ea typeface="黑体" panose="02010609060101010101" pitchFamily="49" charset="-122"/>
              </a:rPr>
              <a:t>）分析论证的“层次”则主要依据“问题”中涉及的“要素”（通常包括行为主体、行为客体、行为内容等）进行</a:t>
            </a:r>
            <a:r>
              <a:rPr lang="zh-CN" altLang="en-US" sz="1800" b="1" u="sng" noProof="1">
                <a:latin typeface="黑体" panose="02010609060101010101" pitchFamily="49" charset="-122"/>
                <a:ea typeface="黑体" panose="02010609060101010101" pitchFamily="49" charset="-122"/>
              </a:rPr>
              <a:t>分解</a:t>
            </a:r>
            <a:r>
              <a:rPr lang="zh-CN" altLang="en-US" sz="1800" b="1" noProof="1">
                <a:latin typeface="黑体" panose="02010609060101010101" pitchFamily="49" charset="-122"/>
                <a:ea typeface="黑体" panose="02010609060101010101" pitchFamily="49" charset="-122"/>
              </a:rPr>
              <a:t>，需要针对这些“要素”依次设问，力求逻辑周延、论证充分。</a:t>
            </a:r>
          </a:p>
          <a:p>
            <a:pPr indent="0" algn="just" fontAlgn="base">
              <a:lnSpc>
                <a:spcPts val="2160"/>
              </a:lnSpc>
              <a:spcBef>
                <a:spcPts val="0"/>
              </a:spcBef>
              <a:buFont typeface="Arial"/>
              <a:buNone/>
            </a:pPr>
            <a:r>
              <a:rPr lang="zh-CN" altLang="en-US" sz="1800" b="1" noProof="1">
                <a:latin typeface="黑体" panose="02010609060101010101" pitchFamily="49" charset="-122"/>
                <a:ea typeface="黑体" panose="02010609060101010101" pitchFamily="49" charset="-122"/>
              </a:rPr>
              <a:t>（</a:t>
            </a:r>
            <a:r>
              <a:rPr lang="en-US" altLang="zh-CN" sz="1800" b="1" noProof="1">
                <a:latin typeface="黑体" panose="02010609060101010101" pitchFamily="49" charset="-122"/>
                <a:ea typeface="黑体" panose="02010609060101010101" pitchFamily="49" charset="-122"/>
              </a:rPr>
              <a:t>3</a:t>
            </a:r>
            <a:r>
              <a:rPr lang="zh-CN" altLang="en-US" sz="1800" b="1" noProof="1">
                <a:latin typeface="黑体" panose="02010609060101010101" pitchFamily="49" charset="-122"/>
                <a:ea typeface="黑体" panose="02010609060101010101" pitchFamily="49" charset="-122"/>
              </a:rPr>
              <a:t>）最后，将上述“维度”与“层次”进行</a:t>
            </a:r>
            <a:r>
              <a:rPr lang="zh-CN" altLang="en-US" sz="1800" b="1" u="sng" noProof="1">
                <a:latin typeface="黑体" panose="02010609060101010101" pitchFamily="49" charset="-122"/>
                <a:ea typeface="黑体" panose="02010609060101010101" pitchFamily="49" charset="-122"/>
              </a:rPr>
              <a:t>组合</a:t>
            </a:r>
            <a:r>
              <a:rPr lang="zh-CN" altLang="en-US" sz="1800" b="1" noProof="1">
                <a:latin typeface="黑体" panose="02010609060101010101" pitchFamily="49" charset="-122"/>
                <a:ea typeface="黑体" panose="02010609060101010101" pitchFamily="49" charset="-122"/>
              </a:rPr>
              <a:t>，筛选出分析论证的重要角度，从而合理确立答题的“大逻辑”。</a:t>
            </a:r>
          </a:p>
          <a:p>
            <a:pPr indent="457200" algn="just" fontAlgn="base">
              <a:lnSpc>
                <a:spcPct val="125000"/>
              </a:lnSpc>
              <a:spcBef>
                <a:spcPts val="0"/>
              </a:spcBef>
            </a:pPr>
            <a:endParaRPr lang="zh-CN" altLang="en-US" sz="1950" b="1" noProof="1">
              <a:solidFill>
                <a:schemeClr val="bg1"/>
              </a:solidFill>
              <a:latin typeface="宋体" panose="02010600030101010101" pitchFamily="2" charset="-122"/>
              <a:ea typeface="宋体" panose="02010600030101010101" pitchFamily="2" charset="-122"/>
            </a:endParaRPr>
          </a:p>
        </p:txBody>
      </p:sp>
      <p:sp>
        <p:nvSpPr>
          <p:cNvPr id="16" name="矩形 15">
            <a:extLst>
              <a:ext uri="{FF2B5EF4-FFF2-40B4-BE49-F238E27FC236}">
                <a16:creationId xmlns:a16="http://schemas.microsoft.com/office/drawing/2014/main" id="{4D07270C-85A5-467C-8FC7-18BDD238458D}"/>
              </a:ext>
            </a:extLst>
          </p:cNvPr>
          <p:cNvSpPr/>
          <p:nvPr/>
        </p:nvSpPr>
        <p:spPr>
          <a:xfrm>
            <a:off x="5863902" y="1079090"/>
            <a:ext cx="2131781" cy="1386690"/>
          </a:xfrm>
          <a:prstGeom prst="rect">
            <a:avLst/>
          </a:prstGeom>
          <a:solidFill>
            <a:srgbClr val="002060"/>
          </a:solidFill>
          <a:ln w="9525">
            <a:noFill/>
            <a:miter/>
          </a:ln>
          <a:effectLst/>
        </p:spPr>
        <p:txBody>
          <a:bodyPr wrap="square" lIns="91437" tIns="45718" rIns="91437" bIns="45718" anchor="ctr">
            <a:scene3d>
              <a:camera prst="orthographicFront"/>
              <a:lightRig rig="threePt" dir="t"/>
            </a:scene3d>
          </a:bodyPr>
          <a:lstStyle/>
          <a:p>
            <a:pPr algn="ctr">
              <a:lnSpc>
                <a:spcPct val="150000"/>
              </a:lnSpc>
            </a:pPr>
            <a:r>
              <a:rPr lang="zh-CN" altLang="en-US" sz="2400" b="1" noProof="1">
                <a:solidFill>
                  <a:schemeClr val="bg1"/>
                </a:solidFill>
                <a:latin typeface="微软雅黑" panose="020B0503020204020204" pitchFamily="34" charset="-122"/>
                <a:ea typeface="微软雅黑" panose="020B0503020204020204" pitchFamily="34" charset="-122"/>
                <a:sym typeface="+mn-ea"/>
              </a:rPr>
              <a:t>归因分析逻辑层次的确定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3FC50235-A0CF-4E66-BD6E-17416481965B}"/>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7D99D526-E178-4DD9-8F09-A432C022D0C8}"/>
              </a:ext>
            </a:extLst>
          </p:cNvPr>
          <p:cNvPicPr>
            <a:picLocks noChangeAspect="1"/>
          </p:cNvPicPr>
          <p:nvPr/>
        </p:nvPicPr>
        <p:blipFill>
          <a:blip r:embed="rId4"/>
          <a:stretch>
            <a:fillRect/>
          </a:stretch>
        </p:blipFill>
        <p:spPr>
          <a:xfrm>
            <a:off x="8187070" y="9938"/>
            <a:ext cx="956930" cy="68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500"/>
                                        <p:tgtEl>
                                          <p:spTgt spid="16"/>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6" dur="250"/>
                                        <p:tgtEl>
                                          <p:spTgt spid="14">
                                            <p:txEl>
                                              <p:pRg st="0" end="0"/>
                                            </p:txEl>
                                          </p:spTgt>
                                        </p:tgtEl>
                                      </p:cBhvr>
                                    </p:animEffect>
                                  </p:childTnLst>
                                </p:cTn>
                              </p:par>
                            </p:childTnLst>
                          </p:cTn>
                        </p:par>
                        <p:par>
                          <p:cTn id="17" fill="hold">
                            <p:stCondLst>
                              <p:cond delay="750"/>
                            </p:stCondLst>
                            <p:childTnLst>
                              <p:par>
                                <p:cTn id="18" presetID="14" presetClass="entr" presetSubtype="10" fill="hold" nodeType="afterEffect">
                                  <p:stCondLst>
                                    <p:cond delay="0"/>
                                  </p:stCondLst>
                                  <p:childTnLst>
                                    <p:set>
                                      <p:cBhvr>
                                        <p:cTn id="19"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20" dur="250"/>
                                        <p:tgtEl>
                                          <p:spTgt spid="14">
                                            <p:txEl>
                                              <p:pRg st="1" end="1"/>
                                            </p:txEl>
                                          </p:spTgt>
                                        </p:tgtEl>
                                      </p:cBhvr>
                                    </p:animEffect>
                                  </p:childTnLst>
                                </p:cTn>
                              </p:par>
                            </p:childTnLst>
                          </p:cTn>
                        </p:par>
                        <p:par>
                          <p:cTn id="21" fill="hold">
                            <p:stCondLst>
                              <p:cond delay="1000"/>
                            </p:stCondLst>
                            <p:childTnLst>
                              <p:par>
                                <p:cTn id="22" presetID="14" presetClass="entr" presetSubtype="10" fill="hold" nodeType="afterEffect">
                                  <p:stCondLst>
                                    <p:cond delay="0"/>
                                  </p:stCondLst>
                                  <p:childTnLst>
                                    <p:set>
                                      <p:cBhvr>
                                        <p:cTn id="23"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4" dur="250"/>
                                        <p:tgtEl>
                                          <p:spTgt spid="14">
                                            <p:txEl>
                                              <p:pRg st="2" end="2"/>
                                            </p:txEl>
                                          </p:spTgt>
                                        </p:tgtEl>
                                      </p:cBhvr>
                                    </p:animEffect>
                                  </p:childTnLst>
                                </p:cTn>
                              </p:par>
                            </p:childTnLst>
                          </p:cTn>
                        </p:par>
                        <p:par>
                          <p:cTn id="25" fill="hold">
                            <p:stCondLst>
                              <p:cond delay="1250"/>
                            </p:stCondLst>
                            <p:childTnLst>
                              <p:par>
                                <p:cTn id="26" presetID="14" presetClass="entr" presetSubtype="10" fill="hold" nodeType="afterEffect">
                                  <p:stCondLst>
                                    <p:cond delay="0"/>
                                  </p:stCondLst>
                                  <p:childTnLst>
                                    <p:set>
                                      <p:cBhvr>
                                        <p:cTn id="27"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28" dur="25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3E0A8FF9-E4CA-476E-BB61-4E3978041876}"/>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 name="文本占位符 21506">
            <a:extLst>
              <a:ext uri="{FF2B5EF4-FFF2-40B4-BE49-F238E27FC236}">
                <a16:creationId xmlns:a16="http://schemas.microsoft.com/office/drawing/2014/main" id="{0ECA454C-4280-42AE-9173-7203C73566BB}"/>
              </a:ext>
            </a:extLst>
          </p:cNvPr>
          <p:cNvSpPr txBox="1">
            <a:spLocks/>
          </p:cNvSpPr>
          <p:nvPr/>
        </p:nvSpPr>
        <p:spPr>
          <a:xfrm>
            <a:off x="0" y="627534"/>
            <a:ext cx="8955405" cy="3907155"/>
          </a:xfrm>
          <a:prstGeom prst="rect">
            <a:avLst/>
          </a:prstGeom>
        </p:spPr>
        <p:txBody>
          <a:bodyPr lIns="91440" tIns="45720" rIns="91440" bIns="45720" anchor="t">
            <a:normAutofit fontScale="85000" lnSpcReduction="20000"/>
          </a:bodyPr>
          <a:lst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599565"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6765"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3965"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165"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8365"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5565" indent="-228600" algn="l" defTabSz="456565" rtl="0" eaLnBrk="1" latinLnBrk="0" hangingPunct="1">
              <a:spcBef>
                <a:spcPct val="20000"/>
              </a:spcBef>
              <a:buFont typeface="Arial"/>
              <a:buChar char="•"/>
              <a:defRPr sz="2000" kern="1200">
                <a:solidFill>
                  <a:schemeClr val="tx1"/>
                </a:solidFill>
                <a:latin typeface="+mn-lt"/>
                <a:ea typeface="+mn-ea"/>
                <a:cs typeface="+mn-cs"/>
              </a:defRPr>
            </a:lvl9pPr>
          </a:lstStyle>
          <a:p>
            <a:pPr fontAlgn="base">
              <a:lnSpc>
                <a:spcPct val="140000"/>
              </a:lnSpc>
              <a:spcBef>
                <a:spcPct val="0"/>
              </a:spcBef>
              <a:buFont typeface="Arial"/>
              <a:buNone/>
            </a:pPr>
            <a:r>
              <a:rPr lang="zh-CN" altLang="en-US" sz="2400" b="1" dirty="0">
                <a:latin typeface="微软雅黑" panose="020B0503020204020204" pitchFamily="34" charset="-122"/>
                <a:ea typeface="微软雅黑" panose="020B0503020204020204" pitchFamily="34" charset="-122"/>
              </a:rPr>
              <a:t>设问：分析该公司为何在中国投资建设新能源汽车工厂。</a:t>
            </a:r>
            <a:r>
              <a:rPr lang="zh-CN" altLang="en-US" sz="2400" dirty="0">
                <a:latin typeface="微软雅黑" panose="020B0503020204020204" pitchFamily="34" charset="-122"/>
                <a:ea typeface="微软雅黑" panose="020B0503020204020204" pitchFamily="34" charset="-122"/>
              </a:rPr>
              <a:t>    </a:t>
            </a:r>
          </a:p>
          <a:p>
            <a:pPr fontAlgn="base">
              <a:lnSpc>
                <a:spcPct val="140000"/>
              </a:lnSpc>
              <a:spcBef>
                <a:spcPct val="0"/>
              </a:spcBef>
              <a:buFont typeface="Arial"/>
              <a:buNone/>
            </a:pPr>
            <a:r>
              <a:rPr lang="zh-CN" altLang="en-US" sz="2000" dirty="0">
                <a:solidFill>
                  <a:schemeClr val="bg1"/>
                </a:solidFill>
                <a:latin typeface="微软雅黑" panose="020B0503020204020204" pitchFamily="34" charset="-122"/>
                <a:ea typeface="微软雅黑" panose="020B0503020204020204" pitchFamily="34" charset="-122"/>
              </a:rPr>
              <a:t>    </a:t>
            </a:r>
          </a:p>
          <a:p>
            <a:pPr fontAlgn="base">
              <a:lnSpc>
                <a:spcPct val="140000"/>
              </a:lnSpc>
              <a:spcBef>
                <a:spcPct val="0"/>
              </a:spcBef>
              <a:buFont typeface="Arial"/>
              <a:buNone/>
            </a:pPr>
            <a:r>
              <a:rPr lang="en-US" altLang="zh-CN" sz="800" dirty="0">
                <a:solidFill>
                  <a:schemeClr val="bg1"/>
                </a:solidFill>
                <a:latin typeface="微软雅黑" panose="020B0503020204020204" pitchFamily="34" charset="-122"/>
                <a:ea typeface="微软雅黑" panose="020B0503020204020204" pitchFamily="34" charset="-122"/>
              </a:rPr>
              <a:t>h</a:t>
            </a:r>
            <a:endParaRPr lang="zh-CN" altLang="en-US" sz="2000" dirty="0">
              <a:solidFill>
                <a:schemeClr val="bg1"/>
              </a:solidFill>
              <a:latin typeface="微软雅黑" panose="020B0503020204020204" pitchFamily="34" charset="-122"/>
              <a:ea typeface="微软雅黑" panose="020B0503020204020204" pitchFamily="34" charset="-122"/>
            </a:endParaRPr>
          </a:p>
          <a:p>
            <a:pPr fontAlgn="base">
              <a:lnSpc>
                <a:spcPct val="140000"/>
              </a:lnSpc>
              <a:spcBef>
                <a:spcPct val="0"/>
              </a:spcBef>
              <a:buFont typeface="Arial"/>
              <a:buNone/>
            </a:pPr>
            <a:r>
              <a:rPr lang="zh-CN" altLang="en-US" sz="2000" dirty="0">
                <a:solidFill>
                  <a:schemeClr val="bg1"/>
                </a:solidFill>
                <a:latin typeface="微软雅黑" panose="020B0503020204020204" pitchFamily="34" charset="-122"/>
                <a:ea typeface="微软雅黑" panose="020B0503020204020204" pitchFamily="34" charset="-122"/>
              </a:rPr>
              <a:t>        </a:t>
            </a:r>
          </a:p>
          <a:p>
            <a:pPr fontAlgn="base">
              <a:lnSpc>
                <a:spcPct val="140000"/>
              </a:lnSpc>
              <a:spcBef>
                <a:spcPct val="0"/>
              </a:spcBef>
              <a:buFont typeface="Arial"/>
              <a:buNone/>
            </a:pPr>
            <a:r>
              <a:rPr lang="zh-CN" altLang="en-US" sz="2000" b="1" dirty="0">
                <a:solidFill>
                  <a:schemeClr val="bg1"/>
                </a:solidFill>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设</a:t>
            </a:r>
            <a:r>
              <a:rPr lang="zh-CN" altLang="en-US" sz="2000" b="1" i="1" dirty="0">
                <a:latin typeface="微软雅黑" panose="020B0503020204020204" pitchFamily="34" charset="-122"/>
                <a:ea typeface="微软雅黑" panose="020B0503020204020204" pitchFamily="34" charset="-122"/>
              </a:rPr>
              <a:t>问有三</a:t>
            </a:r>
            <a:r>
              <a:rPr lang="zh-CN" altLang="en-US" sz="2000" b="1" dirty="0">
                <a:latin typeface="微软雅黑" panose="020B0503020204020204" pitchFamily="34" charset="-122"/>
                <a:ea typeface="微软雅黑" panose="020B0503020204020204" pitchFamily="34" charset="-122"/>
              </a:rPr>
              <a:t>个要素：</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公司</a:t>
            </a:r>
            <a:r>
              <a:rPr lang="en-US" altLang="zh-CN"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中国投资</a:t>
            </a:r>
            <a:r>
              <a:rPr lang="en-US" altLang="zh-CN"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新能源汽车</a:t>
            </a:r>
          </a:p>
          <a:p>
            <a:pPr fontAlgn="base">
              <a:lnSpc>
                <a:spcPct val="140000"/>
              </a:lnSpc>
              <a:spcBef>
                <a:spcPct val="0"/>
              </a:spcBef>
              <a:buFont typeface="Arial"/>
              <a:buNone/>
            </a:pPr>
            <a:r>
              <a:rPr lang="zh-CN" altLang="en-US" sz="2000" dirty="0">
                <a:solidFill>
                  <a:schemeClr val="bg1"/>
                </a:solidFill>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论证有三个层次：</a:t>
            </a:r>
          </a:p>
          <a:p>
            <a:pPr fontAlgn="base">
              <a:lnSpc>
                <a:spcPct val="140000"/>
              </a:lnSpc>
              <a:spcBef>
                <a:spcPct val="0"/>
              </a:spcBef>
              <a:buFont typeface="Arial"/>
              <a:buNone/>
            </a:pPr>
            <a:r>
              <a:rPr lang="zh-CN" altLang="en-US" sz="2000" dirty="0">
                <a:solidFill>
                  <a:schemeClr val="bg1"/>
                </a:solidFill>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第</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层次：为什么该</a:t>
            </a:r>
            <a:r>
              <a:rPr lang="zh-CN" altLang="en-US" sz="2000" b="1" dirty="0">
                <a:solidFill>
                  <a:srgbClr val="FF0000"/>
                </a:solidFill>
                <a:latin typeface="微软雅黑" panose="020B0503020204020204" pitchFamily="34" charset="-122"/>
                <a:ea typeface="微软雅黑" panose="020B0503020204020204" pitchFamily="34" charset="-122"/>
              </a:rPr>
              <a:t>公司</a:t>
            </a:r>
            <a:r>
              <a:rPr lang="zh-CN" altLang="en-US" sz="2000" b="1" dirty="0">
                <a:latin typeface="微软雅黑" panose="020B0503020204020204" pitchFamily="34" charset="-122"/>
                <a:ea typeface="微软雅黑" panose="020B0503020204020204" pitchFamily="34" charset="-122"/>
              </a:rPr>
              <a:t>能够投资新能源汽车？ </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（关键词：企业自身特点</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mn-ea"/>
              </a:rPr>
              <a:t>、优劣势、竞争力</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                   </a:t>
            </a:r>
          </a:p>
          <a:p>
            <a:pPr fontAlgn="base">
              <a:lnSpc>
                <a:spcPct val="140000"/>
              </a:lnSpc>
              <a:spcBef>
                <a:spcPct val="0"/>
              </a:spcBef>
              <a:buFont typeface="Arial"/>
              <a:buNone/>
            </a:pPr>
            <a:r>
              <a:rPr lang="zh-CN" altLang="en-US" sz="2000" b="1" dirty="0">
                <a:latin typeface="微软雅黑" panose="020B0503020204020204" pitchFamily="34" charset="-122"/>
                <a:ea typeface="微软雅黑" panose="020B0503020204020204" pitchFamily="34" charset="-122"/>
                <a:sym typeface="宋体" panose="02010600030101010101" pitchFamily="2" charset="-122"/>
              </a:rPr>
              <a:t>        第</a:t>
            </a:r>
            <a:r>
              <a:rPr lang="en-US" altLang="zh-CN" sz="2000" b="1" dirty="0">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dirty="0">
                <a:latin typeface="微软雅黑" panose="020B0503020204020204" pitchFamily="34" charset="-122"/>
                <a:ea typeface="微软雅黑" panose="020B0503020204020204" pitchFamily="34" charset="-122"/>
                <a:sym typeface="宋体" panose="02010600030101010101" pitchFamily="2" charset="-122"/>
              </a:rPr>
              <a:t>层次：为什么该公司要投资建设</a:t>
            </a:r>
            <a:r>
              <a:rPr lang="zh-CN" altLang="en-US" sz="20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新能源汽车工厂</a:t>
            </a:r>
            <a:r>
              <a:rPr lang="zh-CN" altLang="en-US" sz="2000" b="1" dirty="0">
                <a:solidFill>
                  <a:srgbClr val="FF0000"/>
                </a:solidFill>
                <a:latin typeface="微软雅黑" panose="020B0503020204020204" pitchFamily="34" charset="-122"/>
                <a:ea typeface="微软雅黑" panose="020B0503020204020204" pitchFamily="34" charset="-122"/>
              </a:rPr>
              <a:t> </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（关键词：市场供需状况及变化趋势、产业配套和关联产业状况）</a:t>
            </a:r>
          </a:p>
          <a:p>
            <a:pPr fontAlgn="base">
              <a:lnSpc>
                <a:spcPct val="140000"/>
              </a:lnSpc>
              <a:spcBef>
                <a:spcPct val="0"/>
              </a:spcBef>
              <a:buFont typeface="Arial"/>
              <a:buNone/>
            </a:pPr>
            <a:r>
              <a:rPr lang="zh-CN" altLang="en-US" sz="2000" b="1" dirty="0">
                <a:solidFill>
                  <a:schemeClr val="bg1"/>
                </a:solidFill>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第</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层次：为什么该公司要在</a:t>
            </a:r>
            <a:r>
              <a:rPr lang="zh-CN" altLang="en-US" sz="2000" b="1" dirty="0">
                <a:solidFill>
                  <a:srgbClr val="FF0000"/>
                </a:solidFill>
                <a:latin typeface="微软雅黑" panose="020B0503020204020204" pitchFamily="34" charset="-122"/>
                <a:ea typeface="微软雅黑" panose="020B0503020204020204" pitchFamily="34" charset="-122"/>
              </a:rPr>
              <a:t>中国</a:t>
            </a:r>
            <a:r>
              <a:rPr lang="zh-CN" altLang="en-US" sz="2000" b="1" dirty="0">
                <a:latin typeface="微软雅黑" panose="020B0503020204020204" pitchFamily="34" charset="-122"/>
                <a:ea typeface="微软雅黑" panose="020B0503020204020204" pitchFamily="34" charset="-122"/>
              </a:rPr>
              <a:t>投资</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？（关键词：国家宏观调控因素</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sym typeface="+mn-ea"/>
              </a:rPr>
              <a:t>、当前政策导向与支持、远景规划</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a:t>
            </a:r>
          </a:p>
        </p:txBody>
      </p:sp>
      <p:pic>
        <p:nvPicPr>
          <p:cNvPr id="6" name="Picture 2">
            <a:extLst>
              <a:ext uri="{FF2B5EF4-FFF2-40B4-BE49-F238E27FC236}">
                <a16:creationId xmlns:a16="http://schemas.microsoft.com/office/drawing/2014/main" id="{664535CA-068A-4931-9AC1-48590B36408A}"/>
              </a:ext>
            </a:extLst>
          </p:cNvPr>
          <p:cNvPicPr>
            <a:picLocks noChangeAspect="1"/>
          </p:cNvPicPr>
          <p:nvPr/>
        </p:nvPicPr>
        <p:blipFill>
          <a:blip r:embed="rId2" cstate="print"/>
          <a:stretch>
            <a:fillRect/>
          </a:stretch>
        </p:blipFill>
        <p:spPr>
          <a:xfrm>
            <a:off x="506537" y="1155817"/>
            <a:ext cx="654050" cy="477838"/>
          </a:xfrm>
          <a:prstGeom prst="rect">
            <a:avLst/>
          </a:prstGeom>
          <a:noFill/>
          <a:ln w="9525">
            <a:noFill/>
          </a:ln>
        </p:spPr>
      </p:pic>
      <p:pic>
        <p:nvPicPr>
          <p:cNvPr id="7" name="Picture 3">
            <a:extLst>
              <a:ext uri="{FF2B5EF4-FFF2-40B4-BE49-F238E27FC236}">
                <a16:creationId xmlns:a16="http://schemas.microsoft.com/office/drawing/2014/main" id="{7DBAF07C-A719-481B-B928-262A9D7D7D18}"/>
              </a:ext>
            </a:extLst>
          </p:cNvPr>
          <p:cNvPicPr>
            <a:picLocks noChangeAspect="1"/>
          </p:cNvPicPr>
          <p:nvPr/>
        </p:nvPicPr>
        <p:blipFill>
          <a:blip r:embed="rId3" cstate="print"/>
          <a:stretch>
            <a:fillRect/>
          </a:stretch>
        </p:blipFill>
        <p:spPr>
          <a:xfrm>
            <a:off x="1080346" y="1060091"/>
            <a:ext cx="2777490" cy="669290"/>
          </a:xfrm>
          <a:prstGeom prst="rect">
            <a:avLst/>
          </a:prstGeom>
          <a:noFill/>
          <a:ln w="9525">
            <a:noFill/>
          </a:ln>
        </p:spPr>
      </p:pic>
      <p:pic>
        <p:nvPicPr>
          <p:cNvPr id="8" name="图片 7">
            <a:extLst>
              <a:ext uri="{FF2B5EF4-FFF2-40B4-BE49-F238E27FC236}">
                <a16:creationId xmlns:a16="http://schemas.microsoft.com/office/drawing/2014/main" id="{CD4DB2FD-E54E-49C4-9BF8-C74367302CAE}"/>
              </a:ext>
            </a:extLst>
          </p:cNvPr>
          <p:cNvPicPr>
            <a:picLocks noChangeAspect="1"/>
          </p:cNvPicPr>
          <p:nvPr/>
        </p:nvPicPr>
        <p:blipFill>
          <a:blip r:embed="rId4"/>
          <a:stretch>
            <a:fillRect/>
          </a:stretch>
        </p:blipFill>
        <p:spPr>
          <a:xfrm>
            <a:off x="8187070" y="9938"/>
            <a:ext cx="956930" cy="684000"/>
          </a:xfrm>
          <a:prstGeom prst="rect">
            <a:avLst/>
          </a:prstGeom>
        </p:spPr>
      </p:pic>
      <p:sp>
        <p:nvSpPr>
          <p:cNvPr id="10" name="矩形 9">
            <a:extLst>
              <a:ext uri="{FF2B5EF4-FFF2-40B4-BE49-F238E27FC236}">
                <a16:creationId xmlns:a16="http://schemas.microsoft.com/office/drawing/2014/main" id="{8D7A05FF-6C72-4D9C-AAC1-B4791D3C3E93}"/>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spTree>
    <p:extLst>
      <p:ext uri="{BB962C8B-B14F-4D97-AF65-F5344CB8AC3E}">
        <p14:creationId xmlns:p14="http://schemas.microsoft.com/office/powerpoint/2010/main" val="10572540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D4ACB5F0-49DD-4657-9571-A4522518C783}"/>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674" name="Rectangle 2"/>
          <p:cNvSpPr>
            <a:spLocks noGrp="1" noChangeArrowheads="1"/>
          </p:cNvSpPr>
          <p:nvPr>
            <p:ph idx="1"/>
          </p:nvPr>
        </p:nvSpPr>
        <p:spPr>
          <a:xfrm>
            <a:off x="0" y="0"/>
            <a:ext cx="9144000" cy="5143500"/>
          </a:xfrm>
        </p:spPr>
        <p:txBody>
          <a:bodyPr/>
          <a:lstStyle/>
          <a:p>
            <a:pPr marL="0" indent="0" eaLnBrk="1" fontAlgn="base" hangingPunct="1">
              <a:lnSpc>
                <a:spcPct val="140000"/>
              </a:lnSpc>
              <a:buNone/>
              <a:defRPr/>
            </a:pPr>
            <a:r>
              <a:rPr lang="zh-CN" altLang="en-US" sz="2400" b="1" strike="noStrike" noProof="1">
                <a:solidFill>
                  <a:schemeClr val="bg1"/>
                </a:solidFill>
                <a:effectLst>
                  <a:outerShdw blurRad="38100" dist="38100" dir="2700000" algn="tl">
                    <a:srgbClr val="C0C0C0"/>
                  </a:outerShdw>
                </a:effectLst>
                <a:latin typeface="黑体" panose="02010609060101010101" charset="-122"/>
                <a:ea typeface="黑体" panose="02010609060101010101" charset="-122"/>
              </a:rPr>
              <a:t>        </a:t>
            </a:r>
            <a:endParaRPr lang="zh-CN" altLang="en-US" sz="2400" strike="noStrike" noProof="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2" name="文本框 1"/>
          <p:cNvSpPr txBox="1"/>
          <p:nvPr/>
        </p:nvSpPr>
        <p:spPr>
          <a:xfrm>
            <a:off x="70486" y="705332"/>
            <a:ext cx="9073515" cy="3576955"/>
          </a:xfrm>
          <a:prstGeom prst="rect">
            <a:avLst/>
          </a:prstGeom>
          <a:noFill/>
        </p:spPr>
        <p:txBody>
          <a:bodyPr wrap="square" rtlCol="0" anchor="t">
            <a:spAutoFit/>
          </a:bodyPr>
          <a:lstStyle/>
          <a:p>
            <a:pPr marL="0" indent="0" eaLnBrk="1" fontAlgn="base" hangingPunct="1">
              <a:lnSpc>
                <a:spcPct val="140000"/>
              </a:lnSpc>
              <a:buNone/>
              <a:defRPr/>
            </a:pPr>
            <a:r>
              <a:rPr lang="en-US"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a:t>
            </a: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近几年</a:t>
            </a:r>
            <a:r>
              <a:rPr lang="zh-CN" altLang="en-US" sz="1800" b="1" u="sng" dirty="0">
                <a:solidFill>
                  <a:schemeClr val="accent1">
                    <a:lumMod val="75000"/>
                  </a:schemeClr>
                </a:solidFill>
                <a:latin typeface="微软雅黑" panose="020B0503020204020204" pitchFamily="34" charset="-122"/>
                <a:ea typeface="微软雅黑" panose="020B0503020204020204" pitchFamily="34" charset="-122"/>
                <a:sym typeface="+mn-ea"/>
              </a:rPr>
              <a:t>中国新能源汽车发展迅速</a:t>
            </a: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，生产企业已达200多家，产业集群优势明显。2018年，中国取消新能源汽车外资股比限制，允许该领域实行外资独资经营</a:t>
            </a:r>
            <a:r>
              <a:rPr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a:t>
            </a:r>
            <a:r>
              <a:rPr lang="zh-CN" altLang="en-US" sz="1800" b="1" u="sng" dirty="0">
                <a:solidFill>
                  <a:schemeClr val="accent1">
                    <a:lumMod val="75000"/>
                  </a:schemeClr>
                </a:solidFill>
                <a:latin typeface="微软雅黑" panose="020B0503020204020204" pitchFamily="34" charset="-122"/>
                <a:ea typeface="微软雅黑" panose="020B0503020204020204" pitchFamily="34" charset="-122"/>
                <a:sym typeface="+mn-ea"/>
              </a:rPr>
              <a:t>新通过的《外商投资法》对外商投资实行准入前的国民待遇加负面清单管理制度。</a:t>
            </a:r>
            <a:endParaRPr lang="zh-CN" altLang="en-US" sz="1800" b="1" u="sng" strike="noStrike" noProof="1">
              <a:solidFill>
                <a:schemeClr val="accent1">
                  <a:lumMod val="75000"/>
                </a:schemeClr>
              </a:solidFill>
              <a:latin typeface="微软雅黑" panose="020B0503020204020204" pitchFamily="34" charset="-122"/>
              <a:ea typeface="微软雅黑" panose="020B0503020204020204" pitchFamily="34" charset="-122"/>
            </a:endParaRPr>
          </a:p>
          <a:p>
            <a:pPr marL="0" indent="0" eaLnBrk="1" fontAlgn="base" hangingPunct="1">
              <a:lnSpc>
                <a:spcPct val="140000"/>
              </a:lnSpc>
              <a:buNone/>
              <a:defRPr/>
            </a:pPr>
            <a:r>
              <a:rPr dirty="0">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a:t>
            </a: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某公司是国外一家具有全球影响力的新能源汽车企业，</a:t>
            </a:r>
            <a:r>
              <a:rPr lang="zh-CN" altLang="en-US" sz="1800" b="1" u="sng" dirty="0">
                <a:solidFill>
                  <a:schemeClr val="accent1">
                    <a:lumMod val="75000"/>
                  </a:schemeClr>
                </a:solidFill>
                <a:latin typeface="微软雅黑" panose="020B0503020204020204" pitchFamily="34" charset="-122"/>
                <a:ea typeface="微软雅黑" panose="020B0503020204020204" pitchFamily="34" charset="-122"/>
                <a:sym typeface="+mn-ea"/>
              </a:rPr>
              <a:t>其设计与生产理念同当前全球先进制造、绿色能源、智能制造高度契合，</a:t>
            </a: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2018年该公司入选世界品牌500强。2019年1月，该公司决定在上海投资70亿美元开工建设集新能源汽车的研发、制造、销售等功能于一体的超级工厂，预计年生产纯电动汽车50万辆。</a:t>
            </a:r>
            <a:endParaRPr strike="noStrike" noProof="1">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marL="0" indent="0" eaLnBrk="1" fontAlgn="base" hangingPunct="1">
              <a:lnSpc>
                <a:spcPct val="140000"/>
              </a:lnSpc>
              <a:buNone/>
              <a:defRPr/>
            </a:pP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2018年，</a:t>
            </a:r>
            <a:r>
              <a:rPr lang="zh-CN" altLang="en-US" sz="1800" b="1" u="sng" dirty="0">
                <a:solidFill>
                  <a:schemeClr val="accent1">
                    <a:lumMod val="75000"/>
                  </a:schemeClr>
                </a:solidFill>
                <a:latin typeface="微软雅黑" panose="020B0503020204020204" pitchFamily="34" charset="-122"/>
                <a:ea typeface="微软雅黑" panose="020B0503020204020204" pitchFamily="34" charset="-122"/>
                <a:sym typeface="+mn-ea"/>
              </a:rPr>
              <a:t>中国新能源汽车产销</a:t>
            </a:r>
            <a:r>
              <a:rPr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分别完成127万辆和125．6万辆，比上年分别增长59．9%和61．7%。市场预测，到2028年新能源汽车在中国的销量将超过1100万辆。</a:t>
            </a:r>
            <a:endParaRPr lang="zh-CN" altLang="en-US" dirty="0"/>
          </a:p>
        </p:txBody>
      </p:sp>
      <p:sp>
        <p:nvSpPr>
          <p:cNvPr id="9" name="文本框 8"/>
          <p:cNvSpPr txBox="1"/>
          <p:nvPr/>
        </p:nvSpPr>
        <p:spPr>
          <a:xfrm>
            <a:off x="271145" y="4283090"/>
            <a:ext cx="9024620" cy="476541"/>
          </a:xfrm>
          <a:prstGeom prst="rect">
            <a:avLst/>
          </a:prstGeom>
          <a:noFill/>
        </p:spPr>
        <p:txBody>
          <a:bodyPr wrap="square" rtlCol="0" anchor="t">
            <a:spAutoFit/>
          </a:bodyPr>
          <a:lstStyle/>
          <a:p>
            <a:pPr marL="0" indent="0" eaLnBrk="1" fontAlgn="base" hangingPunct="1">
              <a:lnSpc>
                <a:spcPct val="140000"/>
              </a:lnSpc>
              <a:buNone/>
              <a:defRPr/>
            </a:pPr>
            <a:r>
              <a:rPr sz="2000" b="1" dirty="0" err="1">
                <a:effectLst>
                  <a:outerShdw blurRad="38100" dist="38100" dir="2700000" algn="tl">
                    <a:srgbClr val="C0C0C0"/>
                  </a:outerShdw>
                </a:effectLst>
                <a:sym typeface="+mn-ea"/>
              </a:rPr>
              <a:t>结合材料，运用经济生活知识分析该</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mn-ea"/>
              </a:rPr>
              <a:t>公司</a:t>
            </a:r>
            <a:r>
              <a:rPr sz="2000" b="1" dirty="0">
                <a:effectLst>
                  <a:outerShdw blurRad="38100" dist="38100" dir="2700000" algn="tl">
                    <a:srgbClr val="C0C0C0"/>
                  </a:outerShdw>
                </a:effectLst>
                <a:sym typeface="+mn-ea"/>
              </a:rPr>
              <a:t>为何在</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mn-ea"/>
              </a:rPr>
              <a:t>中国</a:t>
            </a:r>
            <a:r>
              <a:rPr sz="2000" b="1" dirty="0">
                <a:effectLst>
                  <a:outerShdw blurRad="38100" dist="38100" dir="2700000" algn="tl">
                    <a:srgbClr val="C0C0C0"/>
                  </a:outerShdw>
                </a:effectLst>
                <a:sym typeface="+mn-ea"/>
              </a:rPr>
              <a:t>投资建设</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mn-ea"/>
              </a:rPr>
              <a:t>新能源汽车</a:t>
            </a:r>
            <a:r>
              <a:rPr sz="2000" b="1" dirty="0">
                <a:effectLst>
                  <a:outerShdw blurRad="38100" dist="38100" dir="2700000" algn="tl">
                    <a:srgbClr val="C0C0C0"/>
                  </a:outerShdw>
                </a:effectLst>
                <a:sym typeface="+mn-ea"/>
              </a:rPr>
              <a:t>工厂。</a:t>
            </a:r>
            <a:endParaRPr lang="zh-CN" altLang="en-US" sz="2000" b="1" dirty="0">
              <a:effectLst>
                <a:outerShdw blurRad="38100" dist="38100" dir="2700000" algn="tl">
                  <a:srgbClr val="C0C0C0"/>
                </a:outerShdw>
              </a:effectLst>
              <a:sym typeface="+mn-ea"/>
            </a:endParaRPr>
          </a:p>
        </p:txBody>
      </p:sp>
      <p:cxnSp>
        <p:nvCxnSpPr>
          <p:cNvPr id="10" name="直接箭头连接符 9"/>
          <p:cNvCxnSpPr/>
          <p:nvPr/>
        </p:nvCxnSpPr>
        <p:spPr>
          <a:xfrm flipH="1" flipV="1">
            <a:off x="3347865" y="915566"/>
            <a:ext cx="4248471" cy="3456384"/>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3" name="直接箭头连接符 12"/>
          <p:cNvCxnSpPr/>
          <p:nvPr/>
        </p:nvCxnSpPr>
        <p:spPr>
          <a:xfrm flipV="1">
            <a:off x="4783455" y="2067694"/>
            <a:ext cx="2668865" cy="2272531"/>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4" name="直接箭头连接符 13"/>
          <p:cNvCxnSpPr/>
          <p:nvPr/>
        </p:nvCxnSpPr>
        <p:spPr>
          <a:xfrm flipH="1" flipV="1">
            <a:off x="2832250" y="1739378"/>
            <a:ext cx="3050390" cy="2632572"/>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5" name="直接箭头连接符 14"/>
          <p:cNvCxnSpPr/>
          <p:nvPr/>
        </p:nvCxnSpPr>
        <p:spPr>
          <a:xfrm flipH="1" flipV="1">
            <a:off x="3563890" y="3651870"/>
            <a:ext cx="3888430" cy="72008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11" name="矩形 10">
            <a:extLst>
              <a:ext uri="{FF2B5EF4-FFF2-40B4-BE49-F238E27FC236}">
                <a16:creationId xmlns:a16="http://schemas.microsoft.com/office/drawing/2014/main" id="{88F7C13B-55D7-40C4-8A21-82D013FA68F2}"/>
              </a:ext>
            </a:extLst>
          </p:cNvPr>
          <p:cNvSpPr/>
          <p:nvPr/>
        </p:nvSpPr>
        <p:spPr>
          <a:xfrm>
            <a:off x="1805916" y="-21273"/>
            <a:ext cx="5287618" cy="684000"/>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全国卷（ </a:t>
            </a:r>
            <a:r>
              <a:rPr lang="en-US" altLang="zh-CN" sz="2000" b="1" dirty="0">
                <a:solidFill>
                  <a:schemeClr val="bg1"/>
                </a:solidFill>
                <a:latin typeface="微软雅黑" panose="020B0503020204020204" pitchFamily="34" charset="-122"/>
                <a:ea typeface="微软雅黑" panose="020B0503020204020204" pitchFamily="34" charset="-122"/>
              </a:rPr>
              <a:t>Ⅲ </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38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2</a:t>
            </a:r>
            <a:r>
              <a:rPr lang="zh-CN" altLang="en-US" sz="2000" b="1" dirty="0">
                <a:solidFill>
                  <a:schemeClr val="bg1"/>
                </a:solidFill>
                <a:latin typeface="微软雅黑" panose="020B0503020204020204" pitchFamily="34" charset="-122"/>
                <a:ea typeface="微软雅黑" panose="020B0503020204020204" pitchFamily="34" charset="-122"/>
              </a:rPr>
              <a:t>）题：新能源汽车</a:t>
            </a:r>
          </a:p>
        </p:txBody>
      </p:sp>
      <p:pic>
        <p:nvPicPr>
          <p:cNvPr id="16" name="图片 15">
            <a:extLst>
              <a:ext uri="{FF2B5EF4-FFF2-40B4-BE49-F238E27FC236}">
                <a16:creationId xmlns:a16="http://schemas.microsoft.com/office/drawing/2014/main" id="{4EB8FBFD-DF75-45D1-B04E-E8A0BD19A01E}"/>
              </a:ext>
            </a:extLst>
          </p:cNvPr>
          <p:cNvPicPr>
            <a:picLocks noChangeAspect="1"/>
          </p:cNvPicPr>
          <p:nvPr/>
        </p:nvPicPr>
        <p:blipFill>
          <a:blip r:embed="rId2"/>
          <a:stretch>
            <a:fillRect/>
          </a:stretch>
        </p:blipFill>
        <p:spPr>
          <a:xfrm>
            <a:off x="8187070" y="9938"/>
            <a:ext cx="956930" cy="6840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A9E4A985-2452-4343-A969-052F418460F4}"/>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37" name="Isosceles Triangle 536"/>
          <p:cNvSpPr/>
          <p:nvPr/>
        </p:nvSpPr>
        <p:spPr>
          <a:xfrm>
            <a:off x="2713496" y="2952417"/>
            <a:ext cx="1850107" cy="1594919"/>
          </a:xfrm>
          <a:prstGeom prst="triangl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spcBef>
                <a:spcPct val="50000"/>
              </a:spcBef>
              <a:defRPr/>
            </a:pPr>
            <a:r>
              <a:rPr lang="zh-CN" altLang="en-US" b="1" kern="0" dirty="0">
                <a:solidFill>
                  <a:srgbClr val="FFFFFF"/>
                </a:solidFill>
                <a:latin typeface="Garamond" panose="02020404030301010803" pitchFamily="18" charset="0"/>
                <a:ea typeface="黑体" panose="02010609060101010101" charset="-122"/>
              </a:rPr>
              <a:t>事实逻辑</a:t>
            </a:r>
          </a:p>
        </p:txBody>
      </p:sp>
      <p:sp>
        <p:nvSpPr>
          <p:cNvPr id="538" name="Isosceles Triangle 537"/>
          <p:cNvSpPr/>
          <p:nvPr/>
        </p:nvSpPr>
        <p:spPr>
          <a:xfrm>
            <a:off x="4535878" y="2942548"/>
            <a:ext cx="1850107" cy="1594919"/>
          </a:xfrm>
          <a:prstGeom prst="triangl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spcBef>
                <a:spcPct val="50000"/>
              </a:spcBef>
              <a:defRPr/>
            </a:pPr>
            <a:r>
              <a:rPr lang="zh-CN" altLang="en-US" b="1" kern="0" dirty="0">
                <a:solidFill>
                  <a:srgbClr val="FFFFFF"/>
                </a:solidFill>
                <a:latin typeface="Garamond" panose="02020404030301010803" pitchFamily="18" charset="0"/>
                <a:ea typeface="黑体" panose="02010609060101010101" charset="-122"/>
              </a:rPr>
              <a:t>知识逻辑</a:t>
            </a:r>
          </a:p>
        </p:txBody>
      </p:sp>
      <p:sp>
        <p:nvSpPr>
          <p:cNvPr id="539" name="Isosceles Triangle 538"/>
          <p:cNvSpPr/>
          <p:nvPr/>
        </p:nvSpPr>
        <p:spPr>
          <a:xfrm>
            <a:off x="3638550" y="1357498"/>
            <a:ext cx="1850106" cy="1594920"/>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spcBef>
                <a:spcPct val="50000"/>
              </a:spcBef>
              <a:defRPr/>
            </a:pPr>
            <a:r>
              <a:rPr lang="zh-CN" altLang="en-US" b="1" kern="0" dirty="0">
                <a:solidFill>
                  <a:schemeClr val="bg1"/>
                </a:solidFill>
                <a:latin typeface="Garamond" panose="02020404030301010803" pitchFamily="18" charset="0"/>
              </a:rPr>
              <a:t>问题逻辑</a:t>
            </a:r>
          </a:p>
        </p:txBody>
      </p:sp>
      <p:sp>
        <p:nvSpPr>
          <p:cNvPr id="540" name="Isosceles Triangle 539"/>
          <p:cNvSpPr/>
          <p:nvPr/>
        </p:nvSpPr>
        <p:spPr>
          <a:xfrm rot="10800000">
            <a:off x="3638549" y="2952418"/>
            <a:ext cx="1850107" cy="1594920"/>
          </a:xfrm>
          <a:prstGeom prst="triangl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nvGrpSpPr>
          <p:cNvPr id="2" name="Group 1"/>
          <p:cNvGrpSpPr/>
          <p:nvPr/>
        </p:nvGrpSpPr>
        <p:grpSpPr>
          <a:xfrm>
            <a:off x="184255" y="854563"/>
            <a:ext cx="552453" cy="553866"/>
            <a:chOff x="471595" y="1447997"/>
            <a:chExt cx="552453" cy="553866"/>
          </a:xfrm>
        </p:grpSpPr>
        <p:sp>
          <p:nvSpPr>
            <p:cNvPr id="546" name="Oval 545"/>
            <p:cNvSpPr/>
            <p:nvPr/>
          </p:nvSpPr>
          <p:spPr>
            <a:xfrm>
              <a:off x="471595" y="1449410"/>
              <a:ext cx="552453" cy="55245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551" name="TextBox 550"/>
            <p:cNvSpPr txBox="1"/>
            <p:nvPr/>
          </p:nvSpPr>
          <p:spPr>
            <a:xfrm>
              <a:off x="508275" y="1447997"/>
              <a:ext cx="423332" cy="461643"/>
            </a:xfrm>
            <a:prstGeom prst="rect">
              <a:avLst/>
            </a:prstGeom>
            <a:noFill/>
          </p:spPr>
          <p:txBody>
            <a:bodyPr wrap="square" lIns="91420" tIns="45709" rIns="91420" bIns="45709" rtlCol="0">
              <a:spAutoFit/>
            </a:bodyPr>
            <a:lstStyle/>
            <a:p>
              <a:pPr algn="ctr"/>
              <a:endParaRPr lang="en-US" sz="2400" dirty="0">
                <a:solidFill>
                  <a:schemeClr val="bg1"/>
                </a:solidFill>
                <a:latin typeface="+mn-ea"/>
                <a:cs typeface="Sosa Regular"/>
              </a:endParaRPr>
            </a:p>
          </p:txBody>
        </p:sp>
      </p:grpSp>
      <p:grpSp>
        <p:nvGrpSpPr>
          <p:cNvPr id="3" name="Group 2"/>
          <p:cNvGrpSpPr/>
          <p:nvPr/>
        </p:nvGrpSpPr>
        <p:grpSpPr>
          <a:xfrm>
            <a:off x="240337" y="2568683"/>
            <a:ext cx="552453" cy="560919"/>
            <a:chOff x="467731" y="2954609"/>
            <a:chExt cx="552453" cy="560919"/>
          </a:xfrm>
        </p:grpSpPr>
        <p:sp>
          <p:nvSpPr>
            <p:cNvPr id="547" name="Oval 546"/>
            <p:cNvSpPr/>
            <p:nvPr/>
          </p:nvSpPr>
          <p:spPr>
            <a:xfrm>
              <a:off x="467731" y="2963075"/>
              <a:ext cx="552453" cy="55245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552" name="TextBox 551"/>
            <p:cNvSpPr txBox="1"/>
            <p:nvPr/>
          </p:nvSpPr>
          <p:spPr>
            <a:xfrm>
              <a:off x="499740" y="2954609"/>
              <a:ext cx="423332" cy="461643"/>
            </a:xfrm>
            <a:prstGeom prst="rect">
              <a:avLst/>
            </a:prstGeom>
            <a:noFill/>
          </p:spPr>
          <p:txBody>
            <a:bodyPr wrap="square" lIns="91420" tIns="45709" rIns="91420" bIns="45709" rtlCol="0">
              <a:spAutoFit/>
            </a:bodyPr>
            <a:lstStyle/>
            <a:p>
              <a:pPr algn="ctr"/>
              <a:endParaRPr lang="en-US" sz="2400" dirty="0">
                <a:solidFill>
                  <a:schemeClr val="bg1"/>
                </a:solidFill>
                <a:latin typeface="+mn-ea"/>
                <a:cs typeface="Sosa Regular"/>
              </a:endParaRPr>
            </a:p>
          </p:txBody>
        </p:sp>
      </p:grpSp>
      <p:grpSp>
        <p:nvGrpSpPr>
          <p:cNvPr id="4" name="Group 3"/>
          <p:cNvGrpSpPr/>
          <p:nvPr/>
        </p:nvGrpSpPr>
        <p:grpSpPr>
          <a:xfrm>
            <a:off x="8422359" y="839380"/>
            <a:ext cx="552453" cy="552453"/>
            <a:chOff x="8041217" y="1445198"/>
            <a:chExt cx="552453" cy="552453"/>
          </a:xfrm>
        </p:grpSpPr>
        <p:sp>
          <p:nvSpPr>
            <p:cNvPr id="548" name="Oval 547"/>
            <p:cNvSpPr/>
            <p:nvPr/>
          </p:nvSpPr>
          <p:spPr>
            <a:xfrm>
              <a:off x="8041217" y="1445198"/>
              <a:ext cx="552453" cy="55245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553" name="TextBox 552"/>
            <p:cNvSpPr txBox="1"/>
            <p:nvPr/>
          </p:nvSpPr>
          <p:spPr>
            <a:xfrm>
              <a:off x="8102598" y="1470271"/>
              <a:ext cx="423332" cy="400087"/>
            </a:xfrm>
            <a:prstGeom prst="rect">
              <a:avLst/>
            </a:prstGeom>
            <a:noFill/>
          </p:spPr>
          <p:txBody>
            <a:bodyPr wrap="square" lIns="91420" tIns="45709" rIns="91420" bIns="45709" rtlCol="0">
              <a:spAutoFit/>
            </a:bodyPr>
            <a:lstStyle/>
            <a:p>
              <a:pPr algn="ctr"/>
              <a:endParaRPr lang="en-US" sz="2000" dirty="0">
                <a:solidFill>
                  <a:schemeClr val="bg1"/>
                </a:solidFill>
                <a:latin typeface="+mn-ea"/>
                <a:cs typeface="Sosa Regular"/>
              </a:endParaRPr>
            </a:p>
          </p:txBody>
        </p:sp>
      </p:grpSp>
      <p:grpSp>
        <p:nvGrpSpPr>
          <p:cNvPr id="5" name="Group 4"/>
          <p:cNvGrpSpPr/>
          <p:nvPr/>
        </p:nvGrpSpPr>
        <p:grpSpPr>
          <a:xfrm>
            <a:off x="8575823" y="2519584"/>
            <a:ext cx="552453" cy="559839"/>
            <a:chOff x="8041636" y="2952416"/>
            <a:chExt cx="552453" cy="559839"/>
          </a:xfrm>
        </p:grpSpPr>
        <p:sp>
          <p:nvSpPr>
            <p:cNvPr id="549" name="Oval 548"/>
            <p:cNvSpPr/>
            <p:nvPr/>
          </p:nvSpPr>
          <p:spPr>
            <a:xfrm>
              <a:off x="8041636" y="2959802"/>
              <a:ext cx="552453" cy="55245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554" name="TextBox 553"/>
            <p:cNvSpPr txBox="1"/>
            <p:nvPr/>
          </p:nvSpPr>
          <p:spPr>
            <a:xfrm>
              <a:off x="8098236" y="2952416"/>
              <a:ext cx="423332" cy="461643"/>
            </a:xfrm>
            <a:prstGeom prst="rect">
              <a:avLst/>
            </a:prstGeom>
            <a:noFill/>
          </p:spPr>
          <p:txBody>
            <a:bodyPr wrap="square" lIns="91420" tIns="45709" rIns="91420" bIns="45709" rtlCol="0">
              <a:spAutoFit/>
            </a:bodyPr>
            <a:lstStyle/>
            <a:p>
              <a:pPr algn="ctr"/>
              <a:endParaRPr lang="en-US" sz="2400" dirty="0">
                <a:solidFill>
                  <a:schemeClr val="bg1"/>
                </a:solidFill>
                <a:latin typeface="+mn-ea"/>
                <a:cs typeface="Sosa Regular"/>
              </a:endParaRPr>
            </a:p>
          </p:txBody>
        </p:sp>
      </p:grpSp>
      <p:sp>
        <p:nvSpPr>
          <p:cNvPr id="555" name="Subtitle 2"/>
          <p:cNvSpPr txBox="1"/>
          <p:nvPr/>
        </p:nvSpPr>
        <p:spPr>
          <a:xfrm>
            <a:off x="603652" y="859118"/>
            <a:ext cx="3521782" cy="1204517"/>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fontAlgn="base">
              <a:lnSpc>
                <a:spcPct val="120000"/>
              </a:lnSpc>
              <a:spcBef>
                <a:spcPct val="0"/>
              </a:spcBef>
              <a:buNone/>
            </a:pPr>
            <a:r>
              <a:rPr lang="zh-CN" altLang="en-US" sz="1600" b="1" noProof="1">
                <a:latin typeface="微软雅黑" panose="020B0503020204020204" pitchFamily="34" charset="-122"/>
                <a:ea typeface="微软雅黑" panose="020B0503020204020204" pitchFamily="34" charset="-122"/>
              </a:rPr>
              <a:t>（</a:t>
            </a:r>
            <a:r>
              <a:rPr lang="en-US" altLang="zh-CN" sz="1600" b="1" noProof="1">
                <a:latin typeface="微软雅黑" panose="020B0503020204020204" pitchFamily="34" charset="-122"/>
                <a:ea typeface="微软雅黑" panose="020B0503020204020204" pitchFamily="34" charset="-122"/>
              </a:rPr>
              <a:t>1</a:t>
            </a:r>
            <a:r>
              <a:rPr lang="zh-CN" altLang="en-US" sz="1600" b="1" noProof="1">
                <a:latin typeface="微软雅黑" panose="020B0503020204020204" pitchFamily="34" charset="-122"/>
                <a:ea typeface="微软雅黑" panose="020B0503020204020204" pitchFamily="34" charset="-122"/>
              </a:rPr>
              <a:t>）该公司的新能源汽车技术先进、品质上乘，具有市场竞争力；</a:t>
            </a:r>
            <a:r>
              <a:rPr lang="zh-CN" altLang="en-US" sz="1600" b="1" dirty="0">
                <a:solidFill>
                  <a:srgbClr val="FF0000"/>
                </a:solidFill>
                <a:latin typeface="微软雅黑" panose="020B0503020204020204" pitchFamily="34" charset="-122"/>
                <a:ea typeface="微软雅黑" panose="020B0503020204020204" pitchFamily="34" charset="-122"/>
                <a:sym typeface="+mn-ea"/>
              </a:rPr>
              <a:t>（必然性）</a:t>
            </a:r>
            <a:endParaRPr lang="zh-CN" altLang="en-US" sz="1600" b="1" noProof="1">
              <a:solidFill>
                <a:srgbClr val="FF0000"/>
              </a:solidFill>
              <a:latin typeface="微软雅黑" panose="020B0503020204020204" pitchFamily="34" charset="-122"/>
              <a:ea typeface="微软雅黑" panose="020B0503020204020204" pitchFamily="34" charset="-122"/>
            </a:endParaRPr>
          </a:p>
          <a:p>
            <a:pPr algn="just" fontAlgn="base">
              <a:lnSpc>
                <a:spcPct val="120000"/>
              </a:lnSpc>
              <a:spcBef>
                <a:spcPct val="0"/>
              </a:spcBef>
              <a:buNone/>
            </a:pPr>
            <a:r>
              <a:rPr lang="zh-CN" altLang="en-US" sz="1600" b="1" noProof="1">
                <a:solidFill>
                  <a:schemeClr val="bg1"/>
                </a:solidFill>
                <a:latin typeface="微软雅黑" panose="020B0503020204020204" pitchFamily="34" charset="-122"/>
                <a:ea typeface="微软雅黑" panose="020B0503020204020204" pitchFamily="34" charset="-122"/>
              </a:rPr>
              <a:t>     </a:t>
            </a:r>
            <a:r>
              <a:rPr lang="zh-CN" altLang="en-US" sz="1600" b="1" noProof="1">
                <a:solidFill>
                  <a:srgbClr val="7030A0"/>
                </a:solidFill>
                <a:latin typeface="微软雅黑" panose="020B0503020204020204" pitchFamily="34" charset="-122"/>
                <a:ea typeface="微软雅黑" panose="020B0503020204020204" pitchFamily="34" charset="-122"/>
              </a:rPr>
              <a:t>关键词：技术先进</a:t>
            </a:r>
            <a:r>
              <a:rPr lang="en-US" altLang="zh-CN" sz="1600" b="1" dirty="0">
                <a:solidFill>
                  <a:srgbClr val="7030A0"/>
                </a:solidFill>
                <a:latin typeface="微软雅黑" panose="020B0503020204020204" pitchFamily="34" charset="-122"/>
                <a:ea typeface="微软雅黑" panose="020B0503020204020204" pitchFamily="34" charset="-122"/>
                <a:sym typeface="+mn-ea"/>
              </a:rPr>
              <a:t>—</a:t>
            </a:r>
            <a:r>
              <a:rPr lang="zh-CN" altLang="en-US" sz="1600" b="1" noProof="1">
                <a:solidFill>
                  <a:srgbClr val="7030A0"/>
                </a:solidFill>
                <a:latin typeface="微软雅黑" panose="020B0503020204020204" pitchFamily="34" charset="-122"/>
                <a:ea typeface="微软雅黑" panose="020B0503020204020204" pitchFamily="34" charset="-122"/>
              </a:rPr>
              <a:t>市场竞争力；</a:t>
            </a:r>
          </a:p>
        </p:txBody>
      </p:sp>
      <p:sp>
        <p:nvSpPr>
          <p:cNvPr id="556" name="Subtitle 2"/>
          <p:cNvSpPr txBox="1"/>
          <p:nvPr/>
        </p:nvSpPr>
        <p:spPr>
          <a:xfrm>
            <a:off x="751927" y="2592604"/>
            <a:ext cx="2232718" cy="2045694"/>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600" b="1" noProof="1">
                <a:latin typeface="微软雅黑" panose="020B0503020204020204" pitchFamily="34" charset="-122"/>
                <a:ea typeface="微软雅黑" panose="020B0503020204020204" pitchFamily="34" charset="-122"/>
              </a:rPr>
              <a:t>（</a:t>
            </a:r>
            <a:r>
              <a:rPr lang="en-US" altLang="zh-CN" sz="1600" b="1" noProof="1">
                <a:latin typeface="微软雅黑" panose="020B0503020204020204" pitchFamily="34" charset="-122"/>
                <a:ea typeface="微软雅黑" panose="020B0503020204020204" pitchFamily="34" charset="-122"/>
              </a:rPr>
              <a:t>3</a:t>
            </a:r>
            <a:r>
              <a:rPr lang="zh-CN" altLang="en-US" sz="1600" b="1" noProof="1">
                <a:latin typeface="微软雅黑" panose="020B0503020204020204" pitchFamily="34" charset="-122"/>
                <a:ea typeface="微软雅黑" panose="020B0503020204020204" pitchFamily="34" charset="-122"/>
              </a:rPr>
              <a:t>）中国产业技术基础良好，利用国产供应链降低成本的空间大； </a:t>
            </a:r>
            <a:r>
              <a:rPr lang="zh-CN" altLang="en-US" sz="1600" b="1" dirty="0">
                <a:solidFill>
                  <a:srgbClr val="FF0000"/>
                </a:solidFill>
                <a:latin typeface="微软雅黑" panose="020B0503020204020204" pitchFamily="34" charset="-122"/>
                <a:ea typeface="微软雅黑" panose="020B0503020204020204" pitchFamily="34" charset="-122"/>
                <a:sym typeface="+mn-ea"/>
              </a:rPr>
              <a:t>（重要性）</a:t>
            </a:r>
            <a:r>
              <a:rPr lang="zh-CN" altLang="en-US" sz="1600" b="1" noProof="1">
                <a:solidFill>
                  <a:srgbClr val="FF0000"/>
                </a:solidFill>
                <a:latin typeface="微软雅黑" panose="020B0503020204020204" pitchFamily="34" charset="-122"/>
                <a:ea typeface="微软雅黑" panose="020B0503020204020204" pitchFamily="34" charset="-122"/>
              </a:rPr>
              <a:t>   </a:t>
            </a:r>
            <a:endParaRPr lang="en-US" altLang="zh-CN" sz="1600" b="1" noProof="1">
              <a:solidFill>
                <a:srgbClr val="FF0000"/>
              </a:solidFill>
              <a:latin typeface="微软雅黑" panose="020B0503020204020204" pitchFamily="34" charset="-122"/>
              <a:ea typeface="微软雅黑" panose="020B0503020204020204" pitchFamily="34" charset="-122"/>
            </a:endParaRPr>
          </a:p>
          <a:p>
            <a:pPr marL="0" indent="0">
              <a:buNone/>
            </a:pPr>
            <a:r>
              <a:rPr lang="zh-CN" altLang="en-US" sz="1000" b="1" noProof="1">
                <a:solidFill>
                  <a:srgbClr val="92D050"/>
                </a:solidFill>
                <a:latin typeface="微软雅黑" panose="020B0503020204020204" pitchFamily="34" charset="-122"/>
                <a:ea typeface="微软雅黑" panose="020B0503020204020204" pitchFamily="34" charset="-122"/>
              </a:rPr>
              <a:t> </a:t>
            </a:r>
            <a:r>
              <a:rPr lang="zh-CN" altLang="en-US" sz="1600" b="1" noProof="1">
                <a:solidFill>
                  <a:srgbClr val="7030A0"/>
                </a:solidFill>
                <a:latin typeface="微软雅黑" panose="020B0503020204020204" pitchFamily="34" charset="-122"/>
                <a:ea typeface="微软雅黑" panose="020B0503020204020204" pitchFamily="34" charset="-122"/>
              </a:rPr>
              <a:t>关键词：资源优势明显</a:t>
            </a:r>
            <a:r>
              <a:rPr lang="en-US" altLang="zh-CN" sz="1600" b="1" dirty="0">
                <a:solidFill>
                  <a:srgbClr val="7030A0"/>
                </a:solidFill>
                <a:latin typeface="微软雅黑" panose="020B0503020204020204" pitchFamily="34" charset="-122"/>
                <a:ea typeface="微软雅黑" panose="020B0503020204020204" pitchFamily="34" charset="-122"/>
                <a:sym typeface="+mn-ea"/>
              </a:rPr>
              <a:t>—</a:t>
            </a:r>
            <a:r>
              <a:rPr lang="zh-CN" altLang="en-US" sz="1600" b="1" noProof="1">
                <a:solidFill>
                  <a:srgbClr val="7030A0"/>
                </a:solidFill>
                <a:latin typeface="微软雅黑" panose="020B0503020204020204" pitchFamily="34" charset="-122"/>
                <a:ea typeface="微软雅黑" panose="020B0503020204020204" pitchFamily="34" charset="-122"/>
              </a:rPr>
              <a:t>经济效益好；</a:t>
            </a:r>
          </a:p>
          <a:p>
            <a:pPr marL="0" indent="0">
              <a:buNone/>
            </a:pPr>
            <a:endParaRPr lang="en-US" sz="1000" dirty="0">
              <a:solidFill>
                <a:srgbClr val="BFBFBF"/>
              </a:solidFill>
              <a:latin typeface="+mn-ea"/>
              <a:cs typeface="Calibri"/>
            </a:endParaRPr>
          </a:p>
        </p:txBody>
      </p:sp>
      <p:sp>
        <p:nvSpPr>
          <p:cNvPr id="557" name="Subtitle 2"/>
          <p:cNvSpPr txBox="1"/>
          <p:nvPr/>
        </p:nvSpPr>
        <p:spPr>
          <a:xfrm>
            <a:off x="5272482" y="873450"/>
            <a:ext cx="2964006" cy="15949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fontAlgn="base">
              <a:lnSpc>
                <a:spcPct val="120000"/>
              </a:lnSpc>
              <a:spcBef>
                <a:spcPct val="0"/>
              </a:spcBef>
              <a:buNone/>
            </a:pPr>
            <a:r>
              <a:rPr lang="zh-CN" altLang="en-US" sz="1600" b="1" noProof="1">
                <a:latin typeface="微软雅黑" panose="020B0503020204020204" pitchFamily="34" charset="-122"/>
                <a:ea typeface="微软雅黑" panose="020B0503020204020204" pitchFamily="34" charset="-122"/>
              </a:rPr>
              <a:t>（</a:t>
            </a:r>
            <a:r>
              <a:rPr lang="en-US" altLang="zh-CN" sz="1600" b="1" noProof="1">
                <a:latin typeface="微软雅黑" panose="020B0503020204020204" pitchFamily="34" charset="-122"/>
                <a:ea typeface="微软雅黑" panose="020B0503020204020204" pitchFamily="34" charset="-122"/>
              </a:rPr>
              <a:t>2</a:t>
            </a:r>
            <a:r>
              <a:rPr lang="zh-CN" altLang="en-US" sz="1600" b="1" noProof="1">
                <a:latin typeface="微软雅黑" panose="020B0503020204020204" pitchFamily="34" charset="-122"/>
                <a:ea typeface="微软雅黑" panose="020B0503020204020204" pitchFamily="34" charset="-122"/>
              </a:rPr>
              <a:t>）中国市场大、需求旺，产品有广阔的销售前景；</a:t>
            </a:r>
            <a:r>
              <a:rPr lang="zh-CN" altLang="en-US" sz="1600" b="1" dirty="0">
                <a:solidFill>
                  <a:srgbClr val="FF0000"/>
                </a:solidFill>
                <a:latin typeface="微软雅黑" panose="020B0503020204020204" pitchFamily="34" charset="-122"/>
                <a:ea typeface="微软雅黑" panose="020B0503020204020204" pitchFamily="34" charset="-122"/>
                <a:sym typeface="+mn-ea"/>
              </a:rPr>
              <a:t>（重要性）</a:t>
            </a:r>
            <a:endParaRPr lang="zh-CN" altLang="en-US" sz="1600" b="1" noProof="1">
              <a:solidFill>
                <a:srgbClr val="FF0000"/>
              </a:solidFill>
              <a:latin typeface="微软雅黑" panose="020B0503020204020204" pitchFamily="34" charset="-122"/>
              <a:ea typeface="微软雅黑" panose="020B0503020204020204" pitchFamily="34" charset="-122"/>
            </a:endParaRPr>
          </a:p>
          <a:p>
            <a:pPr marL="0" indent="0" algn="just" fontAlgn="base">
              <a:lnSpc>
                <a:spcPct val="120000"/>
              </a:lnSpc>
              <a:spcBef>
                <a:spcPct val="0"/>
              </a:spcBef>
              <a:buNone/>
            </a:pPr>
            <a:r>
              <a:rPr lang="zh-CN" altLang="en-US" sz="1200" b="1" noProof="1">
                <a:solidFill>
                  <a:schemeClr val="bg1"/>
                </a:solidFill>
                <a:latin typeface="微软雅黑" panose="020B0503020204020204" pitchFamily="34" charset="-122"/>
                <a:ea typeface="微软雅黑" panose="020B0503020204020204" pitchFamily="34" charset="-122"/>
              </a:rPr>
              <a:t>  </a:t>
            </a:r>
            <a:r>
              <a:rPr lang="zh-CN" altLang="en-US" sz="1600" b="1" noProof="1">
                <a:solidFill>
                  <a:srgbClr val="7030A0"/>
                </a:solidFill>
                <a:latin typeface="微软雅黑" panose="020B0503020204020204" pitchFamily="34" charset="-122"/>
                <a:ea typeface="微软雅黑" panose="020B0503020204020204" pitchFamily="34" charset="-122"/>
              </a:rPr>
              <a:t>关键词：市场广阔</a:t>
            </a:r>
            <a:r>
              <a:rPr lang="en-US" altLang="zh-CN" sz="1600" b="1" dirty="0">
                <a:solidFill>
                  <a:srgbClr val="7030A0"/>
                </a:solidFill>
                <a:latin typeface="微软雅黑" panose="020B0503020204020204" pitchFamily="34" charset="-122"/>
                <a:ea typeface="微软雅黑" panose="020B0503020204020204" pitchFamily="34" charset="-122"/>
                <a:sym typeface="+mn-ea"/>
              </a:rPr>
              <a:t>—</a:t>
            </a:r>
            <a:r>
              <a:rPr lang="zh-CN" altLang="en-US" sz="1600" b="1" noProof="1">
                <a:solidFill>
                  <a:srgbClr val="7030A0"/>
                </a:solidFill>
                <a:latin typeface="微软雅黑" panose="020B0503020204020204" pitchFamily="34" charset="-122"/>
                <a:ea typeface="微软雅黑" panose="020B0503020204020204" pitchFamily="34" charset="-122"/>
              </a:rPr>
              <a:t>销售前景；</a:t>
            </a:r>
          </a:p>
        </p:txBody>
      </p:sp>
      <p:sp>
        <p:nvSpPr>
          <p:cNvPr id="558" name="Subtitle 2"/>
          <p:cNvSpPr txBox="1"/>
          <p:nvPr/>
        </p:nvSpPr>
        <p:spPr>
          <a:xfrm>
            <a:off x="5886487" y="2605081"/>
            <a:ext cx="2743294" cy="172170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fontAlgn="base">
              <a:lnSpc>
                <a:spcPct val="120000"/>
              </a:lnSpc>
              <a:spcBef>
                <a:spcPct val="0"/>
              </a:spcBef>
              <a:buNone/>
            </a:pPr>
            <a:r>
              <a:rPr lang="zh-CN" altLang="en-US" sz="1600" b="1" noProof="1">
                <a:latin typeface="微软雅黑" panose="020B0503020204020204" pitchFamily="34" charset="-122"/>
                <a:ea typeface="微软雅黑" panose="020B0503020204020204" pitchFamily="34" charset="-122"/>
              </a:rPr>
              <a:t>（</a:t>
            </a:r>
            <a:r>
              <a:rPr lang="en-US" altLang="zh-CN" sz="1600" b="1" noProof="1">
                <a:latin typeface="微软雅黑" panose="020B0503020204020204" pitchFamily="34" charset="-122"/>
                <a:ea typeface="微软雅黑" panose="020B0503020204020204" pitchFamily="34" charset="-122"/>
              </a:rPr>
              <a:t>4</a:t>
            </a:r>
            <a:r>
              <a:rPr lang="zh-CN" altLang="en-US" sz="1600" b="1" noProof="1">
                <a:latin typeface="微软雅黑" panose="020B0503020204020204" pitchFamily="34" charset="-122"/>
                <a:ea typeface="微软雅黑" panose="020B0503020204020204" pitchFamily="34" charset="-122"/>
              </a:rPr>
              <a:t>）中国营商环境日益优化，外商投资权益能够得到保障。</a:t>
            </a:r>
            <a:r>
              <a:rPr lang="zh-CN" altLang="en-US" sz="1600" b="1" dirty="0">
                <a:solidFill>
                  <a:srgbClr val="FF0000"/>
                </a:solidFill>
                <a:latin typeface="微软雅黑" panose="020B0503020204020204" pitchFamily="34" charset="-122"/>
                <a:ea typeface="微软雅黑" panose="020B0503020204020204" pitchFamily="34" charset="-122"/>
                <a:sym typeface="+mn-ea"/>
              </a:rPr>
              <a:t>（重要性）</a:t>
            </a:r>
            <a:endParaRPr lang="zh-CN" altLang="en-US" sz="1600" b="1" noProof="1">
              <a:solidFill>
                <a:srgbClr val="FF0000"/>
              </a:solidFill>
              <a:latin typeface="微软雅黑" panose="020B0503020204020204" pitchFamily="34" charset="-122"/>
              <a:ea typeface="微软雅黑" panose="020B0503020204020204" pitchFamily="34" charset="-122"/>
            </a:endParaRPr>
          </a:p>
          <a:p>
            <a:pPr algn="just" fontAlgn="base">
              <a:lnSpc>
                <a:spcPct val="120000"/>
              </a:lnSpc>
              <a:spcBef>
                <a:spcPct val="0"/>
              </a:spcBef>
              <a:buNone/>
            </a:pPr>
            <a:r>
              <a:rPr lang="zh-CN" altLang="en-US" sz="1200" b="1" noProof="1">
                <a:solidFill>
                  <a:srgbClr val="92D050"/>
                </a:solidFill>
                <a:latin typeface="微软雅黑" panose="020B0503020204020204" pitchFamily="34" charset="-122"/>
                <a:ea typeface="微软雅黑" panose="020B0503020204020204" pitchFamily="34" charset="-122"/>
              </a:rPr>
              <a:t>     </a:t>
            </a:r>
            <a:r>
              <a:rPr lang="zh-CN" altLang="en-US" sz="1600" b="1" noProof="1">
                <a:solidFill>
                  <a:srgbClr val="7030A0"/>
                </a:solidFill>
                <a:latin typeface="微软雅黑" panose="020B0503020204020204" pitchFamily="34" charset="-122"/>
                <a:ea typeface="微软雅黑" panose="020B0503020204020204" pitchFamily="34" charset="-122"/>
              </a:rPr>
              <a:t>关键词：投资环境优化</a:t>
            </a:r>
            <a:r>
              <a:rPr lang="en-US" altLang="zh-CN" sz="1600" b="1" dirty="0">
                <a:solidFill>
                  <a:srgbClr val="7030A0"/>
                </a:solidFill>
                <a:latin typeface="微软雅黑" panose="020B0503020204020204" pitchFamily="34" charset="-122"/>
                <a:ea typeface="微软雅黑" panose="020B0503020204020204" pitchFamily="34" charset="-122"/>
                <a:sym typeface="+mn-ea"/>
              </a:rPr>
              <a:t>—</a:t>
            </a:r>
            <a:r>
              <a:rPr lang="zh-CN" altLang="en-US" sz="1600" b="1" noProof="1">
                <a:solidFill>
                  <a:srgbClr val="7030A0"/>
                </a:solidFill>
                <a:latin typeface="微软雅黑" panose="020B0503020204020204" pitchFamily="34" charset="-122"/>
                <a:ea typeface="微软雅黑" panose="020B0503020204020204" pitchFamily="34" charset="-122"/>
              </a:rPr>
              <a:t>法律保障或制度保障或政策保障；</a:t>
            </a:r>
          </a:p>
        </p:txBody>
      </p:sp>
      <p:grpSp>
        <p:nvGrpSpPr>
          <p:cNvPr id="73" name="Group 89"/>
          <p:cNvGrpSpPr/>
          <p:nvPr/>
        </p:nvGrpSpPr>
        <p:grpSpPr>
          <a:xfrm>
            <a:off x="8512458" y="973679"/>
            <a:ext cx="368673" cy="277785"/>
            <a:chOff x="6135688" y="3384550"/>
            <a:chExt cx="914400" cy="688975"/>
          </a:xfrm>
          <a:solidFill>
            <a:schemeClr val="bg1"/>
          </a:solidFill>
        </p:grpSpPr>
        <p:sp>
          <p:nvSpPr>
            <p:cNvPr id="74" name="Freeform 138"/>
            <p:cNvSpPr/>
            <p:nvPr/>
          </p:nvSpPr>
          <p:spPr bwMode="auto">
            <a:xfrm>
              <a:off x="6135688" y="3486150"/>
              <a:ext cx="314325" cy="190500"/>
            </a:xfrm>
            <a:custGeom>
              <a:avLst/>
              <a:gdLst>
                <a:gd name="T0" fmla="*/ 198 w 198"/>
                <a:gd name="T1" fmla="*/ 64 h 120"/>
                <a:gd name="T2" fmla="*/ 198 w 198"/>
                <a:gd name="T3" fmla="*/ 64 h 120"/>
                <a:gd name="T4" fmla="*/ 174 w 198"/>
                <a:gd name="T5" fmla="*/ 44 h 120"/>
                <a:gd name="T6" fmla="*/ 152 w 198"/>
                <a:gd name="T7" fmla="*/ 26 h 120"/>
                <a:gd name="T8" fmla="*/ 152 w 198"/>
                <a:gd name="T9" fmla="*/ 26 h 120"/>
                <a:gd name="T10" fmla="*/ 134 w 198"/>
                <a:gd name="T11" fmla="*/ 16 h 120"/>
                <a:gd name="T12" fmla="*/ 114 w 198"/>
                <a:gd name="T13" fmla="*/ 8 h 120"/>
                <a:gd name="T14" fmla="*/ 92 w 198"/>
                <a:gd name="T15" fmla="*/ 2 h 120"/>
                <a:gd name="T16" fmla="*/ 70 w 198"/>
                <a:gd name="T17" fmla="*/ 0 h 120"/>
                <a:gd name="T18" fmla="*/ 70 w 198"/>
                <a:gd name="T19" fmla="*/ 0 h 120"/>
                <a:gd name="T20" fmla="*/ 0 w 198"/>
                <a:gd name="T21" fmla="*/ 0 h 120"/>
                <a:gd name="T22" fmla="*/ 0 w 198"/>
                <a:gd name="T23" fmla="*/ 76 h 120"/>
                <a:gd name="T24" fmla="*/ 0 w 198"/>
                <a:gd name="T25" fmla="*/ 76 h 120"/>
                <a:gd name="T26" fmla="*/ 70 w 198"/>
                <a:gd name="T27" fmla="*/ 76 h 120"/>
                <a:gd name="T28" fmla="*/ 70 w 198"/>
                <a:gd name="T29" fmla="*/ 76 h 120"/>
                <a:gd name="T30" fmla="*/ 80 w 198"/>
                <a:gd name="T31" fmla="*/ 78 h 120"/>
                <a:gd name="T32" fmla="*/ 94 w 198"/>
                <a:gd name="T33" fmla="*/ 82 h 120"/>
                <a:gd name="T34" fmla="*/ 110 w 198"/>
                <a:gd name="T35" fmla="*/ 92 h 120"/>
                <a:gd name="T36" fmla="*/ 126 w 198"/>
                <a:gd name="T37" fmla="*/ 104 h 120"/>
                <a:gd name="T38" fmla="*/ 126 w 198"/>
                <a:gd name="T39" fmla="*/ 104 h 120"/>
                <a:gd name="T40" fmla="*/ 144 w 198"/>
                <a:gd name="T41" fmla="*/ 120 h 120"/>
                <a:gd name="T42" fmla="*/ 144 w 198"/>
                <a:gd name="T43" fmla="*/ 120 h 120"/>
                <a:gd name="T44" fmla="*/ 168 w 198"/>
                <a:gd name="T45" fmla="*/ 94 h 120"/>
                <a:gd name="T46" fmla="*/ 168 w 198"/>
                <a:gd name="T47" fmla="*/ 94 h 120"/>
                <a:gd name="T48" fmla="*/ 198 w 198"/>
                <a:gd name="T49" fmla="*/ 64 h 120"/>
                <a:gd name="T50" fmla="*/ 198 w 198"/>
                <a:gd name="T51" fmla="*/ 6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20">
                  <a:moveTo>
                    <a:pt x="198" y="64"/>
                  </a:moveTo>
                  <a:lnTo>
                    <a:pt x="198" y="64"/>
                  </a:lnTo>
                  <a:lnTo>
                    <a:pt x="174" y="44"/>
                  </a:lnTo>
                  <a:lnTo>
                    <a:pt x="152" y="26"/>
                  </a:lnTo>
                  <a:lnTo>
                    <a:pt x="152" y="26"/>
                  </a:lnTo>
                  <a:lnTo>
                    <a:pt x="134" y="16"/>
                  </a:lnTo>
                  <a:lnTo>
                    <a:pt x="114" y="8"/>
                  </a:lnTo>
                  <a:lnTo>
                    <a:pt x="92" y="2"/>
                  </a:lnTo>
                  <a:lnTo>
                    <a:pt x="70" y="0"/>
                  </a:lnTo>
                  <a:lnTo>
                    <a:pt x="70" y="0"/>
                  </a:lnTo>
                  <a:lnTo>
                    <a:pt x="0" y="0"/>
                  </a:lnTo>
                  <a:lnTo>
                    <a:pt x="0" y="76"/>
                  </a:lnTo>
                  <a:lnTo>
                    <a:pt x="0" y="76"/>
                  </a:lnTo>
                  <a:lnTo>
                    <a:pt x="70" y="76"/>
                  </a:lnTo>
                  <a:lnTo>
                    <a:pt x="70" y="76"/>
                  </a:lnTo>
                  <a:lnTo>
                    <a:pt x="80" y="78"/>
                  </a:lnTo>
                  <a:lnTo>
                    <a:pt x="94" y="82"/>
                  </a:lnTo>
                  <a:lnTo>
                    <a:pt x="110" y="92"/>
                  </a:lnTo>
                  <a:lnTo>
                    <a:pt x="126" y="104"/>
                  </a:lnTo>
                  <a:lnTo>
                    <a:pt x="126" y="104"/>
                  </a:lnTo>
                  <a:lnTo>
                    <a:pt x="144" y="120"/>
                  </a:lnTo>
                  <a:lnTo>
                    <a:pt x="144" y="120"/>
                  </a:lnTo>
                  <a:lnTo>
                    <a:pt x="168" y="94"/>
                  </a:lnTo>
                  <a:lnTo>
                    <a:pt x="168" y="94"/>
                  </a:lnTo>
                  <a:lnTo>
                    <a:pt x="198" y="64"/>
                  </a:lnTo>
                  <a:lnTo>
                    <a:pt x="198"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5" name="Freeform 139"/>
            <p:cNvSpPr/>
            <p:nvPr/>
          </p:nvSpPr>
          <p:spPr bwMode="auto">
            <a:xfrm>
              <a:off x="6557963" y="3749675"/>
              <a:ext cx="492125" cy="323850"/>
            </a:xfrm>
            <a:custGeom>
              <a:avLst/>
              <a:gdLst>
                <a:gd name="T0" fmla="*/ 0 w 310"/>
                <a:gd name="T1" fmla="*/ 78 h 204"/>
                <a:gd name="T2" fmla="*/ 0 w 310"/>
                <a:gd name="T3" fmla="*/ 78 h 204"/>
                <a:gd name="T4" fmla="*/ 22 w 310"/>
                <a:gd name="T5" fmla="*/ 98 h 204"/>
                <a:gd name="T6" fmla="*/ 46 w 310"/>
                <a:gd name="T7" fmla="*/ 116 h 204"/>
                <a:gd name="T8" fmla="*/ 46 w 310"/>
                <a:gd name="T9" fmla="*/ 116 h 204"/>
                <a:gd name="T10" fmla="*/ 64 w 310"/>
                <a:gd name="T11" fmla="*/ 126 h 204"/>
                <a:gd name="T12" fmla="*/ 84 w 310"/>
                <a:gd name="T13" fmla="*/ 136 h 204"/>
                <a:gd name="T14" fmla="*/ 106 w 310"/>
                <a:gd name="T15" fmla="*/ 142 h 204"/>
                <a:gd name="T16" fmla="*/ 128 w 310"/>
                <a:gd name="T17" fmla="*/ 144 h 204"/>
                <a:gd name="T18" fmla="*/ 128 w 310"/>
                <a:gd name="T19" fmla="*/ 144 h 204"/>
                <a:gd name="T20" fmla="*/ 188 w 310"/>
                <a:gd name="T21" fmla="*/ 144 h 204"/>
                <a:gd name="T22" fmla="*/ 188 w 310"/>
                <a:gd name="T23" fmla="*/ 204 h 204"/>
                <a:gd name="T24" fmla="*/ 310 w 310"/>
                <a:gd name="T25" fmla="*/ 102 h 204"/>
                <a:gd name="T26" fmla="*/ 188 w 310"/>
                <a:gd name="T27" fmla="*/ 0 h 204"/>
                <a:gd name="T28" fmla="*/ 188 w 310"/>
                <a:gd name="T29" fmla="*/ 66 h 204"/>
                <a:gd name="T30" fmla="*/ 188 w 310"/>
                <a:gd name="T31" fmla="*/ 66 h 204"/>
                <a:gd name="T32" fmla="*/ 128 w 310"/>
                <a:gd name="T33" fmla="*/ 66 h 204"/>
                <a:gd name="T34" fmla="*/ 128 w 310"/>
                <a:gd name="T35" fmla="*/ 66 h 204"/>
                <a:gd name="T36" fmla="*/ 118 w 310"/>
                <a:gd name="T37" fmla="*/ 64 h 204"/>
                <a:gd name="T38" fmla="*/ 104 w 310"/>
                <a:gd name="T39" fmla="*/ 60 h 204"/>
                <a:gd name="T40" fmla="*/ 88 w 310"/>
                <a:gd name="T41" fmla="*/ 50 h 204"/>
                <a:gd name="T42" fmla="*/ 70 w 310"/>
                <a:gd name="T43" fmla="*/ 38 h 204"/>
                <a:gd name="T44" fmla="*/ 70 w 310"/>
                <a:gd name="T45" fmla="*/ 38 h 204"/>
                <a:gd name="T46" fmla="*/ 52 w 310"/>
                <a:gd name="T47" fmla="*/ 22 h 204"/>
                <a:gd name="T48" fmla="*/ 52 w 310"/>
                <a:gd name="T49" fmla="*/ 22 h 204"/>
                <a:gd name="T50" fmla="*/ 32 w 310"/>
                <a:gd name="T51" fmla="*/ 46 h 204"/>
                <a:gd name="T52" fmla="*/ 32 w 310"/>
                <a:gd name="T53" fmla="*/ 46 h 204"/>
                <a:gd name="T54" fmla="*/ 0 w 310"/>
                <a:gd name="T55" fmla="*/ 78 h 204"/>
                <a:gd name="T56" fmla="*/ 0 w 310"/>
                <a:gd name="T57" fmla="*/ 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0" h="204">
                  <a:moveTo>
                    <a:pt x="0" y="78"/>
                  </a:moveTo>
                  <a:lnTo>
                    <a:pt x="0" y="78"/>
                  </a:lnTo>
                  <a:lnTo>
                    <a:pt x="22" y="98"/>
                  </a:lnTo>
                  <a:lnTo>
                    <a:pt x="46" y="116"/>
                  </a:lnTo>
                  <a:lnTo>
                    <a:pt x="46" y="116"/>
                  </a:lnTo>
                  <a:lnTo>
                    <a:pt x="64" y="126"/>
                  </a:lnTo>
                  <a:lnTo>
                    <a:pt x="84" y="136"/>
                  </a:lnTo>
                  <a:lnTo>
                    <a:pt x="106" y="142"/>
                  </a:lnTo>
                  <a:lnTo>
                    <a:pt x="128" y="144"/>
                  </a:lnTo>
                  <a:lnTo>
                    <a:pt x="128" y="144"/>
                  </a:lnTo>
                  <a:lnTo>
                    <a:pt x="188" y="144"/>
                  </a:lnTo>
                  <a:lnTo>
                    <a:pt x="188" y="204"/>
                  </a:lnTo>
                  <a:lnTo>
                    <a:pt x="310" y="102"/>
                  </a:lnTo>
                  <a:lnTo>
                    <a:pt x="188" y="0"/>
                  </a:lnTo>
                  <a:lnTo>
                    <a:pt x="188" y="66"/>
                  </a:lnTo>
                  <a:lnTo>
                    <a:pt x="188" y="66"/>
                  </a:lnTo>
                  <a:lnTo>
                    <a:pt x="128" y="66"/>
                  </a:lnTo>
                  <a:lnTo>
                    <a:pt x="128" y="66"/>
                  </a:lnTo>
                  <a:lnTo>
                    <a:pt x="118" y="64"/>
                  </a:lnTo>
                  <a:lnTo>
                    <a:pt x="104" y="60"/>
                  </a:lnTo>
                  <a:lnTo>
                    <a:pt x="88" y="50"/>
                  </a:lnTo>
                  <a:lnTo>
                    <a:pt x="70" y="38"/>
                  </a:lnTo>
                  <a:lnTo>
                    <a:pt x="70" y="38"/>
                  </a:lnTo>
                  <a:lnTo>
                    <a:pt x="52" y="22"/>
                  </a:lnTo>
                  <a:lnTo>
                    <a:pt x="52" y="22"/>
                  </a:lnTo>
                  <a:lnTo>
                    <a:pt x="32" y="46"/>
                  </a:lnTo>
                  <a:lnTo>
                    <a:pt x="32" y="46"/>
                  </a:lnTo>
                  <a:lnTo>
                    <a:pt x="0" y="78"/>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6" name="Freeform 140"/>
            <p:cNvSpPr/>
            <p:nvPr/>
          </p:nvSpPr>
          <p:spPr bwMode="auto">
            <a:xfrm>
              <a:off x="6135688" y="3384550"/>
              <a:ext cx="914400" cy="593725"/>
            </a:xfrm>
            <a:custGeom>
              <a:avLst/>
              <a:gdLst>
                <a:gd name="T0" fmla="*/ 394 w 576"/>
                <a:gd name="T1" fmla="*/ 140 h 374"/>
                <a:gd name="T2" fmla="*/ 394 w 576"/>
                <a:gd name="T3" fmla="*/ 140 h 374"/>
                <a:gd name="T4" fmla="*/ 394 w 576"/>
                <a:gd name="T5" fmla="*/ 140 h 374"/>
                <a:gd name="T6" fmla="*/ 394 w 576"/>
                <a:gd name="T7" fmla="*/ 140 h 374"/>
                <a:gd name="T8" fmla="*/ 454 w 576"/>
                <a:gd name="T9" fmla="*/ 140 h 374"/>
                <a:gd name="T10" fmla="*/ 454 w 576"/>
                <a:gd name="T11" fmla="*/ 202 h 374"/>
                <a:gd name="T12" fmla="*/ 576 w 576"/>
                <a:gd name="T13" fmla="*/ 100 h 374"/>
                <a:gd name="T14" fmla="*/ 454 w 576"/>
                <a:gd name="T15" fmla="*/ 0 h 374"/>
                <a:gd name="T16" fmla="*/ 454 w 576"/>
                <a:gd name="T17" fmla="*/ 64 h 374"/>
                <a:gd name="T18" fmla="*/ 454 w 576"/>
                <a:gd name="T19" fmla="*/ 64 h 374"/>
                <a:gd name="T20" fmla="*/ 394 w 576"/>
                <a:gd name="T21" fmla="*/ 64 h 374"/>
                <a:gd name="T22" fmla="*/ 394 w 576"/>
                <a:gd name="T23" fmla="*/ 64 h 374"/>
                <a:gd name="T24" fmla="*/ 378 w 576"/>
                <a:gd name="T25" fmla="*/ 64 h 374"/>
                <a:gd name="T26" fmla="*/ 364 w 576"/>
                <a:gd name="T27" fmla="*/ 66 h 374"/>
                <a:gd name="T28" fmla="*/ 350 w 576"/>
                <a:gd name="T29" fmla="*/ 72 h 374"/>
                <a:gd name="T30" fmla="*/ 336 w 576"/>
                <a:gd name="T31" fmla="*/ 76 h 374"/>
                <a:gd name="T32" fmla="*/ 312 w 576"/>
                <a:gd name="T33" fmla="*/ 90 h 374"/>
                <a:gd name="T34" fmla="*/ 288 w 576"/>
                <a:gd name="T35" fmla="*/ 108 h 374"/>
                <a:gd name="T36" fmla="*/ 288 w 576"/>
                <a:gd name="T37" fmla="*/ 108 h 374"/>
                <a:gd name="T38" fmla="*/ 256 w 576"/>
                <a:gd name="T39" fmla="*/ 138 h 374"/>
                <a:gd name="T40" fmla="*/ 224 w 576"/>
                <a:gd name="T41" fmla="*/ 170 h 374"/>
                <a:gd name="T42" fmla="*/ 164 w 576"/>
                <a:gd name="T43" fmla="*/ 234 h 374"/>
                <a:gd name="T44" fmla="*/ 164 w 576"/>
                <a:gd name="T45" fmla="*/ 234 h 374"/>
                <a:gd name="T46" fmla="*/ 136 w 576"/>
                <a:gd name="T47" fmla="*/ 260 h 374"/>
                <a:gd name="T48" fmla="*/ 110 w 576"/>
                <a:gd name="T49" fmla="*/ 280 h 374"/>
                <a:gd name="T50" fmla="*/ 110 w 576"/>
                <a:gd name="T51" fmla="*/ 280 h 374"/>
                <a:gd name="T52" fmla="*/ 98 w 576"/>
                <a:gd name="T53" fmla="*/ 288 h 374"/>
                <a:gd name="T54" fmla="*/ 86 w 576"/>
                <a:gd name="T55" fmla="*/ 292 h 374"/>
                <a:gd name="T56" fmla="*/ 78 w 576"/>
                <a:gd name="T57" fmla="*/ 296 h 374"/>
                <a:gd name="T58" fmla="*/ 68 w 576"/>
                <a:gd name="T59" fmla="*/ 296 h 374"/>
                <a:gd name="T60" fmla="*/ 68 w 576"/>
                <a:gd name="T61" fmla="*/ 296 h 374"/>
                <a:gd name="T62" fmla="*/ 68 w 576"/>
                <a:gd name="T63" fmla="*/ 296 h 374"/>
                <a:gd name="T64" fmla="*/ 68 w 576"/>
                <a:gd name="T65" fmla="*/ 296 h 374"/>
                <a:gd name="T66" fmla="*/ 0 w 576"/>
                <a:gd name="T67" fmla="*/ 296 h 374"/>
                <a:gd name="T68" fmla="*/ 0 w 576"/>
                <a:gd name="T69" fmla="*/ 374 h 374"/>
                <a:gd name="T70" fmla="*/ 0 w 576"/>
                <a:gd name="T71" fmla="*/ 374 h 374"/>
                <a:gd name="T72" fmla="*/ 68 w 576"/>
                <a:gd name="T73" fmla="*/ 374 h 374"/>
                <a:gd name="T74" fmla="*/ 68 w 576"/>
                <a:gd name="T75" fmla="*/ 374 h 374"/>
                <a:gd name="T76" fmla="*/ 84 w 576"/>
                <a:gd name="T77" fmla="*/ 372 h 374"/>
                <a:gd name="T78" fmla="*/ 98 w 576"/>
                <a:gd name="T79" fmla="*/ 370 h 374"/>
                <a:gd name="T80" fmla="*/ 112 w 576"/>
                <a:gd name="T81" fmla="*/ 366 h 374"/>
                <a:gd name="T82" fmla="*/ 126 w 576"/>
                <a:gd name="T83" fmla="*/ 360 h 374"/>
                <a:gd name="T84" fmla="*/ 152 w 576"/>
                <a:gd name="T85" fmla="*/ 346 h 374"/>
                <a:gd name="T86" fmla="*/ 174 w 576"/>
                <a:gd name="T87" fmla="*/ 328 h 374"/>
                <a:gd name="T88" fmla="*/ 174 w 576"/>
                <a:gd name="T89" fmla="*/ 328 h 374"/>
                <a:gd name="T90" fmla="*/ 208 w 576"/>
                <a:gd name="T91" fmla="*/ 298 h 374"/>
                <a:gd name="T92" fmla="*/ 240 w 576"/>
                <a:gd name="T93" fmla="*/ 266 h 374"/>
                <a:gd name="T94" fmla="*/ 300 w 576"/>
                <a:gd name="T95" fmla="*/ 202 h 374"/>
                <a:gd name="T96" fmla="*/ 300 w 576"/>
                <a:gd name="T97" fmla="*/ 202 h 374"/>
                <a:gd name="T98" fmla="*/ 328 w 576"/>
                <a:gd name="T99" fmla="*/ 176 h 374"/>
                <a:gd name="T100" fmla="*/ 354 w 576"/>
                <a:gd name="T101" fmla="*/ 156 h 374"/>
                <a:gd name="T102" fmla="*/ 354 w 576"/>
                <a:gd name="T103" fmla="*/ 156 h 374"/>
                <a:gd name="T104" fmla="*/ 366 w 576"/>
                <a:gd name="T105" fmla="*/ 148 h 374"/>
                <a:gd name="T106" fmla="*/ 376 w 576"/>
                <a:gd name="T107" fmla="*/ 144 h 374"/>
                <a:gd name="T108" fmla="*/ 386 w 576"/>
                <a:gd name="T109" fmla="*/ 142 h 374"/>
                <a:gd name="T110" fmla="*/ 394 w 576"/>
                <a:gd name="T111" fmla="*/ 140 h 374"/>
                <a:gd name="T112" fmla="*/ 394 w 576"/>
                <a:gd name="T113" fmla="*/ 14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374">
                  <a:moveTo>
                    <a:pt x="394" y="140"/>
                  </a:moveTo>
                  <a:lnTo>
                    <a:pt x="394" y="140"/>
                  </a:lnTo>
                  <a:lnTo>
                    <a:pt x="394" y="140"/>
                  </a:lnTo>
                  <a:lnTo>
                    <a:pt x="394" y="140"/>
                  </a:lnTo>
                  <a:lnTo>
                    <a:pt x="454" y="140"/>
                  </a:lnTo>
                  <a:lnTo>
                    <a:pt x="454" y="202"/>
                  </a:lnTo>
                  <a:lnTo>
                    <a:pt x="576" y="100"/>
                  </a:lnTo>
                  <a:lnTo>
                    <a:pt x="454" y="0"/>
                  </a:lnTo>
                  <a:lnTo>
                    <a:pt x="454" y="64"/>
                  </a:lnTo>
                  <a:lnTo>
                    <a:pt x="454" y="64"/>
                  </a:lnTo>
                  <a:lnTo>
                    <a:pt x="394" y="64"/>
                  </a:lnTo>
                  <a:lnTo>
                    <a:pt x="394" y="64"/>
                  </a:lnTo>
                  <a:lnTo>
                    <a:pt x="378" y="64"/>
                  </a:lnTo>
                  <a:lnTo>
                    <a:pt x="364" y="66"/>
                  </a:lnTo>
                  <a:lnTo>
                    <a:pt x="350" y="72"/>
                  </a:lnTo>
                  <a:lnTo>
                    <a:pt x="336" y="76"/>
                  </a:lnTo>
                  <a:lnTo>
                    <a:pt x="312" y="90"/>
                  </a:lnTo>
                  <a:lnTo>
                    <a:pt x="288" y="108"/>
                  </a:lnTo>
                  <a:lnTo>
                    <a:pt x="288" y="108"/>
                  </a:lnTo>
                  <a:lnTo>
                    <a:pt x="256" y="138"/>
                  </a:lnTo>
                  <a:lnTo>
                    <a:pt x="224" y="170"/>
                  </a:lnTo>
                  <a:lnTo>
                    <a:pt x="164" y="234"/>
                  </a:lnTo>
                  <a:lnTo>
                    <a:pt x="164" y="234"/>
                  </a:lnTo>
                  <a:lnTo>
                    <a:pt x="136" y="260"/>
                  </a:lnTo>
                  <a:lnTo>
                    <a:pt x="110" y="280"/>
                  </a:lnTo>
                  <a:lnTo>
                    <a:pt x="110" y="280"/>
                  </a:lnTo>
                  <a:lnTo>
                    <a:pt x="98" y="288"/>
                  </a:lnTo>
                  <a:lnTo>
                    <a:pt x="86" y="292"/>
                  </a:lnTo>
                  <a:lnTo>
                    <a:pt x="78" y="296"/>
                  </a:lnTo>
                  <a:lnTo>
                    <a:pt x="68" y="296"/>
                  </a:lnTo>
                  <a:lnTo>
                    <a:pt x="68" y="296"/>
                  </a:lnTo>
                  <a:lnTo>
                    <a:pt x="68" y="296"/>
                  </a:lnTo>
                  <a:lnTo>
                    <a:pt x="68" y="296"/>
                  </a:lnTo>
                  <a:lnTo>
                    <a:pt x="0" y="296"/>
                  </a:lnTo>
                  <a:lnTo>
                    <a:pt x="0" y="374"/>
                  </a:lnTo>
                  <a:lnTo>
                    <a:pt x="0" y="374"/>
                  </a:lnTo>
                  <a:lnTo>
                    <a:pt x="68" y="374"/>
                  </a:lnTo>
                  <a:lnTo>
                    <a:pt x="68" y="374"/>
                  </a:lnTo>
                  <a:lnTo>
                    <a:pt x="84" y="372"/>
                  </a:lnTo>
                  <a:lnTo>
                    <a:pt x="98" y="370"/>
                  </a:lnTo>
                  <a:lnTo>
                    <a:pt x="112" y="366"/>
                  </a:lnTo>
                  <a:lnTo>
                    <a:pt x="126" y="360"/>
                  </a:lnTo>
                  <a:lnTo>
                    <a:pt x="152" y="346"/>
                  </a:lnTo>
                  <a:lnTo>
                    <a:pt x="174" y="328"/>
                  </a:lnTo>
                  <a:lnTo>
                    <a:pt x="174" y="328"/>
                  </a:lnTo>
                  <a:lnTo>
                    <a:pt x="208" y="298"/>
                  </a:lnTo>
                  <a:lnTo>
                    <a:pt x="240" y="266"/>
                  </a:lnTo>
                  <a:lnTo>
                    <a:pt x="300" y="202"/>
                  </a:lnTo>
                  <a:lnTo>
                    <a:pt x="300" y="202"/>
                  </a:lnTo>
                  <a:lnTo>
                    <a:pt x="328" y="176"/>
                  </a:lnTo>
                  <a:lnTo>
                    <a:pt x="354" y="156"/>
                  </a:lnTo>
                  <a:lnTo>
                    <a:pt x="354" y="156"/>
                  </a:lnTo>
                  <a:lnTo>
                    <a:pt x="366" y="148"/>
                  </a:lnTo>
                  <a:lnTo>
                    <a:pt x="376" y="144"/>
                  </a:lnTo>
                  <a:lnTo>
                    <a:pt x="386" y="142"/>
                  </a:lnTo>
                  <a:lnTo>
                    <a:pt x="394" y="140"/>
                  </a:lnTo>
                  <a:lnTo>
                    <a:pt x="394"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77" name="Freeform 225"/>
          <p:cNvSpPr>
            <a:spLocks noEditPoints="1"/>
          </p:cNvSpPr>
          <p:nvPr/>
        </p:nvSpPr>
        <p:spPr bwMode="auto">
          <a:xfrm>
            <a:off x="8669825" y="2615923"/>
            <a:ext cx="385930" cy="386824"/>
          </a:xfrm>
          <a:custGeom>
            <a:avLst/>
            <a:gdLst>
              <a:gd name="T0" fmla="*/ 426 w 432"/>
              <a:gd name="T1" fmla="*/ 45 h 433"/>
              <a:gd name="T2" fmla="*/ 387 w 432"/>
              <a:gd name="T3" fmla="*/ 6 h 433"/>
              <a:gd name="T4" fmla="*/ 345 w 432"/>
              <a:gd name="T5" fmla="*/ 1 h 433"/>
              <a:gd name="T6" fmla="*/ 299 w 432"/>
              <a:gd name="T7" fmla="*/ 33 h 433"/>
              <a:gd name="T8" fmla="*/ 287 w 432"/>
              <a:gd name="T9" fmla="*/ 73 h 433"/>
              <a:gd name="T10" fmla="*/ 302 w 432"/>
              <a:gd name="T11" fmla="*/ 117 h 433"/>
              <a:gd name="T12" fmla="*/ 341 w 432"/>
              <a:gd name="T13" fmla="*/ 142 h 433"/>
              <a:gd name="T14" fmla="*/ 282 w 432"/>
              <a:gd name="T15" fmla="*/ 187 h 433"/>
              <a:gd name="T16" fmla="*/ 251 w 432"/>
              <a:gd name="T17" fmla="*/ 153 h 433"/>
              <a:gd name="T18" fmla="*/ 215 w 432"/>
              <a:gd name="T19" fmla="*/ 144 h 433"/>
              <a:gd name="T20" fmla="*/ 170 w 432"/>
              <a:gd name="T21" fmla="*/ 159 h 433"/>
              <a:gd name="T22" fmla="*/ 144 w 432"/>
              <a:gd name="T23" fmla="*/ 199 h 433"/>
              <a:gd name="T24" fmla="*/ 42 w 432"/>
              <a:gd name="T25" fmla="*/ 295 h 433"/>
              <a:gd name="T26" fmla="*/ 8 w 432"/>
              <a:gd name="T27" fmla="*/ 327 h 433"/>
              <a:gd name="T28" fmla="*/ 0 w 432"/>
              <a:gd name="T29" fmla="*/ 361 h 433"/>
              <a:gd name="T30" fmla="*/ 21 w 432"/>
              <a:gd name="T31" fmla="*/ 412 h 433"/>
              <a:gd name="T32" fmla="*/ 72 w 432"/>
              <a:gd name="T33" fmla="*/ 433 h 433"/>
              <a:gd name="T34" fmla="*/ 111 w 432"/>
              <a:gd name="T35" fmla="*/ 420 h 433"/>
              <a:gd name="T36" fmla="*/ 141 w 432"/>
              <a:gd name="T37" fmla="*/ 375 h 433"/>
              <a:gd name="T38" fmla="*/ 140 w 432"/>
              <a:gd name="T39" fmla="*/ 337 h 433"/>
              <a:gd name="T40" fmla="*/ 111 w 432"/>
              <a:gd name="T41" fmla="*/ 301 h 433"/>
              <a:gd name="T42" fmla="*/ 144 w 432"/>
              <a:gd name="T43" fmla="*/ 235 h 433"/>
              <a:gd name="T44" fmla="*/ 162 w 432"/>
              <a:gd name="T45" fmla="*/ 265 h 433"/>
              <a:gd name="T46" fmla="*/ 203 w 432"/>
              <a:gd name="T47" fmla="*/ 288 h 433"/>
              <a:gd name="T48" fmla="*/ 239 w 432"/>
              <a:gd name="T49" fmla="*/ 285 h 433"/>
              <a:gd name="T50" fmla="*/ 276 w 432"/>
              <a:gd name="T51" fmla="*/ 256 h 433"/>
              <a:gd name="T52" fmla="*/ 377 w 432"/>
              <a:gd name="T53" fmla="*/ 142 h 433"/>
              <a:gd name="T54" fmla="*/ 408 w 432"/>
              <a:gd name="T55" fmla="*/ 126 h 433"/>
              <a:gd name="T56" fmla="*/ 431 w 432"/>
              <a:gd name="T57" fmla="*/ 85 h 433"/>
              <a:gd name="T58" fmla="*/ 107 w 432"/>
              <a:gd name="T59" fmla="*/ 361 h 433"/>
              <a:gd name="T60" fmla="*/ 96 w 432"/>
              <a:gd name="T61" fmla="*/ 387 h 433"/>
              <a:gd name="T62" fmla="*/ 72 w 432"/>
              <a:gd name="T63" fmla="*/ 397 h 433"/>
              <a:gd name="T64" fmla="*/ 51 w 432"/>
              <a:gd name="T65" fmla="*/ 390 h 433"/>
              <a:gd name="T66" fmla="*/ 36 w 432"/>
              <a:gd name="T67" fmla="*/ 367 h 433"/>
              <a:gd name="T68" fmla="*/ 39 w 432"/>
              <a:gd name="T69" fmla="*/ 346 h 433"/>
              <a:gd name="T70" fmla="*/ 57 w 432"/>
              <a:gd name="T71" fmla="*/ 328 h 433"/>
              <a:gd name="T72" fmla="*/ 78 w 432"/>
              <a:gd name="T73" fmla="*/ 325 h 433"/>
              <a:gd name="T74" fmla="*/ 101 w 432"/>
              <a:gd name="T75" fmla="*/ 340 h 433"/>
              <a:gd name="T76" fmla="*/ 107 w 432"/>
              <a:gd name="T77" fmla="*/ 361 h 433"/>
              <a:gd name="T78" fmla="*/ 215 w 432"/>
              <a:gd name="T79" fmla="*/ 253 h 433"/>
              <a:gd name="T80" fmla="*/ 195 w 432"/>
              <a:gd name="T81" fmla="*/ 247 h 433"/>
              <a:gd name="T82" fmla="*/ 179 w 432"/>
              <a:gd name="T83" fmla="*/ 223 h 433"/>
              <a:gd name="T84" fmla="*/ 182 w 432"/>
              <a:gd name="T85" fmla="*/ 202 h 433"/>
              <a:gd name="T86" fmla="*/ 201 w 432"/>
              <a:gd name="T87" fmla="*/ 183 h 433"/>
              <a:gd name="T88" fmla="*/ 222 w 432"/>
              <a:gd name="T89" fmla="*/ 181 h 433"/>
              <a:gd name="T90" fmla="*/ 246 w 432"/>
              <a:gd name="T91" fmla="*/ 196 h 433"/>
              <a:gd name="T92" fmla="*/ 252 w 432"/>
              <a:gd name="T93" fmla="*/ 217 h 433"/>
              <a:gd name="T94" fmla="*/ 242 w 432"/>
              <a:gd name="T95" fmla="*/ 243 h 433"/>
              <a:gd name="T96" fmla="*/ 215 w 432"/>
              <a:gd name="T97" fmla="*/ 253 h 433"/>
              <a:gd name="T98" fmla="*/ 351 w 432"/>
              <a:gd name="T99" fmla="*/ 108 h 433"/>
              <a:gd name="T100" fmla="*/ 329 w 432"/>
              <a:gd name="T101" fmla="*/ 93 h 433"/>
              <a:gd name="T102" fmla="*/ 323 w 432"/>
              <a:gd name="T103" fmla="*/ 73 h 433"/>
              <a:gd name="T104" fmla="*/ 333 w 432"/>
              <a:gd name="T105" fmla="*/ 46 h 433"/>
              <a:gd name="T106" fmla="*/ 359 w 432"/>
              <a:gd name="T107" fmla="*/ 36 h 433"/>
              <a:gd name="T108" fmla="*/ 380 w 432"/>
              <a:gd name="T109" fmla="*/ 42 h 433"/>
              <a:gd name="T110" fmla="*/ 395 w 432"/>
              <a:gd name="T111" fmla="*/ 66 h 433"/>
              <a:gd name="T112" fmla="*/ 393 w 432"/>
              <a:gd name="T113" fmla="*/ 87 h 433"/>
              <a:gd name="T114" fmla="*/ 374 w 432"/>
              <a:gd name="T115" fmla="*/ 106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2" h="433">
                <a:moveTo>
                  <a:pt x="432" y="73"/>
                </a:moveTo>
                <a:lnTo>
                  <a:pt x="432" y="73"/>
                </a:lnTo>
                <a:lnTo>
                  <a:pt x="431" y="58"/>
                </a:lnTo>
                <a:lnTo>
                  <a:pt x="426" y="45"/>
                </a:lnTo>
                <a:lnTo>
                  <a:pt x="419" y="33"/>
                </a:lnTo>
                <a:lnTo>
                  <a:pt x="410" y="21"/>
                </a:lnTo>
                <a:lnTo>
                  <a:pt x="399" y="13"/>
                </a:lnTo>
                <a:lnTo>
                  <a:pt x="387" y="6"/>
                </a:lnTo>
                <a:lnTo>
                  <a:pt x="374" y="1"/>
                </a:lnTo>
                <a:lnTo>
                  <a:pt x="359" y="0"/>
                </a:lnTo>
                <a:lnTo>
                  <a:pt x="359" y="0"/>
                </a:lnTo>
                <a:lnTo>
                  <a:pt x="345" y="1"/>
                </a:lnTo>
                <a:lnTo>
                  <a:pt x="332" y="6"/>
                </a:lnTo>
                <a:lnTo>
                  <a:pt x="318" y="13"/>
                </a:lnTo>
                <a:lnTo>
                  <a:pt x="308" y="21"/>
                </a:lnTo>
                <a:lnTo>
                  <a:pt x="299" y="33"/>
                </a:lnTo>
                <a:lnTo>
                  <a:pt x="293" y="45"/>
                </a:lnTo>
                <a:lnTo>
                  <a:pt x="288" y="58"/>
                </a:lnTo>
                <a:lnTo>
                  <a:pt x="287" y="73"/>
                </a:lnTo>
                <a:lnTo>
                  <a:pt x="287" y="73"/>
                </a:lnTo>
                <a:lnTo>
                  <a:pt x="288" y="85"/>
                </a:lnTo>
                <a:lnTo>
                  <a:pt x="291" y="97"/>
                </a:lnTo>
                <a:lnTo>
                  <a:pt x="296" y="108"/>
                </a:lnTo>
                <a:lnTo>
                  <a:pt x="302" y="117"/>
                </a:lnTo>
                <a:lnTo>
                  <a:pt x="311" y="126"/>
                </a:lnTo>
                <a:lnTo>
                  <a:pt x="320" y="133"/>
                </a:lnTo>
                <a:lnTo>
                  <a:pt x="330" y="139"/>
                </a:lnTo>
                <a:lnTo>
                  <a:pt x="341" y="142"/>
                </a:lnTo>
                <a:lnTo>
                  <a:pt x="341" y="199"/>
                </a:lnTo>
                <a:lnTo>
                  <a:pt x="285" y="199"/>
                </a:lnTo>
                <a:lnTo>
                  <a:pt x="285" y="199"/>
                </a:lnTo>
                <a:lnTo>
                  <a:pt x="282" y="187"/>
                </a:lnTo>
                <a:lnTo>
                  <a:pt x="276" y="177"/>
                </a:lnTo>
                <a:lnTo>
                  <a:pt x="269" y="168"/>
                </a:lnTo>
                <a:lnTo>
                  <a:pt x="260" y="159"/>
                </a:lnTo>
                <a:lnTo>
                  <a:pt x="251" y="153"/>
                </a:lnTo>
                <a:lnTo>
                  <a:pt x="239" y="148"/>
                </a:lnTo>
                <a:lnTo>
                  <a:pt x="228" y="145"/>
                </a:lnTo>
                <a:lnTo>
                  <a:pt x="215" y="144"/>
                </a:lnTo>
                <a:lnTo>
                  <a:pt x="215" y="144"/>
                </a:lnTo>
                <a:lnTo>
                  <a:pt x="203" y="145"/>
                </a:lnTo>
                <a:lnTo>
                  <a:pt x="191" y="148"/>
                </a:lnTo>
                <a:lnTo>
                  <a:pt x="180" y="153"/>
                </a:lnTo>
                <a:lnTo>
                  <a:pt x="170" y="159"/>
                </a:lnTo>
                <a:lnTo>
                  <a:pt x="162" y="168"/>
                </a:lnTo>
                <a:lnTo>
                  <a:pt x="155" y="177"/>
                </a:lnTo>
                <a:lnTo>
                  <a:pt x="149" y="187"/>
                </a:lnTo>
                <a:lnTo>
                  <a:pt x="144" y="199"/>
                </a:lnTo>
                <a:lnTo>
                  <a:pt x="53" y="199"/>
                </a:lnTo>
                <a:lnTo>
                  <a:pt x="53" y="291"/>
                </a:lnTo>
                <a:lnTo>
                  <a:pt x="53" y="291"/>
                </a:lnTo>
                <a:lnTo>
                  <a:pt x="42" y="295"/>
                </a:lnTo>
                <a:lnTo>
                  <a:pt x="32" y="301"/>
                </a:lnTo>
                <a:lnTo>
                  <a:pt x="23" y="309"/>
                </a:lnTo>
                <a:lnTo>
                  <a:pt x="15" y="316"/>
                </a:lnTo>
                <a:lnTo>
                  <a:pt x="8" y="327"/>
                </a:lnTo>
                <a:lnTo>
                  <a:pt x="3" y="337"/>
                </a:lnTo>
                <a:lnTo>
                  <a:pt x="0" y="349"/>
                </a:lnTo>
                <a:lnTo>
                  <a:pt x="0" y="361"/>
                </a:lnTo>
                <a:lnTo>
                  <a:pt x="0" y="361"/>
                </a:lnTo>
                <a:lnTo>
                  <a:pt x="2" y="375"/>
                </a:lnTo>
                <a:lnTo>
                  <a:pt x="5" y="388"/>
                </a:lnTo>
                <a:lnTo>
                  <a:pt x="12" y="400"/>
                </a:lnTo>
                <a:lnTo>
                  <a:pt x="21" y="412"/>
                </a:lnTo>
                <a:lnTo>
                  <a:pt x="32" y="420"/>
                </a:lnTo>
                <a:lnTo>
                  <a:pt x="44" y="427"/>
                </a:lnTo>
                <a:lnTo>
                  <a:pt x="57" y="432"/>
                </a:lnTo>
                <a:lnTo>
                  <a:pt x="72" y="433"/>
                </a:lnTo>
                <a:lnTo>
                  <a:pt x="72" y="433"/>
                </a:lnTo>
                <a:lnTo>
                  <a:pt x="86" y="432"/>
                </a:lnTo>
                <a:lnTo>
                  <a:pt x="99" y="427"/>
                </a:lnTo>
                <a:lnTo>
                  <a:pt x="111" y="420"/>
                </a:lnTo>
                <a:lnTo>
                  <a:pt x="122" y="412"/>
                </a:lnTo>
                <a:lnTo>
                  <a:pt x="131" y="400"/>
                </a:lnTo>
                <a:lnTo>
                  <a:pt x="138" y="388"/>
                </a:lnTo>
                <a:lnTo>
                  <a:pt x="141" y="375"/>
                </a:lnTo>
                <a:lnTo>
                  <a:pt x="143" y="361"/>
                </a:lnTo>
                <a:lnTo>
                  <a:pt x="143" y="361"/>
                </a:lnTo>
                <a:lnTo>
                  <a:pt x="143" y="348"/>
                </a:lnTo>
                <a:lnTo>
                  <a:pt x="140" y="337"/>
                </a:lnTo>
                <a:lnTo>
                  <a:pt x="134" y="327"/>
                </a:lnTo>
                <a:lnTo>
                  <a:pt x="128" y="316"/>
                </a:lnTo>
                <a:lnTo>
                  <a:pt x="120" y="307"/>
                </a:lnTo>
                <a:lnTo>
                  <a:pt x="111" y="301"/>
                </a:lnTo>
                <a:lnTo>
                  <a:pt x="101" y="295"/>
                </a:lnTo>
                <a:lnTo>
                  <a:pt x="89" y="291"/>
                </a:lnTo>
                <a:lnTo>
                  <a:pt x="89" y="235"/>
                </a:lnTo>
                <a:lnTo>
                  <a:pt x="144" y="235"/>
                </a:lnTo>
                <a:lnTo>
                  <a:pt x="144" y="235"/>
                </a:lnTo>
                <a:lnTo>
                  <a:pt x="149" y="246"/>
                </a:lnTo>
                <a:lnTo>
                  <a:pt x="155" y="256"/>
                </a:lnTo>
                <a:lnTo>
                  <a:pt x="162" y="265"/>
                </a:lnTo>
                <a:lnTo>
                  <a:pt x="170" y="274"/>
                </a:lnTo>
                <a:lnTo>
                  <a:pt x="180" y="280"/>
                </a:lnTo>
                <a:lnTo>
                  <a:pt x="191" y="285"/>
                </a:lnTo>
                <a:lnTo>
                  <a:pt x="203" y="288"/>
                </a:lnTo>
                <a:lnTo>
                  <a:pt x="215" y="289"/>
                </a:lnTo>
                <a:lnTo>
                  <a:pt x="215" y="289"/>
                </a:lnTo>
                <a:lnTo>
                  <a:pt x="228" y="288"/>
                </a:lnTo>
                <a:lnTo>
                  <a:pt x="239" y="285"/>
                </a:lnTo>
                <a:lnTo>
                  <a:pt x="251" y="280"/>
                </a:lnTo>
                <a:lnTo>
                  <a:pt x="260" y="274"/>
                </a:lnTo>
                <a:lnTo>
                  <a:pt x="269" y="265"/>
                </a:lnTo>
                <a:lnTo>
                  <a:pt x="276" y="256"/>
                </a:lnTo>
                <a:lnTo>
                  <a:pt x="282" y="246"/>
                </a:lnTo>
                <a:lnTo>
                  <a:pt x="285" y="235"/>
                </a:lnTo>
                <a:lnTo>
                  <a:pt x="377" y="235"/>
                </a:lnTo>
                <a:lnTo>
                  <a:pt x="377" y="142"/>
                </a:lnTo>
                <a:lnTo>
                  <a:pt x="377" y="142"/>
                </a:lnTo>
                <a:lnTo>
                  <a:pt x="389" y="139"/>
                </a:lnTo>
                <a:lnTo>
                  <a:pt x="399" y="133"/>
                </a:lnTo>
                <a:lnTo>
                  <a:pt x="408" y="126"/>
                </a:lnTo>
                <a:lnTo>
                  <a:pt x="416" y="117"/>
                </a:lnTo>
                <a:lnTo>
                  <a:pt x="423" y="108"/>
                </a:lnTo>
                <a:lnTo>
                  <a:pt x="428" y="97"/>
                </a:lnTo>
                <a:lnTo>
                  <a:pt x="431" y="85"/>
                </a:lnTo>
                <a:lnTo>
                  <a:pt x="432" y="73"/>
                </a:lnTo>
                <a:lnTo>
                  <a:pt x="432" y="73"/>
                </a:lnTo>
                <a:close/>
                <a:moveTo>
                  <a:pt x="107" y="361"/>
                </a:moveTo>
                <a:lnTo>
                  <a:pt x="107" y="361"/>
                </a:lnTo>
                <a:lnTo>
                  <a:pt x="107" y="367"/>
                </a:lnTo>
                <a:lnTo>
                  <a:pt x="104" y="375"/>
                </a:lnTo>
                <a:lnTo>
                  <a:pt x="101" y="381"/>
                </a:lnTo>
                <a:lnTo>
                  <a:pt x="96" y="387"/>
                </a:lnTo>
                <a:lnTo>
                  <a:pt x="92" y="390"/>
                </a:lnTo>
                <a:lnTo>
                  <a:pt x="86" y="394"/>
                </a:lnTo>
                <a:lnTo>
                  <a:pt x="78" y="396"/>
                </a:lnTo>
                <a:lnTo>
                  <a:pt x="72" y="397"/>
                </a:lnTo>
                <a:lnTo>
                  <a:pt x="72" y="397"/>
                </a:lnTo>
                <a:lnTo>
                  <a:pt x="65" y="396"/>
                </a:lnTo>
                <a:lnTo>
                  <a:pt x="57" y="394"/>
                </a:lnTo>
                <a:lnTo>
                  <a:pt x="51" y="390"/>
                </a:lnTo>
                <a:lnTo>
                  <a:pt x="47" y="387"/>
                </a:lnTo>
                <a:lnTo>
                  <a:pt x="42" y="381"/>
                </a:lnTo>
                <a:lnTo>
                  <a:pt x="39" y="375"/>
                </a:lnTo>
                <a:lnTo>
                  <a:pt x="36" y="367"/>
                </a:lnTo>
                <a:lnTo>
                  <a:pt x="36" y="361"/>
                </a:lnTo>
                <a:lnTo>
                  <a:pt x="36" y="361"/>
                </a:lnTo>
                <a:lnTo>
                  <a:pt x="36" y="354"/>
                </a:lnTo>
                <a:lnTo>
                  <a:pt x="39" y="346"/>
                </a:lnTo>
                <a:lnTo>
                  <a:pt x="42" y="340"/>
                </a:lnTo>
                <a:lnTo>
                  <a:pt x="47" y="336"/>
                </a:lnTo>
                <a:lnTo>
                  <a:pt x="51" y="331"/>
                </a:lnTo>
                <a:lnTo>
                  <a:pt x="57" y="328"/>
                </a:lnTo>
                <a:lnTo>
                  <a:pt x="65" y="325"/>
                </a:lnTo>
                <a:lnTo>
                  <a:pt x="72" y="325"/>
                </a:lnTo>
                <a:lnTo>
                  <a:pt x="72" y="325"/>
                </a:lnTo>
                <a:lnTo>
                  <a:pt x="78" y="325"/>
                </a:lnTo>
                <a:lnTo>
                  <a:pt x="86" y="328"/>
                </a:lnTo>
                <a:lnTo>
                  <a:pt x="92" y="331"/>
                </a:lnTo>
                <a:lnTo>
                  <a:pt x="96" y="336"/>
                </a:lnTo>
                <a:lnTo>
                  <a:pt x="101" y="340"/>
                </a:lnTo>
                <a:lnTo>
                  <a:pt x="104" y="346"/>
                </a:lnTo>
                <a:lnTo>
                  <a:pt x="107" y="354"/>
                </a:lnTo>
                <a:lnTo>
                  <a:pt x="107" y="361"/>
                </a:lnTo>
                <a:lnTo>
                  <a:pt x="107" y="361"/>
                </a:lnTo>
                <a:close/>
                <a:moveTo>
                  <a:pt x="89" y="309"/>
                </a:moveTo>
                <a:lnTo>
                  <a:pt x="89" y="309"/>
                </a:lnTo>
                <a:lnTo>
                  <a:pt x="89" y="309"/>
                </a:lnTo>
                <a:close/>
                <a:moveTo>
                  <a:pt x="215" y="253"/>
                </a:moveTo>
                <a:lnTo>
                  <a:pt x="215" y="253"/>
                </a:lnTo>
                <a:lnTo>
                  <a:pt x="207" y="253"/>
                </a:lnTo>
                <a:lnTo>
                  <a:pt x="201" y="250"/>
                </a:lnTo>
                <a:lnTo>
                  <a:pt x="195" y="247"/>
                </a:lnTo>
                <a:lnTo>
                  <a:pt x="189" y="243"/>
                </a:lnTo>
                <a:lnTo>
                  <a:pt x="185" y="237"/>
                </a:lnTo>
                <a:lnTo>
                  <a:pt x="182" y="231"/>
                </a:lnTo>
                <a:lnTo>
                  <a:pt x="179" y="223"/>
                </a:lnTo>
                <a:lnTo>
                  <a:pt x="179" y="217"/>
                </a:lnTo>
                <a:lnTo>
                  <a:pt x="179" y="217"/>
                </a:lnTo>
                <a:lnTo>
                  <a:pt x="179" y="210"/>
                </a:lnTo>
                <a:lnTo>
                  <a:pt x="182" y="202"/>
                </a:lnTo>
                <a:lnTo>
                  <a:pt x="185" y="196"/>
                </a:lnTo>
                <a:lnTo>
                  <a:pt x="189" y="190"/>
                </a:lnTo>
                <a:lnTo>
                  <a:pt x="195" y="186"/>
                </a:lnTo>
                <a:lnTo>
                  <a:pt x="201" y="183"/>
                </a:lnTo>
                <a:lnTo>
                  <a:pt x="207" y="181"/>
                </a:lnTo>
                <a:lnTo>
                  <a:pt x="215" y="180"/>
                </a:lnTo>
                <a:lnTo>
                  <a:pt x="215" y="180"/>
                </a:lnTo>
                <a:lnTo>
                  <a:pt x="222" y="181"/>
                </a:lnTo>
                <a:lnTo>
                  <a:pt x="230" y="183"/>
                </a:lnTo>
                <a:lnTo>
                  <a:pt x="236" y="186"/>
                </a:lnTo>
                <a:lnTo>
                  <a:pt x="242" y="190"/>
                </a:lnTo>
                <a:lnTo>
                  <a:pt x="246" y="196"/>
                </a:lnTo>
                <a:lnTo>
                  <a:pt x="249" y="202"/>
                </a:lnTo>
                <a:lnTo>
                  <a:pt x="251" y="210"/>
                </a:lnTo>
                <a:lnTo>
                  <a:pt x="252" y="217"/>
                </a:lnTo>
                <a:lnTo>
                  <a:pt x="252" y="217"/>
                </a:lnTo>
                <a:lnTo>
                  <a:pt x="251" y="223"/>
                </a:lnTo>
                <a:lnTo>
                  <a:pt x="249" y="231"/>
                </a:lnTo>
                <a:lnTo>
                  <a:pt x="246" y="237"/>
                </a:lnTo>
                <a:lnTo>
                  <a:pt x="242" y="243"/>
                </a:lnTo>
                <a:lnTo>
                  <a:pt x="236" y="247"/>
                </a:lnTo>
                <a:lnTo>
                  <a:pt x="230" y="250"/>
                </a:lnTo>
                <a:lnTo>
                  <a:pt x="222" y="253"/>
                </a:lnTo>
                <a:lnTo>
                  <a:pt x="215" y="253"/>
                </a:lnTo>
                <a:lnTo>
                  <a:pt x="215" y="253"/>
                </a:lnTo>
                <a:close/>
                <a:moveTo>
                  <a:pt x="359" y="109"/>
                </a:moveTo>
                <a:lnTo>
                  <a:pt x="359" y="109"/>
                </a:lnTo>
                <a:lnTo>
                  <a:pt x="351" y="108"/>
                </a:lnTo>
                <a:lnTo>
                  <a:pt x="345" y="106"/>
                </a:lnTo>
                <a:lnTo>
                  <a:pt x="339" y="103"/>
                </a:lnTo>
                <a:lnTo>
                  <a:pt x="333" y="99"/>
                </a:lnTo>
                <a:lnTo>
                  <a:pt x="329" y="93"/>
                </a:lnTo>
                <a:lnTo>
                  <a:pt x="326" y="87"/>
                </a:lnTo>
                <a:lnTo>
                  <a:pt x="324" y="79"/>
                </a:lnTo>
                <a:lnTo>
                  <a:pt x="323" y="73"/>
                </a:lnTo>
                <a:lnTo>
                  <a:pt x="323" y="73"/>
                </a:lnTo>
                <a:lnTo>
                  <a:pt x="324" y="66"/>
                </a:lnTo>
                <a:lnTo>
                  <a:pt x="326" y="58"/>
                </a:lnTo>
                <a:lnTo>
                  <a:pt x="329" y="52"/>
                </a:lnTo>
                <a:lnTo>
                  <a:pt x="333" y="46"/>
                </a:lnTo>
                <a:lnTo>
                  <a:pt x="339" y="42"/>
                </a:lnTo>
                <a:lnTo>
                  <a:pt x="345" y="39"/>
                </a:lnTo>
                <a:lnTo>
                  <a:pt x="351" y="37"/>
                </a:lnTo>
                <a:lnTo>
                  <a:pt x="359" y="36"/>
                </a:lnTo>
                <a:lnTo>
                  <a:pt x="359" y="36"/>
                </a:lnTo>
                <a:lnTo>
                  <a:pt x="366" y="37"/>
                </a:lnTo>
                <a:lnTo>
                  <a:pt x="374" y="39"/>
                </a:lnTo>
                <a:lnTo>
                  <a:pt x="380" y="42"/>
                </a:lnTo>
                <a:lnTo>
                  <a:pt x="384" y="46"/>
                </a:lnTo>
                <a:lnTo>
                  <a:pt x="389" y="52"/>
                </a:lnTo>
                <a:lnTo>
                  <a:pt x="393" y="58"/>
                </a:lnTo>
                <a:lnTo>
                  <a:pt x="395" y="66"/>
                </a:lnTo>
                <a:lnTo>
                  <a:pt x="395" y="73"/>
                </a:lnTo>
                <a:lnTo>
                  <a:pt x="395" y="73"/>
                </a:lnTo>
                <a:lnTo>
                  <a:pt x="395" y="79"/>
                </a:lnTo>
                <a:lnTo>
                  <a:pt x="393" y="87"/>
                </a:lnTo>
                <a:lnTo>
                  <a:pt x="389" y="93"/>
                </a:lnTo>
                <a:lnTo>
                  <a:pt x="384" y="99"/>
                </a:lnTo>
                <a:lnTo>
                  <a:pt x="380" y="103"/>
                </a:lnTo>
                <a:lnTo>
                  <a:pt x="374" y="106"/>
                </a:lnTo>
                <a:lnTo>
                  <a:pt x="366" y="108"/>
                </a:lnTo>
                <a:lnTo>
                  <a:pt x="359" y="109"/>
                </a:lnTo>
                <a:lnTo>
                  <a:pt x="359" y="109"/>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8" name="Group 166"/>
          <p:cNvGrpSpPr/>
          <p:nvPr/>
        </p:nvGrpSpPr>
        <p:grpSpPr>
          <a:xfrm>
            <a:off x="319506" y="946885"/>
            <a:ext cx="314053" cy="292970"/>
            <a:chOff x="5029200" y="1192213"/>
            <a:chExt cx="685800" cy="639762"/>
          </a:xfrm>
          <a:solidFill>
            <a:schemeClr val="bg1"/>
          </a:solidFill>
        </p:grpSpPr>
        <p:sp>
          <p:nvSpPr>
            <p:cNvPr id="79" name="Freeform 278"/>
            <p:cNvSpPr>
              <a:spLocks noEditPoints="1"/>
            </p:cNvSpPr>
            <p:nvPr/>
          </p:nvSpPr>
          <p:spPr bwMode="auto">
            <a:xfrm>
              <a:off x="5029200" y="1554163"/>
              <a:ext cx="685800" cy="277812"/>
            </a:xfrm>
            <a:custGeom>
              <a:avLst/>
              <a:gdLst>
                <a:gd name="T0" fmla="*/ 269 w 432"/>
                <a:gd name="T1" fmla="*/ 0 h 175"/>
                <a:gd name="T2" fmla="*/ 258 w 432"/>
                <a:gd name="T3" fmla="*/ 1 h 175"/>
                <a:gd name="T4" fmla="*/ 242 w 432"/>
                <a:gd name="T5" fmla="*/ 7 h 175"/>
                <a:gd name="T6" fmla="*/ 230 w 432"/>
                <a:gd name="T7" fmla="*/ 21 h 175"/>
                <a:gd name="T8" fmla="*/ 222 w 432"/>
                <a:gd name="T9" fmla="*/ 37 h 175"/>
                <a:gd name="T10" fmla="*/ 221 w 432"/>
                <a:gd name="T11" fmla="*/ 66 h 175"/>
                <a:gd name="T12" fmla="*/ 95 w 432"/>
                <a:gd name="T13" fmla="*/ 66 h 175"/>
                <a:gd name="T14" fmla="*/ 95 w 432"/>
                <a:gd name="T15" fmla="*/ 18 h 175"/>
                <a:gd name="T16" fmla="*/ 93 w 432"/>
                <a:gd name="T17" fmla="*/ 13 h 175"/>
                <a:gd name="T18" fmla="*/ 87 w 432"/>
                <a:gd name="T19" fmla="*/ 10 h 175"/>
                <a:gd name="T20" fmla="*/ 5 w 432"/>
                <a:gd name="T21" fmla="*/ 79 h 175"/>
                <a:gd name="T22" fmla="*/ 2 w 432"/>
                <a:gd name="T23" fmla="*/ 84 h 175"/>
                <a:gd name="T24" fmla="*/ 2 w 432"/>
                <a:gd name="T25" fmla="*/ 93 h 175"/>
                <a:gd name="T26" fmla="*/ 84 w 432"/>
                <a:gd name="T27" fmla="*/ 163 h 175"/>
                <a:gd name="T28" fmla="*/ 87 w 432"/>
                <a:gd name="T29" fmla="*/ 165 h 175"/>
                <a:gd name="T30" fmla="*/ 93 w 432"/>
                <a:gd name="T31" fmla="*/ 163 h 175"/>
                <a:gd name="T32" fmla="*/ 95 w 432"/>
                <a:gd name="T33" fmla="*/ 123 h 175"/>
                <a:gd name="T34" fmla="*/ 95 w 432"/>
                <a:gd name="T35" fmla="*/ 109 h 175"/>
                <a:gd name="T36" fmla="*/ 221 w 432"/>
                <a:gd name="T37" fmla="*/ 129 h 175"/>
                <a:gd name="T38" fmla="*/ 222 w 432"/>
                <a:gd name="T39" fmla="*/ 138 h 175"/>
                <a:gd name="T40" fmla="*/ 230 w 432"/>
                <a:gd name="T41" fmla="*/ 156 h 175"/>
                <a:gd name="T42" fmla="*/ 242 w 432"/>
                <a:gd name="T43" fmla="*/ 168 h 175"/>
                <a:gd name="T44" fmla="*/ 258 w 432"/>
                <a:gd name="T45" fmla="*/ 175 h 175"/>
                <a:gd name="T46" fmla="*/ 386 w 432"/>
                <a:gd name="T47" fmla="*/ 175 h 175"/>
                <a:gd name="T48" fmla="*/ 395 w 432"/>
                <a:gd name="T49" fmla="*/ 175 h 175"/>
                <a:gd name="T50" fmla="*/ 411 w 432"/>
                <a:gd name="T51" fmla="*/ 168 h 175"/>
                <a:gd name="T52" fmla="*/ 425 w 432"/>
                <a:gd name="T53" fmla="*/ 156 h 175"/>
                <a:gd name="T54" fmla="*/ 431 w 432"/>
                <a:gd name="T55" fmla="*/ 138 h 175"/>
                <a:gd name="T56" fmla="*/ 432 w 432"/>
                <a:gd name="T57" fmla="*/ 46 h 175"/>
                <a:gd name="T58" fmla="*/ 431 w 432"/>
                <a:gd name="T59" fmla="*/ 37 h 175"/>
                <a:gd name="T60" fmla="*/ 425 w 432"/>
                <a:gd name="T61" fmla="*/ 21 h 175"/>
                <a:gd name="T62" fmla="*/ 411 w 432"/>
                <a:gd name="T63" fmla="*/ 7 h 175"/>
                <a:gd name="T64" fmla="*/ 395 w 432"/>
                <a:gd name="T65" fmla="*/ 1 h 175"/>
                <a:gd name="T66" fmla="*/ 386 w 432"/>
                <a:gd name="T67" fmla="*/ 0 h 175"/>
                <a:gd name="T68" fmla="*/ 390 w 432"/>
                <a:gd name="T69" fmla="*/ 123 h 175"/>
                <a:gd name="T70" fmla="*/ 387 w 432"/>
                <a:gd name="T71" fmla="*/ 132 h 175"/>
                <a:gd name="T72" fmla="*/ 380 w 432"/>
                <a:gd name="T73" fmla="*/ 135 h 175"/>
                <a:gd name="T74" fmla="*/ 275 w 432"/>
                <a:gd name="T75" fmla="*/ 135 h 175"/>
                <a:gd name="T76" fmla="*/ 266 w 432"/>
                <a:gd name="T77" fmla="*/ 132 h 175"/>
                <a:gd name="T78" fmla="*/ 263 w 432"/>
                <a:gd name="T79" fmla="*/ 123 h 175"/>
                <a:gd name="T80" fmla="*/ 263 w 432"/>
                <a:gd name="T81" fmla="*/ 52 h 175"/>
                <a:gd name="T82" fmla="*/ 266 w 432"/>
                <a:gd name="T83" fmla="*/ 45 h 175"/>
                <a:gd name="T84" fmla="*/ 275 w 432"/>
                <a:gd name="T85" fmla="*/ 40 h 175"/>
                <a:gd name="T86" fmla="*/ 380 w 432"/>
                <a:gd name="T87" fmla="*/ 40 h 175"/>
                <a:gd name="T88" fmla="*/ 387 w 432"/>
                <a:gd name="T89" fmla="*/ 45 h 175"/>
                <a:gd name="T90" fmla="*/ 390 w 432"/>
                <a:gd name="T91" fmla="*/ 5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2" h="175">
                  <a:moveTo>
                    <a:pt x="386" y="0"/>
                  </a:moveTo>
                  <a:lnTo>
                    <a:pt x="269" y="0"/>
                  </a:lnTo>
                  <a:lnTo>
                    <a:pt x="269" y="0"/>
                  </a:lnTo>
                  <a:lnTo>
                    <a:pt x="258" y="1"/>
                  </a:lnTo>
                  <a:lnTo>
                    <a:pt x="249" y="3"/>
                  </a:lnTo>
                  <a:lnTo>
                    <a:pt x="242" y="7"/>
                  </a:lnTo>
                  <a:lnTo>
                    <a:pt x="234" y="13"/>
                  </a:lnTo>
                  <a:lnTo>
                    <a:pt x="230" y="21"/>
                  </a:lnTo>
                  <a:lnTo>
                    <a:pt x="225" y="28"/>
                  </a:lnTo>
                  <a:lnTo>
                    <a:pt x="222" y="37"/>
                  </a:lnTo>
                  <a:lnTo>
                    <a:pt x="221" y="46"/>
                  </a:lnTo>
                  <a:lnTo>
                    <a:pt x="221" y="66"/>
                  </a:lnTo>
                  <a:lnTo>
                    <a:pt x="95" y="66"/>
                  </a:lnTo>
                  <a:lnTo>
                    <a:pt x="95" y="66"/>
                  </a:lnTo>
                  <a:lnTo>
                    <a:pt x="95" y="52"/>
                  </a:lnTo>
                  <a:lnTo>
                    <a:pt x="95" y="18"/>
                  </a:lnTo>
                  <a:lnTo>
                    <a:pt x="95" y="18"/>
                  </a:lnTo>
                  <a:lnTo>
                    <a:pt x="93" y="13"/>
                  </a:lnTo>
                  <a:lnTo>
                    <a:pt x="92" y="10"/>
                  </a:lnTo>
                  <a:lnTo>
                    <a:pt x="87" y="10"/>
                  </a:lnTo>
                  <a:lnTo>
                    <a:pt x="84" y="13"/>
                  </a:lnTo>
                  <a:lnTo>
                    <a:pt x="5" y="79"/>
                  </a:lnTo>
                  <a:lnTo>
                    <a:pt x="5" y="79"/>
                  </a:lnTo>
                  <a:lnTo>
                    <a:pt x="2" y="84"/>
                  </a:lnTo>
                  <a:lnTo>
                    <a:pt x="0" y="88"/>
                  </a:lnTo>
                  <a:lnTo>
                    <a:pt x="2" y="93"/>
                  </a:lnTo>
                  <a:lnTo>
                    <a:pt x="5" y="97"/>
                  </a:lnTo>
                  <a:lnTo>
                    <a:pt x="84" y="163"/>
                  </a:lnTo>
                  <a:lnTo>
                    <a:pt x="84" y="163"/>
                  </a:lnTo>
                  <a:lnTo>
                    <a:pt x="87" y="165"/>
                  </a:lnTo>
                  <a:lnTo>
                    <a:pt x="92" y="165"/>
                  </a:lnTo>
                  <a:lnTo>
                    <a:pt x="93" y="163"/>
                  </a:lnTo>
                  <a:lnTo>
                    <a:pt x="95" y="157"/>
                  </a:lnTo>
                  <a:lnTo>
                    <a:pt x="95" y="123"/>
                  </a:lnTo>
                  <a:lnTo>
                    <a:pt x="95" y="123"/>
                  </a:lnTo>
                  <a:lnTo>
                    <a:pt x="95" y="109"/>
                  </a:lnTo>
                  <a:lnTo>
                    <a:pt x="221" y="109"/>
                  </a:lnTo>
                  <a:lnTo>
                    <a:pt x="221" y="129"/>
                  </a:lnTo>
                  <a:lnTo>
                    <a:pt x="221" y="129"/>
                  </a:lnTo>
                  <a:lnTo>
                    <a:pt x="222" y="138"/>
                  </a:lnTo>
                  <a:lnTo>
                    <a:pt x="225" y="147"/>
                  </a:lnTo>
                  <a:lnTo>
                    <a:pt x="230" y="156"/>
                  </a:lnTo>
                  <a:lnTo>
                    <a:pt x="234" y="162"/>
                  </a:lnTo>
                  <a:lnTo>
                    <a:pt x="242" y="168"/>
                  </a:lnTo>
                  <a:lnTo>
                    <a:pt x="249" y="172"/>
                  </a:lnTo>
                  <a:lnTo>
                    <a:pt x="258" y="175"/>
                  </a:lnTo>
                  <a:lnTo>
                    <a:pt x="267" y="175"/>
                  </a:lnTo>
                  <a:lnTo>
                    <a:pt x="386" y="175"/>
                  </a:lnTo>
                  <a:lnTo>
                    <a:pt x="386" y="175"/>
                  </a:lnTo>
                  <a:lnTo>
                    <a:pt x="395" y="175"/>
                  </a:lnTo>
                  <a:lnTo>
                    <a:pt x="404" y="172"/>
                  </a:lnTo>
                  <a:lnTo>
                    <a:pt x="411" y="168"/>
                  </a:lnTo>
                  <a:lnTo>
                    <a:pt x="419" y="162"/>
                  </a:lnTo>
                  <a:lnTo>
                    <a:pt x="425" y="156"/>
                  </a:lnTo>
                  <a:lnTo>
                    <a:pt x="429" y="147"/>
                  </a:lnTo>
                  <a:lnTo>
                    <a:pt x="431" y="138"/>
                  </a:lnTo>
                  <a:lnTo>
                    <a:pt x="432" y="129"/>
                  </a:lnTo>
                  <a:lnTo>
                    <a:pt x="432" y="46"/>
                  </a:lnTo>
                  <a:lnTo>
                    <a:pt x="432" y="46"/>
                  </a:lnTo>
                  <a:lnTo>
                    <a:pt x="431" y="37"/>
                  </a:lnTo>
                  <a:lnTo>
                    <a:pt x="429" y="28"/>
                  </a:lnTo>
                  <a:lnTo>
                    <a:pt x="425" y="21"/>
                  </a:lnTo>
                  <a:lnTo>
                    <a:pt x="419" y="13"/>
                  </a:lnTo>
                  <a:lnTo>
                    <a:pt x="411" y="7"/>
                  </a:lnTo>
                  <a:lnTo>
                    <a:pt x="404" y="3"/>
                  </a:lnTo>
                  <a:lnTo>
                    <a:pt x="395" y="1"/>
                  </a:lnTo>
                  <a:lnTo>
                    <a:pt x="386" y="0"/>
                  </a:lnTo>
                  <a:lnTo>
                    <a:pt x="386" y="0"/>
                  </a:lnTo>
                  <a:close/>
                  <a:moveTo>
                    <a:pt x="390" y="123"/>
                  </a:moveTo>
                  <a:lnTo>
                    <a:pt x="390" y="123"/>
                  </a:lnTo>
                  <a:lnTo>
                    <a:pt x="390" y="127"/>
                  </a:lnTo>
                  <a:lnTo>
                    <a:pt x="387" y="132"/>
                  </a:lnTo>
                  <a:lnTo>
                    <a:pt x="384" y="133"/>
                  </a:lnTo>
                  <a:lnTo>
                    <a:pt x="380" y="135"/>
                  </a:lnTo>
                  <a:lnTo>
                    <a:pt x="275" y="135"/>
                  </a:lnTo>
                  <a:lnTo>
                    <a:pt x="275" y="135"/>
                  </a:lnTo>
                  <a:lnTo>
                    <a:pt x="270" y="133"/>
                  </a:lnTo>
                  <a:lnTo>
                    <a:pt x="266" y="132"/>
                  </a:lnTo>
                  <a:lnTo>
                    <a:pt x="263" y="127"/>
                  </a:lnTo>
                  <a:lnTo>
                    <a:pt x="263" y="123"/>
                  </a:lnTo>
                  <a:lnTo>
                    <a:pt x="263" y="52"/>
                  </a:lnTo>
                  <a:lnTo>
                    <a:pt x="263" y="52"/>
                  </a:lnTo>
                  <a:lnTo>
                    <a:pt x="263" y="48"/>
                  </a:lnTo>
                  <a:lnTo>
                    <a:pt x="266" y="45"/>
                  </a:lnTo>
                  <a:lnTo>
                    <a:pt x="270" y="42"/>
                  </a:lnTo>
                  <a:lnTo>
                    <a:pt x="275" y="40"/>
                  </a:lnTo>
                  <a:lnTo>
                    <a:pt x="380" y="40"/>
                  </a:lnTo>
                  <a:lnTo>
                    <a:pt x="380" y="40"/>
                  </a:lnTo>
                  <a:lnTo>
                    <a:pt x="384" y="42"/>
                  </a:lnTo>
                  <a:lnTo>
                    <a:pt x="387" y="45"/>
                  </a:lnTo>
                  <a:lnTo>
                    <a:pt x="390" y="48"/>
                  </a:lnTo>
                  <a:lnTo>
                    <a:pt x="390" y="52"/>
                  </a:lnTo>
                  <a:lnTo>
                    <a:pt x="390"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0" name="Freeform 279"/>
            <p:cNvSpPr>
              <a:spLocks noEditPoints="1"/>
            </p:cNvSpPr>
            <p:nvPr/>
          </p:nvSpPr>
          <p:spPr bwMode="auto">
            <a:xfrm>
              <a:off x="5029200" y="1192213"/>
              <a:ext cx="685800" cy="280987"/>
            </a:xfrm>
            <a:custGeom>
              <a:avLst/>
              <a:gdLst>
                <a:gd name="T0" fmla="*/ 165 w 432"/>
                <a:gd name="T1" fmla="*/ 177 h 177"/>
                <a:gd name="T2" fmla="*/ 174 w 432"/>
                <a:gd name="T3" fmla="*/ 175 h 177"/>
                <a:gd name="T4" fmla="*/ 191 w 432"/>
                <a:gd name="T5" fmla="*/ 169 h 177"/>
                <a:gd name="T6" fmla="*/ 204 w 432"/>
                <a:gd name="T7" fmla="*/ 156 h 177"/>
                <a:gd name="T8" fmla="*/ 210 w 432"/>
                <a:gd name="T9" fmla="*/ 139 h 177"/>
                <a:gd name="T10" fmla="*/ 212 w 432"/>
                <a:gd name="T11" fmla="*/ 111 h 177"/>
                <a:gd name="T12" fmla="*/ 338 w 432"/>
                <a:gd name="T13" fmla="*/ 111 h 177"/>
                <a:gd name="T14" fmla="*/ 338 w 432"/>
                <a:gd name="T15" fmla="*/ 159 h 177"/>
                <a:gd name="T16" fmla="*/ 339 w 432"/>
                <a:gd name="T17" fmla="*/ 163 h 177"/>
                <a:gd name="T18" fmla="*/ 345 w 432"/>
                <a:gd name="T19" fmla="*/ 166 h 177"/>
                <a:gd name="T20" fmla="*/ 428 w 432"/>
                <a:gd name="T21" fmla="*/ 97 h 177"/>
                <a:gd name="T22" fmla="*/ 431 w 432"/>
                <a:gd name="T23" fmla="*/ 93 h 177"/>
                <a:gd name="T24" fmla="*/ 431 w 432"/>
                <a:gd name="T25" fmla="*/ 84 h 177"/>
                <a:gd name="T26" fmla="*/ 348 w 432"/>
                <a:gd name="T27" fmla="*/ 13 h 177"/>
                <a:gd name="T28" fmla="*/ 345 w 432"/>
                <a:gd name="T29" fmla="*/ 12 h 177"/>
                <a:gd name="T30" fmla="*/ 339 w 432"/>
                <a:gd name="T31" fmla="*/ 13 h 177"/>
                <a:gd name="T32" fmla="*/ 338 w 432"/>
                <a:gd name="T33" fmla="*/ 54 h 177"/>
                <a:gd name="T34" fmla="*/ 338 w 432"/>
                <a:gd name="T35" fmla="*/ 67 h 177"/>
                <a:gd name="T36" fmla="*/ 212 w 432"/>
                <a:gd name="T37" fmla="*/ 48 h 177"/>
                <a:gd name="T38" fmla="*/ 210 w 432"/>
                <a:gd name="T39" fmla="*/ 37 h 177"/>
                <a:gd name="T40" fmla="*/ 204 w 432"/>
                <a:gd name="T41" fmla="*/ 21 h 177"/>
                <a:gd name="T42" fmla="*/ 191 w 432"/>
                <a:gd name="T43" fmla="*/ 9 h 177"/>
                <a:gd name="T44" fmla="*/ 174 w 432"/>
                <a:gd name="T45" fmla="*/ 1 h 177"/>
                <a:gd name="T46" fmla="*/ 47 w 432"/>
                <a:gd name="T47" fmla="*/ 0 h 177"/>
                <a:gd name="T48" fmla="*/ 38 w 432"/>
                <a:gd name="T49" fmla="*/ 1 h 177"/>
                <a:gd name="T50" fmla="*/ 21 w 432"/>
                <a:gd name="T51" fmla="*/ 9 h 177"/>
                <a:gd name="T52" fmla="*/ 8 w 432"/>
                <a:gd name="T53" fmla="*/ 21 h 177"/>
                <a:gd name="T54" fmla="*/ 2 w 432"/>
                <a:gd name="T55" fmla="*/ 37 h 177"/>
                <a:gd name="T56" fmla="*/ 0 w 432"/>
                <a:gd name="T57" fmla="*/ 130 h 177"/>
                <a:gd name="T58" fmla="*/ 2 w 432"/>
                <a:gd name="T59" fmla="*/ 139 h 177"/>
                <a:gd name="T60" fmla="*/ 8 w 432"/>
                <a:gd name="T61" fmla="*/ 156 h 177"/>
                <a:gd name="T62" fmla="*/ 21 w 432"/>
                <a:gd name="T63" fmla="*/ 169 h 177"/>
                <a:gd name="T64" fmla="*/ 38 w 432"/>
                <a:gd name="T65" fmla="*/ 175 h 177"/>
                <a:gd name="T66" fmla="*/ 47 w 432"/>
                <a:gd name="T67" fmla="*/ 177 h 177"/>
                <a:gd name="T68" fmla="*/ 42 w 432"/>
                <a:gd name="T69" fmla="*/ 54 h 177"/>
                <a:gd name="T70" fmla="*/ 45 w 432"/>
                <a:gd name="T71" fmla="*/ 45 h 177"/>
                <a:gd name="T72" fmla="*/ 53 w 432"/>
                <a:gd name="T73" fmla="*/ 42 h 177"/>
                <a:gd name="T74" fmla="*/ 159 w 432"/>
                <a:gd name="T75" fmla="*/ 42 h 177"/>
                <a:gd name="T76" fmla="*/ 167 w 432"/>
                <a:gd name="T77" fmla="*/ 45 h 177"/>
                <a:gd name="T78" fmla="*/ 170 w 432"/>
                <a:gd name="T79" fmla="*/ 54 h 177"/>
                <a:gd name="T80" fmla="*/ 170 w 432"/>
                <a:gd name="T81" fmla="*/ 124 h 177"/>
                <a:gd name="T82" fmla="*/ 167 w 432"/>
                <a:gd name="T83" fmla="*/ 132 h 177"/>
                <a:gd name="T84" fmla="*/ 159 w 432"/>
                <a:gd name="T85" fmla="*/ 135 h 177"/>
                <a:gd name="T86" fmla="*/ 53 w 432"/>
                <a:gd name="T87" fmla="*/ 135 h 177"/>
                <a:gd name="T88" fmla="*/ 45 w 432"/>
                <a:gd name="T89" fmla="*/ 132 h 177"/>
                <a:gd name="T90" fmla="*/ 42 w 432"/>
                <a:gd name="T91"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2" h="177">
                  <a:moveTo>
                    <a:pt x="47" y="177"/>
                  </a:moveTo>
                  <a:lnTo>
                    <a:pt x="165" y="177"/>
                  </a:lnTo>
                  <a:lnTo>
                    <a:pt x="165" y="177"/>
                  </a:lnTo>
                  <a:lnTo>
                    <a:pt x="174" y="175"/>
                  </a:lnTo>
                  <a:lnTo>
                    <a:pt x="183" y="172"/>
                  </a:lnTo>
                  <a:lnTo>
                    <a:pt x="191" y="169"/>
                  </a:lnTo>
                  <a:lnTo>
                    <a:pt x="198" y="163"/>
                  </a:lnTo>
                  <a:lnTo>
                    <a:pt x="204" y="156"/>
                  </a:lnTo>
                  <a:lnTo>
                    <a:pt x="207" y="148"/>
                  </a:lnTo>
                  <a:lnTo>
                    <a:pt x="210" y="139"/>
                  </a:lnTo>
                  <a:lnTo>
                    <a:pt x="212" y="130"/>
                  </a:lnTo>
                  <a:lnTo>
                    <a:pt x="212" y="111"/>
                  </a:lnTo>
                  <a:lnTo>
                    <a:pt x="338" y="111"/>
                  </a:lnTo>
                  <a:lnTo>
                    <a:pt x="338" y="111"/>
                  </a:lnTo>
                  <a:lnTo>
                    <a:pt x="338" y="124"/>
                  </a:lnTo>
                  <a:lnTo>
                    <a:pt x="338" y="159"/>
                  </a:lnTo>
                  <a:lnTo>
                    <a:pt x="338" y="159"/>
                  </a:lnTo>
                  <a:lnTo>
                    <a:pt x="339" y="163"/>
                  </a:lnTo>
                  <a:lnTo>
                    <a:pt x="341" y="166"/>
                  </a:lnTo>
                  <a:lnTo>
                    <a:pt x="345" y="166"/>
                  </a:lnTo>
                  <a:lnTo>
                    <a:pt x="348" y="163"/>
                  </a:lnTo>
                  <a:lnTo>
                    <a:pt x="428" y="97"/>
                  </a:lnTo>
                  <a:lnTo>
                    <a:pt x="428" y="97"/>
                  </a:lnTo>
                  <a:lnTo>
                    <a:pt x="431" y="93"/>
                  </a:lnTo>
                  <a:lnTo>
                    <a:pt x="432" y="88"/>
                  </a:lnTo>
                  <a:lnTo>
                    <a:pt x="431" y="84"/>
                  </a:lnTo>
                  <a:lnTo>
                    <a:pt x="428" y="79"/>
                  </a:lnTo>
                  <a:lnTo>
                    <a:pt x="348" y="13"/>
                  </a:lnTo>
                  <a:lnTo>
                    <a:pt x="348" y="13"/>
                  </a:lnTo>
                  <a:lnTo>
                    <a:pt x="345" y="12"/>
                  </a:lnTo>
                  <a:lnTo>
                    <a:pt x="341" y="12"/>
                  </a:lnTo>
                  <a:lnTo>
                    <a:pt x="339" y="13"/>
                  </a:lnTo>
                  <a:lnTo>
                    <a:pt x="338" y="18"/>
                  </a:lnTo>
                  <a:lnTo>
                    <a:pt x="338" y="54"/>
                  </a:lnTo>
                  <a:lnTo>
                    <a:pt x="338" y="54"/>
                  </a:lnTo>
                  <a:lnTo>
                    <a:pt x="338" y="67"/>
                  </a:lnTo>
                  <a:lnTo>
                    <a:pt x="212" y="67"/>
                  </a:lnTo>
                  <a:lnTo>
                    <a:pt x="212" y="48"/>
                  </a:lnTo>
                  <a:lnTo>
                    <a:pt x="212" y="48"/>
                  </a:lnTo>
                  <a:lnTo>
                    <a:pt x="210" y="37"/>
                  </a:lnTo>
                  <a:lnTo>
                    <a:pt x="207" y="28"/>
                  </a:lnTo>
                  <a:lnTo>
                    <a:pt x="204" y="21"/>
                  </a:lnTo>
                  <a:lnTo>
                    <a:pt x="198" y="15"/>
                  </a:lnTo>
                  <a:lnTo>
                    <a:pt x="191" y="9"/>
                  </a:lnTo>
                  <a:lnTo>
                    <a:pt x="183" y="4"/>
                  </a:lnTo>
                  <a:lnTo>
                    <a:pt x="174" y="1"/>
                  </a:lnTo>
                  <a:lnTo>
                    <a:pt x="165" y="0"/>
                  </a:lnTo>
                  <a:lnTo>
                    <a:pt x="47" y="0"/>
                  </a:lnTo>
                  <a:lnTo>
                    <a:pt x="47" y="0"/>
                  </a:lnTo>
                  <a:lnTo>
                    <a:pt x="38" y="1"/>
                  </a:lnTo>
                  <a:lnTo>
                    <a:pt x="29" y="4"/>
                  </a:lnTo>
                  <a:lnTo>
                    <a:pt x="21" y="9"/>
                  </a:lnTo>
                  <a:lnTo>
                    <a:pt x="14" y="15"/>
                  </a:lnTo>
                  <a:lnTo>
                    <a:pt x="8" y="21"/>
                  </a:lnTo>
                  <a:lnTo>
                    <a:pt x="5" y="28"/>
                  </a:lnTo>
                  <a:lnTo>
                    <a:pt x="2" y="37"/>
                  </a:lnTo>
                  <a:lnTo>
                    <a:pt x="0" y="48"/>
                  </a:lnTo>
                  <a:lnTo>
                    <a:pt x="0" y="130"/>
                  </a:lnTo>
                  <a:lnTo>
                    <a:pt x="0" y="130"/>
                  </a:lnTo>
                  <a:lnTo>
                    <a:pt x="2" y="139"/>
                  </a:lnTo>
                  <a:lnTo>
                    <a:pt x="5" y="148"/>
                  </a:lnTo>
                  <a:lnTo>
                    <a:pt x="8" y="156"/>
                  </a:lnTo>
                  <a:lnTo>
                    <a:pt x="14" y="163"/>
                  </a:lnTo>
                  <a:lnTo>
                    <a:pt x="21" y="169"/>
                  </a:lnTo>
                  <a:lnTo>
                    <a:pt x="29" y="172"/>
                  </a:lnTo>
                  <a:lnTo>
                    <a:pt x="38" y="175"/>
                  </a:lnTo>
                  <a:lnTo>
                    <a:pt x="47" y="177"/>
                  </a:lnTo>
                  <a:lnTo>
                    <a:pt x="47" y="177"/>
                  </a:lnTo>
                  <a:close/>
                  <a:moveTo>
                    <a:pt x="42" y="54"/>
                  </a:moveTo>
                  <a:lnTo>
                    <a:pt x="42" y="54"/>
                  </a:lnTo>
                  <a:lnTo>
                    <a:pt x="42" y="49"/>
                  </a:lnTo>
                  <a:lnTo>
                    <a:pt x="45" y="45"/>
                  </a:lnTo>
                  <a:lnTo>
                    <a:pt x="48" y="43"/>
                  </a:lnTo>
                  <a:lnTo>
                    <a:pt x="53" y="42"/>
                  </a:lnTo>
                  <a:lnTo>
                    <a:pt x="159" y="42"/>
                  </a:lnTo>
                  <a:lnTo>
                    <a:pt x="159" y="42"/>
                  </a:lnTo>
                  <a:lnTo>
                    <a:pt x="164" y="43"/>
                  </a:lnTo>
                  <a:lnTo>
                    <a:pt x="167" y="45"/>
                  </a:lnTo>
                  <a:lnTo>
                    <a:pt x="170" y="49"/>
                  </a:lnTo>
                  <a:lnTo>
                    <a:pt x="170" y="54"/>
                  </a:lnTo>
                  <a:lnTo>
                    <a:pt x="170" y="124"/>
                  </a:lnTo>
                  <a:lnTo>
                    <a:pt x="170" y="124"/>
                  </a:lnTo>
                  <a:lnTo>
                    <a:pt x="170" y="129"/>
                  </a:lnTo>
                  <a:lnTo>
                    <a:pt x="167" y="132"/>
                  </a:lnTo>
                  <a:lnTo>
                    <a:pt x="164" y="135"/>
                  </a:lnTo>
                  <a:lnTo>
                    <a:pt x="159" y="135"/>
                  </a:lnTo>
                  <a:lnTo>
                    <a:pt x="53" y="135"/>
                  </a:lnTo>
                  <a:lnTo>
                    <a:pt x="53" y="135"/>
                  </a:lnTo>
                  <a:lnTo>
                    <a:pt x="48" y="135"/>
                  </a:lnTo>
                  <a:lnTo>
                    <a:pt x="45" y="132"/>
                  </a:lnTo>
                  <a:lnTo>
                    <a:pt x="42" y="129"/>
                  </a:lnTo>
                  <a:lnTo>
                    <a:pt x="42" y="124"/>
                  </a:lnTo>
                  <a:lnTo>
                    <a:pt x="42"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81" name="Group 179"/>
          <p:cNvGrpSpPr/>
          <p:nvPr/>
        </p:nvGrpSpPr>
        <p:grpSpPr>
          <a:xfrm>
            <a:off x="376905" y="2638671"/>
            <a:ext cx="300999" cy="325570"/>
            <a:chOff x="7150100" y="1187450"/>
            <a:chExt cx="622300" cy="673100"/>
          </a:xfrm>
          <a:solidFill>
            <a:schemeClr val="bg1"/>
          </a:solidFill>
        </p:grpSpPr>
        <p:sp>
          <p:nvSpPr>
            <p:cNvPr id="82" name="Freeform 297"/>
            <p:cNvSpPr>
              <a:spLocks noEditPoints="1"/>
            </p:cNvSpPr>
            <p:nvPr/>
          </p:nvSpPr>
          <p:spPr bwMode="auto">
            <a:xfrm>
              <a:off x="7150100" y="1187450"/>
              <a:ext cx="622300" cy="673100"/>
            </a:xfrm>
            <a:custGeom>
              <a:avLst/>
              <a:gdLst>
                <a:gd name="T0" fmla="*/ 326 w 392"/>
                <a:gd name="T1" fmla="*/ 35 h 424"/>
                <a:gd name="T2" fmla="*/ 326 w 392"/>
                <a:gd name="T3" fmla="*/ 21 h 424"/>
                <a:gd name="T4" fmla="*/ 320 w 392"/>
                <a:gd name="T5" fmla="*/ 6 h 424"/>
                <a:gd name="T6" fmla="*/ 305 w 392"/>
                <a:gd name="T7" fmla="*/ 0 h 424"/>
                <a:gd name="T8" fmla="*/ 296 w 392"/>
                <a:gd name="T9" fmla="*/ 1 h 424"/>
                <a:gd name="T10" fmla="*/ 286 w 392"/>
                <a:gd name="T11" fmla="*/ 13 h 424"/>
                <a:gd name="T12" fmla="*/ 284 w 392"/>
                <a:gd name="T13" fmla="*/ 35 h 424"/>
                <a:gd name="T14" fmla="*/ 215 w 392"/>
                <a:gd name="T15" fmla="*/ 21 h 424"/>
                <a:gd name="T16" fmla="*/ 214 w 392"/>
                <a:gd name="T17" fmla="*/ 13 h 424"/>
                <a:gd name="T18" fmla="*/ 203 w 392"/>
                <a:gd name="T19" fmla="*/ 1 h 424"/>
                <a:gd name="T20" fmla="*/ 196 w 392"/>
                <a:gd name="T21" fmla="*/ 0 h 424"/>
                <a:gd name="T22" fmla="*/ 181 w 392"/>
                <a:gd name="T23" fmla="*/ 6 h 424"/>
                <a:gd name="T24" fmla="*/ 175 w 392"/>
                <a:gd name="T25" fmla="*/ 21 h 424"/>
                <a:gd name="T26" fmla="*/ 108 w 392"/>
                <a:gd name="T27" fmla="*/ 35 h 424"/>
                <a:gd name="T28" fmla="*/ 108 w 392"/>
                <a:gd name="T29" fmla="*/ 21 h 424"/>
                <a:gd name="T30" fmla="*/ 102 w 392"/>
                <a:gd name="T31" fmla="*/ 6 h 424"/>
                <a:gd name="T32" fmla="*/ 87 w 392"/>
                <a:gd name="T33" fmla="*/ 0 h 424"/>
                <a:gd name="T34" fmla="*/ 78 w 392"/>
                <a:gd name="T35" fmla="*/ 1 h 424"/>
                <a:gd name="T36" fmla="*/ 68 w 392"/>
                <a:gd name="T37" fmla="*/ 13 h 424"/>
                <a:gd name="T38" fmla="*/ 66 w 392"/>
                <a:gd name="T39" fmla="*/ 35 h 424"/>
                <a:gd name="T40" fmla="*/ 43 w 392"/>
                <a:gd name="T41" fmla="*/ 35 h 424"/>
                <a:gd name="T42" fmla="*/ 27 w 392"/>
                <a:gd name="T43" fmla="*/ 40 h 424"/>
                <a:gd name="T44" fmla="*/ 13 w 392"/>
                <a:gd name="T45" fmla="*/ 49 h 424"/>
                <a:gd name="T46" fmla="*/ 3 w 392"/>
                <a:gd name="T47" fmla="*/ 62 h 424"/>
                <a:gd name="T48" fmla="*/ 0 w 392"/>
                <a:gd name="T49" fmla="*/ 78 h 424"/>
                <a:gd name="T50" fmla="*/ 0 w 392"/>
                <a:gd name="T51" fmla="*/ 381 h 424"/>
                <a:gd name="T52" fmla="*/ 3 w 392"/>
                <a:gd name="T53" fmla="*/ 398 h 424"/>
                <a:gd name="T54" fmla="*/ 13 w 392"/>
                <a:gd name="T55" fmla="*/ 412 h 424"/>
                <a:gd name="T56" fmla="*/ 27 w 392"/>
                <a:gd name="T57" fmla="*/ 421 h 424"/>
                <a:gd name="T58" fmla="*/ 43 w 392"/>
                <a:gd name="T59" fmla="*/ 424 h 424"/>
                <a:gd name="T60" fmla="*/ 349 w 392"/>
                <a:gd name="T61" fmla="*/ 424 h 424"/>
                <a:gd name="T62" fmla="*/ 365 w 392"/>
                <a:gd name="T63" fmla="*/ 421 h 424"/>
                <a:gd name="T64" fmla="*/ 379 w 392"/>
                <a:gd name="T65" fmla="*/ 412 h 424"/>
                <a:gd name="T66" fmla="*/ 388 w 392"/>
                <a:gd name="T67" fmla="*/ 398 h 424"/>
                <a:gd name="T68" fmla="*/ 392 w 392"/>
                <a:gd name="T69" fmla="*/ 381 h 424"/>
                <a:gd name="T70" fmla="*/ 392 w 392"/>
                <a:gd name="T71" fmla="*/ 78 h 424"/>
                <a:gd name="T72" fmla="*/ 388 w 392"/>
                <a:gd name="T73" fmla="*/ 62 h 424"/>
                <a:gd name="T74" fmla="*/ 379 w 392"/>
                <a:gd name="T75" fmla="*/ 49 h 424"/>
                <a:gd name="T76" fmla="*/ 365 w 392"/>
                <a:gd name="T77" fmla="*/ 40 h 424"/>
                <a:gd name="T78" fmla="*/ 349 w 392"/>
                <a:gd name="T79" fmla="*/ 35 h 424"/>
                <a:gd name="T80" fmla="*/ 349 w 392"/>
                <a:gd name="T81" fmla="*/ 378 h 424"/>
                <a:gd name="T82" fmla="*/ 43 w 392"/>
                <a:gd name="T83" fmla="*/ 81 h 424"/>
                <a:gd name="T84" fmla="*/ 66 w 392"/>
                <a:gd name="T85" fmla="*/ 96 h 424"/>
                <a:gd name="T86" fmla="*/ 68 w 392"/>
                <a:gd name="T87" fmla="*/ 103 h 424"/>
                <a:gd name="T88" fmla="*/ 78 w 392"/>
                <a:gd name="T89" fmla="*/ 115 h 424"/>
                <a:gd name="T90" fmla="*/ 87 w 392"/>
                <a:gd name="T91" fmla="*/ 116 h 424"/>
                <a:gd name="T92" fmla="*/ 102 w 392"/>
                <a:gd name="T93" fmla="*/ 110 h 424"/>
                <a:gd name="T94" fmla="*/ 108 w 392"/>
                <a:gd name="T95" fmla="*/ 96 h 424"/>
                <a:gd name="T96" fmla="*/ 175 w 392"/>
                <a:gd name="T97" fmla="*/ 81 h 424"/>
                <a:gd name="T98" fmla="*/ 175 w 392"/>
                <a:gd name="T99" fmla="*/ 96 h 424"/>
                <a:gd name="T100" fmla="*/ 181 w 392"/>
                <a:gd name="T101" fmla="*/ 110 h 424"/>
                <a:gd name="T102" fmla="*/ 196 w 392"/>
                <a:gd name="T103" fmla="*/ 116 h 424"/>
                <a:gd name="T104" fmla="*/ 203 w 392"/>
                <a:gd name="T105" fmla="*/ 115 h 424"/>
                <a:gd name="T106" fmla="*/ 214 w 392"/>
                <a:gd name="T107" fmla="*/ 103 h 424"/>
                <a:gd name="T108" fmla="*/ 215 w 392"/>
                <a:gd name="T109" fmla="*/ 81 h 424"/>
                <a:gd name="T110" fmla="*/ 284 w 392"/>
                <a:gd name="T111" fmla="*/ 96 h 424"/>
                <a:gd name="T112" fmla="*/ 286 w 392"/>
                <a:gd name="T113" fmla="*/ 103 h 424"/>
                <a:gd name="T114" fmla="*/ 296 w 392"/>
                <a:gd name="T115" fmla="*/ 115 h 424"/>
                <a:gd name="T116" fmla="*/ 305 w 392"/>
                <a:gd name="T117" fmla="*/ 116 h 424"/>
                <a:gd name="T118" fmla="*/ 320 w 392"/>
                <a:gd name="T119" fmla="*/ 110 h 424"/>
                <a:gd name="T120" fmla="*/ 326 w 392"/>
                <a:gd name="T121" fmla="*/ 96 h 424"/>
                <a:gd name="T122" fmla="*/ 349 w 392"/>
                <a:gd name="T123" fmla="*/ 8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2" h="424">
                  <a:moveTo>
                    <a:pt x="349" y="35"/>
                  </a:moveTo>
                  <a:lnTo>
                    <a:pt x="326" y="35"/>
                  </a:lnTo>
                  <a:lnTo>
                    <a:pt x="326" y="21"/>
                  </a:lnTo>
                  <a:lnTo>
                    <a:pt x="326" y="21"/>
                  </a:lnTo>
                  <a:lnTo>
                    <a:pt x="323" y="13"/>
                  </a:lnTo>
                  <a:lnTo>
                    <a:pt x="320" y="6"/>
                  </a:lnTo>
                  <a:lnTo>
                    <a:pt x="312" y="1"/>
                  </a:lnTo>
                  <a:lnTo>
                    <a:pt x="305" y="0"/>
                  </a:lnTo>
                  <a:lnTo>
                    <a:pt x="305" y="0"/>
                  </a:lnTo>
                  <a:lnTo>
                    <a:pt x="296" y="1"/>
                  </a:lnTo>
                  <a:lnTo>
                    <a:pt x="290" y="6"/>
                  </a:lnTo>
                  <a:lnTo>
                    <a:pt x="286" y="13"/>
                  </a:lnTo>
                  <a:lnTo>
                    <a:pt x="284" y="21"/>
                  </a:lnTo>
                  <a:lnTo>
                    <a:pt x="284" y="35"/>
                  </a:lnTo>
                  <a:lnTo>
                    <a:pt x="215" y="35"/>
                  </a:lnTo>
                  <a:lnTo>
                    <a:pt x="215" y="21"/>
                  </a:lnTo>
                  <a:lnTo>
                    <a:pt x="215" y="21"/>
                  </a:lnTo>
                  <a:lnTo>
                    <a:pt x="214" y="13"/>
                  </a:lnTo>
                  <a:lnTo>
                    <a:pt x="209" y="6"/>
                  </a:lnTo>
                  <a:lnTo>
                    <a:pt x="203" y="1"/>
                  </a:lnTo>
                  <a:lnTo>
                    <a:pt x="196" y="0"/>
                  </a:lnTo>
                  <a:lnTo>
                    <a:pt x="196" y="0"/>
                  </a:lnTo>
                  <a:lnTo>
                    <a:pt x="187" y="1"/>
                  </a:lnTo>
                  <a:lnTo>
                    <a:pt x="181" y="6"/>
                  </a:lnTo>
                  <a:lnTo>
                    <a:pt x="177" y="13"/>
                  </a:lnTo>
                  <a:lnTo>
                    <a:pt x="175" y="21"/>
                  </a:lnTo>
                  <a:lnTo>
                    <a:pt x="175" y="35"/>
                  </a:lnTo>
                  <a:lnTo>
                    <a:pt x="108" y="35"/>
                  </a:lnTo>
                  <a:lnTo>
                    <a:pt x="108" y="21"/>
                  </a:lnTo>
                  <a:lnTo>
                    <a:pt x="108" y="21"/>
                  </a:lnTo>
                  <a:lnTo>
                    <a:pt x="106" y="13"/>
                  </a:lnTo>
                  <a:lnTo>
                    <a:pt x="102" y="6"/>
                  </a:lnTo>
                  <a:lnTo>
                    <a:pt x="94" y="1"/>
                  </a:lnTo>
                  <a:lnTo>
                    <a:pt x="87" y="0"/>
                  </a:lnTo>
                  <a:lnTo>
                    <a:pt x="87" y="0"/>
                  </a:lnTo>
                  <a:lnTo>
                    <a:pt x="78" y="1"/>
                  </a:lnTo>
                  <a:lnTo>
                    <a:pt x="72" y="6"/>
                  </a:lnTo>
                  <a:lnTo>
                    <a:pt x="68" y="13"/>
                  </a:lnTo>
                  <a:lnTo>
                    <a:pt x="66" y="21"/>
                  </a:lnTo>
                  <a:lnTo>
                    <a:pt x="66" y="35"/>
                  </a:lnTo>
                  <a:lnTo>
                    <a:pt x="43" y="35"/>
                  </a:lnTo>
                  <a:lnTo>
                    <a:pt x="43" y="35"/>
                  </a:lnTo>
                  <a:lnTo>
                    <a:pt x="34" y="37"/>
                  </a:lnTo>
                  <a:lnTo>
                    <a:pt x="27" y="40"/>
                  </a:lnTo>
                  <a:lnTo>
                    <a:pt x="19" y="43"/>
                  </a:lnTo>
                  <a:lnTo>
                    <a:pt x="13" y="49"/>
                  </a:lnTo>
                  <a:lnTo>
                    <a:pt x="7" y="54"/>
                  </a:lnTo>
                  <a:lnTo>
                    <a:pt x="3" y="62"/>
                  </a:lnTo>
                  <a:lnTo>
                    <a:pt x="1" y="69"/>
                  </a:lnTo>
                  <a:lnTo>
                    <a:pt x="0" y="78"/>
                  </a:lnTo>
                  <a:lnTo>
                    <a:pt x="0" y="381"/>
                  </a:lnTo>
                  <a:lnTo>
                    <a:pt x="0" y="381"/>
                  </a:lnTo>
                  <a:lnTo>
                    <a:pt x="1" y="390"/>
                  </a:lnTo>
                  <a:lnTo>
                    <a:pt x="3" y="398"/>
                  </a:lnTo>
                  <a:lnTo>
                    <a:pt x="7" y="405"/>
                  </a:lnTo>
                  <a:lnTo>
                    <a:pt x="13" y="412"/>
                  </a:lnTo>
                  <a:lnTo>
                    <a:pt x="19" y="417"/>
                  </a:lnTo>
                  <a:lnTo>
                    <a:pt x="27" y="421"/>
                  </a:lnTo>
                  <a:lnTo>
                    <a:pt x="34" y="423"/>
                  </a:lnTo>
                  <a:lnTo>
                    <a:pt x="43" y="424"/>
                  </a:lnTo>
                  <a:lnTo>
                    <a:pt x="349" y="424"/>
                  </a:lnTo>
                  <a:lnTo>
                    <a:pt x="349" y="424"/>
                  </a:lnTo>
                  <a:lnTo>
                    <a:pt x="358" y="423"/>
                  </a:lnTo>
                  <a:lnTo>
                    <a:pt x="365" y="421"/>
                  </a:lnTo>
                  <a:lnTo>
                    <a:pt x="373" y="417"/>
                  </a:lnTo>
                  <a:lnTo>
                    <a:pt x="379" y="412"/>
                  </a:lnTo>
                  <a:lnTo>
                    <a:pt x="385" y="405"/>
                  </a:lnTo>
                  <a:lnTo>
                    <a:pt x="388" y="398"/>
                  </a:lnTo>
                  <a:lnTo>
                    <a:pt x="391" y="390"/>
                  </a:lnTo>
                  <a:lnTo>
                    <a:pt x="392" y="381"/>
                  </a:lnTo>
                  <a:lnTo>
                    <a:pt x="392" y="78"/>
                  </a:lnTo>
                  <a:lnTo>
                    <a:pt x="392" y="78"/>
                  </a:lnTo>
                  <a:lnTo>
                    <a:pt x="391" y="69"/>
                  </a:lnTo>
                  <a:lnTo>
                    <a:pt x="388" y="62"/>
                  </a:lnTo>
                  <a:lnTo>
                    <a:pt x="385" y="54"/>
                  </a:lnTo>
                  <a:lnTo>
                    <a:pt x="379" y="49"/>
                  </a:lnTo>
                  <a:lnTo>
                    <a:pt x="373" y="43"/>
                  </a:lnTo>
                  <a:lnTo>
                    <a:pt x="365" y="40"/>
                  </a:lnTo>
                  <a:lnTo>
                    <a:pt x="358" y="37"/>
                  </a:lnTo>
                  <a:lnTo>
                    <a:pt x="349" y="35"/>
                  </a:lnTo>
                  <a:lnTo>
                    <a:pt x="349" y="35"/>
                  </a:lnTo>
                  <a:close/>
                  <a:moveTo>
                    <a:pt x="349" y="378"/>
                  </a:moveTo>
                  <a:lnTo>
                    <a:pt x="43" y="378"/>
                  </a:lnTo>
                  <a:lnTo>
                    <a:pt x="43" y="81"/>
                  </a:lnTo>
                  <a:lnTo>
                    <a:pt x="66" y="81"/>
                  </a:lnTo>
                  <a:lnTo>
                    <a:pt x="66" y="96"/>
                  </a:lnTo>
                  <a:lnTo>
                    <a:pt x="66" y="96"/>
                  </a:lnTo>
                  <a:lnTo>
                    <a:pt x="68" y="103"/>
                  </a:lnTo>
                  <a:lnTo>
                    <a:pt x="72" y="110"/>
                  </a:lnTo>
                  <a:lnTo>
                    <a:pt x="78" y="115"/>
                  </a:lnTo>
                  <a:lnTo>
                    <a:pt x="87" y="116"/>
                  </a:lnTo>
                  <a:lnTo>
                    <a:pt x="87" y="116"/>
                  </a:lnTo>
                  <a:lnTo>
                    <a:pt x="94" y="115"/>
                  </a:lnTo>
                  <a:lnTo>
                    <a:pt x="102" y="110"/>
                  </a:lnTo>
                  <a:lnTo>
                    <a:pt x="106" y="103"/>
                  </a:lnTo>
                  <a:lnTo>
                    <a:pt x="108" y="96"/>
                  </a:lnTo>
                  <a:lnTo>
                    <a:pt x="108" y="81"/>
                  </a:lnTo>
                  <a:lnTo>
                    <a:pt x="175" y="81"/>
                  </a:lnTo>
                  <a:lnTo>
                    <a:pt x="175" y="96"/>
                  </a:lnTo>
                  <a:lnTo>
                    <a:pt x="175" y="96"/>
                  </a:lnTo>
                  <a:lnTo>
                    <a:pt x="177" y="103"/>
                  </a:lnTo>
                  <a:lnTo>
                    <a:pt x="181" y="110"/>
                  </a:lnTo>
                  <a:lnTo>
                    <a:pt x="187" y="115"/>
                  </a:lnTo>
                  <a:lnTo>
                    <a:pt x="196" y="116"/>
                  </a:lnTo>
                  <a:lnTo>
                    <a:pt x="196" y="116"/>
                  </a:lnTo>
                  <a:lnTo>
                    <a:pt x="203" y="115"/>
                  </a:lnTo>
                  <a:lnTo>
                    <a:pt x="209" y="110"/>
                  </a:lnTo>
                  <a:lnTo>
                    <a:pt x="214" y="103"/>
                  </a:lnTo>
                  <a:lnTo>
                    <a:pt x="215" y="96"/>
                  </a:lnTo>
                  <a:lnTo>
                    <a:pt x="215" y="81"/>
                  </a:lnTo>
                  <a:lnTo>
                    <a:pt x="284" y="81"/>
                  </a:lnTo>
                  <a:lnTo>
                    <a:pt x="284" y="96"/>
                  </a:lnTo>
                  <a:lnTo>
                    <a:pt x="284" y="96"/>
                  </a:lnTo>
                  <a:lnTo>
                    <a:pt x="286" y="103"/>
                  </a:lnTo>
                  <a:lnTo>
                    <a:pt x="290" y="110"/>
                  </a:lnTo>
                  <a:lnTo>
                    <a:pt x="296" y="115"/>
                  </a:lnTo>
                  <a:lnTo>
                    <a:pt x="305" y="116"/>
                  </a:lnTo>
                  <a:lnTo>
                    <a:pt x="305" y="116"/>
                  </a:lnTo>
                  <a:lnTo>
                    <a:pt x="312" y="115"/>
                  </a:lnTo>
                  <a:lnTo>
                    <a:pt x="320" y="110"/>
                  </a:lnTo>
                  <a:lnTo>
                    <a:pt x="323" y="103"/>
                  </a:lnTo>
                  <a:lnTo>
                    <a:pt x="326" y="96"/>
                  </a:lnTo>
                  <a:lnTo>
                    <a:pt x="326" y="81"/>
                  </a:lnTo>
                  <a:lnTo>
                    <a:pt x="349" y="81"/>
                  </a:lnTo>
                  <a:lnTo>
                    <a:pt x="349" y="3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3" name="Freeform 298"/>
            <p:cNvSpPr/>
            <p:nvPr/>
          </p:nvSpPr>
          <p:spPr bwMode="auto">
            <a:xfrm>
              <a:off x="7285038" y="1444625"/>
              <a:ext cx="349250" cy="257175"/>
            </a:xfrm>
            <a:custGeom>
              <a:avLst/>
              <a:gdLst>
                <a:gd name="T0" fmla="*/ 196 w 220"/>
                <a:gd name="T1" fmla="*/ 3 h 162"/>
                <a:gd name="T2" fmla="*/ 196 w 220"/>
                <a:gd name="T3" fmla="*/ 3 h 162"/>
                <a:gd name="T4" fmla="*/ 194 w 220"/>
                <a:gd name="T5" fmla="*/ 0 h 162"/>
                <a:gd name="T6" fmla="*/ 191 w 220"/>
                <a:gd name="T7" fmla="*/ 0 h 162"/>
                <a:gd name="T8" fmla="*/ 186 w 220"/>
                <a:gd name="T9" fmla="*/ 0 h 162"/>
                <a:gd name="T10" fmla="*/ 183 w 220"/>
                <a:gd name="T11" fmla="*/ 3 h 162"/>
                <a:gd name="T12" fmla="*/ 86 w 220"/>
                <a:gd name="T13" fmla="*/ 100 h 162"/>
                <a:gd name="T14" fmla="*/ 86 w 220"/>
                <a:gd name="T15" fmla="*/ 100 h 162"/>
                <a:gd name="T16" fmla="*/ 83 w 220"/>
                <a:gd name="T17" fmla="*/ 102 h 162"/>
                <a:gd name="T18" fmla="*/ 80 w 220"/>
                <a:gd name="T19" fmla="*/ 103 h 162"/>
                <a:gd name="T20" fmla="*/ 77 w 220"/>
                <a:gd name="T21" fmla="*/ 102 h 162"/>
                <a:gd name="T22" fmla="*/ 74 w 220"/>
                <a:gd name="T23" fmla="*/ 100 h 162"/>
                <a:gd name="T24" fmla="*/ 37 w 220"/>
                <a:gd name="T25" fmla="*/ 65 h 162"/>
                <a:gd name="T26" fmla="*/ 37 w 220"/>
                <a:gd name="T27" fmla="*/ 65 h 162"/>
                <a:gd name="T28" fmla="*/ 34 w 220"/>
                <a:gd name="T29" fmla="*/ 63 h 162"/>
                <a:gd name="T30" fmla="*/ 31 w 220"/>
                <a:gd name="T31" fmla="*/ 62 h 162"/>
                <a:gd name="T32" fmla="*/ 28 w 220"/>
                <a:gd name="T33" fmla="*/ 63 h 162"/>
                <a:gd name="T34" fmla="*/ 26 w 220"/>
                <a:gd name="T35" fmla="*/ 65 h 162"/>
                <a:gd name="T36" fmla="*/ 3 w 220"/>
                <a:gd name="T37" fmla="*/ 87 h 162"/>
                <a:gd name="T38" fmla="*/ 3 w 220"/>
                <a:gd name="T39" fmla="*/ 87 h 162"/>
                <a:gd name="T40" fmla="*/ 2 w 220"/>
                <a:gd name="T41" fmla="*/ 90 h 162"/>
                <a:gd name="T42" fmla="*/ 0 w 220"/>
                <a:gd name="T43" fmla="*/ 93 h 162"/>
                <a:gd name="T44" fmla="*/ 2 w 220"/>
                <a:gd name="T45" fmla="*/ 96 h 162"/>
                <a:gd name="T46" fmla="*/ 3 w 220"/>
                <a:gd name="T47" fmla="*/ 99 h 162"/>
                <a:gd name="T48" fmla="*/ 59 w 220"/>
                <a:gd name="T49" fmla="*/ 155 h 162"/>
                <a:gd name="T50" fmla="*/ 59 w 220"/>
                <a:gd name="T51" fmla="*/ 155 h 162"/>
                <a:gd name="T52" fmla="*/ 67 w 220"/>
                <a:gd name="T53" fmla="*/ 159 h 162"/>
                <a:gd name="T54" fmla="*/ 74 w 220"/>
                <a:gd name="T55" fmla="*/ 162 h 162"/>
                <a:gd name="T56" fmla="*/ 84 w 220"/>
                <a:gd name="T57" fmla="*/ 162 h 162"/>
                <a:gd name="T58" fmla="*/ 84 w 220"/>
                <a:gd name="T59" fmla="*/ 162 h 162"/>
                <a:gd name="T60" fmla="*/ 92 w 220"/>
                <a:gd name="T61" fmla="*/ 159 h 162"/>
                <a:gd name="T62" fmla="*/ 99 w 220"/>
                <a:gd name="T63" fmla="*/ 155 h 162"/>
                <a:gd name="T64" fmla="*/ 219 w 220"/>
                <a:gd name="T65" fmla="*/ 37 h 162"/>
                <a:gd name="T66" fmla="*/ 219 w 220"/>
                <a:gd name="T67" fmla="*/ 37 h 162"/>
                <a:gd name="T68" fmla="*/ 220 w 220"/>
                <a:gd name="T69" fmla="*/ 34 h 162"/>
                <a:gd name="T70" fmla="*/ 220 w 220"/>
                <a:gd name="T71" fmla="*/ 29 h 162"/>
                <a:gd name="T72" fmla="*/ 220 w 220"/>
                <a:gd name="T73" fmla="*/ 26 h 162"/>
                <a:gd name="T74" fmla="*/ 219 w 220"/>
                <a:gd name="T75" fmla="*/ 24 h 162"/>
                <a:gd name="T76" fmla="*/ 196 w 220"/>
                <a:gd name="T77" fmla="*/ 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0" h="162">
                  <a:moveTo>
                    <a:pt x="196" y="3"/>
                  </a:moveTo>
                  <a:lnTo>
                    <a:pt x="196" y="3"/>
                  </a:lnTo>
                  <a:lnTo>
                    <a:pt x="194" y="0"/>
                  </a:lnTo>
                  <a:lnTo>
                    <a:pt x="191" y="0"/>
                  </a:lnTo>
                  <a:lnTo>
                    <a:pt x="186" y="0"/>
                  </a:lnTo>
                  <a:lnTo>
                    <a:pt x="183" y="3"/>
                  </a:lnTo>
                  <a:lnTo>
                    <a:pt x="86" y="100"/>
                  </a:lnTo>
                  <a:lnTo>
                    <a:pt x="86" y="100"/>
                  </a:lnTo>
                  <a:lnTo>
                    <a:pt x="83" y="102"/>
                  </a:lnTo>
                  <a:lnTo>
                    <a:pt x="80" y="103"/>
                  </a:lnTo>
                  <a:lnTo>
                    <a:pt x="77" y="102"/>
                  </a:lnTo>
                  <a:lnTo>
                    <a:pt x="74" y="100"/>
                  </a:lnTo>
                  <a:lnTo>
                    <a:pt x="37" y="65"/>
                  </a:lnTo>
                  <a:lnTo>
                    <a:pt x="37" y="65"/>
                  </a:lnTo>
                  <a:lnTo>
                    <a:pt x="34" y="63"/>
                  </a:lnTo>
                  <a:lnTo>
                    <a:pt x="31" y="62"/>
                  </a:lnTo>
                  <a:lnTo>
                    <a:pt x="28" y="63"/>
                  </a:lnTo>
                  <a:lnTo>
                    <a:pt x="26" y="65"/>
                  </a:lnTo>
                  <a:lnTo>
                    <a:pt x="3" y="87"/>
                  </a:lnTo>
                  <a:lnTo>
                    <a:pt x="3" y="87"/>
                  </a:lnTo>
                  <a:lnTo>
                    <a:pt x="2" y="90"/>
                  </a:lnTo>
                  <a:lnTo>
                    <a:pt x="0" y="93"/>
                  </a:lnTo>
                  <a:lnTo>
                    <a:pt x="2" y="96"/>
                  </a:lnTo>
                  <a:lnTo>
                    <a:pt x="3" y="99"/>
                  </a:lnTo>
                  <a:lnTo>
                    <a:pt x="59" y="155"/>
                  </a:lnTo>
                  <a:lnTo>
                    <a:pt x="59" y="155"/>
                  </a:lnTo>
                  <a:lnTo>
                    <a:pt x="67" y="159"/>
                  </a:lnTo>
                  <a:lnTo>
                    <a:pt x="74" y="162"/>
                  </a:lnTo>
                  <a:lnTo>
                    <a:pt x="84" y="162"/>
                  </a:lnTo>
                  <a:lnTo>
                    <a:pt x="84" y="162"/>
                  </a:lnTo>
                  <a:lnTo>
                    <a:pt x="92" y="159"/>
                  </a:lnTo>
                  <a:lnTo>
                    <a:pt x="99" y="155"/>
                  </a:lnTo>
                  <a:lnTo>
                    <a:pt x="219" y="37"/>
                  </a:lnTo>
                  <a:lnTo>
                    <a:pt x="219" y="37"/>
                  </a:lnTo>
                  <a:lnTo>
                    <a:pt x="220" y="34"/>
                  </a:lnTo>
                  <a:lnTo>
                    <a:pt x="220" y="29"/>
                  </a:lnTo>
                  <a:lnTo>
                    <a:pt x="220" y="26"/>
                  </a:lnTo>
                  <a:lnTo>
                    <a:pt x="219" y="24"/>
                  </a:lnTo>
                  <a:lnTo>
                    <a:pt x="19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96" name="Group 89"/>
          <p:cNvGrpSpPr/>
          <p:nvPr/>
        </p:nvGrpSpPr>
        <p:grpSpPr>
          <a:xfrm>
            <a:off x="4314326" y="3253772"/>
            <a:ext cx="531323" cy="400337"/>
            <a:chOff x="6135688" y="3384550"/>
            <a:chExt cx="914400" cy="688975"/>
          </a:xfrm>
          <a:solidFill>
            <a:schemeClr val="bg1"/>
          </a:solidFill>
        </p:grpSpPr>
        <p:sp>
          <p:nvSpPr>
            <p:cNvPr id="97" name="Freeform 138"/>
            <p:cNvSpPr/>
            <p:nvPr/>
          </p:nvSpPr>
          <p:spPr bwMode="auto">
            <a:xfrm>
              <a:off x="6135688" y="3486150"/>
              <a:ext cx="314325" cy="190500"/>
            </a:xfrm>
            <a:custGeom>
              <a:avLst/>
              <a:gdLst>
                <a:gd name="T0" fmla="*/ 198 w 198"/>
                <a:gd name="T1" fmla="*/ 64 h 120"/>
                <a:gd name="T2" fmla="*/ 198 w 198"/>
                <a:gd name="T3" fmla="*/ 64 h 120"/>
                <a:gd name="T4" fmla="*/ 174 w 198"/>
                <a:gd name="T5" fmla="*/ 44 h 120"/>
                <a:gd name="T6" fmla="*/ 152 w 198"/>
                <a:gd name="T7" fmla="*/ 26 h 120"/>
                <a:gd name="T8" fmla="*/ 152 w 198"/>
                <a:gd name="T9" fmla="*/ 26 h 120"/>
                <a:gd name="T10" fmla="*/ 134 w 198"/>
                <a:gd name="T11" fmla="*/ 16 h 120"/>
                <a:gd name="T12" fmla="*/ 114 w 198"/>
                <a:gd name="T13" fmla="*/ 8 h 120"/>
                <a:gd name="T14" fmla="*/ 92 w 198"/>
                <a:gd name="T15" fmla="*/ 2 h 120"/>
                <a:gd name="T16" fmla="*/ 70 w 198"/>
                <a:gd name="T17" fmla="*/ 0 h 120"/>
                <a:gd name="T18" fmla="*/ 70 w 198"/>
                <a:gd name="T19" fmla="*/ 0 h 120"/>
                <a:gd name="T20" fmla="*/ 0 w 198"/>
                <a:gd name="T21" fmla="*/ 0 h 120"/>
                <a:gd name="T22" fmla="*/ 0 w 198"/>
                <a:gd name="T23" fmla="*/ 76 h 120"/>
                <a:gd name="T24" fmla="*/ 0 w 198"/>
                <a:gd name="T25" fmla="*/ 76 h 120"/>
                <a:gd name="T26" fmla="*/ 70 w 198"/>
                <a:gd name="T27" fmla="*/ 76 h 120"/>
                <a:gd name="T28" fmla="*/ 70 w 198"/>
                <a:gd name="T29" fmla="*/ 76 h 120"/>
                <a:gd name="T30" fmla="*/ 80 w 198"/>
                <a:gd name="T31" fmla="*/ 78 h 120"/>
                <a:gd name="T32" fmla="*/ 94 w 198"/>
                <a:gd name="T33" fmla="*/ 82 h 120"/>
                <a:gd name="T34" fmla="*/ 110 w 198"/>
                <a:gd name="T35" fmla="*/ 92 h 120"/>
                <a:gd name="T36" fmla="*/ 126 w 198"/>
                <a:gd name="T37" fmla="*/ 104 h 120"/>
                <a:gd name="T38" fmla="*/ 126 w 198"/>
                <a:gd name="T39" fmla="*/ 104 h 120"/>
                <a:gd name="T40" fmla="*/ 144 w 198"/>
                <a:gd name="T41" fmla="*/ 120 h 120"/>
                <a:gd name="T42" fmla="*/ 144 w 198"/>
                <a:gd name="T43" fmla="*/ 120 h 120"/>
                <a:gd name="T44" fmla="*/ 168 w 198"/>
                <a:gd name="T45" fmla="*/ 94 h 120"/>
                <a:gd name="T46" fmla="*/ 168 w 198"/>
                <a:gd name="T47" fmla="*/ 94 h 120"/>
                <a:gd name="T48" fmla="*/ 198 w 198"/>
                <a:gd name="T49" fmla="*/ 64 h 120"/>
                <a:gd name="T50" fmla="*/ 198 w 198"/>
                <a:gd name="T51" fmla="*/ 6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20">
                  <a:moveTo>
                    <a:pt x="198" y="64"/>
                  </a:moveTo>
                  <a:lnTo>
                    <a:pt x="198" y="64"/>
                  </a:lnTo>
                  <a:lnTo>
                    <a:pt x="174" y="44"/>
                  </a:lnTo>
                  <a:lnTo>
                    <a:pt x="152" y="26"/>
                  </a:lnTo>
                  <a:lnTo>
                    <a:pt x="152" y="26"/>
                  </a:lnTo>
                  <a:lnTo>
                    <a:pt x="134" y="16"/>
                  </a:lnTo>
                  <a:lnTo>
                    <a:pt x="114" y="8"/>
                  </a:lnTo>
                  <a:lnTo>
                    <a:pt x="92" y="2"/>
                  </a:lnTo>
                  <a:lnTo>
                    <a:pt x="70" y="0"/>
                  </a:lnTo>
                  <a:lnTo>
                    <a:pt x="70" y="0"/>
                  </a:lnTo>
                  <a:lnTo>
                    <a:pt x="0" y="0"/>
                  </a:lnTo>
                  <a:lnTo>
                    <a:pt x="0" y="76"/>
                  </a:lnTo>
                  <a:lnTo>
                    <a:pt x="0" y="76"/>
                  </a:lnTo>
                  <a:lnTo>
                    <a:pt x="70" y="76"/>
                  </a:lnTo>
                  <a:lnTo>
                    <a:pt x="70" y="76"/>
                  </a:lnTo>
                  <a:lnTo>
                    <a:pt x="80" y="78"/>
                  </a:lnTo>
                  <a:lnTo>
                    <a:pt x="94" y="82"/>
                  </a:lnTo>
                  <a:lnTo>
                    <a:pt x="110" y="92"/>
                  </a:lnTo>
                  <a:lnTo>
                    <a:pt x="126" y="104"/>
                  </a:lnTo>
                  <a:lnTo>
                    <a:pt x="126" y="104"/>
                  </a:lnTo>
                  <a:lnTo>
                    <a:pt x="144" y="120"/>
                  </a:lnTo>
                  <a:lnTo>
                    <a:pt x="144" y="120"/>
                  </a:lnTo>
                  <a:lnTo>
                    <a:pt x="168" y="94"/>
                  </a:lnTo>
                  <a:lnTo>
                    <a:pt x="168" y="94"/>
                  </a:lnTo>
                  <a:lnTo>
                    <a:pt x="198" y="64"/>
                  </a:lnTo>
                  <a:lnTo>
                    <a:pt x="198"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8" name="Freeform 139"/>
            <p:cNvSpPr/>
            <p:nvPr/>
          </p:nvSpPr>
          <p:spPr bwMode="auto">
            <a:xfrm>
              <a:off x="6557963" y="3749675"/>
              <a:ext cx="492125" cy="323850"/>
            </a:xfrm>
            <a:custGeom>
              <a:avLst/>
              <a:gdLst>
                <a:gd name="T0" fmla="*/ 0 w 310"/>
                <a:gd name="T1" fmla="*/ 78 h 204"/>
                <a:gd name="T2" fmla="*/ 0 w 310"/>
                <a:gd name="T3" fmla="*/ 78 h 204"/>
                <a:gd name="T4" fmla="*/ 22 w 310"/>
                <a:gd name="T5" fmla="*/ 98 h 204"/>
                <a:gd name="T6" fmla="*/ 46 w 310"/>
                <a:gd name="T7" fmla="*/ 116 h 204"/>
                <a:gd name="T8" fmla="*/ 46 w 310"/>
                <a:gd name="T9" fmla="*/ 116 h 204"/>
                <a:gd name="T10" fmla="*/ 64 w 310"/>
                <a:gd name="T11" fmla="*/ 126 h 204"/>
                <a:gd name="T12" fmla="*/ 84 w 310"/>
                <a:gd name="T13" fmla="*/ 136 h 204"/>
                <a:gd name="T14" fmla="*/ 106 w 310"/>
                <a:gd name="T15" fmla="*/ 142 h 204"/>
                <a:gd name="T16" fmla="*/ 128 w 310"/>
                <a:gd name="T17" fmla="*/ 144 h 204"/>
                <a:gd name="T18" fmla="*/ 128 w 310"/>
                <a:gd name="T19" fmla="*/ 144 h 204"/>
                <a:gd name="T20" fmla="*/ 188 w 310"/>
                <a:gd name="T21" fmla="*/ 144 h 204"/>
                <a:gd name="T22" fmla="*/ 188 w 310"/>
                <a:gd name="T23" fmla="*/ 204 h 204"/>
                <a:gd name="T24" fmla="*/ 310 w 310"/>
                <a:gd name="T25" fmla="*/ 102 h 204"/>
                <a:gd name="T26" fmla="*/ 188 w 310"/>
                <a:gd name="T27" fmla="*/ 0 h 204"/>
                <a:gd name="T28" fmla="*/ 188 w 310"/>
                <a:gd name="T29" fmla="*/ 66 h 204"/>
                <a:gd name="T30" fmla="*/ 188 w 310"/>
                <a:gd name="T31" fmla="*/ 66 h 204"/>
                <a:gd name="T32" fmla="*/ 128 w 310"/>
                <a:gd name="T33" fmla="*/ 66 h 204"/>
                <a:gd name="T34" fmla="*/ 128 w 310"/>
                <a:gd name="T35" fmla="*/ 66 h 204"/>
                <a:gd name="T36" fmla="*/ 118 w 310"/>
                <a:gd name="T37" fmla="*/ 64 h 204"/>
                <a:gd name="T38" fmla="*/ 104 w 310"/>
                <a:gd name="T39" fmla="*/ 60 h 204"/>
                <a:gd name="T40" fmla="*/ 88 w 310"/>
                <a:gd name="T41" fmla="*/ 50 h 204"/>
                <a:gd name="T42" fmla="*/ 70 w 310"/>
                <a:gd name="T43" fmla="*/ 38 h 204"/>
                <a:gd name="T44" fmla="*/ 70 w 310"/>
                <a:gd name="T45" fmla="*/ 38 h 204"/>
                <a:gd name="T46" fmla="*/ 52 w 310"/>
                <a:gd name="T47" fmla="*/ 22 h 204"/>
                <a:gd name="T48" fmla="*/ 52 w 310"/>
                <a:gd name="T49" fmla="*/ 22 h 204"/>
                <a:gd name="T50" fmla="*/ 32 w 310"/>
                <a:gd name="T51" fmla="*/ 46 h 204"/>
                <a:gd name="T52" fmla="*/ 32 w 310"/>
                <a:gd name="T53" fmla="*/ 46 h 204"/>
                <a:gd name="T54" fmla="*/ 0 w 310"/>
                <a:gd name="T55" fmla="*/ 78 h 204"/>
                <a:gd name="T56" fmla="*/ 0 w 310"/>
                <a:gd name="T57" fmla="*/ 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0" h="204">
                  <a:moveTo>
                    <a:pt x="0" y="78"/>
                  </a:moveTo>
                  <a:lnTo>
                    <a:pt x="0" y="78"/>
                  </a:lnTo>
                  <a:lnTo>
                    <a:pt x="22" y="98"/>
                  </a:lnTo>
                  <a:lnTo>
                    <a:pt x="46" y="116"/>
                  </a:lnTo>
                  <a:lnTo>
                    <a:pt x="46" y="116"/>
                  </a:lnTo>
                  <a:lnTo>
                    <a:pt x="64" y="126"/>
                  </a:lnTo>
                  <a:lnTo>
                    <a:pt x="84" y="136"/>
                  </a:lnTo>
                  <a:lnTo>
                    <a:pt x="106" y="142"/>
                  </a:lnTo>
                  <a:lnTo>
                    <a:pt x="128" y="144"/>
                  </a:lnTo>
                  <a:lnTo>
                    <a:pt x="128" y="144"/>
                  </a:lnTo>
                  <a:lnTo>
                    <a:pt x="188" y="144"/>
                  </a:lnTo>
                  <a:lnTo>
                    <a:pt x="188" y="204"/>
                  </a:lnTo>
                  <a:lnTo>
                    <a:pt x="310" y="102"/>
                  </a:lnTo>
                  <a:lnTo>
                    <a:pt x="188" y="0"/>
                  </a:lnTo>
                  <a:lnTo>
                    <a:pt x="188" y="66"/>
                  </a:lnTo>
                  <a:lnTo>
                    <a:pt x="188" y="66"/>
                  </a:lnTo>
                  <a:lnTo>
                    <a:pt x="128" y="66"/>
                  </a:lnTo>
                  <a:lnTo>
                    <a:pt x="128" y="66"/>
                  </a:lnTo>
                  <a:lnTo>
                    <a:pt x="118" y="64"/>
                  </a:lnTo>
                  <a:lnTo>
                    <a:pt x="104" y="60"/>
                  </a:lnTo>
                  <a:lnTo>
                    <a:pt x="88" y="50"/>
                  </a:lnTo>
                  <a:lnTo>
                    <a:pt x="70" y="38"/>
                  </a:lnTo>
                  <a:lnTo>
                    <a:pt x="70" y="38"/>
                  </a:lnTo>
                  <a:lnTo>
                    <a:pt x="52" y="22"/>
                  </a:lnTo>
                  <a:lnTo>
                    <a:pt x="52" y="22"/>
                  </a:lnTo>
                  <a:lnTo>
                    <a:pt x="32" y="46"/>
                  </a:lnTo>
                  <a:lnTo>
                    <a:pt x="32" y="46"/>
                  </a:lnTo>
                  <a:lnTo>
                    <a:pt x="0" y="78"/>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9" name="Freeform 140"/>
            <p:cNvSpPr/>
            <p:nvPr/>
          </p:nvSpPr>
          <p:spPr bwMode="auto">
            <a:xfrm>
              <a:off x="6135688" y="3384550"/>
              <a:ext cx="914400" cy="593725"/>
            </a:xfrm>
            <a:custGeom>
              <a:avLst/>
              <a:gdLst>
                <a:gd name="T0" fmla="*/ 394 w 576"/>
                <a:gd name="T1" fmla="*/ 140 h 374"/>
                <a:gd name="T2" fmla="*/ 394 w 576"/>
                <a:gd name="T3" fmla="*/ 140 h 374"/>
                <a:gd name="T4" fmla="*/ 394 w 576"/>
                <a:gd name="T5" fmla="*/ 140 h 374"/>
                <a:gd name="T6" fmla="*/ 394 w 576"/>
                <a:gd name="T7" fmla="*/ 140 h 374"/>
                <a:gd name="T8" fmla="*/ 454 w 576"/>
                <a:gd name="T9" fmla="*/ 140 h 374"/>
                <a:gd name="T10" fmla="*/ 454 w 576"/>
                <a:gd name="T11" fmla="*/ 202 h 374"/>
                <a:gd name="T12" fmla="*/ 576 w 576"/>
                <a:gd name="T13" fmla="*/ 100 h 374"/>
                <a:gd name="T14" fmla="*/ 454 w 576"/>
                <a:gd name="T15" fmla="*/ 0 h 374"/>
                <a:gd name="T16" fmla="*/ 454 w 576"/>
                <a:gd name="T17" fmla="*/ 64 h 374"/>
                <a:gd name="T18" fmla="*/ 454 w 576"/>
                <a:gd name="T19" fmla="*/ 64 h 374"/>
                <a:gd name="T20" fmla="*/ 394 w 576"/>
                <a:gd name="T21" fmla="*/ 64 h 374"/>
                <a:gd name="T22" fmla="*/ 394 w 576"/>
                <a:gd name="T23" fmla="*/ 64 h 374"/>
                <a:gd name="T24" fmla="*/ 378 w 576"/>
                <a:gd name="T25" fmla="*/ 64 h 374"/>
                <a:gd name="T26" fmla="*/ 364 w 576"/>
                <a:gd name="T27" fmla="*/ 66 h 374"/>
                <a:gd name="T28" fmla="*/ 350 w 576"/>
                <a:gd name="T29" fmla="*/ 72 h 374"/>
                <a:gd name="T30" fmla="*/ 336 w 576"/>
                <a:gd name="T31" fmla="*/ 76 h 374"/>
                <a:gd name="T32" fmla="*/ 312 w 576"/>
                <a:gd name="T33" fmla="*/ 90 h 374"/>
                <a:gd name="T34" fmla="*/ 288 w 576"/>
                <a:gd name="T35" fmla="*/ 108 h 374"/>
                <a:gd name="T36" fmla="*/ 288 w 576"/>
                <a:gd name="T37" fmla="*/ 108 h 374"/>
                <a:gd name="T38" fmla="*/ 256 w 576"/>
                <a:gd name="T39" fmla="*/ 138 h 374"/>
                <a:gd name="T40" fmla="*/ 224 w 576"/>
                <a:gd name="T41" fmla="*/ 170 h 374"/>
                <a:gd name="T42" fmla="*/ 164 w 576"/>
                <a:gd name="T43" fmla="*/ 234 h 374"/>
                <a:gd name="T44" fmla="*/ 164 w 576"/>
                <a:gd name="T45" fmla="*/ 234 h 374"/>
                <a:gd name="T46" fmla="*/ 136 w 576"/>
                <a:gd name="T47" fmla="*/ 260 h 374"/>
                <a:gd name="T48" fmla="*/ 110 w 576"/>
                <a:gd name="T49" fmla="*/ 280 h 374"/>
                <a:gd name="T50" fmla="*/ 110 w 576"/>
                <a:gd name="T51" fmla="*/ 280 h 374"/>
                <a:gd name="T52" fmla="*/ 98 w 576"/>
                <a:gd name="T53" fmla="*/ 288 h 374"/>
                <a:gd name="T54" fmla="*/ 86 w 576"/>
                <a:gd name="T55" fmla="*/ 292 h 374"/>
                <a:gd name="T56" fmla="*/ 78 w 576"/>
                <a:gd name="T57" fmla="*/ 296 h 374"/>
                <a:gd name="T58" fmla="*/ 68 w 576"/>
                <a:gd name="T59" fmla="*/ 296 h 374"/>
                <a:gd name="T60" fmla="*/ 68 w 576"/>
                <a:gd name="T61" fmla="*/ 296 h 374"/>
                <a:gd name="T62" fmla="*/ 68 w 576"/>
                <a:gd name="T63" fmla="*/ 296 h 374"/>
                <a:gd name="T64" fmla="*/ 68 w 576"/>
                <a:gd name="T65" fmla="*/ 296 h 374"/>
                <a:gd name="T66" fmla="*/ 0 w 576"/>
                <a:gd name="T67" fmla="*/ 296 h 374"/>
                <a:gd name="T68" fmla="*/ 0 w 576"/>
                <a:gd name="T69" fmla="*/ 374 h 374"/>
                <a:gd name="T70" fmla="*/ 0 w 576"/>
                <a:gd name="T71" fmla="*/ 374 h 374"/>
                <a:gd name="T72" fmla="*/ 68 w 576"/>
                <a:gd name="T73" fmla="*/ 374 h 374"/>
                <a:gd name="T74" fmla="*/ 68 w 576"/>
                <a:gd name="T75" fmla="*/ 374 h 374"/>
                <a:gd name="T76" fmla="*/ 84 w 576"/>
                <a:gd name="T77" fmla="*/ 372 h 374"/>
                <a:gd name="T78" fmla="*/ 98 w 576"/>
                <a:gd name="T79" fmla="*/ 370 h 374"/>
                <a:gd name="T80" fmla="*/ 112 w 576"/>
                <a:gd name="T81" fmla="*/ 366 h 374"/>
                <a:gd name="T82" fmla="*/ 126 w 576"/>
                <a:gd name="T83" fmla="*/ 360 h 374"/>
                <a:gd name="T84" fmla="*/ 152 w 576"/>
                <a:gd name="T85" fmla="*/ 346 h 374"/>
                <a:gd name="T86" fmla="*/ 174 w 576"/>
                <a:gd name="T87" fmla="*/ 328 h 374"/>
                <a:gd name="T88" fmla="*/ 174 w 576"/>
                <a:gd name="T89" fmla="*/ 328 h 374"/>
                <a:gd name="T90" fmla="*/ 208 w 576"/>
                <a:gd name="T91" fmla="*/ 298 h 374"/>
                <a:gd name="T92" fmla="*/ 240 w 576"/>
                <a:gd name="T93" fmla="*/ 266 h 374"/>
                <a:gd name="T94" fmla="*/ 300 w 576"/>
                <a:gd name="T95" fmla="*/ 202 h 374"/>
                <a:gd name="T96" fmla="*/ 300 w 576"/>
                <a:gd name="T97" fmla="*/ 202 h 374"/>
                <a:gd name="T98" fmla="*/ 328 w 576"/>
                <a:gd name="T99" fmla="*/ 176 h 374"/>
                <a:gd name="T100" fmla="*/ 354 w 576"/>
                <a:gd name="T101" fmla="*/ 156 h 374"/>
                <a:gd name="T102" fmla="*/ 354 w 576"/>
                <a:gd name="T103" fmla="*/ 156 h 374"/>
                <a:gd name="T104" fmla="*/ 366 w 576"/>
                <a:gd name="T105" fmla="*/ 148 h 374"/>
                <a:gd name="T106" fmla="*/ 376 w 576"/>
                <a:gd name="T107" fmla="*/ 144 h 374"/>
                <a:gd name="T108" fmla="*/ 386 w 576"/>
                <a:gd name="T109" fmla="*/ 142 h 374"/>
                <a:gd name="T110" fmla="*/ 394 w 576"/>
                <a:gd name="T111" fmla="*/ 140 h 374"/>
                <a:gd name="T112" fmla="*/ 394 w 576"/>
                <a:gd name="T113" fmla="*/ 14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374">
                  <a:moveTo>
                    <a:pt x="394" y="140"/>
                  </a:moveTo>
                  <a:lnTo>
                    <a:pt x="394" y="140"/>
                  </a:lnTo>
                  <a:lnTo>
                    <a:pt x="394" y="140"/>
                  </a:lnTo>
                  <a:lnTo>
                    <a:pt x="394" y="140"/>
                  </a:lnTo>
                  <a:lnTo>
                    <a:pt x="454" y="140"/>
                  </a:lnTo>
                  <a:lnTo>
                    <a:pt x="454" y="202"/>
                  </a:lnTo>
                  <a:lnTo>
                    <a:pt x="576" y="100"/>
                  </a:lnTo>
                  <a:lnTo>
                    <a:pt x="454" y="0"/>
                  </a:lnTo>
                  <a:lnTo>
                    <a:pt x="454" y="64"/>
                  </a:lnTo>
                  <a:lnTo>
                    <a:pt x="454" y="64"/>
                  </a:lnTo>
                  <a:lnTo>
                    <a:pt x="394" y="64"/>
                  </a:lnTo>
                  <a:lnTo>
                    <a:pt x="394" y="64"/>
                  </a:lnTo>
                  <a:lnTo>
                    <a:pt x="378" y="64"/>
                  </a:lnTo>
                  <a:lnTo>
                    <a:pt x="364" y="66"/>
                  </a:lnTo>
                  <a:lnTo>
                    <a:pt x="350" y="72"/>
                  </a:lnTo>
                  <a:lnTo>
                    <a:pt x="336" y="76"/>
                  </a:lnTo>
                  <a:lnTo>
                    <a:pt x="312" y="90"/>
                  </a:lnTo>
                  <a:lnTo>
                    <a:pt x="288" y="108"/>
                  </a:lnTo>
                  <a:lnTo>
                    <a:pt x="288" y="108"/>
                  </a:lnTo>
                  <a:lnTo>
                    <a:pt x="256" y="138"/>
                  </a:lnTo>
                  <a:lnTo>
                    <a:pt x="224" y="170"/>
                  </a:lnTo>
                  <a:lnTo>
                    <a:pt x="164" y="234"/>
                  </a:lnTo>
                  <a:lnTo>
                    <a:pt x="164" y="234"/>
                  </a:lnTo>
                  <a:lnTo>
                    <a:pt x="136" y="260"/>
                  </a:lnTo>
                  <a:lnTo>
                    <a:pt x="110" y="280"/>
                  </a:lnTo>
                  <a:lnTo>
                    <a:pt x="110" y="280"/>
                  </a:lnTo>
                  <a:lnTo>
                    <a:pt x="98" y="288"/>
                  </a:lnTo>
                  <a:lnTo>
                    <a:pt x="86" y="292"/>
                  </a:lnTo>
                  <a:lnTo>
                    <a:pt x="78" y="296"/>
                  </a:lnTo>
                  <a:lnTo>
                    <a:pt x="68" y="296"/>
                  </a:lnTo>
                  <a:lnTo>
                    <a:pt x="68" y="296"/>
                  </a:lnTo>
                  <a:lnTo>
                    <a:pt x="68" y="296"/>
                  </a:lnTo>
                  <a:lnTo>
                    <a:pt x="68" y="296"/>
                  </a:lnTo>
                  <a:lnTo>
                    <a:pt x="0" y="296"/>
                  </a:lnTo>
                  <a:lnTo>
                    <a:pt x="0" y="374"/>
                  </a:lnTo>
                  <a:lnTo>
                    <a:pt x="0" y="374"/>
                  </a:lnTo>
                  <a:lnTo>
                    <a:pt x="68" y="374"/>
                  </a:lnTo>
                  <a:lnTo>
                    <a:pt x="68" y="374"/>
                  </a:lnTo>
                  <a:lnTo>
                    <a:pt x="84" y="372"/>
                  </a:lnTo>
                  <a:lnTo>
                    <a:pt x="98" y="370"/>
                  </a:lnTo>
                  <a:lnTo>
                    <a:pt x="112" y="366"/>
                  </a:lnTo>
                  <a:lnTo>
                    <a:pt x="126" y="360"/>
                  </a:lnTo>
                  <a:lnTo>
                    <a:pt x="152" y="346"/>
                  </a:lnTo>
                  <a:lnTo>
                    <a:pt x="174" y="328"/>
                  </a:lnTo>
                  <a:lnTo>
                    <a:pt x="174" y="328"/>
                  </a:lnTo>
                  <a:lnTo>
                    <a:pt x="208" y="298"/>
                  </a:lnTo>
                  <a:lnTo>
                    <a:pt x="240" y="266"/>
                  </a:lnTo>
                  <a:lnTo>
                    <a:pt x="300" y="202"/>
                  </a:lnTo>
                  <a:lnTo>
                    <a:pt x="300" y="202"/>
                  </a:lnTo>
                  <a:lnTo>
                    <a:pt x="328" y="176"/>
                  </a:lnTo>
                  <a:lnTo>
                    <a:pt x="354" y="156"/>
                  </a:lnTo>
                  <a:lnTo>
                    <a:pt x="354" y="156"/>
                  </a:lnTo>
                  <a:lnTo>
                    <a:pt x="366" y="148"/>
                  </a:lnTo>
                  <a:lnTo>
                    <a:pt x="376" y="144"/>
                  </a:lnTo>
                  <a:lnTo>
                    <a:pt x="386" y="142"/>
                  </a:lnTo>
                  <a:lnTo>
                    <a:pt x="394" y="140"/>
                  </a:lnTo>
                  <a:lnTo>
                    <a:pt x="394"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7" name="矩形 46">
            <a:extLst>
              <a:ext uri="{FF2B5EF4-FFF2-40B4-BE49-F238E27FC236}">
                <a16:creationId xmlns:a16="http://schemas.microsoft.com/office/drawing/2014/main" id="{D2BBEB71-AA26-4D75-AA24-A8B4F37B8DFB}"/>
              </a:ext>
            </a:extLst>
          </p:cNvPr>
          <p:cNvSpPr/>
          <p:nvPr/>
        </p:nvSpPr>
        <p:spPr>
          <a:xfrm>
            <a:off x="3643132" y="-10641"/>
            <a:ext cx="1342388" cy="684000"/>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rPr>
              <a:t>答案解析</a:t>
            </a:r>
          </a:p>
        </p:txBody>
      </p:sp>
      <p:pic>
        <p:nvPicPr>
          <p:cNvPr id="39" name="图片 38">
            <a:extLst>
              <a:ext uri="{FF2B5EF4-FFF2-40B4-BE49-F238E27FC236}">
                <a16:creationId xmlns:a16="http://schemas.microsoft.com/office/drawing/2014/main" id="{698D3C8D-9458-4D97-A263-1841BE9E8FA4}"/>
              </a:ext>
            </a:extLst>
          </p:cNvPr>
          <p:cNvPicPr>
            <a:picLocks noChangeAspect="1"/>
          </p:cNvPicPr>
          <p:nvPr/>
        </p:nvPicPr>
        <p:blipFill>
          <a:blip r:embed="rId2"/>
          <a:stretch>
            <a:fillRect/>
          </a:stretch>
        </p:blipFill>
        <p:spPr>
          <a:xfrm>
            <a:off x="8187070" y="9938"/>
            <a:ext cx="956930" cy="68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9"/>
                                        </p:tgtEl>
                                        <p:attrNameLst>
                                          <p:attrName>style.visibility</p:attrName>
                                        </p:attrNameLst>
                                      </p:cBhvr>
                                      <p:to>
                                        <p:strVal val="visible"/>
                                      </p:to>
                                    </p:set>
                                    <p:anim calcmode="lin" valueType="num">
                                      <p:cBhvr>
                                        <p:cTn id="7" dur="500" fill="hold"/>
                                        <p:tgtEl>
                                          <p:spTgt spid="539"/>
                                        </p:tgtEl>
                                        <p:attrNameLst>
                                          <p:attrName>ppt_w</p:attrName>
                                        </p:attrNameLst>
                                      </p:cBhvr>
                                      <p:tavLst>
                                        <p:tav tm="0">
                                          <p:val>
                                            <p:fltVal val="0"/>
                                          </p:val>
                                        </p:tav>
                                        <p:tav tm="100000">
                                          <p:val>
                                            <p:strVal val="#ppt_w"/>
                                          </p:val>
                                        </p:tav>
                                      </p:tavLst>
                                    </p:anim>
                                    <p:anim calcmode="lin" valueType="num">
                                      <p:cBhvr>
                                        <p:cTn id="8" dur="500" fill="hold"/>
                                        <p:tgtEl>
                                          <p:spTgt spid="539"/>
                                        </p:tgtEl>
                                        <p:attrNameLst>
                                          <p:attrName>ppt_h</p:attrName>
                                        </p:attrNameLst>
                                      </p:cBhvr>
                                      <p:tavLst>
                                        <p:tav tm="0">
                                          <p:val>
                                            <p:fltVal val="0"/>
                                          </p:val>
                                        </p:tav>
                                        <p:tav tm="100000">
                                          <p:val>
                                            <p:strVal val="#ppt_h"/>
                                          </p:val>
                                        </p:tav>
                                      </p:tavLst>
                                    </p:anim>
                                    <p:animEffect transition="in" filter="fade">
                                      <p:cBhvr>
                                        <p:cTn id="9" dur="500"/>
                                        <p:tgtEl>
                                          <p:spTgt spid="53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40"/>
                                        </p:tgtEl>
                                        <p:attrNameLst>
                                          <p:attrName>style.visibility</p:attrName>
                                        </p:attrNameLst>
                                      </p:cBhvr>
                                      <p:to>
                                        <p:strVal val="visible"/>
                                      </p:to>
                                    </p:set>
                                    <p:anim calcmode="lin" valueType="num">
                                      <p:cBhvr>
                                        <p:cTn id="13" dur="250" fill="hold"/>
                                        <p:tgtEl>
                                          <p:spTgt spid="540"/>
                                        </p:tgtEl>
                                        <p:attrNameLst>
                                          <p:attrName>ppt_w</p:attrName>
                                        </p:attrNameLst>
                                      </p:cBhvr>
                                      <p:tavLst>
                                        <p:tav tm="0">
                                          <p:val>
                                            <p:fltVal val="0"/>
                                          </p:val>
                                        </p:tav>
                                        <p:tav tm="100000">
                                          <p:val>
                                            <p:strVal val="#ppt_w"/>
                                          </p:val>
                                        </p:tav>
                                      </p:tavLst>
                                    </p:anim>
                                    <p:anim calcmode="lin" valueType="num">
                                      <p:cBhvr>
                                        <p:cTn id="14" dur="250" fill="hold"/>
                                        <p:tgtEl>
                                          <p:spTgt spid="540"/>
                                        </p:tgtEl>
                                        <p:attrNameLst>
                                          <p:attrName>ppt_h</p:attrName>
                                        </p:attrNameLst>
                                      </p:cBhvr>
                                      <p:tavLst>
                                        <p:tav tm="0">
                                          <p:val>
                                            <p:fltVal val="0"/>
                                          </p:val>
                                        </p:tav>
                                        <p:tav tm="100000">
                                          <p:val>
                                            <p:strVal val="#ppt_h"/>
                                          </p:val>
                                        </p:tav>
                                      </p:tavLst>
                                    </p:anim>
                                    <p:animEffect transition="in" filter="fade">
                                      <p:cBhvr>
                                        <p:cTn id="15" dur="250"/>
                                        <p:tgtEl>
                                          <p:spTgt spid="540"/>
                                        </p:tgtEl>
                                      </p:cBhvr>
                                    </p:animEffect>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537"/>
                                        </p:tgtEl>
                                        <p:attrNameLst>
                                          <p:attrName>style.visibility</p:attrName>
                                        </p:attrNameLst>
                                      </p:cBhvr>
                                      <p:to>
                                        <p:strVal val="visible"/>
                                      </p:to>
                                    </p:set>
                                    <p:anim calcmode="lin" valueType="num">
                                      <p:cBhvr>
                                        <p:cTn id="19" dur="250" fill="hold"/>
                                        <p:tgtEl>
                                          <p:spTgt spid="537"/>
                                        </p:tgtEl>
                                        <p:attrNameLst>
                                          <p:attrName>ppt_w</p:attrName>
                                        </p:attrNameLst>
                                      </p:cBhvr>
                                      <p:tavLst>
                                        <p:tav tm="0">
                                          <p:val>
                                            <p:fltVal val="0"/>
                                          </p:val>
                                        </p:tav>
                                        <p:tav tm="100000">
                                          <p:val>
                                            <p:strVal val="#ppt_w"/>
                                          </p:val>
                                        </p:tav>
                                      </p:tavLst>
                                    </p:anim>
                                    <p:anim calcmode="lin" valueType="num">
                                      <p:cBhvr>
                                        <p:cTn id="20" dur="250" fill="hold"/>
                                        <p:tgtEl>
                                          <p:spTgt spid="537"/>
                                        </p:tgtEl>
                                        <p:attrNameLst>
                                          <p:attrName>ppt_h</p:attrName>
                                        </p:attrNameLst>
                                      </p:cBhvr>
                                      <p:tavLst>
                                        <p:tav tm="0">
                                          <p:val>
                                            <p:fltVal val="0"/>
                                          </p:val>
                                        </p:tav>
                                        <p:tav tm="100000">
                                          <p:val>
                                            <p:strVal val="#ppt_h"/>
                                          </p:val>
                                        </p:tav>
                                      </p:tavLst>
                                    </p:anim>
                                    <p:animEffect transition="in" filter="fade">
                                      <p:cBhvr>
                                        <p:cTn id="21" dur="250"/>
                                        <p:tgtEl>
                                          <p:spTgt spid="537"/>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538"/>
                                        </p:tgtEl>
                                        <p:attrNameLst>
                                          <p:attrName>style.visibility</p:attrName>
                                        </p:attrNameLst>
                                      </p:cBhvr>
                                      <p:to>
                                        <p:strVal val="visible"/>
                                      </p:to>
                                    </p:set>
                                    <p:anim calcmode="lin" valueType="num">
                                      <p:cBhvr>
                                        <p:cTn id="25" dur="250" fill="hold"/>
                                        <p:tgtEl>
                                          <p:spTgt spid="538"/>
                                        </p:tgtEl>
                                        <p:attrNameLst>
                                          <p:attrName>ppt_w</p:attrName>
                                        </p:attrNameLst>
                                      </p:cBhvr>
                                      <p:tavLst>
                                        <p:tav tm="0">
                                          <p:val>
                                            <p:fltVal val="0"/>
                                          </p:val>
                                        </p:tav>
                                        <p:tav tm="100000">
                                          <p:val>
                                            <p:strVal val="#ppt_w"/>
                                          </p:val>
                                        </p:tav>
                                      </p:tavLst>
                                    </p:anim>
                                    <p:anim calcmode="lin" valueType="num">
                                      <p:cBhvr>
                                        <p:cTn id="26" dur="250" fill="hold"/>
                                        <p:tgtEl>
                                          <p:spTgt spid="538"/>
                                        </p:tgtEl>
                                        <p:attrNameLst>
                                          <p:attrName>ppt_h</p:attrName>
                                        </p:attrNameLst>
                                      </p:cBhvr>
                                      <p:tavLst>
                                        <p:tav tm="0">
                                          <p:val>
                                            <p:fltVal val="0"/>
                                          </p:val>
                                        </p:tav>
                                        <p:tav tm="100000">
                                          <p:val>
                                            <p:strVal val="#ppt_h"/>
                                          </p:val>
                                        </p:tav>
                                      </p:tavLst>
                                    </p:anim>
                                    <p:animEffect transition="in" filter="fade">
                                      <p:cBhvr>
                                        <p:cTn id="27" dur="250"/>
                                        <p:tgtEl>
                                          <p:spTgt spid="538"/>
                                        </p:tgtEl>
                                      </p:cBhvr>
                                    </p:animEffect>
                                  </p:childTnLst>
                                </p:cTn>
                              </p:par>
                            </p:childTnLst>
                          </p:cTn>
                        </p:par>
                        <p:par>
                          <p:cTn id="28" fill="hold">
                            <p:stCondLst>
                              <p:cond delay="125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55"/>
                                        </p:tgtEl>
                                        <p:attrNameLst>
                                          <p:attrName>style.visibility</p:attrName>
                                        </p:attrNameLst>
                                      </p:cBhvr>
                                      <p:to>
                                        <p:strVal val="visible"/>
                                      </p:to>
                                    </p:set>
                                    <p:animEffect transition="in" filter="fade">
                                      <p:cBhvr>
                                        <p:cTn id="36" dur="500"/>
                                        <p:tgtEl>
                                          <p:spTgt spid="555"/>
                                        </p:tgtEl>
                                      </p:cBhvr>
                                    </p:animEffect>
                                  </p:childTnLst>
                                </p:cTn>
                              </p:par>
                            </p:childTnLst>
                          </p:cTn>
                        </p:par>
                        <p:par>
                          <p:cTn id="37" fill="hold">
                            <p:stCondLst>
                              <p:cond delay="175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6"/>
                                        </p:tgtEl>
                                        <p:attrNameLst>
                                          <p:attrName>style.visibility</p:attrName>
                                        </p:attrNameLst>
                                      </p:cBhvr>
                                      <p:to>
                                        <p:strVal val="visible"/>
                                      </p:to>
                                    </p:set>
                                    <p:animEffect transition="in" filter="fade">
                                      <p:cBhvr>
                                        <p:cTn id="45" dur="500"/>
                                        <p:tgtEl>
                                          <p:spTgt spid="556"/>
                                        </p:tgtEl>
                                      </p:cBhvr>
                                    </p:animEffect>
                                  </p:childTnLst>
                                </p:cTn>
                              </p:par>
                            </p:childTnLst>
                          </p:cTn>
                        </p:par>
                        <p:par>
                          <p:cTn id="46" fill="hold">
                            <p:stCondLst>
                              <p:cond delay="225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57"/>
                                        </p:tgtEl>
                                        <p:attrNameLst>
                                          <p:attrName>style.visibility</p:attrName>
                                        </p:attrNameLst>
                                      </p:cBhvr>
                                      <p:to>
                                        <p:strVal val="visible"/>
                                      </p:to>
                                    </p:set>
                                    <p:animEffect transition="in" filter="fade">
                                      <p:cBhvr>
                                        <p:cTn id="54" dur="500"/>
                                        <p:tgtEl>
                                          <p:spTgt spid="557"/>
                                        </p:tgtEl>
                                      </p:cBhvr>
                                    </p:animEffect>
                                  </p:childTnLst>
                                </p:cTn>
                              </p:par>
                            </p:childTnLst>
                          </p:cTn>
                        </p:par>
                        <p:par>
                          <p:cTn id="55" fill="hold">
                            <p:stCondLst>
                              <p:cond delay="2750"/>
                            </p:stCondLst>
                            <p:childTnLst>
                              <p:par>
                                <p:cTn id="56" presetID="53" presetClass="entr" presetSubtype="16"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8"/>
                                        </p:tgtEl>
                                        <p:attrNameLst>
                                          <p:attrName>style.visibility</p:attrName>
                                        </p:attrNameLst>
                                      </p:cBhvr>
                                      <p:to>
                                        <p:strVal val="visible"/>
                                      </p:to>
                                    </p:set>
                                    <p:animEffect transition="in" filter="fade">
                                      <p:cBhvr>
                                        <p:cTn id="63" dur="500"/>
                                        <p:tgtEl>
                                          <p:spTgt spid="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 grpId="0" animBg="1"/>
      <p:bldP spid="538" grpId="0" animBg="1"/>
      <p:bldP spid="539" grpId="0" animBg="1"/>
      <p:bldP spid="540" grpId="0" animBg="1"/>
      <p:bldP spid="555" grpId="0"/>
      <p:bldP spid="556" grpId="0"/>
      <p:bldP spid="557" grpId="0"/>
      <p:bldP spid="55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E8C78DA-29FF-47E9-9BD2-AC5BD159A298}"/>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6" name="内容占位符 2">
            <a:extLst>
              <a:ext uri="{FF2B5EF4-FFF2-40B4-BE49-F238E27FC236}">
                <a16:creationId xmlns:a16="http://schemas.microsoft.com/office/drawing/2014/main" id="{1D17BC9A-2E8E-4EDA-9C33-94ECBF854596}"/>
              </a:ext>
            </a:extLst>
          </p:cNvPr>
          <p:cNvSpPr txBox="1">
            <a:spLocks/>
          </p:cNvSpPr>
          <p:nvPr/>
        </p:nvSpPr>
        <p:spPr>
          <a:xfrm>
            <a:off x="0" y="789442"/>
            <a:ext cx="9141034" cy="4587974"/>
          </a:xfrm>
          <a:prstGeom prst="rect">
            <a:avLst/>
          </a:prstGeom>
        </p:spPr>
        <p:txBody>
          <a:bodyPr>
            <a:normAutofit fontScale="25000" lnSpcReduction="20000"/>
          </a:bodyPr>
          <a:lst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599565"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6765"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3965"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165"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8365"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5565" indent="-228600" algn="l" defTabSz="456565"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160"/>
              </a:lnSpc>
              <a:buFont typeface="Arial"/>
              <a:buNone/>
            </a:pPr>
            <a:r>
              <a:rPr lang="en-US" altLang="zh-CN" sz="7200" b="1" dirty="0">
                <a:latin typeface="黑体" panose="02010609060101010101" pitchFamily="49" charset="-122"/>
                <a:ea typeface="黑体" panose="02010609060101010101" pitchFamily="49" charset="-122"/>
              </a:rPr>
              <a:t>       </a:t>
            </a:r>
            <a:r>
              <a:rPr lang="zh-CN" altLang="zh-CN" sz="7200" b="1" dirty="0">
                <a:latin typeface="黑体" panose="02010609060101010101" pitchFamily="49" charset="-122"/>
                <a:ea typeface="黑体" panose="02010609060101010101" pitchFamily="49" charset="-122"/>
              </a:rPr>
              <a:t>该公司的新能源汽车技术先进、品质上乘，具有市场竞争力；中国市场大、需求旺，产品有广阔的销售前景；中国产业技术基础良好，利用国产供应链降低成本的空间大；中国营商环境日益优化，外商投资权益能够得到保障。</a:t>
            </a:r>
            <a:endParaRPr lang="zh-CN" altLang="zh-CN" sz="7200" dirty="0">
              <a:latin typeface="黑体" panose="02010609060101010101" pitchFamily="49" charset="-122"/>
              <a:ea typeface="黑体" panose="02010609060101010101" pitchFamily="49" charset="-122"/>
            </a:endParaRPr>
          </a:p>
          <a:p>
            <a:pPr>
              <a:buFont typeface="Arial"/>
              <a:buNone/>
            </a:pPr>
            <a:r>
              <a:rPr lang="en-US" altLang="zh-CN" sz="6400" dirty="0"/>
              <a:t>      </a:t>
            </a:r>
            <a:r>
              <a:rPr lang="en-US" altLang="zh-CN" sz="6400" b="1" dirty="0"/>
              <a:t> </a:t>
            </a:r>
            <a:r>
              <a:rPr lang="zh-CN" altLang="zh-CN" sz="6400" b="1" dirty="0">
                <a:solidFill>
                  <a:srgbClr val="FF0000"/>
                </a:solidFill>
              </a:rPr>
              <a:t>评分细则：</a:t>
            </a:r>
            <a:endParaRPr lang="zh-CN" altLang="zh-CN" sz="6400" dirty="0">
              <a:solidFill>
                <a:srgbClr val="FF0000"/>
              </a:solidFill>
            </a:endParaRPr>
          </a:p>
          <a:p>
            <a:pPr>
              <a:buFont typeface="Arial"/>
              <a:buNone/>
            </a:pPr>
            <a:r>
              <a:rPr lang="en-US" altLang="zh-CN" sz="6400" b="1" dirty="0"/>
              <a:t>                1.</a:t>
            </a:r>
            <a:r>
              <a:rPr lang="zh-CN" altLang="zh-CN" sz="6400" b="1" dirty="0"/>
              <a:t>该公司的新能源汽车技术先进、品质上乘，具有市场竞争力；（</a:t>
            </a:r>
            <a:r>
              <a:rPr lang="en-US" altLang="zh-CN" sz="6400" b="1" dirty="0"/>
              <a:t>4</a:t>
            </a:r>
            <a:r>
              <a:rPr lang="zh-CN" altLang="zh-CN" sz="6400" b="1" dirty="0"/>
              <a:t>分）</a:t>
            </a:r>
          </a:p>
          <a:p>
            <a:pPr>
              <a:buFont typeface="Arial"/>
              <a:buNone/>
            </a:pPr>
            <a:r>
              <a:rPr lang="en-US" altLang="zh-CN" sz="6400" dirty="0"/>
              <a:t>                </a:t>
            </a:r>
            <a:r>
              <a:rPr lang="zh-CN" altLang="zh-CN" sz="6400" dirty="0"/>
              <a:t>仅答出该公司技术先进（品牌优势或质量优势或品质上乘）（</a:t>
            </a:r>
            <a:r>
              <a:rPr lang="en-US" altLang="zh-CN" sz="6400" dirty="0"/>
              <a:t>2</a:t>
            </a:r>
            <a:r>
              <a:rPr lang="zh-CN" altLang="zh-CN" sz="6400" dirty="0"/>
              <a:t>分），</a:t>
            </a:r>
          </a:p>
          <a:p>
            <a:pPr>
              <a:buFont typeface="Arial"/>
              <a:buNone/>
            </a:pPr>
            <a:r>
              <a:rPr lang="en-US" altLang="zh-CN" sz="6400" dirty="0"/>
              <a:t>                </a:t>
            </a:r>
            <a:r>
              <a:rPr lang="zh-CN" altLang="zh-CN" sz="6400" dirty="0"/>
              <a:t>仅答出具有市场竞争力或全球影响力（</a:t>
            </a:r>
            <a:r>
              <a:rPr lang="en-US" altLang="zh-CN" sz="6400" dirty="0"/>
              <a:t>2</a:t>
            </a:r>
            <a:r>
              <a:rPr lang="zh-CN" altLang="zh-CN" sz="6400" dirty="0"/>
              <a:t>分），两层意思都答（</a:t>
            </a:r>
            <a:r>
              <a:rPr lang="en-US" altLang="zh-CN" sz="6400" dirty="0"/>
              <a:t>4</a:t>
            </a:r>
            <a:r>
              <a:rPr lang="zh-CN" altLang="zh-CN" sz="6400" dirty="0"/>
              <a:t>分）；</a:t>
            </a:r>
          </a:p>
          <a:p>
            <a:pPr>
              <a:buFont typeface="Arial"/>
              <a:buNone/>
            </a:pPr>
            <a:r>
              <a:rPr lang="en-US" altLang="zh-CN" sz="6400" b="1" dirty="0"/>
              <a:t>                2.</a:t>
            </a:r>
            <a:r>
              <a:rPr lang="zh-CN" altLang="zh-CN" sz="6400" b="1" dirty="0"/>
              <a:t>中国市场大、需求旺，产品有广阔的销售前景；（</a:t>
            </a:r>
            <a:r>
              <a:rPr lang="en-US" altLang="zh-CN" sz="6400" b="1" dirty="0"/>
              <a:t>4</a:t>
            </a:r>
            <a:r>
              <a:rPr lang="zh-CN" altLang="zh-CN" sz="6400" b="1" dirty="0"/>
              <a:t>分）</a:t>
            </a:r>
          </a:p>
          <a:p>
            <a:pPr>
              <a:buFont typeface="Arial"/>
              <a:buNone/>
            </a:pPr>
            <a:r>
              <a:rPr lang="en-US" altLang="zh-CN" sz="6400" dirty="0"/>
              <a:t>                </a:t>
            </a:r>
            <a:r>
              <a:rPr lang="zh-CN" altLang="zh-CN" sz="6400" dirty="0"/>
              <a:t>仅答出中国市场大（市场广阔或需求旺或内需充足）（</a:t>
            </a:r>
            <a:r>
              <a:rPr lang="en-US" altLang="zh-CN" sz="6400" dirty="0"/>
              <a:t>2</a:t>
            </a:r>
            <a:r>
              <a:rPr lang="zh-CN" altLang="zh-CN" sz="6400" dirty="0"/>
              <a:t>分），</a:t>
            </a:r>
          </a:p>
          <a:p>
            <a:pPr>
              <a:buFont typeface="Arial"/>
              <a:buNone/>
            </a:pPr>
            <a:r>
              <a:rPr lang="en-US" altLang="zh-CN" sz="6400" dirty="0"/>
              <a:t>                </a:t>
            </a:r>
            <a:r>
              <a:rPr lang="zh-CN" altLang="zh-CN" sz="6400" dirty="0"/>
              <a:t>仅答出销售前景广阔（销售预期好或销售潜力大）（</a:t>
            </a:r>
            <a:r>
              <a:rPr lang="en-US" altLang="zh-CN" sz="6400" dirty="0"/>
              <a:t>2</a:t>
            </a:r>
            <a:r>
              <a:rPr lang="zh-CN" altLang="zh-CN" sz="6400" dirty="0"/>
              <a:t>分），两层意思都答（</a:t>
            </a:r>
            <a:r>
              <a:rPr lang="en-US" altLang="zh-CN" sz="6400" dirty="0"/>
              <a:t>4</a:t>
            </a:r>
            <a:r>
              <a:rPr lang="zh-CN" altLang="zh-CN" sz="6400" dirty="0"/>
              <a:t>分）；</a:t>
            </a:r>
          </a:p>
          <a:p>
            <a:pPr>
              <a:buFont typeface="Arial"/>
              <a:buNone/>
            </a:pPr>
            <a:r>
              <a:rPr lang="en-US" altLang="zh-CN" sz="6400" b="1" dirty="0"/>
              <a:t>                 3.</a:t>
            </a:r>
            <a:r>
              <a:rPr lang="zh-CN" altLang="zh-CN" sz="6400" b="1" dirty="0"/>
              <a:t>中国产业技术基础良好，利用国产供应链降低成本的空间大；（</a:t>
            </a:r>
            <a:r>
              <a:rPr lang="en-US" altLang="zh-CN" sz="6400" b="1" dirty="0"/>
              <a:t>3</a:t>
            </a:r>
            <a:r>
              <a:rPr lang="zh-CN" altLang="zh-CN" sz="6400" b="1" dirty="0"/>
              <a:t>分）</a:t>
            </a:r>
          </a:p>
          <a:p>
            <a:pPr>
              <a:buFont typeface="Arial"/>
              <a:buNone/>
            </a:pPr>
            <a:r>
              <a:rPr lang="en-US" altLang="zh-CN" sz="6400" dirty="0"/>
              <a:t>                 </a:t>
            </a:r>
            <a:r>
              <a:rPr lang="zh-CN" altLang="zh-CN" sz="6400" dirty="0"/>
              <a:t>仅答出中国产业技术基础好（产业集群优势明显或资源优势明显）（</a:t>
            </a:r>
            <a:r>
              <a:rPr lang="en-US" altLang="zh-CN" sz="6400" dirty="0"/>
              <a:t>2</a:t>
            </a:r>
            <a:r>
              <a:rPr lang="zh-CN" altLang="zh-CN" sz="6400" dirty="0"/>
              <a:t>分），</a:t>
            </a:r>
            <a:r>
              <a:rPr lang="en-US" altLang="zh-CN" sz="6400" dirty="0"/>
              <a:t>  </a:t>
            </a:r>
            <a:r>
              <a:rPr lang="zh-CN" altLang="zh-CN" sz="6400" dirty="0"/>
              <a:t>仅答出降低成本（经济效益好或利润大）（</a:t>
            </a:r>
            <a:r>
              <a:rPr lang="en-US" altLang="zh-CN" sz="6400" dirty="0"/>
              <a:t>2</a:t>
            </a:r>
            <a:r>
              <a:rPr lang="zh-CN" altLang="zh-CN" sz="6400" dirty="0"/>
              <a:t>分）， 两层意思都答（</a:t>
            </a:r>
            <a:r>
              <a:rPr lang="en-US" altLang="zh-CN" sz="6400" dirty="0"/>
              <a:t>3</a:t>
            </a:r>
            <a:r>
              <a:rPr lang="zh-CN" altLang="zh-CN" sz="6400" dirty="0"/>
              <a:t>分）；</a:t>
            </a:r>
          </a:p>
          <a:p>
            <a:pPr>
              <a:buFont typeface="Arial"/>
              <a:buNone/>
            </a:pPr>
            <a:r>
              <a:rPr lang="en-US" altLang="zh-CN" sz="6400" b="1" dirty="0"/>
              <a:t>                 4.</a:t>
            </a:r>
            <a:r>
              <a:rPr lang="zh-CN" altLang="zh-CN" sz="6400" b="1" dirty="0"/>
              <a:t>中国营商环境日益优化，外商投资权益能够得到保障。（</a:t>
            </a:r>
            <a:r>
              <a:rPr lang="en-US" altLang="zh-CN" sz="6400" b="1" dirty="0"/>
              <a:t>3</a:t>
            </a:r>
            <a:r>
              <a:rPr lang="zh-CN" altLang="zh-CN" sz="6400" b="1" dirty="0"/>
              <a:t>分）</a:t>
            </a:r>
          </a:p>
          <a:p>
            <a:pPr>
              <a:buFont typeface="Arial"/>
              <a:buNone/>
            </a:pPr>
            <a:r>
              <a:rPr lang="en-US" altLang="zh-CN" sz="6400" dirty="0"/>
              <a:t>                </a:t>
            </a:r>
            <a:r>
              <a:rPr lang="zh-CN" altLang="zh-CN" sz="6400" dirty="0"/>
              <a:t>仅答出中国营商环境（投资环境或市场环境）优化（</a:t>
            </a:r>
            <a:r>
              <a:rPr lang="en-US" altLang="zh-CN" sz="6400" dirty="0"/>
              <a:t>2</a:t>
            </a:r>
            <a:r>
              <a:rPr lang="zh-CN" altLang="zh-CN" sz="6400" dirty="0"/>
              <a:t>分），</a:t>
            </a:r>
          </a:p>
          <a:p>
            <a:pPr>
              <a:buFont typeface="Arial"/>
              <a:buNone/>
            </a:pPr>
            <a:r>
              <a:rPr lang="en-US" altLang="zh-CN" sz="6400" dirty="0"/>
              <a:t>                </a:t>
            </a:r>
            <a:r>
              <a:rPr lang="zh-CN" altLang="zh-CN" sz="6400" dirty="0"/>
              <a:t>仅答出保障外商投资权益（为外商投资提供法律保障或制度保障或政策保障）（</a:t>
            </a:r>
            <a:r>
              <a:rPr lang="en-US" altLang="zh-CN" sz="6400" dirty="0"/>
              <a:t>2</a:t>
            </a:r>
            <a:r>
              <a:rPr lang="zh-CN" altLang="zh-CN" sz="6400" dirty="0"/>
              <a:t>分），两层意思都答（</a:t>
            </a:r>
            <a:r>
              <a:rPr lang="en-US" altLang="zh-CN" sz="6400" dirty="0"/>
              <a:t>3</a:t>
            </a:r>
            <a:r>
              <a:rPr lang="zh-CN" altLang="zh-CN" sz="6400" dirty="0"/>
              <a:t>分）。</a:t>
            </a:r>
          </a:p>
          <a:p>
            <a:endParaRPr lang="zh-CN" altLang="en-US" dirty="0"/>
          </a:p>
        </p:txBody>
      </p:sp>
      <p:sp>
        <p:nvSpPr>
          <p:cNvPr id="37" name="矩形 36">
            <a:extLst>
              <a:ext uri="{FF2B5EF4-FFF2-40B4-BE49-F238E27FC236}">
                <a16:creationId xmlns:a16="http://schemas.microsoft.com/office/drawing/2014/main" id="{783F5D1D-830C-4BE0-95A7-9122888D3A33}"/>
              </a:ext>
            </a:extLst>
          </p:cNvPr>
          <p:cNvSpPr/>
          <p:nvPr/>
        </p:nvSpPr>
        <p:spPr>
          <a:xfrm>
            <a:off x="3459319" y="23021"/>
            <a:ext cx="1318437" cy="637953"/>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参考答案</a:t>
            </a:r>
          </a:p>
        </p:txBody>
      </p:sp>
      <p:pic>
        <p:nvPicPr>
          <p:cNvPr id="6" name="图片 5">
            <a:extLst>
              <a:ext uri="{FF2B5EF4-FFF2-40B4-BE49-F238E27FC236}">
                <a16:creationId xmlns:a16="http://schemas.microsoft.com/office/drawing/2014/main" id="{33E72520-F141-4C3C-8756-466633C54773}"/>
              </a:ext>
            </a:extLst>
          </p:cNvPr>
          <p:cNvPicPr>
            <a:picLocks noChangeAspect="1"/>
          </p:cNvPicPr>
          <p:nvPr/>
        </p:nvPicPr>
        <p:blipFill>
          <a:blip r:embed="rId2"/>
          <a:stretch>
            <a:fillRect/>
          </a:stretch>
        </p:blipFill>
        <p:spPr>
          <a:xfrm>
            <a:off x="8187070" y="9938"/>
            <a:ext cx="956930" cy="684000"/>
          </a:xfrm>
          <a:prstGeom prst="rect">
            <a:avLst/>
          </a:prstGeom>
        </p:spPr>
      </p:pic>
    </p:spTree>
    <p:extLst>
      <p:ext uri="{BB962C8B-B14F-4D97-AF65-F5344CB8AC3E}">
        <p14:creationId xmlns:p14="http://schemas.microsoft.com/office/powerpoint/2010/main" val="671872817"/>
      </p:ext>
    </p:extLst>
  </p:cSld>
  <p:clrMapOvr>
    <a:masterClrMapping/>
  </p:clrMapOvr>
  <p:transition spd="slow">
    <p:push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9E662AC-ECE0-4C46-A059-C284A5FFD9D7}"/>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矩形 1"/>
          <p:cNvSpPr>
            <a:spLocks noChangeArrowheads="1"/>
          </p:cNvSpPr>
          <p:nvPr/>
        </p:nvSpPr>
        <p:spPr bwMode="auto">
          <a:xfrm>
            <a:off x="114476" y="1519307"/>
            <a:ext cx="8111214" cy="3521556"/>
          </a:xfrm>
          <a:prstGeom prst="rect">
            <a:avLst/>
          </a:prstGeom>
          <a:noFill/>
          <a:ln w="9525">
            <a:noFill/>
            <a:miter lim="800000"/>
            <a:headEnd/>
            <a:tailEnd/>
          </a:ln>
        </p:spPr>
        <p:txBody>
          <a:bodyPr wrap="square" lIns="73737" tIns="36869" rIns="73737" bIns="36869">
            <a:spAutoFit/>
          </a:bodyPr>
          <a:lstStyle/>
          <a:p>
            <a:pPr eaLnBrk="0" hangingPunct="0"/>
            <a:r>
              <a:rPr lang="en-US" altLang="zh-CN" sz="2400" b="1" dirty="0">
                <a:latin typeface="Arial" pitchFamily="34" charset="0"/>
              </a:rPr>
              <a:t>        </a:t>
            </a:r>
            <a:r>
              <a:rPr lang="zh-CN" altLang="zh-CN" sz="2000" b="1" dirty="0">
                <a:latin typeface="黑体" panose="02010609060101010101" pitchFamily="49" charset="-122"/>
                <a:ea typeface="黑体" panose="02010609060101010101" pitchFamily="49" charset="-122"/>
              </a:rPr>
              <a:t>从答案入手分析，研究答案生成，提升解题能力</a:t>
            </a: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1</a:t>
            </a:r>
            <a:r>
              <a:rPr lang="zh-CN" altLang="zh-CN" sz="2000" b="1" dirty="0">
                <a:latin typeface="黑体" panose="02010609060101010101" pitchFamily="49" charset="-122"/>
                <a:ea typeface="黑体" panose="02010609060101010101" pitchFamily="49" charset="-122"/>
              </a:rPr>
              <a:t>）分析参考答案的构成，教材语言</a:t>
            </a:r>
            <a:r>
              <a:rPr lang="zh-CN" altLang="en-US" sz="2000" b="1" dirty="0">
                <a:latin typeface="黑体" panose="02010609060101010101" pitchFamily="49" charset="-122"/>
                <a:ea typeface="黑体" panose="02010609060101010101" pitchFamily="49" charset="-122"/>
              </a:rPr>
              <a:t>、</a:t>
            </a:r>
            <a:r>
              <a:rPr lang="zh-CN" altLang="zh-CN" sz="2000" b="1" dirty="0">
                <a:latin typeface="黑体" panose="02010609060101010101" pitchFamily="49" charset="-122"/>
                <a:ea typeface="黑体" panose="02010609060101010101" pitchFamily="49" charset="-122"/>
              </a:rPr>
              <a:t>时政语言</a:t>
            </a:r>
            <a:r>
              <a:rPr lang="zh-CN" altLang="en-US" sz="2000" b="1" dirty="0">
                <a:latin typeface="黑体" panose="02010609060101010101" pitchFamily="49" charset="-122"/>
                <a:ea typeface="黑体" panose="02010609060101010101" pitchFamily="49" charset="-122"/>
              </a:rPr>
              <a:t>、材料语言、</a:t>
            </a:r>
            <a:r>
              <a:rPr lang="zh-CN" altLang="zh-CN" sz="2000" b="1" dirty="0">
                <a:latin typeface="黑体" panose="02010609060101010101" pitchFamily="49" charset="-122"/>
                <a:ea typeface="黑体" panose="02010609060101010101" pitchFamily="49" charset="-122"/>
              </a:rPr>
              <a:t>生活语言</a:t>
            </a:r>
            <a:r>
              <a:rPr lang="zh-CN" altLang="en-US" sz="2000" b="1" dirty="0">
                <a:latin typeface="黑体" panose="02010609060101010101" pitchFamily="49" charset="-122"/>
                <a:ea typeface="黑体" panose="02010609060101010101" pitchFamily="49" charset="-122"/>
              </a:rPr>
              <a:t>如何结合</a:t>
            </a:r>
            <a:endParaRPr lang="zh-CN" altLang="zh-CN" sz="2000" b="1" dirty="0">
              <a:latin typeface="黑体" panose="02010609060101010101" pitchFamily="49" charset="-122"/>
              <a:ea typeface="黑体" panose="02010609060101010101" pitchFamily="49" charset="-122"/>
            </a:endParaRP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2</a:t>
            </a:r>
            <a:r>
              <a:rPr lang="zh-CN" altLang="zh-CN" sz="2000" b="1" dirty="0">
                <a:latin typeface="黑体" panose="02010609060101010101" pitchFamily="49" charset="-122"/>
                <a:ea typeface="黑体" panose="02010609060101010101" pitchFamily="49" charset="-122"/>
              </a:rPr>
              <a:t>）参考答案为何这样设计，与设问有哪些关联，观点和材料是如何结合的</a:t>
            </a:r>
          </a:p>
          <a:p>
            <a:pPr eaLnBrk="0" hangingPunct="0"/>
            <a:r>
              <a:rPr lang="zh-CN" altLang="en-US"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3</a:t>
            </a:r>
            <a:r>
              <a:rPr lang="zh-CN" altLang="zh-CN" sz="2000" b="1" dirty="0">
                <a:latin typeface="黑体" panose="02010609060101010101" pitchFamily="49" charset="-122"/>
                <a:ea typeface="黑体" panose="02010609060101010101" pitchFamily="49" charset="-122"/>
              </a:rPr>
              <a:t>）参考答案的知识点是根据哪些有效信息调动出来的。增加材料信息或者更换材料中的某些信息，该如何作答</a:t>
            </a:r>
            <a:r>
              <a:rPr lang="en-US" altLang="zh-CN" sz="2000" b="1" dirty="0">
                <a:latin typeface="黑体" panose="02010609060101010101" pitchFamily="49" charset="-122"/>
                <a:ea typeface="黑体" panose="02010609060101010101" pitchFamily="49" charset="-122"/>
              </a:rPr>
              <a:t>     </a:t>
            </a: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4</a:t>
            </a:r>
            <a:r>
              <a:rPr lang="zh-CN" altLang="zh-CN" sz="2000" b="1" dirty="0">
                <a:latin typeface="黑体" panose="02010609060101010101" pitchFamily="49" charset="-122"/>
                <a:ea typeface="黑体" panose="02010609060101010101" pitchFamily="49" charset="-122"/>
              </a:rPr>
              <a:t>）参考答案各要点之间的逻辑关系</a:t>
            </a: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5</a:t>
            </a:r>
            <a:r>
              <a:rPr lang="zh-CN" altLang="zh-CN" sz="2000" b="1" dirty="0">
                <a:latin typeface="黑体" panose="02010609060101010101" pitchFamily="49" charset="-122"/>
                <a:ea typeface="黑体" panose="02010609060101010101" pitchFamily="49" charset="-122"/>
              </a:rPr>
              <a:t>）参考答案的哪些语言可以转换或替换（同意不同字）</a:t>
            </a: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6</a:t>
            </a:r>
            <a:r>
              <a:rPr lang="zh-CN" altLang="zh-CN" sz="2000" b="1" dirty="0">
                <a:latin typeface="黑体" panose="02010609060101010101" pitchFamily="49" charset="-122"/>
                <a:ea typeface="黑体" panose="02010609060101010101" pitchFamily="49" charset="-122"/>
              </a:rPr>
              <a:t>）除参考答案的知识点外，可以</a:t>
            </a:r>
            <a:r>
              <a:rPr lang="zh-CN" altLang="en-US" sz="2000" b="1" dirty="0">
                <a:latin typeface="黑体" panose="02010609060101010101" pitchFamily="49" charset="-122"/>
                <a:ea typeface="黑体" panose="02010609060101010101" pitchFamily="49" charset="-122"/>
              </a:rPr>
              <a:t>补充</a:t>
            </a:r>
            <a:r>
              <a:rPr lang="zh-CN" altLang="zh-CN" sz="2000" b="1" dirty="0">
                <a:latin typeface="黑体" panose="02010609060101010101" pitchFamily="49" charset="-122"/>
                <a:ea typeface="黑体" panose="02010609060101010101" pitchFamily="49" charset="-122"/>
              </a:rPr>
              <a:t>哪些知识点</a:t>
            </a:r>
          </a:p>
          <a:p>
            <a:pPr eaLnBrk="0" hangingPunct="0"/>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7</a:t>
            </a:r>
            <a:r>
              <a:rPr lang="zh-CN" altLang="zh-CN" sz="2000" b="1" dirty="0">
                <a:latin typeface="黑体" panose="02010609060101010101" pitchFamily="49" charset="-122"/>
                <a:ea typeface="黑体" panose="02010609060101010101" pitchFamily="49" charset="-122"/>
              </a:rPr>
              <a:t>）改变设问角度（知识、主体），该如何作答</a:t>
            </a:r>
            <a:endParaRPr lang="zh-CN" altLang="zh-CN" sz="2400" b="1" dirty="0">
              <a:latin typeface="黑体" panose="02010609060101010101" pitchFamily="49" charset="-122"/>
              <a:ea typeface="黑体" panose="02010609060101010101" pitchFamily="49" charset="-122"/>
            </a:endParaRPr>
          </a:p>
        </p:txBody>
      </p:sp>
      <p:sp>
        <p:nvSpPr>
          <p:cNvPr id="29" name="矩形 28"/>
          <p:cNvSpPr>
            <a:spLocks noChangeArrowheads="1"/>
          </p:cNvSpPr>
          <p:nvPr/>
        </p:nvSpPr>
        <p:spPr bwMode="auto">
          <a:xfrm>
            <a:off x="2103977" y="1074948"/>
            <a:ext cx="1623677" cy="428401"/>
          </a:xfrm>
          <a:prstGeom prst="rect">
            <a:avLst/>
          </a:prstGeom>
          <a:noFill/>
          <a:ln w="9525">
            <a:noFill/>
            <a:miter lim="800000"/>
            <a:headEnd/>
            <a:tailEnd/>
          </a:ln>
        </p:spPr>
        <p:txBody>
          <a:bodyPr wrap="none" lIns="73737" tIns="36869" rIns="73737" bIns="36869">
            <a:spAutoFit/>
          </a:bodyPr>
          <a:lstStyle/>
          <a:p>
            <a:pPr>
              <a:buFont typeface="Arial" pitchFamily="34" charset="0"/>
              <a:buNone/>
            </a:pPr>
            <a:r>
              <a:rPr lang="zh-CN" altLang="en-US" sz="2300" b="1" dirty="0">
                <a:solidFill>
                  <a:schemeClr val="accent5">
                    <a:lumMod val="75000"/>
                  </a:schemeClr>
                </a:solidFill>
                <a:latin typeface="Arial" pitchFamily="34" charset="0"/>
                <a:ea typeface="黑体" pitchFamily="49" charset="-122"/>
                <a:sym typeface="黑体" pitchFamily="49" charset="-122"/>
              </a:rPr>
              <a:t>向高考学习</a:t>
            </a:r>
          </a:p>
        </p:txBody>
      </p:sp>
      <p:sp>
        <p:nvSpPr>
          <p:cNvPr id="32" name="矩形 31"/>
          <p:cNvSpPr>
            <a:spLocks noChangeArrowheads="1"/>
          </p:cNvSpPr>
          <p:nvPr/>
        </p:nvSpPr>
        <p:spPr bwMode="auto">
          <a:xfrm>
            <a:off x="4994681" y="1126142"/>
            <a:ext cx="1918629" cy="428401"/>
          </a:xfrm>
          <a:prstGeom prst="rect">
            <a:avLst/>
          </a:prstGeom>
          <a:noFill/>
          <a:ln w="9525">
            <a:noFill/>
            <a:miter lim="800000"/>
            <a:headEnd/>
            <a:tailEnd/>
          </a:ln>
        </p:spPr>
        <p:txBody>
          <a:bodyPr wrap="none" lIns="73737" tIns="36869" rIns="73737" bIns="36869">
            <a:spAutoFit/>
          </a:bodyPr>
          <a:lstStyle/>
          <a:p>
            <a:pPr>
              <a:buFont typeface="Arial" pitchFamily="34" charset="0"/>
              <a:buNone/>
            </a:pPr>
            <a:r>
              <a:rPr lang="zh-CN" altLang="en-US" sz="2300" b="1" dirty="0">
                <a:solidFill>
                  <a:schemeClr val="accent5">
                    <a:lumMod val="75000"/>
                  </a:schemeClr>
                </a:solidFill>
                <a:latin typeface="Arial" pitchFamily="34" charset="0"/>
                <a:ea typeface="黑体" pitchFamily="49" charset="-122"/>
                <a:sym typeface="黑体" pitchFamily="49" charset="-122"/>
              </a:rPr>
              <a:t>研究评分细则</a:t>
            </a:r>
          </a:p>
        </p:txBody>
      </p:sp>
      <p:sp>
        <p:nvSpPr>
          <p:cNvPr id="13" name="矩形 12"/>
          <p:cNvSpPr/>
          <p:nvPr/>
        </p:nvSpPr>
        <p:spPr>
          <a:xfrm>
            <a:off x="0" y="642726"/>
            <a:ext cx="1855393" cy="684000"/>
          </a:xfrm>
          <a:prstGeom prst="rect">
            <a:avLst/>
          </a:prstGeom>
          <a:solidFill>
            <a:schemeClr val="tx2">
              <a:lumMod val="75000"/>
              <a:alpha val="7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dirty="0">
                <a:solidFill>
                  <a:schemeClr val="bg1"/>
                </a:solidFill>
                <a:latin typeface="微软雅黑" panose="020B0503020204020204" pitchFamily="34" charset="-122"/>
                <a:ea typeface="微软雅黑" panose="020B0503020204020204" pitchFamily="34" charset="-122"/>
              </a:rPr>
              <a:t>我们的思考</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D092B859-9A70-4EE9-BEBC-F3B753D2E258}"/>
              </a:ext>
            </a:extLst>
          </p:cNvPr>
          <p:cNvPicPr>
            <a:picLocks noChangeAspect="1"/>
          </p:cNvPicPr>
          <p:nvPr/>
        </p:nvPicPr>
        <p:blipFill>
          <a:blip r:embed="rId4"/>
          <a:stretch>
            <a:fillRect/>
          </a:stretch>
        </p:blipFill>
        <p:spPr>
          <a:xfrm>
            <a:off x="8187070" y="9938"/>
            <a:ext cx="956930" cy="684000"/>
          </a:xfrm>
          <a:prstGeom prst="rect">
            <a:avLst/>
          </a:prstGeom>
        </p:spPr>
      </p:pic>
      <p:sp>
        <p:nvSpPr>
          <p:cNvPr id="9" name="矩形 8">
            <a:extLst>
              <a:ext uri="{FF2B5EF4-FFF2-40B4-BE49-F238E27FC236}">
                <a16:creationId xmlns:a16="http://schemas.microsoft.com/office/drawing/2014/main" id="{1060633C-1A97-410F-9EB4-BF09F2A2412B}"/>
              </a:ext>
            </a:extLst>
          </p:cNvPr>
          <p:cNvSpPr/>
          <p:nvPr/>
        </p:nvSpPr>
        <p:spPr>
          <a:xfrm>
            <a:off x="3459320" y="23021"/>
            <a:ext cx="2265620" cy="637953"/>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正确认识参考答案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01" y="795408"/>
            <a:ext cx="8861881" cy="2123658"/>
          </a:xfrm>
          <a:prstGeom prst="rect">
            <a:avLst/>
          </a:prstGeom>
          <a:noFill/>
        </p:spPr>
        <p:txBody>
          <a:bodyPr wrap="square" rtlCol="0">
            <a:spAutoFit/>
          </a:bodyPr>
          <a:lstStyle/>
          <a:p>
            <a:r>
              <a:rPr lang="en-US" altLang="zh-CN" sz="1600" b="1" dirty="0">
                <a:latin typeface="+mn-ea"/>
              </a:rPr>
              <a:t>1</a:t>
            </a:r>
            <a:r>
              <a:rPr lang="zh-CN" altLang="en-US" sz="1600" b="1" dirty="0">
                <a:latin typeface="+mn-ea"/>
              </a:rPr>
              <a:t>、回归教材，高于教材，强调生成性。高考政治主观题的参考答案呈现愈发精简的趋势，部分试题答案对所学理论内容显示得不是很具体和突出，但理论就隐藏在具体的说理分析之中。</a:t>
            </a:r>
            <a:endParaRPr lang="en-US" altLang="zh-CN" sz="1600" b="1" dirty="0">
              <a:latin typeface="+mn-ea"/>
            </a:endParaRPr>
          </a:p>
          <a:p>
            <a:r>
              <a:rPr lang="en-US" altLang="zh-CN" sz="1600" b="1" dirty="0">
                <a:latin typeface="+mn-ea"/>
              </a:rPr>
              <a:t>2</a:t>
            </a:r>
            <a:r>
              <a:rPr lang="zh-CN" altLang="en-US" sz="1600" b="1" dirty="0">
                <a:latin typeface="+mn-ea"/>
              </a:rPr>
              <a:t>、答案紧扣设问，具有针对性，准确把握答题方向（思维指向、知识指向、主体指向、客体指向、材料指向）。</a:t>
            </a:r>
            <a:endParaRPr lang="en-US" altLang="zh-CN" sz="1600" b="1" dirty="0">
              <a:latin typeface="+mn-ea"/>
            </a:endParaRPr>
          </a:p>
          <a:p>
            <a:r>
              <a:rPr lang="en-US" altLang="zh-CN" sz="1600" b="1" dirty="0">
                <a:latin typeface="+mn-ea"/>
              </a:rPr>
              <a:t>3</a:t>
            </a:r>
            <a:r>
              <a:rPr lang="zh-CN" altLang="en-US" sz="1600" b="1" dirty="0">
                <a:latin typeface="+mn-ea"/>
              </a:rPr>
              <a:t>、植根教材，凸显契合性，答案不仅来自于教材，还要高度契合试题的情景材料。根据试题情境，结合命题意图，生成问题的部分答案。</a:t>
            </a:r>
            <a:endParaRPr lang="en-US" altLang="zh-CN" sz="1600" b="1" dirty="0">
              <a:latin typeface="+mn-ea"/>
            </a:endParaRPr>
          </a:p>
          <a:p>
            <a:r>
              <a:rPr lang="en-US" altLang="zh-CN" sz="1600" b="1" dirty="0">
                <a:latin typeface="+mn-ea"/>
              </a:rPr>
              <a:t>4</a:t>
            </a:r>
            <a:r>
              <a:rPr lang="zh-CN" altLang="en-US" sz="1600" b="1" dirty="0">
                <a:latin typeface="+mn-ea"/>
              </a:rPr>
              <a:t>、答案不是相关要点的无序堆砌，要讲究逻辑，完整体现思维过程。答案与设问相匹配，要点之间层次清晰，以及每个要点的思维推导过程。</a:t>
            </a:r>
            <a:endParaRPr lang="zh-CN" altLang="en-US" b="1" dirty="0">
              <a:latin typeface="+mn-ea"/>
            </a:endParaRPr>
          </a:p>
        </p:txBody>
      </p:sp>
      <p:grpSp>
        <p:nvGrpSpPr>
          <p:cNvPr id="4" name="组合 42"/>
          <p:cNvGrpSpPr/>
          <p:nvPr/>
        </p:nvGrpSpPr>
        <p:grpSpPr>
          <a:xfrm>
            <a:off x="428625" y="3303075"/>
            <a:ext cx="7599363" cy="568459"/>
            <a:chOff x="540402" y="2241834"/>
            <a:chExt cx="5957444" cy="594258"/>
          </a:xfrm>
        </p:grpSpPr>
        <p:sp>
          <p:nvSpPr>
            <p:cNvPr id="5" name="任意多边形 4"/>
            <p:cNvSpPr/>
            <p:nvPr/>
          </p:nvSpPr>
          <p:spPr>
            <a:xfrm>
              <a:off x="540402" y="2269841"/>
              <a:ext cx="2175867" cy="566251"/>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2577268" y="2269841"/>
              <a:ext cx="1609759" cy="523305"/>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3899743" y="2241834"/>
              <a:ext cx="2582208" cy="523305"/>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982584" y="2400728"/>
              <a:ext cx="1685199" cy="392418"/>
            </a:xfrm>
            <a:custGeom>
              <a:avLst/>
              <a:gdLst>
                <a:gd name="connsiteX0" fmla="*/ 0 w 1395380"/>
                <a:gd name="connsiteY0" fmla="*/ 0 h 1984978"/>
                <a:gd name="connsiteX1" fmla="*/ 1395380 w 1395380"/>
                <a:gd name="connsiteY1" fmla="*/ 0 h 1984978"/>
                <a:gd name="connsiteX2" fmla="*/ 1395380 w 1395380"/>
                <a:gd name="connsiteY2" fmla="*/ 1984978 h 1984978"/>
                <a:gd name="connsiteX3" fmla="*/ 0 w 1395380"/>
                <a:gd name="connsiteY3" fmla="*/ 1984978 h 1984978"/>
                <a:gd name="connsiteX4" fmla="*/ 0 w 1395380"/>
                <a:gd name="connsiteY4" fmla="*/ 0 h 198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1984978">
                  <a:moveTo>
                    <a:pt x="0" y="0"/>
                  </a:moveTo>
                  <a:lnTo>
                    <a:pt x="1395380" y="0"/>
                  </a:lnTo>
                  <a:lnTo>
                    <a:pt x="1395380" y="1984978"/>
                  </a:lnTo>
                  <a:lnTo>
                    <a:pt x="0" y="19849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t" anchorCtr="0">
              <a:noAutofit/>
            </a:bodyPr>
            <a:lstStyle/>
            <a:p>
              <a:pPr lvl="0" algn="l" defTabSz="1022350" fontAlgn="auto">
                <a:lnSpc>
                  <a:spcPct val="90000"/>
                </a:lnSpc>
                <a:spcBef>
                  <a:spcPct val="0"/>
                </a:spcBef>
                <a:spcAft>
                  <a:spcPct val="35000"/>
                </a:spcAft>
              </a:pPr>
              <a:r>
                <a:rPr lang="zh-CN" altLang="en-US" sz="2000" b="1" strike="noStrike" kern="1200" noProof="1">
                  <a:solidFill>
                    <a:schemeClr val="bg1"/>
                  </a:solidFill>
                  <a:latin typeface="微软雅黑" panose="020B0503020204020204" pitchFamily="34" charset="-122"/>
                  <a:ea typeface="微软雅黑" panose="020B0503020204020204" pitchFamily="34" charset="-122"/>
                </a:rPr>
                <a:t>要点之间的逻辑</a:t>
              </a:r>
            </a:p>
          </p:txBody>
        </p:sp>
        <p:sp>
          <p:nvSpPr>
            <p:cNvPr id="9" name="矩形 26"/>
            <p:cNvSpPr/>
            <p:nvPr/>
          </p:nvSpPr>
          <p:spPr>
            <a:xfrm>
              <a:off x="2888261" y="2362216"/>
              <a:ext cx="949053" cy="227150"/>
            </a:xfrm>
            <a:prstGeom prst="rect">
              <a:avLst/>
            </a:prstGeom>
            <a:noFill/>
            <a:ln w="9525">
              <a:noFill/>
            </a:ln>
          </p:spPr>
          <p:txBody>
            <a:bodyPr wrap="none" anchor="t">
              <a:spAutoFit/>
            </a:bodyPr>
            <a:lstStyle/>
            <a:p>
              <a:r>
                <a:rPr lang="zh-CN" altLang="en-US" sz="2000" b="1">
                  <a:solidFill>
                    <a:schemeClr val="bg1"/>
                  </a:solidFill>
                  <a:latin typeface="微软雅黑" panose="020B0503020204020204" pitchFamily="34" charset="-122"/>
                  <a:ea typeface="微软雅黑" panose="020B0503020204020204" pitchFamily="34" charset="-122"/>
                </a:rPr>
                <a:t>几个要点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矩形 27"/>
            <p:cNvSpPr/>
            <p:nvPr/>
          </p:nvSpPr>
          <p:spPr>
            <a:xfrm>
              <a:off x="4466521" y="2335330"/>
              <a:ext cx="2031325" cy="227150"/>
            </a:xfrm>
            <a:prstGeom prst="rect">
              <a:avLst/>
            </a:prstGeom>
            <a:noFill/>
            <a:ln w="9525">
              <a:noFill/>
            </a:ln>
          </p:spPr>
          <p:txBody>
            <a:bodyPr wrap="squar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要点之间如何排列</a:t>
              </a:r>
            </a:p>
          </p:txBody>
        </p:sp>
      </p:grpSp>
      <p:sp>
        <p:nvSpPr>
          <p:cNvPr id="14" name="任意多边形 13"/>
          <p:cNvSpPr/>
          <p:nvPr/>
        </p:nvSpPr>
        <p:spPr>
          <a:xfrm>
            <a:off x="0" y="2910897"/>
            <a:ext cx="1395380" cy="380088"/>
          </a:xfrm>
          <a:custGeom>
            <a:avLst/>
            <a:gdLst>
              <a:gd name="connsiteX0" fmla="*/ 0 w 1395380"/>
              <a:gd name="connsiteY0" fmla="*/ 0 h 471678"/>
              <a:gd name="connsiteX1" fmla="*/ 1395380 w 1395380"/>
              <a:gd name="connsiteY1" fmla="*/ 0 h 471678"/>
              <a:gd name="connsiteX2" fmla="*/ 1395380 w 1395380"/>
              <a:gd name="connsiteY2" fmla="*/ 471678 h 471678"/>
              <a:gd name="connsiteX3" fmla="*/ 0 w 1395380"/>
              <a:gd name="connsiteY3" fmla="*/ 471678 h 471678"/>
              <a:gd name="connsiteX4" fmla="*/ 0 w 1395380"/>
              <a:gd name="connsiteY4" fmla="*/ 0 h 471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471678">
                <a:moveTo>
                  <a:pt x="0" y="0"/>
                </a:moveTo>
                <a:lnTo>
                  <a:pt x="1395380" y="0"/>
                </a:lnTo>
                <a:lnTo>
                  <a:pt x="1395380" y="471678"/>
                </a:lnTo>
                <a:lnTo>
                  <a:pt x="0" y="4716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b" anchorCtr="0">
            <a:noAutofit/>
          </a:bodyPr>
          <a:lstStyle/>
          <a:p>
            <a:pPr lvl="0" algn="l" defTabSz="1022350" fontAlgn="auto">
              <a:lnSpc>
                <a:spcPct val="90000"/>
              </a:lnSpc>
              <a:spcBef>
                <a:spcPct val="0"/>
              </a:spcBef>
              <a:spcAft>
                <a:spcPct val="35000"/>
              </a:spcAft>
            </a:pPr>
            <a:r>
              <a:rPr lang="zh-CN" altLang="en-US" sz="2000" b="1" strike="noStrike" kern="1200" noProof="1">
                <a:solidFill>
                  <a:srgbClr val="FFC000"/>
                </a:solidFill>
                <a:latin typeface="微软雅黑" panose="020B0503020204020204" pitchFamily="34" charset="-122"/>
                <a:ea typeface="微软雅黑" panose="020B0503020204020204" pitchFamily="34" charset="-122"/>
              </a:rPr>
              <a:t>大逻辑</a:t>
            </a:r>
          </a:p>
        </p:txBody>
      </p:sp>
      <p:sp>
        <p:nvSpPr>
          <p:cNvPr id="15" name="任意多边形 14"/>
          <p:cNvSpPr/>
          <p:nvPr/>
        </p:nvSpPr>
        <p:spPr>
          <a:xfrm>
            <a:off x="23701" y="3996739"/>
            <a:ext cx="1395381" cy="306571"/>
          </a:xfrm>
          <a:custGeom>
            <a:avLst/>
            <a:gdLst>
              <a:gd name="connsiteX0" fmla="*/ 0 w 1395380"/>
              <a:gd name="connsiteY0" fmla="*/ 0 h 471678"/>
              <a:gd name="connsiteX1" fmla="*/ 1395380 w 1395380"/>
              <a:gd name="connsiteY1" fmla="*/ 0 h 471678"/>
              <a:gd name="connsiteX2" fmla="*/ 1395380 w 1395380"/>
              <a:gd name="connsiteY2" fmla="*/ 471678 h 471678"/>
              <a:gd name="connsiteX3" fmla="*/ 0 w 1395380"/>
              <a:gd name="connsiteY3" fmla="*/ 471678 h 471678"/>
              <a:gd name="connsiteX4" fmla="*/ 0 w 1395380"/>
              <a:gd name="connsiteY4" fmla="*/ 0 h 471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471678">
                <a:moveTo>
                  <a:pt x="0" y="0"/>
                </a:moveTo>
                <a:lnTo>
                  <a:pt x="1395380" y="0"/>
                </a:lnTo>
                <a:lnTo>
                  <a:pt x="1395380" y="471678"/>
                </a:lnTo>
                <a:lnTo>
                  <a:pt x="0" y="4716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b" anchorCtr="0">
            <a:noAutofit/>
          </a:bodyPr>
          <a:lstStyle/>
          <a:p>
            <a:pPr lvl="0" algn="l" defTabSz="1022350" fontAlgn="auto">
              <a:lnSpc>
                <a:spcPct val="90000"/>
              </a:lnSpc>
              <a:spcBef>
                <a:spcPct val="0"/>
              </a:spcBef>
              <a:spcAft>
                <a:spcPct val="35000"/>
              </a:spcAft>
            </a:pPr>
            <a:r>
              <a:rPr lang="zh-CN" altLang="en-US" sz="2000" b="1" strike="noStrike" kern="1200" noProof="1">
                <a:solidFill>
                  <a:srgbClr val="FFC000"/>
                </a:solidFill>
                <a:latin typeface="微软雅黑" panose="020B0503020204020204" pitchFamily="34" charset="-122"/>
                <a:ea typeface="微软雅黑" panose="020B0503020204020204" pitchFamily="34" charset="-122"/>
              </a:rPr>
              <a:t>小逻辑</a:t>
            </a:r>
          </a:p>
        </p:txBody>
      </p:sp>
      <p:grpSp>
        <p:nvGrpSpPr>
          <p:cNvPr id="16" name="组合 41"/>
          <p:cNvGrpSpPr/>
          <p:nvPr/>
        </p:nvGrpSpPr>
        <p:grpSpPr>
          <a:xfrm>
            <a:off x="448807" y="4406344"/>
            <a:ext cx="7893050" cy="529179"/>
            <a:chOff x="719423" y="4078941"/>
            <a:chExt cx="6650148" cy="530889"/>
          </a:xfrm>
        </p:grpSpPr>
        <p:grpSp>
          <p:nvGrpSpPr>
            <p:cNvPr id="17" name="组合 30"/>
            <p:cNvGrpSpPr/>
            <p:nvPr/>
          </p:nvGrpSpPr>
          <p:grpSpPr>
            <a:xfrm>
              <a:off x="719423" y="4078941"/>
              <a:ext cx="5207056" cy="523305"/>
              <a:chOff x="919407" y="2388568"/>
              <a:chExt cx="5207056" cy="523305"/>
            </a:xfrm>
          </p:grpSpPr>
          <p:grpSp>
            <p:nvGrpSpPr>
              <p:cNvPr id="20" name="组合 31"/>
              <p:cNvGrpSpPr/>
              <p:nvPr/>
            </p:nvGrpSpPr>
            <p:grpSpPr>
              <a:xfrm>
                <a:off x="919407" y="2388568"/>
                <a:ext cx="5207056" cy="523305"/>
                <a:chOff x="1525785" y="2136576"/>
                <a:chExt cx="5207056" cy="870346"/>
              </a:xfrm>
            </p:grpSpPr>
            <p:sp>
              <p:nvSpPr>
                <p:cNvPr id="24" name="任意多边形 23"/>
                <p:cNvSpPr/>
                <p:nvPr/>
              </p:nvSpPr>
              <p:spPr>
                <a:xfrm>
                  <a:off x="1525785" y="2136576"/>
                  <a:ext cx="2175867" cy="870346"/>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3434039" y="2136576"/>
                  <a:ext cx="2088339" cy="870346"/>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5356665" y="2136576"/>
                  <a:ext cx="1376176" cy="870346"/>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grpSp>
          <p:sp>
            <p:nvSpPr>
              <p:cNvPr id="21" name="任意多边形 20"/>
              <p:cNvSpPr/>
              <p:nvPr/>
            </p:nvSpPr>
            <p:spPr>
              <a:xfrm>
                <a:off x="1361077" y="2499642"/>
                <a:ext cx="1685199" cy="392418"/>
              </a:xfrm>
              <a:custGeom>
                <a:avLst/>
                <a:gdLst>
                  <a:gd name="connsiteX0" fmla="*/ 0 w 1395380"/>
                  <a:gd name="connsiteY0" fmla="*/ 0 h 1984978"/>
                  <a:gd name="connsiteX1" fmla="*/ 1395380 w 1395380"/>
                  <a:gd name="connsiteY1" fmla="*/ 0 h 1984978"/>
                  <a:gd name="connsiteX2" fmla="*/ 1395380 w 1395380"/>
                  <a:gd name="connsiteY2" fmla="*/ 1984978 h 1984978"/>
                  <a:gd name="connsiteX3" fmla="*/ 0 w 1395380"/>
                  <a:gd name="connsiteY3" fmla="*/ 1984978 h 1984978"/>
                  <a:gd name="connsiteX4" fmla="*/ 0 w 1395380"/>
                  <a:gd name="connsiteY4" fmla="*/ 0 h 1984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380" h="1984978">
                    <a:moveTo>
                      <a:pt x="0" y="0"/>
                    </a:moveTo>
                    <a:lnTo>
                      <a:pt x="1395380" y="0"/>
                    </a:lnTo>
                    <a:lnTo>
                      <a:pt x="1395380" y="1984978"/>
                    </a:lnTo>
                    <a:lnTo>
                      <a:pt x="0" y="19849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8420" tIns="58420" rIns="58420" bIns="58420" numCol="1" spcCol="1270" anchor="t" anchorCtr="0">
                <a:noAutofit/>
              </a:bodyPr>
              <a:lstStyle/>
              <a:p>
                <a:pPr lvl="0" algn="l" defTabSz="1022350" fontAlgn="auto">
                  <a:lnSpc>
                    <a:spcPct val="90000"/>
                  </a:lnSpc>
                  <a:spcBef>
                    <a:spcPct val="0"/>
                  </a:spcBef>
                  <a:spcAft>
                    <a:spcPct val="35000"/>
                  </a:spcAft>
                </a:pPr>
                <a:r>
                  <a:rPr lang="zh-CN" altLang="en-US" sz="2000" b="1" strike="noStrike" kern="1200" noProof="1">
                    <a:solidFill>
                      <a:schemeClr val="bg1"/>
                    </a:solidFill>
                    <a:latin typeface="微软雅黑" panose="020B0503020204020204" pitchFamily="34" charset="-122"/>
                    <a:ea typeface="微软雅黑" panose="020B0503020204020204" pitchFamily="34" charset="-122"/>
                  </a:rPr>
                  <a:t>要点</a:t>
                </a:r>
                <a:r>
                  <a:rPr lang="zh-CN" altLang="en-US" sz="2000" b="1" strike="noStrike" noProof="1">
                    <a:solidFill>
                      <a:schemeClr val="bg1"/>
                    </a:solidFill>
                    <a:latin typeface="微软雅黑" panose="020B0503020204020204" pitchFamily="34" charset="-122"/>
                    <a:ea typeface="微软雅黑" panose="020B0503020204020204" pitchFamily="34" charset="-122"/>
                  </a:rPr>
                  <a:t>自身</a:t>
                </a:r>
                <a:r>
                  <a:rPr lang="zh-CN" altLang="en-US" sz="2000" b="1" strike="noStrike" kern="1200" noProof="1">
                    <a:solidFill>
                      <a:schemeClr val="bg1"/>
                    </a:solidFill>
                    <a:latin typeface="微软雅黑" panose="020B0503020204020204" pitchFamily="34" charset="-122"/>
                    <a:ea typeface="微软雅黑" panose="020B0503020204020204" pitchFamily="34" charset="-122"/>
                  </a:rPr>
                  <a:t>的逻辑</a:t>
                </a:r>
              </a:p>
            </p:txBody>
          </p:sp>
          <p:sp>
            <p:nvSpPr>
              <p:cNvPr id="22" name="矩形 33"/>
              <p:cNvSpPr/>
              <p:nvPr/>
            </p:nvSpPr>
            <p:spPr>
              <a:xfrm>
                <a:off x="3257735" y="2480943"/>
                <a:ext cx="1452349" cy="223126"/>
              </a:xfrm>
              <a:prstGeom prst="rect">
                <a:avLst/>
              </a:prstGeom>
              <a:noFill/>
              <a:ln w="9525">
                <a:noFill/>
              </a:ln>
            </p:spPr>
            <p:txBody>
              <a:bodyPr wrap="non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要点如何展开</a:t>
                </a:r>
              </a:p>
            </p:txBody>
          </p:sp>
          <p:sp>
            <p:nvSpPr>
              <p:cNvPr id="23" name="矩形 34"/>
              <p:cNvSpPr/>
              <p:nvPr/>
            </p:nvSpPr>
            <p:spPr>
              <a:xfrm>
                <a:off x="5051299" y="2499642"/>
                <a:ext cx="822920" cy="223126"/>
              </a:xfrm>
              <a:prstGeom prst="rect">
                <a:avLst/>
              </a:prstGeom>
              <a:noFill/>
              <a:ln w="9525">
                <a:noFill/>
              </a:ln>
            </p:spPr>
            <p:txBody>
              <a:bodyPr wrap="square" anchor="t">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p>
            </p:txBody>
          </p:sp>
        </p:grpSp>
        <p:sp>
          <p:nvSpPr>
            <p:cNvPr id="18" name="任意多边形 17"/>
            <p:cNvSpPr/>
            <p:nvPr/>
          </p:nvSpPr>
          <p:spPr>
            <a:xfrm>
              <a:off x="5921586" y="4086525"/>
              <a:ext cx="1376176" cy="523305"/>
            </a:xfrm>
            <a:custGeom>
              <a:avLst/>
              <a:gdLst>
                <a:gd name="connsiteX0" fmla="*/ 0 w 2175867"/>
                <a:gd name="connsiteY0" fmla="*/ 0 h 870346"/>
                <a:gd name="connsiteX1" fmla="*/ 1740694 w 2175867"/>
                <a:gd name="connsiteY1" fmla="*/ 0 h 870346"/>
                <a:gd name="connsiteX2" fmla="*/ 2175867 w 2175867"/>
                <a:gd name="connsiteY2" fmla="*/ 435173 h 870346"/>
                <a:gd name="connsiteX3" fmla="*/ 1740694 w 2175867"/>
                <a:gd name="connsiteY3" fmla="*/ 870346 h 870346"/>
                <a:gd name="connsiteX4" fmla="*/ 0 w 2175867"/>
                <a:gd name="connsiteY4" fmla="*/ 870346 h 870346"/>
                <a:gd name="connsiteX5" fmla="*/ 435173 w 2175867"/>
                <a:gd name="connsiteY5" fmla="*/ 435173 h 870346"/>
                <a:gd name="connsiteX6" fmla="*/ 0 w 2175867"/>
                <a:gd name="connsiteY6" fmla="*/ 0 h 87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5867" h="870346">
                  <a:moveTo>
                    <a:pt x="0" y="0"/>
                  </a:moveTo>
                  <a:lnTo>
                    <a:pt x="1740694" y="0"/>
                  </a:lnTo>
                  <a:lnTo>
                    <a:pt x="2175867" y="435173"/>
                  </a:lnTo>
                  <a:lnTo>
                    <a:pt x="1740694" y="870346"/>
                  </a:lnTo>
                  <a:lnTo>
                    <a:pt x="0" y="870346"/>
                  </a:lnTo>
                  <a:lnTo>
                    <a:pt x="435173" y="435173"/>
                  </a:lnTo>
                  <a:lnTo>
                    <a:pt x="0" y="0"/>
                  </a:lnTo>
                  <a:close/>
                </a:path>
              </a:pathLst>
            </a:custGeom>
            <a:ln>
              <a:noFill/>
            </a:ln>
          </p:spPr>
          <p:style>
            <a:lnRef idx="3">
              <a:schemeClr val="lt1"/>
            </a:lnRef>
            <a:fillRef idx="1">
              <a:schemeClr val="accent5"/>
            </a:fillRef>
            <a:effectRef idx="1">
              <a:schemeClr val="accent5"/>
            </a:effectRef>
            <a:fontRef idx="minor">
              <a:schemeClr val="lt1"/>
            </a:fontRef>
          </p:style>
          <p:txBody>
            <a:bodyPr spcFirstLastPara="0" vert="horz" wrap="square" lIns="583192" tIns="49340" rIns="484513" bIns="49340" numCol="1" spcCol="1270" anchor="ctr" anchorCtr="0">
              <a:noAutofit/>
            </a:bodyPr>
            <a:lstStyle/>
            <a:p>
              <a:pPr lvl="0" algn="ctr" defTabSz="1644650" fontAlgn="auto">
                <a:lnSpc>
                  <a:spcPct val="90000"/>
                </a:lnSpc>
                <a:spcBef>
                  <a:spcPct val="0"/>
                </a:spcBef>
                <a:spcAft>
                  <a:spcPct val="35000"/>
                </a:spcAft>
              </a:pPr>
              <a:endParaRPr lang="zh-CN" altLang="en-US" sz="1600" strike="noStrike" kern="1200" noProof="1">
                <a:solidFill>
                  <a:schemeClr val="tx1"/>
                </a:solidFill>
                <a:latin typeface="微软雅黑" panose="020B0503020204020204" pitchFamily="34" charset="-122"/>
                <a:ea typeface="微软雅黑" panose="020B0503020204020204" pitchFamily="34" charset="-122"/>
              </a:endParaRPr>
            </a:p>
          </p:txBody>
        </p:sp>
        <p:sp>
          <p:nvSpPr>
            <p:cNvPr id="19" name="矩形 40"/>
            <p:cNvSpPr/>
            <p:nvPr/>
          </p:nvSpPr>
          <p:spPr>
            <a:xfrm>
              <a:off x="6152018" y="4171316"/>
              <a:ext cx="1217553" cy="223126"/>
            </a:xfrm>
            <a:prstGeom prst="rect">
              <a:avLst/>
            </a:prstGeom>
            <a:noFill/>
            <a:ln w="9525">
              <a:noFill/>
            </a:ln>
          </p:spPr>
          <p:txBody>
            <a:bodyPr wrap="square" anchor="t">
              <a:spAutoFit/>
            </a:bodyPr>
            <a:lstStyle/>
            <a:p>
              <a:r>
                <a:rPr lang="zh-CN" altLang="en-US" sz="2000" b="1">
                  <a:solidFill>
                    <a:schemeClr val="bg1"/>
                  </a:solidFill>
                  <a:latin typeface="微软雅黑" panose="020B0503020204020204" pitchFamily="34" charset="-122"/>
                  <a:ea typeface="微软雅黑" panose="020B0503020204020204" pitchFamily="34" charset="-122"/>
                </a:rPr>
                <a:t>如何排列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7" name="矩形 26">
            <a:extLst>
              <a:ext uri="{FF2B5EF4-FFF2-40B4-BE49-F238E27FC236}">
                <a16:creationId xmlns:a16="http://schemas.microsoft.com/office/drawing/2014/main" id="{855BA414-0A74-410B-BDB9-F06A5FD197FA}"/>
              </a:ext>
            </a:extLst>
          </p:cNvPr>
          <p:cNvSpPr/>
          <p:nvPr/>
        </p:nvSpPr>
        <p:spPr>
          <a:xfrm>
            <a:off x="0" y="692"/>
            <a:ext cx="9144000" cy="612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31EE548C-6606-4D8E-A9F0-07EBCFBBE54C}"/>
              </a:ext>
            </a:extLst>
          </p:cNvPr>
          <p:cNvSpPr/>
          <p:nvPr/>
        </p:nvSpPr>
        <p:spPr>
          <a:xfrm>
            <a:off x="3703720" y="808"/>
            <a:ext cx="1383224" cy="612000"/>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备考启示：</a:t>
            </a:r>
          </a:p>
        </p:txBody>
      </p:sp>
      <p:pic>
        <p:nvPicPr>
          <p:cNvPr id="29" name="图片 28">
            <a:extLst>
              <a:ext uri="{FF2B5EF4-FFF2-40B4-BE49-F238E27FC236}">
                <a16:creationId xmlns:a16="http://schemas.microsoft.com/office/drawing/2014/main" id="{781592D6-10E0-4648-8440-6D648BBB3E82}"/>
              </a:ext>
            </a:extLst>
          </p:cNvPr>
          <p:cNvPicPr>
            <a:picLocks noChangeAspect="1"/>
          </p:cNvPicPr>
          <p:nvPr/>
        </p:nvPicPr>
        <p:blipFill>
          <a:blip r:embed="rId2"/>
          <a:stretch>
            <a:fillRect/>
          </a:stretch>
        </p:blipFill>
        <p:spPr>
          <a:xfrm>
            <a:off x="8311529" y="0"/>
            <a:ext cx="856200" cy="612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8"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amond(in)">
                                      <p:cBhvr>
                                        <p:cTn id="16" dur="500"/>
                                        <p:tgtEl>
                                          <p:spTgt spid="15"/>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1C4629EC-3692-4F63-BF36-79E8CBEC6B67}"/>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4D07270C-85A5-467C-8FC7-18BDD238458D}"/>
              </a:ext>
            </a:extLst>
          </p:cNvPr>
          <p:cNvSpPr/>
          <p:nvPr/>
        </p:nvSpPr>
        <p:spPr>
          <a:xfrm>
            <a:off x="3597965" y="-9449"/>
            <a:ext cx="2842592" cy="684000"/>
          </a:xfrm>
          <a:prstGeom prst="rect">
            <a:avLst/>
          </a:prstGeom>
          <a:solidFill>
            <a:srgbClr val="002060"/>
          </a:solidFill>
          <a:ln w="9525">
            <a:noFill/>
            <a:miter/>
          </a:ln>
          <a:effectLst/>
        </p:spPr>
        <p:txBody>
          <a:bodyPr wrap="square" lIns="91437" tIns="45718" rIns="91437" bIns="45718" anchor="ctr">
            <a:scene3d>
              <a:camera prst="orthographicFront"/>
              <a:lightRig rig="threePt" dir="t"/>
            </a:scene3d>
          </a:bodyPr>
          <a:lstStyle/>
          <a:p>
            <a:pPr algn="ctr">
              <a:lnSpc>
                <a:spcPct val="150000"/>
              </a:lnSpc>
            </a:pPr>
            <a:r>
              <a:rPr lang="zh-CN" altLang="en-US" sz="2000" b="1" noProof="1">
                <a:solidFill>
                  <a:schemeClr val="bg1"/>
                </a:solidFill>
                <a:latin typeface="微软雅黑" panose="020B0503020204020204" pitchFamily="34" charset="-122"/>
                <a:ea typeface="微软雅黑" panose="020B0503020204020204" pitchFamily="34" charset="-122"/>
                <a:sym typeface="+mn-ea"/>
              </a:rPr>
              <a:t>怎么考</a:t>
            </a:r>
            <a:r>
              <a:rPr lang="en-US" altLang="zh-CN" sz="2000" b="1" noProof="1">
                <a:solidFill>
                  <a:schemeClr val="bg1"/>
                </a:solidFill>
                <a:latin typeface="微软雅黑" panose="020B0503020204020204" pitchFamily="34" charset="-122"/>
                <a:ea typeface="微软雅黑" panose="020B0503020204020204" pitchFamily="34" charset="-122"/>
                <a:sym typeface="+mn-ea"/>
              </a:rPr>
              <a:t>——</a:t>
            </a:r>
            <a:r>
              <a:rPr lang="zh-CN" altLang="en-US" sz="2000" b="1" noProof="1">
                <a:solidFill>
                  <a:schemeClr val="bg1"/>
                </a:solidFill>
                <a:latin typeface="微软雅黑" panose="020B0503020204020204" pitchFamily="34" charset="-122"/>
                <a:ea typeface="微软雅黑" panose="020B0503020204020204" pitchFamily="34" charset="-122"/>
                <a:sym typeface="+mn-ea"/>
              </a:rPr>
              <a:t>变式训练</a:t>
            </a:r>
          </a:p>
        </p:txBody>
      </p:sp>
      <p:sp>
        <p:nvSpPr>
          <p:cNvPr id="11" name="Rectangle 2">
            <a:extLst>
              <a:ext uri="{FF2B5EF4-FFF2-40B4-BE49-F238E27FC236}">
                <a16:creationId xmlns:a16="http://schemas.microsoft.com/office/drawing/2014/main" id="{D7DCD4F9-4DC1-4DCA-93BC-A2D20B776130}"/>
              </a:ext>
            </a:extLst>
          </p:cNvPr>
          <p:cNvSpPr txBox="1">
            <a:spLocks noChangeArrowheads="1"/>
          </p:cNvSpPr>
          <p:nvPr/>
        </p:nvSpPr>
        <p:spPr>
          <a:xfrm>
            <a:off x="-2965" y="807753"/>
            <a:ext cx="9036996" cy="4052482"/>
          </a:xfrm>
          <a:prstGeom prst="rect">
            <a:avLst/>
          </a:prstGeom>
        </p:spPr>
        <p:txBody>
          <a:bodyPr/>
          <a:lst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599565"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6765"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3965"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165"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8365"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5565" indent="-228600" algn="l" defTabSz="456565" rtl="0" eaLnBrk="1" latinLnBrk="0" hangingPunct="1">
              <a:spcBef>
                <a:spcPct val="20000"/>
              </a:spcBef>
              <a:buFont typeface="Arial"/>
              <a:buChar char="•"/>
              <a:defRPr sz="2000" kern="1200">
                <a:solidFill>
                  <a:schemeClr val="tx1"/>
                </a:solidFill>
                <a:latin typeface="+mn-lt"/>
                <a:ea typeface="+mn-ea"/>
                <a:cs typeface="+mn-cs"/>
              </a:defRPr>
            </a:lvl9pPr>
          </a:lstStyle>
          <a:p>
            <a:pPr lvl="0" indent="342900" defTabSz="914400" latinLnBrk="1">
              <a:buNone/>
            </a:pPr>
            <a:r>
              <a:rPr lang="zh-CN" altLang="en-US" sz="1800" b="1" dirty="0">
                <a:solidFill>
                  <a:prstClr val="black"/>
                </a:solidFill>
                <a:latin typeface="宋体" panose="02010600030101010101" pitchFamily="2" charset="-122"/>
                <a:ea typeface="宋体" panose="02010600030101010101" pitchFamily="2" charset="-122"/>
              </a:rPr>
              <a:t>当前，国际贸易保护主义卷土重来，国内新旧动能正处在转换期，我国</a:t>
            </a:r>
            <a:r>
              <a:rPr lang="zh-CN" altLang="en-US" sz="1800" b="1" dirty="0">
                <a:solidFill>
                  <a:srgbClr val="FF0000"/>
                </a:solidFill>
                <a:latin typeface="宋体" panose="02010600030101010101" pitchFamily="2" charset="-122"/>
                <a:ea typeface="宋体" panose="02010600030101010101" pitchFamily="2" charset="-122"/>
              </a:rPr>
              <a:t>经济下行压力进一步加大</a:t>
            </a:r>
            <a:r>
              <a:rPr lang="zh-CN" altLang="en-US" sz="1800" b="1" dirty="0">
                <a:solidFill>
                  <a:prstClr val="black"/>
                </a:solidFill>
                <a:latin typeface="宋体" panose="02010600030101010101" pitchFamily="2" charset="-122"/>
                <a:ea typeface="宋体" panose="02010600030101010101" pitchFamily="2" charset="-122"/>
              </a:rPr>
              <a:t>。</a:t>
            </a:r>
            <a:r>
              <a:rPr lang="zh-CN" altLang="en-US" sz="1800" b="1" dirty="0">
                <a:solidFill>
                  <a:srgbClr val="FF0000"/>
                </a:solidFill>
                <a:latin typeface="宋体" panose="02010600030101010101" pitchFamily="2" charset="-122"/>
                <a:ea typeface="宋体" panose="02010600030101010101" pitchFamily="2" charset="-122"/>
              </a:rPr>
              <a:t>（经济国情）</a:t>
            </a:r>
            <a:r>
              <a:rPr lang="zh-CN" altLang="en-US" sz="1800" b="1" dirty="0">
                <a:solidFill>
                  <a:prstClr val="black"/>
                </a:solidFill>
                <a:latin typeface="宋体" panose="02010600030101010101" pitchFamily="2" charset="-122"/>
                <a:ea typeface="宋体" panose="02010600030101010101" pitchFamily="2" charset="-122"/>
              </a:rPr>
              <a:t>为此，中央经济工作会议提出对积极财政政策要加力提效。</a:t>
            </a:r>
            <a:r>
              <a:rPr lang="zh-CN" altLang="en-US" sz="1800" b="1" dirty="0">
                <a:solidFill>
                  <a:srgbClr val="FF0000"/>
                </a:solidFill>
                <a:latin typeface="宋体" panose="02010600030101010101" pitchFamily="2" charset="-122"/>
                <a:ea typeface="宋体" panose="02010600030101010101" pitchFamily="2" charset="-122"/>
              </a:rPr>
              <a:t>（宏观调控）</a:t>
            </a:r>
            <a:r>
              <a:rPr lang="zh-CN" altLang="en-US" sz="1800" b="1" dirty="0">
                <a:solidFill>
                  <a:prstClr val="black"/>
                </a:solidFill>
                <a:latin typeface="宋体" panose="02010600030101010101" pitchFamily="2" charset="-122"/>
                <a:ea typeface="宋体" panose="02010600030101010101" pitchFamily="2" charset="-122"/>
              </a:rPr>
              <a:t> </a:t>
            </a:r>
            <a:r>
              <a:rPr lang="en-US" altLang="zh-CN" sz="1800" b="1" dirty="0">
                <a:solidFill>
                  <a:prstClr val="black"/>
                </a:solidFill>
                <a:latin typeface="宋体" panose="02010600030101010101" pitchFamily="2" charset="-122"/>
                <a:ea typeface="宋体" panose="02010600030101010101" pitchFamily="2" charset="-122"/>
              </a:rPr>
              <a:t>2019</a:t>
            </a:r>
            <a:r>
              <a:rPr lang="zh-CN" altLang="en-US" sz="1800" b="1" dirty="0">
                <a:solidFill>
                  <a:prstClr val="black"/>
                </a:solidFill>
                <a:latin typeface="宋体" panose="02010600030101010101" pitchFamily="2" charset="-122"/>
                <a:ea typeface="宋体" panose="02010600030101010101" pitchFamily="2" charset="-122"/>
              </a:rPr>
              <a:t>年，我国将实施更大规模的结构性减税</a:t>
            </a:r>
            <a:r>
              <a:rPr lang="en-US" altLang="zh-CN" sz="1800" b="1" dirty="0">
                <a:solidFill>
                  <a:prstClr val="black"/>
                </a:solidFill>
                <a:latin typeface="宋体" panose="02010600030101010101" pitchFamily="2" charset="-122"/>
                <a:ea typeface="宋体" panose="02010600030101010101" pitchFamily="2" charset="-122"/>
              </a:rPr>
              <a:t>:</a:t>
            </a:r>
            <a:r>
              <a:rPr lang="zh-CN" altLang="zh-CN" sz="1800" b="1" dirty="0">
                <a:solidFill>
                  <a:srgbClr val="FF0000"/>
                </a:solidFill>
                <a:latin typeface="宋体" panose="02010600030101010101" pitchFamily="2" charset="-122"/>
                <a:ea typeface="宋体" panose="02010600030101010101" pitchFamily="2" charset="-122"/>
              </a:rPr>
              <a:t>重点降低制造业和小微企业</a:t>
            </a:r>
            <a:r>
              <a:rPr lang="zh-CN" altLang="zh-CN" sz="1800" b="1" dirty="0">
                <a:solidFill>
                  <a:prstClr val="black"/>
                </a:solidFill>
                <a:latin typeface="宋体" panose="02010600030101010101" pitchFamily="2" charset="-122"/>
                <a:ea typeface="宋体" panose="02010600030101010101" pitchFamily="2" charset="-122"/>
              </a:rPr>
              <a:t>负担。制造业等行业增值税税率降低</a:t>
            </a:r>
            <a:r>
              <a:rPr lang="en-US" altLang="zh-CN" sz="1800" b="1" dirty="0">
                <a:solidFill>
                  <a:prstClr val="black"/>
                </a:solidFill>
                <a:latin typeface="宋体" panose="02010600030101010101" pitchFamily="2" charset="-122"/>
                <a:ea typeface="宋体" panose="02010600030101010101" pitchFamily="2" charset="-122"/>
              </a:rPr>
              <a:t>3</a:t>
            </a:r>
            <a:r>
              <a:rPr lang="zh-CN" altLang="zh-CN" sz="1800" b="1" dirty="0">
                <a:solidFill>
                  <a:prstClr val="black"/>
                </a:solidFill>
                <a:latin typeface="宋体" panose="02010600030101010101" pitchFamily="2" charset="-122"/>
                <a:ea typeface="宋体" panose="02010600030101010101" pitchFamily="2" charset="-122"/>
              </a:rPr>
              <a:t>个百分点</a:t>
            </a:r>
            <a:r>
              <a:rPr lang="zh-CN" altLang="en-US" sz="1800" b="1" dirty="0">
                <a:solidFill>
                  <a:prstClr val="black"/>
                </a:solidFill>
                <a:latin typeface="宋体" panose="02010600030101010101" pitchFamily="2" charset="-122"/>
                <a:ea typeface="宋体" panose="02010600030101010101" pitchFamily="2" charset="-122"/>
              </a:rPr>
              <a:t>。</a:t>
            </a:r>
            <a:r>
              <a:rPr lang="zh-CN" altLang="zh-CN" sz="1800" b="1" dirty="0">
                <a:solidFill>
                  <a:prstClr val="black"/>
                </a:solidFill>
                <a:latin typeface="宋体" panose="02010600030101010101" pitchFamily="2" charset="-122"/>
                <a:ea typeface="宋体" panose="02010600030101010101" pitchFamily="2" charset="-122"/>
              </a:rPr>
              <a:t>税负轻了，创新就包袱少了，</a:t>
            </a:r>
            <a:r>
              <a:rPr lang="zh-CN" altLang="zh-CN" sz="1800" b="1" dirty="0">
                <a:solidFill>
                  <a:srgbClr val="FF0000"/>
                </a:solidFill>
                <a:latin typeface="宋体" panose="02010600030101010101" pitchFamily="2" charset="-122"/>
                <a:ea typeface="宋体" panose="02010600030101010101" pitchFamily="2" charset="-122"/>
              </a:rPr>
              <a:t>产业转型</a:t>
            </a:r>
            <a:r>
              <a:rPr lang="zh-CN" altLang="zh-CN" sz="1800" b="1" dirty="0">
                <a:solidFill>
                  <a:prstClr val="black"/>
                </a:solidFill>
                <a:latin typeface="宋体" panose="02010600030101010101" pitchFamily="2" charset="-122"/>
                <a:ea typeface="宋体" panose="02010600030101010101" pitchFamily="2" charset="-122"/>
              </a:rPr>
              <a:t>升级有了更多可能。增值税是一种间接税，增值税税负将最终转嫁给</a:t>
            </a:r>
            <a:r>
              <a:rPr lang="zh-CN" altLang="zh-CN" sz="1800" b="1" dirty="0">
                <a:solidFill>
                  <a:srgbClr val="FF0000"/>
                </a:solidFill>
                <a:latin typeface="宋体" panose="02010600030101010101" pitchFamily="2" charset="-122"/>
                <a:ea typeface="宋体" panose="02010600030101010101" pitchFamily="2" charset="-122"/>
              </a:rPr>
              <a:t>消费者</a:t>
            </a:r>
            <a:r>
              <a:rPr lang="zh-CN" altLang="zh-CN" sz="1800" b="1" dirty="0">
                <a:solidFill>
                  <a:prstClr val="black"/>
                </a:solidFill>
                <a:latin typeface="宋体" panose="02010600030101010101" pitchFamily="2" charset="-122"/>
                <a:ea typeface="宋体" panose="02010600030101010101" pitchFamily="2" charset="-122"/>
              </a:rPr>
              <a:t>，这次减税让全国</a:t>
            </a:r>
            <a:r>
              <a:rPr lang="en-US" altLang="zh-CN" sz="1800" b="1" dirty="0">
                <a:solidFill>
                  <a:prstClr val="black"/>
                </a:solidFill>
                <a:latin typeface="宋体" panose="02010600030101010101" pitchFamily="2" charset="-122"/>
                <a:ea typeface="宋体" panose="02010600030101010101" pitchFamily="2" charset="-122"/>
              </a:rPr>
              <a:t>14</a:t>
            </a:r>
            <a:r>
              <a:rPr lang="zh-CN" altLang="zh-CN" sz="1800" b="1" dirty="0">
                <a:solidFill>
                  <a:prstClr val="black"/>
                </a:solidFill>
                <a:latin typeface="宋体" panose="02010600030101010101" pitchFamily="2" charset="-122"/>
                <a:ea typeface="宋体" panose="02010600030101010101" pitchFamily="2" charset="-122"/>
              </a:rPr>
              <a:t>亿人最终受益。</a:t>
            </a:r>
            <a:r>
              <a:rPr lang="zh-CN" altLang="en-US" sz="1800" b="1" dirty="0">
                <a:solidFill>
                  <a:prstClr val="black"/>
                </a:solidFill>
                <a:latin typeface="宋体" panose="02010600030101010101" pitchFamily="2" charset="-122"/>
                <a:ea typeface="宋体" panose="02010600030101010101" pitchFamily="2" charset="-122"/>
              </a:rPr>
              <a:t>同时，自</a:t>
            </a:r>
            <a:r>
              <a:rPr lang="en-US" altLang="zh-CN" sz="1800" b="1" dirty="0">
                <a:solidFill>
                  <a:prstClr val="black"/>
                </a:solidFill>
                <a:latin typeface="宋体" panose="02010600030101010101" pitchFamily="2" charset="-122"/>
                <a:ea typeface="宋体" panose="02010600030101010101" pitchFamily="2" charset="-122"/>
              </a:rPr>
              <a:t>2019</a:t>
            </a:r>
            <a:r>
              <a:rPr lang="zh-CN" altLang="en-US" sz="1800" b="1" dirty="0">
                <a:solidFill>
                  <a:prstClr val="black"/>
                </a:solidFill>
                <a:latin typeface="宋体" panose="02010600030101010101" pitchFamily="2" charset="-122"/>
                <a:ea typeface="宋体" panose="02010600030101010101" pitchFamily="2" charset="-122"/>
              </a:rPr>
              <a:t>年</a:t>
            </a:r>
            <a:r>
              <a:rPr lang="en-US" altLang="zh-CN" sz="1800" b="1" dirty="0">
                <a:solidFill>
                  <a:prstClr val="black"/>
                </a:solidFill>
                <a:latin typeface="宋体" panose="02010600030101010101" pitchFamily="2" charset="-122"/>
                <a:ea typeface="宋体" panose="02010600030101010101" pitchFamily="2" charset="-122"/>
              </a:rPr>
              <a:t>1</a:t>
            </a:r>
            <a:r>
              <a:rPr lang="zh-CN" altLang="en-US" sz="1800" b="1" dirty="0">
                <a:solidFill>
                  <a:prstClr val="black"/>
                </a:solidFill>
                <a:latin typeface="宋体" panose="02010600030101010101" pitchFamily="2" charset="-122"/>
                <a:ea typeface="宋体" panose="02010600030101010101" pitchFamily="2" charset="-122"/>
              </a:rPr>
              <a:t>月</a:t>
            </a:r>
            <a:r>
              <a:rPr lang="en-US" altLang="zh-CN" sz="1800" b="1" dirty="0">
                <a:solidFill>
                  <a:prstClr val="black"/>
                </a:solidFill>
                <a:latin typeface="宋体" panose="02010600030101010101" pitchFamily="2" charset="-122"/>
                <a:ea typeface="宋体" panose="02010600030101010101" pitchFamily="2" charset="-122"/>
              </a:rPr>
              <a:t>1</a:t>
            </a:r>
            <a:r>
              <a:rPr lang="zh-CN" altLang="en-US" sz="1800" b="1" dirty="0">
                <a:solidFill>
                  <a:prstClr val="black"/>
                </a:solidFill>
                <a:latin typeface="宋体" panose="02010600030101010101" pitchFamily="2" charset="-122"/>
                <a:ea typeface="宋体" panose="02010600030101010101" pitchFamily="2" charset="-122"/>
              </a:rPr>
              <a:t>日起进一步减免部分</a:t>
            </a:r>
            <a:r>
              <a:rPr lang="zh-CN" altLang="en-US" sz="1800" b="1" dirty="0">
                <a:solidFill>
                  <a:srgbClr val="FF0000"/>
                </a:solidFill>
                <a:latin typeface="宋体" panose="02010600030101010101" pitchFamily="2" charset="-122"/>
                <a:ea typeface="宋体" panose="02010600030101010101" pitchFamily="2" charset="-122"/>
              </a:rPr>
              <a:t>商品的出口关税</a:t>
            </a:r>
            <a:r>
              <a:rPr lang="zh-CN" altLang="en-US" sz="1800" b="1" dirty="0">
                <a:solidFill>
                  <a:prstClr val="black"/>
                </a:solidFill>
                <a:latin typeface="宋体" panose="02010600030101010101" pitchFamily="2" charset="-122"/>
                <a:ea typeface="宋体" panose="02010600030101010101" pitchFamily="2" charset="-122"/>
              </a:rPr>
              <a:t>；</a:t>
            </a:r>
            <a:r>
              <a:rPr lang="zh-CN" altLang="zh-CN" sz="1800" b="1" dirty="0">
                <a:solidFill>
                  <a:prstClr val="black"/>
                </a:solidFill>
                <a:latin typeface="宋体" panose="02010600030101010101" pitchFamily="2" charset="-122"/>
                <a:ea typeface="宋体" panose="02010600030101010101" pitchFamily="2" charset="-122"/>
              </a:rPr>
              <a:t>深化金融体制改革，增强金融服务实体经济能力。加大对中小银行定向降准力度，</a:t>
            </a:r>
            <a:r>
              <a:rPr lang="zh-CN" altLang="en-US" sz="1800" b="1" dirty="0">
                <a:solidFill>
                  <a:prstClr val="black"/>
                </a:solidFill>
                <a:latin typeface="宋体" panose="02010600030101010101" pitchFamily="2" charset="-122"/>
                <a:ea typeface="宋体" panose="02010600030101010101" pitchFamily="2" charset="-122"/>
              </a:rPr>
              <a:t>清</a:t>
            </a:r>
            <a:r>
              <a:rPr lang="zh-CN" altLang="zh-CN" sz="1800" b="1" dirty="0">
                <a:solidFill>
                  <a:prstClr val="black"/>
                </a:solidFill>
                <a:latin typeface="宋体" panose="02010600030101010101" pitchFamily="2" charset="-122"/>
                <a:ea typeface="宋体" panose="02010600030101010101" pitchFamily="2" charset="-122"/>
              </a:rPr>
              <a:t>理规范银行及中介服务收费，切实使中小微企业融资紧张状况有明显改善，综合</a:t>
            </a:r>
            <a:r>
              <a:rPr lang="zh-CN" altLang="zh-CN" sz="1800" b="1" dirty="0">
                <a:solidFill>
                  <a:srgbClr val="FF0000"/>
                </a:solidFill>
                <a:latin typeface="宋体" panose="02010600030101010101" pitchFamily="2" charset="-122"/>
                <a:ea typeface="宋体" panose="02010600030101010101" pitchFamily="2" charset="-122"/>
              </a:rPr>
              <a:t>融资成本必须有明显降低</a:t>
            </a:r>
            <a:r>
              <a:rPr lang="zh-CN" altLang="en-US" sz="1800" b="1" dirty="0">
                <a:solidFill>
                  <a:prstClr val="black"/>
                </a:solidFill>
                <a:latin typeface="宋体" panose="02010600030101010101" pitchFamily="2" charset="-122"/>
                <a:ea typeface="宋体" panose="02010600030101010101" pitchFamily="2" charset="-122"/>
              </a:rPr>
              <a:t>；</a:t>
            </a:r>
            <a:r>
              <a:rPr lang="zh-CN" altLang="zh-CN" sz="1800" b="1" dirty="0">
                <a:solidFill>
                  <a:prstClr val="black"/>
                </a:solidFill>
                <a:latin typeface="宋体" panose="02010600030101010101" pitchFamily="2" charset="-122"/>
                <a:ea typeface="宋体" panose="02010600030101010101" pitchFamily="2" charset="-122"/>
              </a:rPr>
              <a:t>为在“</a:t>
            </a:r>
            <a:r>
              <a:rPr lang="zh-CN" altLang="zh-CN" sz="1800" b="1" dirty="0">
                <a:solidFill>
                  <a:srgbClr val="FF0000"/>
                </a:solidFill>
                <a:latin typeface="宋体" panose="02010600030101010101" pitchFamily="2" charset="-122"/>
                <a:ea typeface="宋体" panose="02010600030101010101" pitchFamily="2" charset="-122"/>
              </a:rPr>
              <a:t>软环境</a:t>
            </a:r>
            <a:r>
              <a:rPr lang="zh-CN" altLang="zh-CN" sz="1800" b="1" dirty="0">
                <a:solidFill>
                  <a:prstClr val="black"/>
                </a:solidFill>
                <a:latin typeface="宋体" panose="02010600030101010101" pitchFamily="2" charset="-122"/>
                <a:ea typeface="宋体" panose="02010600030101010101" pitchFamily="2" charset="-122"/>
              </a:rPr>
              <a:t>”上有新突破，进一步激发市场主体活力，</a:t>
            </a:r>
            <a:r>
              <a:rPr lang="zh-CN" altLang="zh-CN" sz="1800" b="1" dirty="0">
                <a:solidFill>
                  <a:srgbClr val="FF0000"/>
                </a:solidFill>
                <a:latin typeface="宋体" panose="02010600030101010101" pitchFamily="2" charset="-122"/>
                <a:ea typeface="宋体" panose="02010600030101010101" pitchFamily="2" charset="-122"/>
              </a:rPr>
              <a:t>国务院进一步减少社会资本市场准入限制</a:t>
            </a:r>
            <a:r>
              <a:rPr lang="zh-CN" altLang="zh-CN" sz="1800" b="1" dirty="0">
                <a:solidFill>
                  <a:prstClr val="black"/>
                </a:solidFill>
                <a:latin typeface="宋体" panose="02010600030101010101" pitchFamily="2" charset="-122"/>
                <a:ea typeface="宋体" panose="02010600030101010101" pitchFamily="2" charset="-122"/>
              </a:rPr>
              <a:t>，压减行政许可等事项，简化企业投资审批，提高政务服务效。</a:t>
            </a:r>
            <a:r>
              <a:rPr lang="en-US" altLang="zh-CN" sz="1800" b="1" dirty="0">
                <a:solidFill>
                  <a:prstClr val="black"/>
                </a:solidFill>
                <a:latin typeface="宋体" panose="02010600030101010101" pitchFamily="2" charset="-122"/>
                <a:ea typeface="宋体" panose="02010600030101010101" pitchFamily="2" charset="-122"/>
              </a:rPr>
              <a:t>2018</a:t>
            </a:r>
            <a:r>
              <a:rPr lang="zh-CN" altLang="zh-CN" sz="1800" b="1" dirty="0">
                <a:solidFill>
                  <a:prstClr val="black"/>
                </a:solidFill>
                <a:latin typeface="宋体" panose="02010600030101010101" pitchFamily="2" charset="-122"/>
                <a:ea typeface="宋体" panose="02010600030101010101" pitchFamily="2" charset="-122"/>
              </a:rPr>
              <a:t>年，平均每天有</a:t>
            </a:r>
            <a:r>
              <a:rPr lang="en-US" altLang="zh-CN" sz="1800" b="1" dirty="0">
                <a:solidFill>
                  <a:prstClr val="black"/>
                </a:solidFill>
                <a:latin typeface="宋体" panose="02010600030101010101" pitchFamily="2" charset="-122"/>
                <a:ea typeface="宋体" panose="02010600030101010101" pitchFamily="2" charset="-122"/>
              </a:rPr>
              <a:t>1.84</a:t>
            </a:r>
            <a:r>
              <a:rPr lang="zh-CN" altLang="zh-CN" sz="1800" b="1" dirty="0">
                <a:solidFill>
                  <a:prstClr val="black"/>
                </a:solidFill>
                <a:latin typeface="宋体" panose="02010600030101010101" pitchFamily="2" charset="-122"/>
                <a:ea typeface="宋体" panose="02010600030101010101" pitchFamily="2" charset="-122"/>
              </a:rPr>
              <a:t>万户新企业诞生，市场主体总量突破</a:t>
            </a:r>
            <a:r>
              <a:rPr lang="en-US" altLang="zh-CN" sz="1800" b="1" dirty="0">
                <a:solidFill>
                  <a:prstClr val="black"/>
                </a:solidFill>
                <a:latin typeface="宋体" panose="02010600030101010101" pitchFamily="2" charset="-122"/>
                <a:ea typeface="宋体" panose="02010600030101010101" pitchFamily="2" charset="-122"/>
              </a:rPr>
              <a:t>1</a:t>
            </a:r>
            <a:r>
              <a:rPr lang="zh-CN" altLang="zh-CN" sz="1800" b="1" dirty="0">
                <a:solidFill>
                  <a:prstClr val="black"/>
                </a:solidFill>
                <a:latin typeface="宋体" panose="02010600030101010101" pitchFamily="2" charset="-122"/>
                <a:ea typeface="宋体" panose="02010600030101010101" pitchFamily="2" charset="-122"/>
              </a:rPr>
              <a:t>亿户。</a:t>
            </a:r>
            <a:r>
              <a:rPr lang="zh-CN" altLang="en-US" sz="1800" b="1" dirty="0">
                <a:solidFill>
                  <a:srgbClr val="FF0000"/>
                </a:solidFill>
                <a:latin typeface="宋体" panose="02010600030101010101" pitchFamily="2" charset="-122"/>
                <a:ea typeface="宋体" panose="02010600030101010101" pitchFamily="2" charset="-122"/>
              </a:rPr>
              <a:t>（经济国情）</a:t>
            </a:r>
            <a:endParaRPr lang="en-US" altLang="zh-CN" sz="1800" b="1" dirty="0">
              <a:solidFill>
                <a:srgbClr val="FF0000"/>
              </a:solidFill>
              <a:latin typeface="宋体" panose="02010600030101010101" pitchFamily="2" charset="-122"/>
              <a:ea typeface="宋体" panose="02010600030101010101" pitchFamily="2" charset="-122"/>
            </a:endParaRPr>
          </a:p>
          <a:p>
            <a:pPr lvl="0" defTabSz="914400" latinLnBrk="1">
              <a:buNone/>
            </a:pPr>
            <a:r>
              <a:rPr lang="en-US" altLang="zh-CN" sz="1800" b="1" dirty="0">
                <a:solidFill>
                  <a:prstClr val="black"/>
                </a:solidFill>
                <a:latin typeface="Calibri"/>
                <a:ea typeface="宋体" panose="02010600030101010101" pitchFamily="2" charset="-122"/>
              </a:rPr>
              <a:t>               </a:t>
            </a:r>
            <a:r>
              <a:rPr lang="zh-CN" altLang="zh-CN" sz="1800" b="1" dirty="0">
                <a:solidFill>
                  <a:prstClr val="black"/>
                </a:solidFill>
                <a:latin typeface="黑体" panose="02010609060101010101" pitchFamily="49" charset="-122"/>
                <a:ea typeface="黑体" panose="02010609060101010101" pitchFamily="49" charset="-122"/>
              </a:rPr>
              <a:t>结合材料，运用所学经济学知识，</a:t>
            </a:r>
            <a:r>
              <a:rPr lang="zh-CN" altLang="en-US" sz="1800" b="1" dirty="0">
                <a:solidFill>
                  <a:prstClr val="black"/>
                </a:solidFill>
                <a:latin typeface="黑体" panose="02010609060101010101" pitchFamily="49" charset="-122"/>
                <a:ea typeface="黑体" panose="02010609060101010101" pitchFamily="49" charset="-122"/>
              </a:rPr>
              <a:t>分析</a:t>
            </a:r>
            <a:r>
              <a:rPr lang="zh-CN" altLang="zh-CN" sz="1800" b="1" dirty="0">
                <a:solidFill>
                  <a:prstClr val="black"/>
                </a:solidFill>
                <a:latin typeface="黑体" panose="02010609060101010101" pitchFamily="49" charset="-122"/>
                <a:ea typeface="黑体" panose="02010609060101010101" pitchFamily="49" charset="-122"/>
              </a:rPr>
              <a:t>说明</a:t>
            </a:r>
            <a:r>
              <a:rPr lang="zh-CN" altLang="en-US" sz="1800" b="1" dirty="0">
                <a:solidFill>
                  <a:srgbClr val="FF0000"/>
                </a:solidFill>
                <a:latin typeface="黑体" panose="02010609060101010101" pitchFamily="49" charset="-122"/>
                <a:ea typeface="黑体" panose="02010609060101010101" pitchFamily="49" charset="-122"/>
              </a:rPr>
              <a:t>积极的经济政策</a:t>
            </a:r>
            <a:r>
              <a:rPr lang="zh-CN" altLang="en-US" sz="1800" b="1" dirty="0">
                <a:solidFill>
                  <a:prstClr val="black"/>
                </a:solidFill>
                <a:latin typeface="黑体" panose="02010609060101010101" pitchFamily="49" charset="-122"/>
                <a:ea typeface="黑体" panose="02010609060101010101" pitchFamily="49" charset="-122"/>
              </a:rPr>
              <a:t>为什么能</a:t>
            </a:r>
            <a:r>
              <a:rPr lang="zh-CN" altLang="zh-CN" sz="1800" b="1" dirty="0">
                <a:solidFill>
                  <a:prstClr val="black"/>
                </a:solidFill>
                <a:latin typeface="黑体" panose="02010609060101010101" pitchFamily="49" charset="-122"/>
                <a:ea typeface="黑体" panose="02010609060101010101" pitchFamily="49" charset="-122"/>
              </a:rPr>
              <a:t>助力</a:t>
            </a:r>
            <a:r>
              <a:rPr lang="zh-CN" altLang="en-US" sz="1800" b="1" dirty="0">
                <a:solidFill>
                  <a:srgbClr val="FF0000"/>
                </a:solidFill>
                <a:latin typeface="黑体" panose="02010609060101010101" pitchFamily="49" charset="-122"/>
                <a:ea typeface="黑体" panose="02010609060101010101" pitchFamily="49" charset="-122"/>
              </a:rPr>
              <a:t>企业</a:t>
            </a:r>
            <a:r>
              <a:rPr lang="zh-CN" altLang="en-US" sz="1800" b="1" dirty="0">
                <a:solidFill>
                  <a:prstClr val="black"/>
                </a:solidFill>
                <a:latin typeface="黑体" panose="02010609060101010101" pitchFamily="49" charset="-122"/>
                <a:ea typeface="黑体" panose="02010609060101010101" pitchFamily="49" charset="-122"/>
              </a:rPr>
              <a:t>，</a:t>
            </a:r>
            <a:r>
              <a:rPr lang="zh-CN" altLang="en-US" sz="1800" b="1" dirty="0">
                <a:solidFill>
                  <a:srgbClr val="FF0000"/>
                </a:solidFill>
                <a:latin typeface="黑体" panose="02010609060101010101" pitchFamily="49" charset="-122"/>
                <a:ea typeface="黑体" panose="02010609060101010101" pitchFamily="49" charset="-122"/>
              </a:rPr>
              <a:t>促进经济发展</a:t>
            </a:r>
            <a:r>
              <a:rPr lang="zh-CN" altLang="en-US" sz="1800" b="1" dirty="0">
                <a:solidFill>
                  <a:prstClr val="black"/>
                </a:solidFill>
                <a:latin typeface="黑体" panose="02010609060101010101" pitchFamily="49" charset="-122"/>
                <a:ea typeface="黑体" panose="02010609060101010101" pitchFamily="49" charset="-122"/>
              </a:rPr>
              <a:t>？</a:t>
            </a:r>
            <a:endParaRPr lang="en-US" altLang="zh-CN" sz="1800" b="1" dirty="0">
              <a:solidFill>
                <a:prstClr val="black"/>
              </a:solidFill>
              <a:latin typeface="黑体" panose="02010609060101010101" pitchFamily="49" charset="-122"/>
              <a:ea typeface="黑体" panose="02010609060101010101" pitchFamily="49" charset="-122"/>
            </a:endParaRPr>
          </a:p>
        </p:txBody>
      </p:sp>
      <p:pic>
        <p:nvPicPr>
          <p:cNvPr id="8" name="图片 7">
            <a:extLst>
              <a:ext uri="{FF2B5EF4-FFF2-40B4-BE49-F238E27FC236}">
                <a16:creationId xmlns:a16="http://schemas.microsoft.com/office/drawing/2014/main" id="{AA848574-93F0-45D2-AA99-47547F68AAC2}"/>
              </a:ext>
            </a:extLst>
          </p:cNvPr>
          <p:cNvPicPr>
            <a:picLocks noChangeAspect="1"/>
          </p:cNvPicPr>
          <p:nvPr/>
        </p:nvPicPr>
        <p:blipFill>
          <a:blip r:embed="rId3"/>
          <a:stretch>
            <a:fillRect/>
          </a:stretch>
        </p:blipFill>
        <p:spPr>
          <a:xfrm>
            <a:off x="8187070" y="9938"/>
            <a:ext cx="956930" cy="684000"/>
          </a:xfrm>
          <a:prstGeom prst="rect">
            <a:avLst/>
          </a:prstGeom>
        </p:spPr>
      </p:pic>
    </p:spTree>
    <p:extLst>
      <p:ext uri="{BB962C8B-B14F-4D97-AF65-F5344CB8AC3E}">
        <p14:creationId xmlns:p14="http://schemas.microsoft.com/office/powerpoint/2010/main" val="12532329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302BBB3-8107-4415-B975-388FCE45A1AA}"/>
              </a:ext>
            </a:extLst>
          </p:cNvPr>
          <p:cNvSpPr/>
          <p:nvPr/>
        </p:nvSpPr>
        <p:spPr>
          <a:xfrm>
            <a:off x="0" y="10631"/>
            <a:ext cx="9144000" cy="612000"/>
          </a:xfrm>
          <a:prstGeom prst="rect">
            <a:avLst/>
          </a:prstGeom>
          <a:solidFill>
            <a:srgbClr val="EECE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F025CB3F-BB76-4E82-AE32-2BB5BCBFBBAB}"/>
              </a:ext>
            </a:extLst>
          </p:cNvPr>
          <p:cNvPicPr>
            <a:picLocks noChangeAspect="1"/>
          </p:cNvPicPr>
          <p:nvPr/>
        </p:nvPicPr>
        <p:blipFill>
          <a:blip r:embed="rId2"/>
          <a:stretch>
            <a:fillRect/>
          </a:stretch>
        </p:blipFill>
        <p:spPr>
          <a:xfrm>
            <a:off x="8287800" y="10631"/>
            <a:ext cx="856200" cy="612000"/>
          </a:xfrm>
          <a:prstGeom prst="rect">
            <a:avLst/>
          </a:prstGeom>
        </p:spPr>
      </p:pic>
      <p:sp>
        <p:nvSpPr>
          <p:cNvPr id="7" name="矩形 6">
            <a:extLst>
              <a:ext uri="{FF2B5EF4-FFF2-40B4-BE49-F238E27FC236}">
                <a16:creationId xmlns:a16="http://schemas.microsoft.com/office/drawing/2014/main" id="{EB0DC0D1-4367-4075-BC5D-1524545B7EAD}"/>
              </a:ext>
            </a:extLst>
          </p:cNvPr>
          <p:cNvSpPr/>
          <p:nvPr/>
        </p:nvSpPr>
        <p:spPr>
          <a:xfrm>
            <a:off x="1201480" y="1385"/>
            <a:ext cx="6028659" cy="6120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lvl="0" indent="266700" defTabSz="914400" fontAlgn="base">
              <a:spcBef>
                <a:spcPct val="0"/>
              </a:spcBef>
              <a:spcAft>
                <a:spcPct val="0"/>
              </a:spcAft>
            </a:pPr>
            <a:r>
              <a:rPr lang="zh-CN" altLang="zh-CN" sz="2400" b="1" dirty="0">
                <a:solidFill>
                  <a:schemeClr val="bg1"/>
                </a:solidFill>
                <a:latin typeface="黑体" panose="02010609060101010101" pitchFamily="49" charset="-122"/>
                <a:ea typeface="黑体" panose="02010609060101010101" pitchFamily="49" charset="-122"/>
                <a:cs typeface="Times New Roman" pitchFamily="18" charset="0"/>
              </a:rPr>
              <a:t>附录</a:t>
            </a:r>
            <a:r>
              <a:rPr lang="en-US" altLang="zh-CN" sz="2400" b="1" dirty="0">
                <a:solidFill>
                  <a:schemeClr val="bg1"/>
                </a:solidFill>
                <a:latin typeface="黑体" panose="02010609060101010101" pitchFamily="49" charset="-122"/>
                <a:ea typeface="黑体" panose="02010609060101010101" pitchFamily="49" charset="-122"/>
                <a:cs typeface="Times New Roman" pitchFamily="18" charset="0"/>
              </a:rPr>
              <a:t>1  </a:t>
            </a:r>
            <a:r>
              <a:rPr lang="zh-CN" altLang="en-US" sz="2400" b="1" dirty="0">
                <a:solidFill>
                  <a:schemeClr val="bg1"/>
                </a:solidFill>
                <a:latin typeface="黑体" panose="02010609060101010101" pitchFamily="49" charset="-122"/>
                <a:ea typeface="黑体" panose="02010609060101010101" pitchFamily="49" charset="-122"/>
                <a:cs typeface="Times New Roman" pitchFamily="18" charset="0"/>
              </a:rPr>
              <a:t>思想政治学科核心素养水平划分</a:t>
            </a:r>
            <a:endParaRPr lang="zh-CN" altLang="en-US" sz="1200" dirty="0">
              <a:solidFill>
                <a:schemeClr val="bg1"/>
              </a:solidFill>
              <a:latin typeface="黑体" panose="02010609060101010101" pitchFamily="49" charset="-122"/>
              <a:ea typeface="黑体" panose="02010609060101010101" pitchFamily="49" charset="-122"/>
              <a:cs typeface="宋体" pitchFamily="2" charset="-122"/>
            </a:endParaRPr>
          </a:p>
        </p:txBody>
      </p:sp>
      <p:graphicFrame>
        <p:nvGraphicFramePr>
          <p:cNvPr id="8" name="表格 7">
            <a:extLst>
              <a:ext uri="{FF2B5EF4-FFF2-40B4-BE49-F238E27FC236}">
                <a16:creationId xmlns:a16="http://schemas.microsoft.com/office/drawing/2014/main" id="{8ED2B1F8-423C-4EAC-8261-3F851ABA0B72}"/>
              </a:ext>
            </a:extLst>
          </p:cNvPr>
          <p:cNvGraphicFramePr>
            <a:graphicFrameLocks noGrp="1"/>
          </p:cNvGraphicFramePr>
          <p:nvPr/>
        </p:nvGraphicFramePr>
        <p:xfrm>
          <a:off x="43200" y="767272"/>
          <a:ext cx="9057600" cy="4284115"/>
        </p:xfrm>
        <a:graphic>
          <a:graphicData uri="http://schemas.openxmlformats.org/drawingml/2006/table">
            <a:tbl>
              <a:tblPr/>
              <a:tblGrid>
                <a:gridCol w="915498">
                  <a:extLst>
                    <a:ext uri="{9D8B030D-6E8A-4147-A177-3AD203B41FA5}">
                      <a16:colId xmlns:a16="http://schemas.microsoft.com/office/drawing/2014/main" val="20000"/>
                    </a:ext>
                  </a:extLst>
                </a:gridCol>
                <a:gridCol w="8142102">
                  <a:extLst>
                    <a:ext uri="{9D8B030D-6E8A-4147-A177-3AD203B41FA5}">
                      <a16:colId xmlns:a16="http://schemas.microsoft.com/office/drawing/2014/main" val="20001"/>
                    </a:ext>
                  </a:extLst>
                </a:gridCol>
              </a:tblGrid>
              <a:tr h="241313">
                <a:tc>
                  <a:txBody>
                    <a:bodyPr/>
                    <a:lstStyle/>
                    <a:p>
                      <a:pPr algn="ctr">
                        <a:lnSpc>
                          <a:spcPct val="150000"/>
                        </a:lnSpc>
                        <a:spcAft>
                          <a:spcPts val="0"/>
                        </a:spcAft>
                      </a:pPr>
                      <a:endParaRPr lang="zh-CN" sz="1200" kern="100" dirty="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100" dirty="0">
                          <a:latin typeface="Times New Roman"/>
                          <a:ea typeface="宋体"/>
                          <a:cs typeface="Times New Roman"/>
                        </a:rPr>
                        <a:t>素养</a:t>
                      </a:r>
                      <a:r>
                        <a:rPr lang="en-US" sz="1200" kern="100" dirty="0">
                          <a:latin typeface="Times New Roman"/>
                          <a:ea typeface="宋体"/>
                          <a:cs typeface="Times New Roman"/>
                        </a:rPr>
                        <a:t>2</a:t>
                      </a:r>
                      <a:r>
                        <a:rPr lang="zh-CN" sz="1200" kern="100" dirty="0">
                          <a:latin typeface="Times New Roman"/>
                          <a:ea typeface="宋体"/>
                          <a:cs typeface="Times New Roman"/>
                        </a:rPr>
                        <a:t>：科学精神</a:t>
                      </a: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51221">
                <a:tc>
                  <a:txBody>
                    <a:bodyPr/>
                    <a:lstStyle/>
                    <a:p>
                      <a:pPr algn="ctr">
                        <a:lnSpc>
                          <a:spcPct val="150000"/>
                        </a:lnSpc>
                        <a:spcAft>
                          <a:spcPts val="0"/>
                        </a:spcAft>
                      </a:pPr>
                      <a:r>
                        <a:rPr lang="zh-CN" sz="1200" kern="100" dirty="0">
                          <a:latin typeface="Times New Roman"/>
                          <a:ea typeface="宋体"/>
                          <a:cs typeface="Times New Roman"/>
                        </a:rPr>
                        <a:t>水平</a:t>
                      </a:r>
                      <a:r>
                        <a:rPr lang="en-US" sz="1200" kern="100" dirty="0">
                          <a:latin typeface="Times New Roman"/>
                          <a:ea typeface="宋体"/>
                          <a:cs typeface="Times New Roman"/>
                        </a:rPr>
                        <a:t>1</a:t>
                      </a:r>
                      <a:endParaRPr lang="zh-CN" sz="1200" kern="100" dirty="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简单情境问题</a:t>
                      </a:r>
                      <a:r>
                        <a:rPr lang="zh-CN" sz="1200" kern="100" dirty="0">
                          <a:latin typeface="Times New Roman"/>
                          <a:ea typeface="宋体"/>
                          <a:cs typeface="Times New Roman"/>
                        </a:rPr>
                        <a:t>，</a:t>
                      </a:r>
                      <a:r>
                        <a:rPr lang="zh-CN" sz="1200" b="1" kern="100" dirty="0">
                          <a:latin typeface="Times New Roman"/>
                          <a:ea typeface="宋体"/>
                          <a:cs typeface="Times New Roman"/>
                        </a:rPr>
                        <a:t>懂得</a:t>
                      </a:r>
                      <a:r>
                        <a:rPr lang="zh-CN" sz="1200" kern="100" dirty="0">
                          <a:latin typeface="Times New Roman"/>
                          <a:ea typeface="宋体"/>
                          <a:cs typeface="Times New Roman"/>
                        </a:rPr>
                        <a:t>用马克思主义哲学的基本</a:t>
                      </a:r>
                      <a:r>
                        <a:rPr lang="zh-CN" sz="1200" b="1" kern="100" dirty="0">
                          <a:latin typeface="Times New Roman"/>
                          <a:ea typeface="宋体"/>
                          <a:cs typeface="Times New Roman"/>
                        </a:rPr>
                        <a:t>原理</a:t>
                      </a:r>
                      <a:r>
                        <a:rPr lang="zh-CN" sz="1200" kern="100" dirty="0">
                          <a:latin typeface="Times New Roman"/>
                          <a:ea typeface="宋体"/>
                          <a:cs typeface="Times New Roman"/>
                        </a:rPr>
                        <a:t>，</a:t>
                      </a:r>
                      <a:r>
                        <a:rPr lang="zh-CN" sz="1200" b="1" kern="100" dirty="0">
                          <a:latin typeface="Times New Roman"/>
                          <a:ea typeface="宋体"/>
                          <a:cs typeface="Times New Roman"/>
                        </a:rPr>
                        <a:t>观察</a:t>
                      </a:r>
                      <a:r>
                        <a:rPr lang="zh-CN" sz="1200" kern="100" dirty="0">
                          <a:latin typeface="Times New Roman"/>
                          <a:ea typeface="宋体"/>
                          <a:cs typeface="Times New Roman"/>
                        </a:rPr>
                        <a:t>和</a:t>
                      </a:r>
                      <a:r>
                        <a:rPr lang="zh-CN" sz="1200" b="1" kern="100" dirty="0">
                          <a:latin typeface="Times New Roman"/>
                          <a:ea typeface="宋体"/>
                          <a:cs typeface="Times New Roman"/>
                        </a:rPr>
                        <a:t>理解</a:t>
                      </a:r>
                      <a:r>
                        <a:rPr lang="zh-CN" sz="1200" kern="100" dirty="0">
                          <a:latin typeface="Times New Roman"/>
                          <a:ea typeface="宋体"/>
                          <a:cs typeface="Times New Roman"/>
                        </a:rPr>
                        <a:t>经济、政治、文化、社会和生态等</a:t>
                      </a:r>
                      <a:r>
                        <a:rPr lang="zh-CN" sz="1200" b="1" kern="100" dirty="0">
                          <a:latin typeface="Times New Roman"/>
                          <a:ea typeface="宋体"/>
                          <a:cs typeface="Times New Roman"/>
                        </a:rPr>
                        <a:t>现象</a:t>
                      </a:r>
                      <a:r>
                        <a:rPr lang="zh-CN" sz="1200" kern="100" dirty="0">
                          <a:latin typeface="Times New Roman"/>
                          <a:ea typeface="宋体"/>
                          <a:cs typeface="Times New Roman"/>
                        </a:rPr>
                        <a:t>，</a:t>
                      </a:r>
                      <a:r>
                        <a:rPr lang="zh-CN" sz="1200" b="1" kern="100" dirty="0">
                          <a:latin typeface="Times New Roman"/>
                          <a:ea typeface="宋体"/>
                          <a:cs typeface="Times New Roman"/>
                        </a:rPr>
                        <a:t>解释</a:t>
                      </a:r>
                      <a:r>
                        <a:rPr lang="zh-CN" sz="1200" kern="100" dirty="0">
                          <a:latin typeface="Times New Roman"/>
                          <a:ea typeface="宋体"/>
                          <a:cs typeface="Times New Roman"/>
                        </a:rPr>
                        <a:t>当前的发展理念；用相关学科方法，</a:t>
                      </a:r>
                      <a:r>
                        <a:rPr lang="zh-CN" sz="1200" b="1" kern="100" dirty="0">
                          <a:latin typeface="Times New Roman"/>
                          <a:ea typeface="宋体"/>
                          <a:cs typeface="Times New Roman"/>
                        </a:rPr>
                        <a:t>说明</a:t>
                      </a:r>
                      <a:r>
                        <a:rPr lang="zh-CN" sz="1200" kern="100" dirty="0">
                          <a:latin typeface="Times New Roman"/>
                          <a:ea typeface="宋体"/>
                          <a:cs typeface="Times New Roman"/>
                        </a:rPr>
                        <a:t>有关制度运行的意义和基本原则；</a:t>
                      </a:r>
                      <a:r>
                        <a:rPr lang="zh-CN" sz="1200" b="1" kern="100" dirty="0">
                          <a:latin typeface="Times New Roman"/>
                          <a:ea typeface="宋体"/>
                          <a:cs typeface="Times New Roman"/>
                        </a:rPr>
                        <a:t>意识</a:t>
                      </a:r>
                      <a:r>
                        <a:rPr lang="zh-CN" sz="1200" kern="100" dirty="0">
                          <a:latin typeface="Times New Roman"/>
                          <a:ea typeface="宋体"/>
                          <a:cs typeface="Times New Roman"/>
                        </a:rPr>
                        <a:t>到个人在社会生活中的角色，冷静面对各式各样的矛盾争端；</a:t>
                      </a:r>
                      <a:r>
                        <a:rPr lang="zh-CN" sz="1200" b="1" kern="100" dirty="0">
                          <a:latin typeface="Times New Roman"/>
                          <a:ea typeface="宋体"/>
                          <a:cs typeface="Times New Roman"/>
                        </a:rPr>
                        <a:t>识别</a:t>
                      </a:r>
                      <a:r>
                        <a:rPr lang="zh-CN" sz="1200" kern="100" dirty="0">
                          <a:latin typeface="Times New Roman"/>
                          <a:ea typeface="宋体"/>
                          <a:cs typeface="Times New Roman"/>
                        </a:rPr>
                        <a:t>当前各种文化现象，进行恰当的文化</a:t>
                      </a:r>
                      <a:r>
                        <a:rPr lang="zh-CN" sz="1200" b="1" kern="100" dirty="0">
                          <a:latin typeface="Times New Roman"/>
                          <a:ea typeface="宋体"/>
                          <a:cs typeface="Times New Roman"/>
                        </a:rPr>
                        <a:t>选择</a:t>
                      </a:r>
                      <a:r>
                        <a:rPr lang="zh-CN" sz="1200" kern="100" dirty="0">
                          <a:latin typeface="Times New Roman"/>
                          <a:ea typeface="宋体"/>
                          <a:cs typeface="Times New Roman"/>
                        </a:rPr>
                        <a:t>。</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51221">
                <a:tc>
                  <a:txBody>
                    <a:bodyPr/>
                    <a:lstStyle/>
                    <a:p>
                      <a:pPr algn="ctr">
                        <a:lnSpc>
                          <a:spcPct val="150000"/>
                        </a:lnSpc>
                        <a:spcAft>
                          <a:spcPts val="0"/>
                        </a:spcAft>
                      </a:pPr>
                      <a:r>
                        <a:rPr lang="zh-CN" sz="1200" kern="100" dirty="0">
                          <a:latin typeface="Times New Roman"/>
                          <a:ea typeface="宋体"/>
                          <a:cs typeface="Times New Roman"/>
                        </a:rPr>
                        <a:t>水平</a:t>
                      </a:r>
                      <a:r>
                        <a:rPr lang="en-US" sz="1200" kern="100" dirty="0">
                          <a:latin typeface="Times New Roman"/>
                          <a:ea typeface="宋体"/>
                          <a:cs typeface="Times New Roman"/>
                        </a:rPr>
                        <a:t>2</a:t>
                      </a:r>
                      <a:endParaRPr lang="zh-CN" sz="1200" kern="100" dirty="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一般情境问题</a:t>
                      </a:r>
                      <a:r>
                        <a:rPr lang="zh-CN" sz="1200" kern="100" dirty="0">
                          <a:latin typeface="Times New Roman"/>
                          <a:ea typeface="宋体"/>
                          <a:cs typeface="Times New Roman"/>
                        </a:rPr>
                        <a:t>，运用辩证唯物主义基本观点和方法，</a:t>
                      </a:r>
                      <a:r>
                        <a:rPr lang="zh-CN" sz="1200" b="1" kern="100" dirty="0">
                          <a:latin typeface="Times New Roman"/>
                          <a:ea typeface="宋体"/>
                          <a:cs typeface="Times New Roman"/>
                        </a:rPr>
                        <a:t>解释</a:t>
                      </a:r>
                      <a:r>
                        <a:rPr lang="zh-CN" sz="1200" kern="100" dirty="0">
                          <a:latin typeface="Times New Roman"/>
                          <a:ea typeface="宋体"/>
                          <a:cs typeface="Times New Roman"/>
                        </a:rPr>
                        <a:t>当前社会现象中的</a:t>
                      </a:r>
                      <a:r>
                        <a:rPr lang="zh-CN" sz="1200" b="1" kern="100" dirty="0">
                          <a:latin typeface="Times New Roman"/>
                          <a:ea typeface="宋体"/>
                          <a:cs typeface="Times New Roman"/>
                        </a:rPr>
                        <a:t>突出问题</a:t>
                      </a:r>
                      <a:r>
                        <a:rPr lang="zh-CN" sz="1200" kern="100" dirty="0">
                          <a:latin typeface="Times New Roman"/>
                          <a:ea typeface="宋体"/>
                          <a:cs typeface="Times New Roman"/>
                        </a:rPr>
                        <a:t>，并对相关信息和推理进行</a:t>
                      </a:r>
                      <a:r>
                        <a:rPr lang="zh-CN" sz="1200" b="1" kern="100" dirty="0">
                          <a:latin typeface="Times New Roman"/>
                          <a:ea typeface="宋体"/>
                          <a:cs typeface="Times New Roman"/>
                        </a:rPr>
                        <a:t>检验和评价</a:t>
                      </a:r>
                      <a:r>
                        <a:rPr lang="zh-CN" sz="1200" kern="100" dirty="0">
                          <a:latin typeface="Times New Roman"/>
                          <a:ea typeface="宋体"/>
                          <a:cs typeface="Times New Roman"/>
                        </a:rPr>
                        <a:t>；</a:t>
                      </a:r>
                      <a:r>
                        <a:rPr lang="zh-CN" sz="1200" b="1" kern="100" dirty="0">
                          <a:latin typeface="Times New Roman"/>
                          <a:ea typeface="宋体"/>
                          <a:cs typeface="Times New Roman"/>
                        </a:rPr>
                        <a:t>理性评估</a:t>
                      </a:r>
                      <a:r>
                        <a:rPr lang="zh-CN" sz="1200" kern="100" dirty="0">
                          <a:latin typeface="Times New Roman"/>
                          <a:ea typeface="宋体"/>
                          <a:cs typeface="Times New Roman"/>
                        </a:rPr>
                        <a:t>个人成长或社会发展面临的各种问题，</a:t>
                      </a:r>
                      <a:r>
                        <a:rPr lang="zh-CN" sz="1200" b="1" kern="100" dirty="0">
                          <a:latin typeface="Times New Roman"/>
                          <a:ea typeface="宋体"/>
                          <a:cs typeface="Times New Roman"/>
                        </a:rPr>
                        <a:t>阐述</a:t>
                      </a:r>
                      <a:r>
                        <a:rPr lang="zh-CN" sz="1200" kern="100" dirty="0">
                          <a:latin typeface="Times New Roman"/>
                          <a:ea typeface="宋体"/>
                          <a:cs typeface="Times New Roman"/>
                        </a:rPr>
                        <a:t>承担社会责任、促进社会和谐的意义；立足于中华优秀传统文化，</a:t>
                      </a:r>
                      <a:r>
                        <a:rPr lang="zh-CN" sz="1200" b="1" kern="100" dirty="0">
                          <a:latin typeface="Times New Roman"/>
                          <a:ea typeface="宋体"/>
                          <a:cs typeface="Times New Roman"/>
                        </a:rPr>
                        <a:t>理解</a:t>
                      </a:r>
                      <a:r>
                        <a:rPr lang="zh-CN" sz="1200" kern="100" dirty="0">
                          <a:latin typeface="Times New Roman"/>
                          <a:ea typeface="宋体"/>
                          <a:cs typeface="Times New Roman"/>
                        </a:rPr>
                        <a:t>并理性对待存在于区域、民族和国家间的文化差异。</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89025">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3</a:t>
                      </a:r>
                      <a:endParaRPr lang="zh-CN" sz="1200" kern="10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复杂情境问题</a:t>
                      </a:r>
                      <a:r>
                        <a:rPr lang="zh-CN" sz="1200" kern="100" dirty="0">
                          <a:latin typeface="Times New Roman"/>
                          <a:ea typeface="宋体"/>
                          <a:cs typeface="Times New Roman"/>
                        </a:rPr>
                        <a:t>，</a:t>
                      </a:r>
                      <a:r>
                        <a:rPr lang="zh-CN" sz="1200" b="1" kern="100" dirty="0">
                          <a:latin typeface="Times New Roman"/>
                          <a:ea typeface="宋体"/>
                          <a:cs typeface="Times New Roman"/>
                        </a:rPr>
                        <a:t>坚持</a:t>
                      </a:r>
                      <a:r>
                        <a:rPr lang="zh-CN" sz="1200" kern="100" dirty="0">
                          <a:latin typeface="Times New Roman"/>
                          <a:ea typeface="宋体"/>
                          <a:cs typeface="Times New Roman"/>
                        </a:rPr>
                        <a:t>历史唯物主义的基本观点，</a:t>
                      </a:r>
                      <a:r>
                        <a:rPr lang="zh-CN" sz="1200" b="1" kern="100" dirty="0">
                          <a:latin typeface="Times New Roman"/>
                          <a:ea typeface="宋体"/>
                          <a:cs typeface="Times New Roman"/>
                        </a:rPr>
                        <a:t>阐释</a:t>
                      </a:r>
                      <a:r>
                        <a:rPr lang="zh-CN" sz="1200" kern="100" dirty="0">
                          <a:latin typeface="Times New Roman"/>
                          <a:ea typeface="宋体"/>
                          <a:cs typeface="Times New Roman"/>
                        </a:rPr>
                        <a:t>社会变迁的</a:t>
                      </a:r>
                      <a:r>
                        <a:rPr lang="zh-CN" sz="1200" b="1" kern="100" dirty="0">
                          <a:latin typeface="Times New Roman"/>
                          <a:ea typeface="宋体"/>
                          <a:cs typeface="Times New Roman"/>
                        </a:rPr>
                        <a:t>原因</a:t>
                      </a:r>
                      <a:r>
                        <a:rPr lang="zh-CN" sz="1200" kern="100" dirty="0">
                          <a:latin typeface="Times New Roman"/>
                          <a:ea typeface="宋体"/>
                          <a:cs typeface="Times New Roman"/>
                        </a:rPr>
                        <a:t>，</a:t>
                      </a:r>
                      <a:r>
                        <a:rPr lang="zh-CN" sz="1200" b="1" kern="100" dirty="0">
                          <a:latin typeface="Times New Roman"/>
                          <a:ea typeface="宋体"/>
                          <a:cs typeface="Times New Roman"/>
                        </a:rPr>
                        <a:t>把握</a:t>
                      </a:r>
                      <a:r>
                        <a:rPr lang="zh-CN" sz="1200" kern="100" dirty="0">
                          <a:latin typeface="Times New Roman"/>
                          <a:ea typeface="宋体"/>
                          <a:cs typeface="Times New Roman"/>
                        </a:rPr>
                        <a:t>社会发展的</a:t>
                      </a:r>
                      <a:r>
                        <a:rPr lang="zh-CN" sz="1200" b="1" kern="100" dirty="0">
                          <a:latin typeface="Times New Roman"/>
                          <a:ea typeface="宋体"/>
                          <a:cs typeface="Times New Roman"/>
                        </a:rPr>
                        <a:t>趋势</a:t>
                      </a:r>
                      <a:r>
                        <a:rPr lang="zh-CN" sz="1200" kern="100" dirty="0">
                          <a:latin typeface="Times New Roman"/>
                          <a:ea typeface="宋体"/>
                          <a:cs typeface="Times New Roman"/>
                        </a:rPr>
                        <a:t>；用开放而敏锐的眼光，</a:t>
                      </a:r>
                      <a:r>
                        <a:rPr lang="zh-CN" sz="1200" b="1" kern="100" dirty="0">
                          <a:latin typeface="Times New Roman"/>
                          <a:ea typeface="宋体"/>
                          <a:cs typeface="Times New Roman"/>
                        </a:rPr>
                        <a:t>辨识和分析</a:t>
                      </a:r>
                      <a:r>
                        <a:rPr lang="zh-CN" sz="1200" kern="100" dirty="0">
                          <a:latin typeface="Times New Roman"/>
                          <a:ea typeface="宋体"/>
                          <a:cs typeface="Times New Roman"/>
                        </a:rPr>
                        <a:t>不同信息和观点；在公共生活和私人生活领域辨识各种限制性条件，进行有理有据的</a:t>
                      </a:r>
                      <a:r>
                        <a:rPr lang="zh-CN" sz="1200" b="1" kern="100" dirty="0">
                          <a:latin typeface="Times New Roman"/>
                          <a:ea typeface="宋体"/>
                          <a:cs typeface="Times New Roman"/>
                        </a:rPr>
                        <a:t>研判</a:t>
                      </a:r>
                      <a:r>
                        <a:rPr lang="zh-CN" sz="1200" kern="100" dirty="0">
                          <a:latin typeface="Times New Roman"/>
                          <a:ea typeface="宋体"/>
                          <a:cs typeface="Times New Roman"/>
                        </a:rPr>
                        <a:t>，作出正确</a:t>
                      </a:r>
                      <a:r>
                        <a:rPr lang="zh-CN" sz="1200" b="1" kern="100" dirty="0">
                          <a:latin typeface="Times New Roman"/>
                          <a:ea typeface="宋体"/>
                          <a:cs typeface="Times New Roman"/>
                        </a:rPr>
                        <a:t>抉择</a:t>
                      </a:r>
                      <a:r>
                        <a:rPr lang="zh-CN" sz="1200" kern="100" dirty="0">
                          <a:latin typeface="Times New Roman"/>
                          <a:ea typeface="宋体"/>
                          <a:cs typeface="Times New Roman"/>
                        </a:rPr>
                        <a:t>，</a:t>
                      </a:r>
                      <a:r>
                        <a:rPr lang="zh-CN" sz="1200" b="1" kern="100" dirty="0">
                          <a:latin typeface="Times New Roman"/>
                          <a:ea typeface="宋体"/>
                          <a:cs typeface="Times New Roman"/>
                        </a:rPr>
                        <a:t>提出</a:t>
                      </a:r>
                      <a:r>
                        <a:rPr lang="zh-CN" sz="1200" kern="100" dirty="0">
                          <a:latin typeface="Times New Roman"/>
                          <a:ea typeface="宋体"/>
                          <a:cs typeface="Times New Roman"/>
                        </a:rPr>
                        <a:t>实现目标的</a:t>
                      </a:r>
                      <a:r>
                        <a:rPr lang="zh-CN" sz="1200" b="1" kern="100" dirty="0">
                          <a:latin typeface="Times New Roman"/>
                          <a:ea typeface="宋体"/>
                          <a:cs typeface="Times New Roman"/>
                        </a:rPr>
                        <a:t>合理方案</a:t>
                      </a:r>
                      <a:r>
                        <a:rPr lang="zh-CN" sz="1200" kern="100" dirty="0">
                          <a:latin typeface="Times New Roman"/>
                          <a:ea typeface="宋体"/>
                          <a:cs typeface="Times New Roman"/>
                        </a:rPr>
                        <a:t>；着眼于中华优秀传统文化的</a:t>
                      </a:r>
                      <a:r>
                        <a:rPr lang="zh-CN" sz="1200" b="1" kern="100" dirty="0">
                          <a:latin typeface="Times New Roman"/>
                          <a:ea typeface="宋体"/>
                          <a:cs typeface="Times New Roman"/>
                        </a:rPr>
                        <a:t>创造性转</a:t>
                      </a:r>
                      <a:r>
                        <a:rPr lang="zh-CN" sz="1200" kern="100" dirty="0">
                          <a:latin typeface="Times New Roman"/>
                          <a:ea typeface="宋体"/>
                          <a:cs typeface="Times New Roman"/>
                        </a:rPr>
                        <a:t>化、</a:t>
                      </a:r>
                      <a:r>
                        <a:rPr lang="zh-CN" sz="1200" b="1" kern="100" dirty="0">
                          <a:latin typeface="Times New Roman"/>
                          <a:ea typeface="宋体"/>
                          <a:cs typeface="Times New Roman"/>
                        </a:rPr>
                        <a:t>创新性发展</a:t>
                      </a:r>
                      <a:r>
                        <a:rPr lang="zh-CN" sz="1200" kern="100" dirty="0">
                          <a:latin typeface="Times New Roman"/>
                          <a:ea typeface="宋体"/>
                          <a:cs typeface="Times New Roman"/>
                        </a:rPr>
                        <a:t>，</a:t>
                      </a:r>
                      <a:r>
                        <a:rPr lang="zh-CN" sz="1200" b="1" kern="100" dirty="0">
                          <a:latin typeface="Times New Roman"/>
                          <a:ea typeface="宋体"/>
                          <a:cs typeface="Times New Roman"/>
                        </a:rPr>
                        <a:t>表达</a:t>
                      </a:r>
                      <a:r>
                        <a:rPr lang="zh-CN" sz="1200" kern="100" dirty="0">
                          <a:latin typeface="Times New Roman"/>
                          <a:ea typeface="宋体"/>
                          <a:cs typeface="Times New Roman"/>
                        </a:rPr>
                        <a:t>传承和弘扬中华文化的</a:t>
                      </a:r>
                      <a:r>
                        <a:rPr lang="zh-CN" sz="1200" b="1" kern="100" dirty="0">
                          <a:latin typeface="Times New Roman"/>
                          <a:ea typeface="宋体"/>
                          <a:cs typeface="Times New Roman"/>
                        </a:rPr>
                        <a:t>积极态度</a:t>
                      </a:r>
                      <a:r>
                        <a:rPr lang="zh-CN" sz="1200" kern="100" dirty="0">
                          <a:latin typeface="Times New Roman"/>
                          <a:ea typeface="宋体"/>
                          <a:cs typeface="Times New Roman"/>
                        </a:rPr>
                        <a:t>。</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51221">
                <a:tc>
                  <a:txBody>
                    <a:bodyPr/>
                    <a:lstStyle/>
                    <a:p>
                      <a:pPr algn="ctr">
                        <a:lnSpc>
                          <a:spcPct val="150000"/>
                        </a:lnSpc>
                        <a:spcAft>
                          <a:spcPts val="0"/>
                        </a:spcAft>
                      </a:pPr>
                      <a:r>
                        <a:rPr lang="zh-CN" sz="1200" kern="100">
                          <a:latin typeface="Times New Roman"/>
                          <a:ea typeface="宋体"/>
                          <a:cs typeface="Times New Roman"/>
                        </a:rPr>
                        <a:t>水平</a:t>
                      </a:r>
                      <a:r>
                        <a:rPr lang="en-US" sz="1200" kern="100">
                          <a:latin typeface="Times New Roman"/>
                          <a:ea typeface="宋体"/>
                          <a:cs typeface="Times New Roman"/>
                        </a:rPr>
                        <a:t>4</a:t>
                      </a:r>
                      <a:endParaRPr lang="zh-CN" sz="1200" kern="100">
                        <a:latin typeface="Times New Roman"/>
                        <a:ea typeface="宋体"/>
                        <a:cs typeface="Times New Roman"/>
                      </a:endParaRPr>
                    </a:p>
                  </a:txBody>
                  <a:tcPr marL="64508" marR="64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50000"/>
                        </a:lnSpc>
                        <a:spcAft>
                          <a:spcPts val="0"/>
                        </a:spcAft>
                      </a:pPr>
                      <a:r>
                        <a:rPr lang="zh-CN" sz="1200" kern="100" dirty="0">
                          <a:latin typeface="Times New Roman"/>
                          <a:ea typeface="宋体"/>
                          <a:cs typeface="Times New Roman"/>
                        </a:rPr>
                        <a:t>能够面对</a:t>
                      </a:r>
                      <a:r>
                        <a:rPr lang="zh-CN" sz="1200" b="1" kern="100" dirty="0">
                          <a:latin typeface="Times New Roman"/>
                          <a:ea typeface="宋体"/>
                          <a:cs typeface="Times New Roman"/>
                        </a:rPr>
                        <a:t>具有挑战性的复杂情境问题</a:t>
                      </a:r>
                      <a:r>
                        <a:rPr lang="zh-CN" sz="1200" kern="100" dirty="0">
                          <a:latin typeface="Times New Roman"/>
                          <a:ea typeface="宋体"/>
                          <a:cs typeface="Times New Roman"/>
                        </a:rPr>
                        <a:t>，</a:t>
                      </a:r>
                      <a:r>
                        <a:rPr lang="zh-CN" sz="1200" b="1" kern="100" dirty="0">
                          <a:latin typeface="Times New Roman"/>
                          <a:ea typeface="宋体"/>
                          <a:cs typeface="Times New Roman"/>
                        </a:rPr>
                        <a:t>把握</a:t>
                      </a:r>
                      <a:r>
                        <a:rPr lang="zh-CN" sz="1200" kern="100" dirty="0">
                          <a:latin typeface="Times New Roman"/>
                          <a:ea typeface="宋体"/>
                          <a:cs typeface="Times New Roman"/>
                        </a:rPr>
                        <a:t>社会历史发展的阶段性特征；用辨证思维与历史思维独立</a:t>
                      </a:r>
                      <a:r>
                        <a:rPr lang="zh-CN" sz="1200" b="1" kern="100" dirty="0">
                          <a:latin typeface="Times New Roman"/>
                          <a:ea typeface="宋体"/>
                          <a:cs typeface="Times New Roman"/>
                        </a:rPr>
                        <a:t>思考</a:t>
                      </a:r>
                      <a:r>
                        <a:rPr lang="zh-CN" sz="1200" kern="100" dirty="0">
                          <a:latin typeface="Times New Roman"/>
                          <a:ea typeface="宋体"/>
                          <a:cs typeface="Times New Roman"/>
                        </a:rPr>
                        <a:t>，</a:t>
                      </a:r>
                      <a:r>
                        <a:rPr lang="zh-CN" sz="1200" b="1" kern="100" dirty="0">
                          <a:latin typeface="Times New Roman"/>
                          <a:ea typeface="宋体"/>
                          <a:cs typeface="Times New Roman"/>
                        </a:rPr>
                        <a:t>以建设性批判的态度</a:t>
                      </a:r>
                      <a:r>
                        <a:rPr lang="zh-CN" sz="1200" kern="100" dirty="0">
                          <a:latin typeface="Times New Roman"/>
                          <a:ea typeface="宋体"/>
                          <a:cs typeface="Times New Roman"/>
                        </a:rPr>
                        <a:t>，</a:t>
                      </a:r>
                      <a:r>
                        <a:rPr lang="zh-CN" sz="1200" b="1" kern="100" dirty="0">
                          <a:latin typeface="Times New Roman"/>
                          <a:ea typeface="宋体"/>
                          <a:cs typeface="Times New Roman"/>
                        </a:rPr>
                        <a:t>回应</a:t>
                      </a:r>
                      <a:r>
                        <a:rPr lang="zh-CN" sz="1200" kern="100" dirty="0">
                          <a:latin typeface="Times New Roman"/>
                          <a:ea typeface="宋体"/>
                          <a:cs typeface="Times New Roman"/>
                        </a:rPr>
                        <a:t>社会转型的复杂变化，有所作为；针对突发事件，</a:t>
                      </a:r>
                      <a:r>
                        <a:rPr lang="zh-CN" sz="1200" b="1" kern="100" dirty="0">
                          <a:latin typeface="Times New Roman"/>
                          <a:ea typeface="宋体"/>
                          <a:cs typeface="Times New Roman"/>
                        </a:rPr>
                        <a:t>理性澄清</a:t>
                      </a:r>
                      <a:r>
                        <a:rPr lang="zh-CN" sz="1200" kern="100" dirty="0">
                          <a:latin typeface="Times New Roman"/>
                          <a:ea typeface="宋体"/>
                          <a:cs typeface="Times New Roman"/>
                        </a:rPr>
                        <a:t>有关信息和观点，</a:t>
                      </a:r>
                      <a:r>
                        <a:rPr lang="zh-CN" sz="1200" b="1" kern="100" dirty="0">
                          <a:latin typeface="Times New Roman"/>
                          <a:ea typeface="宋体"/>
                          <a:cs typeface="Times New Roman"/>
                        </a:rPr>
                        <a:t>回应</a:t>
                      </a:r>
                      <a:r>
                        <a:rPr lang="zh-CN" sz="1200" kern="100" dirty="0">
                          <a:latin typeface="Times New Roman"/>
                          <a:ea typeface="宋体"/>
                          <a:cs typeface="Times New Roman"/>
                        </a:rPr>
                        <a:t>各科不确定性，</a:t>
                      </a:r>
                      <a:r>
                        <a:rPr lang="zh-CN" sz="1200" b="1" kern="100" dirty="0">
                          <a:latin typeface="Times New Roman"/>
                          <a:ea typeface="宋体"/>
                          <a:cs typeface="Times New Roman"/>
                        </a:rPr>
                        <a:t>创造性地提出解决方案</a:t>
                      </a:r>
                      <a:r>
                        <a:rPr lang="zh-CN" sz="1200" kern="100" dirty="0">
                          <a:latin typeface="Times New Roman"/>
                          <a:ea typeface="宋体"/>
                          <a:cs typeface="Times New Roman"/>
                        </a:rPr>
                        <a:t>；在全球视野下，针对各种思想文化的交流交融交锋，表现强大的文化理解力和国际传播力。</a:t>
                      </a:r>
                    </a:p>
                  </a:txBody>
                  <a:tcPr marL="64508" marR="64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540207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1506"/>
          <p:cNvSpPr>
            <a:spLocks noGrp="1"/>
          </p:cNvSpPr>
          <p:nvPr>
            <p:ph idx="1"/>
          </p:nvPr>
        </p:nvSpPr>
        <p:spPr>
          <a:xfrm>
            <a:off x="9083" y="883720"/>
            <a:ext cx="8955405" cy="4392488"/>
          </a:xfrm>
        </p:spPr>
        <p:txBody>
          <a:bodyPr lIns="91440" tIns="45720" rIns="91440" bIns="45720" anchor="t">
            <a:noAutofit/>
          </a:bodyPr>
          <a:lstStyle/>
          <a:p>
            <a:pPr fontAlgn="base">
              <a:lnSpc>
                <a:spcPct val="140000"/>
              </a:lnSpc>
              <a:spcBef>
                <a:spcPct val="0"/>
              </a:spcBef>
              <a:buNone/>
            </a:pPr>
            <a:r>
              <a:rPr lang="zh-CN" altLang="en-US" sz="2000" b="1" dirty="0">
                <a:latin typeface="微软雅黑" panose="020B0503020204020204" pitchFamily="34" charset="-122"/>
                <a:ea typeface="微软雅黑" panose="020B0503020204020204" pitchFamily="34" charset="-122"/>
              </a:rPr>
              <a:t>设问：</a:t>
            </a:r>
            <a:r>
              <a:rPr lang="zh-CN" altLang="en-US" sz="2000" b="1" dirty="0">
                <a:latin typeface="黑体" pitchFamily="49" charset="-122"/>
                <a:ea typeface="黑体" pitchFamily="49" charset="-122"/>
              </a:rPr>
              <a:t>分析</a:t>
            </a:r>
            <a:r>
              <a:rPr lang="zh-CN" altLang="zh-CN" sz="2000" b="1" dirty="0">
                <a:latin typeface="黑体" pitchFamily="49" charset="-122"/>
                <a:ea typeface="黑体" pitchFamily="49" charset="-122"/>
              </a:rPr>
              <a:t>说明</a:t>
            </a:r>
            <a:r>
              <a:rPr lang="zh-CN" altLang="en-US" sz="2000" b="1" dirty="0">
                <a:latin typeface="黑体" pitchFamily="49" charset="-122"/>
                <a:ea typeface="黑体" pitchFamily="49" charset="-122"/>
              </a:rPr>
              <a:t>积极的经济政策为什么能</a:t>
            </a:r>
            <a:r>
              <a:rPr lang="zh-CN" altLang="zh-CN" sz="2000" b="1" dirty="0">
                <a:latin typeface="黑体" pitchFamily="49" charset="-122"/>
                <a:ea typeface="黑体" pitchFamily="49" charset="-122"/>
              </a:rPr>
              <a:t>助力</a:t>
            </a:r>
            <a:r>
              <a:rPr lang="zh-CN" altLang="en-US" sz="2000" b="1" dirty="0">
                <a:latin typeface="黑体" pitchFamily="49" charset="-122"/>
                <a:ea typeface="黑体" pitchFamily="49" charset="-122"/>
              </a:rPr>
              <a:t>企业，促进经济发展？</a:t>
            </a:r>
            <a:endParaRPr lang="en-US" altLang="zh-CN" sz="2000" b="1" dirty="0">
              <a:latin typeface="黑体" pitchFamily="49" charset="-122"/>
              <a:ea typeface="黑体" pitchFamily="49" charset="-122"/>
            </a:endParaRPr>
          </a:p>
          <a:p>
            <a:pPr fontAlgn="base">
              <a:lnSpc>
                <a:spcPct val="140000"/>
              </a:lnSpc>
              <a:spcBef>
                <a:spcPct val="0"/>
              </a:spcBef>
              <a:buNone/>
            </a:pPr>
            <a:r>
              <a:rPr lang="en-US" altLang="zh-CN" sz="1600" dirty="0">
                <a:solidFill>
                  <a:schemeClr val="bg1"/>
                </a:solidFill>
                <a:latin typeface="微软雅黑" panose="020B0503020204020204" pitchFamily="34" charset="-122"/>
                <a:ea typeface="微软雅黑" panose="020B0503020204020204" pitchFamily="34" charset="-122"/>
              </a:rPr>
              <a:t>    </a:t>
            </a:r>
          </a:p>
          <a:p>
            <a:pPr fontAlgn="base">
              <a:lnSpc>
                <a:spcPct val="140000"/>
              </a:lnSpc>
              <a:spcBef>
                <a:spcPct val="0"/>
              </a:spcBef>
              <a:buNone/>
            </a:pPr>
            <a:r>
              <a:rPr lang="en-US" altLang="zh-CN" sz="700" dirty="0">
                <a:solidFill>
                  <a:schemeClr val="bg1"/>
                </a:solidFill>
                <a:latin typeface="微软雅黑" panose="020B0503020204020204" pitchFamily="34" charset="-122"/>
                <a:ea typeface="微软雅黑" panose="020B0503020204020204" pitchFamily="34" charset="-122"/>
              </a:rPr>
              <a:t>h</a:t>
            </a:r>
            <a:endParaRPr lang="en-US" altLang="zh-CN" sz="1600" dirty="0">
              <a:solidFill>
                <a:schemeClr val="bg1"/>
              </a:solidFill>
              <a:latin typeface="微软雅黑" panose="020B0503020204020204" pitchFamily="34" charset="-122"/>
              <a:ea typeface="微软雅黑" panose="020B0503020204020204" pitchFamily="34" charset="-122"/>
            </a:endParaRPr>
          </a:p>
          <a:p>
            <a:pPr fontAlgn="base">
              <a:lnSpc>
                <a:spcPct val="140000"/>
              </a:lnSpc>
              <a:spcBef>
                <a:spcPct val="0"/>
              </a:spcBef>
              <a:buNone/>
            </a:pPr>
            <a:r>
              <a:rPr lang="zh-CN" altLang="en-US" sz="1600" dirty="0">
                <a:solidFill>
                  <a:schemeClr val="bg1"/>
                </a:solidFill>
                <a:latin typeface="微软雅黑" panose="020B0503020204020204" pitchFamily="34" charset="-122"/>
                <a:ea typeface="微软雅黑" panose="020B0503020204020204" pitchFamily="34" charset="-122"/>
              </a:rPr>
              <a:t>        </a:t>
            </a:r>
            <a:endParaRPr lang="en-US" altLang="zh-CN" sz="1600" dirty="0">
              <a:solidFill>
                <a:schemeClr val="bg1"/>
              </a:solidFill>
              <a:latin typeface="微软雅黑" panose="020B0503020204020204" pitchFamily="34" charset="-122"/>
              <a:ea typeface="微软雅黑" panose="020B0503020204020204" pitchFamily="34" charset="-122"/>
            </a:endParaRPr>
          </a:p>
          <a:p>
            <a:pPr fontAlgn="base">
              <a:lnSpc>
                <a:spcPct val="140000"/>
              </a:lnSpc>
              <a:spcBef>
                <a:spcPct val="0"/>
              </a:spcBef>
              <a:buNone/>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1800" b="1" dirty="0">
                <a:solidFill>
                  <a:schemeClr val="bg1"/>
                </a:solidFill>
                <a:latin typeface="微软雅黑" panose="020B0503020204020204" pitchFamily="34" charset="-122"/>
                <a:ea typeface="微软雅黑" panose="020B0503020204020204" pitchFamily="34" charset="-122"/>
              </a:rPr>
              <a:t>  </a:t>
            </a:r>
            <a:r>
              <a:rPr lang="zh-CN" altLang="en-US" sz="1800" b="1" dirty="0">
                <a:latin typeface="微软雅黑" panose="020B0503020204020204" pitchFamily="34" charset="-122"/>
                <a:ea typeface="微软雅黑" panose="020B0503020204020204" pitchFamily="34" charset="-122"/>
              </a:rPr>
              <a:t>设</a:t>
            </a:r>
            <a:r>
              <a:rPr lang="zh-CN" altLang="en-US" sz="1800" b="1" i="1" dirty="0">
                <a:latin typeface="微软雅黑" panose="020B0503020204020204" pitchFamily="34" charset="-122"/>
                <a:ea typeface="微软雅黑" panose="020B0503020204020204" pitchFamily="34" charset="-122"/>
              </a:rPr>
              <a:t>问有三</a:t>
            </a:r>
            <a:r>
              <a:rPr lang="zh-CN" altLang="en-US" sz="1800" b="1" dirty="0">
                <a:latin typeface="微软雅黑" panose="020B0503020204020204" pitchFamily="34" charset="-122"/>
                <a:ea typeface="微软雅黑" panose="020B0503020204020204" pitchFamily="34" charset="-122"/>
              </a:rPr>
              <a:t>个要素：</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rPr>
              <a:t>经济政策</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企业-</a:t>
            </a:r>
            <a:r>
              <a:rPr lang="en-US" altLang="zh-CN"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经济发展</a:t>
            </a:r>
          </a:p>
          <a:p>
            <a:pPr fontAlgn="base">
              <a:lnSpc>
                <a:spcPct val="140000"/>
              </a:lnSpc>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       </a:t>
            </a:r>
            <a:r>
              <a:rPr lang="zh-CN" altLang="en-US" sz="1800" b="1" dirty="0">
                <a:latin typeface="微软雅黑" panose="020B0503020204020204" pitchFamily="34" charset="-122"/>
                <a:ea typeface="微软雅黑" panose="020B0503020204020204" pitchFamily="34" charset="-122"/>
              </a:rPr>
              <a:t>论证有三个层次：</a:t>
            </a:r>
            <a:endParaRPr lang="en-US" altLang="zh-CN" sz="1800" b="1" dirty="0">
              <a:latin typeface="微软雅黑" panose="020B0503020204020204" pitchFamily="34" charset="-122"/>
              <a:ea typeface="微软雅黑" panose="020B0503020204020204" pitchFamily="34" charset="-122"/>
            </a:endParaRPr>
          </a:p>
          <a:p>
            <a:pPr fontAlgn="base">
              <a:lnSpc>
                <a:spcPct val="140000"/>
              </a:lnSpc>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        </a:t>
            </a:r>
            <a:r>
              <a:rPr lang="zh-CN" altLang="en-US" sz="1800" b="1" dirty="0">
                <a:latin typeface="微软雅黑" panose="020B0503020204020204" pitchFamily="34" charset="-122"/>
                <a:ea typeface="微软雅黑" panose="020B0503020204020204" pitchFamily="34" charset="-122"/>
              </a:rPr>
              <a:t>第</a:t>
            </a:r>
            <a:r>
              <a:rPr lang="en-US" altLang="zh-CN" sz="1800" b="1" dirty="0">
                <a:latin typeface="微软雅黑" panose="020B0503020204020204" pitchFamily="34" charset="-122"/>
                <a:ea typeface="微软雅黑" panose="020B0503020204020204" pitchFamily="34" charset="-122"/>
              </a:rPr>
              <a:t>1</a:t>
            </a:r>
            <a:r>
              <a:rPr lang="zh-CN" altLang="en-US" sz="1800" b="1" dirty="0">
                <a:latin typeface="微软雅黑" panose="020B0503020204020204" pitchFamily="34" charset="-122"/>
                <a:ea typeface="微软雅黑" panose="020B0503020204020204" pitchFamily="34" charset="-122"/>
              </a:rPr>
              <a:t>层次：为什么要实行积极经济政策</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（关键词：当前经济形势）</a:t>
            </a:r>
            <a:endParaRPr lang="en-US" altLang="zh-CN" sz="1800" b="1" dirty="0">
              <a:solidFill>
                <a:schemeClr val="accent1">
                  <a:lumMod val="75000"/>
                </a:schemeClr>
              </a:solidFill>
              <a:latin typeface="微软雅黑" panose="020B0503020204020204" pitchFamily="34" charset="-122"/>
              <a:ea typeface="微软雅黑" panose="020B0503020204020204" pitchFamily="34" charset="-122"/>
            </a:endParaRPr>
          </a:p>
          <a:p>
            <a:pPr fontAlgn="base">
              <a:lnSpc>
                <a:spcPct val="140000"/>
              </a:lnSpc>
              <a:spcBef>
                <a:spcPct val="0"/>
              </a:spcBef>
              <a:buNone/>
            </a:pPr>
            <a:r>
              <a:rPr lang="zh-CN" altLang="en-US" sz="1800" b="1" dirty="0">
                <a:latin typeface="微软雅黑" panose="020B0503020204020204" pitchFamily="34" charset="-122"/>
                <a:ea typeface="微软雅黑" panose="020B0503020204020204" pitchFamily="34" charset="-122"/>
                <a:sym typeface="宋体" panose="02010600030101010101" pitchFamily="2" charset="-122"/>
              </a:rPr>
              <a:t>        第</a:t>
            </a:r>
            <a:r>
              <a:rPr lang="en-US" altLang="zh-CN" sz="1800" b="1" dirty="0">
                <a:latin typeface="微软雅黑" panose="020B0503020204020204" pitchFamily="34" charset="-122"/>
                <a:ea typeface="微软雅黑" panose="020B0503020204020204" pitchFamily="34" charset="-122"/>
                <a:sym typeface="宋体" panose="02010600030101010101" pitchFamily="2" charset="-122"/>
              </a:rPr>
              <a:t>2</a:t>
            </a:r>
            <a:r>
              <a:rPr lang="zh-CN" altLang="en-US" sz="1800" b="1" dirty="0">
                <a:latin typeface="微软雅黑" panose="020B0503020204020204" pitchFamily="34" charset="-122"/>
                <a:ea typeface="微软雅黑" panose="020B0503020204020204" pitchFamily="34" charset="-122"/>
                <a:sym typeface="宋体" panose="02010600030101010101" pitchFamily="2" charset="-122"/>
              </a:rPr>
              <a:t>层次：为什么积极的经济政策能助力企业</a:t>
            </a:r>
            <a:r>
              <a:rPr lang="zh-CN" altLang="en-US" sz="1800" b="1" dirty="0">
                <a:latin typeface="微软雅黑" panose="020B0503020204020204" pitchFamily="34" charset="-122"/>
                <a:ea typeface="微软雅黑" panose="020B0503020204020204" pitchFamily="34" charset="-122"/>
              </a:rPr>
              <a:t>？</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rPr>
              <a:t>（关键词：</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企业自身特点、目前的困局</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rPr>
              <a:t>）</a:t>
            </a:r>
          </a:p>
          <a:p>
            <a:pPr fontAlgn="base">
              <a:lnSpc>
                <a:spcPct val="140000"/>
              </a:lnSpc>
              <a:spcBef>
                <a:spcPct val="0"/>
              </a:spcBef>
              <a:buNone/>
            </a:pPr>
            <a:r>
              <a:rPr lang="zh-CN" altLang="en-US" sz="1800" b="1" dirty="0">
                <a:solidFill>
                  <a:schemeClr val="bg1"/>
                </a:solidFill>
                <a:latin typeface="微软雅黑" panose="020B0503020204020204" pitchFamily="34" charset="-122"/>
                <a:ea typeface="微软雅黑" panose="020B0503020204020204" pitchFamily="34" charset="-122"/>
              </a:rPr>
              <a:t>        </a:t>
            </a:r>
            <a:r>
              <a:rPr lang="zh-CN" altLang="en-US" sz="1800" b="1" dirty="0">
                <a:latin typeface="微软雅黑" panose="020B0503020204020204" pitchFamily="34" charset="-122"/>
                <a:ea typeface="微软雅黑" panose="020B0503020204020204" pitchFamily="34" charset="-122"/>
              </a:rPr>
              <a:t>第</a:t>
            </a:r>
            <a:r>
              <a:rPr lang="en-US" altLang="zh-CN" sz="1800" b="1" dirty="0">
                <a:latin typeface="微软雅黑" panose="020B0503020204020204" pitchFamily="34" charset="-122"/>
                <a:ea typeface="微软雅黑" panose="020B0503020204020204" pitchFamily="34" charset="-122"/>
              </a:rPr>
              <a:t>3</a:t>
            </a:r>
            <a:r>
              <a:rPr lang="zh-CN" altLang="en-US" sz="1800" b="1" dirty="0">
                <a:latin typeface="微软雅黑" panose="020B0503020204020204" pitchFamily="34" charset="-122"/>
                <a:ea typeface="微软雅黑" panose="020B0503020204020204" pitchFamily="34" charset="-122"/>
              </a:rPr>
              <a:t>层次：为什么积极的经济政策能促进经济发展？ ？</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rPr>
              <a:t>（关键词：</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sym typeface="宋体" panose="02010600030101010101" pitchFamily="2" charset="-122"/>
              </a:rPr>
              <a:t>对企业、消费者、市场、产业、对外开放均有影响</a:t>
            </a:r>
            <a:r>
              <a:rPr lang="zh-CN" altLang="en-US" sz="1800" b="1" dirty="0">
                <a:solidFill>
                  <a:schemeClr val="accent1">
                    <a:lumMod val="75000"/>
                  </a:schemeClr>
                </a:solidFill>
                <a:latin typeface="微软雅黑" panose="020B0503020204020204" pitchFamily="34" charset="-122"/>
                <a:ea typeface="微软雅黑" panose="020B0503020204020204" pitchFamily="34" charset="-122"/>
              </a:rPr>
              <a:t>）</a:t>
            </a:r>
          </a:p>
        </p:txBody>
      </p:sp>
      <p:pic>
        <p:nvPicPr>
          <p:cNvPr id="62471" name="Picture 2"/>
          <p:cNvPicPr>
            <a:picLocks noChangeAspect="1"/>
          </p:cNvPicPr>
          <p:nvPr/>
        </p:nvPicPr>
        <p:blipFill>
          <a:blip r:embed="rId2" cstate="print"/>
          <a:stretch>
            <a:fillRect/>
          </a:stretch>
        </p:blipFill>
        <p:spPr>
          <a:xfrm>
            <a:off x="179512" y="1561138"/>
            <a:ext cx="654050" cy="477838"/>
          </a:xfrm>
          <a:prstGeom prst="rect">
            <a:avLst/>
          </a:prstGeom>
          <a:noFill/>
          <a:ln w="9525">
            <a:noFill/>
          </a:ln>
        </p:spPr>
      </p:pic>
      <p:pic>
        <p:nvPicPr>
          <p:cNvPr id="2051" name="Picture 3"/>
          <p:cNvPicPr>
            <a:picLocks noChangeAspect="1"/>
          </p:cNvPicPr>
          <p:nvPr/>
        </p:nvPicPr>
        <p:blipFill>
          <a:blip r:embed="rId3" cstate="print"/>
          <a:stretch>
            <a:fillRect/>
          </a:stretch>
        </p:blipFill>
        <p:spPr>
          <a:xfrm>
            <a:off x="1043608" y="1465412"/>
            <a:ext cx="2777490" cy="669290"/>
          </a:xfrm>
          <a:prstGeom prst="rect">
            <a:avLst/>
          </a:prstGeom>
          <a:noFill/>
          <a:ln w="9525">
            <a:noFill/>
          </a:ln>
        </p:spPr>
      </p:pic>
      <p:sp>
        <p:nvSpPr>
          <p:cNvPr id="5" name="矩形 4">
            <a:extLst>
              <a:ext uri="{FF2B5EF4-FFF2-40B4-BE49-F238E27FC236}">
                <a16:creationId xmlns:a16="http://schemas.microsoft.com/office/drawing/2014/main" id="{C9780F76-DC2A-43F6-8A25-D81660D5355D}"/>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BB15675F-0829-42AE-88FF-21D1C9BAF453}"/>
              </a:ext>
            </a:extLst>
          </p:cNvPr>
          <p:cNvPicPr>
            <a:picLocks noChangeAspect="1"/>
          </p:cNvPicPr>
          <p:nvPr/>
        </p:nvPicPr>
        <p:blipFill>
          <a:blip r:embed="rId4"/>
          <a:stretch>
            <a:fillRect/>
          </a:stretch>
        </p:blipFill>
        <p:spPr>
          <a:xfrm>
            <a:off x="8187070" y="9938"/>
            <a:ext cx="956930" cy="684000"/>
          </a:xfrm>
          <a:prstGeom prst="rect">
            <a:avLst/>
          </a:prstGeom>
        </p:spPr>
      </p:pic>
    </p:spTree>
  </p:cSld>
  <p:clrMapOvr>
    <a:masterClrMapping/>
  </p:clrMapOvr>
  <p:transition spd="slow">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BDBD0D0-9EB4-4FCD-A002-6EC92F6E4386}"/>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0" y="966031"/>
            <a:ext cx="9144000" cy="4659982"/>
          </a:xfrm>
        </p:spPr>
        <p:txBody>
          <a:bodyPr>
            <a:noAutofit/>
          </a:bodyPr>
          <a:lstStyle/>
          <a:p>
            <a:pPr latinLnBrk="1">
              <a:buNone/>
            </a:pPr>
            <a:r>
              <a:rPr lang="zh-CN" altLang="en-US" sz="1800" dirty="0">
                <a:latin typeface="黑体" pitchFamily="49" charset="-122"/>
                <a:ea typeface="黑体" pitchFamily="49" charset="-122"/>
              </a:rPr>
              <a:t>       当前，国际贸易保护主义卷土重来，国内新旧动能正处在转换期，</a:t>
            </a:r>
            <a:r>
              <a:rPr lang="zh-CN" altLang="en-US" sz="1800" b="1" dirty="0">
                <a:solidFill>
                  <a:srgbClr val="0070C0"/>
                </a:solidFill>
                <a:latin typeface="黑体" pitchFamily="49" charset="-122"/>
                <a:ea typeface="黑体" pitchFamily="49" charset="-122"/>
              </a:rPr>
              <a:t>我国经济下行压力进一步加大。</a:t>
            </a:r>
            <a:r>
              <a:rPr lang="zh-CN" altLang="en-US" sz="1800" dirty="0">
                <a:latin typeface="黑体" pitchFamily="49" charset="-122"/>
                <a:ea typeface="黑体" pitchFamily="49" charset="-122"/>
              </a:rPr>
              <a:t>为此，中央经济工作会议提出对积极财政政策要加力提效。 </a:t>
            </a:r>
            <a:r>
              <a:rPr lang="en-US" altLang="zh-CN" sz="1800" dirty="0">
                <a:latin typeface="黑体" pitchFamily="49" charset="-122"/>
                <a:ea typeface="黑体" pitchFamily="49" charset="-122"/>
              </a:rPr>
              <a:t>2019</a:t>
            </a:r>
            <a:r>
              <a:rPr lang="zh-CN" altLang="en-US" sz="1800" dirty="0">
                <a:latin typeface="黑体" pitchFamily="49" charset="-122"/>
                <a:ea typeface="黑体" pitchFamily="49" charset="-122"/>
              </a:rPr>
              <a:t>年，我国将实施更大规模的结构性减税</a:t>
            </a:r>
            <a:r>
              <a:rPr lang="en-US" altLang="zh-CN" sz="1800" dirty="0">
                <a:latin typeface="黑体" pitchFamily="49" charset="-122"/>
                <a:ea typeface="黑体" pitchFamily="49" charset="-122"/>
              </a:rPr>
              <a:t>:</a:t>
            </a:r>
            <a:r>
              <a:rPr lang="zh-CN" altLang="zh-CN" sz="1800" dirty="0">
                <a:solidFill>
                  <a:srgbClr val="0070C0"/>
                </a:solidFill>
                <a:latin typeface="黑体" pitchFamily="49" charset="-122"/>
                <a:ea typeface="黑体" pitchFamily="49" charset="-122"/>
              </a:rPr>
              <a:t>重点降低制造业和小微企业负担</a:t>
            </a:r>
            <a:r>
              <a:rPr lang="zh-CN" altLang="zh-CN" sz="1800" dirty="0">
                <a:latin typeface="黑体" pitchFamily="49" charset="-122"/>
                <a:ea typeface="黑体" pitchFamily="49" charset="-122"/>
              </a:rPr>
              <a:t>。制造业等行业增值税税率降低</a:t>
            </a:r>
            <a:r>
              <a:rPr lang="en-US" altLang="zh-CN" sz="1800" dirty="0">
                <a:latin typeface="黑体" pitchFamily="49" charset="-122"/>
                <a:ea typeface="黑体" pitchFamily="49" charset="-122"/>
              </a:rPr>
              <a:t>3</a:t>
            </a:r>
            <a:r>
              <a:rPr lang="zh-CN" altLang="zh-CN" sz="1800" dirty="0">
                <a:latin typeface="黑体" pitchFamily="49" charset="-122"/>
                <a:ea typeface="黑体" pitchFamily="49" charset="-122"/>
              </a:rPr>
              <a:t>个百分点</a:t>
            </a:r>
            <a:r>
              <a:rPr lang="zh-CN" altLang="en-US" sz="1800" dirty="0">
                <a:latin typeface="黑体" pitchFamily="49" charset="-122"/>
                <a:ea typeface="黑体" pitchFamily="49" charset="-122"/>
              </a:rPr>
              <a:t>。</a:t>
            </a:r>
            <a:r>
              <a:rPr lang="zh-CN" altLang="zh-CN" sz="1800" dirty="0">
                <a:latin typeface="黑体" pitchFamily="49" charset="-122"/>
                <a:ea typeface="黑体" pitchFamily="49" charset="-122"/>
              </a:rPr>
              <a:t>税负轻了，创新就包袱少了，</a:t>
            </a:r>
            <a:r>
              <a:rPr lang="zh-CN" altLang="zh-CN" sz="1800" dirty="0">
                <a:solidFill>
                  <a:srgbClr val="0070C0"/>
                </a:solidFill>
                <a:latin typeface="黑体" pitchFamily="49" charset="-122"/>
                <a:ea typeface="黑体" pitchFamily="49" charset="-122"/>
              </a:rPr>
              <a:t>产业转型升级有了更多可能</a:t>
            </a:r>
            <a:r>
              <a:rPr lang="zh-CN" altLang="zh-CN" sz="1800" dirty="0">
                <a:latin typeface="黑体" pitchFamily="49" charset="-122"/>
                <a:ea typeface="黑体" pitchFamily="49" charset="-122"/>
              </a:rPr>
              <a:t>。增值税是一种间接税，增值税税负将最终转嫁给消费者，这次减税</a:t>
            </a:r>
            <a:r>
              <a:rPr lang="zh-CN" altLang="zh-CN" sz="1800" dirty="0">
                <a:solidFill>
                  <a:srgbClr val="0070C0"/>
                </a:solidFill>
                <a:latin typeface="黑体" pitchFamily="49" charset="-122"/>
                <a:ea typeface="黑体" pitchFamily="49" charset="-122"/>
              </a:rPr>
              <a:t>让全国</a:t>
            </a:r>
            <a:r>
              <a:rPr lang="en-US" altLang="zh-CN" sz="1800" dirty="0">
                <a:solidFill>
                  <a:srgbClr val="0070C0"/>
                </a:solidFill>
                <a:latin typeface="黑体" pitchFamily="49" charset="-122"/>
                <a:ea typeface="黑体" pitchFamily="49" charset="-122"/>
              </a:rPr>
              <a:t>14</a:t>
            </a:r>
            <a:r>
              <a:rPr lang="zh-CN" altLang="zh-CN" sz="1800" dirty="0">
                <a:solidFill>
                  <a:srgbClr val="0070C0"/>
                </a:solidFill>
                <a:latin typeface="黑体" pitchFamily="49" charset="-122"/>
                <a:ea typeface="黑体" pitchFamily="49" charset="-122"/>
              </a:rPr>
              <a:t>亿人最终受益。</a:t>
            </a:r>
            <a:r>
              <a:rPr lang="zh-CN" altLang="en-US" sz="1800" dirty="0">
                <a:latin typeface="黑体" pitchFamily="49" charset="-122"/>
                <a:ea typeface="黑体" pitchFamily="49" charset="-122"/>
              </a:rPr>
              <a:t>同时，自</a:t>
            </a:r>
            <a:r>
              <a:rPr lang="en-US" altLang="zh-CN" sz="1800" dirty="0">
                <a:latin typeface="黑体" pitchFamily="49" charset="-122"/>
                <a:ea typeface="黑体" pitchFamily="49" charset="-122"/>
              </a:rPr>
              <a:t>2019</a:t>
            </a:r>
            <a:r>
              <a:rPr lang="zh-CN" altLang="en-US" sz="1800" dirty="0">
                <a:latin typeface="黑体" pitchFamily="49" charset="-122"/>
                <a:ea typeface="黑体" pitchFamily="49" charset="-122"/>
              </a:rPr>
              <a:t>年</a:t>
            </a:r>
            <a:r>
              <a:rPr lang="en-US" altLang="zh-CN" sz="1800" dirty="0">
                <a:latin typeface="黑体" pitchFamily="49" charset="-122"/>
                <a:ea typeface="黑体" pitchFamily="49" charset="-122"/>
              </a:rPr>
              <a:t>1</a:t>
            </a:r>
            <a:r>
              <a:rPr lang="zh-CN" altLang="en-US" sz="1800" dirty="0">
                <a:latin typeface="黑体" pitchFamily="49" charset="-122"/>
                <a:ea typeface="黑体" pitchFamily="49" charset="-122"/>
              </a:rPr>
              <a:t>月</a:t>
            </a:r>
            <a:r>
              <a:rPr lang="en-US" altLang="zh-CN" sz="1800" dirty="0">
                <a:latin typeface="黑体" pitchFamily="49" charset="-122"/>
                <a:ea typeface="黑体" pitchFamily="49" charset="-122"/>
              </a:rPr>
              <a:t>1</a:t>
            </a:r>
            <a:r>
              <a:rPr lang="zh-CN" altLang="en-US" sz="1800" dirty="0">
                <a:latin typeface="黑体" pitchFamily="49" charset="-122"/>
                <a:ea typeface="黑体" pitchFamily="49" charset="-122"/>
              </a:rPr>
              <a:t>日起进一步</a:t>
            </a:r>
            <a:r>
              <a:rPr lang="zh-CN" altLang="en-US" sz="1800" dirty="0">
                <a:solidFill>
                  <a:srgbClr val="0070C0"/>
                </a:solidFill>
                <a:latin typeface="黑体" pitchFamily="49" charset="-122"/>
                <a:ea typeface="黑体" pitchFamily="49" charset="-122"/>
              </a:rPr>
              <a:t>减免部分商品的出口关税</a:t>
            </a:r>
            <a:r>
              <a:rPr lang="zh-CN" altLang="en-US" sz="1800" dirty="0">
                <a:latin typeface="黑体" pitchFamily="49" charset="-122"/>
                <a:ea typeface="黑体" pitchFamily="49" charset="-122"/>
              </a:rPr>
              <a:t>；</a:t>
            </a:r>
            <a:r>
              <a:rPr lang="zh-CN" altLang="zh-CN" sz="1800" dirty="0">
                <a:latin typeface="黑体" pitchFamily="49" charset="-122"/>
                <a:ea typeface="黑体" pitchFamily="49" charset="-122"/>
              </a:rPr>
              <a:t>深化金融体制改革，增强金融服务实体经济能力。加大对中小银行定向降准力度，</a:t>
            </a:r>
            <a:r>
              <a:rPr lang="zh-CN" altLang="en-US" sz="1800" dirty="0">
                <a:latin typeface="黑体" pitchFamily="49" charset="-122"/>
                <a:ea typeface="黑体" pitchFamily="49" charset="-122"/>
              </a:rPr>
              <a:t>清</a:t>
            </a:r>
            <a:r>
              <a:rPr lang="zh-CN" altLang="zh-CN" sz="1800" dirty="0">
                <a:latin typeface="黑体" pitchFamily="49" charset="-122"/>
                <a:ea typeface="黑体" pitchFamily="49" charset="-122"/>
              </a:rPr>
              <a:t>理规范银行及中介服务收费，切实使中小微企业</a:t>
            </a:r>
            <a:r>
              <a:rPr lang="zh-CN" altLang="zh-CN" sz="1800" dirty="0">
                <a:solidFill>
                  <a:srgbClr val="0070C0"/>
                </a:solidFill>
                <a:latin typeface="黑体" pitchFamily="49" charset="-122"/>
                <a:ea typeface="黑体" pitchFamily="49" charset="-122"/>
              </a:rPr>
              <a:t>融资紧张状况有明显改善，综合融资成本必须有明显降低</a:t>
            </a:r>
            <a:r>
              <a:rPr lang="zh-CN" altLang="en-US" sz="1800" dirty="0">
                <a:latin typeface="黑体" pitchFamily="49" charset="-122"/>
                <a:ea typeface="黑体" pitchFamily="49" charset="-122"/>
              </a:rPr>
              <a:t>；</a:t>
            </a:r>
            <a:r>
              <a:rPr lang="zh-CN" altLang="zh-CN" sz="1800" dirty="0">
                <a:latin typeface="黑体" pitchFamily="49" charset="-122"/>
                <a:ea typeface="黑体" pitchFamily="49" charset="-122"/>
              </a:rPr>
              <a:t>为在“</a:t>
            </a:r>
            <a:r>
              <a:rPr lang="zh-CN" altLang="zh-CN" sz="1800" dirty="0">
                <a:solidFill>
                  <a:srgbClr val="0070C0"/>
                </a:solidFill>
                <a:latin typeface="黑体" pitchFamily="49" charset="-122"/>
                <a:ea typeface="黑体" pitchFamily="49" charset="-122"/>
              </a:rPr>
              <a:t>软环境</a:t>
            </a:r>
            <a:r>
              <a:rPr lang="zh-CN" altLang="zh-CN" sz="1800" dirty="0">
                <a:latin typeface="黑体" pitchFamily="49" charset="-122"/>
                <a:ea typeface="黑体" pitchFamily="49" charset="-122"/>
              </a:rPr>
              <a:t>”上有新突破，进一步激发市场主体活力，国务院进一步</a:t>
            </a:r>
            <a:r>
              <a:rPr lang="zh-CN" altLang="zh-CN" sz="1800" dirty="0">
                <a:solidFill>
                  <a:srgbClr val="0070C0"/>
                </a:solidFill>
                <a:latin typeface="黑体" pitchFamily="49" charset="-122"/>
                <a:ea typeface="黑体" pitchFamily="49" charset="-122"/>
              </a:rPr>
              <a:t>减少社会资本市场准入限制，</a:t>
            </a:r>
            <a:r>
              <a:rPr lang="zh-CN" altLang="zh-CN" sz="1800" dirty="0">
                <a:latin typeface="黑体" pitchFamily="49" charset="-122"/>
                <a:ea typeface="黑体" pitchFamily="49" charset="-122"/>
              </a:rPr>
              <a:t>压减行政许可等事项，简化企业投资审批，提高政务服务效。</a:t>
            </a:r>
            <a:r>
              <a:rPr lang="en-US" altLang="zh-CN" sz="1800" dirty="0">
                <a:latin typeface="黑体" pitchFamily="49" charset="-122"/>
                <a:ea typeface="黑体" pitchFamily="49" charset="-122"/>
              </a:rPr>
              <a:t>2018</a:t>
            </a:r>
            <a:r>
              <a:rPr lang="zh-CN" altLang="zh-CN" sz="1800" dirty="0">
                <a:latin typeface="黑体" pitchFamily="49" charset="-122"/>
                <a:ea typeface="黑体" pitchFamily="49" charset="-122"/>
              </a:rPr>
              <a:t>年，平均每天有</a:t>
            </a:r>
            <a:r>
              <a:rPr lang="en-US" altLang="zh-CN" sz="1800" dirty="0">
                <a:latin typeface="黑体" pitchFamily="49" charset="-122"/>
                <a:ea typeface="黑体" pitchFamily="49" charset="-122"/>
              </a:rPr>
              <a:t>1.84</a:t>
            </a:r>
            <a:r>
              <a:rPr lang="zh-CN" altLang="zh-CN" sz="1800" dirty="0">
                <a:latin typeface="黑体" pitchFamily="49" charset="-122"/>
                <a:ea typeface="黑体" pitchFamily="49" charset="-122"/>
              </a:rPr>
              <a:t>万户新企业诞生，</a:t>
            </a:r>
            <a:r>
              <a:rPr lang="zh-CN" altLang="zh-CN" sz="1800" dirty="0">
                <a:solidFill>
                  <a:srgbClr val="0070C0"/>
                </a:solidFill>
                <a:latin typeface="黑体" pitchFamily="49" charset="-122"/>
                <a:ea typeface="黑体" pitchFamily="49" charset="-122"/>
              </a:rPr>
              <a:t>市场主体总量突破</a:t>
            </a:r>
            <a:r>
              <a:rPr lang="en-US" altLang="zh-CN" sz="1800" dirty="0">
                <a:solidFill>
                  <a:srgbClr val="0070C0"/>
                </a:solidFill>
                <a:latin typeface="黑体" pitchFamily="49" charset="-122"/>
                <a:ea typeface="黑体" pitchFamily="49" charset="-122"/>
              </a:rPr>
              <a:t>1</a:t>
            </a:r>
            <a:r>
              <a:rPr lang="zh-CN" altLang="zh-CN" sz="1800" dirty="0">
                <a:solidFill>
                  <a:srgbClr val="0070C0"/>
                </a:solidFill>
                <a:latin typeface="黑体" pitchFamily="49" charset="-122"/>
                <a:ea typeface="黑体" pitchFamily="49" charset="-122"/>
              </a:rPr>
              <a:t>亿户。</a:t>
            </a:r>
            <a:endParaRPr lang="en-US" altLang="zh-CN" sz="1800" dirty="0">
              <a:solidFill>
                <a:srgbClr val="0070C0"/>
              </a:solidFill>
              <a:latin typeface="黑体" pitchFamily="49" charset="-122"/>
              <a:ea typeface="黑体" pitchFamily="49" charset="-122"/>
            </a:endParaRPr>
          </a:p>
          <a:p>
            <a:pPr latinLnBrk="1">
              <a:buNone/>
            </a:pPr>
            <a:endParaRPr lang="en-US" altLang="zh-CN" sz="1800" dirty="0">
              <a:solidFill>
                <a:srgbClr val="FF0000"/>
              </a:solidFill>
              <a:latin typeface="黑体" pitchFamily="49" charset="-122"/>
              <a:ea typeface="黑体" pitchFamily="49" charset="-122"/>
            </a:endParaRPr>
          </a:p>
          <a:p>
            <a:pPr latinLnBrk="1">
              <a:buNone/>
            </a:pPr>
            <a:r>
              <a:rPr lang="en-US" altLang="zh-CN" sz="1800" b="1" dirty="0"/>
              <a:t>           </a:t>
            </a:r>
            <a:r>
              <a:rPr lang="zh-CN" altLang="zh-CN" sz="1800" b="1" dirty="0"/>
              <a:t>结合材料，运用所学经济学知识，说明</a:t>
            </a:r>
            <a:r>
              <a:rPr lang="zh-CN" altLang="en-US" sz="1800" b="1" dirty="0"/>
              <a:t>分析</a:t>
            </a:r>
            <a:r>
              <a:rPr lang="zh-CN" altLang="en-US" sz="1800" b="1" dirty="0">
                <a:solidFill>
                  <a:srgbClr val="FF0000"/>
                </a:solidFill>
              </a:rPr>
              <a:t>积极的经济政策</a:t>
            </a:r>
            <a:r>
              <a:rPr lang="zh-CN" altLang="en-US" sz="1800" b="1" dirty="0"/>
              <a:t>为什么能</a:t>
            </a:r>
            <a:r>
              <a:rPr lang="zh-CN" altLang="zh-CN" sz="1800" b="1" dirty="0"/>
              <a:t>助力</a:t>
            </a:r>
            <a:r>
              <a:rPr lang="zh-CN" altLang="en-US" sz="1800" b="1" dirty="0">
                <a:solidFill>
                  <a:srgbClr val="FF0000"/>
                </a:solidFill>
              </a:rPr>
              <a:t>企业</a:t>
            </a:r>
            <a:r>
              <a:rPr lang="zh-CN" altLang="en-US" sz="1800" b="1" dirty="0"/>
              <a:t>，</a:t>
            </a:r>
            <a:r>
              <a:rPr lang="zh-CN" altLang="en-US" sz="1800" b="1" dirty="0">
                <a:solidFill>
                  <a:srgbClr val="FF0000"/>
                </a:solidFill>
              </a:rPr>
              <a:t>促进经济的发展</a:t>
            </a:r>
            <a:r>
              <a:rPr lang="zh-CN" altLang="en-US" sz="1800" b="1" dirty="0"/>
              <a:t>。</a:t>
            </a:r>
            <a:r>
              <a:rPr lang="en-US" altLang="zh-CN" sz="1800" b="1" dirty="0"/>
              <a:t>(12</a:t>
            </a:r>
            <a:r>
              <a:rPr lang="zh-CN" altLang="en-US" sz="1800" b="1" dirty="0"/>
              <a:t>分</a:t>
            </a:r>
            <a:r>
              <a:rPr lang="en-US" altLang="zh-CN" sz="1800" b="1" dirty="0"/>
              <a:t>) </a:t>
            </a:r>
          </a:p>
          <a:p>
            <a:pPr latinLnBrk="1">
              <a:buNone/>
            </a:pPr>
            <a:endParaRPr lang="en-US" altLang="zh-CN" sz="1200" b="1" dirty="0"/>
          </a:p>
          <a:p>
            <a:pPr latinLnBrk="1">
              <a:buNone/>
            </a:pPr>
            <a:endParaRPr lang="zh-CN" altLang="zh-CN" sz="1200" dirty="0"/>
          </a:p>
          <a:p>
            <a:pPr latinLnBrk="1">
              <a:buNone/>
            </a:pPr>
            <a:endParaRPr lang="zh-CN" altLang="zh-CN" sz="1200" dirty="0">
              <a:solidFill>
                <a:srgbClr val="FF0000"/>
              </a:solidFill>
            </a:endParaRPr>
          </a:p>
        </p:txBody>
      </p:sp>
      <p:cxnSp>
        <p:nvCxnSpPr>
          <p:cNvPr id="4" name="直接箭头连接符 3"/>
          <p:cNvCxnSpPr/>
          <p:nvPr/>
        </p:nvCxnSpPr>
        <p:spPr>
          <a:xfrm flipV="1">
            <a:off x="5852032" y="1148080"/>
            <a:ext cx="2088232" cy="336415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5" name="直接箭头连接符 4"/>
          <p:cNvCxnSpPr>
            <a:cxnSpLocks/>
          </p:cNvCxnSpPr>
          <p:nvPr/>
        </p:nvCxnSpPr>
        <p:spPr>
          <a:xfrm flipV="1">
            <a:off x="1287927" y="1686560"/>
            <a:ext cx="3900146" cy="303784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9" name="直接箭头连接符 8"/>
          <p:cNvCxnSpPr>
            <a:cxnSpLocks/>
          </p:cNvCxnSpPr>
          <p:nvPr/>
        </p:nvCxnSpPr>
        <p:spPr>
          <a:xfrm flipH="1" flipV="1">
            <a:off x="6104060" y="1686560"/>
            <a:ext cx="2346680" cy="278543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3" name="直接箭头连接符 12"/>
          <p:cNvCxnSpPr>
            <a:cxnSpLocks/>
          </p:cNvCxnSpPr>
          <p:nvPr/>
        </p:nvCxnSpPr>
        <p:spPr>
          <a:xfrm flipV="1">
            <a:off x="1287927" y="1971041"/>
            <a:ext cx="5336809" cy="2753359"/>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5" name="直接箭头连接符 14"/>
          <p:cNvCxnSpPr>
            <a:cxnSpLocks/>
          </p:cNvCxnSpPr>
          <p:nvPr/>
        </p:nvCxnSpPr>
        <p:spPr>
          <a:xfrm flipV="1">
            <a:off x="1287927" y="2319723"/>
            <a:ext cx="6485665" cy="2404677"/>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a:cxnSpLocks/>
          </p:cNvCxnSpPr>
          <p:nvPr/>
        </p:nvCxnSpPr>
        <p:spPr>
          <a:xfrm flipV="1">
            <a:off x="1287927" y="2643758"/>
            <a:ext cx="3519989" cy="2080642"/>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9" name="直接箭头连接符 18"/>
          <p:cNvCxnSpPr>
            <a:cxnSpLocks/>
          </p:cNvCxnSpPr>
          <p:nvPr/>
        </p:nvCxnSpPr>
        <p:spPr>
          <a:xfrm flipV="1">
            <a:off x="1233921" y="3429000"/>
            <a:ext cx="288032" cy="12954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21" name="直接箭头连接符 20"/>
          <p:cNvCxnSpPr/>
          <p:nvPr/>
        </p:nvCxnSpPr>
        <p:spPr>
          <a:xfrm flipH="1" flipV="1">
            <a:off x="7940264" y="3017520"/>
            <a:ext cx="463144" cy="1426849"/>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25" name="直接箭头连接符 24"/>
          <p:cNvCxnSpPr>
            <a:cxnSpLocks/>
          </p:cNvCxnSpPr>
          <p:nvPr/>
        </p:nvCxnSpPr>
        <p:spPr>
          <a:xfrm flipH="1" flipV="1">
            <a:off x="1017899" y="3695131"/>
            <a:ext cx="216022" cy="1029269"/>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pic>
        <p:nvPicPr>
          <p:cNvPr id="16" name="图片 15">
            <a:extLst>
              <a:ext uri="{FF2B5EF4-FFF2-40B4-BE49-F238E27FC236}">
                <a16:creationId xmlns:a16="http://schemas.microsoft.com/office/drawing/2014/main" id="{4331F11D-0227-478C-9119-351EEF0C0B63}"/>
              </a:ext>
            </a:extLst>
          </p:cNvPr>
          <p:cNvPicPr>
            <a:picLocks noChangeAspect="1"/>
          </p:cNvPicPr>
          <p:nvPr/>
        </p:nvPicPr>
        <p:blipFill>
          <a:blip r:embed="rId2"/>
          <a:stretch>
            <a:fillRect/>
          </a:stretch>
        </p:blipFill>
        <p:spPr>
          <a:xfrm>
            <a:off x="8338163" y="10833"/>
            <a:ext cx="805837" cy="684000"/>
          </a:xfrm>
          <a:prstGeom prst="rect">
            <a:avLst/>
          </a:prstGeom>
        </p:spPr>
      </p:pic>
      <p:sp>
        <p:nvSpPr>
          <p:cNvPr id="18" name="矩形 17">
            <a:extLst>
              <a:ext uri="{FF2B5EF4-FFF2-40B4-BE49-F238E27FC236}">
                <a16:creationId xmlns:a16="http://schemas.microsoft.com/office/drawing/2014/main" id="{B7E00998-7EEB-40C9-A874-C8B79DF42FBC}"/>
              </a:ext>
            </a:extLst>
          </p:cNvPr>
          <p:cNvSpPr/>
          <p:nvPr/>
        </p:nvSpPr>
        <p:spPr>
          <a:xfrm>
            <a:off x="3597965" y="-9449"/>
            <a:ext cx="2842592" cy="684000"/>
          </a:xfrm>
          <a:prstGeom prst="rect">
            <a:avLst/>
          </a:prstGeom>
          <a:solidFill>
            <a:srgbClr val="002060"/>
          </a:solidFill>
          <a:ln w="9525">
            <a:noFill/>
            <a:miter/>
          </a:ln>
          <a:effectLst/>
        </p:spPr>
        <p:txBody>
          <a:bodyPr wrap="square" lIns="91437" tIns="45718" rIns="91437" bIns="45718" anchor="ctr">
            <a:scene3d>
              <a:camera prst="orthographicFront"/>
              <a:lightRig rig="threePt" dir="t"/>
            </a:scene3d>
          </a:bodyPr>
          <a:lstStyle/>
          <a:p>
            <a:pPr algn="ctr">
              <a:lnSpc>
                <a:spcPct val="150000"/>
              </a:lnSpc>
            </a:pPr>
            <a:r>
              <a:rPr lang="zh-CN" altLang="en-US" sz="2000" b="1" noProof="1">
                <a:solidFill>
                  <a:schemeClr val="bg1"/>
                </a:solidFill>
                <a:latin typeface="微软雅黑" panose="020B0503020204020204" pitchFamily="34" charset="-122"/>
                <a:ea typeface="微软雅黑" panose="020B0503020204020204" pitchFamily="34" charset="-122"/>
                <a:sym typeface="+mn-ea"/>
              </a:rPr>
              <a:t>怎么考</a:t>
            </a:r>
            <a:r>
              <a:rPr lang="en-US" altLang="zh-CN" sz="2000" b="1" noProof="1">
                <a:solidFill>
                  <a:schemeClr val="bg1"/>
                </a:solidFill>
                <a:latin typeface="微软雅黑" panose="020B0503020204020204" pitchFamily="34" charset="-122"/>
                <a:ea typeface="微软雅黑" panose="020B0503020204020204" pitchFamily="34" charset="-122"/>
                <a:sym typeface="+mn-ea"/>
              </a:rPr>
              <a:t>——</a:t>
            </a:r>
            <a:r>
              <a:rPr lang="zh-CN" altLang="en-US" sz="2000" b="1" noProof="1">
                <a:solidFill>
                  <a:schemeClr val="bg1"/>
                </a:solidFill>
                <a:latin typeface="微软雅黑" panose="020B0503020204020204" pitchFamily="34" charset="-122"/>
                <a:ea typeface="微软雅黑" panose="020B0503020204020204" pitchFamily="34" charset="-122"/>
                <a:sym typeface="+mn-ea"/>
              </a:rPr>
              <a:t>变式训练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1823" y="1166680"/>
            <a:ext cx="8229600" cy="3394472"/>
          </a:xfrm>
        </p:spPr>
        <p:txBody>
          <a:bodyPr>
            <a:normAutofit/>
          </a:bodyPr>
          <a:lstStyle/>
          <a:p>
            <a:pPr>
              <a:buNone/>
            </a:pPr>
            <a:r>
              <a:rPr lang="zh-CN" altLang="en-US" sz="2000" b="1" dirty="0">
                <a:latin typeface="黑体" panose="02010609060101010101" pitchFamily="49" charset="-122"/>
                <a:ea typeface="黑体" panose="02010609060101010101" pitchFamily="49" charset="-122"/>
              </a:rPr>
              <a:t>答案：  </a:t>
            </a:r>
            <a:r>
              <a:rPr lang="en-US" altLang="zh-CN" sz="1800" b="1" dirty="0">
                <a:latin typeface="黑体" panose="02010609060101010101" pitchFamily="49" charset="-122"/>
                <a:ea typeface="黑体" panose="02010609060101010101" pitchFamily="49" charset="-122"/>
              </a:rPr>
              <a:t>1</a:t>
            </a:r>
            <a:r>
              <a:rPr lang="zh-CN" altLang="en-US" sz="1800" b="1" dirty="0">
                <a:latin typeface="黑体" panose="02010609060101010101" pitchFamily="49" charset="-122"/>
                <a:ea typeface="黑体" panose="02010609060101010101" pitchFamily="49" charset="-122"/>
              </a:rPr>
              <a:t>、积极的经济政策</a:t>
            </a:r>
            <a:r>
              <a:rPr lang="zh-CN" altLang="zh-CN" sz="1800" b="1" dirty="0">
                <a:latin typeface="黑体" panose="02010609060101010101" pitchFamily="49" charset="-122"/>
                <a:ea typeface="黑体" panose="02010609060101010101" pitchFamily="49" charset="-122"/>
              </a:rPr>
              <a:t>是宏观调控的重要手段，大规模的减税降费能正确处理政府与市场的关系</a:t>
            </a:r>
            <a:r>
              <a:rPr lang="zh-CN" altLang="en-US" sz="1800" b="1" dirty="0">
                <a:latin typeface="黑体" panose="02010609060101010101" pitchFamily="49" charset="-122"/>
                <a:ea typeface="黑体" panose="02010609060101010101" pitchFamily="49" charset="-122"/>
              </a:rPr>
              <a:t>，利于</a:t>
            </a:r>
            <a:r>
              <a:rPr lang="zh-CN" altLang="zh-CN" sz="1800" b="1" dirty="0">
                <a:latin typeface="黑体" panose="02010609060101010101" pitchFamily="49" charset="-122"/>
                <a:ea typeface="黑体" panose="02010609060101010101" pitchFamily="49" charset="-122"/>
              </a:rPr>
              <a:t>激发市场主体活力</a:t>
            </a:r>
            <a:r>
              <a:rPr lang="zh-CN" altLang="en-US" sz="1800" b="1" dirty="0">
                <a:latin typeface="黑体" panose="02010609060101010101" pitchFamily="49" charset="-122"/>
                <a:ea typeface="黑体" panose="02010609060101010101" pitchFamily="49" charset="-122"/>
              </a:rPr>
              <a:t>，</a:t>
            </a:r>
            <a:r>
              <a:rPr lang="zh-CN" altLang="zh-CN" sz="1800" b="1" dirty="0">
                <a:latin typeface="黑体" panose="02010609060101010101" pitchFamily="49" charset="-122"/>
                <a:ea typeface="黑体" panose="02010609060101010101" pitchFamily="49" charset="-122"/>
              </a:rPr>
              <a:t>应对经济下行压力</a:t>
            </a:r>
            <a:r>
              <a:rPr lang="zh-CN" altLang="en-US" sz="1800" b="1" dirty="0">
                <a:latin typeface="黑体" panose="02010609060101010101" pitchFamily="49" charset="-122"/>
                <a:ea typeface="黑体" panose="02010609060101010101" pitchFamily="49" charset="-122"/>
              </a:rPr>
              <a:t>（必要性）；</a:t>
            </a:r>
            <a:endParaRPr lang="en-US" altLang="zh-CN" sz="1800" b="1" dirty="0">
              <a:latin typeface="黑体" panose="02010609060101010101" pitchFamily="49" charset="-122"/>
              <a:ea typeface="黑体" panose="02010609060101010101" pitchFamily="49" charset="-122"/>
            </a:endParaRPr>
          </a:p>
          <a:p>
            <a:pPr>
              <a:buNone/>
            </a:pPr>
            <a:r>
              <a:rPr lang="en-US" altLang="zh-CN" sz="1800" b="1" dirty="0">
                <a:latin typeface="黑体" panose="02010609060101010101" pitchFamily="49" charset="-122"/>
                <a:ea typeface="黑体" panose="02010609060101010101" pitchFamily="49" charset="-122"/>
              </a:rPr>
              <a:t>         2</a:t>
            </a:r>
            <a:r>
              <a:rPr lang="zh-CN" altLang="en-US" sz="1800" b="1" dirty="0">
                <a:latin typeface="黑体" panose="02010609060101010101" pitchFamily="49" charset="-122"/>
                <a:ea typeface="黑体" panose="02010609060101010101" pitchFamily="49" charset="-122"/>
              </a:rPr>
              <a:t>、</a:t>
            </a:r>
            <a:r>
              <a:rPr lang="zh-CN" altLang="zh-CN" sz="1800" b="1" dirty="0">
                <a:latin typeface="黑体" panose="02010609060101010101" pitchFamily="49" charset="-122"/>
                <a:ea typeface="黑体" panose="02010609060101010101" pitchFamily="49" charset="-122"/>
              </a:rPr>
              <a:t>企业是最重要的市场主体，其发展面临税负较重、审批复杂、融资难融资贵等困难</a:t>
            </a:r>
            <a:r>
              <a:rPr lang="zh-CN" altLang="en-US" sz="1800" b="1" dirty="0">
                <a:latin typeface="黑体" panose="02010609060101010101" pitchFamily="49" charset="-122"/>
                <a:ea typeface="黑体" panose="02010609060101010101" pitchFamily="49" charset="-122"/>
              </a:rPr>
              <a:t>（必要性）</a:t>
            </a:r>
            <a:r>
              <a:rPr lang="zh-CN" altLang="zh-CN" sz="1800" b="1" dirty="0">
                <a:latin typeface="黑体" panose="02010609060101010101" pitchFamily="49" charset="-122"/>
                <a:ea typeface="黑体" panose="02010609060101010101" pitchFamily="49" charset="-122"/>
              </a:rPr>
              <a:t>。税</a:t>
            </a:r>
            <a:r>
              <a:rPr lang="zh-CN" altLang="en-US" sz="1800" b="1" dirty="0">
                <a:latin typeface="黑体" panose="02010609060101010101" pitchFamily="49" charset="-122"/>
                <a:ea typeface="黑体" panose="02010609060101010101" pitchFamily="49" charset="-122"/>
              </a:rPr>
              <a:t>费</a:t>
            </a:r>
            <a:r>
              <a:rPr lang="zh-CN" altLang="zh-CN" sz="1800" b="1" dirty="0">
                <a:latin typeface="黑体" panose="02010609060101010101" pitchFamily="49" charset="-122"/>
                <a:ea typeface="黑体" panose="02010609060101010101" pitchFamily="49" charset="-122"/>
              </a:rPr>
              <a:t>降低，</a:t>
            </a:r>
            <a:r>
              <a:rPr lang="zh-CN" altLang="en-US" sz="1800" b="1" dirty="0">
                <a:latin typeface="黑体" panose="02010609060101010101" pitchFamily="49" charset="-122"/>
                <a:ea typeface="黑体" panose="02010609060101010101" pitchFamily="49" charset="-122"/>
              </a:rPr>
              <a:t>减少市场准入限制，能降低企业生产成本，</a:t>
            </a:r>
            <a:r>
              <a:rPr lang="zh-CN" altLang="zh-CN" sz="1800" b="1" dirty="0">
                <a:latin typeface="黑体" panose="02010609060101010101" pitchFamily="49" charset="-122"/>
                <a:ea typeface="黑体" panose="02010609060101010101" pitchFamily="49" charset="-122"/>
              </a:rPr>
              <a:t>不断优化营商环境，促进创业创新，推动企业转型升级，有利于推进供给侧结构性改革</a:t>
            </a:r>
            <a:r>
              <a:rPr lang="zh-CN" altLang="en-US" sz="1800" b="1" dirty="0">
                <a:latin typeface="黑体" panose="02010609060101010101" pitchFamily="49" charset="-122"/>
                <a:ea typeface="黑体" panose="02010609060101010101" pitchFamily="49" charset="-122"/>
              </a:rPr>
              <a:t>（重要性）；</a:t>
            </a:r>
            <a:endParaRPr lang="en-US" altLang="zh-CN" sz="1800" b="1" dirty="0">
              <a:latin typeface="黑体" panose="02010609060101010101" pitchFamily="49" charset="-122"/>
              <a:ea typeface="黑体" panose="02010609060101010101" pitchFamily="49" charset="-122"/>
            </a:endParaRPr>
          </a:p>
          <a:p>
            <a:pPr>
              <a:buNone/>
            </a:pPr>
            <a:r>
              <a:rPr lang="en-US" altLang="zh-CN" sz="1800" b="1" dirty="0">
                <a:latin typeface="黑体" panose="02010609060101010101" pitchFamily="49" charset="-122"/>
                <a:ea typeface="黑体" panose="02010609060101010101" pitchFamily="49" charset="-122"/>
              </a:rPr>
              <a:t>         3</a:t>
            </a:r>
            <a:r>
              <a:rPr lang="zh-CN" altLang="en-US" sz="1800" b="1" dirty="0">
                <a:latin typeface="黑体" panose="02010609060101010101" pitchFamily="49" charset="-122"/>
                <a:ea typeface="黑体" panose="02010609060101010101" pitchFamily="49" charset="-122"/>
              </a:rPr>
              <a:t>、利于</a:t>
            </a:r>
            <a:r>
              <a:rPr lang="zh-CN" altLang="zh-CN" sz="1800" b="1" dirty="0">
                <a:latin typeface="黑体" panose="02010609060101010101" pitchFamily="49" charset="-122"/>
                <a:ea typeface="黑体" panose="02010609060101010101" pitchFamily="49" charset="-122"/>
              </a:rPr>
              <a:t>带动就业，增加群众收入</a:t>
            </a:r>
            <a:r>
              <a:rPr lang="zh-CN" altLang="en-US" sz="1800" b="1" dirty="0">
                <a:latin typeface="黑体" panose="02010609060101010101" pitchFamily="49" charset="-122"/>
                <a:ea typeface="黑体" panose="02010609060101010101" pitchFamily="49" charset="-122"/>
              </a:rPr>
              <a:t>，</a:t>
            </a:r>
            <a:r>
              <a:rPr lang="zh-CN" altLang="zh-CN" sz="1800" b="1" dirty="0">
                <a:latin typeface="黑体" panose="02010609060101010101" pitchFamily="49" charset="-122"/>
                <a:ea typeface="黑体" panose="02010609060101010101" pitchFamily="49" charset="-122"/>
              </a:rPr>
              <a:t>发挥消费对经济发展的基础性作用</a:t>
            </a:r>
            <a:r>
              <a:rPr lang="zh-CN" altLang="en-US" sz="1800" b="1" dirty="0">
                <a:latin typeface="黑体" panose="02010609060101010101" pitchFamily="49" charset="-122"/>
                <a:ea typeface="黑体" panose="02010609060101010101" pitchFamily="49" charset="-122"/>
              </a:rPr>
              <a:t>（重要性）</a:t>
            </a:r>
            <a:r>
              <a:rPr lang="en-US" altLang="zh-CN" sz="1800" b="1" dirty="0">
                <a:latin typeface="黑体" panose="02010609060101010101" pitchFamily="49" charset="-122"/>
                <a:ea typeface="黑体" panose="02010609060101010101" pitchFamily="49" charset="-122"/>
              </a:rPr>
              <a:t>;</a:t>
            </a:r>
          </a:p>
          <a:p>
            <a:pPr>
              <a:buNone/>
            </a:pPr>
            <a:r>
              <a:rPr lang="en-US" altLang="zh-CN" sz="1800" b="1" dirty="0">
                <a:latin typeface="黑体" panose="02010609060101010101" pitchFamily="49" charset="-122"/>
                <a:ea typeface="黑体" panose="02010609060101010101" pitchFamily="49" charset="-122"/>
              </a:rPr>
              <a:t>         4</a:t>
            </a:r>
            <a:r>
              <a:rPr lang="zh-CN" altLang="en-US" sz="1800" b="1" dirty="0">
                <a:latin typeface="黑体" panose="02010609060101010101" pitchFamily="49" charset="-122"/>
                <a:ea typeface="黑体" panose="02010609060101010101" pitchFamily="49" charset="-122"/>
              </a:rPr>
              <a:t>、减免关税能降低出口成本，推动外贸企业提升出口竞争优势，扩大国外市场（重要性）。</a:t>
            </a:r>
            <a:endParaRPr lang="en-US" altLang="zh-CN" sz="1800" b="1" dirty="0">
              <a:latin typeface="黑体" panose="02010609060101010101" pitchFamily="49" charset="-122"/>
              <a:ea typeface="黑体" panose="02010609060101010101" pitchFamily="49" charset="-122"/>
            </a:endParaRPr>
          </a:p>
          <a:p>
            <a:pPr>
              <a:buNone/>
            </a:pPr>
            <a:endParaRPr lang="zh-CN" altLang="en-US" sz="1600" dirty="0"/>
          </a:p>
        </p:txBody>
      </p:sp>
      <p:sp>
        <p:nvSpPr>
          <p:cNvPr id="6" name="矩形 5">
            <a:extLst>
              <a:ext uri="{FF2B5EF4-FFF2-40B4-BE49-F238E27FC236}">
                <a16:creationId xmlns:a16="http://schemas.microsoft.com/office/drawing/2014/main" id="{BC1BBF95-8549-4550-BB3F-09635AEDB6B8}"/>
              </a:ext>
            </a:extLst>
          </p:cNvPr>
          <p:cNvSpPr/>
          <p:nvPr/>
        </p:nvSpPr>
        <p:spPr>
          <a:xfrm>
            <a:off x="0" y="692"/>
            <a:ext cx="9144000" cy="684000"/>
          </a:xfrm>
          <a:prstGeom prst="rect">
            <a:avLst/>
          </a:prstGeom>
          <a:solidFill>
            <a:schemeClr val="accent6">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DC02693-3266-4F0B-BB1B-D8FB2CD84C7A}"/>
              </a:ext>
            </a:extLst>
          </p:cNvPr>
          <p:cNvSpPr/>
          <p:nvPr/>
        </p:nvSpPr>
        <p:spPr>
          <a:xfrm>
            <a:off x="3419060" y="-18070"/>
            <a:ext cx="2842592" cy="684000"/>
          </a:xfrm>
          <a:prstGeom prst="rect">
            <a:avLst/>
          </a:prstGeom>
          <a:solidFill>
            <a:srgbClr val="002060"/>
          </a:solidFill>
          <a:ln w="9525">
            <a:noFill/>
            <a:miter/>
          </a:ln>
          <a:effectLst/>
        </p:spPr>
        <p:txBody>
          <a:bodyPr wrap="square" lIns="91437" tIns="45718" rIns="91437" bIns="45718" anchor="ctr">
            <a:scene3d>
              <a:camera prst="orthographicFront"/>
              <a:lightRig rig="threePt" dir="t"/>
            </a:scene3d>
          </a:bodyPr>
          <a:lstStyle/>
          <a:p>
            <a:pPr algn="ctr">
              <a:lnSpc>
                <a:spcPct val="150000"/>
              </a:lnSpc>
            </a:pPr>
            <a:r>
              <a:rPr lang="zh-CN" altLang="en-US" sz="2000" b="1" noProof="1">
                <a:solidFill>
                  <a:schemeClr val="bg1"/>
                </a:solidFill>
                <a:latin typeface="微软雅黑" panose="020B0503020204020204" pitchFamily="34" charset="-122"/>
                <a:ea typeface="微软雅黑" panose="020B0503020204020204" pitchFamily="34" charset="-122"/>
                <a:sym typeface="+mn-ea"/>
              </a:rPr>
              <a:t>怎么考</a:t>
            </a:r>
            <a:r>
              <a:rPr lang="en-US" altLang="zh-CN" sz="2000" b="1" noProof="1">
                <a:solidFill>
                  <a:schemeClr val="bg1"/>
                </a:solidFill>
                <a:latin typeface="微软雅黑" panose="020B0503020204020204" pitchFamily="34" charset="-122"/>
                <a:ea typeface="微软雅黑" panose="020B0503020204020204" pitchFamily="34" charset="-122"/>
                <a:sym typeface="+mn-ea"/>
              </a:rPr>
              <a:t>——</a:t>
            </a:r>
            <a:r>
              <a:rPr lang="zh-CN" altLang="en-US" sz="2000" b="1" noProof="1">
                <a:solidFill>
                  <a:schemeClr val="bg1"/>
                </a:solidFill>
                <a:latin typeface="微软雅黑" panose="020B0503020204020204" pitchFamily="34" charset="-122"/>
                <a:ea typeface="微软雅黑" panose="020B0503020204020204" pitchFamily="34" charset="-122"/>
                <a:sym typeface="+mn-ea"/>
              </a:rPr>
              <a:t>变式训练</a:t>
            </a:r>
          </a:p>
        </p:txBody>
      </p:sp>
      <p:pic>
        <p:nvPicPr>
          <p:cNvPr id="8" name="图片 7">
            <a:extLst>
              <a:ext uri="{FF2B5EF4-FFF2-40B4-BE49-F238E27FC236}">
                <a16:creationId xmlns:a16="http://schemas.microsoft.com/office/drawing/2014/main" id="{C5D2CBCF-D3BD-44C1-A1DA-08364DA947FB}"/>
              </a:ext>
            </a:extLst>
          </p:cNvPr>
          <p:cNvPicPr>
            <a:picLocks noChangeAspect="1"/>
          </p:cNvPicPr>
          <p:nvPr/>
        </p:nvPicPr>
        <p:blipFill>
          <a:blip r:embed="rId2"/>
          <a:stretch>
            <a:fillRect/>
          </a:stretch>
        </p:blipFill>
        <p:spPr>
          <a:xfrm>
            <a:off x="8338163" y="10833"/>
            <a:ext cx="805837" cy="684000"/>
          </a:xfrm>
          <a:prstGeom prst="rect">
            <a:avLst/>
          </a:prstGeom>
        </p:spPr>
      </p:pic>
    </p:spTree>
  </p:cSld>
  <p:clrMapOvr>
    <a:masterClrMapping/>
  </p:clrMapOvr>
  <p:transition spd="slow">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2">
            <a:extLst>
              <a:ext uri="{FF2B5EF4-FFF2-40B4-BE49-F238E27FC236}">
                <a16:creationId xmlns:a16="http://schemas.microsoft.com/office/drawing/2014/main" id="{F8D321AC-C772-4F7A-9D90-6043E6041B95}"/>
              </a:ext>
            </a:extLst>
          </p:cNvPr>
          <p:cNvGrpSpPr>
            <a:grpSpLocks/>
          </p:cNvGrpSpPr>
          <p:nvPr/>
        </p:nvGrpSpPr>
        <p:grpSpPr bwMode="auto">
          <a:xfrm>
            <a:off x="1524000" y="669925"/>
            <a:ext cx="7364413" cy="4365625"/>
            <a:chOff x="7370559" y="1437836"/>
            <a:chExt cx="4185031" cy="5186463"/>
          </a:xfrm>
        </p:grpSpPr>
        <p:grpSp>
          <p:nvGrpSpPr>
            <p:cNvPr id="75780" name="组合 43">
              <a:extLst>
                <a:ext uri="{FF2B5EF4-FFF2-40B4-BE49-F238E27FC236}">
                  <a16:creationId xmlns:a16="http://schemas.microsoft.com/office/drawing/2014/main" id="{949B0338-37BC-4B8B-8F6D-E0ADC6E340D8}"/>
                </a:ext>
              </a:extLst>
            </p:cNvPr>
            <p:cNvGrpSpPr>
              <a:grpSpLocks/>
            </p:cNvGrpSpPr>
            <p:nvPr/>
          </p:nvGrpSpPr>
          <p:grpSpPr bwMode="auto">
            <a:xfrm>
              <a:off x="7496062" y="1581570"/>
              <a:ext cx="4059528" cy="5042729"/>
              <a:chOff x="1838892" y="2142672"/>
              <a:chExt cx="3084650" cy="3118938"/>
            </a:xfrm>
          </p:grpSpPr>
          <p:sp>
            <p:nvSpPr>
              <p:cNvPr id="47" name="平行四边形 46">
                <a:extLst>
                  <a:ext uri="{FF2B5EF4-FFF2-40B4-BE49-F238E27FC236}">
                    <a16:creationId xmlns:a16="http://schemas.microsoft.com/office/drawing/2014/main" id="{7700E5FA-9CF0-4505-A71D-01E58A3E19D2}"/>
                  </a:ext>
                </a:extLst>
              </p:cNvPr>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8" name="平行四边形 47">
                <a:extLst>
                  <a:ext uri="{FF2B5EF4-FFF2-40B4-BE49-F238E27FC236}">
                    <a16:creationId xmlns:a16="http://schemas.microsoft.com/office/drawing/2014/main" id="{039D562D-98BE-4A3F-988F-EDBBE7A2234C}"/>
                  </a:ext>
                </a:extLst>
              </p:cNvPr>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5" name="圆角矩形 99">
              <a:extLst>
                <a:ext uri="{FF2B5EF4-FFF2-40B4-BE49-F238E27FC236}">
                  <a16:creationId xmlns:a16="http://schemas.microsoft.com/office/drawing/2014/main" id="{CFC6F68F-E89D-41A3-BA86-E89987AB3C58}"/>
                </a:ext>
              </a:extLst>
            </p:cNvPr>
            <p:cNvSpPr/>
            <p:nvPr/>
          </p:nvSpPr>
          <p:spPr>
            <a:xfrm>
              <a:off x="7520314" y="1601917"/>
              <a:ext cx="3443471" cy="4230267"/>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sp>
          <p:nvSpPr>
            <p:cNvPr id="46" name="圆角矩形 100">
              <a:extLst>
                <a:ext uri="{FF2B5EF4-FFF2-40B4-BE49-F238E27FC236}">
                  <a16:creationId xmlns:a16="http://schemas.microsoft.com/office/drawing/2014/main" id="{34C2BA83-B2AA-4227-9826-4F62D3EF84DF}"/>
                </a:ext>
              </a:extLst>
            </p:cNvPr>
            <p:cNvSpPr/>
            <p:nvPr/>
          </p:nvSpPr>
          <p:spPr>
            <a:xfrm>
              <a:off x="7370559" y="1437836"/>
              <a:ext cx="3443029" cy="4229897"/>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6565" fontAlgn="auto">
                <a:spcBef>
                  <a:spcPts val="0"/>
                </a:spcBef>
                <a:spcAft>
                  <a:spcPts val="0"/>
                </a:spcAft>
                <a:defRPr/>
              </a:pPr>
              <a:endParaRPr lang="zh-CN" altLang="en-US" sz="1000" dirty="0"/>
            </a:p>
          </p:txBody>
        </p:sp>
      </p:grpSp>
      <p:sp>
        <p:nvSpPr>
          <p:cNvPr id="49" name="文本框 107">
            <a:extLst>
              <a:ext uri="{FF2B5EF4-FFF2-40B4-BE49-F238E27FC236}">
                <a16:creationId xmlns:a16="http://schemas.microsoft.com/office/drawing/2014/main" id="{2926055C-293C-4BCD-AD50-2E009012DB5D}"/>
              </a:ext>
            </a:extLst>
          </p:cNvPr>
          <p:cNvSpPr txBox="1"/>
          <p:nvPr/>
        </p:nvSpPr>
        <p:spPr>
          <a:xfrm>
            <a:off x="1787524" y="1265169"/>
            <a:ext cx="5682111" cy="1850571"/>
          </a:xfrm>
          <a:prstGeom prst="rect">
            <a:avLst/>
          </a:prstGeom>
          <a:noFill/>
        </p:spPr>
        <p:txBody>
          <a:bodyPr lIns="68580" tIns="34290" rIns="68580" bIns="34290">
            <a:spAutoFit/>
          </a:bodyPr>
          <a:lstStyle/>
          <a:p>
            <a:pPr defTabSz="456565" fontAlgn="auto">
              <a:lnSpc>
                <a:spcPct val="150000"/>
              </a:lnSpc>
              <a:spcBef>
                <a:spcPts val="0"/>
              </a:spcBef>
              <a:spcAft>
                <a:spcPts val="0"/>
              </a:spcAft>
              <a:defRPr/>
            </a:pPr>
            <a:r>
              <a:rPr lang="zh-CN" altLang="en-US" sz="2700" dirty="0">
                <a:latin typeface="方正正粗黑简体" pitchFamily="2" charset="-122"/>
                <a:ea typeface="方正正粗黑简体" pitchFamily="2" charset="-122"/>
                <a:cs typeface="+mn-ea"/>
                <a:sym typeface="+mn-lt"/>
              </a:rPr>
              <a:t>让每个艺体中学细胞都</a:t>
            </a:r>
            <a:r>
              <a:rPr lang="zh-CN" altLang="en-US" sz="4100" b="1" dirty="0">
                <a:blipFill>
                  <a:blip r:embed="rId3"/>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充满活力</a:t>
            </a:r>
            <a:r>
              <a:rPr lang="zh-CN" altLang="en-US" sz="2700" dirty="0">
                <a:latin typeface="方正正粗黑简体" pitchFamily="2" charset="-122"/>
                <a:ea typeface="方正正粗黑简体" pitchFamily="2" charset="-122"/>
                <a:cs typeface="+mn-ea"/>
                <a:sym typeface="+mn-lt"/>
              </a:rPr>
              <a:t>在</a:t>
            </a:r>
            <a:r>
              <a:rPr lang="zh-CN" altLang="en-US" sz="4100" b="1" dirty="0">
                <a:blipFill>
                  <a:blip r:embed="rId4"/>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奋斗</a:t>
            </a:r>
            <a:r>
              <a:rPr lang="zh-CN" altLang="en-US" sz="2700" dirty="0">
                <a:latin typeface="方正正粗黑简体" pitchFamily="2" charset="-122"/>
                <a:ea typeface="方正正粗黑简体" pitchFamily="2" charset="-122"/>
                <a:cs typeface="+mn-ea"/>
                <a:sym typeface="+mn-lt"/>
              </a:rPr>
              <a:t>中</a:t>
            </a:r>
            <a:r>
              <a:rPr lang="zh-CN" altLang="en-US" sz="4100" b="1" dirty="0">
                <a:blipFill>
                  <a:blip r:embed="rId5"/>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绽放</a:t>
            </a:r>
            <a:r>
              <a:rPr lang="zh-CN" altLang="en-US" sz="4100" b="1" dirty="0">
                <a:blipFill>
                  <a:blip r:embed="rId6"/>
                  <a:stretch>
                    <a:fillRect/>
                  </a:stretch>
                </a:blipFill>
                <a:latin typeface="微软雅黑" panose="020B0503020204020204" pitchFamily="34" charset="-122"/>
                <a:ea typeface="微软雅黑" panose="020B0503020204020204" pitchFamily="34" charset="-122"/>
                <a:cs typeface="Arial" panose="020B0604020202020204" pitchFamily="34" charset="0"/>
                <a:sym typeface="+mn-lt"/>
              </a:rPr>
              <a:t>生命的精彩</a:t>
            </a:r>
            <a:endParaRPr lang="zh-CN" altLang="en-US" sz="2700" dirty="0">
              <a:latin typeface="方正正粗黑简体" pitchFamily="2" charset="-122"/>
              <a:ea typeface="方正正粗黑简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4" presetClass="entr" presetSubtype="1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randombar(horizontal)">
                                      <p:cBhvr>
                                        <p:cTn id="1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30" y="0"/>
            <a:ext cx="9144000" cy="5141489"/>
            <a:chOff x="-4770" y="0"/>
            <a:chExt cx="12196771" cy="6858001"/>
          </a:xfrm>
        </p:grpSpPr>
        <p:sp>
          <p:nvSpPr>
            <p:cNvPr id="38" name="等腰三角形 37"/>
            <p:cNvSpPr/>
            <p:nvPr/>
          </p:nvSpPr>
          <p:spPr>
            <a:xfrm flipV="1">
              <a:off x="472" y="0"/>
              <a:ext cx="12175801" cy="6858000"/>
            </a:xfrm>
            <a:prstGeom prst="triangl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nvGrpSpPr>
          <p:grpSpPr>
            <a:xfrm>
              <a:off x="7677151" y="1052137"/>
              <a:ext cx="4514850" cy="5805864"/>
              <a:chOff x="8188641" y="1709887"/>
              <a:chExt cx="4003359" cy="5148113"/>
            </a:xfrm>
          </p:grpSpPr>
          <p:sp>
            <p:nvSpPr>
              <p:cNvPr id="40" name="直角三角形 39"/>
              <p:cNvSpPr/>
              <p:nvPr/>
            </p:nvSpPr>
            <p:spPr>
              <a:xfrm flipH="1">
                <a:off x="8188641" y="1709887"/>
                <a:ext cx="4003359" cy="5148113"/>
              </a:xfrm>
              <a:prstGeom prst="rtTriangl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4770" y="1198778"/>
              <a:ext cx="4400816" cy="5659222"/>
              <a:chOff x="8188641" y="1709887"/>
              <a:chExt cx="4003359" cy="5148113"/>
            </a:xfrm>
          </p:grpSpPr>
          <p:sp>
            <p:nvSpPr>
              <p:cNvPr id="43" name="直角三角形 42"/>
              <p:cNvSpPr/>
              <p:nvPr/>
            </p:nvSpPr>
            <p:spPr>
              <a:xfrm flipH="1">
                <a:off x="8188641" y="1709887"/>
                <a:ext cx="4003359" cy="5148113"/>
              </a:xfrm>
              <a:prstGeom prst="rtTriangl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sp>
        <p:nvSpPr>
          <p:cNvPr id="12" name="TextBox 11"/>
          <p:cNvSpPr txBox="1"/>
          <p:nvPr/>
        </p:nvSpPr>
        <p:spPr>
          <a:xfrm>
            <a:off x="1610376" y="1357829"/>
            <a:ext cx="6178735" cy="1200306"/>
          </a:xfrm>
          <a:prstGeom prst="rect">
            <a:avLst/>
          </a:prstGeom>
          <a:noFill/>
        </p:spPr>
        <p:txBody>
          <a:bodyPr wrap="square" lIns="91420" tIns="45709" rIns="91420" bIns="45709" rtlCol="0">
            <a:spAutoFit/>
          </a:bodyPr>
          <a:lstStyle/>
          <a:p>
            <a:pPr algn="ctr"/>
            <a:r>
              <a:rPr lang="zh-CN" altLang="en-US" sz="3600" b="1" dirty="0">
                <a:solidFill>
                  <a:schemeClr val="bg1"/>
                </a:solidFill>
                <a:effectLst>
                  <a:outerShdw blurRad="50800" dist="38100" dir="2700000" algn="tl" rotWithShape="0">
                    <a:prstClr val="black">
                      <a:alpha val="40000"/>
                    </a:prstClr>
                  </a:outerShdw>
                </a:effectLst>
              </a:rPr>
              <a:t>恳请各位专家老师批评指正</a:t>
            </a:r>
            <a:endParaRPr lang="en-US" altLang="zh-CN" sz="3600" b="1" dirty="0">
              <a:solidFill>
                <a:schemeClr val="bg1"/>
              </a:solidFill>
              <a:effectLst>
                <a:outerShdw blurRad="50800" dist="38100" dir="2700000" algn="tl" rotWithShape="0">
                  <a:prstClr val="black">
                    <a:alpha val="40000"/>
                  </a:prstClr>
                </a:outerShdw>
              </a:effectLst>
            </a:endParaRPr>
          </a:p>
          <a:p>
            <a:pPr algn="ctr"/>
            <a:r>
              <a:rPr lang="zh-CN" altLang="en-US" sz="3600" b="1" dirty="0">
                <a:solidFill>
                  <a:schemeClr val="bg1"/>
                </a:solidFill>
                <a:effectLst>
                  <a:outerShdw blurRad="50800" dist="38100" dir="2700000" algn="tl" rotWithShape="0">
                    <a:prstClr val="black">
                      <a:alpha val="40000"/>
                    </a:prstClr>
                  </a:outerShdw>
                </a:effectLst>
              </a:rPr>
              <a:t>谢谢！！</a:t>
            </a:r>
            <a:endParaRPr lang="en-US" altLang="zh-CN" sz="3600" b="1" dirty="0">
              <a:solidFill>
                <a:schemeClr val="bg1"/>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661244305"/>
      </p:ext>
    </p:extLst>
  </p:cSld>
  <p:clrMapOvr>
    <a:masterClrMapping/>
  </p:clrMapOvr>
  <mc:AlternateContent xmlns:mc="http://schemas.openxmlformats.org/markup-compatibility/2006" xmlns:p14="http://schemas.microsoft.com/office/powerpoint/2010/main">
    <mc:Choice Requires="p14">
      <p:transition spd="slow" p14:dur="900" advClick="0">
        <p14:revea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SubTitle"/>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70320160806"/>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317195223"/>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317195223"/>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MH" val="20170317195223"/>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317195223"/>
  <p:tag name="MH_LIBRARY" val="GRAPHIC"/>
  <p:tag name="MH_TYPE" val="SubTitle"/>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279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MH" val="2016040111002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1110027"/>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7dba1f66-710e-4962-8b77-cd01b3c5185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Theme">
  <a:themeElements>
    <a:clrScheme name="Custom 6">
      <a:dk1>
        <a:sysClr val="windowText" lastClr="000000"/>
      </a:dk1>
      <a:lt1>
        <a:sysClr val="window" lastClr="FFFFFF"/>
      </a:lt1>
      <a:dk2>
        <a:srgbClr val="959596"/>
      </a:dk2>
      <a:lt2>
        <a:srgbClr val="D9D9D9"/>
      </a:lt2>
      <a:accent1>
        <a:srgbClr val="1D4A53"/>
      </a:accent1>
      <a:accent2>
        <a:srgbClr val="1C9494"/>
      </a:accent2>
      <a:accent3>
        <a:srgbClr val="7CB554"/>
      </a:accent3>
      <a:accent4>
        <a:srgbClr val="FAC14D"/>
      </a:accent4>
      <a:accent5>
        <a:srgbClr val="F95647"/>
      </a:accent5>
      <a:accent6>
        <a:srgbClr val="202F3D"/>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124">
      <a:dk1>
        <a:sysClr val="windowText" lastClr="000000"/>
      </a:dk1>
      <a:lt1>
        <a:sysClr val="window" lastClr="FFFFFF"/>
      </a:lt1>
      <a:dk2>
        <a:srgbClr val="E66C7D"/>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TotalTime>
  <Words>9911</Words>
  <Application>Microsoft Office PowerPoint</Application>
  <PresentationFormat>全屏显示(16:9)</PresentationFormat>
  <Paragraphs>777</Paragraphs>
  <Slides>94</Slides>
  <Notes>23</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94</vt:i4>
      </vt:variant>
    </vt:vector>
  </HeadingPairs>
  <TitlesOfParts>
    <vt:vector size="117" baseType="lpstr">
      <vt:lpstr>AXIS Std M</vt:lpstr>
      <vt:lpstr>Modern Pictograms</vt:lpstr>
      <vt:lpstr>方正粗黑宋简体</vt:lpstr>
      <vt:lpstr>方正静蕾简体</vt:lpstr>
      <vt:lpstr>方正正粗黑简体</vt:lpstr>
      <vt:lpstr>黑体</vt:lpstr>
      <vt:lpstr>华文行楷</vt:lpstr>
      <vt:lpstr>华文细黑</vt:lpstr>
      <vt:lpstr>楷体</vt:lpstr>
      <vt:lpstr>迷你简剪纸</vt:lpstr>
      <vt:lpstr>宋体</vt:lpstr>
      <vt:lpstr>微软雅黑</vt:lpstr>
      <vt:lpstr>新宋体</vt:lpstr>
      <vt:lpstr>Arial</vt:lpstr>
      <vt:lpstr>Arial Rounded MT Bold</vt:lpstr>
      <vt:lpstr>Calibri</vt:lpstr>
      <vt:lpstr>Calibri Light</vt:lpstr>
      <vt:lpstr>Franklin Gothic Book</vt:lpstr>
      <vt:lpstr>Garamond</vt:lpstr>
      <vt:lpstr>Times New Roman</vt:lpstr>
      <vt:lpstr>Wingdings</vt:lpstr>
      <vt:lpstr>Office Theme</vt:lpstr>
      <vt:lpstr>第一PPT，www.1ppt.com</vt:lpstr>
      <vt:lpstr>——《走进社会主义市场经济》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user</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www.51pptmoban.com</cp:keywords>
  <cp:lastModifiedBy>tang</cp:lastModifiedBy>
  <cp:revision>995</cp:revision>
  <dcterms:created xsi:type="dcterms:W3CDTF">2014-09-19T00:52:00Z</dcterms:created>
  <dcterms:modified xsi:type="dcterms:W3CDTF">2019-10-18T03:46:54Z</dcterms:modified>
  <cp:category>www.51pptmoban.com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