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424" r:id="rId3"/>
    <p:sldId id="426" r:id="rId4"/>
    <p:sldId id="427" r:id="rId5"/>
    <p:sldId id="429" r:id="rId6"/>
    <p:sldId id="430" r:id="rId7"/>
    <p:sldId id="431" r:id="rId8"/>
    <p:sldId id="434" r:id="rId9"/>
    <p:sldId id="449" r:id="rId10"/>
    <p:sldId id="438" r:id="rId11"/>
    <p:sldId id="441" r:id="rId12"/>
    <p:sldId id="443" r:id="rId13"/>
    <p:sldId id="445" r:id="rId14"/>
    <p:sldId id="446" r:id="rId15"/>
  </p:sldIdLst>
  <p:sldSz cx="11522075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4" y="-378"/>
      </p:cViewPr>
      <p:guideLst>
        <p:guide orient="horz" pos="2173"/>
        <p:guide pos="36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4" Type="http://schemas.openxmlformats.org/officeDocument/2006/relationships/image" Target="../media/image5.wmf"/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5" Type="http://schemas.openxmlformats.org/officeDocument/2006/relationships/image" Target="../media/image10.wmf"/><Relationship Id="rId4" Type="http://schemas.openxmlformats.org/officeDocument/2006/relationships/image" Target="../media/image9.wmf"/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9" Type="http://schemas.openxmlformats.org/officeDocument/2006/relationships/image" Target="../media/image22.wmf"/><Relationship Id="rId8" Type="http://schemas.openxmlformats.org/officeDocument/2006/relationships/image" Target="../media/image21.wmf"/><Relationship Id="rId7" Type="http://schemas.openxmlformats.org/officeDocument/2006/relationships/image" Target="../media/image20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0" Type="http://schemas.openxmlformats.org/officeDocument/2006/relationships/image" Target="../media/image24.wmf"/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7" Type="http://schemas.openxmlformats.org/officeDocument/2006/relationships/image" Target="../media/image31.wmf"/><Relationship Id="rId6" Type="http://schemas.openxmlformats.org/officeDocument/2006/relationships/image" Target="../media/image30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6.vml.rels><?xml version="1.0" encoding="UTF-8" standalone="yes"?>
<Relationships xmlns="http://schemas.openxmlformats.org/package/2006/relationships"><Relationship Id="rId9" Type="http://schemas.openxmlformats.org/officeDocument/2006/relationships/image" Target="../media/image43.wmf"/><Relationship Id="rId8" Type="http://schemas.openxmlformats.org/officeDocument/2006/relationships/image" Target="../media/image42.wmf"/><Relationship Id="rId7" Type="http://schemas.openxmlformats.org/officeDocument/2006/relationships/image" Target="../media/image41.wmf"/><Relationship Id="rId6" Type="http://schemas.openxmlformats.org/officeDocument/2006/relationships/image" Target="../media/image39.wmf"/><Relationship Id="rId5" Type="http://schemas.openxmlformats.org/officeDocument/2006/relationships/image" Target="../media/image38.wmf"/><Relationship Id="rId4" Type="http://schemas.openxmlformats.org/officeDocument/2006/relationships/image" Target="../media/image37.wmf"/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3" Type="http://schemas.openxmlformats.org/officeDocument/2006/relationships/image" Target="../media/image47.wmf"/><Relationship Id="rId12" Type="http://schemas.openxmlformats.org/officeDocument/2006/relationships/image" Target="../media/image46.wmf"/><Relationship Id="rId11" Type="http://schemas.openxmlformats.org/officeDocument/2006/relationships/image" Target="../media/image45.wmf"/><Relationship Id="rId10" Type="http://schemas.openxmlformats.org/officeDocument/2006/relationships/image" Target="../media/image44.wmf"/><Relationship Id="rId1" Type="http://schemas.openxmlformats.org/officeDocument/2006/relationships/image" Target="../media/image34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7" Type="http://schemas.openxmlformats.org/officeDocument/2006/relationships/image" Target="../media/image55.wmf"/><Relationship Id="rId6" Type="http://schemas.openxmlformats.org/officeDocument/2006/relationships/image" Target="../media/image54.wmf"/><Relationship Id="rId5" Type="http://schemas.openxmlformats.org/officeDocument/2006/relationships/image" Target="../media/image53.wmf"/><Relationship Id="rId4" Type="http://schemas.openxmlformats.org/officeDocument/2006/relationships/image" Target="../media/image52.wmf"/><Relationship Id="rId3" Type="http://schemas.openxmlformats.org/officeDocument/2006/relationships/image" Target="../media/image51.wmf"/><Relationship Id="rId2" Type="http://schemas.openxmlformats.org/officeDocument/2006/relationships/image" Target="../media/image50.wmf"/><Relationship Id="rId1" Type="http://schemas.openxmlformats.org/officeDocument/2006/relationships/image" Target="../media/image4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836533" y="1143000"/>
            <a:ext cx="5184934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130436"/>
            <a:ext cx="9793764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3886200"/>
            <a:ext cx="806545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1118004" y="274649"/>
            <a:ext cx="3450622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66140" y="274649"/>
            <a:ext cx="10159829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4406911"/>
            <a:ext cx="9793764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2906713"/>
            <a:ext cx="9793764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66144" y="1600206"/>
            <a:ext cx="680522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763404" y="1600206"/>
            <a:ext cx="680522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274638"/>
            <a:ext cx="1036986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535113"/>
            <a:ext cx="5090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174875"/>
            <a:ext cx="5090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7" y="1535113"/>
            <a:ext cx="5092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7" y="2174875"/>
            <a:ext cx="5092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7" y="273050"/>
            <a:ext cx="379068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273061"/>
            <a:ext cx="644116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7" y="1435103"/>
            <a:ext cx="379068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4800600"/>
            <a:ext cx="691324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612775"/>
            <a:ext cx="6913245" cy="41148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5367338"/>
            <a:ext cx="691324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576263" y="274638"/>
            <a:ext cx="103695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576263" y="1600200"/>
            <a:ext cx="1036955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263" y="6356350"/>
            <a:ext cx="2687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7000" y="6356350"/>
            <a:ext cx="3648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8175" y="6356350"/>
            <a:ext cx="2687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/>
            <a:fld id="{9A0DB2DC-4C9A-4742-B13C-FB6460FD3503}" type="slidenum">
              <a:rPr lang="zh-CN" altLang="en-US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27.bin"/><Relationship Id="rId8" Type="http://schemas.openxmlformats.org/officeDocument/2006/relationships/image" Target="../media/image27.wmf"/><Relationship Id="rId7" Type="http://schemas.openxmlformats.org/officeDocument/2006/relationships/oleObject" Target="../embeddings/oleObject26.bin"/><Relationship Id="rId6" Type="http://schemas.openxmlformats.org/officeDocument/2006/relationships/image" Target="../media/image26.wmf"/><Relationship Id="rId5" Type="http://schemas.openxmlformats.org/officeDocument/2006/relationships/oleObject" Target="../embeddings/oleObject25.bin"/><Relationship Id="rId4" Type="http://schemas.openxmlformats.org/officeDocument/2006/relationships/image" Target="../media/image25.wmf"/><Relationship Id="rId3" Type="http://schemas.openxmlformats.org/officeDocument/2006/relationships/oleObject" Target="../embeddings/oleObject24.bin"/><Relationship Id="rId21" Type="http://schemas.openxmlformats.org/officeDocument/2006/relationships/vmlDrawing" Target="../drawings/vmlDrawing5.vml"/><Relationship Id="rId20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19" Type="http://schemas.openxmlformats.org/officeDocument/2006/relationships/image" Target="../media/image33.jpeg"/><Relationship Id="rId18" Type="http://schemas.openxmlformats.org/officeDocument/2006/relationships/image" Target="../media/image32.wmf"/><Relationship Id="rId17" Type="http://schemas.openxmlformats.org/officeDocument/2006/relationships/oleObject" Target="../embeddings/oleObject31.bin"/><Relationship Id="rId16" Type="http://schemas.openxmlformats.org/officeDocument/2006/relationships/image" Target="../media/image31.wmf"/><Relationship Id="rId15" Type="http://schemas.openxmlformats.org/officeDocument/2006/relationships/oleObject" Target="../embeddings/oleObject30.bin"/><Relationship Id="rId14" Type="http://schemas.openxmlformats.org/officeDocument/2006/relationships/image" Target="../media/image30.wmf"/><Relationship Id="rId13" Type="http://schemas.openxmlformats.org/officeDocument/2006/relationships/oleObject" Target="../embeddings/oleObject29.bin"/><Relationship Id="rId12" Type="http://schemas.openxmlformats.org/officeDocument/2006/relationships/image" Target="../media/image29.wmf"/><Relationship Id="rId11" Type="http://schemas.openxmlformats.org/officeDocument/2006/relationships/oleObject" Target="../embeddings/oleObject28.bin"/><Relationship Id="rId10" Type="http://schemas.openxmlformats.org/officeDocument/2006/relationships/image" Target="../media/image28.wmf"/><Relationship Id="rId1" Type="http://schemas.openxmlformats.org/officeDocument/2006/relationships/slide" Target="slid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35.bin"/><Relationship Id="rId8" Type="http://schemas.openxmlformats.org/officeDocument/2006/relationships/image" Target="../media/image36.wmf"/><Relationship Id="rId7" Type="http://schemas.openxmlformats.org/officeDocument/2006/relationships/oleObject" Target="../embeddings/oleObject34.bin"/><Relationship Id="rId6" Type="http://schemas.openxmlformats.org/officeDocument/2006/relationships/image" Target="../media/image35.wmf"/><Relationship Id="rId5" Type="http://schemas.openxmlformats.org/officeDocument/2006/relationships/oleObject" Target="../embeddings/oleObject33.bin"/><Relationship Id="rId4" Type="http://schemas.openxmlformats.org/officeDocument/2006/relationships/image" Target="../media/image34.wmf"/><Relationship Id="rId32" Type="http://schemas.openxmlformats.org/officeDocument/2006/relationships/vmlDrawing" Target="../drawings/vmlDrawing6.vml"/><Relationship Id="rId31" Type="http://schemas.openxmlformats.org/officeDocument/2006/relationships/slideLayout" Target="../slideLayouts/slideLayout7.xml"/><Relationship Id="rId30" Type="http://schemas.openxmlformats.org/officeDocument/2006/relationships/image" Target="../media/image48.png"/><Relationship Id="rId3" Type="http://schemas.openxmlformats.org/officeDocument/2006/relationships/oleObject" Target="../embeddings/oleObject32.bin"/><Relationship Id="rId29" Type="http://schemas.openxmlformats.org/officeDocument/2006/relationships/image" Target="../media/image47.wmf"/><Relationship Id="rId28" Type="http://schemas.openxmlformats.org/officeDocument/2006/relationships/oleObject" Target="../embeddings/oleObject44.bin"/><Relationship Id="rId27" Type="http://schemas.openxmlformats.org/officeDocument/2006/relationships/image" Target="../media/image46.wmf"/><Relationship Id="rId26" Type="http://schemas.openxmlformats.org/officeDocument/2006/relationships/oleObject" Target="../embeddings/oleObject43.bin"/><Relationship Id="rId25" Type="http://schemas.openxmlformats.org/officeDocument/2006/relationships/image" Target="../media/image45.wmf"/><Relationship Id="rId24" Type="http://schemas.openxmlformats.org/officeDocument/2006/relationships/oleObject" Target="../embeddings/oleObject42.bin"/><Relationship Id="rId23" Type="http://schemas.openxmlformats.org/officeDocument/2006/relationships/image" Target="../media/image44.wmf"/><Relationship Id="rId22" Type="http://schemas.openxmlformats.org/officeDocument/2006/relationships/oleObject" Target="../embeddings/oleObject41.bin"/><Relationship Id="rId21" Type="http://schemas.openxmlformats.org/officeDocument/2006/relationships/image" Target="../media/image43.wmf"/><Relationship Id="rId20" Type="http://schemas.openxmlformats.org/officeDocument/2006/relationships/oleObject" Target="../embeddings/oleObject40.bin"/><Relationship Id="rId2" Type="http://schemas.openxmlformats.org/officeDocument/2006/relationships/image" Target="../media/image1.png"/><Relationship Id="rId19" Type="http://schemas.openxmlformats.org/officeDocument/2006/relationships/image" Target="../media/image42.wmf"/><Relationship Id="rId18" Type="http://schemas.openxmlformats.org/officeDocument/2006/relationships/oleObject" Target="../embeddings/oleObject39.bin"/><Relationship Id="rId17" Type="http://schemas.openxmlformats.org/officeDocument/2006/relationships/image" Target="../media/image41.wmf"/><Relationship Id="rId16" Type="http://schemas.openxmlformats.org/officeDocument/2006/relationships/oleObject" Target="../embeddings/oleObject38.bin"/><Relationship Id="rId15" Type="http://schemas.openxmlformats.org/officeDocument/2006/relationships/image" Target="../media/image40.emf"/><Relationship Id="rId14" Type="http://schemas.openxmlformats.org/officeDocument/2006/relationships/image" Target="../media/image39.wmf"/><Relationship Id="rId13" Type="http://schemas.openxmlformats.org/officeDocument/2006/relationships/oleObject" Target="../embeddings/oleObject37.bin"/><Relationship Id="rId12" Type="http://schemas.openxmlformats.org/officeDocument/2006/relationships/image" Target="../media/image38.wmf"/><Relationship Id="rId11" Type="http://schemas.openxmlformats.org/officeDocument/2006/relationships/oleObject" Target="../embeddings/oleObject36.bin"/><Relationship Id="rId10" Type="http://schemas.openxmlformats.org/officeDocument/2006/relationships/image" Target="../media/image37.wmf"/><Relationship Id="rId1" Type="http://schemas.openxmlformats.org/officeDocument/2006/relationships/slide" Target="slide1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48.bin"/><Relationship Id="rId8" Type="http://schemas.openxmlformats.org/officeDocument/2006/relationships/image" Target="../media/image51.wmf"/><Relationship Id="rId7" Type="http://schemas.openxmlformats.org/officeDocument/2006/relationships/oleObject" Target="../embeddings/oleObject47.bin"/><Relationship Id="rId6" Type="http://schemas.openxmlformats.org/officeDocument/2006/relationships/image" Target="../media/image50.wmf"/><Relationship Id="rId5" Type="http://schemas.openxmlformats.org/officeDocument/2006/relationships/oleObject" Target="../embeddings/oleObject46.bin"/><Relationship Id="rId4" Type="http://schemas.openxmlformats.org/officeDocument/2006/relationships/image" Target="../media/image49.wmf"/><Relationship Id="rId3" Type="http://schemas.openxmlformats.org/officeDocument/2006/relationships/oleObject" Target="../embeddings/oleObject45.bin"/><Relationship Id="rId21" Type="http://schemas.openxmlformats.org/officeDocument/2006/relationships/vmlDrawing" Target="../drawings/vmlDrawing7.vml"/><Relationship Id="rId20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19" Type="http://schemas.openxmlformats.org/officeDocument/2006/relationships/image" Target="../media/image56.wmf"/><Relationship Id="rId18" Type="http://schemas.openxmlformats.org/officeDocument/2006/relationships/oleObject" Target="../embeddings/oleObject53.bin"/><Relationship Id="rId17" Type="http://schemas.openxmlformats.org/officeDocument/2006/relationships/oleObject" Target="../embeddings/oleObject52.bin"/><Relationship Id="rId16" Type="http://schemas.openxmlformats.org/officeDocument/2006/relationships/image" Target="../media/image55.wmf"/><Relationship Id="rId15" Type="http://schemas.openxmlformats.org/officeDocument/2006/relationships/oleObject" Target="../embeddings/oleObject51.bin"/><Relationship Id="rId14" Type="http://schemas.openxmlformats.org/officeDocument/2006/relationships/image" Target="../media/image54.wmf"/><Relationship Id="rId13" Type="http://schemas.openxmlformats.org/officeDocument/2006/relationships/oleObject" Target="../embeddings/oleObject50.bin"/><Relationship Id="rId12" Type="http://schemas.openxmlformats.org/officeDocument/2006/relationships/image" Target="../media/image53.wmf"/><Relationship Id="rId11" Type="http://schemas.openxmlformats.org/officeDocument/2006/relationships/oleObject" Target="../embeddings/oleObject49.bin"/><Relationship Id="rId10" Type="http://schemas.openxmlformats.org/officeDocument/2006/relationships/image" Target="../media/image52.wmf"/><Relationship Id="rId1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1" Type="http://schemas.openxmlformats.org/officeDocument/2006/relationships/slide" Target="slide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5.wmf"/><Relationship Id="rId8" Type="http://schemas.openxmlformats.org/officeDocument/2006/relationships/oleObject" Target="../embeddings/oleObject4.bin"/><Relationship Id="rId7" Type="http://schemas.openxmlformats.org/officeDocument/2006/relationships/image" Target="../media/image4.wmf"/><Relationship Id="rId6" Type="http://schemas.openxmlformats.org/officeDocument/2006/relationships/oleObject" Target="../embeddings/oleObject3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2.bin"/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1" Type="http://schemas.openxmlformats.org/officeDocument/2006/relationships/vmlDrawing" Target="../drawings/vmlDrawing1.vml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wmf"/><Relationship Id="rId8" Type="http://schemas.openxmlformats.org/officeDocument/2006/relationships/oleObject" Target="../embeddings/oleObject8.bin"/><Relationship Id="rId7" Type="http://schemas.openxmlformats.org/officeDocument/2006/relationships/image" Target="../media/image8.wmf"/><Relationship Id="rId6" Type="http://schemas.openxmlformats.org/officeDocument/2006/relationships/oleObject" Target="../embeddings/oleObject7.bin"/><Relationship Id="rId5" Type="http://schemas.openxmlformats.org/officeDocument/2006/relationships/image" Target="../media/image7.wmf"/><Relationship Id="rId4" Type="http://schemas.openxmlformats.org/officeDocument/2006/relationships/oleObject" Target="../embeddings/oleObject6.bin"/><Relationship Id="rId3" Type="http://schemas.openxmlformats.org/officeDocument/2006/relationships/image" Target="../media/image6.wmf"/><Relationship Id="rId2" Type="http://schemas.openxmlformats.org/officeDocument/2006/relationships/oleObject" Target="../embeddings/oleObject5.bin"/><Relationship Id="rId13" Type="http://schemas.openxmlformats.org/officeDocument/2006/relationships/vmlDrawing" Target="../drawings/vmlDrawing2.vml"/><Relationship Id="rId12" Type="http://schemas.openxmlformats.org/officeDocument/2006/relationships/slideLayout" Target="../slideLayouts/slideLayout7.xml"/><Relationship Id="rId11" Type="http://schemas.openxmlformats.org/officeDocument/2006/relationships/image" Target="../media/image10.wmf"/><Relationship Id="rId10" Type="http://schemas.openxmlformats.org/officeDocument/2006/relationships/oleObject" Target="../embeddings/oleObject9.bin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3.vml"/><Relationship Id="rId7" Type="http://schemas.openxmlformats.org/officeDocument/2006/relationships/slideLayout" Target="../slideLayouts/slideLayout7.x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13.wmf"/><Relationship Id="rId4" Type="http://schemas.openxmlformats.org/officeDocument/2006/relationships/oleObject" Target="../embeddings/oleObject10.bin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wmf"/><Relationship Id="rId8" Type="http://schemas.openxmlformats.org/officeDocument/2006/relationships/oleObject" Target="../embeddings/oleObject15.bin"/><Relationship Id="rId7" Type="http://schemas.openxmlformats.org/officeDocument/2006/relationships/image" Target="../media/image16.wmf"/><Relationship Id="rId6" Type="http://schemas.openxmlformats.org/officeDocument/2006/relationships/oleObject" Target="../embeddings/oleObject14.bin"/><Relationship Id="rId5" Type="http://schemas.openxmlformats.org/officeDocument/2006/relationships/image" Target="../media/image15.wmf"/><Relationship Id="rId4" Type="http://schemas.openxmlformats.org/officeDocument/2006/relationships/oleObject" Target="../embeddings/oleObject13.bin"/><Relationship Id="rId3" Type="http://schemas.openxmlformats.org/officeDocument/2006/relationships/image" Target="../media/image14.wmf"/><Relationship Id="rId26" Type="http://schemas.openxmlformats.org/officeDocument/2006/relationships/vmlDrawing" Target="../drawings/vmlDrawing4.vml"/><Relationship Id="rId25" Type="http://schemas.openxmlformats.org/officeDocument/2006/relationships/slideLayout" Target="../slideLayouts/slideLayout7.xml"/><Relationship Id="rId24" Type="http://schemas.openxmlformats.org/officeDocument/2006/relationships/image" Target="../media/image24.wmf"/><Relationship Id="rId23" Type="http://schemas.openxmlformats.org/officeDocument/2006/relationships/oleObject" Target="../embeddings/oleObject23.bin"/><Relationship Id="rId22" Type="http://schemas.openxmlformats.org/officeDocument/2006/relationships/image" Target="../media/image23.png"/><Relationship Id="rId21" Type="http://schemas.openxmlformats.org/officeDocument/2006/relationships/image" Target="../media/image22.wmf"/><Relationship Id="rId20" Type="http://schemas.openxmlformats.org/officeDocument/2006/relationships/oleObject" Target="../embeddings/oleObject22.bin"/><Relationship Id="rId2" Type="http://schemas.openxmlformats.org/officeDocument/2006/relationships/oleObject" Target="../embeddings/oleObject12.bin"/><Relationship Id="rId19" Type="http://schemas.openxmlformats.org/officeDocument/2006/relationships/image" Target="../media/image21.wmf"/><Relationship Id="rId18" Type="http://schemas.openxmlformats.org/officeDocument/2006/relationships/oleObject" Target="../embeddings/oleObject21.bin"/><Relationship Id="rId17" Type="http://schemas.openxmlformats.org/officeDocument/2006/relationships/image" Target="../media/image20.wmf"/><Relationship Id="rId16" Type="http://schemas.openxmlformats.org/officeDocument/2006/relationships/oleObject" Target="../embeddings/oleObject20.bin"/><Relationship Id="rId15" Type="http://schemas.openxmlformats.org/officeDocument/2006/relationships/oleObject" Target="../embeddings/oleObject19.bin"/><Relationship Id="rId14" Type="http://schemas.openxmlformats.org/officeDocument/2006/relationships/image" Target="../media/image19.wmf"/><Relationship Id="rId13" Type="http://schemas.openxmlformats.org/officeDocument/2006/relationships/oleObject" Target="../embeddings/oleObject18.bin"/><Relationship Id="rId12" Type="http://schemas.openxmlformats.org/officeDocument/2006/relationships/oleObject" Target="../embeddings/oleObject17.bin"/><Relationship Id="rId11" Type="http://schemas.openxmlformats.org/officeDocument/2006/relationships/image" Target="../media/image18.wmf"/><Relationship Id="rId10" Type="http://schemas.openxmlformats.org/officeDocument/2006/relationships/oleObject" Target="../embeddings/oleObject16.bin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2"/>
          <p:cNvSpPr txBox="1"/>
          <p:nvPr/>
        </p:nvSpPr>
        <p:spPr>
          <a:xfrm>
            <a:off x="0" y="5702300"/>
            <a:ext cx="11522075" cy="604838"/>
          </a:xfrm>
          <a:prstGeom prst="rect">
            <a:avLst/>
          </a:prstGeom>
          <a:solidFill>
            <a:srgbClr val="800000"/>
          </a:solidFill>
          <a:ln w="9525">
            <a:noFill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335" noProof="1">
                <a:solidFill>
                  <a:srgbClr val="00FF99"/>
                </a:solidFill>
              </a:rPr>
              <a:t>课  例  解  读   </a:t>
            </a:r>
            <a:endParaRPr lang="zh-CN" altLang="en-US" sz="3335" noProof="1">
              <a:solidFill>
                <a:srgbClr val="00FF99"/>
              </a:solidFill>
            </a:endParaRPr>
          </a:p>
        </p:txBody>
      </p:sp>
      <p:sp>
        <p:nvSpPr>
          <p:cNvPr id="13314" name="TextBox 15"/>
          <p:cNvSpPr txBox="1">
            <a:spLocks noChangeArrowheads="1"/>
          </p:cNvSpPr>
          <p:nvPr/>
        </p:nvSpPr>
        <p:spPr bwMode="auto">
          <a:xfrm>
            <a:off x="996950" y="2178050"/>
            <a:ext cx="9272588" cy="922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5400" b="1">
                <a:solidFill>
                  <a:srgbClr val="FF0000"/>
                </a:solidFill>
              </a:rPr>
              <a:t>反比例函数图像和性质复习</a:t>
            </a:r>
            <a:endParaRPr lang="zh-CN" altLang="en-US" sz="5400" b="1">
              <a:solidFill>
                <a:srgbClr val="FF0000"/>
              </a:solidFill>
            </a:endParaRP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270033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AutoShape 10"/>
          <p:cNvSpPr>
            <a:spLocks noChangeArrowheads="1"/>
          </p:cNvSpPr>
          <p:nvPr/>
        </p:nvSpPr>
        <p:spPr bwMode="auto">
          <a:xfrm>
            <a:off x="163513" y="500063"/>
            <a:ext cx="11520487" cy="5119687"/>
          </a:xfrm>
          <a:prstGeom prst="roundRect">
            <a:avLst>
              <a:gd name="adj" fmla="val 8856"/>
            </a:avLst>
          </a:pr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FFFFFF"/>
              </a:gs>
            </a:gsLst>
            <a:lin ang="2700000" scaled="1"/>
          </a:gradFill>
          <a:ln w="38100">
            <a:solidFill>
              <a:srgbClr val="FF9900"/>
            </a:solidFill>
            <a:round/>
          </a:ln>
        </p:spPr>
        <p:txBody>
          <a:bodyPr wrap="none" anchor="ctr"/>
          <a:lstStyle/>
          <a:p>
            <a:r>
              <a:rPr lang="en-US" altLang="zh-CN" sz="100"/>
              <a:t> </a:t>
            </a:r>
            <a:endParaRPr lang="zh-CN" altLang="en-US" sz="100"/>
          </a:p>
        </p:txBody>
      </p:sp>
      <p:sp>
        <p:nvSpPr>
          <p:cNvPr id="34818" name="Text Box 4"/>
          <p:cNvSpPr txBox="1"/>
          <p:nvPr/>
        </p:nvSpPr>
        <p:spPr>
          <a:xfrm>
            <a:off x="0" y="5702300"/>
            <a:ext cx="11522075" cy="604838"/>
          </a:xfrm>
          <a:prstGeom prst="rect">
            <a:avLst/>
          </a:prstGeom>
          <a:solidFill>
            <a:srgbClr val="800000"/>
          </a:solidFill>
          <a:ln w="9525">
            <a:noFill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335" noProof="1">
                <a:solidFill>
                  <a:srgbClr val="00FF99"/>
                </a:solidFill>
              </a:rPr>
              <a:t>课  例  解  读</a:t>
            </a:r>
            <a:endParaRPr lang="zh-CN" altLang="en-US" sz="3335" noProof="1">
              <a:solidFill>
                <a:srgbClr val="00FF99"/>
              </a:solidFill>
            </a:endParaRPr>
          </a:p>
        </p:txBody>
      </p:sp>
      <p:grpSp>
        <p:nvGrpSpPr>
          <p:cNvPr id="2" name="Group 15"/>
          <p:cNvGrpSpPr/>
          <p:nvPr/>
        </p:nvGrpSpPr>
        <p:grpSpPr bwMode="auto">
          <a:xfrm>
            <a:off x="163513" y="571500"/>
            <a:ext cx="754062" cy="517525"/>
            <a:chOff x="0" y="0"/>
            <a:chExt cx="376" cy="391"/>
          </a:xfrm>
        </p:grpSpPr>
        <p:sp>
          <p:nvSpPr>
            <p:cNvPr id="30724" name="Oval 16"/>
            <p:cNvSpPr>
              <a:spLocks noChangeArrowheads="1"/>
            </p:cNvSpPr>
            <p:nvPr/>
          </p:nvSpPr>
          <p:spPr bwMode="auto">
            <a:xfrm>
              <a:off x="5" y="20"/>
              <a:ext cx="371" cy="371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</a:ln>
          </p:spPr>
          <p:txBody>
            <a:bodyPr wrap="none" anchor="ctr"/>
            <a:lstStyle/>
            <a:p>
              <a:endParaRPr lang="zh-CN" altLang="en-US" sz="100"/>
            </a:p>
          </p:txBody>
        </p:sp>
        <p:grpSp>
          <p:nvGrpSpPr>
            <p:cNvPr id="3" name="Group 17"/>
            <p:cNvGrpSpPr/>
            <p:nvPr/>
          </p:nvGrpSpPr>
          <p:grpSpPr bwMode="auto">
            <a:xfrm>
              <a:off x="0" y="0"/>
              <a:ext cx="376" cy="376"/>
              <a:chOff x="0" y="0"/>
              <a:chExt cx="376" cy="376"/>
            </a:xfrm>
          </p:grpSpPr>
          <p:sp>
            <p:nvSpPr>
              <p:cNvPr id="10" name="AutoShape 1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76" cy="375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2"/>
                  </a:gs>
                  <a:gs pos="100000">
                    <a:schemeClr val="bg1"/>
                  </a:gs>
                </a:gsLst>
                <a:path path="rect">
                  <a:fillToRect l="100000" t="100000"/>
                </a:path>
              </a:gradFill>
              <a:ln w="9525">
                <a:noFill/>
                <a:round/>
              </a:ln>
              <a:effectLst>
                <a:outerShdw dist="254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buFontTx/>
                  <a:buNone/>
                  <a:defRPr/>
                </a:pPr>
                <a:endParaRPr lang="zh-CN" altLang="en-US" sz="1500"/>
              </a:p>
            </p:txBody>
          </p:sp>
          <p:sp>
            <p:nvSpPr>
              <p:cNvPr id="11" name="Oval 19"/>
              <p:cNvSpPr>
                <a:spLocks noChangeArrowheads="1"/>
              </p:cNvSpPr>
              <p:nvPr/>
            </p:nvSpPr>
            <p:spPr bwMode="auto">
              <a:xfrm>
                <a:off x="87" y="80"/>
                <a:ext cx="211" cy="212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>
                  <a:buFontTx/>
                  <a:buNone/>
                  <a:defRPr/>
                </a:pPr>
                <a:endParaRPr lang="zh-CN" altLang="en-US" sz="1500"/>
              </a:p>
            </p:txBody>
          </p:sp>
        </p:grpSp>
      </p:grp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996950" y="571500"/>
            <a:ext cx="61563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/>
              </a:rPr>
              <a:t>（三）典型例题讲解，内化知识。</a:t>
            </a:r>
            <a:endParaRPr lang="zh-CN" altLang="en-US" sz="28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/>
            </a:endParaRPr>
          </a:p>
        </p:txBody>
      </p:sp>
      <p:sp>
        <p:nvSpPr>
          <p:cNvPr id="30729" name="动作按钮: 第一张 12">
            <a:hlinkClick r:id="rId1" action="ppaction://hlinksldjump"/>
          </p:cNvPr>
          <p:cNvSpPr>
            <a:spLocks noChangeArrowheads="1"/>
          </p:cNvSpPr>
          <p:nvPr/>
        </p:nvSpPr>
        <p:spPr bwMode="auto">
          <a:xfrm>
            <a:off x="10821988" y="5691188"/>
            <a:ext cx="700087" cy="595312"/>
          </a:xfrm>
          <a:prstGeom prst="actionButtonHom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 sz="100"/>
          </a:p>
        </p:txBody>
      </p:sp>
      <p:pic>
        <p:nvPicPr>
          <p:cNvPr id="307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70033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1" name="文本框 1"/>
          <p:cNvSpPr txBox="1">
            <a:spLocks noChangeArrowheads="1"/>
          </p:cNvSpPr>
          <p:nvPr/>
        </p:nvSpPr>
        <p:spPr bwMode="auto">
          <a:xfrm>
            <a:off x="760413" y="1093788"/>
            <a:ext cx="11285537" cy="1753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b="1"/>
              <a:t>例</a:t>
            </a:r>
            <a:r>
              <a:rPr lang="en-US" altLang="zh-CN" b="1"/>
              <a:t>3</a:t>
            </a:r>
            <a:r>
              <a:rPr lang="zh-CN" altLang="en-US" b="1"/>
              <a:t>：</a:t>
            </a:r>
            <a:r>
              <a:rPr lang="zh-CN" altLang="en-US"/>
              <a:t>（</a:t>
            </a:r>
            <a:r>
              <a:rPr lang="en-US" altLang="zh-CN"/>
              <a:t>2014</a:t>
            </a:r>
            <a:r>
              <a:rPr lang="zh-CN" altLang="en-US"/>
              <a:t>成都）如图，在平面直角坐标系xOy中，直线             与双曲线           相交于</a:t>
            </a:r>
            <a:r>
              <a:rPr lang="en-US" altLang="zh-CN"/>
              <a:t>A,B</a:t>
            </a:r>
            <a:r>
              <a:rPr lang="zh-CN" altLang="en-US"/>
              <a:t> 两点 ，</a:t>
            </a:r>
            <a:endParaRPr lang="zh-CN" altLang="en-US"/>
          </a:p>
          <a:p>
            <a:endParaRPr lang="zh-CN" altLang="en-US"/>
          </a:p>
          <a:p>
            <a:r>
              <a:rPr lang="en-US" altLang="zh-CN"/>
              <a:t>C</a:t>
            </a:r>
            <a:r>
              <a:rPr lang="zh-CN" altLang="en-US"/>
              <a:t>是第象限内双曲线上一点，连接         并延长交       轴于点      ，连接      ，</a:t>
            </a:r>
            <a:r>
              <a:rPr lang="en-US" altLang="zh-CN"/>
              <a:t>BC,</a:t>
            </a:r>
            <a:r>
              <a:rPr lang="zh-CN" altLang="en-US"/>
              <a:t>     .若△          的面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积是20，则点 </a:t>
            </a:r>
            <a:r>
              <a:rPr lang="en-US" altLang="zh-CN"/>
              <a:t>C</a:t>
            </a:r>
            <a:r>
              <a:rPr lang="zh-CN" altLang="en-US"/>
              <a:t>  的坐标为_________</a:t>
            </a:r>
            <a:endParaRPr lang="zh-CN" altLang="en-US"/>
          </a:p>
          <a:p>
            <a:endParaRPr lang="zh-CN" altLang="en-US"/>
          </a:p>
        </p:txBody>
      </p:sp>
      <p:graphicFrame>
        <p:nvGraphicFramePr>
          <p:cNvPr id="30732" name="对象 133"/>
          <p:cNvGraphicFramePr>
            <a:graphicFrameLocks noChangeAspect="1"/>
          </p:cNvGraphicFramePr>
          <p:nvPr/>
        </p:nvGraphicFramePr>
        <p:xfrm>
          <a:off x="6888163" y="958850"/>
          <a:ext cx="684212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5" name="" r:id="rId3" imgW="11582400" imgH="9448800" progId="">
                  <p:embed/>
                </p:oleObj>
              </mc:Choice>
              <mc:Fallback>
                <p:oleObj name="" r:id="rId3" imgW="11582400" imgH="9448800" progId="">
                  <p:embed/>
                  <p:pic>
                    <p:nvPicPr>
                      <p:cNvPr id="0" name="对象 133"/>
                      <p:cNvPicPr>
                        <a:picLocks noChangeAspect="1"/>
                      </p:cNvPicPr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88163" y="958850"/>
                        <a:ext cx="684212" cy="5588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33" name="对象 134"/>
          <p:cNvGraphicFramePr>
            <a:graphicFrameLocks noChangeAspect="1"/>
          </p:cNvGraphicFramePr>
          <p:nvPr/>
        </p:nvGraphicFramePr>
        <p:xfrm>
          <a:off x="8655050" y="1003300"/>
          <a:ext cx="49530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" r:id="rId5" imgW="9144000" imgH="9448800" progId="">
                  <p:embed/>
                </p:oleObj>
              </mc:Choice>
              <mc:Fallback>
                <p:oleObj name="" r:id="rId5" imgW="9144000" imgH="9448800" progId="">
                  <p:embed/>
                  <p:pic>
                    <p:nvPicPr>
                      <p:cNvPr id="0" name="对象 134"/>
                      <p:cNvPicPr>
                        <a:picLocks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655050" y="1003300"/>
                        <a:ext cx="495300" cy="514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34" name="对象 138"/>
          <p:cNvGraphicFramePr>
            <a:graphicFrameLocks noChangeAspect="1"/>
          </p:cNvGraphicFramePr>
          <p:nvPr/>
        </p:nvGraphicFramePr>
        <p:xfrm>
          <a:off x="4222750" y="1655763"/>
          <a:ext cx="427038" cy="315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" r:id="rId7" imgW="5791200" imgH="4267200" progId="Equation.3">
                  <p:embed/>
                </p:oleObj>
              </mc:Choice>
              <mc:Fallback>
                <p:oleObj name="" r:id="rId7" imgW="5791200" imgH="4267200" progId="Equation.3">
                  <p:embed/>
                  <p:pic>
                    <p:nvPicPr>
                      <p:cNvPr id="0" name="对象 138"/>
                      <p:cNvPicPr>
                        <a:picLocks noChangeAspect="1"/>
                      </p:cNvPicPr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222750" y="1655763"/>
                        <a:ext cx="427038" cy="3159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35" name="对象 139"/>
          <p:cNvGraphicFramePr>
            <a:graphicFrameLocks noChangeAspect="1"/>
          </p:cNvGraphicFramePr>
          <p:nvPr/>
        </p:nvGraphicFramePr>
        <p:xfrm>
          <a:off x="5761038" y="1655763"/>
          <a:ext cx="277812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" r:id="rId9" imgW="3352800" imgH="3962400" progId="">
                  <p:embed/>
                </p:oleObj>
              </mc:Choice>
              <mc:Fallback>
                <p:oleObj name="" r:id="rId9" imgW="3352800" imgH="3962400" progId="">
                  <p:embed/>
                  <p:pic>
                    <p:nvPicPr>
                      <p:cNvPr id="0" name="对象 139"/>
                      <p:cNvPicPr>
                        <a:picLocks noChangeAspect="1"/>
                      </p:cNvPicPr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761038" y="1655763"/>
                        <a:ext cx="277812" cy="3302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36" name="对象 140"/>
          <p:cNvGraphicFramePr>
            <a:graphicFrameLocks noChangeAspect="1"/>
          </p:cNvGraphicFramePr>
          <p:nvPr/>
        </p:nvGraphicFramePr>
        <p:xfrm>
          <a:off x="6888163" y="1655763"/>
          <a:ext cx="311150" cy="33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" name="" r:id="rId11" imgW="3657600" imgH="3962400" progId="Equation.3">
                  <p:embed/>
                </p:oleObj>
              </mc:Choice>
              <mc:Fallback>
                <p:oleObj name="" r:id="rId11" imgW="3657600" imgH="3962400" progId="Equation.3">
                  <p:embed/>
                  <p:pic>
                    <p:nvPicPr>
                      <p:cNvPr id="0" name="对象 140"/>
                      <p:cNvPicPr>
                        <a:picLocks noChangeAspect="1"/>
                      </p:cNvPicPr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888163" y="1655763"/>
                        <a:ext cx="311150" cy="3397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37" name="对象 141"/>
          <p:cNvGraphicFramePr>
            <a:graphicFrameLocks noChangeAspect="1"/>
          </p:cNvGraphicFramePr>
          <p:nvPr/>
        </p:nvGraphicFramePr>
        <p:xfrm>
          <a:off x="7902575" y="1708150"/>
          <a:ext cx="406400" cy="27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" r:id="rId13" imgW="5791200" imgH="3962400" progId="Equation.3">
                  <p:embed/>
                </p:oleObj>
              </mc:Choice>
              <mc:Fallback>
                <p:oleObj name="" r:id="rId13" imgW="5791200" imgH="3962400" progId="Equation.3">
                  <p:embed/>
                  <p:pic>
                    <p:nvPicPr>
                      <p:cNvPr id="0" name="对象 141"/>
                      <p:cNvPicPr>
                        <a:picLocks noChangeAspect="1"/>
                      </p:cNvPicPr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902575" y="1708150"/>
                        <a:ext cx="406400" cy="2778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38" name="对象 142"/>
          <p:cNvGraphicFramePr>
            <a:graphicFrameLocks noChangeAspect="1"/>
          </p:cNvGraphicFramePr>
          <p:nvPr/>
        </p:nvGraphicFramePr>
        <p:xfrm>
          <a:off x="8091488" y="2684463"/>
          <a:ext cx="395287" cy="277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name="" r:id="rId15" imgW="6096000" imgH="4267200" progId="Equation.3">
                  <p:embed/>
                </p:oleObj>
              </mc:Choice>
              <mc:Fallback>
                <p:oleObj name="" r:id="rId15" imgW="6096000" imgH="4267200" progId="Equation.3">
                  <p:embed/>
                  <p:pic>
                    <p:nvPicPr>
                      <p:cNvPr id="0" name="对象 142"/>
                      <p:cNvPicPr>
                        <a:picLocks noChangeAspect="1"/>
                      </p:cNvPicPr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8091488" y="2684463"/>
                        <a:ext cx="395287" cy="2778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39" name="对象 143"/>
          <p:cNvGraphicFramePr>
            <a:graphicFrameLocks noChangeAspect="1"/>
          </p:cNvGraphicFramePr>
          <p:nvPr/>
        </p:nvGraphicFramePr>
        <p:xfrm>
          <a:off x="9712325" y="1670050"/>
          <a:ext cx="574675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2" name="" r:id="rId17" imgW="8534400" imgH="4267200" progId="Equation.3">
                  <p:embed/>
                </p:oleObj>
              </mc:Choice>
              <mc:Fallback>
                <p:oleObj name="" r:id="rId17" imgW="8534400" imgH="4267200" progId="Equation.3">
                  <p:embed/>
                  <p:pic>
                    <p:nvPicPr>
                      <p:cNvPr id="0" name="对象 143"/>
                      <p:cNvPicPr>
                        <a:picLocks noChangeAspect="1"/>
                      </p:cNvPicPr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9712325" y="1670050"/>
                        <a:ext cx="574675" cy="2889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40" name="图片 1073743138" descr="t25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7710488" y="2540000"/>
            <a:ext cx="23844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AutoShape 10"/>
          <p:cNvSpPr>
            <a:spLocks noChangeArrowheads="1"/>
          </p:cNvSpPr>
          <p:nvPr/>
        </p:nvSpPr>
        <p:spPr bwMode="auto">
          <a:xfrm>
            <a:off x="1588" y="571500"/>
            <a:ext cx="11520487" cy="5119688"/>
          </a:xfrm>
          <a:prstGeom prst="roundRect">
            <a:avLst>
              <a:gd name="adj" fmla="val 8856"/>
            </a:avLst>
          </a:pr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FFFFFF"/>
              </a:gs>
            </a:gsLst>
            <a:lin ang="2700000" scaled="1"/>
          </a:gradFill>
          <a:ln w="38100">
            <a:solidFill>
              <a:srgbClr val="FF9900"/>
            </a:solidFill>
            <a:round/>
          </a:ln>
        </p:spPr>
        <p:txBody>
          <a:bodyPr wrap="none" anchor="ctr"/>
          <a:lstStyle/>
          <a:p>
            <a:r>
              <a:rPr lang="en-US" altLang="zh-CN" sz="100"/>
              <a:t> </a:t>
            </a:r>
            <a:endParaRPr lang="zh-CN" altLang="en-US" sz="100"/>
          </a:p>
        </p:txBody>
      </p:sp>
      <p:sp>
        <p:nvSpPr>
          <p:cNvPr id="37890" name="Text Box 4"/>
          <p:cNvSpPr txBox="1"/>
          <p:nvPr/>
        </p:nvSpPr>
        <p:spPr>
          <a:xfrm>
            <a:off x="0" y="5702300"/>
            <a:ext cx="11522075" cy="604838"/>
          </a:xfrm>
          <a:prstGeom prst="rect">
            <a:avLst/>
          </a:prstGeom>
          <a:solidFill>
            <a:srgbClr val="800000"/>
          </a:solidFill>
          <a:ln w="9525">
            <a:noFill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335" noProof="1">
                <a:solidFill>
                  <a:srgbClr val="00FF99"/>
                </a:solidFill>
              </a:rPr>
              <a:t>课  例  解  读</a:t>
            </a:r>
            <a:endParaRPr lang="zh-CN" altLang="en-US" sz="3335" noProof="1">
              <a:solidFill>
                <a:srgbClr val="00FF99"/>
              </a:solidFill>
            </a:endParaRPr>
          </a:p>
        </p:txBody>
      </p:sp>
      <p:grpSp>
        <p:nvGrpSpPr>
          <p:cNvPr id="2" name="Group 15"/>
          <p:cNvGrpSpPr/>
          <p:nvPr/>
        </p:nvGrpSpPr>
        <p:grpSpPr bwMode="auto">
          <a:xfrm>
            <a:off x="163513" y="571500"/>
            <a:ext cx="754062" cy="517525"/>
            <a:chOff x="0" y="0"/>
            <a:chExt cx="376" cy="391"/>
          </a:xfrm>
        </p:grpSpPr>
        <p:sp>
          <p:nvSpPr>
            <p:cNvPr id="32772" name="Oval 16"/>
            <p:cNvSpPr>
              <a:spLocks noChangeArrowheads="1"/>
            </p:cNvSpPr>
            <p:nvPr/>
          </p:nvSpPr>
          <p:spPr bwMode="auto">
            <a:xfrm>
              <a:off x="5" y="20"/>
              <a:ext cx="371" cy="371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</a:ln>
          </p:spPr>
          <p:txBody>
            <a:bodyPr wrap="none" anchor="ctr"/>
            <a:lstStyle/>
            <a:p>
              <a:endParaRPr lang="zh-CN" altLang="en-US" sz="100"/>
            </a:p>
          </p:txBody>
        </p:sp>
        <p:grpSp>
          <p:nvGrpSpPr>
            <p:cNvPr id="3" name="Group 17"/>
            <p:cNvGrpSpPr/>
            <p:nvPr/>
          </p:nvGrpSpPr>
          <p:grpSpPr bwMode="auto">
            <a:xfrm>
              <a:off x="0" y="0"/>
              <a:ext cx="376" cy="376"/>
              <a:chOff x="0" y="0"/>
              <a:chExt cx="376" cy="376"/>
            </a:xfrm>
          </p:grpSpPr>
          <p:sp>
            <p:nvSpPr>
              <p:cNvPr id="10" name="AutoShape 1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76" cy="375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2"/>
                  </a:gs>
                  <a:gs pos="100000">
                    <a:schemeClr val="bg1"/>
                  </a:gs>
                </a:gsLst>
                <a:path path="rect">
                  <a:fillToRect l="100000" t="100000"/>
                </a:path>
              </a:gradFill>
              <a:ln w="9525">
                <a:noFill/>
                <a:round/>
              </a:ln>
              <a:effectLst>
                <a:outerShdw dist="254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buFontTx/>
                  <a:buNone/>
                  <a:defRPr/>
                </a:pPr>
                <a:endParaRPr lang="zh-CN" altLang="en-US" sz="1500"/>
              </a:p>
            </p:txBody>
          </p:sp>
          <p:sp>
            <p:nvSpPr>
              <p:cNvPr id="11" name="Oval 19"/>
              <p:cNvSpPr>
                <a:spLocks noChangeArrowheads="1"/>
              </p:cNvSpPr>
              <p:nvPr/>
            </p:nvSpPr>
            <p:spPr bwMode="auto">
              <a:xfrm>
                <a:off x="87" y="80"/>
                <a:ext cx="211" cy="212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>
                  <a:buFontTx/>
                  <a:buNone/>
                  <a:defRPr/>
                </a:pPr>
                <a:endParaRPr lang="zh-CN" altLang="en-US" sz="1500"/>
              </a:p>
            </p:txBody>
          </p:sp>
        </p:grpSp>
      </p:grp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938213" y="571500"/>
            <a:ext cx="71818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zh-CN" altLang="en-US" sz="32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/>
              </a:rPr>
              <a:t>（五）课堂自我总结，形成方法。</a:t>
            </a:r>
            <a:endParaRPr lang="zh-CN" altLang="en-US" sz="32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/>
            </a:endParaRPr>
          </a:p>
        </p:txBody>
      </p:sp>
      <p:grpSp>
        <p:nvGrpSpPr>
          <p:cNvPr id="4" name="组合 16"/>
          <p:cNvGrpSpPr/>
          <p:nvPr/>
        </p:nvGrpSpPr>
        <p:grpSpPr bwMode="auto">
          <a:xfrm>
            <a:off x="833438" y="2000250"/>
            <a:ext cx="9585325" cy="1330325"/>
            <a:chOff x="3412827" y="1785915"/>
            <a:chExt cx="8605144" cy="1596194"/>
          </a:xfrm>
        </p:grpSpPr>
        <p:sp>
          <p:nvSpPr>
            <p:cNvPr id="32778" name="TextBox 11"/>
            <p:cNvSpPr txBox="1">
              <a:spLocks noChangeArrowheads="1"/>
            </p:cNvSpPr>
            <p:nvPr/>
          </p:nvSpPr>
          <p:spPr bwMode="auto">
            <a:xfrm>
              <a:off x="3412827" y="1785915"/>
              <a:ext cx="3857651" cy="4782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2000">
                  <a:solidFill>
                    <a:srgbClr val="FF0000"/>
                  </a:solidFill>
                </a:rPr>
                <a:t>1</a:t>
              </a:r>
              <a:r>
                <a:rPr lang="zh-CN" altLang="en-US" sz="2000">
                  <a:solidFill>
                    <a:srgbClr val="FF0000"/>
                  </a:solidFill>
                </a:rPr>
                <a:t>：反比例函数的基本性质</a:t>
              </a:r>
              <a:endParaRPr lang="zh-CN" altLang="en-US" sz="2000">
                <a:solidFill>
                  <a:srgbClr val="FF0000"/>
                </a:solidFill>
              </a:endParaRPr>
            </a:p>
          </p:txBody>
        </p:sp>
        <p:sp>
          <p:nvSpPr>
            <p:cNvPr id="32779" name="TextBox 13"/>
            <p:cNvSpPr txBox="1">
              <a:spLocks noChangeArrowheads="1"/>
            </p:cNvSpPr>
            <p:nvPr/>
          </p:nvSpPr>
          <p:spPr bwMode="auto">
            <a:xfrm>
              <a:off x="6726609" y="1857341"/>
              <a:ext cx="5291362" cy="4782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2000">
                  <a:solidFill>
                    <a:srgbClr val="FF0000"/>
                  </a:solidFill>
                </a:rPr>
                <a:t>2</a:t>
              </a:r>
              <a:r>
                <a:rPr lang="zh-CN" altLang="en-US" sz="2000">
                  <a:solidFill>
                    <a:srgbClr val="FF0000"/>
                  </a:solidFill>
                </a:rPr>
                <a:t>：反比例函数图像交点和几何图形面积的求解</a:t>
              </a:r>
              <a:endParaRPr lang="zh-CN" altLang="en-US" sz="2000">
                <a:solidFill>
                  <a:srgbClr val="FF0000"/>
                </a:solidFill>
              </a:endParaRPr>
            </a:p>
          </p:txBody>
        </p:sp>
        <p:sp>
          <p:nvSpPr>
            <p:cNvPr id="32780" name="TextBox 15"/>
            <p:cNvSpPr txBox="1">
              <a:spLocks noChangeArrowheads="1"/>
            </p:cNvSpPr>
            <p:nvPr/>
          </p:nvSpPr>
          <p:spPr bwMode="auto">
            <a:xfrm>
              <a:off x="3412828" y="2903860"/>
              <a:ext cx="6818576" cy="4782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2000">
                  <a:solidFill>
                    <a:srgbClr val="FF0000"/>
                  </a:solidFill>
                </a:rPr>
                <a:t>3</a:t>
              </a:r>
              <a:r>
                <a:rPr lang="zh-CN" altLang="en-US" sz="2000">
                  <a:solidFill>
                    <a:srgbClr val="FF0000"/>
                  </a:solidFill>
                </a:rPr>
                <a:t>：化归思想、方程思想，分类讨论思想，数形结合思想的应用</a:t>
              </a:r>
              <a:endParaRPr lang="zh-CN" altLang="en-US" sz="2000">
                <a:solidFill>
                  <a:srgbClr val="FF0000"/>
                </a:solidFill>
              </a:endParaRPr>
            </a:p>
          </p:txBody>
        </p:sp>
      </p:grpSp>
      <p:sp>
        <p:nvSpPr>
          <p:cNvPr id="32781" name="动作按钮: 第一张 17"/>
          <p:cNvSpPr>
            <a:spLocks noChangeArrowheads="1"/>
          </p:cNvSpPr>
          <p:nvPr/>
        </p:nvSpPr>
        <p:spPr bwMode="auto">
          <a:xfrm>
            <a:off x="10821988" y="5691188"/>
            <a:ext cx="700087" cy="595312"/>
          </a:xfrm>
          <a:prstGeom prst="actionButtonHom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 sz="100"/>
          </a:p>
        </p:txBody>
      </p:sp>
      <p:sp>
        <p:nvSpPr>
          <p:cNvPr id="37903" name="TextBox 16"/>
          <p:cNvSpPr txBox="1"/>
          <p:nvPr/>
        </p:nvSpPr>
        <p:spPr>
          <a:xfrm>
            <a:off x="461963" y="1155700"/>
            <a:ext cx="7204075" cy="6048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335" noProof="1"/>
              <a:t>1:</a:t>
            </a:r>
            <a:r>
              <a:rPr lang="zh-CN" altLang="en-US" sz="3335" noProof="1"/>
              <a:t>这节课你学到了哪些知识？</a:t>
            </a:r>
            <a:endParaRPr lang="zh-CN" altLang="en-US" sz="3335" noProof="1"/>
          </a:p>
        </p:txBody>
      </p:sp>
      <p:sp>
        <p:nvSpPr>
          <p:cNvPr id="37904" name="TextBox 17"/>
          <p:cNvSpPr txBox="1"/>
          <p:nvPr/>
        </p:nvSpPr>
        <p:spPr>
          <a:xfrm>
            <a:off x="461963" y="3608388"/>
            <a:ext cx="10598150" cy="1118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335" noProof="1"/>
              <a:t>2:</a:t>
            </a:r>
            <a:r>
              <a:rPr lang="zh-CN" altLang="en-US" sz="3335" noProof="1"/>
              <a:t>这节课你还有哪些疑惑？</a:t>
            </a:r>
            <a:endParaRPr lang="en-US" altLang="zh-CN" sz="3335" noProof="1"/>
          </a:p>
          <a:p>
            <a:r>
              <a:rPr lang="en-US" altLang="zh-CN" sz="3335" noProof="1"/>
              <a:t>   </a:t>
            </a:r>
            <a:endParaRPr lang="zh-CN" altLang="en-US" sz="3335" noProof="1"/>
          </a:p>
        </p:txBody>
      </p:sp>
      <p:pic>
        <p:nvPicPr>
          <p:cNvPr id="32784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270033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4"/>
          <p:cNvSpPr txBox="1"/>
          <p:nvPr/>
        </p:nvSpPr>
        <p:spPr>
          <a:xfrm>
            <a:off x="0" y="5702300"/>
            <a:ext cx="11522075" cy="604838"/>
          </a:xfrm>
          <a:prstGeom prst="rect">
            <a:avLst/>
          </a:prstGeom>
          <a:solidFill>
            <a:srgbClr val="800000"/>
          </a:solidFill>
          <a:ln w="9525">
            <a:noFill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335" noProof="1">
                <a:solidFill>
                  <a:srgbClr val="00FF99"/>
                </a:solidFill>
              </a:rPr>
              <a:t>课  例  解  读</a:t>
            </a:r>
            <a:endParaRPr lang="zh-CN" altLang="en-US" sz="3335" noProof="1">
              <a:solidFill>
                <a:srgbClr val="00FF99"/>
              </a:solidFill>
            </a:endParaRPr>
          </a:p>
        </p:txBody>
      </p:sp>
      <p:grpSp>
        <p:nvGrpSpPr>
          <p:cNvPr id="2" name="Group 15"/>
          <p:cNvGrpSpPr/>
          <p:nvPr/>
        </p:nvGrpSpPr>
        <p:grpSpPr bwMode="auto">
          <a:xfrm>
            <a:off x="163513" y="571500"/>
            <a:ext cx="754062" cy="517525"/>
            <a:chOff x="0" y="0"/>
            <a:chExt cx="376" cy="391"/>
          </a:xfrm>
        </p:grpSpPr>
        <p:sp>
          <p:nvSpPr>
            <p:cNvPr id="34819" name="Oval 16"/>
            <p:cNvSpPr>
              <a:spLocks noChangeArrowheads="1"/>
            </p:cNvSpPr>
            <p:nvPr/>
          </p:nvSpPr>
          <p:spPr bwMode="auto">
            <a:xfrm>
              <a:off x="5" y="20"/>
              <a:ext cx="371" cy="371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</a:ln>
          </p:spPr>
          <p:txBody>
            <a:bodyPr wrap="none" anchor="ctr"/>
            <a:lstStyle/>
            <a:p>
              <a:endParaRPr lang="zh-CN" altLang="en-US" sz="100"/>
            </a:p>
          </p:txBody>
        </p:sp>
        <p:grpSp>
          <p:nvGrpSpPr>
            <p:cNvPr id="3" name="Group 17"/>
            <p:cNvGrpSpPr/>
            <p:nvPr/>
          </p:nvGrpSpPr>
          <p:grpSpPr bwMode="auto">
            <a:xfrm>
              <a:off x="0" y="0"/>
              <a:ext cx="376" cy="376"/>
              <a:chOff x="0" y="0"/>
              <a:chExt cx="376" cy="376"/>
            </a:xfrm>
          </p:grpSpPr>
          <p:sp>
            <p:nvSpPr>
              <p:cNvPr id="10" name="AutoShape 1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76" cy="375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2"/>
                  </a:gs>
                  <a:gs pos="100000">
                    <a:schemeClr val="bg1"/>
                  </a:gs>
                </a:gsLst>
                <a:path path="rect">
                  <a:fillToRect l="100000" t="100000"/>
                </a:path>
              </a:gradFill>
              <a:ln w="9525">
                <a:noFill/>
                <a:round/>
              </a:ln>
              <a:effectLst>
                <a:outerShdw dist="254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buFontTx/>
                  <a:buNone/>
                  <a:defRPr/>
                </a:pPr>
                <a:endParaRPr lang="zh-CN" altLang="en-US" sz="1500"/>
              </a:p>
            </p:txBody>
          </p:sp>
          <p:sp>
            <p:nvSpPr>
              <p:cNvPr id="11" name="Oval 19"/>
              <p:cNvSpPr>
                <a:spLocks noChangeArrowheads="1"/>
              </p:cNvSpPr>
              <p:nvPr/>
            </p:nvSpPr>
            <p:spPr bwMode="auto">
              <a:xfrm>
                <a:off x="87" y="80"/>
                <a:ext cx="211" cy="212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>
                  <a:buFontTx/>
                  <a:buNone/>
                  <a:defRPr/>
                </a:pPr>
                <a:endParaRPr lang="zh-CN" altLang="en-US" sz="1500"/>
              </a:p>
            </p:txBody>
          </p:sp>
        </p:grpSp>
      </p:grp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603250" y="603250"/>
            <a:ext cx="541813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zh-CN" alt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/>
              </a:rPr>
              <a:t>（六）课后分层作业：基础过关。</a:t>
            </a:r>
            <a:endParaRPr lang="zh-CN" altLang="en-US" sz="28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/>
            </a:endParaRPr>
          </a:p>
        </p:txBody>
      </p:sp>
      <p:sp>
        <p:nvSpPr>
          <p:cNvPr id="34824" name="动作按钮: 第一张 17">
            <a:hlinkClick r:id="rId1" action="ppaction://hlinksldjump"/>
          </p:cNvPr>
          <p:cNvSpPr>
            <a:spLocks noChangeArrowheads="1"/>
          </p:cNvSpPr>
          <p:nvPr/>
        </p:nvSpPr>
        <p:spPr bwMode="auto">
          <a:xfrm>
            <a:off x="10821988" y="5691188"/>
            <a:ext cx="700087" cy="595312"/>
          </a:xfrm>
          <a:prstGeom prst="actionButtonHom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 sz="100"/>
          </a:p>
        </p:txBody>
      </p:sp>
      <p:pic>
        <p:nvPicPr>
          <p:cNvPr id="3482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70033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6" name="文本框 1"/>
          <p:cNvSpPr txBox="1">
            <a:spLocks noChangeArrowheads="1"/>
          </p:cNvSpPr>
          <p:nvPr/>
        </p:nvSpPr>
        <p:spPr bwMode="auto">
          <a:xfrm>
            <a:off x="173038" y="1273175"/>
            <a:ext cx="373062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/>
              <a:t>   </a:t>
            </a:r>
            <a:endParaRPr lang="zh-CN" altLang="en-US"/>
          </a:p>
        </p:txBody>
      </p:sp>
      <p:sp>
        <p:nvSpPr>
          <p:cNvPr id="34827" name="文本框 2"/>
          <p:cNvSpPr txBox="1">
            <a:spLocks noChangeArrowheads="1"/>
          </p:cNvSpPr>
          <p:nvPr/>
        </p:nvSpPr>
        <p:spPr bwMode="auto">
          <a:xfrm>
            <a:off x="173038" y="2387600"/>
            <a:ext cx="11069637" cy="644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/>
              <a:t>2.</a:t>
            </a:r>
            <a:r>
              <a:rPr lang="zh-CN" altLang="en-US"/>
              <a:t>已知                  ，       与x成正比例，     与x成反比例，并且当x=2时，             ；当              时               ， 求</a:t>
            </a:r>
            <a:r>
              <a:rPr lang="en-US" altLang="zh-CN"/>
              <a:t>y</a:t>
            </a:r>
            <a:r>
              <a:rPr lang="zh-CN" altLang="en-US"/>
              <a:t>与x的函数表达式。</a:t>
            </a:r>
            <a:endParaRPr lang="zh-CN" altLang="en-US"/>
          </a:p>
        </p:txBody>
      </p:sp>
      <p:graphicFrame>
        <p:nvGraphicFramePr>
          <p:cNvPr id="34828" name="对象 -2147482536"/>
          <p:cNvGraphicFramePr>
            <a:graphicFrameLocks noChangeAspect="1"/>
          </p:cNvGraphicFramePr>
          <p:nvPr/>
        </p:nvGraphicFramePr>
        <p:xfrm>
          <a:off x="917575" y="2366963"/>
          <a:ext cx="1081088" cy="3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69" name="" r:id="rId3" imgW="15849600" imgH="5486400" progId="">
                  <p:embed/>
                </p:oleObj>
              </mc:Choice>
              <mc:Fallback>
                <p:oleObj name="" r:id="rId3" imgW="15849600" imgH="5486400" progId="">
                  <p:embed/>
                  <p:pic>
                    <p:nvPicPr>
                      <p:cNvPr id="0" name="对象 -2147482536"/>
                      <p:cNvPicPr>
                        <a:picLocks noChangeAspect="1"/>
                      </p:cNvPicPr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7575" y="2366963"/>
                        <a:ext cx="1081088" cy="3730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9" name="对象 11"/>
          <p:cNvGraphicFramePr>
            <a:graphicFrameLocks noChangeAspect="1"/>
          </p:cNvGraphicFramePr>
          <p:nvPr/>
        </p:nvGraphicFramePr>
        <p:xfrm>
          <a:off x="2476500" y="2406650"/>
          <a:ext cx="223838" cy="293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" r:id="rId5" imgW="3962400" imgH="5181600" progId="Equation.3">
                  <p:embed/>
                </p:oleObj>
              </mc:Choice>
              <mc:Fallback>
                <p:oleObj name="" r:id="rId5" imgW="3962400" imgH="5181600" progId="Equation.3">
                  <p:embed/>
                  <p:pic>
                    <p:nvPicPr>
                      <p:cNvPr id="0" name="对象 11"/>
                      <p:cNvPicPr>
                        <a:picLocks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476500" y="2406650"/>
                        <a:ext cx="223838" cy="2936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30" name="对象 -2147482535"/>
          <p:cNvGraphicFramePr>
            <a:graphicFrameLocks noChangeAspect="1"/>
          </p:cNvGraphicFramePr>
          <p:nvPr/>
        </p:nvGraphicFramePr>
        <p:xfrm>
          <a:off x="4095750" y="2335213"/>
          <a:ext cx="355600" cy="404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name="" r:id="rId7" imgW="4572000" imgH="5181600" progId="Equation.3">
                  <p:embed/>
                </p:oleObj>
              </mc:Choice>
              <mc:Fallback>
                <p:oleObj name="" r:id="rId7" imgW="4572000" imgH="5181600" progId="Equation.3">
                  <p:embed/>
                  <p:pic>
                    <p:nvPicPr>
                      <p:cNvPr id="0" name="对象 -2147482535"/>
                      <p:cNvPicPr>
                        <a:picLocks noChangeAspect="1"/>
                      </p:cNvPicPr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095750" y="2335213"/>
                        <a:ext cx="355600" cy="4048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31" name="对象 13"/>
          <p:cNvGraphicFramePr>
            <a:graphicFrameLocks noChangeAspect="1"/>
          </p:cNvGraphicFramePr>
          <p:nvPr/>
        </p:nvGraphicFramePr>
        <p:xfrm>
          <a:off x="7424738" y="2363788"/>
          <a:ext cx="738187" cy="347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name="" r:id="rId9" imgW="10363200" imgH="4876800" progId="">
                  <p:embed/>
                </p:oleObj>
              </mc:Choice>
              <mc:Fallback>
                <p:oleObj name="" r:id="rId9" imgW="10363200" imgH="4876800" progId="">
                  <p:embed/>
                  <p:pic>
                    <p:nvPicPr>
                      <p:cNvPr id="0" name="对象 13"/>
                      <p:cNvPicPr>
                        <a:picLocks noChangeAspect="1"/>
                      </p:cNvPicPr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424738" y="2363788"/>
                        <a:ext cx="738187" cy="3476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32" name="对象 14"/>
          <p:cNvGraphicFramePr>
            <a:graphicFrameLocks noChangeAspect="1"/>
          </p:cNvGraphicFramePr>
          <p:nvPr/>
        </p:nvGraphicFramePr>
        <p:xfrm>
          <a:off x="8891588" y="2417763"/>
          <a:ext cx="762000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name="" r:id="rId11" imgW="10058400" imgH="4267200" progId="">
                  <p:embed/>
                </p:oleObj>
              </mc:Choice>
              <mc:Fallback>
                <p:oleObj name="" r:id="rId11" imgW="10058400" imgH="4267200" progId="">
                  <p:embed/>
                  <p:pic>
                    <p:nvPicPr>
                      <p:cNvPr id="0" name="对象 14"/>
                      <p:cNvPicPr>
                        <a:picLocks noChangeAspect="1"/>
                      </p:cNvPicPr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8891588" y="2417763"/>
                        <a:ext cx="762000" cy="3222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33" name="对象 15"/>
          <p:cNvGraphicFramePr>
            <a:graphicFrameLocks noChangeAspect="1"/>
          </p:cNvGraphicFramePr>
          <p:nvPr/>
        </p:nvGraphicFramePr>
        <p:xfrm>
          <a:off x="10007600" y="2417763"/>
          <a:ext cx="585788" cy="334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4" name="" r:id="rId13" imgW="8534400" imgH="4876800" progId="">
                  <p:embed/>
                </p:oleObj>
              </mc:Choice>
              <mc:Fallback>
                <p:oleObj name="" r:id="rId13" imgW="8534400" imgH="4876800" progId="">
                  <p:embed/>
                  <p:pic>
                    <p:nvPicPr>
                      <p:cNvPr id="0" name="对象 15"/>
                      <p:cNvPicPr>
                        <a:picLocks noChangeAspect="1"/>
                      </p:cNvPicPr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0007600" y="2417763"/>
                        <a:ext cx="585788" cy="3349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34" name="文本框 16"/>
          <p:cNvSpPr txBox="1">
            <a:spLocks noChangeArrowheads="1"/>
          </p:cNvSpPr>
          <p:nvPr/>
        </p:nvSpPr>
        <p:spPr bwMode="auto">
          <a:xfrm>
            <a:off x="173038" y="3309938"/>
            <a:ext cx="10133012" cy="1476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/>
              <a:t>3.</a:t>
            </a:r>
            <a:r>
              <a:rPr lang="zh-CN" altLang="en-US"/>
              <a:t>（2015）.如图，一次函数                      的图象与反比例          （</a:t>
            </a:r>
            <a:r>
              <a:rPr lang="en-US" altLang="zh-CN" sz="1600"/>
              <a:t>K</a:t>
            </a:r>
            <a:r>
              <a:rPr lang="zh-CN" altLang="en-US"/>
              <a:t>为常数，且           ）的图象交于           ，</a:t>
            </a:r>
            <a:r>
              <a:rPr lang="en-US" altLang="zh-CN"/>
              <a:t>B</a:t>
            </a:r>
            <a:r>
              <a:rPr lang="zh-CN" altLang="en-US"/>
              <a:t>两点.</a:t>
            </a:r>
            <a:endParaRPr lang="zh-CN" altLang="en-US"/>
          </a:p>
          <a:p>
            <a:r>
              <a:rPr lang="zh-CN" altLang="en-US"/>
              <a:t>（1）求反比例函数的表达式及点</a:t>
            </a:r>
            <a:r>
              <a:rPr lang="en-US" altLang="zh-CN"/>
              <a:t>B</a:t>
            </a:r>
            <a:r>
              <a:rPr lang="zh-CN" altLang="en-US"/>
              <a:t>的坐标；</a:t>
            </a:r>
            <a:endParaRPr lang="zh-CN" altLang="en-US"/>
          </a:p>
          <a:p>
            <a:r>
              <a:rPr lang="zh-CN" altLang="en-US"/>
              <a:t>（2）在</a:t>
            </a:r>
            <a:r>
              <a:rPr lang="en-US" altLang="zh-CN"/>
              <a:t>X</a:t>
            </a:r>
            <a:r>
              <a:rPr lang="zh-CN" altLang="en-US"/>
              <a:t>轴上找一点</a:t>
            </a:r>
            <a:r>
              <a:rPr lang="en-US" altLang="zh-CN"/>
              <a:t>P</a:t>
            </a:r>
            <a:r>
              <a:rPr lang="zh-CN" altLang="en-US"/>
              <a:t>，使              的值最小，求满足条件的</a:t>
            </a:r>
            <a:endParaRPr lang="zh-CN" altLang="en-US"/>
          </a:p>
          <a:p>
            <a:r>
              <a:rPr lang="zh-CN" altLang="en-US"/>
              <a:t>点</a:t>
            </a:r>
            <a:r>
              <a:rPr lang="en-US" altLang="zh-CN"/>
              <a:t>P</a:t>
            </a:r>
            <a:r>
              <a:rPr lang="zh-CN" altLang="en-US"/>
              <a:t>的坐标及          的面积.</a:t>
            </a:r>
            <a:endParaRPr lang="zh-CN" altLang="en-US"/>
          </a:p>
        </p:txBody>
      </p:sp>
      <p:pic>
        <p:nvPicPr>
          <p:cNvPr id="34835" name="图片 6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246938" y="3652838"/>
            <a:ext cx="2227262" cy="226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4836" name="Picture 144"/>
          <p:cNvGraphicFramePr>
            <a:graphicFrameLocks noChangeAspect="1"/>
          </p:cNvGraphicFramePr>
          <p:nvPr/>
        </p:nvGraphicFramePr>
        <p:xfrm>
          <a:off x="3241675" y="3351213"/>
          <a:ext cx="969963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" name="" r:id="rId16" imgW="15544800" imgH="4876800" progId="">
                  <p:embed/>
                </p:oleObj>
              </mc:Choice>
              <mc:Fallback>
                <p:oleObj name="" r:id="rId16" imgW="15544800" imgH="4876800" progId="">
                  <p:embed/>
                  <p:pic>
                    <p:nvPicPr>
                      <p:cNvPr id="0" name="Picture 144"/>
                      <p:cNvPicPr>
                        <a:picLocks noChangeAspect="1"/>
                      </p:cNvPicPr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3241675" y="3351213"/>
                        <a:ext cx="969963" cy="3016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37" name="Picture 145"/>
          <p:cNvGraphicFramePr>
            <a:graphicFrameLocks noChangeAspect="1"/>
          </p:cNvGraphicFramePr>
          <p:nvPr/>
        </p:nvGraphicFramePr>
        <p:xfrm>
          <a:off x="6159500" y="3241675"/>
          <a:ext cx="519113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" name="" r:id="rId18" imgW="9448800" imgH="9448800" progId="">
                  <p:embed/>
                </p:oleObj>
              </mc:Choice>
              <mc:Fallback>
                <p:oleObj name="" r:id="rId18" imgW="9448800" imgH="9448800" progId="">
                  <p:embed/>
                  <p:pic>
                    <p:nvPicPr>
                      <p:cNvPr id="0" name="Picture 145"/>
                      <p:cNvPicPr>
                        <a:picLocks noChangeAspect="1"/>
                      </p:cNvPicPr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6159500" y="3241675"/>
                        <a:ext cx="519113" cy="5207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38" name="Picture 147"/>
          <p:cNvGraphicFramePr>
            <a:graphicFrameLocks noChangeAspect="1"/>
          </p:cNvGraphicFramePr>
          <p:nvPr/>
        </p:nvGraphicFramePr>
        <p:xfrm>
          <a:off x="8270875" y="3409950"/>
          <a:ext cx="620713" cy="27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7" name="" r:id="rId20" imgW="9753600" imgH="4267200" progId="">
                  <p:embed/>
                </p:oleObj>
              </mc:Choice>
              <mc:Fallback>
                <p:oleObj name="" r:id="rId20" imgW="9753600" imgH="4267200" progId="">
                  <p:embed/>
                  <p:pic>
                    <p:nvPicPr>
                      <p:cNvPr id="0" name="Picture 147"/>
                      <p:cNvPicPr>
                        <a:picLocks noChangeAspect="1"/>
                      </p:cNvPicPr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8270875" y="3409950"/>
                        <a:ext cx="620713" cy="2778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39" name="Picture 148"/>
          <p:cNvGraphicFramePr>
            <a:graphicFrameLocks noChangeAspect="1"/>
          </p:cNvGraphicFramePr>
          <p:nvPr/>
        </p:nvGraphicFramePr>
        <p:xfrm>
          <a:off x="530225" y="3652838"/>
          <a:ext cx="658813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8" name="" r:id="rId22" imgW="11582400" imgH="6096000" progId="">
                  <p:embed/>
                </p:oleObj>
              </mc:Choice>
              <mc:Fallback>
                <p:oleObj name="" r:id="rId22" imgW="11582400" imgH="6096000" progId="">
                  <p:embed/>
                  <p:pic>
                    <p:nvPicPr>
                      <p:cNvPr id="0" name="Picture 148"/>
                      <p:cNvPicPr>
                        <a:picLocks noChangeAspect="1"/>
                      </p:cNvPicPr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530225" y="3652838"/>
                        <a:ext cx="658813" cy="3524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40" name="Picture 153"/>
          <p:cNvGraphicFramePr>
            <a:graphicFrameLocks noChangeAspect="1"/>
          </p:cNvGraphicFramePr>
          <p:nvPr/>
        </p:nvGraphicFramePr>
        <p:xfrm>
          <a:off x="3054350" y="4249738"/>
          <a:ext cx="758825" cy="25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9" name="" r:id="rId24" imgW="13411200" imgH="4267200" progId="">
                  <p:embed/>
                </p:oleObj>
              </mc:Choice>
              <mc:Fallback>
                <p:oleObj name="" r:id="rId24" imgW="13411200" imgH="4267200" progId="">
                  <p:embed/>
                  <p:pic>
                    <p:nvPicPr>
                      <p:cNvPr id="0" name="Picture 153"/>
                      <p:cNvPicPr>
                        <a:picLocks noChangeAspect="1"/>
                      </p:cNvPicPr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3054350" y="4249738"/>
                        <a:ext cx="758825" cy="2508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41" name="Picture 155"/>
          <p:cNvGraphicFramePr>
            <a:graphicFrameLocks noChangeAspect="1"/>
          </p:cNvGraphicFramePr>
          <p:nvPr/>
        </p:nvGraphicFramePr>
        <p:xfrm>
          <a:off x="1517650" y="4500563"/>
          <a:ext cx="628650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0" name="" r:id="rId26" imgW="9753600" imgH="4267200" progId="">
                  <p:embed/>
                </p:oleObj>
              </mc:Choice>
              <mc:Fallback>
                <p:oleObj name="" r:id="rId26" imgW="9753600" imgH="4267200" progId="">
                  <p:embed/>
                  <p:pic>
                    <p:nvPicPr>
                      <p:cNvPr id="0" name="Picture 155"/>
                      <p:cNvPicPr>
                        <a:picLocks noChangeAspect="1"/>
                      </p:cNvPicPr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1517650" y="4500563"/>
                        <a:ext cx="628650" cy="2857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42" name="文本框 8"/>
          <p:cNvSpPr txBox="1">
            <a:spLocks noChangeArrowheads="1"/>
          </p:cNvSpPr>
          <p:nvPr/>
        </p:nvSpPr>
        <p:spPr bwMode="auto">
          <a:xfrm>
            <a:off x="173038" y="1125538"/>
            <a:ext cx="902176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/>
              <a:t>1</a:t>
            </a:r>
            <a:r>
              <a:rPr lang="zh-CN" altLang="en-US"/>
              <a:t>．如图为反比例函数          在第一象限的图象，点A为此图象上的一动点，过点A分别作</a:t>
            </a:r>
            <a:endParaRPr lang="zh-CN" altLang="en-US"/>
          </a:p>
          <a:p>
            <a:r>
              <a:rPr lang="zh-CN" altLang="en-US"/>
              <a:t>AB⊥x轴和AC⊥y轴，垂足分别为B，C．则四边形OBAC周长的最小值为</a:t>
            </a:r>
            <a:r>
              <a:rPr lang="zh-CN" altLang="en-US" u="sng"/>
              <a:t>              </a:t>
            </a:r>
            <a:endParaRPr lang="zh-CN" altLang="en-US" u="sng"/>
          </a:p>
        </p:txBody>
      </p:sp>
      <p:graphicFrame>
        <p:nvGraphicFramePr>
          <p:cNvPr id="34843" name="对象 12">
            <a:hlinkClick r:id="" action="ppaction://ole?verb=1"/>
          </p:cNvPr>
          <p:cNvGraphicFramePr>
            <a:graphicFrameLocks noChangeAspect="1"/>
          </p:cNvGraphicFramePr>
          <p:nvPr/>
        </p:nvGraphicFramePr>
        <p:xfrm>
          <a:off x="2476500" y="1022350"/>
          <a:ext cx="481013" cy="49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1" name="" r:id="rId28" imgW="9144000" imgH="9448800" progId="">
                  <p:embed/>
                </p:oleObj>
              </mc:Choice>
              <mc:Fallback>
                <p:oleObj name="" r:id="rId28" imgW="9144000" imgH="9448800" progId="">
                  <p:embed/>
                  <p:pic>
                    <p:nvPicPr>
                      <p:cNvPr id="0" name="对象 12"/>
                      <p:cNvPicPr>
                        <a:picLocks noChangeAspect="1"/>
                      </p:cNvPicPr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2476500" y="1022350"/>
                        <a:ext cx="481013" cy="4968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4844" name="图片 1073742885"/>
          <p:cNvPicPr>
            <a:picLocks noChangeAspect="1" noChangeArrowheads="1"/>
          </p:cNvPicPr>
          <p:nvPr/>
        </p:nvPicPr>
        <p:blipFill>
          <a:blip r:embed="rId30"/>
          <a:srcRect/>
          <a:stretch>
            <a:fillRect/>
          </a:stretch>
        </p:blipFill>
        <p:spPr bwMode="auto">
          <a:xfrm>
            <a:off x="9474200" y="958850"/>
            <a:ext cx="14493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AutoShape 10"/>
          <p:cNvSpPr>
            <a:spLocks noChangeArrowheads="1"/>
          </p:cNvSpPr>
          <p:nvPr/>
        </p:nvSpPr>
        <p:spPr bwMode="auto">
          <a:xfrm>
            <a:off x="-273050" y="347663"/>
            <a:ext cx="11520488" cy="5119687"/>
          </a:xfrm>
          <a:prstGeom prst="roundRect">
            <a:avLst>
              <a:gd name="adj" fmla="val 8856"/>
            </a:avLst>
          </a:pr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FFFFFF"/>
              </a:gs>
            </a:gsLst>
            <a:lin ang="2700000" scaled="1"/>
          </a:gradFill>
          <a:ln w="38100">
            <a:solidFill>
              <a:srgbClr val="FF9900"/>
            </a:solidFill>
            <a:round/>
          </a:ln>
        </p:spPr>
        <p:txBody>
          <a:bodyPr wrap="none" anchor="ctr"/>
          <a:lstStyle/>
          <a:p>
            <a:r>
              <a:rPr lang="en-US" altLang="zh-CN" sz="100"/>
              <a:t> </a:t>
            </a:r>
            <a:endParaRPr lang="zh-CN" altLang="en-US" sz="100"/>
          </a:p>
        </p:txBody>
      </p:sp>
      <p:sp>
        <p:nvSpPr>
          <p:cNvPr id="40962" name="Text Box 4"/>
          <p:cNvSpPr txBox="1"/>
          <p:nvPr/>
        </p:nvSpPr>
        <p:spPr>
          <a:xfrm>
            <a:off x="0" y="5541963"/>
            <a:ext cx="11522075" cy="604837"/>
          </a:xfrm>
          <a:prstGeom prst="rect">
            <a:avLst/>
          </a:prstGeom>
          <a:solidFill>
            <a:srgbClr val="800000"/>
          </a:solidFill>
          <a:ln w="9525">
            <a:noFill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335" noProof="1">
                <a:solidFill>
                  <a:srgbClr val="00FF99"/>
                </a:solidFill>
              </a:rPr>
              <a:t>课  例  解  读</a:t>
            </a:r>
            <a:endParaRPr lang="zh-CN" altLang="en-US" sz="3335" noProof="1">
              <a:solidFill>
                <a:srgbClr val="00FF99"/>
              </a:solidFill>
            </a:endParaRPr>
          </a:p>
        </p:txBody>
      </p:sp>
      <p:grpSp>
        <p:nvGrpSpPr>
          <p:cNvPr id="2" name="Group 15"/>
          <p:cNvGrpSpPr/>
          <p:nvPr/>
        </p:nvGrpSpPr>
        <p:grpSpPr bwMode="auto">
          <a:xfrm>
            <a:off x="163513" y="571500"/>
            <a:ext cx="754062" cy="517525"/>
            <a:chOff x="0" y="0"/>
            <a:chExt cx="376" cy="391"/>
          </a:xfrm>
        </p:grpSpPr>
        <p:sp>
          <p:nvSpPr>
            <p:cNvPr id="35844" name="Oval 16"/>
            <p:cNvSpPr>
              <a:spLocks noChangeArrowheads="1"/>
            </p:cNvSpPr>
            <p:nvPr/>
          </p:nvSpPr>
          <p:spPr bwMode="auto">
            <a:xfrm>
              <a:off x="5" y="20"/>
              <a:ext cx="371" cy="371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</a:ln>
          </p:spPr>
          <p:txBody>
            <a:bodyPr wrap="none" anchor="ctr"/>
            <a:lstStyle/>
            <a:p>
              <a:endParaRPr lang="zh-CN" altLang="en-US" sz="100"/>
            </a:p>
          </p:txBody>
        </p:sp>
        <p:grpSp>
          <p:nvGrpSpPr>
            <p:cNvPr id="3" name="Group 17"/>
            <p:cNvGrpSpPr/>
            <p:nvPr/>
          </p:nvGrpSpPr>
          <p:grpSpPr bwMode="auto">
            <a:xfrm>
              <a:off x="0" y="0"/>
              <a:ext cx="376" cy="376"/>
              <a:chOff x="0" y="0"/>
              <a:chExt cx="376" cy="376"/>
            </a:xfrm>
          </p:grpSpPr>
          <p:sp>
            <p:nvSpPr>
              <p:cNvPr id="10" name="AutoShape 1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76" cy="375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2"/>
                  </a:gs>
                  <a:gs pos="100000">
                    <a:schemeClr val="bg1"/>
                  </a:gs>
                </a:gsLst>
                <a:path path="rect">
                  <a:fillToRect l="100000" t="100000"/>
                </a:path>
              </a:gradFill>
              <a:ln w="9525">
                <a:noFill/>
                <a:round/>
              </a:ln>
              <a:effectLst>
                <a:outerShdw dist="254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buFontTx/>
                  <a:buNone/>
                  <a:defRPr/>
                </a:pPr>
                <a:endParaRPr lang="zh-CN" altLang="en-US" sz="1500"/>
              </a:p>
            </p:txBody>
          </p:sp>
          <p:sp>
            <p:nvSpPr>
              <p:cNvPr id="11" name="Oval 19"/>
              <p:cNvSpPr>
                <a:spLocks noChangeArrowheads="1"/>
              </p:cNvSpPr>
              <p:nvPr/>
            </p:nvSpPr>
            <p:spPr bwMode="auto">
              <a:xfrm>
                <a:off x="87" y="80"/>
                <a:ext cx="211" cy="212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>
                  <a:buFontTx/>
                  <a:buNone/>
                  <a:defRPr/>
                </a:pPr>
                <a:endParaRPr lang="zh-CN" altLang="en-US" sz="1500"/>
              </a:p>
            </p:txBody>
          </p:sp>
        </p:grpSp>
      </p:grp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760413" y="571500"/>
            <a:ext cx="7596187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zh-CN" alt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/>
              </a:rPr>
              <a:t>（六）课后分层作业，巩固提高（选做）。</a:t>
            </a:r>
            <a:endParaRPr lang="zh-CN" altLang="en-US" sz="28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/>
            </a:endParaRPr>
          </a:p>
        </p:txBody>
      </p:sp>
      <p:sp>
        <p:nvSpPr>
          <p:cNvPr id="35849" name="动作按钮: 第一张 17">
            <a:hlinkClick r:id="rId1" action="ppaction://hlinksldjump"/>
          </p:cNvPr>
          <p:cNvSpPr>
            <a:spLocks noChangeArrowheads="1"/>
          </p:cNvSpPr>
          <p:nvPr/>
        </p:nvSpPr>
        <p:spPr bwMode="auto">
          <a:xfrm>
            <a:off x="10821988" y="5691188"/>
            <a:ext cx="700087" cy="595312"/>
          </a:xfrm>
          <a:prstGeom prst="actionButtonHom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 sz="100"/>
          </a:p>
        </p:txBody>
      </p:sp>
      <p:pic>
        <p:nvPicPr>
          <p:cNvPr id="358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70033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51" name="文本框 1"/>
          <p:cNvSpPr txBox="1">
            <a:spLocks noChangeArrowheads="1"/>
          </p:cNvSpPr>
          <p:nvPr/>
        </p:nvSpPr>
        <p:spPr bwMode="auto">
          <a:xfrm>
            <a:off x="173038" y="1212850"/>
            <a:ext cx="10621962" cy="922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/>
              <a:t> </a:t>
            </a:r>
            <a:r>
              <a:rPr lang="en-US" altLang="zh-CN"/>
              <a:t>4.(2013)</a:t>
            </a:r>
            <a:r>
              <a:rPr lang="zh-CN" altLang="en-US"/>
              <a:t>若关于</a:t>
            </a:r>
            <a:r>
              <a:rPr lang="en-US" altLang="zh-CN"/>
              <a:t>t</a:t>
            </a:r>
            <a:r>
              <a:rPr lang="zh-CN" altLang="en-US"/>
              <a:t>的不等式组                 ，恰有三个整数解，则关于</a:t>
            </a:r>
            <a:r>
              <a:rPr lang="en-US" altLang="zh-CN"/>
              <a:t>x</a:t>
            </a:r>
            <a:r>
              <a:rPr lang="zh-CN" altLang="en-US"/>
              <a:t>的一次函数               的图像与反比例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函数                的图像的公共点的个数为_________.</a:t>
            </a:r>
            <a:endParaRPr lang="zh-CN" altLang="en-US"/>
          </a:p>
        </p:txBody>
      </p:sp>
      <p:graphicFrame>
        <p:nvGraphicFramePr>
          <p:cNvPr id="35853" name="对象 69"/>
          <p:cNvGraphicFramePr>
            <a:graphicFrameLocks noChangeAspect="1"/>
          </p:cNvGraphicFramePr>
          <p:nvPr/>
        </p:nvGraphicFramePr>
        <p:xfrm>
          <a:off x="8235950" y="1146175"/>
          <a:ext cx="83185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" r:id="rId3" imgW="16459200" imgH="9448800" progId="">
                  <p:embed/>
                </p:oleObj>
              </mc:Choice>
              <mc:Fallback>
                <p:oleObj name="" r:id="rId3" imgW="16459200" imgH="9448800" progId="">
                  <p:embed/>
                  <p:pic>
                    <p:nvPicPr>
                      <p:cNvPr id="0" name="对象 69"/>
                      <p:cNvPicPr>
                        <a:picLocks noChangeAspect="1"/>
                      </p:cNvPicPr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235950" y="1146175"/>
                        <a:ext cx="831850" cy="4762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54" name="对象 70"/>
          <p:cNvGraphicFramePr>
            <a:graphicFrameLocks noChangeAspect="1"/>
          </p:cNvGraphicFramePr>
          <p:nvPr/>
        </p:nvGraphicFramePr>
        <p:xfrm>
          <a:off x="760413" y="1692275"/>
          <a:ext cx="893762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" name="" r:id="rId5" imgW="15849600" imgH="9448800" progId="">
                  <p:embed/>
                </p:oleObj>
              </mc:Choice>
              <mc:Fallback>
                <p:oleObj name="" r:id="rId5" imgW="15849600" imgH="9448800" progId="">
                  <p:embed/>
                  <p:pic>
                    <p:nvPicPr>
                      <p:cNvPr id="0" name="对象 70"/>
                      <p:cNvPicPr>
                        <a:picLocks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60413" y="1692275"/>
                        <a:ext cx="893762" cy="5334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55" name="文本框 4"/>
          <p:cNvSpPr txBox="1">
            <a:spLocks noChangeArrowheads="1"/>
          </p:cNvSpPr>
          <p:nvPr/>
        </p:nvSpPr>
        <p:spPr bwMode="auto">
          <a:xfrm>
            <a:off x="163513" y="2298700"/>
            <a:ext cx="10647362" cy="1476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dirty="0" smtClean="0"/>
              <a:t>5</a:t>
            </a:r>
            <a:r>
              <a:rPr lang="zh-CN" altLang="en-US" dirty="0" smtClean="0"/>
              <a:t>.两个反比例函数        和         在第一象限内的图象如图所示，点P在        的图象上，PC⊥x轴于点C，</a:t>
            </a:r>
            <a:endParaRPr lang="zh-CN" altLang="en-US" dirty="0" smtClean="0"/>
          </a:p>
          <a:p>
            <a:r>
              <a:rPr lang="zh-CN" altLang="en-US" dirty="0" smtClean="0"/>
              <a:t>  </a:t>
            </a:r>
            <a:endParaRPr lang="zh-CN" altLang="en-US" dirty="0" smtClean="0"/>
          </a:p>
          <a:p>
            <a:r>
              <a:rPr lang="zh-CN" altLang="en-US" dirty="0" smtClean="0"/>
              <a:t>交             的图象于点A，PD⊥y轴于点D，交           的图象于点B，当点P在         的图象上运动时，以下</a:t>
            </a:r>
            <a:endParaRPr lang="zh-CN" altLang="en-US" dirty="0" smtClean="0"/>
          </a:p>
          <a:p>
            <a:r>
              <a:rPr lang="zh-CN" altLang="en-US" dirty="0" smtClean="0"/>
              <a:t>结论：①△ODB与△OCA的面积相等；②四边形PAOB的面积不会发生变化；③PA与PB始终相等；</a:t>
            </a:r>
            <a:endParaRPr lang="zh-CN" altLang="en-US" dirty="0" smtClean="0"/>
          </a:p>
          <a:p>
            <a:r>
              <a:rPr lang="zh-CN" altLang="en-US" dirty="0" smtClean="0"/>
              <a:t>④当点A是PC的中点时，点B一定是PD的中点.其中一定正确的是               （填序号）</a:t>
            </a:r>
            <a:endParaRPr lang="zh-CN" altLang="en-US" dirty="0"/>
          </a:p>
        </p:txBody>
      </p:sp>
      <p:grpSp>
        <p:nvGrpSpPr>
          <p:cNvPr id="4" name="组合 1073743090"/>
          <p:cNvGrpSpPr>
            <a:grpSpLocks noChangeAspect="1"/>
          </p:cNvGrpSpPr>
          <p:nvPr/>
        </p:nvGrpSpPr>
        <p:grpSpPr bwMode="auto">
          <a:xfrm>
            <a:off x="8455025" y="3543300"/>
            <a:ext cx="2203450" cy="2051050"/>
            <a:chOff x="3172" y="5921"/>
            <a:chExt cx="3157" cy="2940"/>
          </a:xfrm>
        </p:grpSpPr>
        <p:sp>
          <p:nvSpPr>
            <p:cNvPr id="35857" name="矩形 5"/>
            <p:cNvSpPr>
              <a:spLocks noChangeAspect="1" noChangeArrowheads="1" noTextEdit="1"/>
            </p:cNvSpPr>
            <p:nvPr/>
          </p:nvSpPr>
          <p:spPr bwMode="auto">
            <a:xfrm>
              <a:off x="3172" y="5921"/>
              <a:ext cx="3157" cy="294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58" name="直接连接符 1073743092"/>
            <p:cNvSpPr>
              <a:spLocks noChangeShapeType="1"/>
            </p:cNvSpPr>
            <p:nvPr/>
          </p:nvSpPr>
          <p:spPr bwMode="auto">
            <a:xfrm>
              <a:off x="3180" y="8205"/>
              <a:ext cx="234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59" name="直接连接符 1073743093"/>
            <p:cNvSpPr>
              <a:spLocks noChangeShapeType="1"/>
            </p:cNvSpPr>
            <p:nvPr/>
          </p:nvSpPr>
          <p:spPr bwMode="auto">
            <a:xfrm flipV="1">
              <a:off x="3855" y="6525"/>
              <a:ext cx="16" cy="202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60" name="文本框 1073743094"/>
            <p:cNvSpPr txBox="1">
              <a:spLocks noChangeArrowheads="1"/>
            </p:cNvSpPr>
            <p:nvPr/>
          </p:nvSpPr>
          <p:spPr bwMode="auto">
            <a:xfrm>
              <a:off x="3573" y="8054"/>
              <a:ext cx="219" cy="54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/>
            <a:lstStyle/>
            <a:p>
              <a:r>
                <a:rPr lang="zh-CN" altLang="en-US"/>
                <a:t>O</a:t>
              </a:r>
              <a:endParaRPr lang="zh-CN" altLang="en-US"/>
            </a:p>
            <a:p>
              <a:endParaRPr lang="zh-CN" altLang="en-US"/>
            </a:p>
          </p:txBody>
        </p:sp>
        <p:sp>
          <p:nvSpPr>
            <p:cNvPr id="35861" name="文本框 1073743095"/>
            <p:cNvSpPr txBox="1">
              <a:spLocks noChangeArrowheads="1"/>
            </p:cNvSpPr>
            <p:nvPr/>
          </p:nvSpPr>
          <p:spPr bwMode="auto">
            <a:xfrm>
              <a:off x="5360" y="8099"/>
              <a:ext cx="216" cy="54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/>
            <a:lstStyle/>
            <a:p>
              <a:r>
                <a:rPr lang="zh-CN" altLang="en-US"/>
                <a:t>xy</a:t>
              </a:r>
              <a:endParaRPr lang="zh-CN" altLang="en-US"/>
            </a:p>
            <a:p>
              <a:endParaRPr lang="zh-CN" altLang="en-US"/>
            </a:p>
          </p:txBody>
        </p:sp>
        <p:sp>
          <p:nvSpPr>
            <p:cNvPr id="35862" name="文本框 1073743096"/>
            <p:cNvSpPr txBox="1">
              <a:spLocks noChangeArrowheads="1"/>
            </p:cNvSpPr>
            <p:nvPr/>
          </p:nvSpPr>
          <p:spPr bwMode="auto">
            <a:xfrm>
              <a:off x="3620" y="6299"/>
              <a:ext cx="216" cy="54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/>
            <a:lstStyle/>
            <a:p>
              <a:r>
                <a:rPr lang="zh-CN" altLang="en-US"/>
                <a:t>y</a:t>
              </a:r>
              <a:endParaRPr lang="zh-CN" altLang="en-US"/>
            </a:p>
            <a:p>
              <a:endParaRPr lang="zh-CN" altLang="en-US"/>
            </a:p>
          </p:txBody>
        </p:sp>
        <p:sp>
          <p:nvSpPr>
            <p:cNvPr id="35863" name="任意多边形 1073743097"/>
            <p:cNvSpPr>
              <a:spLocks noChangeArrowheads="1"/>
            </p:cNvSpPr>
            <p:nvPr/>
          </p:nvSpPr>
          <p:spPr bwMode="auto">
            <a:xfrm>
              <a:off x="4053" y="6596"/>
              <a:ext cx="1200" cy="14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70" y="1155"/>
                </a:cxn>
                <a:cxn ang="0">
                  <a:pos x="1395" y="1500"/>
                </a:cxn>
              </a:cxnLst>
              <a:rect l="0" t="0" r="r" b="b"/>
              <a:pathLst>
                <a:path w="1395" h="1500">
                  <a:moveTo>
                    <a:pt x="0" y="0"/>
                  </a:moveTo>
                  <a:cubicBezTo>
                    <a:pt x="19" y="452"/>
                    <a:pt x="38" y="905"/>
                    <a:pt x="270" y="1155"/>
                  </a:cubicBezTo>
                  <a:cubicBezTo>
                    <a:pt x="502" y="1405"/>
                    <a:pt x="948" y="1452"/>
                    <a:pt x="1395" y="150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64" name="任意多边形 1073743098"/>
            <p:cNvSpPr>
              <a:spLocks noChangeArrowheads="1"/>
            </p:cNvSpPr>
            <p:nvPr/>
          </p:nvSpPr>
          <p:spPr bwMode="auto">
            <a:xfrm>
              <a:off x="4293" y="6566"/>
              <a:ext cx="975" cy="11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90" y="1035"/>
                </a:cxn>
                <a:cxn ang="0">
                  <a:pos x="1350" y="1470"/>
                </a:cxn>
              </a:cxnLst>
              <a:rect l="0" t="0" r="r" b="b"/>
              <a:pathLst>
                <a:path w="1350" h="1470">
                  <a:moveTo>
                    <a:pt x="0" y="0"/>
                  </a:moveTo>
                  <a:cubicBezTo>
                    <a:pt x="82" y="395"/>
                    <a:pt x="165" y="790"/>
                    <a:pt x="390" y="1035"/>
                  </a:cubicBezTo>
                  <a:cubicBezTo>
                    <a:pt x="615" y="1280"/>
                    <a:pt x="982" y="1375"/>
                    <a:pt x="1350" y="147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65" name="直接连接符 1073743099"/>
            <p:cNvSpPr>
              <a:spLocks noChangeShapeType="1"/>
            </p:cNvSpPr>
            <p:nvPr/>
          </p:nvSpPr>
          <p:spPr bwMode="auto">
            <a:xfrm flipH="1">
              <a:off x="3858" y="7166"/>
              <a:ext cx="61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66" name="直接连接符 1073743100"/>
            <p:cNvSpPr>
              <a:spLocks noChangeShapeType="1"/>
            </p:cNvSpPr>
            <p:nvPr/>
          </p:nvSpPr>
          <p:spPr bwMode="auto">
            <a:xfrm>
              <a:off x="4458" y="7151"/>
              <a:ext cx="0" cy="10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67" name="直接连接符 1073743101"/>
            <p:cNvSpPr>
              <a:spLocks noChangeShapeType="1"/>
            </p:cNvSpPr>
            <p:nvPr/>
          </p:nvSpPr>
          <p:spPr bwMode="auto">
            <a:xfrm flipH="1">
              <a:off x="3873" y="7166"/>
              <a:ext cx="255" cy="10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68" name="直接连接符 1073743102"/>
            <p:cNvSpPr>
              <a:spLocks noChangeShapeType="1"/>
            </p:cNvSpPr>
            <p:nvPr/>
          </p:nvSpPr>
          <p:spPr bwMode="auto">
            <a:xfrm flipH="1">
              <a:off x="3866" y="7766"/>
              <a:ext cx="600" cy="44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69" name="任意多边形 1073743103"/>
            <p:cNvSpPr>
              <a:spLocks noChangeArrowheads="1"/>
            </p:cNvSpPr>
            <p:nvPr/>
          </p:nvSpPr>
          <p:spPr bwMode="auto">
            <a:xfrm>
              <a:off x="3858" y="7151"/>
              <a:ext cx="600" cy="1035"/>
            </a:xfrm>
            <a:custGeom>
              <a:avLst/>
              <a:gdLst/>
              <a:ahLst/>
              <a:cxnLst>
                <a:cxn ang="0">
                  <a:pos x="270" y="15"/>
                </a:cxn>
                <a:cxn ang="0">
                  <a:pos x="585" y="0"/>
                </a:cxn>
                <a:cxn ang="0">
                  <a:pos x="585" y="600"/>
                </a:cxn>
                <a:cxn ang="0">
                  <a:pos x="0" y="1035"/>
                </a:cxn>
                <a:cxn ang="0">
                  <a:pos x="270" y="15"/>
                </a:cxn>
              </a:cxnLst>
              <a:rect l="0" t="0" r="r" b="b"/>
              <a:pathLst>
                <a:path w="585" h="1035">
                  <a:moveTo>
                    <a:pt x="270" y="15"/>
                  </a:moveTo>
                  <a:lnTo>
                    <a:pt x="585" y="0"/>
                  </a:lnTo>
                  <a:lnTo>
                    <a:pt x="585" y="600"/>
                  </a:lnTo>
                  <a:lnTo>
                    <a:pt x="0" y="1035"/>
                  </a:lnTo>
                  <a:lnTo>
                    <a:pt x="270" y="15"/>
                  </a:lnTo>
                  <a:close/>
                </a:path>
              </a:pathLst>
            </a:custGeom>
            <a:solidFill>
              <a:srgbClr val="808080"/>
            </a:solidFill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70" name="文本框 1073743104"/>
            <p:cNvSpPr txBox="1">
              <a:spLocks noChangeArrowheads="1"/>
            </p:cNvSpPr>
            <p:nvPr/>
          </p:nvSpPr>
          <p:spPr bwMode="auto">
            <a:xfrm>
              <a:off x="3602" y="6899"/>
              <a:ext cx="220" cy="54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/>
            <a:lstStyle/>
            <a:p>
              <a:r>
                <a:rPr lang="zh-CN" altLang="en-US"/>
                <a:t>D</a:t>
              </a:r>
              <a:endParaRPr lang="zh-CN" altLang="en-US"/>
            </a:p>
            <a:p>
              <a:endParaRPr lang="zh-CN" altLang="en-US"/>
            </a:p>
          </p:txBody>
        </p:sp>
        <p:sp>
          <p:nvSpPr>
            <p:cNvPr id="35871" name="文本框 1073743105"/>
            <p:cNvSpPr txBox="1">
              <a:spLocks noChangeArrowheads="1"/>
            </p:cNvSpPr>
            <p:nvPr/>
          </p:nvSpPr>
          <p:spPr bwMode="auto">
            <a:xfrm>
              <a:off x="4112" y="6734"/>
              <a:ext cx="220" cy="54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/>
            <a:lstStyle/>
            <a:p>
              <a:r>
                <a:rPr lang="zh-CN" altLang="en-US"/>
                <a:t>B</a:t>
              </a:r>
              <a:endParaRPr lang="zh-CN" altLang="en-US"/>
            </a:p>
            <a:p>
              <a:endParaRPr lang="zh-CN" altLang="en-US"/>
            </a:p>
          </p:txBody>
        </p:sp>
        <p:sp>
          <p:nvSpPr>
            <p:cNvPr id="35872" name="文本框 1073743106"/>
            <p:cNvSpPr txBox="1">
              <a:spLocks noChangeArrowheads="1"/>
            </p:cNvSpPr>
            <p:nvPr/>
          </p:nvSpPr>
          <p:spPr bwMode="auto">
            <a:xfrm>
              <a:off x="4517" y="6794"/>
              <a:ext cx="220" cy="54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/>
            <a:lstStyle/>
            <a:p>
              <a:r>
                <a:rPr lang="zh-CN" altLang="en-US"/>
                <a:t>P</a:t>
              </a:r>
              <a:endParaRPr lang="zh-CN" altLang="en-US"/>
            </a:p>
            <a:p>
              <a:endParaRPr lang="zh-CN" altLang="en-US"/>
            </a:p>
          </p:txBody>
        </p:sp>
        <p:sp>
          <p:nvSpPr>
            <p:cNvPr id="35873" name="文本框 1073743107"/>
            <p:cNvSpPr txBox="1">
              <a:spLocks noChangeArrowheads="1"/>
            </p:cNvSpPr>
            <p:nvPr/>
          </p:nvSpPr>
          <p:spPr bwMode="auto">
            <a:xfrm>
              <a:off x="4547" y="7424"/>
              <a:ext cx="220" cy="54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/>
            <a:lstStyle/>
            <a:p>
              <a:r>
                <a:rPr lang="zh-CN" altLang="en-US"/>
                <a:t>A</a:t>
              </a:r>
              <a:endParaRPr lang="zh-CN" altLang="en-US"/>
            </a:p>
            <a:p>
              <a:endParaRPr lang="zh-CN" altLang="en-US"/>
            </a:p>
          </p:txBody>
        </p:sp>
        <p:sp>
          <p:nvSpPr>
            <p:cNvPr id="35874" name="文本框 1073743108"/>
            <p:cNvSpPr txBox="1">
              <a:spLocks noChangeArrowheads="1"/>
            </p:cNvSpPr>
            <p:nvPr/>
          </p:nvSpPr>
          <p:spPr bwMode="auto">
            <a:xfrm>
              <a:off x="4337" y="8114"/>
              <a:ext cx="220" cy="54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/>
            <a:lstStyle/>
            <a:p>
              <a:r>
                <a:rPr lang="zh-CN" altLang="en-US"/>
                <a:t>C</a:t>
              </a:r>
              <a:endParaRPr lang="zh-CN" altLang="en-US"/>
            </a:p>
            <a:p>
              <a:endParaRPr lang="zh-CN" altLang="en-US"/>
            </a:p>
          </p:txBody>
        </p:sp>
        <p:sp>
          <p:nvSpPr>
            <p:cNvPr id="35875" name="文本框 1073743109"/>
            <p:cNvSpPr txBox="1">
              <a:spLocks noChangeArrowheads="1"/>
            </p:cNvSpPr>
            <p:nvPr/>
          </p:nvSpPr>
          <p:spPr bwMode="auto">
            <a:xfrm>
              <a:off x="4338" y="5921"/>
              <a:ext cx="1440" cy="144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/>
            <a:lstStyle/>
            <a:p>
              <a:endParaRPr lang="zh-CN" altLang="en-US"/>
            </a:p>
            <a:p>
              <a:endParaRPr lang="zh-CN" altLang="en-US"/>
            </a:p>
          </p:txBody>
        </p:sp>
        <p:sp>
          <p:nvSpPr>
            <p:cNvPr id="35876" name="文本框 1073743110"/>
            <p:cNvSpPr txBox="1">
              <a:spLocks noChangeArrowheads="1"/>
            </p:cNvSpPr>
            <p:nvPr/>
          </p:nvSpPr>
          <p:spPr bwMode="auto">
            <a:xfrm>
              <a:off x="5193" y="7301"/>
              <a:ext cx="795" cy="93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/>
            <a:lstStyle/>
            <a:p>
              <a:endParaRPr lang="zh-CN" altLang="en-US"/>
            </a:p>
            <a:p>
              <a:endParaRPr lang="zh-CN" altLang="en-US"/>
            </a:p>
          </p:txBody>
        </p:sp>
      </p:grpSp>
      <p:graphicFrame>
        <p:nvGraphicFramePr>
          <p:cNvPr id="35877" name="对象 110"/>
          <p:cNvGraphicFramePr>
            <a:graphicFrameLocks noChangeAspect="1"/>
          </p:cNvGraphicFramePr>
          <p:nvPr/>
        </p:nvGraphicFramePr>
        <p:xfrm>
          <a:off x="2097088" y="2135188"/>
          <a:ext cx="390525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" name="" r:id="rId7" imgW="9448800" imgH="9448800" progId="">
                  <p:embed/>
                </p:oleObj>
              </mc:Choice>
              <mc:Fallback>
                <p:oleObj name="" r:id="rId7" imgW="9448800" imgH="9448800" progId="">
                  <p:embed/>
                  <p:pic>
                    <p:nvPicPr>
                      <p:cNvPr id="0" name="对象 110"/>
                      <p:cNvPicPr>
                        <a:picLocks noChangeAspect="1"/>
                      </p:cNvPicPr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097088" y="2135188"/>
                        <a:ext cx="390525" cy="4730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78" name="对象 111"/>
          <p:cNvGraphicFramePr>
            <a:graphicFrameLocks noChangeAspect="1"/>
          </p:cNvGraphicFramePr>
          <p:nvPr/>
        </p:nvGraphicFramePr>
        <p:xfrm>
          <a:off x="2846388" y="2133600"/>
          <a:ext cx="419100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" name="" r:id="rId9" imgW="9144000" imgH="9448800" progId="">
                  <p:embed/>
                </p:oleObj>
              </mc:Choice>
              <mc:Fallback>
                <p:oleObj name="" r:id="rId9" imgW="9144000" imgH="9448800" progId="">
                  <p:embed/>
                  <p:pic>
                    <p:nvPicPr>
                      <p:cNvPr id="0" name="对象 111"/>
                      <p:cNvPicPr>
                        <a:picLocks noChangeAspect="1"/>
                      </p:cNvPicPr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846388" y="2133600"/>
                        <a:ext cx="419100" cy="4333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79" name="对象 112"/>
          <p:cNvGraphicFramePr>
            <a:graphicFrameLocks noChangeAspect="1"/>
          </p:cNvGraphicFramePr>
          <p:nvPr/>
        </p:nvGraphicFramePr>
        <p:xfrm>
          <a:off x="7213600" y="2225675"/>
          <a:ext cx="433388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8" name="" r:id="rId11" imgW="9448800" imgH="9448800" progId="">
                  <p:embed/>
                </p:oleObj>
              </mc:Choice>
              <mc:Fallback>
                <p:oleObj name="" r:id="rId11" imgW="9448800" imgH="9448800" progId="">
                  <p:embed/>
                  <p:pic>
                    <p:nvPicPr>
                      <p:cNvPr id="0" name="对象 112"/>
                      <p:cNvPicPr>
                        <a:picLocks noChangeAspect="1"/>
                      </p:cNvPicPr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213600" y="2225675"/>
                        <a:ext cx="433388" cy="4333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80" name="对象 113"/>
          <p:cNvGraphicFramePr>
            <a:graphicFrameLocks noChangeAspect="1"/>
          </p:cNvGraphicFramePr>
          <p:nvPr/>
        </p:nvGraphicFramePr>
        <p:xfrm>
          <a:off x="630238" y="2700338"/>
          <a:ext cx="479425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" name="" r:id="rId13" imgW="9144000" imgH="9448800" progId="">
                  <p:embed/>
                </p:oleObj>
              </mc:Choice>
              <mc:Fallback>
                <p:oleObj name="" r:id="rId13" imgW="9144000" imgH="9448800" progId="">
                  <p:embed/>
                  <p:pic>
                    <p:nvPicPr>
                      <p:cNvPr id="0" name="对象 113"/>
                      <p:cNvPicPr>
                        <a:picLocks noChangeAspect="1"/>
                      </p:cNvPicPr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30238" y="2700338"/>
                        <a:ext cx="479425" cy="4953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81" name="对象 114"/>
          <p:cNvGraphicFramePr>
            <a:graphicFrameLocks noChangeAspect="1"/>
          </p:cNvGraphicFramePr>
          <p:nvPr/>
        </p:nvGraphicFramePr>
        <p:xfrm>
          <a:off x="4921250" y="2671763"/>
          <a:ext cx="457200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" name="" r:id="rId15" imgW="9144000" imgH="9448800" progId="">
                  <p:embed/>
                </p:oleObj>
              </mc:Choice>
              <mc:Fallback>
                <p:oleObj name="" r:id="rId15" imgW="9144000" imgH="9448800" progId="">
                  <p:embed/>
                  <p:pic>
                    <p:nvPicPr>
                      <p:cNvPr id="0" name="对象 114"/>
                      <p:cNvPicPr>
                        <a:picLocks noChangeAspect="1"/>
                      </p:cNvPicPr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921250" y="2671763"/>
                        <a:ext cx="457200" cy="4714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82" name="对象 112"/>
          <p:cNvGraphicFramePr>
            <a:graphicFrameLocks noChangeAspect="1"/>
          </p:cNvGraphicFramePr>
          <p:nvPr/>
        </p:nvGraphicFramePr>
        <p:xfrm>
          <a:off x="7923213" y="2762250"/>
          <a:ext cx="433387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" name="" r:id="rId17" imgW="9448800" imgH="9448800" progId="">
                  <p:embed/>
                </p:oleObj>
              </mc:Choice>
              <mc:Fallback>
                <p:oleObj name="" r:id="rId17" imgW="9448800" imgH="9448800" progId="">
                  <p:embed/>
                  <p:pic>
                    <p:nvPicPr>
                      <p:cNvPr id="0" name="图片 8200"/>
                      <p:cNvPicPr>
                        <a:picLocks noChangeAspect="1"/>
                      </p:cNvPicPr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923213" y="2762250"/>
                        <a:ext cx="433387" cy="4333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086735" y="1019175"/>
          <a:ext cx="1352550" cy="6305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" r:id="rId18" imgW="660400" imgH="457200" progId="Equation.KSEE3">
                  <p:embed/>
                </p:oleObj>
              </mc:Choice>
              <mc:Fallback>
                <p:oleObj name="" r:id="rId18" imgW="660400" imgH="457200" progId="Equation.KSEE3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3086735" y="1019175"/>
                        <a:ext cx="1352550" cy="6305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AutoShape 10"/>
          <p:cNvSpPr>
            <a:spLocks noChangeArrowheads="1"/>
          </p:cNvSpPr>
          <p:nvPr/>
        </p:nvSpPr>
        <p:spPr bwMode="auto">
          <a:xfrm>
            <a:off x="1588" y="561975"/>
            <a:ext cx="11520487" cy="5119688"/>
          </a:xfrm>
          <a:prstGeom prst="roundRect">
            <a:avLst>
              <a:gd name="adj" fmla="val 8856"/>
            </a:avLst>
          </a:pr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FFFFFF"/>
              </a:gs>
            </a:gsLst>
            <a:lin ang="2700000" scaled="1"/>
          </a:gradFill>
          <a:ln w="38100">
            <a:solidFill>
              <a:srgbClr val="FF9900"/>
            </a:solidFill>
            <a:round/>
          </a:ln>
        </p:spPr>
        <p:txBody>
          <a:bodyPr wrap="none" anchor="ctr"/>
          <a:lstStyle/>
          <a:p>
            <a:endParaRPr lang="zh-CN" altLang="en-US" sz="100"/>
          </a:p>
        </p:txBody>
      </p:sp>
      <p:sp>
        <p:nvSpPr>
          <p:cNvPr id="24578" name="Rectangle 4"/>
          <p:cNvSpPr>
            <a:spLocks noChangeArrowheads="1"/>
          </p:cNvSpPr>
          <p:nvPr/>
        </p:nvSpPr>
        <p:spPr bwMode="auto">
          <a:xfrm>
            <a:off x="938213" y="561975"/>
            <a:ext cx="2427287" cy="5016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tabLst>
                <a:tab pos="293370" algn="l"/>
              </a:tabLst>
              <a:defRPr/>
            </a:pPr>
            <a:r>
              <a:rPr lang="zh-CN" altLang="zh-CN" sz="2665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一</a:t>
            </a:r>
            <a:r>
              <a:rPr lang="en-US" altLang="zh-CN" sz="2665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.</a:t>
            </a:r>
            <a:r>
              <a:rPr lang="zh-CN" altLang="en-US" sz="2665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教学目标</a:t>
            </a:r>
            <a:endParaRPr lang="zh-CN" altLang="en-US" sz="2665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15363" name="Rectangle 7"/>
          <p:cNvSpPr>
            <a:spLocks noChangeArrowheads="1"/>
          </p:cNvSpPr>
          <p:nvPr/>
        </p:nvSpPr>
        <p:spPr bwMode="auto">
          <a:xfrm>
            <a:off x="0" y="1484313"/>
            <a:ext cx="153352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r>
              <a:rPr lang="zh-CN" altLang="en-US" sz="2400">
                <a:solidFill>
                  <a:srgbClr val="0000FF"/>
                </a:solidFill>
              </a:rPr>
              <a:t>知识技能</a:t>
            </a:r>
            <a:r>
              <a:rPr lang="zh-CN" altLang="en-US" sz="2000">
                <a:solidFill>
                  <a:srgbClr val="0000FF"/>
                </a:solidFill>
              </a:rPr>
              <a:t>：</a:t>
            </a:r>
            <a:endParaRPr lang="zh-CN" altLang="en-US" sz="2000">
              <a:solidFill>
                <a:srgbClr val="0000FF"/>
              </a:solidFill>
            </a:endParaRPr>
          </a:p>
        </p:txBody>
      </p:sp>
      <p:sp>
        <p:nvSpPr>
          <p:cNvPr id="25604" name="Rectangle 11"/>
          <p:cNvSpPr>
            <a:spLocks noChangeArrowheads="1"/>
          </p:cNvSpPr>
          <p:nvPr/>
        </p:nvSpPr>
        <p:spPr bwMode="auto">
          <a:xfrm>
            <a:off x="1533525" y="1285875"/>
            <a:ext cx="8216900" cy="1014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000"/>
              <a:t>1.</a:t>
            </a:r>
            <a:r>
              <a:rPr lang="zh-CN" altLang="en-US" sz="2000"/>
              <a:t>会对反比例函数的图像和基本性质以及</a:t>
            </a:r>
            <a:r>
              <a:rPr lang="en-US" altLang="zh-CN" sz="2000"/>
              <a:t>K</a:t>
            </a:r>
            <a:r>
              <a:rPr lang="zh-CN" altLang="zh-CN" sz="2000"/>
              <a:t>的几何意义</a:t>
            </a:r>
            <a:r>
              <a:rPr lang="zh-CN" altLang="en-US" sz="2000"/>
              <a:t>进行应用。</a:t>
            </a:r>
            <a:endParaRPr lang="zh-CN" altLang="en-US" sz="2000"/>
          </a:p>
          <a:p>
            <a:r>
              <a:rPr lang="en-US" altLang="zh-CN" sz="2000"/>
              <a:t>2.</a:t>
            </a:r>
            <a:r>
              <a:rPr lang="zh-CN" altLang="en-US" sz="2000"/>
              <a:t>会运用反比例函数和一次函数以及四边形进行综合运用。</a:t>
            </a:r>
            <a:endParaRPr lang="zh-CN" altLang="en-US" sz="2000"/>
          </a:p>
          <a:p>
            <a:endParaRPr lang="zh-CN" altLang="en-US" sz="2000"/>
          </a:p>
        </p:txBody>
      </p:sp>
      <p:sp>
        <p:nvSpPr>
          <p:cNvPr id="15365" name="Rectangle 14"/>
          <p:cNvSpPr>
            <a:spLocks noChangeArrowheads="1"/>
          </p:cNvSpPr>
          <p:nvPr/>
        </p:nvSpPr>
        <p:spPr bwMode="auto">
          <a:xfrm>
            <a:off x="0" y="2852738"/>
            <a:ext cx="1652588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r>
              <a:rPr lang="zh-CN" altLang="en-US" sz="2400">
                <a:solidFill>
                  <a:srgbClr val="0000FF"/>
                </a:solidFill>
              </a:rPr>
              <a:t>数学思考：</a:t>
            </a:r>
            <a:endParaRPr lang="zh-CN" altLang="en-US" sz="2400">
              <a:solidFill>
                <a:srgbClr val="0000FF"/>
              </a:solidFill>
            </a:endParaRPr>
          </a:p>
        </p:txBody>
      </p:sp>
      <p:sp>
        <p:nvSpPr>
          <p:cNvPr id="25607" name="Rectangle 18"/>
          <p:cNvSpPr>
            <a:spLocks noChangeArrowheads="1"/>
          </p:cNvSpPr>
          <p:nvPr/>
        </p:nvSpPr>
        <p:spPr bwMode="auto">
          <a:xfrm>
            <a:off x="1473200" y="2892425"/>
            <a:ext cx="8693150" cy="3987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/>
              <a:t>通过用方程、不等式、函数等表述数量关系的过程，体会模型的思想</a:t>
            </a:r>
            <a:endParaRPr lang="zh-CN" altLang="en-US" sz="2000"/>
          </a:p>
        </p:txBody>
      </p:sp>
      <p:sp>
        <p:nvSpPr>
          <p:cNvPr id="15367" name="Rectangle 26"/>
          <p:cNvSpPr>
            <a:spLocks noChangeArrowheads="1"/>
          </p:cNvSpPr>
          <p:nvPr/>
        </p:nvSpPr>
        <p:spPr bwMode="auto">
          <a:xfrm>
            <a:off x="0" y="3746500"/>
            <a:ext cx="1592263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r>
              <a:rPr lang="zh-CN" altLang="en-US" sz="2400">
                <a:solidFill>
                  <a:srgbClr val="0000FF"/>
                </a:solidFill>
              </a:rPr>
              <a:t>数学思想：</a:t>
            </a:r>
            <a:endParaRPr lang="zh-CN" altLang="en-US" sz="2400">
              <a:solidFill>
                <a:srgbClr val="0000FF"/>
              </a:solidFill>
            </a:endParaRPr>
          </a:p>
        </p:txBody>
      </p:sp>
      <p:sp>
        <p:nvSpPr>
          <p:cNvPr id="25610" name="Rectangle 28"/>
          <p:cNvSpPr>
            <a:spLocks noChangeArrowheads="1"/>
          </p:cNvSpPr>
          <p:nvPr/>
        </p:nvSpPr>
        <p:spPr bwMode="auto">
          <a:xfrm>
            <a:off x="1473200" y="3667125"/>
            <a:ext cx="9050338" cy="3987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000"/>
              <a:t>.</a:t>
            </a:r>
            <a:r>
              <a:rPr lang="zh-CN" altLang="en-US" sz="2000"/>
              <a:t>渗透方程，分类讨论，数形结合的数学思想。</a:t>
            </a:r>
            <a:endParaRPr lang="zh-CN" altLang="en-US" sz="2000"/>
          </a:p>
        </p:txBody>
      </p:sp>
      <p:sp>
        <p:nvSpPr>
          <p:cNvPr id="15369" name="Rectangle 30"/>
          <p:cNvSpPr>
            <a:spLocks noChangeArrowheads="1"/>
          </p:cNvSpPr>
          <p:nvPr/>
        </p:nvSpPr>
        <p:spPr bwMode="auto">
          <a:xfrm>
            <a:off x="0" y="4878388"/>
            <a:ext cx="153352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r>
              <a:rPr lang="zh-CN" altLang="en-US" sz="2400">
                <a:solidFill>
                  <a:srgbClr val="0000FF"/>
                </a:solidFill>
              </a:rPr>
              <a:t>情感态度：</a:t>
            </a:r>
            <a:endParaRPr lang="zh-CN" altLang="en-US" sz="2400">
              <a:solidFill>
                <a:srgbClr val="0000FF"/>
              </a:solidFill>
            </a:endParaRPr>
          </a:p>
        </p:txBody>
      </p:sp>
      <p:sp>
        <p:nvSpPr>
          <p:cNvPr id="25613" name="Rectangle 31"/>
          <p:cNvSpPr>
            <a:spLocks noChangeArrowheads="1"/>
          </p:cNvSpPr>
          <p:nvPr/>
        </p:nvSpPr>
        <p:spPr bwMode="auto">
          <a:xfrm>
            <a:off x="1473200" y="4791075"/>
            <a:ext cx="9407525" cy="706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r>
              <a:rPr lang="en-US" altLang="zh-CN" sz="2000"/>
              <a:t>1</a:t>
            </a:r>
            <a:r>
              <a:rPr lang="zh-CN" altLang="en-US" sz="2000"/>
              <a:t>．在运用数学解决问题的过程中，认识数学具有抽象、严谨和应用广泛的特点。</a:t>
            </a:r>
            <a:endParaRPr lang="en-US" altLang="zh-CN" sz="2000"/>
          </a:p>
          <a:p>
            <a:r>
              <a:rPr lang="en-US" altLang="zh-CN" sz="2000"/>
              <a:t>2</a:t>
            </a:r>
            <a:r>
              <a:rPr lang="zh-CN" altLang="en-US" sz="2000"/>
              <a:t>．敢于发表自己的想法、勇于质疑，养成独立思考、合作交流等学习习惯。</a:t>
            </a:r>
            <a:endParaRPr lang="en-US" altLang="zh-CN" sz="2000"/>
          </a:p>
        </p:txBody>
      </p:sp>
      <p:sp>
        <p:nvSpPr>
          <p:cNvPr id="19467" name="Text Box 16"/>
          <p:cNvSpPr txBox="1"/>
          <p:nvPr/>
        </p:nvSpPr>
        <p:spPr>
          <a:xfrm>
            <a:off x="0" y="5702300"/>
            <a:ext cx="11522075" cy="604838"/>
          </a:xfrm>
          <a:prstGeom prst="rect">
            <a:avLst/>
          </a:prstGeom>
          <a:solidFill>
            <a:srgbClr val="800000"/>
          </a:solidFill>
          <a:ln w="9525">
            <a:noFill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335" noProof="1">
                <a:solidFill>
                  <a:srgbClr val="00FF99"/>
                </a:solidFill>
              </a:rPr>
              <a:t>课  例  解  读</a:t>
            </a:r>
            <a:endParaRPr lang="zh-CN" altLang="en-US" sz="3335" noProof="1">
              <a:solidFill>
                <a:srgbClr val="00FF99"/>
              </a:solidFill>
            </a:endParaRPr>
          </a:p>
        </p:txBody>
      </p:sp>
      <p:grpSp>
        <p:nvGrpSpPr>
          <p:cNvPr id="2" name="Group 15"/>
          <p:cNvGrpSpPr/>
          <p:nvPr/>
        </p:nvGrpSpPr>
        <p:grpSpPr bwMode="auto">
          <a:xfrm>
            <a:off x="163513" y="571500"/>
            <a:ext cx="754062" cy="517525"/>
            <a:chOff x="0" y="0"/>
            <a:chExt cx="376" cy="391"/>
          </a:xfrm>
        </p:grpSpPr>
        <p:sp>
          <p:nvSpPr>
            <p:cNvPr id="15373" name="Oval 16"/>
            <p:cNvSpPr>
              <a:spLocks noChangeArrowheads="1"/>
            </p:cNvSpPr>
            <p:nvPr/>
          </p:nvSpPr>
          <p:spPr bwMode="auto">
            <a:xfrm>
              <a:off x="5" y="20"/>
              <a:ext cx="371" cy="371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</a:ln>
          </p:spPr>
          <p:txBody>
            <a:bodyPr wrap="none" anchor="ctr"/>
            <a:lstStyle/>
            <a:p>
              <a:endParaRPr lang="zh-CN" altLang="en-US" sz="100"/>
            </a:p>
          </p:txBody>
        </p:sp>
        <p:grpSp>
          <p:nvGrpSpPr>
            <p:cNvPr id="3" name="Group 17"/>
            <p:cNvGrpSpPr/>
            <p:nvPr/>
          </p:nvGrpSpPr>
          <p:grpSpPr bwMode="auto">
            <a:xfrm>
              <a:off x="0" y="0"/>
              <a:ext cx="376" cy="376"/>
              <a:chOff x="0" y="0"/>
              <a:chExt cx="376" cy="376"/>
            </a:xfrm>
          </p:grpSpPr>
          <p:sp>
            <p:nvSpPr>
              <p:cNvPr id="20" name="AutoShape 1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76" cy="375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2"/>
                  </a:gs>
                  <a:gs pos="100000">
                    <a:schemeClr val="bg1"/>
                  </a:gs>
                </a:gsLst>
                <a:path path="rect">
                  <a:fillToRect l="100000" t="100000"/>
                </a:path>
              </a:gradFill>
              <a:ln w="9525">
                <a:noFill/>
                <a:round/>
              </a:ln>
              <a:effectLst>
                <a:outerShdw dist="254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buFontTx/>
                  <a:buNone/>
                  <a:defRPr/>
                </a:pPr>
                <a:endParaRPr lang="zh-CN" altLang="en-US" sz="1500"/>
              </a:p>
            </p:txBody>
          </p:sp>
          <p:sp>
            <p:nvSpPr>
              <p:cNvPr id="21" name="Oval 19"/>
              <p:cNvSpPr>
                <a:spLocks noChangeArrowheads="1"/>
              </p:cNvSpPr>
              <p:nvPr/>
            </p:nvSpPr>
            <p:spPr bwMode="auto">
              <a:xfrm>
                <a:off x="87" y="80"/>
                <a:ext cx="211" cy="212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>
                  <a:buFontTx/>
                  <a:buNone/>
                  <a:defRPr/>
                </a:pPr>
                <a:endParaRPr lang="zh-CN" altLang="en-US" sz="1500"/>
              </a:p>
            </p:txBody>
          </p:sp>
        </p:grpSp>
      </p:grpSp>
      <p:pic>
        <p:nvPicPr>
          <p:cNvPr id="15377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270033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/>
      <p:bldP spid="25607" grpId="0"/>
      <p:bldP spid="25610" grpId="0"/>
      <p:bldP spid="256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ChangeArrowheads="1"/>
          </p:cNvSpPr>
          <p:nvPr/>
        </p:nvSpPr>
        <p:spPr bwMode="auto">
          <a:xfrm>
            <a:off x="938213" y="563563"/>
            <a:ext cx="3452812" cy="5016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tabLst>
                <a:tab pos="293370" algn="l"/>
              </a:tabLst>
              <a:defRPr/>
            </a:pPr>
            <a:r>
              <a:rPr lang="zh-CN" altLang="en-US" sz="2665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二</a:t>
            </a:r>
            <a:r>
              <a:rPr lang="en-US" altLang="zh-CN" sz="2665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.</a:t>
            </a:r>
            <a:r>
              <a:rPr lang="zh-CN" altLang="en-US" sz="2665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隶书" pitchFamily="49" charset="-122"/>
              </a:rPr>
              <a:t>教学重点和难点</a:t>
            </a:r>
            <a:endParaRPr lang="zh-CN" altLang="en-US" sz="2665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隶书" pitchFamily="49" charset="-122"/>
            </a:endParaRPr>
          </a:p>
        </p:txBody>
      </p:sp>
      <p:sp>
        <p:nvSpPr>
          <p:cNvPr id="20483" name="Rectangle 3"/>
          <p:cNvSpPr/>
          <p:nvPr/>
        </p:nvSpPr>
        <p:spPr>
          <a:xfrm>
            <a:off x="520700" y="1463675"/>
            <a:ext cx="1846263" cy="274002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r>
              <a:rPr lang="zh-CN" altLang="en-US" sz="3600" b="1" noProof="1">
                <a:solidFill>
                  <a:srgbClr val="0000FF"/>
                </a:solidFill>
              </a:rPr>
              <a:t>重点：</a:t>
            </a:r>
            <a:endParaRPr lang="zh-CN" altLang="en-US" sz="3600" b="1" noProof="1">
              <a:solidFill>
                <a:srgbClr val="0000FF"/>
              </a:solidFill>
            </a:endParaRPr>
          </a:p>
          <a:p>
            <a:endParaRPr lang="zh-CN" altLang="en-US" sz="3335" noProof="1"/>
          </a:p>
          <a:p>
            <a:pPr algn="ctr"/>
            <a:endParaRPr lang="zh-CN" altLang="en-US" sz="3335" noProof="1"/>
          </a:p>
          <a:p>
            <a:endParaRPr lang="en-US" altLang="zh-CN" sz="3335" noProof="1">
              <a:solidFill>
                <a:srgbClr val="0000FF"/>
              </a:solidFill>
            </a:endParaRPr>
          </a:p>
          <a:p>
            <a:r>
              <a:rPr lang="zh-CN" altLang="en-US" sz="3600" b="1" noProof="1">
                <a:solidFill>
                  <a:srgbClr val="0000FF"/>
                </a:solidFill>
              </a:rPr>
              <a:t>难点：</a:t>
            </a:r>
            <a:endParaRPr lang="zh-CN" altLang="en-US" sz="3600" b="1" noProof="1">
              <a:solidFill>
                <a:srgbClr val="0000FF"/>
              </a:solidFill>
            </a:endParaRPr>
          </a:p>
        </p:txBody>
      </p:sp>
      <p:sp>
        <p:nvSpPr>
          <p:cNvPr id="20484" name="Text Box 4"/>
          <p:cNvSpPr txBox="1"/>
          <p:nvPr/>
        </p:nvSpPr>
        <p:spPr>
          <a:xfrm>
            <a:off x="0" y="5702300"/>
            <a:ext cx="11522075" cy="604838"/>
          </a:xfrm>
          <a:prstGeom prst="rect">
            <a:avLst/>
          </a:prstGeom>
          <a:solidFill>
            <a:srgbClr val="800000"/>
          </a:solidFill>
          <a:ln w="9525">
            <a:noFill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335" noProof="1">
                <a:solidFill>
                  <a:srgbClr val="00FF99"/>
                </a:solidFill>
              </a:rPr>
              <a:t>课  例  解  读</a:t>
            </a:r>
            <a:endParaRPr lang="zh-CN" altLang="en-US" sz="3335" noProof="1">
              <a:solidFill>
                <a:srgbClr val="00FF99"/>
              </a:solidFill>
            </a:endParaRPr>
          </a:p>
        </p:txBody>
      </p:sp>
      <p:grpSp>
        <p:nvGrpSpPr>
          <p:cNvPr id="2" name="Group 15"/>
          <p:cNvGrpSpPr/>
          <p:nvPr/>
        </p:nvGrpSpPr>
        <p:grpSpPr bwMode="auto">
          <a:xfrm>
            <a:off x="163513" y="571500"/>
            <a:ext cx="754062" cy="517525"/>
            <a:chOff x="0" y="0"/>
            <a:chExt cx="376" cy="391"/>
          </a:xfrm>
        </p:grpSpPr>
        <p:sp>
          <p:nvSpPr>
            <p:cNvPr id="16389" name="Oval 16"/>
            <p:cNvSpPr>
              <a:spLocks noChangeArrowheads="1"/>
            </p:cNvSpPr>
            <p:nvPr/>
          </p:nvSpPr>
          <p:spPr bwMode="auto">
            <a:xfrm>
              <a:off x="5" y="20"/>
              <a:ext cx="371" cy="371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</a:ln>
          </p:spPr>
          <p:txBody>
            <a:bodyPr wrap="none" anchor="ctr"/>
            <a:lstStyle/>
            <a:p>
              <a:endParaRPr lang="zh-CN" altLang="en-US" sz="100"/>
            </a:p>
          </p:txBody>
        </p:sp>
        <p:grpSp>
          <p:nvGrpSpPr>
            <p:cNvPr id="3" name="Group 17"/>
            <p:cNvGrpSpPr/>
            <p:nvPr/>
          </p:nvGrpSpPr>
          <p:grpSpPr bwMode="auto">
            <a:xfrm>
              <a:off x="0" y="0"/>
              <a:ext cx="376" cy="376"/>
              <a:chOff x="0" y="0"/>
              <a:chExt cx="376" cy="376"/>
            </a:xfrm>
          </p:grpSpPr>
          <p:sp>
            <p:nvSpPr>
              <p:cNvPr id="8" name="AutoShape 1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76" cy="375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2"/>
                  </a:gs>
                  <a:gs pos="100000">
                    <a:schemeClr val="bg1"/>
                  </a:gs>
                </a:gsLst>
                <a:path path="rect">
                  <a:fillToRect l="100000" t="100000"/>
                </a:path>
              </a:gradFill>
              <a:ln w="9525">
                <a:noFill/>
                <a:round/>
              </a:ln>
              <a:effectLst>
                <a:outerShdw dist="254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buFontTx/>
                  <a:buNone/>
                  <a:defRPr/>
                </a:pPr>
                <a:endParaRPr lang="zh-CN" altLang="en-US" sz="1500"/>
              </a:p>
            </p:txBody>
          </p:sp>
          <p:sp>
            <p:nvSpPr>
              <p:cNvPr id="9" name="Oval 19"/>
              <p:cNvSpPr>
                <a:spLocks noChangeArrowheads="1"/>
              </p:cNvSpPr>
              <p:nvPr/>
            </p:nvSpPr>
            <p:spPr bwMode="auto">
              <a:xfrm>
                <a:off x="87" y="80"/>
                <a:ext cx="211" cy="212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>
                  <a:buFontTx/>
                  <a:buNone/>
                  <a:defRPr/>
                </a:pPr>
                <a:endParaRPr lang="zh-CN" altLang="en-US" sz="1500"/>
              </a:p>
            </p:txBody>
          </p:sp>
        </p:grpSp>
      </p:grpSp>
      <p:grpSp>
        <p:nvGrpSpPr>
          <p:cNvPr id="4" name="组合 13"/>
          <p:cNvGrpSpPr/>
          <p:nvPr/>
        </p:nvGrpSpPr>
        <p:grpSpPr bwMode="auto">
          <a:xfrm>
            <a:off x="639763" y="2238375"/>
            <a:ext cx="10884535" cy="1055716"/>
            <a:chOff x="769101" y="2000240"/>
            <a:chExt cx="13057877" cy="1266807"/>
          </a:xfrm>
        </p:grpSpPr>
        <p:sp>
          <p:nvSpPr>
            <p:cNvPr id="16394" name="矩形 10"/>
            <p:cNvSpPr>
              <a:spLocks noChangeArrowheads="1"/>
            </p:cNvSpPr>
            <p:nvPr/>
          </p:nvSpPr>
          <p:spPr bwMode="auto">
            <a:xfrm>
              <a:off x="769101" y="2000240"/>
              <a:ext cx="9380707" cy="5524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en-US" altLang="zh-CN" sz="2400"/>
                <a:t>1.</a:t>
              </a:r>
              <a:r>
                <a:rPr lang="zh-CN" altLang="en-US" sz="2400"/>
                <a:t>反比例函数的图像和性质以及</a:t>
              </a:r>
              <a:r>
                <a:rPr lang="en-US" altLang="zh-CN" sz="2400"/>
                <a:t>K</a:t>
              </a:r>
              <a:r>
                <a:rPr lang="zh-CN" altLang="zh-CN" sz="2400"/>
                <a:t>的几何意义</a:t>
              </a:r>
              <a:r>
                <a:rPr lang="zh-CN" altLang="en-US" sz="2400"/>
                <a:t>的基础运用</a:t>
              </a:r>
              <a:r>
                <a:rPr lang="en-US" altLang="zh-CN" sz="2400"/>
                <a:t>. </a:t>
              </a:r>
              <a:endParaRPr lang="en-US" altLang="zh-CN" sz="2400"/>
            </a:p>
          </p:txBody>
        </p:sp>
        <p:sp>
          <p:nvSpPr>
            <p:cNvPr id="16395" name="矩形 11"/>
            <p:cNvSpPr>
              <a:spLocks noChangeArrowheads="1"/>
            </p:cNvSpPr>
            <p:nvPr/>
          </p:nvSpPr>
          <p:spPr bwMode="auto">
            <a:xfrm>
              <a:off x="769101" y="2714620"/>
              <a:ext cx="13057877" cy="5524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altLang="zh-CN" sz="2400"/>
                <a:t>2.</a:t>
              </a:r>
              <a:r>
                <a:rPr lang="zh-CN" altLang="en-US" sz="2400"/>
                <a:t>会求反比例函数的解析式，交点坐标，与</a:t>
              </a:r>
              <a:r>
                <a:rPr lang="zh-CN" altLang="zh-CN" sz="2400">
                  <a:sym typeface="+mn-ea"/>
                </a:rPr>
                <a:t>一次函数以及四边形</a:t>
              </a:r>
              <a:r>
                <a:rPr lang="zh-CN" altLang="en-US" sz="2400">
                  <a:sym typeface="+mn-ea"/>
                </a:rPr>
                <a:t>有关的综</a:t>
              </a:r>
              <a:r>
                <a:rPr lang="en-US" sz="2400">
                  <a:sym typeface="+mn-ea"/>
                </a:rPr>
                <a:t> </a:t>
              </a:r>
              <a:r>
                <a:rPr lang="zh-CN" altLang="en-US" sz="2400">
                  <a:sym typeface="+mn-ea"/>
                </a:rPr>
                <a:t>合问题</a:t>
              </a:r>
              <a:endParaRPr lang="zh-CN" altLang="en-US" sz="2400"/>
            </a:p>
          </p:txBody>
        </p:sp>
      </p:grp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520700" y="4333875"/>
            <a:ext cx="1018222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/>
              <a:t>1.</a:t>
            </a:r>
            <a:r>
              <a:rPr lang="zh-CN" altLang="en-US" sz="2400"/>
              <a:t>反比例函数</a:t>
            </a:r>
            <a:r>
              <a:rPr lang="zh-CN" altLang="zh-CN" sz="2400"/>
              <a:t>与一次函数以及四边形</a:t>
            </a:r>
            <a:r>
              <a:rPr lang="zh-CN" altLang="en-US" sz="2400"/>
              <a:t>有关的综</a:t>
            </a:r>
            <a:r>
              <a:rPr lang="en-US" sz="2400"/>
              <a:t> </a:t>
            </a:r>
            <a:r>
              <a:rPr lang="zh-CN" altLang="en-US" sz="2400"/>
              <a:t>合问题</a:t>
            </a:r>
            <a:r>
              <a:rPr lang="en-US" altLang="zh-CN" sz="2400"/>
              <a:t>.</a:t>
            </a:r>
            <a:endParaRPr lang="zh-CN" altLang="zh-CN" sz="2400"/>
          </a:p>
        </p:txBody>
      </p:sp>
      <p:pic>
        <p:nvPicPr>
          <p:cNvPr id="16397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270033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AutoShape 10"/>
          <p:cNvSpPr>
            <a:spLocks noChangeArrowheads="1"/>
          </p:cNvSpPr>
          <p:nvPr/>
        </p:nvSpPr>
        <p:spPr bwMode="auto">
          <a:xfrm>
            <a:off x="1588" y="582613"/>
            <a:ext cx="11520487" cy="5119687"/>
          </a:xfrm>
          <a:prstGeom prst="roundRect">
            <a:avLst>
              <a:gd name="adj" fmla="val 8856"/>
            </a:avLst>
          </a:pr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FFFFFF"/>
              </a:gs>
            </a:gsLst>
            <a:lin ang="2700000" scaled="1"/>
          </a:gradFill>
          <a:ln w="38100">
            <a:solidFill>
              <a:srgbClr val="FF9900"/>
            </a:solidFill>
            <a:round/>
          </a:ln>
        </p:spPr>
        <p:txBody>
          <a:bodyPr wrap="none" anchor="ctr"/>
          <a:lstStyle/>
          <a:p>
            <a:r>
              <a:rPr lang="en-US" altLang="zh-CN" sz="100"/>
              <a:t> </a:t>
            </a:r>
            <a:endParaRPr lang="zh-CN" altLang="en-US" sz="100"/>
          </a:p>
        </p:txBody>
      </p:sp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996950" y="571500"/>
            <a:ext cx="331311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教学过程分析</a:t>
            </a:r>
            <a:r>
              <a:rPr lang="zh-CN" altLang="en-US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 </a:t>
            </a:r>
            <a:endParaRPr lang="zh-CN" altLang="en-US" sz="28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22531" name="Text Box 8"/>
          <p:cNvSpPr txBox="1"/>
          <p:nvPr/>
        </p:nvSpPr>
        <p:spPr>
          <a:xfrm>
            <a:off x="0" y="5702300"/>
            <a:ext cx="11522075" cy="604838"/>
          </a:xfrm>
          <a:prstGeom prst="rect">
            <a:avLst/>
          </a:prstGeom>
          <a:solidFill>
            <a:srgbClr val="800000"/>
          </a:solidFill>
          <a:ln w="9525">
            <a:noFill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335" noProof="1">
                <a:solidFill>
                  <a:srgbClr val="00FF99"/>
                </a:solidFill>
              </a:rPr>
              <a:t>课  例  解  读</a:t>
            </a:r>
            <a:endParaRPr lang="zh-CN" altLang="en-US" sz="3335" noProof="1">
              <a:solidFill>
                <a:srgbClr val="00FF99"/>
              </a:solidFill>
            </a:endParaRPr>
          </a:p>
        </p:txBody>
      </p:sp>
      <p:grpSp>
        <p:nvGrpSpPr>
          <p:cNvPr id="2" name="Group 15"/>
          <p:cNvGrpSpPr/>
          <p:nvPr/>
        </p:nvGrpSpPr>
        <p:grpSpPr bwMode="auto">
          <a:xfrm>
            <a:off x="163513" y="571500"/>
            <a:ext cx="754062" cy="517525"/>
            <a:chOff x="0" y="0"/>
            <a:chExt cx="376" cy="391"/>
          </a:xfrm>
        </p:grpSpPr>
        <p:sp>
          <p:nvSpPr>
            <p:cNvPr id="18437" name="Oval 16"/>
            <p:cNvSpPr>
              <a:spLocks noChangeArrowheads="1"/>
            </p:cNvSpPr>
            <p:nvPr/>
          </p:nvSpPr>
          <p:spPr bwMode="auto">
            <a:xfrm>
              <a:off x="5" y="20"/>
              <a:ext cx="371" cy="371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</a:ln>
          </p:spPr>
          <p:txBody>
            <a:bodyPr wrap="none" anchor="ctr"/>
            <a:lstStyle/>
            <a:p>
              <a:endParaRPr lang="zh-CN" altLang="en-US" sz="100"/>
            </a:p>
          </p:txBody>
        </p:sp>
        <p:grpSp>
          <p:nvGrpSpPr>
            <p:cNvPr id="3" name="Group 17"/>
            <p:cNvGrpSpPr/>
            <p:nvPr/>
          </p:nvGrpSpPr>
          <p:grpSpPr bwMode="auto">
            <a:xfrm>
              <a:off x="0" y="0"/>
              <a:ext cx="376" cy="376"/>
              <a:chOff x="0" y="0"/>
              <a:chExt cx="376" cy="376"/>
            </a:xfrm>
          </p:grpSpPr>
          <p:sp>
            <p:nvSpPr>
              <p:cNvPr id="13" name="AutoShape 1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76" cy="375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2"/>
                  </a:gs>
                  <a:gs pos="100000">
                    <a:schemeClr val="bg1"/>
                  </a:gs>
                </a:gsLst>
                <a:path path="rect">
                  <a:fillToRect l="100000" t="100000"/>
                </a:path>
              </a:gradFill>
              <a:ln w="9525">
                <a:noFill/>
                <a:round/>
              </a:ln>
              <a:effectLst>
                <a:outerShdw dist="254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buFontTx/>
                  <a:buNone/>
                  <a:defRPr/>
                </a:pPr>
                <a:endParaRPr lang="zh-CN" altLang="en-US" sz="1500"/>
              </a:p>
            </p:txBody>
          </p:sp>
          <p:sp>
            <p:nvSpPr>
              <p:cNvPr id="14" name="Oval 19"/>
              <p:cNvSpPr>
                <a:spLocks noChangeArrowheads="1"/>
              </p:cNvSpPr>
              <p:nvPr/>
            </p:nvSpPr>
            <p:spPr bwMode="auto">
              <a:xfrm>
                <a:off x="87" y="80"/>
                <a:ext cx="211" cy="212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>
                  <a:buFontTx/>
                  <a:buNone/>
                  <a:defRPr/>
                </a:pPr>
                <a:endParaRPr lang="zh-CN" altLang="en-US" sz="1500"/>
              </a:p>
            </p:txBody>
          </p:sp>
        </p:grpSp>
      </p:grpSp>
      <p:grpSp>
        <p:nvGrpSpPr>
          <p:cNvPr id="4" name="组合 23"/>
          <p:cNvGrpSpPr/>
          <p:nvPr/>
        </p:nvGrpSpPr>
        <p:grpSpPr bwMode="auto">
          <a:xfrm>
            <a:off x="342900" y="1463675"/>
            <a:ext cx="1130300" cy="476250"/>
            <a:chOff x="10913297" y="2714620"/>
            <a:chExt cx="1357322" cy="571504"/>
          </a:xfrm>
        </p:grpSpPr>
        <p:sp>
          <p:nvSpPr>
            <p:cNvPr id="18442" name="棱台 22"/>
            <p:cNvSpPr>
              <a:spLocks noChangeArrowheads="1"/>
            </p:cNvSpPr>
            <p:nvPr/>
          </p:nvSpPr>
          <p:spPr bwMode="auto">
            <a:xfrm>
              <a:off x="10913297" y="2714620"/>
              <a:ext cx="1357322" cy="571504"/>
            </a:xfrm>
            <a:prstGeom prst="bevel">
              <a:avLst>
                <a:gd name="adj" fmla="val 12500"/>
              </a:avLst>
            </a:prstGeom>
            <a:solidFill>
              <a:srgbClr val="00B050"/>
            </a:solidFill>
            <a:ln w="9525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18443" name="Rectangle 7"/>
            <p:cNvSpPr>
              <a:spLocks noChangeArrowheads="1"/>
            </p:cNvSpPr>
            <p:nvPr/>
          </p:nvSpPr>
          <p:spPr bwMode="auto">
            <a:xfrm>
              <a:off x="10984736" y="2777632"/>
              <a:ext cx="1214446" cy="47851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anchor="ctr">
              <a:spAutoFit/>
            </a:bodyPr>
            <a:lstStyle/>
            <a:p>
              <a:r>
                <a:rPr lang="zh-CN" altLang="en-US" sz="2000">
                  <a:solidFill>
                    <a:srgbClr val="FFFF00"/>
                  </a:solidFill>
                </a:rPr>
                <a:t> </a:t>
              </a:r>
              <a:r>
                <a:rPr lang="zh-CN" altLang="en-US" sz="2000">
                  <a:solidFill>
                    <a:srgbClr val="FFFF00"/>
                  </a:solidFill>
                  <a:latin typeface="微软雅黑" panose="020B0503020204020204" charset="-122"/>
                  <a:ea typeface="微软雅黑" panose="020B0503020204020204" charset="-122"/>
                </a:rPr>
                <a:t>课  前：</a:t>
              </a:r>
              <a:endParaRPr lang="zh-CN" altLang="en-US" sz="200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5" name="组合 24"/>
          <p:cNvGrpSpPr/>
          <p:nvPr/>
        </p:nvGrpSpPr>
        <p:grpSpPr bwMode="auto">
          <a:xfrm>
            <a:off x="342900" y="3190875"/>
            <a:ext cx="1130300" cy="476250"/>
            <a:chOff x="10913297" y="2714620"/>
            <a:chExt cx="1357322" cy="571504"/>
          </a:xfrm>
        </p:grpSpPr>
        <p:sp>
          <p:nvSpPr>
            <p:cNvPr id="18445" name="棱台 25"/>
            <p:cNvSpPr>
              <a:spLocks noChangeArrowheads="1"/>
            </p:cNvSpPr>
            <p:nvPr/>
          </p:nvSpPr>
          <p:spPr bwMode="auto">
            <a:xfrm>
              <a:off x="10913297" y="2714620"/>
              <a:ext cx="1357322" cy="571504"/>
            </a:xfrm>
            <a:prstGeom prst="bevel">
              <a:avLst>
                <a:gd name="adj" fmla="val 12500"/>
              </a:avLst>
            </a:prstGeom>
            <a:solidFill>
              <a:srgbClr val="00B050"/>
            </a:solidFill>
            <a:ln w="9525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18446" name="Rectangle 7"/>
            <p:cNvSpPr>
              <a:spLocks noChangeArrowheads="1"/>
            </p:cNvSpPr>
            <p:nvPr/>
          </p:nvSpPr>
          <p:spPr bwMode="auto">
            <a:xfrm>
              <a:off x="10984736" y="2777632"/>
              <a:ext cx="1214446" cy="47851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anchor="ctr">
              <a:spAutoFit/>
            </a:bodyPr>
            <a:lstStyle/>
            <a:p>
              <a:r>
                <a:rPr lang="zh-CN" altLang="en-US" sz="2000">
                  <a:solidFill>
                    <a:srgbClr val="FFFF00"/>
                  </a:solidFill>
                </a:rPr>
                <a:t> </a:t>
              </a:r>
              <a:r>
                <a:rPr lang="zh-CN" altLang="en-US" sz="2000">
                  <a:solidFill>
                    <a:srgbClr val="FFFF00"/>
                  </a:solidFill>
                  <a:latin typeface="微软雅黑" panose="020B0503020204020204" charset="-122"/>
                  <a:ea typeface="微软雅黑" panose="020B0503020204020204" charset="-122"/>
                </a:rPr>
                <a:t>课  中：</a:t>
              </a:r>
              <a:endParaRPr lang="zh-CN" altLang="en-US" sz="200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6" name="组合 27"/>
          <p:cNvGrpSpPr/>
          <p:nvPr/>
        </p:nvGrpSpPr>
        <p:grpSpPr bwMode="auto">
          <a:xfrm>
            <a:off x="342900" y="4738688"/>
            <a:ext cx="1130300" cy="476250"/>
            <a:chOff x="10913297" y="2714620"/>
            <a:chExt cx="1357322" cy="571504"/>
          </a:xfrm>
        </p:grpSpPr>
        <p:sp>
          <p:nvSpPr>
            <p:cNvPr id="18448" name="棱台 28"/>
            <p:cNvSpPr>
              <a:spLocks noChangeArrowheads="1"/>
            </p:cNvSpPr>
            <p:nvPr/>
          </p:nvSpPr>
          <p:spPr bwMode="auto">
            <a:xfrm>
              <a:off x="10913297" y="2714620"/>
              <a:ext cx="1357322" cy="571504"/>
            </a:xfrm>
            <a:prstGeom prst="bevel">
              <a:avLst>
                <a:gd name="adj" fmla="val 12500"/>
              </a:avLst>
            </a:prstGeom>
            <a:solidFill>
              <a:srgbClr val="00B050"/>
            </a:solidFill>
            <a:ln w="9525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30" name="Rectangle 7"/>
            <p:cNvSpPr>
              <a:spLocks noChangeArrowheads="1"/>
            </p:cNvSpPr>
            <p:nvPr/>
          </p:nvSpPr>
          <p:spPr bwMode="auto">
            <a:xfrm>
              <a:off x="10983833" y="2777485"/>
              <a:ext cx="1216252" cy="47815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anchor="ctr">
              <a:spAutoFit/>
            </a:bodyPr>
            <a:lstStyle/>
            <a:p>
              <a:pPr>
                <a:buFontTx/>
                <a:buNone/>
                <a:defRPr/>
              </a:pPr>
              <a:r>
                <a:rPr lang="zh-CN" altLang="en-US" sz="2000" b="1">
                  <a:solidFill>
                    <a:srgbClr val="FFFF00"/>
                  </a:solidFill>
                </a:rPr>
                <a:t> </a:t>
              </a:r>
              <a:r>
                <a:rPr lang="zh-CN" altLang="en-US" sz="2000" b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rPr>
                <a:t>课  后：</a:t>
              </a:r>
              <a:endParaRPr lang="zh-CN" altLang="en-US" sz="20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7" name="组合 31"/>
          <p:cNvGrpSpPr/>
          <p:nvPr/>
        </p:nvGrpSpPr>
        <p:grpSpPr bwMode="auto">
          <a:xfrm>
            <a:off x="1354138" y="1166813"/>
            <a:ext cx="5954712" cy="1046162"/>
            <a:chOff x="1625600" y="714375"/>
            <a:chExt cx="7145338" cy="1255750"/>
          </a:xfrm>
        </p:grpSpPr>
        <p:grpSp>
          <p:nvGrpSpPr>
            <p:cNvPr id="8" name="组合 18"/>
            <p:cNvGrpSpPr/>
            <p:nvPr/>
          </p:nvGrpSpPr>
          <p:grpSpPr bwMode="auto">
            <a:xfrm>
              <a:off x="1625600" y="714375"/>
              <a:ext cx="7145338" cy="1255750"/>
              <a:chOff x="1626357" y="714356"/>
              <a:chExt cx="7143800" cy="1255091"/>
            </a:xfrm>
          </p:grpSpPr>
          <p:sp>
            <p:nvSpPr>
              <p:cNvPr id="22548" name="Text Box 6"/>
              <p:cNvSpPr txBox="1"/>
              <p:nvPr/>
            </p:nvSpPr>
            <p:spPr>
              <a:xfrm>
                <a:off x="1626357" y="714356"/>
                <a:ext cx="7143800" cy="54088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000" noProof="1">
                    <a:solidFill>
                      <a:srgbClr val="FF0000"/>
                    </a:solidFill>
                    <a:latin typeface="Comic Sans MS" panose="030F0702030302020204" pitchFamily="66" charset="0"/>
                  </a:rPr>
                  <a:t> </a:t>
                </a:r>
                <a:r>
                  <a:rPr lang="zh-CN" altLang="en-US" sz="2335" noProof="1">
                    <a:latin typeface="Comic Sans MS" panose="030F0702030302020204" pitchFamily="66" charset="0"/>
                  </a:rPr>
                  <a:t>（一）</a:t>
                </a:r>
                <a:r>
                  <a:rPr lang="zh-CN" altLang="en-US" sz="2335" noProof="1">
                    <a:latin typeface="Comic Sans MS" panose="030F0702030302020204" pitchFamily="66" charset="0"/>
                    <a:hlinkClick r:id="rId1" action="ppaction://hlinksldjump"/>
                  </a:rPr>
                  <a:t>课前复习展示，暴露问题</a:t>
                </a:r>
                <a:r>
                  <a:rPr lang="zh-CN" altLang="en-US" sz="2335" noProof="1">
                    <a:latin typeface="Comic Sans MS" panose="030F0702030302020204" pitchFamily="66" charset="0"/>
                  </a:rPr>
                  <a:t>。</a:t>
                </a:r>
                <a:endParaRPr lang="zh-CN" altLang="en-US" sz="2335" noProof="1">
                  <a:latin typeface="Comic Sans MS" panose="030F0702030302020204" pitchFamily="66" charset="0"/>
                </a:endParaRPr>
              </a:p>
            </p:txBody>
          </p:sp>
          <p:sp>
            <p:nvSpPr>
              <p:cNvPr id="22549" name="Text Box 10"/>
              <p:cNvSpPr txBox="1"/>
              <p:nvPr/>
            </p:nvSpPr>
            <p:spPr>
              <a:xfrm>
                <a:off x="1769194" y="1428558"/>
                <a:ext cx="7000963" cy="54088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sz="2335" noProof="1">
                    <a:latin typeface="Comic Sans MS" panose="030F0702030302020204" pitchFamily="66" charset="0"/>
                  </a:rPr>
                  <a:t>（二）小组讨论完善知识，教师点评。</a:t>
                </a:r>
                <a:endParaRPr lang="zh-CN" altLang="en-US" sz="2335" noProof="1">
                  <a:latin typeface="Comic Sans MS" panose="030F0702030302020204" pitchFamily="66" charset="0"/>
                </a:endParaRPr>
              </a:p>
            </p:txBody>
          </p:sp>
        </p:grpSp>
        <p:sp>
          <p:nvSpPr>
            <p:cNvPr id="18454" name="左大括号 26"/>
            <p:cNvSpPr/>
            <p:nvPr/>
          </p:nvSpPr>
          <p:spPr bwMode="auto">
            <a:xfrm>
              <a:off x="1769233" y="857232"/>
              <a:ext cx="285752" cy="928694"/>
            </a:xfrm>
            <a:prstGeom prst="leftBrace">
              <a:avLst>
                <a:gd name="adj1" fmla="val 8140"/>
                <a:gd name="adj2" fmla="val 50000"/>
              </a:avLst>
            </a:prstGeom>
            <a:noFill/>
            <a:ln w="571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 sz="100"/>
            </a:p>
          </p:txBody>
        </p:sp>
      </p:grpSp>
      <p:grpSp>
        <p:nvGrpSpPr>
          <p:cNvPr id="9" name="组合 32"/>
          <p:cNvGrpSpPr/>
          <p:nvPr/>
        </p:nvGrpSpPr>
        <p:grpSpPr bwMode="auto">
          <a:xfrm>
            <a:off x="1473200" y="2535238"/>
            <a:ext cx="8396288" cy="1939925"/>
            <a:chOff x="1768475" y="2357438"/>
            <a:chExt cx="10074275" cy="2327442"/>
          </a:xfrm>
        </p:grpSpPr>
        <p:grpSp>
          <p:nvGrpSpPr>
            <p:cNvPr id="10" name="组合 19"/>
            <p:cNvGrpSpPr/>
            <p:nvPr/>
          </p:nvGrpSpPr>
          <p:grpSpPr bwMode="auto">
            <a:xfrm>
              <a:off x="1768475" y="2357438"/>
              <a:ext cx="10074275" cy="2327442"/>
              <a:chOff x="1769233" y="2357430"/>
              <a:chExt cx="10071370" cy="2326795"/>
            </a:xfrm>
          </p:grpSpPr>
          <p:sp>
            <p:nvSpPr>
              <p:cNvPr id="22553" name="Text Box 9"/>
              <p:cNvSpPr txBox="1"/>
              <p:nvPr/>
            </p:nvSpPr>
            <p:spPr>
              <a:xfrm>
                <a:off x="1769233" y="2357430"/>
                <a:ext cx="10071370" cy="54076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sz="2335" noProof="1">
                    <a:latin typeface="Comic Sans MS" panose="030F0702030302020204" pitchFamily="66" charset="0"/>
                  </a:rPr>
                  <a:t>（三）典型例题讲解，内化知识：例题</a:t>
                </a:r>
                <a:r>
                  <a:rPr lang="en-US" altLang="zh-CN" sz="2335" noProof="1">
                    <a:latin typeface="Comic Sans MS" panose="030F0702030302020204" pitchFamily="66" charset="0"/>
                  </a:rPr>
                  <a:t>1</a:t>
                </a:r>
                <a:r>
                  <a:rPr lang="zh-CN" altLang="en-US" sz="2335" noProof="1">
                    <a:latin typeface="Comic Sans MS" panose="030F0702030302020204" pitchFamily="66" charset="0"/>
                  </a:rPr>
                  <a:t>、</a:t>
                </a:r>
                <a:r>
                  <a:rPr lang="zh-CN" altLang="en-US" sz="2335" noProof="1">
                    <a:solidFill>
                      <a:srgbClr val="00B050"/>
                    </a:solidFill>
                    <a:latin typeface="Comic Sans MS" panose="030F0702030302020204" pitchFamily="66" charset="0"/>
                  </a:rPr>
                  <a:t>例题</a:t>
                </a:r>
                <a:r>
                  <a:rPr lang="en-US" altLang="zh-CN" sz="2335" noProof="1">
                    <a:solidFill>
                      <a:srgbClr val="00B050"/>
                    </a:solidFill>
                    <a:latin typeface="Comic Sans MS" panose="030F0702030302020204" pitchFamily="66" charset="0"/>
                  </a:rPr>
                  <a:t>2</a:t>
                </a:r>
                <a:r>
                  <a:rPr lang="zh-CN" altLang="en-US" sz="2335" noProof="1">
                    <a:latin typeface="Comic Sans MS" panose="030F0702030302020204" pitchFamily="66" charset="0"/>
                  </a:rPr>
                  <a:t>、例题</a:t>
                </a:r>
                <a:r>
                  <a:rPr lang="en-US" altLang="zh-CN" sz="2335" noProof="1">
                    <a:latin typeface="Comic Sans MS" panose="030F0702030302020204" pitchFamily="66" charset="0"/>
                  </a:rPr>
                  <a:t>3.</a:t>
                </a:r>
                <a:endParaRPr lang="zh-CN" altLang="en-US" sz="2335" noProof="1">
                  <a:latin typeface="Comic Sans MS" panose="030F0702030302020204" pitchFamily="66" charset="0"/>
                </a:endParaRPr>
              </a:p>
            </p:txBody>
          </p:sp>
          <p:sp>
            <p:nvSpPr>
              <p:cNvPr id="22554" name="Rectangle 11"/>
              <p:cNvSpPr/>
              <p:nvPr/>
            </p:nvSpPr>
            <p:spPr>
              <a:xfrm>
                <a:off x="1769233" y="3206653"/>
                <a:ext cx="9856194" cy="54076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ctr">
                <a:spAutoFit/>
              </a:bodyPr>
              <a:lstStyle/>
              <a:p>
                <a:r>
                  <a:rPr lang="zh-CN" altLang="en-US" sz="2335" noProof="1">
                    <a:latin typeface="Comic Sans MS" panose="030F0702030302020204" pitchFamily="66" charset="0"/>
                  </a:rPr>
                  <a:t>（四）变式跟进训练，巩固成果：变式</a:t>
                </a:r>
                <a:r>
                  <a:rPr lang="en-US" altLang="zh-CN" sz="2335" noProof="1">
                    <a:latin typeface="Comic Sans MS" panose="030F0702030302020204" pitchFamily="66" charset="0"/>
                  </a:rPr>
                  <a:t>1</a:t>
                </a:r>
                <a:r>
                  <a:rPr lang="zh-CN" altLang="en-US" sz="2335" noProof="1">
                    <a:latin typeface="Comic Sans MS" panose="030F0702030302020204" pitchFamily="66" charset="0"/>
                  </a:rPr>
                  <a:t>、变式</a:t>
                </a:r>
                <a:r>
                  <a:rPr lang="en-US" altLang="zh-CN" sz="2335" noProof="1">
                    <a:latin typeface="Comic Sans MS" panose="030F0702030302020204" pitchFamily="66" charset="0"/>
                  </a:rPr>
                  <a:t>2</a:t>
                </a:r>
                <a:r>
                  <a:rPr lang="zh-CN" altLang="en-US" sz="2335" noProof="1">
                    <a:latin typeface="Comic Sans MS" panose="030F0702030302020204" pitchFamily="66" charset="0"/>
                  </a:rPr>
                  <a:t>、变式</a:t>
                </a:r>
                <a:r>
                  <a:rPr lang="en-US" altLang="zh-CN" sz="2335" noProof="1">
                    <a:latin typeface="Comic Sans MS" panose="030F0702030302020204" pitchFamily="66" charset="0"/>
                  </a:rPr>
                  <a:t>3.</a:t>
                </a:r>
                <a:r>
                  <a:rPr lang="zh-CN" altLang="en-US" sz="2335" noProof="1">
                    <a:latin typeface="Comic Sans MS" panose="030F0702030302020204" pitchFamily="66" charset="0"/>
                  </a:rPr>
                  <a:t> </a:t>
                </a:r>
                <a:endParaRPr lang="zh-CN" altLang="en-US" sz="2335" noProof="1">
                  <a:latin typeface="Comic Sans MS" panose="030F0702030302020204" pitchFamily="66" charset="0"/>
                </a:endParaRPr>
              </a:p>
            </p:txBody>
          </p:sp>
          <p:sp>
            <p:nvSpPr>
              <p:cNvPr id="22555" name="Text Box 12"/>
              <p:cNvSpPr txBox="1"/>
              <p:nvPr/>
            </p:nvSpPr>
            <p:spPr>
              <a:xfrm>
                <a:off x="1841593" y="4143464"/>
                <a:ext cx="6499071" cy="54076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sz="2335" noProof="1">
                    <a:latin typeface="Comic Sans MS" panose="030F0702030302020204" pitchFamily="66" charset="0"/>
                  </a:rPr>
                  <a:t>（五）课堂自我总结，形成方法。</a:t>
                </a:r>
                <a:endParaRPr lang="zh-CN" altLang="en-US" sz="2335" noProof="1">
                  <a:latin typeface="Comic Sans MS" panose="030F0702030302020204" pitchFamily="66" charset="0"/>
                </a:endParaRPr>
              </a:p>
            </p:txBody>
          </p:sp>
        </p:grpSp>
        <p:sp>
          <p:nvSpPr>
            <p:cNvPr id="18460" name="左大括号 27"/>
            <p:cNvSpPr/>
            <p:nvPr/>
          </p:nvSpPr>
          <p:spPr bwMode="auto">
            <a:xfrm>
              <a:off x="1840671" y="2571744"/>
              <a:ext cx="285752" cy="1928826"/>
            </a:xfrm>
            <a:prstGeom prst="leftBrace">
              <a:avLst>
                <a:gd name="adj1" fmla="val 8250"/>
                <a:gd name="adj2" fmla="val 50000"/>
              </a:avLst>
            </a:prstGeom>
            <a:noFill/>
            <a:ln w="571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 sz="100"/>
            </a:p>
          </p:txBody>
        </p:sp>
      </p:grpSp>
      <p:grpSp>
        <p:nvGrpSpPr>
          <p:cNvPr id="11" name="组合 33"/>
          <p:cNvGrpSpPr/>
          <p:nvPr/>
        </p:nvGrpSpPr>
        <p:grpSpPr bwMode="auto">
          <a:xfrm>
            <a:off x="1473200" y="4799013"/>
            <a:ext cx="5478463" cy="450850"/>
            <a:chOff x="1769233" y="5072063"/>
            <a:chExt cx="6573080" cy="540995"/>
          </a:xfrm>
        </p:grpSpPr>
        <p:sp>
          <p:nvSpPr>
            <p:cNvPr id="22558" name="Text Box 12"/>
            <p:cNvSpPr txBox="1"/>
            <p:nvPr/>
          </p:nvSpPr>
          <p:spPr>
            <a:xfrm>
              <a:off x="1839707" y="5072063"/>
              <a:ext cx="6502606" cy="54099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335" noProof="1">
                  <a:latin typeface="Comic Sans MS" panose="030F0702030302020204" pitchFamily="66" charset="0"/>
                </a:rPr>
                <a:t>（六）课后分层作业，巩固提高。</a:t>
              </a:r>
              <a:endParaRPr lang="zh-CN" altLang="en-US" sz="2335" noProof="1">
                <a:latin typeface="Comic Sans MS" panose="030F0702030302020204" pitchFamily="66" charset="0"/>
              </a:endParaRPr>
            </a:p>
          </p:txBody>
        </p:sp>
        <p:sp>
          <p:nvSpPr>
            <p:cNvPr id="18463" name="左大括号 28"/>
            <p:cNvSpPr/>
            <p:nvPr/>
          </p:nvSpPr>
          <p:spPr bwMode="auto">
            <a:xfrm>
              <a:off x="1769233" y="5214950"/>
              <a:ext cx="357190" cy="285752"/>
            </a:xfrm>
            <a:prstGeom prst="leftBrace">
              <a:avLst>
                <a:gd name="adj1" fmla="val 8273"/>
                <a:gd name="adj2" fmla="val 50000"/>
              </a:avLst>
            </a:prstGeom>
            <a:noFill/>
            <a:ln w="571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 sz="100"/>
            </a:p>
          </p:txBody>
        </p:sp>
      </p:grpSp>
      <p:pic>
        <p:nvPicPr>
          <p:cNvPr id="1846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70033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AutoShape 10"/>
          <p:cNvSpPr>
            <a:spLocks noChangeArrowheads="1"/>
          </p:cNvSpPr>
          <p:nvPr/>
        </p:nvSpPr>
        <p:spPr bwMode="auto">
          <a:xfrm>
            <a:off x="0" y="0"/>
            <a:ext cx="11520488" cy="5119688"/>
          </a:xfrm>
          <a:prstGeom prst="roundRect">
            <a:avLst>
              <a:gd name="adj" fmla="val 8856"/>
            </a:avLst>
          </a:pr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FFFFFF"/>
              </a:gs>
            </a:gsLst>
            <a:lin ang="2700000" scaled="1"/>
          </a:gradFill>
          <a:ln w="38100">
            <a:solidFill>
              <a:srgbClr val="FF9900"/>
            </a:solidFill>
            <a:round/>
          </a:ln>
        </p:spPr>
        <p:txBody>
          <a:bodyPr wrap="none" anchor="ctr"/>
          <a:lstStyle/>
          <a:p>
            <a:r>
              <a:rPr lang="en-US" altLang="zh-CN" sz="100"/>
              <a:t>    </a:t>
            </a:r>
            <a:endParaRPr lang="zh-CN" altLang="en-US" sz="100"/>
          </a:p>
        </p:txBody>
      </p:sp>
      <p:sp>
        <p:nvSpPr>
          <p:cNvPr id="23554" name="Text Box 4"/>
          <p:cNvSpPr txBox="1"/>
          <p:nvPr/>
        </p:nvSpPr>
        <p:spPr>
          <a:xfrm>
            <a:off x="0" y="5695950"/>
            <a:ext cx="11522075" cy="604838"/>
          </a:xfrm>
          <a:prstGeom prst="rect">
            <a:avLst/>
          </a:prstGeom>
          <a:solidFill>
            <a:srgbClr val="800000"/>
          </a:solidFill>
          <a:ln w="9525">
            <a:noFill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335" noProof="1">
                <a:solidFill>
                  <a:srgbClr val="00FF99"/>
                </a:solidFill>
              </a:rPr>
              <a:t>课  例  解  读</a:t>
            </a:r>
            <a:endParaRPr lang="zh-CN" altLang="en-US" sz="3335" noProof="1">
              <a:solidFill>
                <a:srgbClr val="00FF99"/>
              </a:solidFill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2284413" y="458788"/>
            <a:ext cx="5954712" cy="4508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en-US" altLang="zh-CN" sz="200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zh-CN" altLang="en-US" sz="2335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/>
              </a:rPr>
              <a:t>（一）课前自主复习，梳理基础知识。</a:t>
            </a:r>
            <a:endParaRPr lang="zh-CN" altLang="en-US" sz="2335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/>
            </a:endParaRPr>
          </a:p>
        </p:txBody>
      </p:sp>
      <p:sp>
        <p:nvSpPr>
          <p:cNvPr id="19460" name="动作按钮: 第一张 14"/>
          <p:cNvSpPr>
            <a:spLocks noChangeArrowheads="1"/>
          </p:cNvSpPr>
          <p:nvPr/>
        </p:nvSpPr>
        <p:spPr bwMode="auto">
          <a:xfrm>
            <a:off x="10821988" y="5751513"/>
            <a:ext cx="700087" cy="534987"/>
          </a:xfrm>
          <a:prstGeom prst="actionButtonHom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 sz="100"/>
          </a:p>
        </p:txBody>
      </p:sp>
      <p:pic>
        <p:nvPicPr>
          <p:cNvPr id="19461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270033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文本框 2"/>
          <p:cNvSpPr txBox="1">
            <a:spLocks noChangeArrowheads="1"/>
          </p:cNvSpPr>
          <p:nvPr/>
        </p:nvSpPr>
        <p:spPr bwMode="auto">
          <a:xfrm>
            <a:off x="722313" y="1082675"/>
            <a:ext cx="11087100" cy="4246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/>
              <a:t>1</a:t>
            </a:r>
            <a:r>
              <a:rPr lang="zh-CN" altLang="en-US"/>
              <a:t>、反比例函数的定义：</a:t>
            </a:r>
            <a:r>
              <a:rPr lang="en-US" altLang="zh-CN"/>
              <a:t>_________________________</a:t>
            </a:r>
            <a:r>
              <a:rPr lang="zh-CN" altLang="en-US"/>
              <a:t>                               </a:t>
            </a:r>
            <a:endParaRPr lang="zh-CN" altLang="en-US"/>
          </a:p>
          <a:p>
            <a:endParaRPr lang="zh-CN" altLang="en-US"/>
          </a:p>
          <a:p>
            <a:r>
              <a:rPr lang="en-US" altLang="zh-CN"/>
              <a:t>2</a:t>
            </a:r>
            <a:r>
              <a:rPr lang="zh-CN" altLang="en-US"/>
              <a:t>、反比例函数的三种表达形式：</a:t>
            </a:r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r>
              <a:rPr lang="en-US" altLang="zh-CN"/>
              <a:t>_____________________________________________________</a:t>
            </a:r>
            <a:endParaRPr lang="en-US" altLang="zh-CN"/>
          </a:p>
          <a:p>
            <a:r>
              <a:rPr lang="en-US" altLang="zh-CN"/>
              <a:t>3</a:t>
            </a:r>
            <a:r>
              <a:rPr lang="zh-CN" altLang="en-US"/>
              <a:t>、反比例函数的图像性质：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     </a:t>
            </a:r>
            <a:endParaRPr lang="zh-CN" altLang="en-US"/>
          </a:p>
          <a:p>
            <a:endParaRPr lang="zh-CN" altLang="en-US"/>
          </a:p>
          <a:p>
            <a:r>
              <a:rPr lang="en-US" altLang="zh-CN"/>
              <a:t>_____________________________________________________</a:t>
            </a:r>
            <a:endParaRPr lang="en-US" altLang="zh-CN"/>
          </a:p>
          <a:p>
            <a:r>
              <a:rPr lang="en-US" altLang="zh-CN"/>
              <a:t>4</a:t>
            </a:r>
            <a:r>
              <a:rPr lang="zh-CN" altLang="en-US"/>
              <a:t>、待定系数法确定解析式的一般步骤：</a:t>
            </a:r>
            <a:endParaRPr lang="zh-CN" altLang="en-US"/>
          </a:p>
          <a:p>
            <a:endParaRPr lang="zh-CN" altLang="en-US"/>
          </a:p>
          <a:p>
            <a:r>
              <a:rPr lang="en-US" altLang="zh-CN"/>
              <a:t>————————————————————————</a:t>
            </a:r>
            <a:endParaRPr lang="en-US" altLang="zh-CN"/>
          </a:p>
          <a:p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AutoShape 10"/>
          <p:cNvSpPr>
            <a:spLocks noChangeArrowheads="1"/>
          </p:cNvSpPr>
          <p:nvPr/>
        </p:nvSpPr>
        <p:spPr bwMode="auto">
          <a:xfrm>
            <a:off x="87313" y="582613"/>
            <a:ext cx="11520487" cy="5119687"/>
          </a:xfrm>
          <a:prstGeom prst="roundRect">
            <a:avLst>
              <a:gd name="adj" fmla="val 8856"/>
            </a:avLst>
          </a:pr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FFFFFF"/>
              </a:gs>
            </a:gsLst>
            <a:lin ang="2700000" scaled="1"/>
          </a:gradFill>
          <a:ln w="38100">
            <a:solidFill>
              <a:srgbClr val="FF9900"/>
            </a:solidFill>
            <a:round/>
          </a:ln>
        </p:spPr>
        <p:txBody>
          <a:bodyPr wrap="none" anchor="ctr"/>
          <a:lstStyle/>
          <a:p>
            <a:r>
              <a:rPr lang="en-US" altLang="zh-CN" sz="100"/>
              <a:t>     </a:t>
            </a:r>
            <a:endParaRPr lang="zh-CN" altLang="en-US" sz="100"/>
          </a:p>
        </p:txBody>
      </p:sp>
      <p:sp>
        <p:nvSpPr>
          <p:cNvPr id="24578" name="Text Box 4"/>
          <p:cNvSpPr txBox="1"/>
          <p:nvPr/>
        </p:nvSpPr>
        <p:spPr>
          <a:xfrm>
            <a:off x="0" y="5702300"/>
            <a:ext cx="11522075" cy="604838"/>
          </a:xfrm>
          <a:prstGeom prst="rect">
            <a:avLst/>
          </a:prstGeom>
          <a:solidFill>
            <a:srgbClr val="800000"/>
          </a:solidFill>
          <a:ln w="9525">
            <a:noFill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335" noProof="1">
                <a:solidFill>
                  <a:srgbClr val="00FF99"/>
                </a:solidFill>
              </a:rPr>
              <a:t>课  例  解  读</a:t>
            </a:r>
            <a:endParaRPr lang="zh-CN" altLang="en-US" sz="3335" noProof="1">
              <a:solidFill>
                <a:srgbClr val="00FF99"/>
              </a:solidFill>
            </a:endParaRPr>
          </a:p>
        </p:txBody>
      </p:sp>
      <p:sp>
        <p:nvSpPr>
          <p:cNvPr id="20483" name="动作按钮: 第一张 14"/>
          <p:cNvSpPr>
            <a:spLocks noChangeArrowheads="1"/>
          </p:cNvSpPr>
          <p:nvPr/>
        </p:nvSpPr>
        <p:spPr bwMode="auto">
          <a:xfrm>
            <a:off x="10821988" y="5691188"/>
            <a:ext cx="700087" cy="595312"/>
          </a:xfrm>
          <a:prstGeom prst="actionButtonHom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 sz="100"/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2559050" y="96838"/>
            <a:ext cx="5954713" cy="4508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en-US" altLang="zh-CN" sz="200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zh-CN" altLang="en-US" sz="2335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/>
              </a:rPr>
              <a:t>（二）课前复习检测。</a:t>
            </a:r>
            <a:endParaRPr lang="zh-CN" altLang="en-US" sz="2335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/>
            </a:endParaRPr>
          </a:p>
        </p:txBody>
      </p:sp>
      <p:pic>
        <p:nvPicPr>
          <p:cNvPr id="20485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7313" y="71438"/>
            <a:ext cx="2700337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文本框 1"/>
          <p:cNvSpPr txBox="1">
            <a:spLocks noChangeArrowheads="1"/>
          </p:cNvSpPr>
          <p:nvPr/>
        </p:nvSpPr>
        <p:spPr bwMode="auto">
          <a:xfrm>
            <a:off x="465455" y="790893"/>
            <a:ext cx="10479088" cy="34150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/>
              <a:t>1</a:t>
            </a:r>
            <a:r>
              <a:rPr lang="zh-CN" altLang="en-US"/>
              <a:t>、如果反比例函数                      的图像经过二、四象限，则</a:t>
            </a:r>
            <a:r>
              <a:rPr lang="en-US" altLang="zh-CN"/>
              <a:t>k</a:t>
            </a:r>
            <a:r>
              <a:rPr lang="zh-CN" altLang="en-US"/>
              <a:t>的值为（       ）</a:t>
            </a:r>
            <a:endParaRPr lang="zh-CN" altLang="en-US"/>
          </a:p>
          <a:p>
            <a:endParaRPr lang="en-US" altLang="zh-CN"/>
          </a:p>
          <a:p>
            <a:r>
              <a:rPr lang="en-US" altLang="zh-CN"/>
              <a:t>2</a:t>
            </a:r>
            <a:r>
              <a:rPr lang="zh-CN" altLang="en-US"/>
              <a:t>、 已知点</a:t>
            </a:r>
            <a:r>
              <a:rPr lang="en-US" altLang="zh-CN"/>
              <a:t>A</a:t>
            </a:r>
            <a:r>
              <a:rPr lang="zh-CN" altLang="en-US"/>
              <a:t>（</a:t>
            </a:r>
            <a:r>
              <a:rPr lang="en-US" altLang="zh-CN"/>
              <a:t>-2</a:t>
            </a:r>
            <a:r>
              <a:rPr lang="zh-CN" altLang="en-US"/>
              <a:t>，</a:t>
            </a:r>
            <a:r>
              <a:rPr lang="en-US" altLang="zh-CN"/>
              <a:t>y</a:t>
            </a:r>
            <a:r>
              <a:rPr lang="en-US" altLang="zh-CN" baseline="-25000"/>
              <a:t>1</a:t>
            </a:r>
            <a:r>
              <a:rPr lang="zh-CN" altLang="en-US"/>
              <a:t>）、</a:t>
            </a:r>
            <a:r>
              <a:rPr lang="en-US" altLang="zh-CN"/>
              <a:t>B</a:t>
            </a:r>
            <a:r>
              <a:rPr lang="zh-CN" altLang="en-US"/>
              <a:t>（</a:t>
            </a:r>
            <a:r>
              <a:rPr lang="en-US" altLang="zh-CN"/>
              <a:t>-1</a:t>
            </a:r>
            <a:r>
              <a:rPr lang="zh-CN" altLang="en-US"/>
              <a:t>，</a:t>
            </a:r>
            <a:r>
              <a:rPr lang="en-US" altLang="zh-CN"/>
              <a:t>y</a:t>
            </a:r>
            <a:r>
              <a:rPr lang="en-US" altLang="zh-CN" baseline="-25000"/>
              <a:t>2</a:t>
            </a:r>
            <a:r>
              <a:rPr lang="zh-CN" altLang="en-US"/>
              <a:t>）在反比例函数           的图像上，则</a:t>
            </a:r>
            <a:r>
              <a:rPr lang="en-US" altLang="zh-CN"/>
              <a:t>y</a:t>
            </a:r>
            <a:r>
              <a:rPr lang="en-US" altLang="zh-CN" baseline="-25000"/>
              <a:t>1</a:t>
            </a:r>
            <a:r>
              <a:rPr lang="zh-CN" altLang="en-US"/>
              <a:t>、</a:t>
            </a:r>
            <a:r>
              <a:rPr lang="en-US" altLang="zh-CN"/>
              <a:t>y</a:t>
            </a:r>
            <a:r>
              <a:rPr lang="en-US" altLang="zh-CN" baseline="-25000"/>
              <a:t>2</a:t>
            </a:r>
            <a:r>
              <a:rPr lang="zh-CN" altLang="en-US"/>
              <a:t>的大小关系（        ）</a:t>
            </a:r>
            <a:endParaRPr lang="zh-CN" altLang="en-US"/>
          </a:p>
          <a:p>
            <a:endParaRPr lang="zh-CN" altLang="en-US"/>
          </a:p>
          <a:p>
            <a:r>
              <a:rPr lang="en-US" altLang="zh-CN"/>
              <a:t>3</a:t>
            </a:r>
            <a:r>
              <a:rPr lang="zh-CN" altLang="en-US"/>
              <a:t>、如图，反比例函数                               的图象在第二象限内有任意一点A，作AB⊥x轴于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点B,△OAB的面积为2，则k=  （       ） </a:t>
            </a:r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r>
              <a:rPr lang="en-US" altLang="zh-CN"/>
              <a:t>4</a:t>
            </a:r>
            <a:r>
              <a:rPr lang="zh-CN" altLang="en-US"/>
              <a:t>、若反比例函数                          的图象经过点（－1，2），则这个函数的图象一定经过点（  ）．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A、（2，－1）　　B、（－</a:t>
            </a:r>
            <a:r>
              <a:rPr lang="en-US" altLang="zh-CN"/>
              <a:t>0.5</a:t>
            </a:r>
            <a:r>
              <a:rPr lang="zh-CN" altLang="en-US"/>
              <a:t>，2）　　C、（－2，－1）　　D、（</a:t>
            </a:r>
            <a:r>
              <a:rPr lang="en-US" altLang="zh-CN"/>
              <a:t>0.5</a:t>
            </a:r>
            <a:r>
              <a:rPr lang="zh-CN" altLang="en-US"/>
              <a:t>，2）</a:t>
            </a:r>
            <a:endParaRPr lang="zh-CN" altLang="en-US"/>
          </a:p>
        </p:txBody>
      </p:sp>
      <p:graphicFrame>
        <p:nvGraphicFramePr>
          <p:cNvPr id="20487" name="对象 7">
            <a:hlinkClick r:id="" action="ppaction://ole?verb=1"/>
          </p:cNvPr>
          <p:cNvGraphicFramePr>
            <a:graphicFrameLocks noChangeAspect="1"/>
          </p:cNvGraphicFramePr>
          <p:nvPr/>
        </p:nvGraphicFramePr>
        <p:xfrm>
          <a:off x="2559050" y="714375"/>
          <a:ext cx="1311275" cy="436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" r:id="rId2" imgW="18288000" imgH="6096000" progId="">
                  <p:embed/>
                </p:oleObj>
              </mc:Choice>
              <mc:Fallback>
                <p:oleObj name="" r:id="rId2" imgW="18288000" imgH="6096000" progId="">
                  <p:embed/>
                  <p:pic>
                    <p:nvPicPr>
                      <p:cNvPr id="0" name="对象 7"/>
                      <p:cNvPicPr>
                        <a:picLocks noChangeAspect="1"/>
                      </p:cNvPicPr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559050" y="714375"/>
                        <a:ext cx="1311275" cy="4365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8" name="对象 2">
            <a:hlinkClick r:id="" action="ppaction://ole?verb=1"/>
          </p:cNvPr>
          <p:cNvGraphicFramePr>
            <a:graphicFrameLocks noChangeAspect="1"/>
          </p:cNvGraphicFramePr>
          <p:nvPr/>
        </p:nvGraphicFramePr>
        <p:xfrm>
          <a:off x="5759450" y="1147763"/>
          <a:ext cx="655638" cy="677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" r:id="rId4" imgW="9144000" imgH="9448800" progId="">
                  <p:embed/>
                </p:oleObj>
              </mc:Choice>
              <mc:Fallback>
                <p:oleObj name="" r:id="rId4" imgW="9144000" imgH="9448800" progId="">
                  <p:embed/>
                  <p:pic>
                    <p:nvPicPr>
                      <p:cNvPr id="0" name="对象 2"/>
                      <p:cNvPicPr>
                        <a:picLocks noChangeAspect="1"/>
                      </p:cNvPicPr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759450" y="1147763"/>
                        <a:ext cx="655638" cy="6778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组合 1073743879"/>
          <p:cNvGrpSpPr/>
          <p:nvPr/>
        </p:nvGrpSpPr>
        <p:grpSpPr bwMode="auto">
          <a:xfrm>
            <a:off x="10171113" y="2020888"/>
            <a:ext cx="1257300" cy="1428750"/>
            <a:chOff x="9849" y="76453"/>
            <a:chExt cx="1982" cy="2250"/>
          </a:xfrm>
        </p:grpSpPr>
        <p:sp>
          <p:nvSpPr>
            <p:cNvPr id="20491" name="直接连接符 1073742867"/>
            <p:cNvSpPr>
              <a:spLocks noChangeShapeType="1"/>
            </p:cNvSpPr>
            <p:nvPr/>
          </p:nvSpPr>
          <p:spPr bwMode="auto">
            <a:xfrm>
              <a:off x="9849" y="78105"/>
              <a:ext cx="198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2" name="直接连接符 1073742862"/>
            <p:cNvSpPr>
              <a:spLocks noChangeShapeType="1"/>
            </p:cNvSpPr>
            <p:nvPr/>
          </p:nvSpPr>
          <p:spPr bwMode="auto">
            <a:xfrm flipH="1" flipV="1">
              <a:off x="11068" y="76453"/>
              <a:ext cx="1" cy="22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3" name="任意多边形 1073742861"/>
            <p:cNvSpPr>
              <a:spLocks noChangeArrowheads="1"/>
            </p:cNvSpPr>
            <p:nvPr/>
          </p:nvSpPr>
          <p:spPr bwMode="auto">
            <a:xfrm flipV="1">
              <a:off x="10230" y="76689"/>
              <a:ext cx="762" cy="829"/>
            </a:xfrm>
            <a:custGeom>
              <a:avLst/>
              <a:gdLst/>
              <a:ahLst/>
              <a:cxnLst>
                <a:cxn ang="0">
                  <a:pos x="0" y="534"/>
                </a:cxn>
                <a:cxn ang="0">
                  <a:pos x="4776" y="-1"/>
                </a:cxn>
                <a:cxn ang="0">
                  <a:pos x="25999" y="17559"/>
                </a:cxn>
                <a:cxn ang="0">
                  <a:pos x="0" y="534"/>
                </a:cxn>
                <a:cxn ang="0">
                  <a:pos x="4776" y="-1"/>
                </a:cxn>
                <a:cxn ang="0">
                  <a:pos x="25999" y="17559"/>
                </a:cxn>
                <a:cxn ang="0">
                  <a:pos x="4776" y="21600"/>
                </a:cxn>
              </a:cxnLst>
              <a:rect l="0" t="0" r="r" b="b"/>
              <a:pathLst>
                <a:path w="25997" h="21600" fill="none">
                  <a:moveTo>
                    <a:pt x="0" y="534"/>
                  </a:moveTo>
                  <a:cubicBezTo>
                    <a:pt x="1533" y="182"/>
                    <a:pt x="3133" y="-1"/>
                    <a:pt x="4776" y="-1"/>
                  </a:cubicBezTo>
                  <a:cubicBezTo>
                    <a:pt x="15327" y="-1"/>
                    <a:pt x="24111" y="7564"/>
                    <a:pt x="25999" y="17559"/>
                  </a:cubicBezTo>
                </a:path>
                <a:path w="25997" h="21600" stroke="0">
                  <a:moveTo>
                    <a:pt x="0" y="534"/>
                  </a:moveTo>
                  <a:cubicBezTo>
                    <a:pt x="1533" y="182"/>
                    <a:pt x="3133" y="-1"/>
                    <a:pt x="4776" y="-1"/>
                  </a:cubicBezTo>
                  <a:cubicBezTo>
                    <a:pt x="15327" y="-1"/>
                    <a:pt x="24111" y="7564"/>
                    <a:pt x="25999" y="17559"/>
                  </a:cubicBezTo>
                  <a:lnTo>
                    <a:pt x="4776" y="2160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aphicFrame>
        <p:nvGraphicFramePr>
          <p:cNvPr id="3" name="对象 2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343785" y="3070225"/>
          <a:ext cx="1406525" cy="7575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" r:id="rId6" imgW="812800" imgH="393700" progId="Equation.KSEE3">
                  <p:embed/>
                </p:oleObj>
              </mc:Choice>
              <mc:Fallback>
                <p:oleObj name="" r:id="rId6" imgW="812800" imgH="393700" progId="Equation.KSEE3">
                  <p:embed/>
                  <p:pic>
                    <p:nvPicPr>
                      <p:cNvPr id="0" name="图片 1029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343785" y="3070225"/>
                        <a:ext cx="1406525" cy="7575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980690" y="1680210"/>
          <a:ext cx="1406525" cy="7575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" name="" r:id="rId8" imgW="812800" imgH="393700" progId="Equation.KSEE3">
                  <p:embed/>
                </p:oleObj>
              </mc:Choice>
              <mc:Fallback>
                <p:oleObj name="" r:id="rId8" imgW="812800" imgH="393700" progId="Equation.KSEE3">
                  <p:embed/>
                  <p:pic>
                    <p:nvPicPr>
                      <p:cNvPr id="0" name="图片 1029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980690" y="1680210"/>
                        <a:ext cx="1406525" cy="7575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4"/>
          <p:cNvSpPr txBox="1"/>
          <p:nvPr/>
        </p:nvSpPr>
        <p:spPr>
          <a:xfrm>
            <a:off x="0" y="5702300"/>
            <a:ext cx="11522075" cy="604838"/>
          </a:xfrm>
          <a:prstGeom prst="rect">
            <a:avLst/>
          </a:prstGeom>
          <a:solidFill>
            <a:srgbClr val="800000"/>
          </a:solidFill>
          <a:ln w="9525">
            <a:noFill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335" noProof="1">
                <a:solidFill>
                  <a:srgbClr val="00FF99"/>
                </a:solidFill>
              </a:rPr>
              <a:t>课  例  解  读</a:t>
            </a:r>
            <a:endParaRPr lang="zh-CN" altLang="en-US" sz="3335" noProof="1">
              <a:solidFill>
                <a:srgbClr val="00FF99"/>
              </a:solidFill>
            </a:endParaRPr>
          </a:p>
        </p:txBody>
      </p:sp>
      <p:grpSp>
        <p:nvGrpSpPr>
          <p:cNvPr id="2" name="Group 15"/>
          <p:cNvGrpSpPr/>
          <p:nvPr/>
        </p:nvGrpSpPr>
        <p:grpSpPr bwMode="auto">
          <a:xfrm>
            <a:off x="163513" y="571500"/>
            <a:ext cx="754062" cy="517525"/>
            <a:chOff x="0" y="0"/>
            <a:chExt cx="376" cy="391"/>
          </a:xfrm>
        </p:grpSpPr>
        <p:sp>
          <p:nvSpPr>
            <p:cNvPr id="23555" name="Oval 16"/>
            <p:cNvSpPr>
              <a:spLocks noChangeArrowheads="1"/>
            </p:cNvSpPr>
            <p:nvPr/>
          </p:nvSpPr>
          <p:spPr bwMode="auto">
            <a:xfrm>
              <a:off x="5" y="20"/>
              <a:ext cx="371" cy="371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</a:ln>
          </p:spPr>
          <p:txBody>
            <a:bodyPr wrap="none" anchor="ctr"/>
            <a:lstStyle/>
            <a:p>
              <a:endParaRPr lang="zh-CN" altLang="en-US" sz="100"/>
            </a:p>
          </p:txBody>
        </p:sp>
        <p:grpSp>
          <p:nvGrpSpPr>
            <p:cNvPr id="3" name="Group 17"/>
            <p:cNvGrpSpPr/>
            <p:nvPr/>
          </p:nvGrpSpPr>
          <p:grpSpPr bwMode="auto">
            <a:xfrm>
              <a:off x="0" y="0"/>
              <a:ext cx="376" cy="376"/>
              <a:chOff x="0" y="0"/>
              <a:chExt cx="376" cy="376"/>
            </a:xfrm>
          </p:grpSpPr>
          <p:sp>
            <p:nvSpPr>
              <p:cNvPr id="10" name="AutoShape 1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76" cy="375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2"/>
                  </a:gs>
                  <a:gs pos="100000">
                    <a:schemeClr val="bg1"/>
                  </a:gs>
                </a:gsLst>
                <a:path path="rect">
                  <a:fillToRect l="100000" t="100000"/>
                </a:path>
              </a:gradFill>
              <a:ln w="9525">
                <a:noFill/>
                <a:round/>
              </a:ln>
              <a:effectLst>
                <a:outerShdw dist="254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buFontTx/>
                  <a:buNone/>
                  <a:defRPr/>
                </a:pPr>
                <a:endParaRPr lang="zh-CN" altLang="en-US" sz="1500"/>
              </a:p>
            </p:txBody>
          </p:sp>
          <p:sp>
            <p:nvSpPr>
              <p:cNvPr id="11" name="Oval 19"/>
              <p:cNvSpPr>
                <a:spLocks noChangeArrowheads="1"/>
              </p:cNvSpPr>
              <p:nvPr/>
            </p:nvSpPr>
            <p:spPr bwMode="auto">
              <a:xfrm>
                <a:off x="87" y="80"/>
                <a:ext cx="211" cy="212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>
                  <a:buFontTx/>
                  <a:buNone/>
                  <a:defRPr/>
                </a:pPr>
                <a:endParaRPr lang="zh-CN" altLang="en-US" sz="1500"/>
              </a:p>
            </p:txBody>
          </p:sp>
        </p:grpSp>
      </p:grp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1011238" y="588963"/>
            <a:ext cx="615632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zh-CN" alt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/>
              </a:rPr>
              <a:t>（三）典型例题讲解，内化知识。</a:t>
            </a:r>
            <a:endParaRPr lang="zh-CN" altLang="en-US" sz="2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/>
            </a:endParaRPr>
          </a:p>
        </p:txBody>
      </p:sp>
      <p:sp>
        <p:nvSpPr>
          <p:cNvPr id="23560" name="动作按钮: 第一张 12"/>
          <p:cNvSpPr>
            <a:spLocks noChangeArrowheads="1"/>
          </p:cNvSpPr>
          <p:nvPr/>
        </p:nvSpPr>
        <p:spPr bwMode="auto">
          <a:xfrm>
            <a:off x="10821988" y="5691188"/>
            <a:ext cx="700087" cy="595312"/>
          </a:xfrm>
          <a:prstGeom prst="actionButtonHom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 sz="100"/>
          </a:p>
        </p:txBody>
      </p:sp>
      <p:pic>
        <p:nvPicPr>
          <p:cNvPr id="23561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270033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2" name="文本框 1"/>
          <p:cNvSpPr txBox="1">
            <a:spLocks noChangeArrowheads="1"/>
          </p:cNvSpPr>
          <p:nvPr/>
        </p:nvSpPr>
        <p:spPr bwMode="auto">
          <a:xfrm>
            <a:off x="338138" y="1274763"/>
            <a:ext cx="10644187" cy="1753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dirty="0"/>
              <a:t>例</a:t>
            </a:r>
            <a:r>
              <a:rPr lang="en-US" altLang="zh-CN" sz="2400" dirty="0"/>
              <a:t>1.</a:t>
            </a:r>
            <a:r>
              <a:rPr lang="zh-CN" altLang="zh-CN" sz="2400" dirty="0"/>
              <a:t>（2016•成都）已知P</a:t>
            </a:r>
            <a:r>
              <a:rPr lang="zh-CN" altLang="zh-CN" sz="2400" baseline="-25000" dirty="0"/>
              <a:t>1</a:t>
            </a:r>
            <a:r>
              <a:rPr lang="zh-CN" altLang="zh-CN" sz="2400" dirty="0"/>
              <a:t>（x</a:t>
            </a:r>
            <a:r>
              <a:rPr lang="zh-CN" altLang="zh-CN" sz="2400" baseline="-25000" dirty="0"/>
              <a:t>1</a:t>
            </a:r>
            <a:r>
              <a:rPr lang="zh-CN" altLang="zh-CN" sz="2400" dirty="0"/>
              <a:t>，y</a:t>
            </a:r>
            <a:r>
              <a:rPr lang="zh-CN" altLang="zh-CN" sz="2400" baseline="-25000" dirty="0"/>
              <a:t>1</a:t>
            </a:r>
            <a:r>
              <a:rPr lang="zh-CN" altLang="zh-CN" sz="2400" dirty="0"/>
              <a:t>），P2（x</a:t>
            </a:r>
            <a:r>
              <a:rPr lang="zh-CN" altLang="zh-CN" sz="2400" baseline="-25000" dirty="0"/>
              <a:t>2</a:t>
            </a:r>
            <a:r>
              <a:rPr lang="zh-CN" altLang="zh-CN" sz="2400" dirty="0"/>
              <a:t>，y</a:t>
            </a:r>
            <a:r>
              <a:rPr lang="zh-CN" altLang="zh-CN" sz="2400" baseline="-25000" dirty="0"/>
              <a:t>2</a:t>
            </a:r>
            <a:r>
              <a:rPr lang="zh-CN" altLang="zh-CN" sz="2400" dirty="0"/>
              <a:t>）两点都在反比例函数</a:t>
            </a:r>
            <a:endParaRPr lang="zh-CN" altLang="zh-CN" sz="2400" dirty="0"/>
          </a:p>
          <a:p>
            <a:pPr>
              <a:lnSpc>
                <a:spcPct val="150000"/>
              </a:lnSpc>
            </a:pPr>
            <a:r>
              <a:rPr lang="zh-CN" altLang="zh-CN" sz="2400" dirty="0"/>
              <a:t> </a:t>
            </a:r>
            <a:endParaRPr lang="zh-CN" altLang="zh-CN" sz="2400" dirty="0"/>
          </a:p>
          <a:p>
            <a:pPr>
              <a:lnSpc>
                <a:spcPct val="150000"/>
              </a:lnSpc>
            </a:pPr>
            <a:r>
              <a:rPr lang="zh-CN" altLang="zh-CN" sz="2400" dirty="0"/>
              <a:t>           的图象上，且x</a:t>
            </a:r>
            <a:r>
              <a:rPr lang="zh-CN" altLang="zh-CN" sz="2400" baseline="-25000" dirty="0"/>
              <a:t>1</a:t>
            </a:r>
            <a:r>
              <a:rPr lang="zh-CN" altLang="zh-CN" sz="2400" dirty="0"/>
              <a:t>＜x</a:t>
            </a:r>
            <a:r>
              <a:rPr lang="zh-CN" altLang="zh-CN" sz="2400" baseline="-25000" dirty="0"/>
              <a:t>2</a:t>
            </a:r>
            <a:r>
              <a:rPr lang="zh-CN" altLang="zh-CN" sz="2400" dirty="0"/>
              <a:t>＜0，则        </a:t>
            </a:r>
            <a:r>
              <a:rPr lang="zh-CN" altLang="zh-CN" sz="2400" u="sng" dirty="0"/>
              <a:t>　      </a:t>
            </a:r>
            <a:r>
              <a:rPr lang="zh-CN" altLang="zh-CN" sz="2400" dirty="0"/>
              <a:t>     （填“＞”或“＜”）．</a:t>
            </a:r>
            <a:endParaRPr lang="zh-CN" altLang="en-US" sz="2400" dirty="0"/>
          </a:p>
        </p:txBody>
      </p:sp>
      <p:graphicFrame>
        <p:nvGraphicFramePr>
          <p:cNvPr id="23563" name="对象 17">
            <a:hlinkClick r:id="" action="ppaction://ole?verb=1"/>
          </p:cNvPr>
          <p:cNvGraphicFramePr>
            <a:graphicFrameLocks noChangeAspect="1"/>
          </p:cNvGraphicFramePr>
          <p:nvPr/>
        </p:nvGraphicFramePr>
        <p:xfrm>
          <a:off x="557213" y="2336800"/>
          <a:ext cx="669925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" name="" r:id="rId2" imgW="9144000" imgH="9448800" progId="">
                  <p:embed/>
                </p:oleObj>
              </mc:Choice>
              <mc:Fallback>
                <p:oleObj name="" r:id="rId2" imgW="9144000" imgH="9448800" progId="">
                  <p:embed/>
                  <p:pic>
                    <p:nvPicPr>
                      <p:cNvPr id="0" name="对象 17"/>
                      <p:cNvPicPr>
                        <a:picLocks noChangeAspect="1"/>
                      </p:cNvPicPr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57213" y="2336800"/>
                        <a:ext cx="669925" cy="6921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4" name="文本框 18"/>
          <p:cNvSpPr txBox="1">
            <a:spLocks noChangeArrowheads="1"/>
          </p:cNvSpPr>
          <p:nvPr/>
        </p:nvSpPr>
        <p:spPr bwMode="auto">
          <a:xfrm>
            <a:off x="557213" y="4005263"/>
            <a:ext cx="10922000" cy="9531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2400" b="1" dirty="0"/>
              <a:t>变式 </a:t>
            </a:r>
            <a:r>
              <a:rPr lang="en-US" altLang="zh-CN" sz="2400" b="1" dirty="0"/>
              <a:t>1</a:t>
            </a:r>
            <a:r>
              <a:rPr lang="zh-CN" altLang="en-US" sz="2400" b="1" dirty="0"/>
              <a:t>：在反比例函数</a:t>
            </a:r>
            <a:r>
              <a:rPr lang="zh-CN" altLang="en-US" b="1" dirty="0"/>
              <a:t>                                 </a:t>
            </a:r>
            <a:r>
              <a:rPr lang="zh-CN" altLang="en-US" sz="2400" b="1" dirty="0"/>
              <a:t>的图像上有A（ </a:t>
            </a:r>
            <a:r>
              <a:rPr lang="en-US" altLang="zh-CN" sz="2400" b="1" dirty="0"/>
              <a:t>x</a:t>
            </a:r>
            <a:r>
              <a:rPr lang="en-US" altLang="zh-CN" sz="2400" b="1" baseline="-25000" dirty="0"/>
              <a:t>1</a:t>
            </a:r>
            <a:r>
              <a:rPr lang="en-US" altLang="zh-CN" sz="2400" b="1" dirty="0"/>
              <a:t>,y</a:t>
            </a:r>
            <a:r>
              <a:rPr lang="en-US" altLang="zh-CN" sz="2400" b="1" baseline="-25000" dirty="0"/>
              <a:t>1</a:t>
            </a:r>
            <a:r>
              <a:rPr lang="zh-CN" altLang="en-US" sz="2400" b="1" dirty="0"/>
              <a:t>   ），B（  </a:t>
            </a:r>
            <a:r>
              <a:rPr lang="en-US" altLang="zh-CN" sz="2400" b="1" dirty="0"/>
              <a:t>x</a:t>
            </a:r>
            <a:r>
              <a:rPr lang="en-US" altLang="zh-CN" sz="2400" b="1" baseline="-25000" dirty="0"/>
              <a:t>2</a:t>
            </a:r>
            <a:r>
              <a:rPr lang="en-US" altLang="zh-CN" sz="2400" b="1" dirty="0"/>
              <a:t>,y</a:t>
            </a:r>
            <a:r>
              <a:rPr lang="en-US" altLang="zh-CN" sz="2400" b="1" baseline="-25000" dirty="0"/>
              <a:t>2</a:t>
            </a:r>
            <a:r>
              <a:rPr lang="zh-CN" altLang="en-US" sz="2400" b="1" dirty="0"/>
              <a:t>    ）</a:t>
            </a:r>
            <a:endParaRPr lang="zh-CN" altLang="en-US" sz="2400" b="1" dirty="0"/>
          </a:p>
          <a:p>
            <a:pPr algn="l"/>
            <a:r>
              <a:rPr lang="zh-CN" altLang="en-US" sz="2400" b="1" dirty="0"/>
              <a:t>两点，</a:t>
            </a:r>
            <a:r>
              <a:rPr lang="zh-CN" altLang="en-US" b="1" dirty="0"/>
              <a:t>当                        ，</a:t>
            </a:r>
            <a:r>
              <a:rPr lang="zh-CN" altLang="zh-CN" dirty="0">
                <a:sym typeface="+mn-ea"/>
              </a:rPr>
              <a:t>则 </a:t>
            </a:r>
            <a:r>
              <a:rPr lang="en-US" altLang="zh-CN" sz="3200" dirty="0">
                <a:sym typeface="+mn-ea"/>
              </a:rPr>
              <a:t>y</a:t>
            </a:r>
            <a:r>
              <a:rPr lang="en-US" altLang="zh-CN" sz="3200" baseline="-25000" dirty="0">
                <a:sym typeface="+mn-ea"/>
              </a:rPr>
              <a:t>1</a:t>
            </a:r>
            <a:r>
              <a:rPr lang="zh-CN" altLang="zh-CN" sz="3200" dirty="0">
                <a:sym typeface="+mn-ea"/>
              </a:rPr>
              <a:t>  </a:t>
            </a:r>
            <a:r>
              <a:rPr lang="zh-CN" altLang="zh-CN" sz="3200" u="sng" dirty="0">
                <a:sym typeface="+mn-ea"/>
              </a:rPr>
              <a:t>　      </a:t>
            </a:r>
            <a:r>
              <a:rPr lang="zh-CN" altLang="zh-CN" sz="3200" dirty="0">
                <a:sym typeface="+mn-ea"/>
              </a:rPr>
              <a:t>  </a:t>
            </a:r>
            <a:r>
              <a:rPr lang="en-US" altLang="zh-CN" sz="3200" dirty="0">
                <a:sym typeface="+mn-ea"/>
              </a:rPr>
              <a:t>y</a:t>
            </a:r>
            <a:r>
              <a:rPr lang="en-US" altLang="zh-CN" sz="3200" baseline="-25000" dirty="0">
                <a:sym typeface="+mn-ea"/>
              </a:rPr>
              <a:t>2</a:t>
            </a:r>
            <a:r>
              <a:rPr lang="zh-CN" altLang="zh-CN" sz="3200" dirty="0">
                <a:sym typeface="+mn-ea"/>
              </a:rPr>
              <a:t>  </a:t>
            </a:r>
            <a:r>
              <a:rPr lang="zh-CN" altLang="zh-CN" sz="2800" b="1" dirty="0">
                <a:sym typeface="+mn-ea"/>
              </a:rPr>
              <a:t> （填“＞”或“＜”）</a:t>
            </a:r>
            <a:r>
              <a:rPr lang="zh-CN" altLang="en-US" sz="2800" b="1" dirty="0"/>
              <a:t>   </a:t>
            </a:r>
            <a:r>
              <a:rPr lang="zh-CN" altLang="en-US" b="1" dirty="0"/>
              <a:t>        </a:t>
            </a:r>
            <a:endParaRPr lang="zh-CN" altLang="en-US" b="1" dirty="0"/>
          </a:p>
        </p:txBody>
      </p:sp>
      <p:graphicFrame>
        <p:nvGraphicFramePr>
          <p:cNvPr id="23568" name="对象 42"/>
          <p:cNvGraphicFramePr>
            <a:graphicFrameLocks noChangeAspect="1"/>
          </p:cNvGraphicFramePr>
          <p:nvPr/>
        </p:nvGraphicFramePr>
        <p:xfrm>
          <a:off x="1869123" y="4489768"/>
          <a:ext cx="1296987" cy="458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" r:id="rId4" imgW="15544800" imgH="5486400" progId="">
                  <p:embed/>
                </p:oleObj>
              </mc:Choice>
              <mc:Fallback>
                <p:oleObj name="" r:id="rId4" imgW="15544800" imgH="5486400" progId="">
                  <p:embed/>
                  <p:pic>
                    <p:nvPicPr>
                      <p:cNvPr id="0" name="对象 42"/>
                      <p:cNvPicPr>
                        <a:picLocks noChangeAspect="1"/>
                      </p:cNvPicPr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869123" y="4489768"/>
                        <a:ext cx="1296987" cy="4587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70" name="对象 1">
            <a:hlinkClick r:id="" action="ppaction://ole?verb=1"/>
          </p:cNvPr>
          <p:cNvGraphicFramePr>
            <a:graphicFrameLocks noChangeAspect="1"/>
          </p:cNvGraphicFramePr>
          <p:nvPr/>
        </p:nvGraphicFramePr>
        <p:xfrm>
          <a:off x="5211763" y="2479675"/>
          <a:ext cx="395287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" r:id="rId6" imgW="3962400" imgH="5486400" progId="">
                  <p:embed/>
                </p:oleObj>
              </mc:Choice>
              <mc:Fallback>
                <p:oleObj name="" r:id="rId6" imgW="3962400" imgH="5486400" progId="">
                  <p:embed/>
                  <p:pic>
                    <p:nvPicPr>
                      <p:cNvPr id="0" name="图片 2054"/>
                      <p:cNvPicPr>
                        <a:picLocks noChangeAspect="1"/>
                      </p:cNvPicPr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211763" y="2479675"/>
                        <a:ext cx="395287" cy="5492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71" name="对象 2">
            <a:hlinkClick r:id="" action="ppaction://ole?verb=1"/>
          </p:cNvPr>
          <p:cNvGraphicFramePr>
            <a:graphicFrameLocks noChangeAspect="1"/>
          </p:cNvGraphicFramePr>
          <p:nvPr/>
        </p:nvGraphicFramePr>
        <p:xfrm>
          <a:off x="6757988" y="2481263"/>
          <a:ext cx="423862" cy="547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" r:id="rId8" imgW="4267200" imgH="5486400" progId="">
                  <p:embed/>
                </p:oleObj>
              </mc:Choice>
              <mc:Fallback>
                <p:oleObj name="" r:id="rId8" imgW="4267200" imgH="5486400" progId="">
                  <p:embed/>
                  <p:pic>
                    <p:nvPicPr>
                      <p:cNvPr id="0" name="对象 2"/>
                      <p:cNvPicPr>
                        <a:picLocks noChangeAspect="1"/>
                      </p:cNvPicPr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757988" y="2481263"/>
                        <a:ext cx="423862" cy="5476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898265" y="3808730"/>
          <a:ext cx="1709420" cy="6813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" r:id="rId10" imgW="1016000" imgH="419100" progId="Equation.KSEE3">
                  <p:embed/>
                </p:oleObj>
              </mc:Choice>
              <mc:Fallback>
                <p:oleObj name="" r:id="rId10" imgW="1016000" imgH="419100" progId="Equation.KSEE3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898265" y="3808730"/>
                        <a:ext cx="1709420" cy="6813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4"/>
          <p:cNvSpPr txBox="1"/>
          <p:nvPr/>
        </p:nvSpPr>
        <p:spPr>
          <a:xfrm>
            <a:off x="0" y="5702300"/>
            <a:ext cx="11522075" cy="604838"/>
          </a:xfrm>
          <a:prstGeom prst="rect">
            <a:avLst/>
          </a:prstGeom>
          <a:solidFill>
            <a:srgbClr val="800000"/>
          </a:solidFill>
          <a:ln w="9525">
            <a:noFill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335" noProof="1">
                <a:solidFill>
                  <a:srgbClr val="00FF99"/>
                </a:solidFill>
              </a:rPr>
              <a:t>课  例  解  读</a:t>
            </a:r>
            <a:endParaRPr lang="zh-CN" altLang="en-US" sz="3335" noProof="1">
              <a:solidFill>
                <a:srgbClr val="00FF99"/>
              </a:solidFill>
            </a:endParaRPr>
          </a:p>
        </p:txBody>
      </p:sp>
      <p:grpSp>
        <p:nvGrpSpPr>
          <p:cNvPr id="2" name="Group 15"/>
          <p:cNvGrpSpPr/>
          <p:nvPr/>
        </p:nvGrpSpPr>
        <p:grpSpPr bwMode="auto">
          <a:xfrm>
            <a:off x="163513" y="571500"/>
            <a:ext cx="754062" cy="517525"/>
            <a:chOff x="0" y="0"/>
            <a:chExt cx="376" cy="391"/>
          </a:xfrm>
        </p:grpSpPr>
        <p:sp>
          <p:nvSpPr>
            <p:cNvPr id="27652" name="Oval 16"/>
            <p:cNvSpPr>
              <a:spLocks noChangeArrowheads="1"/>
            </p:cNvSpPr>
            <p:nvPr/>
          </p:nvSpPr>
          <p:spPr bwMode="auto">
            <a:xfrm>
              <a:off x="5" y="20"/>
              <a:ext cx="371" cy="371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</a:ln>
          </p:spPr>
          <p:txBody>
            <a:bodyPr wrap="none" anchor="ctr"/>
            <a:lstStyle/>
            <a:p>
              <a:endParaRPr lang="zh-CN" altLang="en-US" sz="100"/>
            </a:p>
          </p:txBody>
        </p:sp>
        <p:grpSp>
          <p:nvGrpSpPr>
            <p:cNvPr id="3" name="Group 17"/>
            <p:cNvGrpSpPr/>
            <p:nvPr/>
          </p:nvGrpSpPr>
          <p:grpSpPr bwMode="auto">
            <a:xfrm>
              <a:off x="0" y="0"/>
              <a:ext cx="376" cy="376"/>
              <a:chOff x="0" y="0"/>
              <a:chExt cx="376" cy="376"/>
            </a:xfrm>
          </p:grpSpPr>
          <p:sp>
            <p:nvSpPr>
              <p:cNvPr id="10" name="AutoShape 1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76" cy="375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2"/>
                  </a:gs>
                  <a:gs pos="100000">
                    <a:schemeClr val="bg1"/>
                  </a:gs>
                </a:gsLst>
                <a:path path="rect">
                  <a:fillToRect l="100000" t="100000"/>
                </a:path>
              </a:gradFill>
              <a:ln w="9525">
                <a:noFill/>
                <a:round/>
              </a:ln>
              <a:effectLst>
                <a:outerShdw dist="254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buFontTx/>
                  <a:buNone/>
                  <a:defRPr/>
                </a:pPr>
                <a:endParaRPr lang="zh-CN" altLang="en-US" sz="1500"/>
              </a:p>
            </p:txBody>
          </p:sp>
          <p:sp>
            <p:nvSpPr>
              <p:cNvPr id="11" name="Oval 19"/>
              <p:cNvSpPr>
                <a:spLocks noChangeArrowheads="1"/>
              </p:cNvSpPr>
              <p:nvPr/>
            </p:nvSpPr>
            <p:spPr bwMode="auto">
              <a:xfrm>
                <a:off x="87" y="80"/>
                <a:ext cx="211" cy="212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>
                  <a:buFontTx/>
                  <a:buNone/>
                  <a:defRPr/>
                </a:pPr>
                <a:endParaRPr lang="zh-CN" altLang="en-US" sz="1500"/>
              </a:p>
            </p:txBody>
          </p:sp>
        </p:grpSp>
      </p:grp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938213" y="558800"/>
            <a:ext cx="601345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/>
              </a:rPr>
              <a:t>（四）变式跟进训练，巩固学习成果。 </a:t>
            </a:r>
            <a:endParaRPr lang="zh-CN" alt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/>
            </a:endParaRPr>
          </a:p>
        </p:txBody>
      </p:sp>
      <p:sp>
        <p:nvSpPr>
          <p:cNvPr id="27657" name="动作按钮: 第一张 14"/>
          <p:cNvSpPr>
            <a:spLocks noChangeArrowheads="1"/>
          </p:cNvSpPr>
          <p:nvPr/>
        </p:nvSpPr>
        <p:spPr bwMode="auto">
          <a:xfrm>
            <a:off x="10821988" y="5691188"/>
            <a:ext cx="700087" cy="595312"/>
          </a:xfrm>
          <a:prstGeom prst="actionButtonHom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 sz="100"/>
          </a:p>
        </p:txBody>
      </p:sp>
      <p:pic>
        <p:nvPicPr>
          <p:cNvPr id="27658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270033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9" name="文本框 2"/>
          <p:cNvSpPr txBox="1">
            <a:spLocks noChangeArrowheads="1"/>
          </p:cNvSpPr>
          <p:nvPr/>
        </p:nvSpPr>
        <p:spPr bwMode="auto">
          <a:xfrm>
            <a:off x="338138" y="1300163"/>
            <a:ext cx="11714162" cy="147732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 dirty="0"/>
          </a:p>
          <a:p>
            <a:pPr algn="just"/>
            <a:endParaRPr lang="zh-CN" altLang="en-US" dirty="0"/>
          </a:p>
          <a:p>
            <a:pPr algn="just"/>
            <a:endParaRPr lang="zh-CN" altLang="en-US" dirty="0"/>
          </a:p>
          <a:p>
            <a:pPr algn="just"/>
            <a:endParaRPr lang="zh-CN" altLang="en-US" dirty="0"/>
          </a:p>
          <a:p>
            <a:pPr algn="just"/>
            <a:endParaRPr lang="zh-CN" altLang="en-US" dirty="0"/>
          </a:p>
        </p:txBody>
      </p:sp>
      <p:pic>
        <p:nvPicPr>
          <p:cNvPr id="153615" name="图片24" descr="菁优网：http://www.jyeoo.co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04309" y="3929066"/>
            <a:ext cx="1695450" cy="1571625"/>
          </a:xfrm>
          <a:prstGeom prst="rect">
            <a:avLst/>
          </a:prstGeom>
          <a:noFill/>
        </p:spPr>
      </p:pic>
      <p:sp>
        <p:nvSpPr>
          <p:cNvPr id="153622" name="Rectangle 22"/>
          <p:cNvSpPr>
            <a:spLocks noChangeArrowheads="1"/>
          </p:cNvSpPr>
          <p:nvPr/>
        </p:nvSpPr>
        <p:spPr bwMode="auto">
          <a:xfrm>
            <a:off x="917575" y="-918845"/>
            <a:ext cx="9326880" cy="79089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dirty="0" smtClean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marL="0" marR="0" lvl="0" indent="0" algn="l" defTabSz="914400" rtl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dirty="0" smtClean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marL="0" marR="0" lvl="0" indent="0" algn="l" defTabSz="914400" rtl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dirty="0" smtClean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marL="0" marR="0" lvl="0" indent="0" algn="l" defTabSz="914400" rtl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000" b="1" dirty="0" smtClean="0">
                <a:sym typeface="+mn-ea"/>
              </a:rPr>
              <a:t>例</a:t>
            </a:r>
            <a:r>
              <a:rPr lang="en-US" altLang="zh-CN" sz="2000" b="1" dirty="0" smtClean="0">
                <a:sym typeface="+mn-ea"/>
              </a:rPr>
              <a:t>2 :</a:t>
            </a:r>
            <a:r>
              <a:rPr kumimoji="0" lang="zh-CN" altLang="en-US" sz="2000" b="1" i="0" u="none" strike="noStrike" cap="none" normalizeH="0" dirty="0" smtClean="0">
                <a:solidFill>
                  <a:schemeClr val="tx1"/>
                </a:solidFill>
                <a:ea typeface="宋体" panose="02010600030101010101" pitchFamily="2" charset="-122"/>
              </a:rPr>
              <a:t>(2018成都）如图，在平面直角坐标系xOy中，一次函数y=x</a:t>
            </a:r>
            <a:r>
              <a:rPr kumimoji="0" lang="zh-CN" altLang="en-US" sz="2000" b="1" i="0" u="none" strike="noStrike" cap="none" normalizeH="0" dirty="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+</a:t>
            </a:r>
            <a:r>
              <a:rPr kumimoji="0" lang="zh-CN" altLang="en-US" sz="2000" b="1" i="0" u="none" strike="noStrike" cap="none" normalizeH="0" dirty="0" smtClean="0">
                <a:solidFill>
                  <a:schemeClr val="tx1"/>
                </a:solidFill>
                <a:ea typeface="宋体" panose="02010600030101010101" pitchFamily="2" charset="-122"/>
              </a:rPr>
              <a:t>b的图象经过</a:t>
            </a:r>
            <a:endParaRPr kumimoji="0" lang="zh-CN" altLang="en-US" sz="2000" b="1" i="0" u="none" strike="noStrike" cap="none" normalizeH="0" dirty="0" smtClean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marL="0" marR="0" lvl="0" indent="0" algn="l" rtl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zh-CN" altLang="en-US" sz="2000" b="1" i="0" u="none" strike="noStrike" cap="none" normalizeH="0" dirty="0" smtClean="0">
                <a:solidFill>
                  <a:schemeClr val="tx1"/>
                </a:solidFill>
                <a:ea typeface="宋体" panose="02010600030101010101" pitchFamily="2" charset="-122"/>
              </a:rPr>
              <a:t>点A（﹣2，0）与反比例函数                    </a:t>
            </a:r>
            <a:r>
              <a:rPr lang="zh-CN" altLang="en-US" sz="2000" b="1" dirty="0" smtClean="0"/>
              <a:t>（x＞0）的图象交于B（a，4）．</a:t>
            </a:r>
            <a:endParaRPr lang="zh-CN" altLang="en-US" sz="2000" b="1" dirty="0" smtClean="0"/>
          </a:p>
          <a:p>
            <a:pPr marL="0" marR="0" lvl="0" indent="0" algn="l" rtl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000" b="1" dirty="0" smtClean="0"/>
              <a:t>（1）求一次函数和反比例函数的表达式；</a:t>
            </a:r>
            <a:endParaRPr lang="zh-CN" altLang="en-US" sz="2000" b="1" dirty="0" smtClean="0"/>
          </a:p>
          <a:p>
            <a:pPr marL="0" marR="0" lvl="0" indent="0" algn="l" rtl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000" b="1" dirty="0" smtClean="0"/>
              <a:t>（2）设M是直线AB上一点，过M作MN∥x轴，</a:t>
            </a:r>
            <a:endParaRPr lang="zh-CN" altLang="en-US" sz="2000" b="1" dirty="0" smtClean="0"/>
          </a:p>
          <a:p>
            <a:pPr marL="0" marR="0" lvl="0" indent="0" algn="l" rtl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000" b="1" dirty="0" smtClean="0"/>
              <a:t>交反比例函数             （x＞0）的图象于点N，</a:t>
            </a:r>
            <a:endParaRPr lang="zh-CN" altLang="en-US" sz="2000" b="1" dirty="0" smtClean="0"/>
          </a:p>
          <a:p>
            <a:pPr marL="0" marR="0" lvl="0" indent="0" algn="l" rtl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000" b="1" dirty="0" smtClean="0"/>
              <a:t>若A，O，M，N为顶点的四边形为平行四边形，求点M的坐标</a:t>
            </a:r>
            <a:r>
              <a:rPr lang="zh-CN" altLang="en-US" sz="2800" b="1" dirty="0" smtClean="0"/>
              <a:t>．</a:t>
            </a:r>
            <a:endParaRPr lang="zh-CN" altLang="en-US" sz="2800" b="1" dirty="0" smtClean="0"/>
          </a:p>
          <a:p>
            <a:pPr marL="0" marR="0" lvl="0" indent="0" algn="l" rtl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altLang="zh-CN" sz="2400" dirty="0" smtClean="0"/>
          </a:p>
          <a:p>
            <a:pPr marL="0" marR="0" lvl="0" indent="0" algn="l" defTabSz="914400" rtl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zh-CN" sz="2400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zh-CN" sz="2400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53621" name="图片 24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6200" cy="400050"/>
          </a:xfrm>
          <a:prstGeom prst="rect">
            <a:avLst/>
          </a:prstGeom>
          <a:noFill/>
        </p:spPr>
      </p:pic>
      <p:graphicFrame>
        <p:nvGraphicFramePr>
          <p:cNvPr id="4" name="对象 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686300" y="1466850"/>
          <a:ext cx="902335" cy="6108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7" name="" r:id="rId4" imgW="393700" imgH="393700" progId="Equation.KSEE3">
                  <p:embed/>
                </p:oleObj>
              </mc:Choice>
              <mc:Fallback>
                <p:oleObj name="" r:id="rId4" imgW="393700" imgH="393700" progId="Equation.KSEE3">
                  <p:embed/>
                  <p:pic>
                    <p:nvPicPr>
                      <p:cNvPr id="0" name="图片 921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686300" y="1466850"/>
                        <a:ext cx="902335" cy="6108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438400" y="3318510"/>
          <a:ext cx="902335" cy="6108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" name="" r:id="rId6" imgW="393700" imgH="393700" progId="Equation.KSEE3">
                  <p:embed/>
                </p:oleObj>
              </mc:Choice>
              <mc:Fallback>
                <p:oleObj name="" r:id="rId6" imgW="393700" imgH="393700" progId="Equation.KSEE3">
                  <p:embed/>
                  <p:pic>
                    <p:nvPicPr>
                      <p:cNvPr id="0" name="图片 921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438400" y="3318510"/>
                        <a:ext cx="902335" cy="6108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AutoShape 10"/>
          <p:cNvSpPr>
            <a:spLocks noChangeArrowheads="1"/>
          </p:cNvSpPr>
          <p:nvPr/>
        </p:nvSpPr>
        <p:spPr bwMode="auto">
          <a:xfrm>
            <a:off x="0" y="571480"/>
            <a:ext cx="11520488" cy="5119688"/>
          </a:xfrm>
          <a:prstGeom prst="roundRect">
            <a:avLst>
              <a:gd name="adj" fmla="val 8856"/>
            </a:avLst>
          </a:pr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FFFFFF"/>
              </a:gs>
            </a:gsLst>
            <a:lin ang="2700000" scaled="1"/>
          </a:gradFill>
          <a:ln w="38100">
            <a:solidFill>
              <a:srgbClr val="FF9900"/>
            </a:solidFill>
            <a:round/>
          </a:ln>
        </p:spPr>
        <p:txBody>
          <a:bodyPr wrap="none" anchor="ctr"/>
          <a:lstStyle/>
          <a:p>
            <a:r>
              <a:rPr lang="en-US" altLang="zh-CN" sz="100" smtClean="0"/>
              <a:t> </a:t>
            </a:r>
            <a:endParaRPr lang="zh-CN" altLang="en-US" sz="100"/>
          </a:p>
        </p:txBody>
      </p:sp>
      <p:sp>
        <p:nvSpPr>
          <p:cNvPr id="32770" name="Text Box 4"/>
          <p:cNvSpPr txBox="1"/>
          <p:nvPr/>
        </p:nvSpPr>
        <p:spPr>
          <a:xfrm>
            <a:off x="0" y="5702300"/>
            <a:ext cx="11522075" cy="604838"/>
          </a:xfrm>
          <a:prstGeom prst="rect">
            <a:avLst/>
          </a:prstGeom>
          <a:solidFill>
            <a:srgbClr val="800000"/>
          </a:solidFill>
          <a:ln w="9525">
            <a:noFill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335" noProof="1">
                <a:solidFill>
                  <a:srgbClr val="00FF99"/>
                </a:solidFill>
              </a:rPr>
              <a:t>课  例  解  读</a:t>
            </a:r>
            <a:endParaRPr lang="zh-CN" altLang="en-US" sz="3335" noProof="1">
              <a:solidFill>
                <a:srgbClr val="00FF99"/>
              </a:solidFill>
            </a:endParaRPr>
          </a:p>
        </p:txBody>
      </p:sp>
      <p:grpSp>
        <p:nvGrpSpPr>
          <p:cNvPr id="2" name="Group 15"/>
          <p:cNvGrpSpPr/>
          <p:nvPr/>
        </p:nvGrpSpPr>
        <p:grpSpPr bwMode="auto">
          <a:xfrm>
            <a:off x="163513" y="571500"/>
            <a:ext cx="754062" cy="517525"/>
            <a:chOff x="0" y="0"/>
            <a:chExt cx="376" cy="391"/>
          </a:xfrm>
        </p:grpSpPr>
        <p:sp>
          <p:nvSpPr>
            <p:cNvPr id="27652" name="Oval 16"/>
            <p:cNvSpPr>
              <a:spLocks noChangeArrowheads="1"/>
            </p:cNvSpPr>
            <p:nvPr/>
          </p:nvSpPr>
          <p:spPr bwMode="auto">
            <a:xfrm>
              <a:off x="5" y="20"/>
              <a:ext cx="371" cy="371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</a:ln>
          </p:spPr>
          <p:txBody>
            <a:bodyPr wrap="none" anchor="ctr"/>
            <a:lstStyle/>
            <a:p>
              <a:endParaRPr lang="zh-CN" altLang="en-US" sz="100"/>
            </a:p>
          </p:txBody>
        </p:sp>
        <p:grpSp>
          <p:nvGrpSpPr>
            <p:cNvPr id="3" name="Group 17"/>
            <p:cNvGrpSpPr/>
            <p:nvPr/>
          </p:nvGrpSpPr>
          <p:grpSpPr bwMode="auto">
            <a:xfrm>
              <a:off x="0" y="0"/>
              <a:ext cx="376" cy="376"/>
              <a:chOff x="0" y="0"/>
              <a:chExt cx="376" cy="376"/>
            </a:xfrm>
          </p:grpSpPr>
          <p:sp>
            <p:nvSpPr>
              <p:cNvPr id="10" name="AutoShape 1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76" cy="375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2"/>
                  </a:gs>
                  <a:gs pos="100000">
                    <a:schemeClr val="bg1"/>
                  </a:gs>
                </a:gsLst>
                <a:path path="rect">
                  <a:fillToRect l="100000" t="100000"/>
                </a:path>
              </a:gradFill>
              <a:ln w="9525">
                <a:noFill/>
                <a:round/>
              </a:ln>
              <a:effectLst>
                <a:outerShdw dist="254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buFontTx/>
                  <a:buNone/>
                  <a:defRPr/>
                </a:pPr>
                <a:endParaRPr lang="zh-CN" altLang="en-US" sz="1500"/>
              </a:p>
            </p:txBody>
          </p:sp>
          <p:sp>
            <p:nvSpPr>
              <p:cNvPr id="11" name="Oval 19"/>
              <p:cNvSpPr>
                <a:spLocks noChangeArrowheads="1"/>
              </p:cNvSpPr>
              <p:nvPr/>
            </p:nvSpPr>
            <p:spPr bwMode="auto">
              <a:xfrm>
                <a:off x="87" y="80"/>
                <a:ext cx="211" cy="212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>
                  <a:buFontTx/>
                  <a:buNone/>
                  <a:defRPr/>
                </a:pPr>
                <a:endParaRPr lang="zh-CN" altLang="en-US" sz="1500"/>
              </a:p>
            </p:txBody>
          </p:sp>
        </p:grpSp>
      </p:grp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938213" y="558800"/>
            <a:ext cx="601345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buFontTx/>
              <a:buNone/>
              <a:defRPr/>
            </a:pPr>
            <a:endParaRPr lang="zh-CN" alt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/>
            </a:endParaRPr>
          </a:p>
        </p:txBody>
      </p:sp>
      <p:sp>
        <p:nvSpPr>
          <p:cNvPr id="27657" name="动作按钮: 第一张 14"/>
          <p:cNvSpPr>
            <a:spLocks noChangeArrowheads="1"/>
          </p:cNvSpPr>
          <p:nvPr/>
        </p:nvSpPr>
        <p:spPr bwMode="auto">
          <a:xfrm>
            <a:off x="10821988" y="5691188"/>
            <a:ext cx="700087" cy="595312"/>
          </a:xfrm>
          <a:prstGeom prst="actionButtonHom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 sz="100"/>
          </a:p>
        </p:txBody>
      </p:sp>
      <p:pic>
        <p:nvPicPr>
          <p:cNvPr id="27658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270033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9" name="文本框 2"/>
          <p:cNvSpPr txBox="1">
            <a:spLocks noChangeArrowheads="1"/>
          </p:cNvSpPr>
          <p:nvPr/>
        </p:nvSpPr>
        <p:spPr bwMode="auto">
          <a:xfrm>
            <a:off x="337503" y="1300163"/>
            <a:ext cx="11714162" cy="45231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dirty="0" smtClean="0"/>
              <a:t>变式</a:t>
            </a:r>
            <a:r>
              <a:rPr lang="en-US" altLang="zh-CN" dirty="0" smtClean="0"/>
              <a:t>:(</a:t>
            </a:r>
            <a:r>
              <a:rPr lang="en-US" altLang="zh-CN" dirty="0"/>
              <a:t>2017</a:t>
            </a:r>
            <a:r>
              <a:rPr lang="zh-CN" altLang="en-US" dirty="0"/>
              <a:t>成都） 如图，在平面直角坐标系            中，已知正比例函数                的图象与反比例函数                    </a:t>
            </a:r>
            <a:endParaRPr lang="zh-CN" altLang="en-US" dirty="0"/>
          </a:p>
          <a:p>
            <a:r>
              <a:rPr lang="zh-CN" altLang="en-US" dirty="0"/>
              <a:t>      </a:t>
            </a:r>
            <a:endParaRPr lang="zh-CN" altLang="en-US" dirty="0"/>
          </a:p>
          <a:p>
            <a:r>
              <a:rPr lang="zh-CN" altLang="en-US" dirty="0"/>
              <a:t>                         的图象交于                           两点.</a:t>
            </a:r>
            <a:endParaRPr lang="zh-CN" altLang="en-US" dirty="0"/>
          </a:p>
          <a:p>
            <a:endParaRPr lang="zh-CN" altLang="en-US" dirty="0"/>
          </a:p>
          <a:p>
            <a:r>
              <a:rPr lang="zh-CN" altLang="en-US" dirty="0"/>
              <a:t>（1）求反比例函数的表达式和点       的坐标；</a:t>
            </a:r>
            <a:endParaRPr lang="zh-CN" altLang="en-US" dirty="0"/>
          </a:p>
          <a:p>
            <a:endParaRPr lang="zh-CN" altLang="en-US" dirty="0"/>
          </a:p>
          <a:p>
            <a:r>
              <a:rPr lang="zh-CN" altLang="en-US" dirty="0"/>
              <a:t>（2）    是第一象限内反比例函数图像上一点，过点     作      轴的平行线，交直线      于点      ，连接      ，</a:t>
            </a:r>
            <a:endParaRPr lang="zh-CN" altLang="en-US" dirty="0"/>
          </a:p>
          <a:p>
            <a:endParaRPr lang="zh-CN" altLang="en-US" dirty="0"/>
          </a:p>
          <a:p>
            <a:pPr algn="just"/>
            <a:r>
              <a:rPr lang="zh-CN" altLang="en-US" dirty="0"/>
              <a:t>若</a:t>
            </a:r>
            <a:r>
              <a:rPr lang="zh-CN" altLang="en-US">
                <a:sym typeface="+mn-ea"/>
              </a:rPr>
              <a:t>△</a:t>
            </a:r>
            <a:r>
              <a:rPr lang="en-US" altLang="zh-CN">
                <a:sym typeface="+mn-ea"/>
              </a:rPr>
              <a:t>POC</a:t>
            </a:r>
            <a:r>
              <a:rPr lang="zh-CN" altLang="en-US" dirty="0"/>
              <a:t> 的面积为3，求点    的坐标.</a:t>
            </a:r>
            <a:endParaRPr lang="zh-CN" altLang="en-US" dirty="0"/>
          </a:p>
          <a:p>
            <a:pPr algn="just"/>
            <a:endParaRPr lang="zh-CN" altLang="en-US" dirty="0"/>
          </a:p>
          <a:p>
            <a:pPr algn="just"/>
            <a:endParaRPr lang="zh-CN" altLang="en-US" dirty="0"/>
          </a:p>
          <a:p>
            <a:pPr algn="just"/>
            <a:endParaRPr lang="zh-CN" altLang="en-US" dirty="0"/>
          </a:p>
          <a:p>
            <a:pPr algn="just"/>
            <a:endParaRPr lang="zh-CN" altLang="en-US" dirty="0"/>
          </a:p>
          <a:p>
            <a:pPr algn="just"/>
            <a:endParaRPr lang="zh-CN" altLang="en-US" dirty="0"/>
          </a:p>
          <a:p>
            <a:pPr algn="just"/>
            <a:endParaRPr lang="zh-CN" altLang="en-US" dirty="0"/>
          </a:p>
          <a:p>
            <a:pPr algn="just"/>
            <a:endParaRPr lang="zh-CN" altLang="en-US" dirty="0"/>
          </a:p>
        </p:txBody>
      </p:sp>
      <p:graphicFrame>
        <p:nvGraphicFramePr>
          <p:cNvPr id="27660" name="对象 -2147482553"/>
          <p:cNvGraphicFramePr>
            <a:graphicFrameLocks noChangeAspect="1"/>
          </p:cNvGraphicFramePr>
          <p:nvPr/>
        </p:nvGraphicFramePr>
        <p:xfrm>
          <a:off x="7697788" y="1193800"/>
          <a:ext cx="700087" cy="56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" name="" r:id="rId2" imgW="11582400" imgH="9448800" progId="">
                  <p:embed/>
                </p:oleObj>
              </mc:Choice>
              <mc:Fallback>
                <p:oleObj name="" r:id="rId2" imgW="11582400" imgH="9448800" progId="">
                  <p:embed/>
                  <p:pic>
                    <p:nvPicPr>
                      <p:cNvPr id="0" name="对象 -2147482553"/>
                      <p:cNvPicPr>
                        <a:picLocks noChangeAspect="1"/>
                      </p:cNvPicPr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697788" y="1193800"/>
                        <a:ext cx="700087" cy="5699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61" name="对象 -2147482554"/>
          <p:cNvGraphicFramePr>
            <a:graphicFrameLocks noChangeAspect="1"/>
          </p:cNvGraphicFramePr>
          <p:nvPr/>
        </p:nvGraphicFramePr>
        <p:xfrm>
          <a:off x="4878388" y="1300163"/>
          <a:ext cx="534987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" r:id="rId4" imgW="7315200" imgH="4876800" progId="">
                  <p:embed/>
                </p:oleObj>
              </mc:Choice>
              <mc:Fallback>
                <p:oleObj name="" r:id="rId4" imgW="7315200" imgH="4876800" progId="">
                  <p:embed/>
                  <p:pic>
                    <p:nvPicPr>
                      <p:cNvPr id="0" name="对象 -2147482554"/>
                      <p:cNvPicPr>
                        <a:picLocks noChangeAspect="1"/>
                      </p:cNvPicPr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878388" y="1300163"/>
                        <a:ext cx="534987" cy="3571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63" name="对象 -2147482542"/>
          <p:cNvGraphicFramePr>
            <a:graphicFrameLocks noChangeAspect="1"/>
          </p:cNvGraphicFramePr>
          <p:nvPr/>
        </p:nvGraphicFramePr>
        <p:xfrm>
          <a:off x="3159125" y="3570288"/>
          <a:ext cx="204788" cy="222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" r:id="rId6" imgW="3657600" imgH="3962400" progId="">
                  <p:embed/>
                </p:oleObj>
              </mc:Choice>
              <mc:Fallback>
                <p:oleObj name="" r:id="rId6" imgW="3657600" imgH="3962400" progId="">
                  <p:embed/>
                  <p:pic>
                    <p:nvPicPr>
                      <p:cNvPr id="0" name="对象 -2147482542"/>
                      <p:cNvPicPr>
                        <a:picLocks noChangeAspect="1"/>
                      </p:cNvPicPr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159125" y="3570288"/>
                        <a:ext cx="204788" cy="2222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64" name="对象 -2147482551"/>
          <p:cNvGraphicFramePr>
            <a:graphicFrameLocks noChangeAspect="1"/>
          </p:cNvGraphicFramePr>
          <p:nvPr/>
        </p:nvGraphicFramePr>
        <p:xfrm>
          <a:off x="3232150" y="1809750"/>
          <a:ext cx="1544955" cy="4356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" r:id="rId8" imgW="18288000" imgH="6096000" progId="">
                  <p:embed/>
                </p:oleObj>
              </mc:Choice>
              <mc:Fallback>
                <p:oleObj name="" r:id="rId8" imgW="18288000" imgH="6096000" progId="">
                  <p:embed/>
                  <p:pic>
                    <p:nvPicPr>
                      <p:cNvPr id="0" name="对象 -2147482551"/>
                      <p:cNvPicPr>
                        <a:picLocks noChangeAspect="1"/>
                      </p:cNvPicPr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232150" y="1809750"/>
                        <a:ext cx="1544955" cy="43561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65" name="对象 -2147482443"/>
          <p:cNvGraphicFramePr>
            <a:graphicFrameLocks noChangeAspect="1"/>
          </p:cNvGraphicFramePr>
          <p:nvPr/>
        </p:nvGraphicFramePr>
        <p:xfrm>
          <a:off x="3797300" y="2397125"/>
          <a:ext cx="280988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" r:id="rId10" imgW="3657600" imgH="3962400" progId="">
                  <p:embed/>
                </p:oleObj>
              </mc:Choice>
              <mc:Fallback>
                <p:oleObj name="" r:id="rId10" imgW="3657600" imgH="3962400" progId="">
                  <p:embed/>
                  <p:pic>
                    <p:nvPicPr>
                      <p:cNvPr id="0" name="对象 -2147482443"/>
                      <p:cNvPicPr>
                        <a:picLocks noChangeAspect="1"/>
                      </p:cNvPicPr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797300" y="2397125"/>
                        <a:ext cx="280988" cy="3048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66" name="对象 -2147482542"/>
          <p:cNvGraphicFramePr>
            <a:graphicFrameLocks noChangeAspect="1"/>
          </p:cNvGraphicFramePr>
          <p:nvPr/>
        </p:nvGraphicFramePr>
        <p:xfrm>
          <a:off x="925513" y="2978150"/>
          <a:ext cx="306387" cy="331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" r:id="rId12" imgW="3657600" imgH="3962400" progId="">
                  <p:embed/>
                </p:oleObj>
              </mc:Choice>
              <mc:Fallback>
                <p:oleObj name="" r:id="rId12" imgW="3657600" imgH="3962400" progId="">
                  <p:embed/>
                  <p:pic>
                    <p:nvPicPr>
                      <p:cNvPr id="0" name="图片 4102"/>
                      <p:cNvPicPr>
                        <a:picLocks noChangeAspect="1"/>
                      </p:cNvPicPr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25513" y="2978150"/>
                        <a:ext cx="306387" cy="3317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67" name="对象 -2147482547"/>
          <p:cNvGraphicFramePr>
            <a:graphicFrameLocks noChangeAspect="1"/>
          </p:cNvGraphicFramePr>
          <p:nvPr/>
        </p:nvGraphicFramePr>
        <p:xfrm>
          <a:off x="6210300" y="3079750"/>
          <a:ext cx="225425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" r:id="rId13" imgW="3352800" imgH="3962400" progId="">
                  <p:embed/>
                </p:oleObj>
              </mc:Choice>
              <mc:Fallback>
                <p:oleObj name="" r:id="rId13" imgW="3352800" imgH="3962400" progId="">
                  <p:embed/>
                  <p:pic>
                    <p:nvPicPr>
                      <p:cNvPr id="0" name="对象 -2147482547"/>
                      <p:cNvPicPr>
                        <a:picLocks noChangeAspect="1"/>
                      </p:cNvPicPr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210300" y="3079750"/>
                        <a:ext cx="225425" cy="2651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68" name="对象 -2147482542"/>
          <p:cNvGraphicFramePr>
            <a:graphicFrameLocks noChangeAspect="1"/>
          </p:cNvGraphicFramePr>
          <p:nvPr/>
        </p:nvGraphicFramePr>
        <p:xfrm>
          <a:off x="5607050" y="3043238"/>
          <a:ext cx="279400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" r:id="rId15" imgW="3657600" imgH="3962400" progId="">
                  <p:embed/>
                </p:oleObj>
              </mc:Choice>
              <mc:Fallback>
                <p:oleObj name="" r:id="rId15" imgW="3657600" imgH="3962400" progId="">
                  <p:embed/>
                  <p:pic>
                    <p:nvPicPr>
                      <p:cNvPr id="0" name="图片 4104"/>
                      <p:cNvPicPr>
                        <a:picLocks noChangeAspect="1"/>
                      </p:cNvPicPr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607050" y="3043238"/>
                        <a:ext cx="279400" cy="3016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69" name="对象 -2147482546"/>
          <p:cNvGraphicFramePr>
            <a:graphicFrameLocks noChangeAspect="1"/>
          </p:cNvGraphicFramePr>
          <p:nvPr/>
        </p:nvGraphicFramePr>
        <p:xfrm>
          <a:off x="8655050" y="2978150"/>
          <a:ext cx="355600" cy="230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" r:id="rId16" imgW="6096000" imgH="3962400" progId="">
                  <p:embed/>
                </p:oleObj>
              </mc:Choice>
              <mc:Fallback>
                <p:oleObj name="" r:id="rId16" imgW="6096000" imgH="3962400" progId="">
                  <p:embed/>
                  <p:pic>
                    <p:nvPicPr>
                      <p:cNvPr id="0" name="对象 -2147482546"/>
                      <p:cNvPicPr>
                        <a:picLocks noChangeAspect="1"/>
                      </p:cNvPicPr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8655050" y="2978150"/>
                        <a:ext cx="355600" cy="2301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70" name="对象 -2147482545"/>
          <p:cNvGraphicFramePr>
            <a:graphicFrameLocks noChangeAspect="1"/>
          </p:cNvGraphicFramePr>
          <p:nvPr/>
        </p:nvGraphicFramePr>
        <p:xfrm>
          <a:off x="9536113" y="3003550"/>
          <a:ext cx="209550" cy="244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" r:id="rId18" imgW="3657600" imgH="4267200" progId="">
                  <p:embed/>
                </p:oleObj>
              </mc:Choice>
              <mc:Fallback>
                <p:oleObj name="" r:id="rId18" imgW="3657600" imgH="4267200" progId="">
                  <p:embed/>
                  <p:pic>
                    <p:nvPicPr>
                      <p:cNvPr id="0" name="对象 -2147482545"/>
                      <p:cNvPicPr>
                        <a:picLocks noChangeAspect="1"/>
                      </p:cNvPicPr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9536113" y="3003550"/>
                        <a:ext cx="209550" cy="2444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71" name="对象 -2147482544"/>
          <p:cNvGraphicFramePr>
            <a:graphicFrameLocks noChangeAspect="1"/>
          </p:cNvGraphicFramePr>
          <p:nvPr/>
        </p:nvGraphicFramePr>
        <p:xfrm>
          <a:off x="10537825" y="2968625"/>
          <a:ext cx="40005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" name="" r:id="rId20" imgW="6096000" imgH="4267200" progId="">
                  <p:embed/>
                </p:oleObj>
              </mc:Choice>
              <mc:Fallback>
                <p:oleObj name="" r:id="rId20" imgW="6096000" imgH="4267200" progId="">
                  <p:embed/>
                  <p:pic>
                    <p:nvPicPr>
                      <p:cNvPr id="0" name="对象 -2147482544"/>
                      <p:cNvPicPr>
                        <a:picLocks noChangeAspect="1"/>
                      </p:cNvPicPr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10537825" y="2968625"/>
                        <a:ext cx="400050" cy="2794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673" name="图片 -2147482541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7129463" y="3570288"/>
            <a:ext cx="1952625" cy="175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996950" y="571500"/>
            <a:ext cx="5840413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/>
              </a:rPr>
              <a:t>（三）典型例题讲解，内化知识。</a:t>
            </a:r>
            <a:endParaRPr lang="zh-CN" alt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/>
            </a:endParaRPr>
          </a:p>
        </p:txBody>
      </p:sp>
      <p:graphicFrame>
        <p:nvGraphicFramePr>
          <p:cNvPr id="4" name="对象 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42620" y="1672590"/>
          <a:ext cx="1416050" cy="6756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" r:id="rId23" imgW="825500" imgH="393700" progId="Equation.KSEE3">
                  <p:embed/>
                </p:oleObj>
              </mc:Choice>
              <mc:Fallback>
                <p:oleObj name="" r:id="rId23" imgW="825500" imgH="393700" progId="Equation.KSEE3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642620" y="1672590"/>
                        <a:ext cx="1416050" cy="6756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3051</Words>
  <Application>WPS 演示</Application>
  <PresentationFormat>自定义</PresentationFormat>
  <Paragraphs>254</Paragraphs>
  <Slides>13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14</vt:i4>
      </vt:variant>
      <vt:variant>
        <vt:lpstr>幻灯片标题</vt:lpstr>
      </vt:variant>
      <vt:variant>
        <vt:i4>13</vt:i4>
      </vt:variant>
    </vt:vector>
  </HeadingPairs>
  <TitlesOfParts>
    <vt:vector size="37" baseType="lpstr">
      <vt:lpstr>Arial</vt:lpstr>
      <vt:lpstr>宋体</vt:lpstr>
      <vt:lpstr>Wingdings</vt:lpstr>
      <vt:lpstr>Calibri</vt:lpstr>
      <vt:lpstr>隶书</vt:lpstr>
      <vt:lpstr>微软雅黑</vt:lpstr>
      <vt:lpstr>Comic Sans MS</vt:lpstr>
      <vt:lpstr>隶书</vt:lpstr>
      <vt:lpstr>Arial Unicode MS</vt:lpstr>
      <vt:lpstr>Office 主题</vt:lpstr>
      <vt:lpstr>Equation.KSEE3</vt:lpstr>
      <vt:lpstr>Equation.KSEE3</vt:lpstr>
      <vt:lpstr>Equation.KSEE3</vt:lpstr>
      <vt:lpstr>Equation.3</vt:lpstr>
      <vt:lpstr>Equation.3</vt:lpstr>
      <vt:lpstr>Equation.3</vt:lpstr>
      <vt:lpstr>Equation.KSEE3</vt:lpstr>
      <vt:lpstr>Equation.3</vt:lpstr>
      <vt:lpstr>Equation.3</vt:lpstr>
      <vt:lpstr>Equation.3</vt:lpstr>
      <vt:lpstr>Equation.3</vt:lpstr>
      <vt:lpstr>Equation.KSEE3</vt:lpstr>
      <vt:lpstr>Equation.KSEE3</vt:lpstr>
      <vt:lpstr>Equation.KSEE3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LiaoSan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LiaoSan</dc:creator>
  <cp:lastModifiedBy>Administrator</cp:lastModifiedBy>
  <cp:revision>164</cp:revision>
  <dcterms:created xsi:type="dcterms:W3CDTF">2017-12-22T00:41:00Z</dcterms:created>
  <dcterms:modified xsi:type="dcterms:W3CDTF">2019-03-20T12:17:52Z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2052-11.1.0.8515</vt:lpwstr>
  </property>
</Properties>
</file>