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445" r:id="rId2"/>
    <p:sldId id="486" r:id="rId3"/>
    <p:sldId id="502" r:id="rId4"/>
    <p:sldId id="503" r:id="rId5"/>
    <p:sldId id="504" r:id="rId6"/>
    <p:sldId id="490" r:id="rId7"/>
    <p:sldId id="505" r:id="rId8"/>
    <p:sldId id="506" r:id="rId9"/>
    <p:sldId id="507" r:id="rId10"/>
    <p:sldId id="508" r:id="rId11"/>
    <p:sldId id="509" r:id="rId12"/>
    <p:sldId id="510" r:id="rId13"/>
    <p:sldId id="511" r:id="rId14"/>
    <p:sldId id="512" r:id="rId15"/>
    <p:sldId id="513" r:id="rId16"/>
    <p:sldId id="514" r:id="rId17"/>
    <p:sldId id="515" r:id="rId18"/>
    <p:sldId id="516" r:id="rId19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FF3300"/>
    <a:srgbClr val="00FF00"/>
    <a:srgbClr val="990000"/>
    <a:srgbClr val="CC3300"/>
    <a:srgbClr val="006600"/>
    <a:srgbClr val="FFFF66"/>
    <a:srgbClr val="FFFF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>
      <p:cViewPr varScale="1">
        <p:scale>
          <a:sx n="82" d="100"/>
          <a:sy n="82" d="100"/>
        </p:scale>
        <p:origin x="-941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0FD2B91C-206B-4766-815E-2114CAB3F92C}" type="datetimeFigureOut">
              <a:rPr lang="zh-CN" altLang="en-US"/>
              <a:pPr>
                <a:defRPr/>
              </a:pPr>
              <a:t>2019/11/13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6CC9166B-4235-4FFF-8967-2137336D0ED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522CD4A-DE08-4545-87A4-E96ED2008A60}" type="slidenum">
              <a:rPr lang="en-US" altLang="zh-CN" smtClean="0">
                <a:latin typeface="Arial" charset="0"/>
                <a:ea typeface="宋体" charset="-122"/>
              </a:rPr>
              <a:pPr/>
              <a:t>1</a:t>
            </a:fld>
            <a:endParaRPr lang="en-US" altLang="zh-CN" smtClean="0">
              <a:latin typeface="Arial" charset="0"/>
              <a:ea typeface="宋体" charset="-122"/>
            </a:endParaRPr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zh-CN" altLang="zh-CN" smtClean="0">
              <a:latin typeface="Arial" charset="0"/>
              <a:ea typeface="宋体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282F8C-1717-450C-AA0D-CCEB73572E0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D4BE43-A0FF-4524-B45E-7887493A470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596063" y="692150"/>
            <a:ext cx="2090737" cy="5434013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323850" y="692150"/>
            <a:ext cx="6119813" cy="5434013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204A4D-A2AD-403C-9330-40F09343CC7F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0183C4-CD57-48F4-BA12-D7859B0B2936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FA3B0-4A3B-4198-8EA6-C8DFCC0E203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701079-212F-4710-813A-DFE2E5596648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A70B4C-F0D1-46D3-BEE1-7B6CCA370021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BDEB2-A5B9-47D7-A7C3-4B43A2DF37B3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E40503-C9C1-45A7-B1C8-91925C05DAD2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8F3C42-3A72-4127-A19A-C5A2BBD387C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F34C5-0F49-4F5E-9348-52EAE4F5965B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fld id="{EF42D7F0-D978-4759-9B54-FCC9B10F8D67}" type="slidenum">
              <a:rPr lang="en-US" altLang="zh-CN"/>
              <a:pPr>
                <a:defRPr/>
              </a:pPr>
              <a:t>‹#›</a:t>
            </a:fld>
            <a:endParaRPr lang="en-US" altLang="zh-CN"/>
          </a:p>
        </p:txBody>
      </p:sp>
      <p:sp>
        <p:nvSpPr>
          <p:cNvPr id="1031" name="Freeform 7"/>
          <p:cNvSpPr>
            <a:spLocks noChangeArrowheads="1"/>
          </p:cNvSpPr>
          <p:nvPr/>
        </p:nvSpPr>
        <p:spPr bwMode="auto">
          <a:xfrm>
            <a:off x="-9525" y="-11113"/>
            <a:ext cx="9153525" cy="6869113"/>
          </a:xfrm>
          <a:custGeom>
            <a:avLst/>
            <a:gdLst>
              <a:gd name="T0" fmla="*/ 5766 w 5768"/>
              <a:gd name="T1" fmla="*/ 605 h 4329"/>
              <a:gd name="T2" fmla="*/ 5768 w 5768"/>
              <a:gd name="T3" fmla="*/ 4325 h 4329"/>
              <a:gd name="T4" fmla="*/ 1082 w 5768"/>
              <a:gd name="T5" fmla="*/ 4329 h 4329"/>
              <a:gd name="T6" fmla="*/ 13 w 5768"/>
              <a:gd name="T7" fmla="*/ 3351 h 4329"/>
              <a:gd name="T8" fmla="*/ 0 w 5768"/>
              <a:gd name="T9" fmla="*/ 0 h 4329"/>
              <a:gd name="T10" fmla="*/ 2428 w 5768"/>
              <a:gd name="T11" fmla="*/ 7 h 4329"/>
              <a:gd name="T12" fmla="*/ 5766 w 5768"/>
              <a:gd name="T13" fmla="*/ 605 h 4329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5768"/>
              <a:gd name="T22" fmla="*/ 0 h 4329"/>
              <a:gd name="T23" fmla="*/ 5768 w 5768"/>
              <a:gd name="T24" fmla="*/ 4329 h 4329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5768" h="4329">
                <a:moveTo>
                  <a:pt x="5766" y="605"/>
                </a:moveTo>
                <a:cubicBezTo>
                  <a:pt x="5767" y="2464"/>
                  <a:pt x="5768" y="4325"/>
                  <a:pt x="5768" y="4325"/>
                </a:cubicBezTo>
                <a:lnTo>
                  <a:pt x="1082" y="4329"/>
                </a:lnTo>
                <a:cubicBezTo>
                  <a:pt x="318" y="3809"/>
                  <a:pt x="9" y="3349"/>
                  <a:pt x="13" y="3351"/>
                </a:cubicBezTo>
                <a:lnTo>
                  <a:pt x="0" y="0"/>
                </a:lnTo>
                <a:lnTo>
                  <a:pt x="2428" y="7"/>
                </a:lnTo>
                <a:cubicBezTo>
                  <a:pt x="2428" y="12"/>
                  <a:pt x="3096" y="401"/>
                  <a:pt x="5766" y="605"/>
                </a:cubicBezTo>
                <a:close/>
              </a:path>
            </a:pathLst>
          </a:custGeom>
          <a:solidFill>
            <a:srgbClr val="FFFF99">
              <a:alpha val="50999"/>
            </a:srgb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1032" name="Freeform 36"/>
          <p:cNvSpPr>
            <a:spLocks noChangeArrowheads="1"/>
          </p:cNvSpPr>
          <p:nvPr/>
        </p:nvSpPr>
        <p:spPr bwMode="auto">
          <a:xfrm>
            <a:off x="4038600" y="0"/>
            <a:ext cx="5105400" cy="739775"/>
          </a:xfrm>
          <a:custGeom>
            <a:avLst/>
            <a:gdLst>
              <a:gd name="T0" fmla="*/ 3130 w 3130"/>
              <a:gd name="T1" fmla="*/ 453 h 453"/>
              <a:gd name="T2" fmla="*/ 3130 w 3130"/>
              <a:gd name="T3" fmla="*/ 0 h 453"/>
              <a:gd name="T4" fmla="*/ 0 w 3130"/>
              <a:gd name="T5" fmla="*/ 0 h 453"/>
              <a:gd name="T6" fmla="*/ 3130 w 3130"/>
              <a:gd name="T7" fmla="*/ 453 h 453"/>
              <a:gd name="T8" fmla="*/ 0 60000 65536"/>
              <a:gd name="T9" fmla="*/ 0 60000 65536"/>
              <a:gd name="T10" fmla="*/ 0 60000 65536"/>
              <a:gd name="T11" fmla="*/ 0 60000 65536"/>
              <a:gd name="T12" fmla="*/ 0 w 3130"/>
              <a:gd name="T13" fmla="*/ 0 h 453"/>
              <a:gd name="T14" fmla="*/ 3130 w 3130"/>
              <a:gd name="T15" fmla="*/ 453 h 453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130" h="453">
                <a:moveTo>
                  <a:pt x="3130" y="453"/>
                </a:moveTo>
                <a:cubicBezTo>
                  <a:pt x="3130" y="226"/>
                  <a:pt x="3130" y="0"/>
                  <a:pt x="3130" y="0"/>
                </a:cubicBezTo>
                <a:lnTo>
                  <a:pt x="0" y="0"/>
                </a:lnTo>
                <a:cubicBezTo>
                  <a:pt x="0" y="0"/>
                  <a:pt x="1298" y="389"/>
                  <a:pt x="3130" y="453"/>
                </a:cubicBezTo>
                <a:close/>
              </a:path>
            </a:pathLst>
          </a:cu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1033" name="Freeform 9"/>
          <p:cNvSpPr>
            <a:spLocks noChangeArrowheads="1"/>
          </p:cNvSpPr>
          <p:nvPr/>
        </p:nvSpPr>
        <p:spPr bwMode="auto">
          <a:xfrm>
            <a:off x="-1588" y="5500688"/>
            <a:ext cx="1438276" cy="1358900"/>
          </a:xfrm>
          <a:custGeom>
            <a:avLst/>
            <a:gdLst>
              <a:gd name="T0" fmla="*/ 0 w 1089"/>
              <a:gd name="T1" fmla="*/ 0 h 1100"/>
              <a:gd name="T2" fmla="*/ 0 w 1089"/>
              <a:gd name="T3" fmla="*/ 1100 h 1100"/>
              <a:gd name="T4" fmla="*/ 1089 w 1089"/>
              <a:gd name="T5" fmla="*/ 1100 h 1100"/>
              <a:gd name="T6" fmla="*/ 0 w 1089"/>
              <a:gd name="T7" fmla="*/ 0 h 1100"/>
              <a:gd name="T8" fmla="*/ 0 60000 65536"/>
              <a:gd name="T9" fmla="*/ 0 60000 65536"/>
              <a:gd name="T10" fmla="*/ 0 60000 65536"/>
              <a:gd name="T11" fmla="*/ 0 60000 65536"/>
              <a:gd name="T12" fmla="*/ 0 w 1089"/>
              <a:gd name="T13" fmla="*/ 0 h 1100"/>
              <a:gd name="T14" fmla="*/ 1089 w 1089"/>
              <a:gd name="T15" fmla="*/ 1100 h 11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089" h="1100">
                <a:moveTo>
                  <a:pt x="0" y="0"/>
                </a:moveTo>
                <a:cubicBezTo>
                  <a:pt x="0" y="550"/>
                  <a:pt x="0" y="1100"/>
                  <a:pt x="0" y="1100"/>
                </a:cubicBezTo>
                <a:lnTo>
                  <a:pt x="1089" y="1100"/>
                </a:lnTo>
                <a:cubicBezTo>
                  <a:pt x="1089" y="1100"/>
                  <a:pt x="596" y="865"/>
                  <a:pt x="0" y="0"/>
                </a:cubicBezTo>
                <a:close/>
              </a:path>
            </a:pathLst>
          </a:cu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zh-CN" altLang="zh-CN"/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6921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ea typeface="宋体" pitchFamily="2" charset="-122"/>
              </a:defRPr>
            </a:lvl1pPr>
          </a:lstStyle>
          <a:p>
            <a:pPr>
              <a:defRPr/>
            </a:pPr>
            <a:endParaRPr lang="en-US" altLang="zh-CN"/>
          </a:p>
        </p:txBody>
      </p:sp>
      <p:pic>
        <p:nvPicPr>
          <p:cNvPr id="1034" name="Picture 10" descr="图片1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87313"/>
            <a:ext cx="900113" cy="893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5" name="Picture 11" descr="slzx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971550" y="130175"/>
            <a:ext cx="2016125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0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folHlink"/>
                                      </p:to>
                                    </p:animClr>
                                    <p:set>
                                      <p:cBhvr>
                                        <p:cTn id="11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mph" presetSubtype="2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1"/>
                                      </p:to>
                                    </p:animClr>
                                    <p:set>
                                      <p:cBhvr>
                                        <p:cTn id="18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32" grpId="0" animBg="1" autoUpdateAnimBg="0"/>
      <p:bldP spid="1033" grpId="0" animBg="1" autoUpdateAnimBg="0"/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宋体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file:///D:\&#24037;&#20316;\&#30740;&#31350;&#35838;&#39064;\&#24179;&#26495;&#25945;&#23398;&#20844;&#24320;&#35838;\&#27694;&#21450;&#20854;&#37325;&#35201;&#21270;&#21512;&#29289;&#19968;&#36718;&#22797;&#20064;\19SWYH4-137.tif" TargetMode="External"/><Relationship Id="rId7" Type="http://schemas.openxmlformats.org/officeDocument/2006/relationships/image" Target="file:///D:\&#24037;&#20316;\&#30740;&#31350;&#35838;&#39064;\&#24179;&#26495;&#25945;&#23398;&#20844;&#24320;&#35838;\&#27694;&#21450;&#20854;&#37325;&#35201;&#21270;&#21512;&#29289;&#19968;&#36718;&#22797;&#20064;\19SWYH4-139.ti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file:///D:\&#24037;&#20316;\&#30740;&#31350;&#35838;&#39064;\&#24179;&#26495;&#25945;&#23398;&#20844;&#24320;&#35838;\&#27694;&#21450;&#20854;&#37325;&#35201;&#21270;&#21512;&#29289;&#19968;&#36718;&#22797;&#20064;\19SWYH4-138.tif" TargetMode="External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file:///D:\&#24037;&#20316;\&#30740;&#31350;&#35838;&#39064;\&#24179;&#26495;&#25945;&#23398;&#20844;&#24320;&#35838;\&#27694;&#21450;&#20854;&#37325;&#35201;&#21270;&#21512;&#29289;&#19968;&#36718;&#22797;&#20064;\19SWYH4-164.TIF" TargetMode="Externa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file:///D:\&#24037;&#20316;\&#30740;&#31350;&#35838;&#39064;\&#24179;&#26495;&#25945;&#23398;&#20844;&#24320;&#35838;\&#27694;&#21450;&#20854;&#37325;&#35201;&#21270;&#21512;&#29289;&#19968;&#36718;&#22797;&#20064;\19SWYH4-132.TIF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file:///D:\&#24037;&#20316;\&#30740;&#31350;&#35838;&#39064;\&#24179;&#26495;&#25945;&#23398;&#20844;&#24320;&#35838;\&#27694;&#21450;&#20854;&#37325;&#35201;&#21270;&#21512;&#29289;&#19968;&#36718;&#22797;&#20064;\19SWYH4-140.TIF" TargetMode="Externa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7"/>
          <p:cNvSpPr txBox="1">
            <a:spLocks noChangeArrowheads="1"/>
          </p:cNvSpPr>
          <p:nvPr/>
        </p:nvSpPr>
        <p:spPr bwMode="auto">
          <a:xfrm>
            <a:off x="899592" y="2204864"/>
            <a:ext cx="7391400" cy="276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3600" b="1" dirty="0" smtClean="0">
                <a:latin typeface="黑体" pitchFamily="2" charset="-122"/>
                <a:ea typeface="黑体" pitchFamily="2" charset="-122"/>
              </a:rPr>
              <a:t>氮及其重要化合物一轮复习</a:t>
            </a:r>
            <a:endParaRPr lang="en-US" altLang="zh-CN" sz="3600" b="1" dirty="0" smtClean="0">
              <a:latin typeface="黑体" pitchFamily="2" charset="-122"/>
              <a:ea typeface="黑体" pitchFamily="2" charset="-122"/>
            </a:endParaRPr>
          </a:p>
          <a:p>
            <a:pPr algn="ctr">
              <a:spcBef>
                <a:spcPct val="50000"/>
              </a:spcBef>
            </a:pPr>
            <a:endParaRPr lang="en-US" altLang="zh-CN" sz="3600" b="1" dirty="0" smtClean="0">
              <a:latin typeface="黑体" pitchFamily="2" charset="-122"/>
              <a:ea typeface="黑体" pitchFamily="2" charset="-122"/>
            </a:endParaRPr>
          </a:p>
          <a:p>
            <a:pPr algn="ctr">
              <a:spcBef>
                <a:spcPct val="50000"/>
              </a:spcBef>
            </a:pPr>
            <a:r>
              <a:rPr lang="zh-CN" altLang="en-US" sz="2800" b="1" dirty="0" smtClean="0">
                <a:latin typeface="+mn-ea"/>
                <a:ea typeface="+mn-ea"/>
              </a:rPr>
              <a:t>徐 聪  </a:t>
            </a:r>
            <a:r>
              <a:rPr lang="en-US" altLang="zh-CN" sz="2800" b="1" dirty="0" smtClean="0">
                <a:latin typeface="+mn-ea"/>
                <a:ea typeface="+mn-ea"/>
              </a:rPr>
              <a:t>2019</a:t>
            </a:r>
            <a:r>
              <a:rPr lang="zh-CN" altLang="en-US" sz="2800" b="1" dirty="0" smtClean="0">
                <a:latin typeface="+mn-ea"/>
                <a:ea typeface="+mn-ea"/>
              </a:rPr>
              <a:t>年</a:t>
            </a:r>
            <a:r>
              <a:rPr lang="en-US" altLang="zh-CN" sz="2800" b="1" dirty="0" smtClean="0">
                <a:latin typeface="+mn-ea"/>
                <a:ea typeface="+mn-ea"/>
              </a:rPr>
              <a:t>11</a:t>
            </a:r>
            <a:r>
              <a:rPr lang="zh-CN" altLang="en-US" sz="2800" b="1" dirty="0" smtClean="0">
                <a:latin typeface="+mn-ea"/>
                <a:ea typeface="+mn-ea"/>
              </a:rPr>
              <a:t>月</a:t>
            </a:r>
            <a:endParaRPr lang="zh-CN" altLang="en-US" sz="2800" b="1" dirty="0">
              <a:latin typeface="+mn-ea"/>
              <a:ea typeface="+mn-ea"/>
            </a:endParaRPr>
          </a:p>
          <a:p>
            <a:pPr>
              <a:spcBef>
                <a:spcPct val="50000"/>
              </a:spcBef>
            </a:pPr>
            <a:r>
              <a:rPr lang="zh-CN" altLang="en-US" sz="2800" b="1" dirty="0"/>
              <a:t>                       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683568" y="908720"/>
            <a:ext cx="82809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800" b="1" dirty="0" smtClean="0"/>
              <a:t>【活动三】氮及其重要化合物的性质突破</a:t>
            </a:r>
            <a:endParaRPr lang="zh-CN" altLang="zh-CN" sz="2800" dirty="0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0" y="1556792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400" b="1" dirty="0" smtClean="0"/>
              <a:t>（二）、硝酸的性质</a:t>
            </a:r>
            <a:r>
              <a:rPr lang="zh-CN" altLang="zh-CN" sz="2400" b="1" dirty="0" smtClean="0"/>
              <a:t>突破</a:t>
            </a:r>
            <a:endParaRPr lang="en-US" altLang="zh-CN" sz="2400" b="1" dirty="0" smtClean="0"/>
          </a:p>
          <a:p>
            <a:r>
              <a:rPr lang="en-US" altLang="zh-CN" sz="2000" b="1" dirty="0" smtClean="0"/>
              <a:t>1</a:t>
            </a:r>
            <a:r>
              <a:rPr lang="zh-CN" altLang="zh-CN" sz="2000" b="1" dirty="0" smtClean="0"/>
              <a:t>、（</a:t>
            </a:r>
            <a:r>
              <a:rPr lang="en-US" altLang="zh-CN" sz="2000" b="1" dirty="0" smtClean="0"/>
              <a:t>15</a:t>
            </a:r>
            <a:r>
              <a:rPr lang="zh-CN" altLang="zh-CN" sz="2000" b="1" dirty="0" smtClean="0"/>
              <a:t>年Ⅰ卷）我国清代《本草纲目拾遗》中记叙无机药物</a:t>
            </a:r>
            <a:r>
              <a:rPr lang="en-US" altLang="zh-CN" sz="2000" b="1" dirty="0" smtClean="0"/>
              <a:t>335</a:t>
            </a:r>
            <a:r>
              <a:rPr lang="zh-CN" altLang="zh-CN" sz="2000" b="1" dirty="0" smtClean="0"/>
              <a:t>种，其中</a:t>
            </a:r>
            <a:r>
              <a:rPr lang="en-US" altLang="zh-CN" sz="2000" b="1" dirty="0" smtClean="0"/>
              <a:t>“</a:t>
            </a:r>
            <a:r>
              <a:rPr lang="zh-CN" altLang="zh-CN" sz="2000" b="1" dirty="0" smtClean="0"/>
              <a:t>强水</a:t>
            </a:r>
            <a:r>
              <a:rPr lang="en-US" altLang="zh-CN" sz="2000" b="1" dirty="0" smtClean="0"/>
              <a:t>”</a:t>
            </a:r>
            <a:r>
              <a:rPr lang="zh-CN" altLang="zh-CN" sz="2000" b="1" dirty="0" smtClean="0"/>
              <a:t>条目下写道：</a:t>
            </a:r>
            <a:r>
              <a:rPr lang="en-US" altLang="zh-CN" sz="2000" b="1" dirty="0" smtClean="0"/>
              <a:t>“</a:t>
            </a:r>
            <a:r>
              <a:rPr lang="zh-CN" altLang="zh-CN" sz="2000" b="1" dirty="0" smtClean="0"/>
              <a:t>性最烈，能蚀五金</a:t>
            </a:r>
            <a:r>
              <a:rPr lang="en-US" altLang="zh-CN" sz="2000" b="1" dirty="0" smtClean="0"/>
              <a:t>……</a:t>
            </a:r>
            <a:r>
              <a:rPr lang="zh-CN" altLang="zh-CN" sz="2000" b="1" dirty="0" smtClean="0"/>
              <a:t>其水甚强，五金八石皆能穿第，惟玻璃可盛。</a:t>
            </a:r>
            <a:r>
              <a:rPr lang="en-US" altLang="zh-CN" sz="2000" b="1" dirty="0" smtClean="0"/>
              <a:t>”</a:t>
            </a:r>
            <a:r>
              <a:rPr lang="zh-CN" altLang="zh-CN" sz="2000" b="1" dirty="0" smtClean="0"/>
              <a:t>这里的</a:t>
            </a:r>
            <a:r>
              <a:rPr lang="en-US" altLang="zh-CN" sz="2000" b="1" dirty="0" smtClean="0"/>
              <a:t>“</a:t>
            </a:r>
            <a:r>
              <a:rPr lang="zh-CN" altLang="zh-CN" sz="2000" b="1" dirty="0" smtClean="0"/>
              <a:t>强水</a:t>
            </a:r>
            <a:r>
              <a:rPr lang="en-US" altLang="zh-CN" sz="2000" b="1" dirty="0" smtClean="0"/>
              <a:t>”</a:t>
            </a:r>
            <a:r>
              <a:rPr lang="zh-CN" altLang="zh-CN" sz="2000" b="1" dirty="0" smtClean="0"/>
              <a:t>是</a:t>
            </a:r>
            <a:r>
              <a:rPr lang="zh-CN" altLang="zh-CN" sz="2000" b="1" dirty="0" smtClean="0"/>
              <a:t>指（</a:t>
            </a:r>
            <a:r>
              <a:rPr lang="en-US" altLang="zh-CN" sz="2000" b="1" dirty="0" smtClean="0"/>
              <a:t>    </a:t>
            </a:r>
            <a:r>
              <a:rPr lang="zh-CN" altLang="zh-CN" sz="2000" b="1" dirty="0" smtClean="0"/>
              <a:t>）</a:t>
            </a:r>
            <a:r>
              <a:rPr lang="en-US" altLang="zh-CN" sz="2000" b="1" dirty="0" smtClean="0"/>
              <a:t>    </a:t>
            </a:r>
          </a:p>
          <a:p>
            <a:r>
              <a:rPr lang="en-US" altLang="zh-CN" sz="2000" b="1" dirty="0" smtClean="0"/>
              <a:t>A</a:t>
            </a:r>
            <a:r>
              <a:rPr lang="zh-CN" altLang="zh-CN" sz="2000" b="1" dirty="0" smtClean="0"/>
              <a:t>．氨水</a:t>
            </a:r>
            <a:r>
              <a:rPr lang="en-US" altLang="zh-CN" sz="2000" b="1" dirty="0" smtClean="0"/>
              <a:t>   B</a:t>
            </a:r>
            <a:r>
              <a:rPr lang="zh-CN" altLang="zh-CN" sz="2000" b="1" dirty="0" smtClean="0"/>
              <a:t>． 硝酸</a:t>
            </a:r>
            <a:r>
              <a:rPr lang="en-US" altLang="zh-CN" sz="2000" b="1" dirty="0" smtClean="0"/>
              <a:t>    C</a:t>
            </a:r>
            <a:r>
              <a:rPr lang="zh-CN" altLang="zh-CN" sz="2000" b="1" dirty="0" smtClean="0"/>
              <a:t>．醋</a:t>
            </a:r>
            <a:r>
              <a:rPr lang="en-US" altLang="zh-CN" sz="2000" b="1" dirty="0" smtClean="0"/>
              <a:t>    D</a:t>
            </a:r>
            <a:r>
              <a:rPr lang="zh-CN" altLang="zh-CN" sz="2000" b="1" dirty="0" smtClean="0"/>
              <a:t>．卤水</a:t>
            </a:r>
          </a:p>
          <a:p>
            <a:r>
              <a:rPr lang="en-US" altLang="zh-CN" sz="2000" b="1" dirty="0" smtClean="0"/>
              <a:t>2</a:t>
            </a:r>
            <a:r>
              <a:rPr lang="zh-CN" altLang="zh-CN" sz="2000" b="1" dirty="0" smtClean="0"/>
              <a:t>、判断下列说法是否正确。</a:t>
            </a:r>
          </a:p>
          <a:p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1</a:t>
            </a:r>
            <a:r>
              <a:rPr lang="zh-CN" altLang="zh-CN" sz="2000" b="1" dirty="0" smtClean="0"/>
              <a:t>）（</a:t>
            </a:r>
            <a:r>
              <a:rPr lang="en-US" altLang="zh-CN" sz="2000" b="1" dirty="0" smtClean="0"/>
              <a:t>16</a:t>
            </a:r>
            <a:r>
              <a:rPr lang="zh-CN" altLang="zh-CN" sz="2000" b="1" dirty="0" smtClean="0"/>
              <a:t>年Ⅱ卷）除去</a:t>
            </a:r>
            <a:r>
              <a:rPr lang="en-US" altLang="zh-CN" sz="2000" b="1" dirty="0" smtClean="0"/>
              <a:t>Cu</a:t>
            </a:r>
            <a:r>
              <a:rPr lang="zh-CN" altLang="zh-CN" sz="2000" b="1" dirty="0" smtClean="0"/>
              <a:t>中的</a:t>
            </a:r>
            <a:r>
              <a:rPr lang="en-US" altLang="zh-CN" sz="2000" b="1" dirty="0" err="1" smtClean="0"/>
              <a:t>CuO</a:t>
            </a:r>
            <a:r>
              <a:rPr lang="zh-CN" altLang="zh-CN" sz="2000" b="1" dirty="0" smtClean="0"/>
              <a:t>，可加入稀硝酸溶液，过滤、洗涤、干燥（</a:t>
            </a:r>
            <a:r>
              <a:rPr lang="en-US" altLang="zh-CN" sz="2000" b="1" dirty="0" smtClean="0"/>
              <a:t>    </a:t>
            </a:r>
            <a:r>
              <a:rPr lang="zh-CN" altLang="zh-CN" sz="2000" b="1" dirty="0" smtClean="0"/>
              <a:t>）</a:t>
            </a:r>
          </a:p>
          <a:p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2</a:t>
            </a:r>
            <a:r>
              <a:rPr lang="zh-CN" altLang="zh-CN" sz="2000" b="1" dirty="0" smtClean="0"/>
              <a:t>）（</a:t>
            </a:r>
            <a:r>
              <a:rPr lang="en-US" altLang="zh-CN" sz="2000" b="1" dirty="0" smtClean="0"/>
              <a:t>16</a:t>
            </a:r>
            <a:r>
              <a:rPr lang="zh-CN" altLang="zh-CN" sz="2000" b="1" dirty="0" smtClean="0"/>
              <a:t>年Ⅰ卷）</a:t>
            </a:r>
            <a:r>
              <a:rPr lang="en-US" altLang="zh-CN" sz="2000" b="1" dirty="0" smtClean="0"/>
              <a:t>1 mol Fe</a:t>
            </a:r>
            <a:r>
              <a:rPr lang="zh-CN" altLang="zh-CN" sz="2000" b="1" dirty="0" smtClean="0"/>
              <a:t>溶于过量硝酸，电子转移数为</a:t>
            </a:r>
            <a:r>
              <a:rPr lang="en-US" altLang="zh-CN" sz="2000" b="1" dirty="0" smtClean="0"/>
              <a:t>2</a:t>
            </a:r>
            <a:r>
              <a:rPr lang="en-US" altLang="zh-CN" sz="2000" b="1" i="1" dirty="0" smtClean="0"/>
              <a:t>N</a:t>
            </a:r>
            <a:r>
              <a:rPr lang="en-US" altLang="zh-CN" sz="2000" b="1" baseline="-25000" dirty="0" smtClean="0"/>
              <a:t>A</a:t>
            </a:r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    </a:t>
            </a:r>
            <a:r>
              <a:rPr lang="zh-CN" altLang="zh-CN" sz="2000" b="1" dirty="0" smtClean="0"/>
              <a:t>）</a:t>
            </a:r>
          </a:p>
          <a:p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3</a:t>
            </a:r>
            <a:r>
              <a:rPr lang="zh-CN" altLang="zh-CN" sz="2000" b="1" dirty="0" smtClean="0"/>
              <a:t>）（</a:t>
            </a:r>
            <a:r>
              <a:rPr lang="en-US" altLang="zh-CN" sz="2000" b="1" dirty="0" smtClean="0"/>
              <a:t>15</a:t>
            </a:r>
            <a:r>
              <a:rPr lang="zh-CN" altLang="zh-CN" sz="2000" b="1" dirty="0" smtClean="0"/>
              <a:t>年Ⅱ卷）浓硝酸滴入用砂纸打磨过的铝条中，产生大量红棕色气体（</a:t>
            </a:r>
            <a:r>
              <a:rPr lang="en-US" altLang="zh-CN" sz="2000" b="1" dirty="0" smtClean="0"/>
              <a:t>    </a:t>
            </a:r>
            <a:r>
              <a:rPr lang="zh-CN" altLang="zh-CN" sz="2000" b="1" dirty="0" smtClean="0"/>
              <a:t>）</a:t>
            </a:r>
          </a:p>
          <a:p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4</a:t>
            </a:r>
            <a:r>
              <a:rPr lang="zh-CN" altLang="zh-CN" sz="2000" b="1" dirty="0" smtClean="0"/>
              <a:t>）苯分别与硝酸、溴单质、氢气反应的类型相同（</a:t>
            </a:r>
            <a:r>
              <a:rPr lang="en-US" altLang="zh-CN" sz="2000" b="1" dirty="0" smtClean="0"/>
              <a:t>    </a:t>
            </a:r>
            <a:r>
              <a:rPr lang="zh-CN" altLang="zh-CN" sz="2000" b="1" dirty="0" smtClean="0"/>
              <a:t>）</a:t>
            </a:r>
          </a:p>
          <a:p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5</a:t>
            </a:r>
            <a:r>
              <a:rPr lang="zh-CN" altLang="zh-CN" sz="2000" b="1" dirty="0" smtClean="0"/>
              <a:t>）将</a:t>
            </a:r>
            <a:r>
              <a:rPr lang="en-US" altLang="zh-CN" sz="2000" b="1" dirty="0" smtClean="0"/>
              <a:t>SO</a:t>
            </a:r>
            <a:r>
              <a:rPr lang="en-US" altLang="zh-CN" sz="2000" b="1" baseline="-25000" dirty="0" smtClean="0"/>
              <a:t>2</a:t>
            </a:r>
            <a:r>
              <a:rPr lang="zh-CN" altLang="zh-CN" sz="2000" b="1" dirty="0" smtClean="0"/>
              <a:t>气体通入</a:t>
            </a:r>
            <a:r>
              <a:rPr lang="en-US" altLang="zh-CN" sz="2000" b="1" dirty="0" err="1" smtClean="0"/>
              <a:t>Ba</a:t>
            </a:r>
            <a:r>
              <a:rPr lang="en-US" altLang="zh-CN" sz="2000" b="1" dirty="0" smtClean="0"/>
              <a:t>(NO</a:t>
            </a:r>
            <a:r>
              <a:rPr lang="en-US" altLang="zh-CN" sz="2000" b="1" baseline="-25000" dirty="0" smtClean="0"/>
              <a:t>3</a:t>
            </a:r>
            <a:r>
              <a:rPr lang="en-US" altLang="zh-CN" sz="2000" b="1" dirty="0" smtClean="0"/>
              <a:t>)</a:t>
            </a:r>
            <a:r>
              <a:rPr lang="en-US" altLang="zh-CN" sz="2000" b="1" baseline="-25000" dirty="0" smtClean="0"/>
              <a:t>2</a:t>
            </a:r>
            <a:r>
              <a:rPr lang="zh-CN" altLang="zh-CN" sz="2000" b="1" dirty="0" smtClean="0"/>
              <a:t>溶液中，会产生</a:t>
            </a:r>
            <a:r>
              <a:rPr lang="en-US" altLang="zh-CN" sz="2000" b="1" dirty="0" smtClean="0"/>
              <a:t>BaSO</a:t>
            </a:r>
            <a:r>
              <a:rPr lang="en-US" altLang="zh-CN" sz="2000" b="1" baseline="-25000" dirty="0" smtClean="0"/>
              <a:t>4</a:t>
            </a:r>
            <a:r>
              <a:rPr lang="zh-CN" altLang="zh-CN" sz="2000" b="1" dirty="0" smtClean="0"/>
              <a:t>沉淀（</a:t>
            </a:r>
            <a:r>
              <a:rPr lang="en-US" altLang="zh-CN" sz="2000" b="1" dirty="0" smtClean="0"/>
              <a:t>    </a:t>
            </a:r>
            <a:r>
              <a:rPr lang="zh-CN" altLang="zh-CN" sz="2000" b="1" dirty="0" smtClean="0"/>
              <a:t>）</a:t>
            </a:r>
            <a:endParaRPr lang="zh-CN" altLang="zh-CN" sz="2000" b="1" dirty="0"/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4860032" y="2564904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B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7884368" y="3933056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611560" y="3645024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755576" y="4581128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6012160" y="4797152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6804248" y="5229200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</a:rPr>
              <a:t>√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683568" y="908720"/>
            <a:ext cx="82809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800" b="1" dirty="0" smtClean="0"/>
              <a:t>【活动三】氮及其重要化合物的性质突破</a:t>
            </a:r>
            <a:endParaRPr lang="zh-CN" altLang="zh-CN" sz="2800" dirty="0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0" y="1556792"/>
            <a:ext cx="9144000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400" b="1" dirty="0" smtClean="0"/>
              <a:t>（二）、硝酸的性质</a:t>
            </a:r>
            <a:r>
              <a:rPr lang="zh-CN" altLang="zh-CN" sz="2400" b="1" dirty="0" smtClean="0"/>
              <a:t>突破</a:t>
            </a:r>
            <a:endParaRPr lang="en-US" altLang="zh-CN" sz="2400" b="1" dirty="0" smtClean="0"/>
          </a:p>
          <a:p>
            <a:r>
              <a:rPr lang="en-US" altLang="zh-CN" sz="2000" b="1" dirty="0" smtClean="0"/>
              <a:t>3</a:t>
            </a:r>
            <a:r>
              <a:rPr lang="zh-CN" altLang="zh-CN" sz="2000" b="1" dirty="0" smtClean="0"/>
              <a:t>、</a:t>
            </a:r>
            <a:r>
              <a:rPr lang="en-US" altLang="zh-CN" sz="2000" b="1" dirty="0" smtClean="0"/>
              <a:t>(2017·</a:t>
            </a:r>
            <a:r>
              <a:rPr lang="zh-CN" altLang="zh-CN" sz="2000" b="1" dirty="0" smtClean="0"/>
              <a:t>北京</a:t>
            </a:r>
            <a:r>
              <a:rPr lang="en-US" altLang="zh-CN" sz="2000" b="1" dirty="0" smtClean="0"/>
              <a:t>)</a:t>
            </a:r>
            <a:r>
              <a:rPr lang="zh-CN" altLang="zh-CN" sz="2000" b="1" dirty="0" smtClean="0"/>
              <a:t>下述实验中均有红棕色气体产生，对比分析所得结论不正确的是</a:t>
            </a:r>
          </a:p>
          <a:p>
            <a:r>
              <a:rPr lang="en-US" altLang="zh-CN" sz="2000" b="1" dirty="0" smtClean="0"/>
              <a:t>A</a:t>
            </a:r>
            <a:r>
              <a:rPr lang="zh-CN" altLang="zh-CN" sz="2000" b="1" dirty="0" smtClean="0"/>
              <a:t>．由①中的红棕色气体，推断产生的气体一定是混合气体</a:t>
            </a:r>
          </a:p>
          <a:p>
            <a:r>
              <a:rPr lang="en-US" altLang="zh-CN" sz="2000" b="1" dirty="0" smtClean="0"/>
              <a:t>B</a:t>
            </a:r>
            <a:r>
              <a:rPr lang="zh-CN" altLang="zh-CN" sz="2000" b="1" dirty="0" smtClean="0"/>
              <a:t>．红棕色气体不能表明②中木炭与浓硝酸发生了反应</a:t>
            </a:r>
          </a:p>
          <a:p>
            <a:r>
              <a:rPr lang="en-US" altLang="zh-CN" sz="2000" b="1" dirty="0" smtClean="0"/>
              <a:t>C</a:t>
            </a:r>
            <a:r>
              <a:rPr lang="zh-CN" altLang="zh-CN" sz="2000" b="1" dirty="0" smtClean="0"/>
              <a:t>．由③说明浓硝酸具有挥发性，生成的红棕色气体为还原产物</a:t>
            </a:r>
          </a:p>
          <a:p>
            <a:r>
              <a:rPr lang="en-US" altLang="zh-CN" sz="2000" b="1" dirty="0" smtClean="0"/>
              <a:t>D</a:t>
            </a:r>
            <a:r>
              <a:rPr lang="zh-CN" altLang="zh-CN" sz="2000" b="1" dirty="0" smtClean="0"/>
              <a:t>．③的气体产物中检测出</a:t>
            </a:r>
            <a:r>
              <a:rPr lang="en-US" altLang="zh-CN" sz="2000" b="1" dirty="0" smtClean="0"/>
              <a:t>CO</a:t>
            </a:r>
            <a:r>
              <a:rPr lang="en-US" altLang="zh-CN" sz="2000" b="1" baseline="-25000" dirty="0" smtClean="0"/>
              <a:t>2</a:t>
            </a:r>
            <a:r>
              <a:rPr lang="zh-CN" altLang="zh-CN" sz="2000" b="1" dirty="0" smtClean="0"/>
              <a:t>，由此说明木炭一定与浓硝酸发生了反应</a:t>
            </a:r>
            <a:endParaRPr lang="zh-CN" altLang="zh-CN" sz="2000" b="1" dirty="0"/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7668344" y="2492896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D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graphicFrame>
        <p:nvGraphicFramePr>
          <p:cNvPr id="14" name="表格 13"/>
          <p:cNvGraphicFramePr>
            <a:graphicFrameLocks noGrp="1"/>
          </p:cNvGraphicFramePr>
          <p:nvPr/>
        </p:nvGraphicFramePr>
        <p:xfrm>
          <a:off x="1475656" y="3501008"/>
          <a:ext cx="6911319" cy="2880320"/>
        </p:xfrm>
        <a:graphic>
          <a:graphicData uri="http://schemas.openxmlformats.org/drawingml/2006/table">
            <a:tbl>
              <a:tblPr/>
              <a:tblGrid>
                <a:gridCol w="2303773"/>
                <a:gridCol w="2303773"/>
                <a:gridCol w="2303773"/>
              </a:tblGrid>
              <a:tr h="1829849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2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2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2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047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kern="100">
                          <a:latin typeface="Times New Roman"/>
                          <a:ea typeface="宋体"/>
                          <a:cs typeface="宋体"/>
                        </a:rPr>
                        <a:t>①</a:t>
                      </a:r>
                      <a:endParaRPr lang="zh-CN" sz="2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kern="100">
                          <a:latin typeface="Times New Roman"/>
                          <a:ea typeface="宋体"/>
                          <a:cs typeface="宋体"/>
                        </a:rPr>
                        <a:t>②</a:t>
                      </a:r>
                      <a:endParaRPr lang="zh-CN" sz="2400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2400" kern="100" dirty="0">
                          <a:latin typeface="Times New Roman"/>
                          <a:ea typeface="宋体"/>
                          <a:cs typeface="宋体"/>
                        </a:rPr>
                        <a:t>③</a:t>
                      </a:r>
                      <a:endParaRPr lang="zh-CN" sz="2400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38915" name="Picture 3" descr="D:\工作\研究课题\平板教学公开课\氮及其重要化合物一轮复习\19SWYH4-137.tif"/>
          <p:cNvPicPr>
            <a:picLocks noChangeAspect="1" noChangeArrowheads="1"/>
          </p:cNvPicPr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1547664" y="3717032"/>
            <a:ext cx="2101256" cy="1296144"/>
          </a:xfrm>
          <a:prstGeom prst="rect">
            <a:avLst/>
          </a:prstGeom>
          <a:noFill/>
        </p:spPr>
      </p:pic>
      <p:pic>
        <p:nvPicPr>
          <p:cNvPr id="38914" name="Picture 2" descr="D:\工作\研究课题\平板教学公开课\氮及其重要化合物一轮复习\19SWYH4-138.tif"/>
          <p:cNvPicPr>
            <a:picLocks noChangeAspect="1" noChangeArrowheads="1"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3851920" y="3645024"/>
            <a:ext cx="2192187" cy="1440160"/>
          </a:xfrm>
          <a:prstGeom prst="rect">
            <a:avLst/>
          </a:prstGeom>
          <a:noFill/>
        </p:spPr>
      </p:pic>
      <p:pic>
        <p:nvPicPr>
          <p:cNvPr id="38913" name="Picture 1" descr="D:\工作\研究课题\平板教学公开课\氮及其重要化合物一轮复习\19SWYH4-139.tif"/>
          <p:cNvPicPr>
            <a:picLocks noChangeAspect="1" noChangeArrowheads="1"/>
          </p:cNvPicPr>
          <p:nvPr/>
        </p:nvPicPr>
        <p:blipFill>
          <a:blip r:embed="rId6" r:link="rId7" cstate="print"/>
          <a:srcRect/>
          <a:stretch>
            <a:fillRect/>
          </a:stretch>
        </p:blipFill>
        <p:spPr bwMode="auto">
          <a:xfrm>
            <a:off x="6228184" y="3573016"/>
            <a:ext cx="1937413" cy="14401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683568" y="908720"/>
            <a:ext cx="82809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800" b="1" dirty="0" smtClean="0"/>
              <a:t>【活动三】氮及其重要化合物的性质突破</a:t>
            </a:r>
            <a:endParaRPr lang="zh-CN" altLang="zh-CN" sz="2800" dirty="0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0" y="1556792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400" b="1" dirty="0" smtClean="0"/>
              <a:t>（二）、硝酸的性质</a:t>
            </a:r>
            <a:r>
              <a:rPr lang="zh-CN" altLang="zh-CN" sz="2400" b="1" dirty="0" smtClean="0"/>
              <a:t>突破</a:t>
            </a:r>
            <a:endParaRPr lang="en-US" altLang="zh-CN" sz="2400" b="1" dirty="0" smtClean="0"/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179512" y="2060848"/>
            <a:ext cx="86409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 dirty="0" smtClean="0"/>
              <a:t>【思考】</a:t>
            </a:r>
            <a:r>
              <a:rPr lang="zh-CN" altLang="en-US" sz="2800" b="1" dirty="0" smtClean="0"/>
              <a:t>关于硝酸的</a:t>
            </a:r>
            <a:r>
              <a:rPr lang="zh-CN" altLang="en-US" sz="2800" b="1" dirty="0" smtClean="0"/>
              <a:t>性质的必备核心知识有哪些？</a:t>
            </a:r>
            <a:endParaRPr lang="zh-CN" altLang="en-US" sz="2800" dirty="0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611560" y="2708920"/>
            <a:ext cx="828092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1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、硝酸（或者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NO</a:t>
            </a:r>
            <a:r>
              <a:rPr lang="en-US" altLang="zh-CN" sz="2800" b="1" baseline="-25000" dirty="0" smtClean="0">
                <a:solidFill>
                  <a:srgbClr val="FF0000"/>
                </a:solidFill>
              </a:rPr>
              <a:t>3</a:t>
            </a:r>
            <a:r>
              <a:rPr lang="en-US" altLang="zh-CN" sz="2800" b="1" baseline="30000" dirty="0" smtClean="0">
                <a:solidFill>
                  <a:srgbClr val="FF0000"/>
                </a:solidFill>
              </a:rPr>
              <a:t>-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和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H</a:t>
            </a:r>
            <a:r>
              <a:rPr lang="en-US" altLang="zh-CN" sz="2800" b="1" baseline="30000" dirty="0" smtClean="0">
                <a:solidFill>
                  <a:srgbClr val="FF0000"/>
                </a:solidFill>
              </a:rPr>
              <a:t>+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）具有强氧化性，可氧化铜、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C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+4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价硫等具有还原性物质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2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、浓硝酸易分解、挥发</a:t>
            </a:r>
            <a:endParaRPr lang="en-US" altLang="zh-CN" sz="2800" b="1" baseline="-25000" dirty="0" smtClean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3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、硝酸可与苯发生取代反应</a:t>
            </a:r>
            <a:endParaRPr lang="zh-CN" altLang="en-US" sz="2800" b="1" baseline="-2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683568" y="908720"/>
            <a:ext cx="82809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800" b="1" dirty="0" smtClean="0"/>
              <a:t>【活动三】氮及其重要化合物的性质突破</a:t>
            </a:r>
            <a:endParaRPr lang="zh-CN" altLang="zh-CN" sz="2800" dirty="0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0" y="1556792"/>
            <a:ext cx="9144000" cy="5386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400" b="1" dirty="0" smtClean="0"/>
              <a:t>（三）、氨气与铵盐的性质突破</a:t>
            </a:r>
            <a:endParaRPr lang="zh-CN" altLang="zh-CN" sz="2400" dirty="0" smtClean="0"/>
          </a:p>
          <a:p>
            <a:r>
              <a:rPr lang="en-US" altLang="zh-CN" sz="2000" b="1" dirty="0" smtClean="0"/>
              <a:t>1</a:t>
            </a:r>
            <a:r>
              <a:rPr lang="zh-CN" altLang="zh-CN" sz="2000" b="1" dirty="0" smtClean="0"/>
              <a:t>、判断下列说法是否正确</a:t>
            </a:r>
          </a:p>
          <a:p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1</a:t>
            </a:r>
            <a:r>
              <a:rPr lang="zh-CN" altLang="zh-CN" sz="2000" b="1" dirty="0" smtClean="0"/>
              <a:t>）（</a:t>
            </a:r>
            <a:r>
              <a:rPr lang="en-US" altLang="zh-CN" sz="2000" b="1" dirty="0" smtClean="0"/>
              <a:t>16</a:t>
            </a:r>
            <a:r>
              <a:rPr lang="zh-CN" altLang="zh-CN" sz="2000" b="1" dirty="0" smtClean="0"/>
              <a:t>年Ⅰ卷）</a:t>
            </a:r>
            <a:r>
              <a:rPr lang="en-US" altLang="zh-CN" sz="2000" b="1" dirty="0" smtClean="0"/>
              <a:t>1 molN</a:t>
            </a:r>
            <a:r>
              <a:rPr lang="en-US" altLang="zh-CN" sz="2000" b="1" baseline="-25000" dirty="0" smtClean="0"/>
              <a:t>2</a:t>
            </a:r>
            <a:r>
              <a:rPr lang="zh-CN" altLang="zh-CN" sz="2000" b="1" dirty="0" smtClean="0"/>
              <a:t>与</a:t>
            </a:r>
            <a:r>
              <a:rPr lang="en-US" altLang="zh-CN" sz="2000" b="1" dirty="0" smtClean="0"/>
              <a:t>4 mol H</a:t>
            </a:r>
            <a:r>
              <a:rPr lang="en-US" altLang="zh-CN" sz="2000" b="1" baseline="-25000" dirty="0" smtClean="0"/>
              <a:t>2</a:t>
            </a:r>
            <a:r>
              <a:rPr lang="zh-CN" altLang="zh-CN" sz="2000" b="1" dirty="0" smtClean="0"/>
              <a:t>反应生成的</a:t>
            </a:r>
            <a:r>
              <a:rPr lang="en-US" altLang="zh-CN" sz="2000" b="1" dirty="0" smtClean="0"/>
              <a:t>NH</a:t>
            </a:r>
            <a:r>
              <a:rPr lang="en-US" altLang="zh-CN" sz="2000" b="1" baseline="-25000" dirty="0" smtClean="0"/>
              <a:t>3</a:t>
            </a:r>
            <a:r>
              <a:rPr lang="zh-CN" altLang="zh-CN" sz="2000" b="1" dirty="0" smtClean="0"/>
              <a:t>分子数为</a:t>
            </a:r>
            <a:r>
              <a:rPr lang="en-US" altLang="zh-CN" sz="2000" b="1" dirty="0" smtClean="0"/>
              <a:t>2</a:t>
            </a:r>
            <a:r>
              <a:rPr lang="en-US" altLang="zh-CN" sz="2000" b="1" i="1" dirty="0" smtClean="0"/>
              <a:t>N</a:t>
            </a:r>
            <a:r>
              <a:rPr lang="en-US" altLang="zh-CN" sz="2000" b="1" baseline="-25000" dirty="0" smtClean="0"/>
              <a:t>A</a:t>
            </a:r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    </a:t>
            </a:r>
            <a:r>
              <a:rPr lang="zh-CN" altLang="zh-CN" sz="2000" b="1" dirty="0" smtClean="0"/>
              <a:t>）</a:t>
            </a:r>
          </a:p>
          <a:p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2</a:t>
            </a:r>
            <a:r>
              <a:rPr lang="zh-CN" altLang="zh-CN" sz="2000" b="1" dirty="0" smtClean="0"/>
              <a:t>）（</a:t>
            </a:r>
            <a:r>
              <a:rPr lang="en-US" altLang="zh-CN" sz="2000" b="1" dirty="0" smtClean="0"/>
              <a:t>17</a:t>
            </a:r>
            <a:r>
              <a:rPr lang="zh-CN" altLang="zh-CN" sz="2000" b="1" dirty="0" smtClean="0"/>
              <a:t>年Ⅰ卷）</a:t>
            </a:r>
            <a:r>
              <a:rPr lang="en-US" altLang="zh-CN" sz="2000" b="1" dirty="0" smtClean="0"/>
              <a:t>W</a:t>
            </a:r>
            <a:r>
              <a:rPr lang="zh-CN" altLang="zh-CN" sz="2000" b="1" dirty="0" smtClean="0"/>
              <a:t>的简单氢化物可用作制冷剂， 则</a:t>
            </a:r>
            <a:r>
              <a:rPr lang="en-US" altLang="zh-CN" sz="2000" b="1" dirty="0" smtClean="0"/>
              <a:t>W</a:t>
            </a:r>
            <a:r>
              <a:rPr lang="zh-CN" altLang="zh-CN" sz="2000" b="1" dirty="0" smtClean="0"/>
              <a:t>为</a:t>
            </a:r>
            <a:r>
              <a:rPr lang="en-US" altLang="zh-CN" sz="2000" b="1" dirty="0" smtClean="0"/>
              <a:t>N</a:t>
            </a:r>
            <a:r>
              <a:rPr lang="zh-CN" altLang="zh-CN" sz="2000" b="1" dirty="0" smtClean="0"/>
              <a:t>元素（</a:t>
            </a:r>
            <a:r>
              <a:rPr lang="en-US" altLang="zh-CN" sz="2000" b="1" dirty="0" smtClean="0"/>
              <a:t>    </a:t>
            </a:r>
            <a:r>
              <a:rPr lang="zh-CN" altLang="zh-CN" sz="2000" b="1" dirty="0" smtClean="0"/>
              <a:t>）</a:t>
            </a:r>
          </a:p>
          <a:p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3</a:t>
            </a:r>
            <a:r>
              <a:rPr lang="zh-CN" altLang="zh-CN" sz="2000" b="1" dirty="0" smtClean="0"/>
              <a:t>）氨气可用于检验氯气是否泄露（</a:t>
            </a:r>
            <a:r>
              <a:rPr lang="en-US" altLang="zh-CN" sz="2000" b="1" dirty="0" smtClean="0"/>
              <a:t>    </a:t>
            </a:r>
            <a:r>
              <a:rPr lang="zh-CN" altLang="zh-CN" sz="2000" b="1" dirty="0" smtClean="0"/>
              <a:t>）</a:t>
            </a:r>
          </a:p>
          <a:p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4</a:t>
            </a:r>
            <a:r>
              <a:rPr lang="zh-CN" altLang="zh-CN" sz="2000" b="1" dirty="0" smtClean="0"/>
              <a:t>）硫酸铜溶液中加氨水，先出现蓝色沉淀，随后沉淀消失（</a:t>
            </a:r>
            <a:r>
              <a:rPr lang="en-US" altLang="zh-CN" sz="2000" b="1" dirty="0" smtClean="0"/>
              <a:t>    </a:t>
            </a:r>
            <a:r>
              <a:rPr lang="zh-CN" altLang="zh-CN" sz="2000" b="1" dirty="0" smtClean="0"/>
              <a:t>）</a:t>
            </a:r>
          </a:p>
          <a:p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5</a:t>
            </a:r>
            <a:r>
              <a:rPr lang="zh-CN" altLang="zh-CN" sz="2000" b="1" dirty="0" smtClean="0"/>
              <a:t>）硫酸铝中加入过量氨水，生成偏铝酸盐（</a:t>
            </a:r>
            <a:r>
              <a:rPr lang="en-US" altLang="zh-CN" sz="2000" b="1" dirty="0" smtClean="0"/>
              <a:t>    </a:t>
            </a:r>
            <a:r>
              <a:rPr lang="zh-CN" altLang="zh-CN" sz="2000" b="1" dirty="0" smtClean="0"/>
              <a:t>）</a:t>
            </a:r>
          </a:p>
          <a:p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6</a:t>
            </a:r>
            <a:r>
              <a:rPr lang="zh-CN" altLang="zh-CN" sz="2000" b="1" dirty="0" smtClean="0"/>
              <a:t>）（</a:t>
            </a:r>
            <a:r>
              <a:rPr lang="en-US" altLang="zh-CN" sz="2000" b="1" dirty="0" smtClean="0"/>
              <a:t>19</a:t>
            </a:r>
            <a:r>
              <a:rPr lang="zh-CN" altLang="zh-CN" sz="2000" b="1" dirty="0" smtClean="0"/>
              <a:t>年Ⅰ卷）</a:t>
            </a:r>
            <a:r>
              <a:rPr lang="en-US" altLang="zh-CN" sz="2000" b="1" dirty="0" smtClean="0"/>
              <a:t>NH</a:t>
            </a:r>
            <a:r>
              <a:rPr lang="en-US" altLang="zh-CN" sz="2000" b="1" baseline="-25000" dirty="0" smtClean="0"/>
              <a:t>3</a:t>
            </a:r>
            <a:r>
              <a:rPr lang="zh-CN" altLang="zh-CN" sz="2000" b="1" dirty="0" smtClean="0"/>
              <a:t>可与</a:t>
            </a:r>
            <a:r>
              <a:rPr lang="en-US" altLang="zh-CN" sz="2000" b="1" dirty="0" smtClean="0"/>
              <a:t>NH</a:t>
            </a:r>
            <a:r>
              <a:rPr lang="en-US" altLang="zh-CN" sz="2000" b="1" baseline="-25000" dirty="0" smtClean="0"/>
              <a:t>4</a:t>
            </a:r>
            <a:r>
              <a:rPr lang="en-US" altLang="zh-CN" sz="2000" b="1" dirty="0" smtClean="0"/>
              <a:t>HCO</a:t>
            </a:r>
            <a:r>
              <a:rPr lang="en-US" altLang="zh-CN" sz="2000" b="1" baseline="-25000" dirty="0" smtClean="0"/>
              <a:t>3</a:t>
            </a:r>
            <a:r>
              <a:rPr lang="zh-CN" altLang="zh-CN" sz="2000" b="1" dirty="0" smtClean="0"/>
              <a:t>反应生成</a:t>
            </a:r>
            <a:r>
              <a:rPr lang="en-US" altLang="zh-CN" sz="2000" b="1" dirty="0" smtClean="0"/>
              <a:t>(NH</a:t>
            </a:r>
            <a:r>
              <a:rPr lang="en-US" altLang="zh-CN" sz="2000" b="1" baseline="-25000" dirty="0" smtClean="0"/>
              <a:t>4</a:t>
            </a:r>
            <a:r>
              <a:rPr lang="en-US" altLang="zh-CN" sz="2000" b="1" dirty="0" smtClean="0"/>
              <a:t>)</a:t>
            </a:r>
            <a:r>
              <a:rPr lang="en-US" altLang="zh-CN" sz="2000" b="1" baseline="-25000" dirty="0" smtClean="0"/>
              <a:t>2</a:t>
            </a:r>
            <a:r>
              <a:rPr lang="en-US" altLang="zh-CN" sz="2000" b="1" dirty="0" smtClean="0"/>
              <a:t>CO</a:t>
            </a:r>
            <a:r>
              <a:rPr lang="en-US" altLang="zh-CN" sz="2000" b="1" baseline="-25000" dirty="0" smtClean="0"/>
              <a:t>3</a:t>
            </a:r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    </a:t>
            </a:r>
            <a:r>
              <a:rPr lang="zh-CN" altLang="zh-CN" sz="2000" b="1" dirty="0" smtClean="0"/>
              <a:t>）</a:t>
            </a:r>
          </a:p>
          <a:p>
            <a:r>
              <a:rPr lang="en-US" altLang="zh-CN" sz="2000" b="1" dirty="0" smtClean="0"/>
              <a:t>2</a:t>
            </a:r>
            <a:r>
              <a:rPr lang="zh-CN" altLang="zh-CN" sz="2000" b="1" dirty="0" smtClean="0"/>
              <a:t>、在如图装置中，烧瓶中充满干燥气体</a:t>
            </a:r>
            <a:r>
              <a:rPr lang="en-US" altLang="zh-CN" sz="2000" b="1" dirty="0" smtClean="0"/>
              <a:t>a</a:t>
            </a:r>
            <a:r>
              <a:rPr lang="zh-CN" altLang="zh-CN" sz="2000" b="1" dirty="0" smtClean="0"/>
              <a:t>，将滴管中的液体</a:t>
            </a:r>
            <a:r>
              <a:rPr lang="en-US" altLang="zh-CN" sz="2000" b="1" dirty="0" smtClean="0"/>
              <a:t>b</a:t>
            </a:r>
            <a:r>
              <a:rPr lang="zh-CN" altLang="zh-CN" sz="2000" b="1" dirty="0" smtClean="0"/>
              <a:t>挤入烧瓶内，轻轻振荡烧瓶，然后打开弹簧夹</a:t>
            </a:r>
            <a:r>
              <a:rPr lang="en-US" altLang="zh-CN" sz="2000" b="1" dirty="0" smtClean="0"/>
              <a:t>f</a:t>
            </a:r>
            <a:r>
              <a:rPr lang="zh-CN" altLang="zh-CN" sz="2000" b="1" dirty="0" smtClean="0"/>
              <a:t>，烧杯中的液体</a:t>
            </a:r>
            <a:r>
              <a:rPr lang="en-US" altLang="zh-CN" sz="2000" b="1" dirty="0" smtClean="0"/>
              <a:t>b</a:t>
            </a:r>
            <a:r>
              <a:rPr lang="zh-CN" altLang="zh-CN" sz="2000" b="1" dirty="0" smtClean="0"/>
              <a:t>呈喷泉状喷出，最终几乎充满烧瓶。则</a:t>
            </a:r>
            <a:r>
              <a:rPr lang="en-US" altLang="zh-CN" sz="2000" b="1" dirty="0" smtClean="0"/>
              <a:t>a</a:t>
            </a:r>
            <a:r>
              <a:rPr lang="zh-CN" altLang="zh-CN" sz="2000" b="1" dirty="0" smtClean="0"/>
              <a:t>和</a:t>
            </a:r>
            <a:r>
              <a:rPr lang="en-US" altLang="zh-CN" sz="2000" b="1" dirty="0" smtClean="0"/>
              <a:t>b</a:t>
            </a:r>
            <a:r>
              <a:rPr lang="zh-CN" altLang="zh-CN" sz="2000" b="1" dirty="0" smtClean="0"/>
              <a:t>不能是</a:t>
            </a:r>
            <a:r>
              <a:rPr lang="en-US" altLang="zh-CN" sz="2000" b="1" dirty="0" smtClean="0"/>
              <a:t>(</a:t>
            </a:r>
            <a:r>
              <a:rPr lang="zh-CN" altLang="zh-CN" sz="2000" b="1" dirty="0" smtClean="0"/>
              <a:t>　　</a:t>
            </a:r>
            <a:r>
              <a:rPr lang="en-US" altLang="zh-CN" sz="2000" b="1" dirty="0" smtClean="0"/>
              <a:t>)</a:t>
            </a:r>
            <a:endParaRPr lang="zh-CN" altLang="zh-CN" sz="2000" b="1" dirty="0" smtClean="0"/>
          </a:p>
          <a:p>
            <a:r>
              <a:rPr lang="en-US" altLang="zh-CN" sz="2400" dirty="0" smtClean="0"/>
              <a:t> </a:t>
            </a:r>
            <a:endParaRPr lang="zh-CN" altLang="zh-CN" sz="2400" dirty="0" smtClean="0"/>
          </a:p>
          <a:p>
            <a:r>
              <a:rPr lang="en-US" altLang="zh-CN" sz="2400" dirty="0" smtClean="0"/>
              <a:t> </a:t>
            </a:r>
            <a:endParaRPr lang="zh-CN" altLang="zh-CN" sz="2400" dirty="0" smtClean="0"/>
          </a:p>
          <a:p>
            <a:r>
              <a:rPr lang="en-US" altLang="zh-CN" sz="2400" b="1" dirty="0" smtClean="0"/>
              <a:t> </a:t>
            </a:r>
            <a:endParaRPr lang="zh-CN" altLang="zh-CN" sz="2400" dirty="0" smtClean="0"/>
          </a:p>
          <a:p>
            <a:r>
              <a:rPr lang="en-US" altLang="zh-CN" sz="2400" dirty="0" smtClean="0"/>
              <a:t> </a:t>
            </a:r>
            <a:endParaRPr lang="zh-CN" altLang="zh-CN" sz="2400" dirty="0" smtClean="0"/>
          </a:p>
          <a:p>
            <a:r>
              <a:rPr lang="en-US" altLang="zh-CN" sz="2400" dirty="0" smtClean="0"/>
              <a:t> </a:t>
            </a:r>
            <a:endParaRPr lang="zh-CN" altLang="zh-CN" sz="2400" dirty="0"/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7956376" y="5013176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A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5220072" y="3356992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7884368" y="2060848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7596336" y="2564904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</a:rPr>
              <a:t>√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4283968" y="2708920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</a:rPr>
              <a:t>√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7020272" y="2996952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</a:rPr>
              <a:t>√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6804248" y="3573016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</a:rPr>
              <a:t>√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17" name="图片 16" descr="19SWYH4-164.TIF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5940152" y="4941168"/>
            <a:ext cx="151216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8" name="表格 17"/>
          <p:cNvGraphicFramePr>
            <a:graphicFrameLocks noGrp="1"/>
          </p:cNvGraphicFramePr>
          <p:nvPr/>
        </p:nvGraphicFramePr>
        <p:xfrm>
          <a:off x="1115616" y="5085184"/>
          <a:ext cx="4464496" cy="1656185"/>
        </p:xfrm>
        <a:graphic>
          <a:graphicData uri="http://schemas.openxmlformats.org/drawingml/2006/table">
            <a:tbl>
              <a:tblPr/>
              <a:tblGrid>
                <a:gridCol w="851175"/>
                <a:gridCol w="1825436"/>
                <a:gridCol w="1787885"/>
              </a:tblGrid>
              <a:tr h="3312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zh-CN" sz="1800" b="1" kern="100" dirty="0">
                          <a:latin typeface="Times New Roman"/>
                          <a:ea typeface="等线"/>
                          <a:cs typeface="Times New Roman"/>
                        </a:rPr>
                        <a:t>选项</a:t>
                      </a:r>
                      <a:endParaRPr lang="zh-CN" sz="1800" b="1" kern="100" dirty="0">
                        <a:latin typeface="宋体"/>
                        <a:ea typeface="等线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en-US" sz="1800" b="1" kern="100">
                          <a:latin typeface="Times New Roman"/>
                          <a:ea typeface="等线"/>
                          <a:cs typeface="Courier New"/>
                        </a:rPr>
                        <a:t>a(</a:t>
                      </a:r>
                      <a:r>
                        <a:rPr lang="zh-CN" sz="1800" b="1" kern="100">
                          <a:latin typeface="Times New Roman"/>
                          <a:ea typeface="等线"/>
                          <a:cs typeface="Times New Roman"/>
                        </a:rPr>
                        <a:t>干燥气体</a:t>
                      </a:r>
                      <a:r>
                        <a:rPr lang="en-US" sz="1800" b="1" kern="100">
                          <a:latin typeface="Times New Roman"/>
                          <a:ea typeface="等线"/>
                          <a:cs typeface="Courier New"/>
                        </a:rPr>
                        <a:t>)</a:t>
                      </a:r>
                      <a:endParaRPr lang="zh-CN" sz="1800" b="1" kern="100">
                        <a:latin typeface="宋体"/>
                        <a:ea typeface="等线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en-US" sz="1800" b="1" kern="100">
                          <a:latin typeface="Times New Roman"/>
                          <a:ea typeface="等线"/>
                          <a:cs typeface="Courier New"/>
                        </a:rPr>
                        <a:t>b(</a:t>
                      </a:r>
                      <a:r>
                        <a:rPr lang="zh-CN" sz="1800" b="1" kern="100">
                          <a:latin typeface="Times New Roman"/>
                          <a:ea typeface="等线"/>
                          <a:cs typeface="Times New Roman"/>
                        </a:rPr>
                        <a:t>液体</a:t>
                      </a:r>
                      <a:r>
                        <a:rPr lang="en-US" sz="1800" b="1" kern="100">
                          <a:latin typeface="Times New Roman"/>
                          <a:ea typeface="等线"/>
                          <a:cs typeface="Courier New"/>
                        </a:rPr>
                        <a:t>)</a:t>
                      </a:r>
                      <a:endParaRPr lang="zh-CN" sz="1800" b="1" kern="100">
                        <a:latin typeface="宋体"/>
                        <a:ea typeface="等线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2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en-US" sz="1800" b="1" kern="100">
                          <a:latin typeface="Times New Roman"/>
                          <a:ea typeface="等线"/>
                          <a:cs typeface="Courier New"/>
                        </a:rPr>
                        <a:t>A</a:t>
                      </a:r>
                      <a:endParaRPr lang="zh-CN" sz="1800" b="1" kern="100">
                        <a:latin typeface="宋体"/>
                        <a:ea typeface="等线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en-US" sz="1800" b="1" kern="100">
                          <a:latin typeface="Times New Roman"/>
                          <a:ea typeface="等线"/>
                          <a:cs typeface="Courier New"/>
                        </a:rPr>
                        <a:t>NO</a:t>
                      </a:r>
                      <a:r>
                        <a:rPr lang="en-US" sz="1800" b="1" kern="100" baseline="-25000">
                          <a:latin typeface="Times New Roman"/>
                          <a:ea typeface="等线"/>
                          <a:cs typeface="Courier New"/>
                        </a:rPr>
                        <a:t>2</a:t>
                      </a:r>
                      <a:endParaRPr lang="zh-CN" sz="1800" b="1" kern="100">
                        <a:latin typeface="宋体"/>
                        <a:ea typeface="等线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zh-CN" sz="1800" b="1" kern="100">
                          <a:latin typeface="Times New Roman"/>
                          <a:ea typeface="等线"/>
                          <a:cs typeface="Times New Roman"/>
                        </a:rPr>
                        <a:t>水</a:t>
                      </a:r>
                      <a:endParaRPr lang="zh-CN" sz="1800" b="1" kern="100">
                        <a:latin typeface="宋体"/>
                        <a:ea typeface="等线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2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en-US" sz="1800" b="1" kern="100">
                          <a:latin typeface="Times New Roman"/>
                          <a:ea typeface="等线"/>
                          <a:cs typeface="Courier New"/>
                        </a:rPr>
                        <a:t>B</a:t>
                      </a:r>
                      <a:endParaRPr lang="zh-CN" sz="1800" b="1" kern="100">
                        <a:latin typeface="宋体"/>
                        <a:ea typeface="等线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en-US" sz="1800" b="1" kern="100">
                          <a:latin typeface="Times New Roman"/>
                          <a:ea typeface="等线"/>
                          <a:cs typeface="Courier New"/>
                        </a:rPr>
                        <a:t>NH</a:t>
                      </a:r>
                      <a:r>
                        <a:rPr lang="en-US" sz="1800" b="1" kern="100" baseline="-25000">
                          <a:latin typeface="Times New Roman"/>
                          <a:ea typeface="等线"/>
                          <a:cs typeface="Courier New"/>
                        </a:rPr>
                        <a:t>3</a:t>
                      </a:r>
                      <a:endParaRPr lang="zh-CN" sz="1800" b="1" kern="100">
                        <a:latin typeface="宋体"/>
                        <a:ea typeface="等线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zh-CN" sz="1800" b="1" kern="100">
                          <a:latin typeface="Times New Roman"/>
                          <a:ea typeface="等线"/>
                          <a:cs typeface="Times New Roman"/>
                        </a:rPr>
                        <a:t>水</a:t>
                      </a:r>
                      <a:endParaRPr lang="zh-CN" sz="1800" b="1" kern="100">
                        <a:latin typeface="宋体"/>
                        <a:ea typeface="等线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2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en-US" sz="1800" b="1" kern="100">
                          <a:latin typeface="Times New Roman"/>
                          <a:ea typeface="等线"/>
                          <a:cs typeface="Courier New"/>
                        </a:rPr>
                        <a:t>C</a:t>
                      </a:r>
                      <a:endParaRPr lang="zh-CN" sz="1800" b="1" kern="100">
                        <a:latin typeface="宋体"/>
                        <a:ea typeface="等线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en-US" sz="1800" b="1" kern="100">
                          <a:latin typeface="Times New Roman"/>
                          <a:ea typeface="等线"/>
                          <a:cs typeface="Courier New"/>
                        </a:rPr>
                        <a:t>HCl</a:t>
                      </a:r>
                      <a:endParaRPr lang="zh-CN" sz="1800" b="1" kern="100">
                        <a:latin typeface="宋体"/>
                        <a:ea typeface="等线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zh-CN" sz="1800" b="1" kern="100">
                          <a:latin typeface="Times New Roman"/>
                          <a:ea typeface="等线"/>
                          <a:cs typeface="Times New Roman"/>
                        </a:rPr>
                        <a:t>饱和食盐水</a:t>
                      </a:r>
                      <a:endParaRPr lang="zh-CN" sz="1800" b="1" kern="100">
                        <a:latin typeface="宋体"/>
                        <a:ea typeface="等线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123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en-US" sz="1800" b="1" kern="100">
                          <a:latin typeface="Times New Roman"/>
                          <a:ea typeface="等线"/>
                          <a:cs typeface="Courier New"/>
                        </a:rPr>
                        <a:t>D</a:t>
                      </a:r>
                      <a:endParaRPr lang="zh-CN" sz="1800" b="1" kern="100">
                        <a:latin typeface="宋体"/>
                        <a:ea typeface="等线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en-US" sz="1800" b="1" kern="100">
                          <a:latin typeface="Times New Roman"/>
                          <a:ea typeface="等线"/>
                          <a:cs typeface="Courier New"/>
                        </a:rPr>
                        <a:t>NH</a:t>
                      </a:r>
                      <a:r>
                        <a:rPr lang="en-US" sz="1800" b="1" kern="100" baseline="-25000">
                          <a:latin typeface="Times New Roman"/>
                          <a:ea typeface="等线"/>
                          <a:cs typeface="Courier New"/>
                        </a:rPr>
                        <a:t>3</a:t>
                      </a:r>
                      <a:endParaRPr lang="zh-CN" sz="1800" b="1" kern="100">
                        <a:latin typeface="宋体"/>
                        <a:ea typeface="等线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2857500" algn="l"/>
                        </a:tabLst>
                      </a:pPr>
                      <a:r>
                        <a:rPr lang="en-US" sz="1800" b="1" kern="100" dirty="0">
                          <a:latin typeface="Times New Roman"/>
                          <a:ea typeface="等线"/>
                          <a:cs typeface="Courier New"/>
                        </a:rPr>
                        <a:t>1 </a:t>
                      </a:r>
                      <a:r>
                        <a:rPr lang="en-US" sz="1800" b="1" kern="100" dirty="0" err="1">
                          <a:latin typeface="Times New Roman"/>
                          <a:ea typeface="等线"/>
                          <a:cs typeface="Courier New"/>
                        </a:rPr>
                        <a:t>mol·L</a:t>
                      </a:r>
                      <a:r>
                        <a:rPr lang="zh-CN" sz="1800" b="1" kern="100" baseline="30000" dirty="0">
                          <a:latin typeface="Times New Roman"/>
                          <a:ea typeface="等线"/>
                          <a:cs typeface="Times New Roman"/>
                        </a:rPr>
                        <a:t>－</a:t>
                      </a:r>
                      <a:r>
                        <a:rPr lang="en-US" sz="1800" b="1" kern="100" baseline="30000" dirty="0">
                          <a:latin typeface="Times New Roman"/>
                          <a:ea typeface="等线"/>
                          <a:cs typeface="Courier New"/>
                        </a:rPr>
                        <a:t>1</a:t>
                      </a:r>
                      <a:r>
                        <a:rPr lang="zh-CN" sz="1800" b="1" kern="100" dirty="0">
                          <a:latin typeface="Times New Roman"/>
                          <a:ea typeface="等线"/>
                          <a:cs typeface="Times New Roman"/>
                        </a:rPr>
                        <a:t>盐酸</a:t>
                      </a:r>
                      <a:endParaRPr lang="zh-CN" sz="1800" b="1" kern="100" dirty="0">
                        <a:latin typeface="宋体"/>
                        <a:ea typeface="等线"/>
                        <a:cs typeface="Courier New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683568" y="764704"/>
            <a:ext cx="82809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800" b="1" dirty="0" smtClean="0"/>
              <a:t>【活动三】氮及其重要化合物的性质突破</a:t>
            </a:r>
            <a:endParaRPr lang="zh-CN" altLang="zh-CN" sz="2800" dirty="0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0" y="1164134"/>
            <a:ext cx="5292080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400" b="1" dirty="0" smtClean="0"/>
              <a:t>（三）、氨气与铵盐的性质突破</a:t>
            </a:r>
            <a:endParaRPr lang="zh-CN" altLang="zh-CN" sz="2400" dirty="0" smtClean="0"/>
          </a:p>
          <a:p>
            <a:r>
              <a:rPr lang="en-US" altLang="zh-CN" sz="2000" b="1" dirty="0" smtClean="0"/>
              <a:t>3</a:t>
            </a:r>
            <a:r>
              <a:rPr lang="zh-CN" altLang="zh-CN" sz="2000" b="1" dirty="0" smtClean="0"/>
              <a:t>、（</a:t>
            </a:r>
            <a:r>
              <a:rPr lang="en-US" altLang="zh-CN" sz="2000" b="1" dirty="0" smtClean="0"/>
              <a:t>16</a:t>
            </a:r>
            <a:r>
              <a:rPr lang="zh-CN" altLang="zh-CN" sz="2000" b="1" dirty="0" smtClean="0"/>
              <a:t>年Ⅰ卷）某同学在实验室中探究</a:t>
            </a:r>
            <a:r>
              <a:rPr lang="en-US" altLang="zh-CN" sz="2000" b="1" dirty="0" smtClean="0"/>
              <a:t>NH</a:t>
            </a:r>
            <a:r>
              <a:rPr lang="en-US" altLang="zh-CN" sz="2000" b="1" baseline="-25000" dirty="0" smtClean="0"/>
              <a:t>3</a:t>
            </a:r>
            <a:r>
              <a:rPr lang="zh-CN" altLang="zh-CN" sz="2000" b="1" dirty="0" smtClean="0"/>
              <a:t>与</a:t>
            </a:r>
            <a:r>
              <a:rPr lang="en-US" altLang="zh-CN" sz="2000" b="1" dirty="0" err="1" smtClean="0"/>
              <a:t>NO</a:t>
            </a:r>
            <a:r>
              <a:rPr lang="en-US" altLang="zh-CN" sz="2000" b="1" i="1" baseline="-25000" dirty="0" err="1" smtClean="0"/>
              <a:t>x</a:t>
            </a:r>
            <a:r>
              <a:rPr lang="zh-CN" altLang="zh-CN" sz="2000" b="1" dirty="0" smtClean="0"/>
              <a:t>的反应。（</a:t>
            </a:r>
            <a:r>
              <a:rPr lang="en-US" altLang="zh-CN" sz="2000" b="1" dirty="0" smtClean="0"/>
              <a:t>1</a:t>
            </a:r>
            <a:r>
              <a:rPr lang="zh-CN" altLang="zh-CN" sz="2000" b="1" dirty="0" smtClean="0"/>
              <a:t>）氨气的</a:t>
            </a:r>
            <a:r>
              <a:rPr lang="zh-CN" altLang="zh-CN" sz="2000" b="1" dirty="0" smtClean="0"/>
              <a:t>制备</a:t>
            </a:r>
            <a:endParaRPr lang="zh-CN" altLang="zh-CN" sz="2000" b="1" dirty="0" smtClean="0"/>
          </a:p>
          <a:p>
            <a:r>
              <a:rPr lang="zh-CN" altLang="zh-CN" sz="2000" b="1" dirty="0" smtClean="0"/>
              <a:t>①氨气的发生装置可以选择上图中的</a:t>
            </a:r>
            <a:r>
              <a:rPr lang="en-US" altLang="zh-CN" sz="2000" b="1" dirty="0" smtClean="0"/>
              <a:t>_____</a:t>
            </a:r>
            <a:r>
              <a:rPr lang="zh-CN" altLang="zh-CN" sz="2000" b="1" dirty="0" smtClean="0"/>
              <a:t>，反应的化学方程式为</a:t>
            </a:r>
            <a:r>
              <a:rPr lang="en-US" altLang="zh-CN" sz="2000" b="1" dirty="0" smtClean="0"/>
              <a:t>______________</a:t>
            </a:r>
            <a:r>
              <a:rPr lang="zh-CN" altLang="zh-CN" sz="2000" b="1" dirty="0" smtClean="0"/>
              <a:t>。</a:t>
            </a:r>
          </a:p>
          <a:p>
            <a:r>
              <a:rPr lang="zh-CN" altLang="zh-CN" sz="2000" b="1" dirty="0" smtClean="0"/>
              <a:t>②预收集一瓶干燥的氨气，选择上图中的装置，其连接顺序为：发生装置→</a:t>
            </a:r>
            <a:r>
              <a:rPr lang="en-US" altLang="zh-CN" sz="2000" b="1" dirty="0" smtClean="0"/>
              <a:t>______(</a:t>
            </a:r>
            <a:r>
              <a:rPr lang="zh-CN" altLang="zh-CN" sz="2000" b="1" dirty="0" smtClean="0"/>
              <a:t>按气流方向，用小写字母表示</a:t>
            </a:r>
            <a:r>
              <a:rPr lang="en-US" altLang="zh-CN" sz="2000" b="1" dirty="0" smtClean="0"/>
              <a:t>)</a:t>
            </a:r>
            <a:r>
              <a:rPr lang="zh-CN" altLang="zh-CN" sz="2000" b="1" dirty="0" smtClean="0"/>
              <a:t>。</a:t>
            </a:r>
          </a:p>
          <a:p>
            <a:endParaRPr lang="en-US" altLang="zh-CN" sz="2000" b="1" dirty="0" smtClean="0"/>
          </a:p>
          <a:p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2</a:t>
            </a:r>
            <a:r>
              <a:rPr lang="zh-CN" altLang="zh-CN" sz="2000" b="1" dirty="0" smtClean="0"/>
              <a:t>）氨气与二氧化氮的反应</a:t>
            </a:r>
          </a:p>
          <a:p>
            <a:r>
              <a:rPr lang="zh-CN" altLang="zh-CN" sz="2000" b="1" dirty="0" smtClean="0"/>
              <a:t>将上述收集到的</a:t>
            </a:r>
            <a:r>
              <a:rPr lang="en-US" altLang="zh-CN" sz="2000" b="1" dirty="0" smtClean="0"/>
              <a:t>NH</a:t>
            </a:r>
            <a:r>
              <a:rPr lang="en-US" altLang="zh-CN" sz="2000" b="1" baseline="-25000" dirty="0" smtClean="0"/>
              <a:t>3</a:t>
            </a:r>
            <a:r>
              <a:rPr lang="zh-CN" altLang="zh-CN" sz="2000" b="1" dirty="0" smtClean="0"/>
              <a:t>充入注射器</a:t>
            </a:r>
            <a:r>
              <a:rPr lang="en-US" altLang="zh-CN" sz="2000" b="1" dirty="0" smtClean="0"/>
              <a:t>X</a:t>
            </a:r>
            <a:r>
              <a:rPr lang="zh-CN" altLang="zh-CN" sz="2000" b="1" dirty="0" smtClean="0"/>
              <a:t>中，硬质玻璃管</a:t>
            </a:r>
            <a:r>
              <a:rPr lang="en-US" altLang="zh-CN" sz="2000" b="1" dirty="0" smtClean="0"/>
              <a:t>Y</a:t>
            </a:r>
            <a:r>
              <a:rPr lang="zh-CN" altLang="zh-CN" sz="2000" b="1" dirty="0" smtClean="0"/>
              <a:t>中加入少量催化剂，充入</a:t>
            </a:r>
            <a:r>
              <a:rPr lang="en-US" altLang="zh-CN" sz="2000" b="1" dirty="0" smtClean="0"/>
              <a:t>NO</a:t>
            </a:r>
            <a:r>
              <a:rPr lang="en-US" altLang="zh-CN" sz="2000" b="1" baseline="-25000" dirty="0" smtClean="0"/>
              <a:t>2</a:t>
            </a:r>
            <a:r>
              <a:rPr lang="en-US" altLang="zh-CN" sz="2000" b="1" dirty="0" smtClean="0"/>
              <a:t>(</a:t>
            </a:r>
            <a:r>
              <a:rPr lang="zh-CN" altLang="zh-CN" sz="2000" b="1" dirty="0" smtClean="0"/>
              <a:t>两端用夹子</a:t>
            </a:r>
            <a:r>
              <a:rPr lang="en-US" altLang="zh-CN" sz="2000" b="1" dirty="0" smtClean="0"/>
              <a:t>K</a:t>
            </a:r>
            <a:r>
              <a:rPr lang="en-US" altLang="zh-CN" sz="2000" b="1" baseline="-25000" dirty="0" smtClean="0"/>
              <a:t>1</a:t>
            </a:r>
            <a:r>
              <a:rPr lang="zh-CN" altLang="zh-CN" sz="2000" b="1" dirty="0" smtClean="0"/>
              <a:t>、</a:t>
            </a:r>
            <a:r>
              <a:rPr lang="en-US" altLang="zh-CN" sz="2000" b="1" dirty="0" smtClean="0"/>
              <a:t>K</a:t>
            </a:r>
            <a:r>
              <a:rPr lang="en-US" altLang="zh-CN" sz="2000" b="1" baseline="-25000" dirty="0" smtClean="0"/>
              <a:t>2</a:t>
            </a:r>
            <a:r>
              <a:rPr lang="zh-CN" altLang="zh-CN" sz="2000" b="1" dirty="0" smtClean="0"/>
              <a:t>夹好</a:t>
            </a:r>
            <a:r>
              <a:rPr lang="en-US" altLang="zh-CN" sz="2000" b="1" dirty="0" smtClean="0"/>
              <a:t>)</a:t>
            </a:r>
            <a:r>
              <a:rPr lang="zh-CN" altLang="zh-CN" sz="2000" b="1" dirty="0" smtClean="0"/>
              <a:t>。在一定温度下按图示装置进行实验。</a:t>
            </a:r>
          </a:p>
          <a:p>
            <a:r>
              <a:rPr lang="en-US" altLang="zh-CN" sz="2400" dirty="0" smtClean="0"/>
              <a:t> </a:t>
            </a:r>
            <a:endParaRPr lang="zh-CN" altLang="zh-CN" sz="2400" dirty="0" smtClean="0"/>
          </a:p>
          <a:p>
            <a:r>
              <a:rPr lang="en-US" altLang="zh-CN" sz="2400" dirty="0" smtClean="0"/>
              <a:t> </a:t>
            </a:r>
            <a:endParaRPr lang="zh-CN" altLang="zh-CN" sz="2400" dirty="0" smtClean="0"/>
          </a:p>
          <a:p>
            <a:r>
              <a:rPr lang="en-US" altLang="zh-CN" sz="2400" b="1" dirty="0" smtClean="0"/>
              <a:t> </a:t>
            </a:r>
            <a:endParaRPr lang="zh-CN" altLang="zh-CN" sz="2400" dirty="0" smtClean="0"/>
          </a:p>
          <a:p>
            <a:r>
              <a:rPr lang="en-US" altLang="zh-CN" sz="2400" dirty="0" smtClean="0"/>
              <a:t> </a:t>
            </a:r>
            <a:endParaRPr lang="zh-CN" altLang="zh-CN" sz="2400" dirty="0" smtClean="0"/>
          </a:p>
          <a:p>
            <a:r>
              <a:rPr lang="en-US" altLang="zh-CN" sz="2400" dirty="0" smtClean="0"/>
              <a:t> </a:t>
            </a:r>
            <a:endParaRPr lang="zh-CN" altLang="zh-CN" sz="2400" dirty="0"/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3419872" y="3356992"/>
            <a:ext cx="5724128" cy="784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 smtClean="0">
                <a:solidFill>
                  <a:srgbClr val="FF0000"/>
                </a:solidFill>
              </a:rPr>
              <a:t>①A</a:t>
            </a:r>
            <a:r>
              <a:rPr lang="zh-CN" altLang="zh-CN" b="1" dirty="0" smtClean="0">
                <a:solidFill>
                  <a:srgbClr val="FF0000"/>
                </a:solidFill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</a:rPr>
              <a:t>2NH</a:t>
            </a:r>
            <a:r>
              <a:rPr lang="en-US" altLang="zh-CN" b="1" baseline="-25000" dirty="0" smtClean="0">
                <a:solidFill>
                  <a:srgbClr val="FF0000"/>
                </a:solidFill>
              </a:rPr>
              <a:t>4</a:t>
            </a:r>
            <a:r>
              <a:rPr lang="en-US" altLang="zh-CN" b="1" dirty="0" smtClean="0">
                <a:solidFill>
                  <a:srgbClr val="FF0000"/>
                </a:solidFill>
              </a:rPr>
              <a:t>Cl</a:t>
            </a:r>
            <a:r>
              <a:rPr lang="zh-CN" altLang="zh-CN" b="1" dirty="0" smtClean="0">
                <a:solidFill>
                  <a:srgbClr val="FF0000"/>
                </a:solidFill>
              </a:rPr>
              <a:t>＋</a:t>
            </a:r>
            <a:r>
              <a:rPr lang="en-US" altLang="zh-CN" b="1" dirty="0" smtClean="0">
                <a:solidFill>
                  <a:srgbClr val="FF0000"/>
                </a:solidFill>
              </a:rPr>
              <a:t>Ca(OH)</a:t>
            </a:r>
            <a:r>
              <a:rPr lang="en-US" altLang="zh-CN" b="1" baseline="-25000" dirty="0" smtClean="0">
                <a:solidFill>
                  <a:srgbClr val="FF0000"/>
                </a:solidFill>
              </a:rPr>
              <a:t>2                 </a:t>
            </a:r>
            <a:r>
              <a:rPr lang="en-US" altLang="zh-CN" b="1" dirty="0" smtClean="0">
                <a:solidFill>
                  <a:srgbClr val="FF0000"/>
                </a:solidFill>
              </a:rPr>
              <a:t>CaCl</a:t>
            </a:r>
            <a:r>
              <a:rPr lang="en-US" altLang="zh-CN" b="1" baseline="-25000" dirty="0" smtClean="0">
                <a:solidFill>
                  <a:srgbClr val="FF0000"/>
                </a:solidFill>
              </a:rPr>
              <a:t>2</a:t>
            </a:r>
            <a:r>
              <a:rPr lang="zh-CN" altLang="zh-CN" b="1" dirty="0" smtClean="0">
                <a:solidFill>
                  <a:srgbClr val="FF0000"/>
                </a:solidFill>
              </a:rPr>
              <a:t>＋</a:t>
            </a:r>
            <a:r>
              <a:rPr lang="en-US" altLang="zh-CN" b="1" dirty="0" smtClean="0">
                <a:solidFill>
                  <a:srgbClr val="FF0000"/>
                </a:solidFill>
              </a:rPr>
              <a:t>2H</a:t>
            </a:r>
            <a:r>
              <a:rPr lang="en-US" altLang="zh-CN" b="1" baseline="-25000" dirty="0" smtClean="0">
                <a:solidFill>
                  <a:srgbClr val="FF0000"/>
                </a:solidFill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</a:rPr>
              <a:t>O</a:t>
            </a:r>
            <a:r>
              <a:rPr lang="zh-CN" altLang="zh-CN" b="1" dirty="0" smtClean="0">
                <a:solidFill>
                  <a:srgbClr val="FF0000"/>
                </a:solidFill>
              </a:rPr>
              <a:t>＋</a:t>
            </a:r>
            <a:r>
              <a:rPr lang="en-US" altLang="zh-CN" b="1" dirty="0" smtClean="0">
                <a:solidFill>
                  <a:srgbClr val="FF0000"/>
                </a:solidFill>
              </a:rPr>
              <a:t>2NH</a:t>
            </a:r>
            <a:r>
              <a:rPr lang="en-US" altLang="zh-CN" b="1" baseline="-25000" dirty="0" smtClean="0">
                <a:solidFill>
                  <a:srgbClr val="FF0000"/>
                </a:solidFill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</a:rPr>
              <a:t>↑</a:t>
            </a:r>
          </a:p>
          <a:p>
            <a:pPr>
              <a:spcBef>
                <a:spcPct val="50000"/>
              </a:spcBef>
            </a:pPr>
            <a:r>
              <a:rPr lang="en-US" altLang="zh-CN" b="1" dirty="0" smtClean="0">
                <a:solidFill>
                  <a:srgbClr val="FF0000"/>
                </a:solidFill>
              </a:rPr>
              <a:t>(</a:t>
            </a:r>
            <a:r>
              <a:rPr lang="zh-CN" altLang="zh-CN" b="1" dirty="0" smtClean="0">
                <a:solidFill>
                  <a:srgbClr val="FF0000"/>
                </a:solidFill>
              </a:rPr>
              <a:t>或</a:t>
            </a:r>
            <a:r>
              <a:rPr lang="en-US" altLang="zh-CN" b="1" dirty="0" smtClean="0">
                <a:solidFill>
                  <a:srgbClr val="FF0000"/>
                </a:solidFill>
              </a:rPr>
              <a:t>B</a:t>
            </a:r>
            <a:r>
              <a:rPr lang="zh-CN" altLang="zh-CN" b="1" dirty="0" smtClean="0">
                <a:solidFill>
                  <a:srgbClr val="FF0000"/>
                </a:solidFill>
              </a:rPr>
              <a:t>　</a:t>
            </a:r>
            <a:r>
              <a:rPr lang="en-US" altLang="zh-CN" b="1" dirty="0" smtClean="0">
                <a:solidFill>
                  <a:srgbClr val="FF0000"/>
                </a:solidFill>
              </a:rPr>
              <a:t>NH</a:t>
            </a:r>
            <a:r>
              <a:rPr lang="en-US" altLang="zh-CN" b="1" baseline="-25000" dirty="0" smtClean="0">
                <a:solidFill>
                  <a:srgbClr val="FF0000"/>
                </a:solidFill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</a:rPr>
              <a:t>·H</a:t>
            </a:r>
            <a:r>
              <a:rPr lang="en-US" altLang="zh-CN" b="1" baseline="-25000" dirty="0" smtClean="0">
                <a:solidFill>
                  <a:srgbClr val="FF0000"/>
                </a:solidFill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</a:rPr>
              <a:t>O              NH</a:t>
            </a:r>
            <a:r>
              <a:rPr lang="en-US" altLang="zh-CN" b="1" baseline="-25000" dirty="0" smtClean="0">
                <a:solidFill>
                  <a:srgbClr val="FF0000"/>
                </a:solidFill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</a:rPr>
              <a:t>↑</a:t>
            </a:r>
            <a:r>
              <a:rPr lang="zh-CN" altLang="zh-CN" b="1" dirty="0" smtClean="0">
                <a:solidFill>
                  <a:srgbClr val="FF0000"/>
                </a:solidFill>
              </a:rPr>
              <a:t>＋</a:t>
            </a:r>
            <a:r>
              <a:rPr lang="en-US" altLang="zh-CN" b="1" dirty="0" smtClean="0">
                <a:solidFill>
                  <a:srgbClr val="FF0000"/>
                </a:solidFill>
              </a:rPr>
              <a:t>H</a:t>
            </a:r>
            <a:r>
              <a:rPr lang="en-US" altLang="zh-CN" b="1" baseline="-25000" dirty="0" smtClean="0">
                <a:solidFill>
                  <a:srgbClr val="FF0000"/>
                </a:solidFill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</a:rPr>
              <a:t>O)</a:t>
            </a:r>
            <a:endParaRPr lang="zh-CN" altLang="en-US" b="1" dirty="0">
              <a:solidFill>
                <a:srgbClr val="FF0000"/>
              </a:solidFill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1259632" y="3645024"/>
            <a:ext cx="158417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 smtClean="0">
                <a:solidFill>
                  <a:srgbClr val="FF0000"/>
                </a:solidFill>
              </a:rPr>
              <a:t>②</a:t>
            </a:r>
            <a:r>
              <a:rPr lang="en-US" altLang="zh-CN" sz="2000" b="1" dirty="0" err="1" smtClean="0">
                <a:solidFill>
                  <a:srgbClr val="FF0000"/>
                </a:solidFill>
              </a:rPr>
              <a:t>dcfei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pic>
        <p:nvPicPr>
          <p:cNvPr id="19" name="图片 18" descr="D:\工作\试题资源\4-85.T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196752"/>
            <a:ext cx="3851920" cy="1944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图片 19" descr="D:\工作\试题资源\4-86.T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36096" y="4077072"/>
            <a:ext cx="3312368" cy="11521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1" name="表格 20"/>
          <p:cNvGraphicFramePr>
            <a:graphicFrameLocks noGrp="1"/>
          </p:cNvGraphicFramePr>
          <p:nvPr/>
        </p:nvGraphicFramePr>
        <p:xfrm>
          <a:off x="395536" y="5589240"/>
          <a:ext cx="7200800" cy="1097280"/>
        </p:xfrm>
        <a:graphic>
          <a:graphicData uri="http://schemas.openxmlformats.org/drawingml/2006/table">
            <a:tbl>
              <a:tblPr/>
              <a:tblGrid>
                <a:gridCol w="2486735"/>
                <a:gridCol w="2313517"/>
                <a:gridCol w="2400548"/>
              </a:tblGrid>
              <a:tr h="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Times New Roman"/>
                          <a:ea typeface="宋体"/>
                          <a:cs typeface="Times New Roman"/>
                        </a:rPr>
                        <a:t>操作步骤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Times New Roman"/>
                          <a:ea typeface="宋体"/>
                          <a:cs typeface="Times New Roman"/>
                        </a:rPr>
                        <a:t>实验现象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Times New Roman"/>
                          <a:ea typeface="宋体"/>
                          <a:cs typeface="Times New Roman"/>
                        </a:rPr>
                        <a:t>解释原因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Times New Roman"/>
                          <a:ea typeface="宋体"/>
                          <a:cs typeface="Times New Roman"/>
                        </a:rPr>
                        <a:t>打开</a:t>
                      </a:r>
                      <a:r>
                        <a:rPr lang="en-US" sz="1800" b="1" kern="100">
                          <a:latin typeface="Times New Roman"/>
                          <a:ea typeface="宋体"/>
                          <a:cs typeface="Times New Roman"/>
                        </a:rPr>
                        <a:t>K</a:t>
                      </a:r>
                      <a:r>
                        <a:rPr lang="en-US" sz="1800" b="1" kern="100" baseline="-25000">
                          <a:latin typeface="Times New Roman"/>
                          <a:ea typeface="宋体"/>
                          <a:cs typeface="Times New Roman"/>
                        </a:rPr>
                        <a:t>1</a:t>
                      </a:r>
                      <a:r>
                        <a:rPr lang="zh-CN" sz="1800" b="1" kern="100">
                          <a:latin typeface="Times New Roman"/>
                          <a:ea typeface="宋体"/>
                          <a:cs typeface="Times New Roman"/>
                        </a:rPr>
                        <a:t>，推动注射器活塞，使</a:t>
                      </a:r>
                      <a:r>
                        <a:rPr lang="en-US" sz="1800" b="1" kern="100">
                          <a:latin typeface="Times New Roman"/>
                          <a:ea typeface="宋体"/>
                          <a:cs typeface="Times New Roman"/>
                        </a:rPr>
                        <a:t>X</a:t>
                      </a:r>
                      <a:r>
                        <a:rPr lang="zh-CN" sz="1800" b="1" kern="100">
                          <a:latin typeface="Times New Roman"/>
                          <a:ea typeface="宋体"/>
                          <a:cs typeface="Times New Roman"/>
                        </a:rPr>
                        <a:t>中的气体缓慢通入</a:t>
                      </a:r>
                      <a:r>
                        <a:rPr lang="en-US" sz="1800" b="1" kern="100">
                          <a:latin typeface="Times New Roman"/>
                          <a:ea typeface="宋体"/>
                          <a:cs typeface="Times New Roman"/>
                        </a:rPr>
                        <a:t>Y</a:t>
                      </a:r>
                      <a:r>
                        <a:rPr lang="zh-CN" sz="1800" b="1" kern="100">
                          <a:latin typeface="Times New Roman"/>
                          <a:ea typeface="宋体"/>
                          <a:cs typeface="Times New Roman"/>
                        </a:rPr>
                        <a:t>管中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b="1" kern="100">
                          <a:latin typeface="Times New Roman"/>
                          <a:ea typeface="宋体"/>
                          <a:cs typeface="Times New Roman"/>
                        </a:rPr>
                        <a:t>①</a:t>
                      </a:r>
                      <a:r>
                        <a:rPr lang="en-US" sz="1800" b="1" kern="100">
                          <a:latin typeface="Times New Roman"/>
                          <a:ea typeface="宋体"/>
                          <a:cs typeface="Times New Roman"/>
                        </a:rPr>
                        <a:t>Y</a:t>
                      </a:r>
                      <a:r>
                        <a:rPr lang="zh-CN" sz="1800" b="1" kern="100">
                          <a:latin typeface="Times New Roman"/>
                          <a:ea typeface="宋体"/>
                          <a:cs typeface="Times New Roman"/>
                        </a:rPr>
                        <a:t>管中</a:t>
                      </a:r>
                      <a:r>
                        <a:rPr lang="en-US" sz="1800" b="1" kern="100">
                          <a:latin typeface="Times New Roman"/>
                          <a:ea typeface="宋体"/>
                          <a:cs typeface="Times New Roman"/>
                        </a:rPr>
                        <a:t>_____________</a:t>
                      </a:r>
                      <a:endParaRPr lang="zh-CN" sz="1800" b="1" kern="10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zh-CN" sz="1800" b="1" kern="100" dirty="0">
                          <a:latin typeface="Times New Roman"/>
                          <a:ea typeface="宋体"/>
                          <a:cs typeface="Times New Roman"/>
                        </a:rPr>
                        <a:t>②反应的化学方程式</a:t>
                      </a: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US" sz="1800" b="1" kern="100" dirty="0">
                          <a:latin typeface="Times New Roman"/>
                          <a:ea typeface="宋体"/>
                          <a:cs typeface="Times New Roman"/>
                        </a:rPr>
                        <a:t>____________</a:t>
                      </a:r>
                      <a:endParaRPr lang="zh-CN" sz="1800" b="1" kern="100" dirty="0">
                        <a:latin typeface="Times New Roman"/>
                        <a:ea typeface="宋体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5057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84168" y="3284984"/>
            <a:ext cx="579437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92080" y="3717032"/>
            <a:ext cx="579437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 Box 14"/>
          <p:cNvSpPr txBox="1">
            <a:spLocks noChangeArrowheads="1"/>
          </p:cNvSpPr>
          <p:nvPr/>
        </p:nvSpPr>
        <p:spPr bwMode="auto">
          <a:xfrm>
            <a:off x="3059832" y="6021288"/>
            <a:ext cx="172819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000" b="1" dirty="0" smtClean="0">
                <a:solidFill>
                  <a:srgbClr val="FF0000"/>
                </a:solidFill>
              </a:rPr>
              <a:t>①红棕色气体慢慢变浅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sp>
        <p:nvSpPr>
          <p:cNvPr id="26" name="Text Box 14"/>
          <p:cNvSpPr txBox="1">
            <a:spLocks noChangeArrowheads="1"/>
          </p:cNvSpPr>
          <p:nvPr/>
        </p:nvSpPr>
        <p:spPr bwMode="auto">
          <a:xfrm>
            <a:off x="5292080" y="6021288"/>
            <a:ext cx="453650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000" b="1" dirty="0" smtClean="0">
                <a:solidFill>
                  <a:srgbClr val="FF0000"/>
                </a:solidFill>
              </a:rPr>
              <a:t>6NO</a:t>
            </a:r>
            <a:r>
              <a:rPr lang="en-US" altLang="zh-CN" sz="2000" b="1" baseline="-25000" dirty="0" smtClean="0">
                <a:solidFill>
                  <a:srgbClr val="FF0000"/>
                </a:solidFill>
              </a:rPr>
              <a:t>2</a:t>
            </a:r>
            <a:r>
              <a:rPr lang="zh-CN" altLang="zh-CN" sz="2000" b="1" dirty="0" smtClean="0">
                <a:solidFill>
                  <a:srgbClr val="FF0000"/>
                </a:solidFill>
              </a:rPr>
              <a:t>＋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8NH</a:t>
            </a:r>
            <a:r>
              <a:rPr lang="en-US" altLang="zh-CN" sz="2000" b="1" baseline="-25000" dirty="0" smtClean="0">
                <a:solidFill>
                  <a:srgbClr val="FF0000"/>
                </a:solidFill>
              </a:rPr>
              <a:t>3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            7N</a:t>
            </a:r>
            <a:r>
              <a:rPr lang="en-US" altLang="zh-CN" sz="2000" b="1" baseline="-25000" dirty="0" smtClean="0">
                <a:solidFill>
                  <a:srgbClr val="FF0000"/>
                </a:solidFill>
              </a:rPr>
              <a:t>2</a:t>
            </a:r>
            <a:r>
              <a:rPr lang="zh-CN" altLang="zh-CN" sz="2000" b="1" dirty="0" smtClean="0">
                <a:solidFill>
                  <a:srgbClr val="FF0000"/>
                </a:solidFill>
              </a:rPr>
              <a:t>＋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12H</a:t>
            </a:r>
            <a:r>
              <a:rPr lang="en-US" altLang="zh-CN" sz="2000" b="1" baseline="-25000" dirty="0" smtClean="0">
                <a:solidFill>
                  <a:srgbClr val="FF0000"/>
                </a:solidFill>
              </a:rPr>
              <a:t>2</a:t>
            </a:r>
            <a:r>
              <a:rPr lang="en-US" altLang="zh-CN" sz="2000" b="1" dirty="0" smtClean="0">
                <a:solidFill>
                  <a:srgbClr val="FF0000"/>
                </a:solidFill>
              </a:rPr>
              <a:t>O</a:t>
            </a:r>
            <a:endParaRPr lang="zh-CN" altLang="en-US" sz="2000" b="1" dirty="0">
              <a:solidFill>
                <a:srgbClr val="FF0000"/>
              </a:solidFill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8264" y="6021288"/>
            <a:ext cx="55562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5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5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6" grpId="0"/>
      <p:bldP spid="25" grpId="0"/>
      <p:bldP spid="2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683568" y="908720"/>
            <a:ext cx="82809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800" b="1" dirty="0" smtClean="0"/>
              <a:t>【活动三】氮及其重要化合物的性质突破</a:t>
            </a:r>
            <a:endParaRPr lang="zh-CN" altLang="zh-CN" sz="2800" dirty="0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0" y="1556792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400" b="1" dirty="0" smtClean="0"/>
              <a:t>（</a:t>
            </a:r>
            <a:r>
              <a:rPr lang="zh-CN" altLang="en-US" sz="2400" b="1" dirty="0" smtClean="0"/>
              <a:t>三</a:t>
            </a:r>
            <a:r>
              <a:rPr lang="zh-CN" altLang="zh-CN" sz="2400" b="1" dirty="0" smtClean="0"/>
              <a:t>）、</a:t>
            </a:r>
            <a:r>
              <a:rPr lang="zh-CN" altLang="en-US" sz="2400" b="1" dirty="0" smtClean="0"/>
              <a:t>氨气与铵盐</a:t>
            </a:r>
            <a:r>
              <a:rPr lang="zh-CN" altLang="zh-CN" sz="2400" b="1" dirty="0" smtClean="0"/>
              <a:t>的</a:t>
            </a:r>
            <a:r>
              <a:rPr lang="zh-CN" altLang="zh-CN" sz="2400" b="1" dirty="0" smtClean="0"/>
              <a:t>性质</a:t>
            </a:r>
            <a:r>
              <a:rPr lang="zh-CN" altLang="zh-CN" sz="2400" b="1" dirty="0" smtClean="0"/>
              <a:t>突破</a:t>
            </a:r>
            <a:endParaRPr lang="en-US" altLang="zh-CN" sz="2400" b="1" dirty="0" smtClean="0"/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179512" y="2060848"/>
            <a:ext cx="86409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 dirty="0" smtClean="0"/>
              <a:t>【思考】</a:t>
            </a:r>
            <a:r>
              <a:rPr lang="zh-CN" altLang="en-US" sz="2800" b="1" dirty="0" smtClean="0"/>
              <a:t>关于氨气的</a:t>
            </a:r>
            <a:r>
              <a:rPr lang="zh-CN" altLang="en-US" sz="2800" b="1" dirty="0" smtClean="0"/>
              <a:t>性质的必备核心知识有哪些？</a:t>
            </a:r>
            <a:endParaRPr lang="zh-CN" altLang="en-US" sz="2800" dirty="0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611560" y="2708920"/>
            <a:ext cx="828092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1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、水溶液呈碱性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2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、具有还原性</a:t>
            </a:r>
            <a:endParaRPr lang="en-US" altLang="zh-CN" sz="2800" b="1" baseline="-25000" dirty="0" smtClean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3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、极易溶于水</a:t>
            </a:r>
            <a:endParaRPr lang="zh-CN" altLang="en-US" sz="2800" b="1" baseline="-2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683568" y="908720"/>
            <a:ext cx="82809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800" b="1" dirty="0" smtClean="0"/>
              <a:t>【活动三】氮及其重要化合物的性质突破</a:t>
            </a:r>
            <a:endParaRPr lang="zh-CN" altLang="zh-CN" sz="2800" dirty="0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0" y="1556792"/>
            <a:ext cx="9144000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400" b="1" dirty="0" smtClean="0"/>
              <a:t>（三）、氨气与铵盐的性质突破</a:t>
            </a:r>
            <a:endParaRPr lang="zh-CN" altLang="zh-CN" sz="2400" dirty="0" smtClean="0"/>
          </a:p>
          <a:p>
            <a:r>
              <a:rPr lang="en-US" altLang="zh-CN" sz="2400" b="1" dirty="0" smtClean="0"/>
              <a:t>4</a:t>
            </a:r>
            <a:r>
              <a:rPr lang="zh-CN" altLang="zh-CN" sz="2400" b="1" dirty="0" smtClean="0"/>
              <a:t>、判断下列说法是否正确</a:t>
            </a:r>
          </a:p>
          <a:p>
            <a:r>
              <a:rPr lang="zh-CN" altLang="zh-CN" sz="2400" b="1" dirty="0" smtClean="0"/>
              <a:t>（</a:t>
            </a:r>
            <a:r>
              <a:rPr lang="en-US" altLang="zh-CN" sz="2400" b="1" dirty="0" smtClean="0"/>
              <a:t>1</a:t>
            </a:r>
            <a:r>
              <a:rPr lang="zh-CN" altLang="zh-CN" sz="2400" b="1" dirty="0" smtClean="0"/>
              <a:t>）（</a:t>
            </a:r>
            <a:r>
              <a:rPr lang="en-US" altLang="zh-CN" sz="2400" b="1" dirty="0" smtClean="0"/>
              <a:t>15</a:t>
            </a:r>
            <a:r>
              <a:rPr lang="zh-CN" altLang="zh-CN" sz="2400" b="1" dirty="0" smtClean="0"/>
              <a:t>年Ⅰ卷）</a:t>
            </a:r>
            <a:r>
              <a:rPr lang="en-US" altLang="zh-CN" sz="2400" b="1" dirty="0" smtClean="0"/>
              <a:t>N</a:t>
            </a:r>
            <a:r>
              <a:rPr lang="zh-CN" altLang="zh-CN" sz="2400" b="1" dirty="0" smtClean="0"/>
              <a:t>与</a:t>
            </a:r>
            <a:r>
              <a:rPr lang="en-US" altLang="zh-CN" sz="2400" b="1" dirty="0" smtClean="0"/>
              <a:t>P</a:t>
            </a:r>
            <a:r>
              <a:rPr lang="zh-CN" altLang="zh-CN" sz="2400" b="1" dirty="0" smtClean="0"/>
              <a:t>可存在同一离子化合物中（</a:t>
            </a:r>
            <a:r>
              <a:rPr lang="en-US" altLang="zh-CN" sz="2400" b="1" dirty="0" smtClean="0"/>
              <a:t>    </a:t>
            </a:r>
            <a:r>
              <a:rPr lang="zh-CN" altLang="zh-CN" sz="2400" b="1" dirty="0" smtClean="0"/>
              <a:t>）</a:t>
            </a:r>
          </a:p>
          <a:p>
            <a:r>
              <a:rPr lang="zh-CN" altLang="zh-CN" sz="2400" b="1" dirty="0" smtClean="0"/>
              <a:t>（</a:t>
            </a:r>
            <a:r>
              <a:rPr lang="en-US" altLang="zh-CN" sz="2400" b="1" dirty="0" smtClean="0"/>
              <a:t>2</a:t>
            </a:r>
            <a:r>
              <a:rPr lang="zh-CN" altLang="zh-CN" sz="2400" b="1" dirty="0" smtClean="0"/>
              <a:t>）（</a:t>
            </a:r>
            <a:r>
              <a:rPr lang="en-US" altLang="zh-CN" sz="2400" b="1" dirty="0" smtClean="0"/>
              <a:t>17</a:t>
            </a:r>
            <a:r>
              <a:rPr lang="zh-CN" altLang="zh-CN" sz="2400" b="1" dirty="0" smtClean="0"/>
              <a:t>年Ⅱ卷）</a:t>
            </a:r>
            <a:r>
              <a:rPr lang="en-US" altLang="zh-CN" sz="2400" b="1" dirty="0" smtClean="0"/>
              <a:t>1L </a:t>
            </a:r>
            <a:r>
              <a:rPr lang="en-US" altLang="zh-CN" sz="2400" b="1" dirty="0" smtClean="0"/>
              <a:t>0.1mol·L</a:t>
            </a:r>
            <a:r>
              <a:rPr lang="en-US" altLang="zh-CN" sz="2400" b="1" baseline="30000" dirty="0" smtClean="0"/>
              <a:t>-1</a:t>
            </a:r>
            <a:r>
              <a:rPr lang="en-US" altLang="zh-CN" sz="2400" b="1" dirty="0" smtClean="0"/>
              <a:t> NH</a:t>
            </a:r>
            <a:r>
              <a:rPr lang="en-US" altLang="zh-CN" sz="2400" b="1" baseline="-25000" dirty="0" smtClean="0"/>
              <a:t>4</a:t>
            </a:r>
            <a:r>
              <a:rPr lang="en-US" altLang="zh-CN" sz="2400" b="1" dirty="0" smtClean="0"/>
              <a:t>Cl</a:t>
            </a:r>
            <a:r>
              <a:rPr lang="zh-CN" altLang="zh-CN" sz="2400" b="1" dirty="0" smtClean="0"/>
              <a:t>溶液</a:t>
            </a:r>
            <a:r>
              <a:rPr lang="zh-CN" altLang="zh-CN" sz="2400" b="1" dirty="0" smtClean="0"/>
              <a:t>中，</a:t>
            </a:r>
            <a:r>
              <a:rPr lang="en-US" altLang="zh-CN" sz="2400" b="1" dirty="0" smtClean="0"/>
              <a:t> </a:t>
            </a:r>
            <a:r>
              <a:rPr lang="en-US" altLang="zh-CN" sz="2400" b="1" dirty="0" smtClean="0"/>
              <a:t>NH</a:t>
            </a:r>
            <a:r>
              <a:rPr lang="en-US" altLang="zh-CN" sz="2400" b="1" baseline="-25000" dirty="0" smtClean="0"/>
              <a:t>4</a:t>
            </a:r>
            <a:r>
              <a:rPr lang="en-US" altLang="zh-CN" sz="2400" b="1" baseline="30000" dirty="0" smtClean="0"/>
              <a:t>+</a:t>
            </a:r>
            <a:r>
              <a:rPr lang="zh-CN" altLang="zh-CN" sz="2400" b="1" dirty="0" smtClean="0"/>
              <a:t>的</a:t>
            </a:r>
            <a:r>
              <a:rPr lang="zh-CN" altLang="zh-CN" sz="2400" b="1" dirty="0" smtClean="0"/>
              <a:t>数量为</a:t>
            </a:r>
            <a:r>
              <a:rPr lang="en-US" altLang="zh-CN" sz="2400" b="1" dirty="0" smtClean="0"/>
              <a:t>0.1</a:t>
            </a:r>
            <a:r>
              <a:rPr lang="en-US" altLang="zh-CN" sz="2400" b="1" i="1" dirty="0" smtClean="0"/>
              <a:t>N</a:t>
            </a:r>
            <a:r>
              <a:rPr lang="en-US" altLang="zh-CN" sz="2400" b="1" i="1" baseline="-25000" dirty="0" smtClean="0"/>
              <a:t>A</a:t>
            </a:r>
            <a:r>
              <a:rPr lang="en-US" altLang="zh-CN" sz="2400" b="1" dirty="0" smtClean="0"/>
              <a:t> </a:t>
            </a:r>
            <a:r>
              <a:rPr lang="zh-CN" altLang="zh-CN" sz="2400" b="1" dirty="0" smtClean="0"/>
              <a:t>（</a:t>
            </a:r>
            <a:r>
              <a:rPr lang="en-US" altLang="zh-CN" sz="2400" b="1" dirty="0" smtClean="0"/>
              <a:t>    </a:t>
            </a:r>
            <a:r>
              <a:rPr lang="zh-CN" altLang="zh-CN" sz="2400" b="1" dirty="0" smtClean="0"/>
              <a:t>）</a:t>
            </a:r>
          </a:p>
          <a:p>
            <a:r>
              <a:rPr lang="zh-CN" altLang="zh-CN" sz="2400" b="1" dirty="0" smtClean="0"/>
              <a:t>（</a:t>
            </a:r>
            <a:r>
              <a:rPr lang="en-US" altLang="zh-CN" sz="2400" b="1" dirty="0" smtClean="0"/>
              <a:t>3</a:t>
            </a:r>
            <a:r>
              <a:rPr lang="zh-CN" altLang="zh-CN" sz="2400" b="1" dirty="0" smtClean="0"/>
              <a:t>）草木灰</a:t>
            </a:r>
            <a:r>
              <a:rPr lang="en-US" altLang="zh-CN" sz="2400" b="1" dirty="0" smtClean="0"/>
              <a:t>(</a:t>
            </a:r>
            <a:r>
              <a:rPr lang="zh-CN" altLang="zh-CN" sz="2400" b="1" dirty="0" smtClean="0"/>
              <a:t>有效成分为</a:t>
            </a:r>
            <a:r>
              <a:rPr lang="en-US" altLang="zh-CN" sz="2400" b="1" dirty="0" smtClean="0"/>
              <a:t>K</a:t>
            </a:r>
            <a:r>
              <a:rPr lang="en-US" altLang="zh-CN" sz="2400" b="1" baseline="-25000" dirty="0" smtClean="0"/>
              <a:t>2</a:t>
            </a:r>
            <a:r>
              <a:rPr lang="en-US" altLang="zh-CN" sz="2400" b="1" dirty="0" smtClean="0"/>
              <a:t>CO</a:t>
            </a:r>
            <a:r>
              <a:rPr lang="en-US" altLang="zh-CN" sz="2400" b="1" baseline="-25000" dirty="0" smtClean="0"/>
              <a:t>3</a:t>
            </a:r>
            <a:r>
              <a:rPr lang="en-US" altLang="zh-CN" sz="2400" b="1" dirty="0" smtClean="0"/>
              <a:t>)</a:t>
            </a:r>
            <a:r>
              <a:rPr lang="zh-CN" altLang="zh-CN" sz="2400" b="1" dirty="0" smtClean="0"/>
              <a:t>与铵态氮肥混合使用会降低肥效（</a:t>
            </a:r>
            <a:r>
              <a:rPr lang="en-US" altLang="zh-CN" sz="2400" b="1" dirty="0" smtClean="0"/>
              <a:t>    </a:t>
            </a:r>
            <a:r>
              <a:rPr lang="zh-CN" altLang="zh-CN" sz="2400" b="1" dirty="0" smtClean="0"/>
              <a:t>）</a:t>
            </a:r>
          </a:p>
          <a:p>
            <a:r>
              <a:rPr lang="zh-CN" altLang="zh-CN" sz="2400" b="1" dirty="0" smtClean="0"/>
              <a:t>（</a:t>
            </a:r>
            <a:r>
              <a:rPr lang="en-US" altLang="zh-CN" sz="2400" b="1" dirty="0" smtClean="0"/>
              <a:t>4</a:t>
            </a:r>
            <a:r>
              <a:rPr lang="zh-CN" altLang="zh-CN" sz="2400" b="1" dirty="0" smtClean="0"/>
              <a:t>）（</a:t>
            </a:r>
            <a:r>
              <a:rPr lang="en-US" altLang="zh-CN" sz="2400" b="1" dirty="0" smtClean="0"/>
              <a:t>17</a:t>
            </a:r>
            <a:r>
              <a:rPr lang="zh-CN" altLang="zh-CN" sz="2400" b="1" dirty="0" smtClean="0"/>
              <a:t>年Ⅱ卷）加热盛有少量</a:t>
            </a:r>
            <a:r>
              <a:rPr lang="en-US" altLang="zh-CN" sz="2400" b="1" dirty="0" smtClean="0"/>
              <a:t>NH</a:t>
            </a:r>
            <a:r>
              <a:rPr lang="en-US" altLang="zh-CN" sz="2400" b="1" baseline="-25000" dirty="0" smtClean="0"/>
              <a:t>4</a:t>
            </a:r>
            <a:r>
              <a:rPr lang="en-US" altLang="zh-CN" sz="2400" b="1" dirty="0" smtClean="0"/>
              <a:t>HCO</a:t>
            </a:r>
            <a:r>
              <a:rPr lang="en-US" altLang="zh-CN" sz="2400" b="1" baseline="-25000" dirty="0" smtClean="0"/>
              <a:t>3</a:t>
            </a:r>
            <a:r>
              <a:rPr lang="zh-CN" altLang="zh-CN" sz="2400" b="1" dirty="0" smtClean="0"/>
              <a:t>固体的试管，并在试管口放置湿润的红色石蕊试纸，观察到石蕊试纸变蓝，说明</a:t>
            </a:r>
            <a:r>
              <a:rPr lang="en-US" altLang="zh-CN" sz="2400" b="1" dirty="0" smtClean="0"/>
              <a:t>NH</a:t>
            </a:r>
            <a:r>
              <a:rPr lang="en-US" altLang="zh-CN" sz="2400" b="1" baseline="-25000" dirty="0" smtClean="0"/>
              <a:t>4</a:t>
            </a:r>
            <a:r>
              <a:rPr lang="en-US" altLang="zh-CN" sz="2400" b="1" dirty="0" smtClean="0"/>
              <a:t>HCO</a:t>
            </a:r>
            <a:r>
              <a:rPr lang="en-US" altLang="zh-CN" sz="2400" b="1" baseline="-25000" dirty="0" smtClean="0"/>
              <a:t>3</a:t>
            </a:r>
            <a:r>
              <a:rPr lang="zh-CN" altLang="zh-CN" sz="2400" b="1" dirty="0" smtClean="0"/>
              <a:t>显碱性（</a:t>
            </a:r>
            <a:r>
              <a:rPr lang="en-US" altLang="zh-CN" sz="2400" b="1" dirty="0" smtClean="0"/>
              <a:t>    </a:t>
            </a:r>
            <a:r>
              <a:rPr lang="zh-CN" altLang="zh-CN" sz="2400" b="1" dirty="0" smtClean="0"/>
              <a:t>）</a:t>
            </a:r>
          </a:p>
          <a:p>
            <a:r>
              <a:rPr lang="zh-CN" altLang="zh-CN" sz="2400" b="1" dirty="0" smtClean="0"/>
              <a:t>（</a:t>
            </a:r>
            <a:r>
              <a:rPr lang="en-US" altLang="zh-CN" sz="2400" b="1" dirty="0" smtClean="0"/>
              <a:t>5</a:t>
            </a:r>
            <a:r>
              <a:rPr lang="zh-CN" altLang="zh-CN" sz="2400" b="1" dirty="0" smtClean="0"/>
              <a:t>）氯化铵与氢氧化钡固体反应吸热（</a:t>
            </a:r>
            <a:r>
              <a:rPr lang="en-US" altLang="zh-CN" sz="2400" b="1" dirty="0" smtClean="0"/>
              <a:t>    </a:t>
            </a:r>
            <a:r>
              <a:rPr lang="zh-CN" altLang="zh-CN" sz="2400" b="1" dirty="0" smtClean="0"/>
              <a:t>）</a:t>
            </a:r>
            <a:endParaRPr lang="zh-CN" altLang="zh-CN" sz="2400" b="1" dirty="0" smtClean="0"/>
          </a:p>
          <a:p>
            <a:r>
              <a:rPr lang="en-US" altLang="zh-CN" sz="2400" dirty="0" smtClean="0"/>
              <a:t> </a:t>
            </a:r>
            <a:endParaRPr lang="zh-CN" altLang="zh-CN" sz="2400" dirty="0" smtClean="0"/>
          </a:p>
          <a:p>
            <a:r>
              <a:rPr lang="en-US" altLang="zh-CN" sz="2400" dirty="0" smtClean="0"/>
              <a:t> </a:t>
            </a:r>
            <a:endParaRPr lang="zh-CN" altLang="zh-CN" sz="2400" dirty="0" smtClean="0"/>
          </a:p>
          <a:p>
            <a:r>
              <a:rPr lang="en-US" altLang="zh-CN" sz="2400" b="1" dirty="0" smtClean="0"/>
              <a:t> </a:t>
            </a:r>
            <a:endParaRPr lang="zh-CN" altLang="zh-CN" sz="2400" dirty="0" smtClean="0"/>
          </a:p>
          <a:p>
            <a:r>
              <a:rPr lang="en-US" altLang="zh-CN" sz="2400" dirty="0" smtClean="0"/>
              <a:t> </a:t>
            </a:r>
            <a:endParaRPr lang="zh-CN" altLang="zh-CN" sz="2400" dirty="0" smtClean="0"/>
          </a:p>
          <a:p>
            <a:r>
              <a:rPr lang="en-US" altLang="zh-CN" sz="2400" dirty="0" smtClean="0"/>
              <a:t> </a:t>
            </a:r>
            <a:endParaRPr lang="zh-CN" altLang="zh-CN" sz="2400" dirty="0"/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2555776" y="4725144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1187624" y="2924944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7092280" y="2204864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</a:rPr>
              <a:t>√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395536" y="3645024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</a:rPr>
              <a:t>√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5364088" y="5157192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 smtClean="0">
                <a:solidFill>
                  <a:srgbClr val="FF0000"/>
                </a:solidFill>
              </a:rPr>
              <a:t>√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3" grpId="0"/>
      <p:bldP spid="14" grpId="0"/>
      <p:bldP spid="1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683568" y="764704"/>
            <a:ext cx="82809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800" b="1" dirty="0" smtClean="0"/>
              <a:t>【活动三】氮及其重要化合物的性质突破</a:t>
            </a:r>
            <a:endParaRPr lang="zh-CN" altLang="zh-CN" sz="2800" dirty="0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0" y="1164134"/>
            <a:ext cx="529208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400" b="1" dirty="0" smtClean="0"/>
              <a:t>（三）、氨气与铵盐的性质突破</a:t>
            </a:r>
            <a:endParaRPr lang="zh-CN" altLang="zh-CN" sz="2400" dirty="0" smtClean="0"/>
          </a:p>
          <a:p>
            <a:r>
              <a:rPr lang="en-US" altLang="zh-CN" sz="2000" b="1" dirty="0" smtClean="0"/>
              <a:t>5</a:t>
            </a:r>
            <a:r>
              <a:rPr lang="zh-CN" altLang="zh-CN" sz="2000" b="1" dirty="0" smtClean="0"/>
              <a:t>、（</a:t>
            </a:r>
            <a:r>
              <a:rPr lang="en-US" altLang="zh-CN" sz="2000" b="1" dirty="0" smtClean="0"/>
              <a:t>17</a:t>
            </a:r>
            <a:r>
              <a:rPr lang="zh-CN" altLang="zh-CN" sz="2000" b="1" dirty="0" smtClean="0"/>
              <a:t>年Ⅰ卷）（</a:t>
            </a:r>
            <a:r>
              <a:rPr lang="en-US" altLang="zh-CN" sz="2000" b="1" dirty="0" smtClean="0"/>
              <a:t>15</a:t>
            </a:r>
            <a:r>
              <a:rPr lang="zh-CN" altLang="zh-CN" sz="2000" b="1" dirty="0" smtClean="0"/>
              <a:t>分）凯氏定氨法是测定蛋白质中氮含量的经典方法，其原理是用浓硫酸在催化剂存在下将样品中有机氮转化成铵盐，利用如图所示装置处理铵盐，然后通过滴定测量。已知：</a:t>
            </a:r>
          </a:p>
          <a:p>
            <a:r>
              <a:rPr lang="en-US" altLang="zh-CN" sz="2000" b="1" dirty="0" smtClean="0"/>
              <a:t>NH</a:t>
            </a:r>
            <a:r>
              <a:rPr lang="en-US" altLang="zh-CN" sz="2000" b="1" baseline="-25000" dirty="0" smtClean="0"/>
              <a:t>3</a:t>
            </a:r>
            <a:r>
              <a:rPr lang="en-US" altLang="zh-CN" sz="2000" b="1" dirty="0" smtClean="0"/>
              <a:t>+H</a:t>
            </a:r>
            <a:r>
              <a:rPr lang="en-US" altLang="zh-CN" sz="2000" b="1" baseline="-25000" dirty="0" smtClean="0"/>
              <a:t>3</a:t>
            </a:r>
            <a:r>
              <a:rPr lang="en-US" altLang="zh-CN" sz="2000" b="1" dirty="0" smtClean="0"/>
              <a:t>BO</a:t>
            </a:r>
            <a:r>
              <a:rPr lang="en-US" altLang="zh-CN" sz="2000" b="1" baseline="-25000" dirty="0" smtClean="0"/>
              <a:t>3</a:t>
            </a:r>
            <a:r>
              <a:rPr lang="en-US" altLang="zh-CN" sz="2000" b="1" dirty="0" smtClean="0"/>
              <a:t>=NH</a:t>
            </a:r>
            <a:r>
              <a:rPr lang="en-US" altLang="zh-CN" sz="2000" b="1" baseline="-25000" dirty="0" smtClean="0"/>
              <a:t>3</a:t>
            </a:r>
            <a:r>
              <a:rPr lang="en-US" altLang="zh-CN" sz="2000" b="1" dirty="0" smtClean="0"/>
              <a:t>·H</a:t>
            </a:r>
            <a:r>
              <a:rPr lang="en-US" altLang="zh-CN" sz="2000" b="1" baseline="-25000" dirty="0" smtClean="0"/>
              <a:t>3</a:t>
            </a:r>
            <a:r>
              <a:rPr lang="en-US" altLang="zh-CN" sz="2000" b="1" dirty="0" smtClean="0"/>
              <a:t>BO</a:t>
            </a:r>
            <a:r>
              <a:rPr lang="en-US" altLang="zh-CN" sz="2000" b="1" baseline="-25000" dirty="0" smtClean="0"/>
              <a:t>3</a:t>
            </a:r>
            <a:r>
              <a:rPr lang="zh-CN" altLang="zh-CN" sz="2000" b="1" dirty="0" smtClean="0"/>
              <a:t>；</a:t>
            </a:r>
          </a:p>
          <a:p>
            <a:r>
              <a:rPr lang="en-US" altLang="zh-CN" sz="2000" b="1" dirty="0" smtClean="0"/>
              <a:t>NH</a:t>
            </a:r>
            <a:r>
              <a:rPr lang="en-US" altLang="zh-CN" sz="2000" b="1" baseline="-25000" dirty="0" smtClean="0"/>
              <a:t>3</a:t>
            </a:r>
            <a:r>
              <a:rPr lang="en-US" altLang="zh-CN" sz="2000" b="1" dirty="0" smtClean="0"/>
              <a:t>·H</a:t>
            </a:r>
            <a:r>
              <a:rPr lang="en-US" altLang="zh-CN" sz="2000" b="1" baseline="-25000" dirty="0" smtClean="0"/>
              <a:t>3</a:t>
            </a:r>
            <a:r>
              <a:rPr lang="en-US" altLang="zh-CN" sz="2000" b="1" dirty="0" smtClean="0"/>
              <a:t>BO</a:t>
            </a:r>
            <a:r>
              <a:rPr lang="en-US" altLang="zh-CN" sz="2000" b="1" baseline="-25000" dirty="0" smtClean="0"/>
              <a:t>3</a:t>
            </a:r>
            <a:r>
              <a:rPr lang="en-US" altLang="zh-CN" sz="2000" b="1" dirty="0" smtClean="0"/>
              <a:t>+HCl= NH</a:t>
            </a:r>
            <a:r>
              <a:rPr lang="en-US" altLang="zh-CN" sz="2000" b="1" baseline="-25000" dirty="0" smtClean="0"/>
              <a:t>4</a:t>
            </a:r>
            <a:r>
              <a:rPr lang="en-US" altLang="zh-CN" sz="2000" b="1" dirty="0" smtClean="0"/>
              <a:t>Cl+ H</a:t>
            </a:r>
            <a:r>
              <a:rPr lang="en-US" altLang="zh-CN" sz="2000" b="1" baseline="-25000" dirty="0" smtClean="0"/>
              <a:t>3</a:t>
            </a:r>
            <a:r>
              <a:rPr lang="en-US" altLang="zh-CN" sz="2000" b="1" dirty="0" smtClean="0"/>
              <a:t>BO</a:t>
            </a:r>
            <a:r>
              <a:rPr lang="en-US" altLang="zh-CN" sz="2000" b="1" baseline="-25000" dirty="0" smtClean="0"/>
              <a:t>3</a:t>
            </a:r>
            <a:r>
              <a:rPr lang="zh-CN" altLang="zh-CN" sz="2000" b="1" dirty="0" smtClean="0"/>
              <a:t>。</a:t>
            </a:r>
          </a:p>
          <a:p>
            <a:r>
              <a:rPr lang="zh-CN" altLang="zh-CN" sz="2000" b="1" dirty="0" smtClean="0"/>
              <a:t>仪器清洗后，</a:t>
            </a:r>
            <a:r>
              <a:rPr lang="en-US" altLang="zh-CN" sz="2000" b="1" dirty="0" smtClean="0"/>
              <a:t>g</a:t>
            </a:r>
            <a:r>
              <a:rPr lang="zh-CN" altLang="zh-CN" sz="2000" b="1" dirty="0" smtClean="0"/>
              <a:t>中加入硼酸（</a:t>
            </a:r>
            <a:r>
              <a:rPr lang="en-US" altLang="zh-CN" sz="2000" b="1" dirty="0" smtClean="0"/>
              <a:t>H</a:t>
            </a:r>
            <a:r>
              <a:rPr lang="en-US" altLang="zh-CN" sz="2000" b="1" baseline="-25000" dirty="0" smtClean="0"/>
              <a:t>3</a:t>
            </a:r>
            <a:r>
              <a:rPr lang="en-US" altLang="zh-CN" sz="2000" b="1" dirty="0" smtClean="0"/>
              <a:t>BO</a:t>
            </a:r>
            <a:r>
              <a:rPr lang="en-US" altLang="zh-CN" sz="2000" b="1" baseline="-25000" dirty="0" smtClean="0"/>
              <a:t>3</a:t>
            </a:r>
            <a:r>
              <a:rPr lang="zh-CN" altLang="zh-CN" sz="2000" b="1" dirty="0" smtClean="0"/>
              <a:t>）和指示剂，铵盐试样由</a:t>
            </a:r>
            <a:r>
              <a:rPr lang="en-US" altLang="zh-CN" sz="2000" b="1" dirty="0" smtClean="0"/>
              <a:t>d</a:t>
            </a:r>
            <a:r>
              <a:rPr lang="zh-CN" altLang="zh-CN" sz="2000" b="1" dirty="0" smtClean="0"/>
              <a:t>注入</a:t>
            </a:r>
            <a:r>
              <a:rPr lang="en-US" altLang="zh-CN" sz="2000" b="1" dirty="0" smtClean="0"/>
              <a:t>e</a:t>
            </a:r>
            <a:r>
              <a:rPr lang="zh-CN" altLang="zh-CN" sz="2000" b="1" dirty="0" smtClean="0"/>
              <a:t>，随后注入氢氧化钠溶液，用蒸馏水冲洗</a:t>
            </a:r>
            <a:r>
              <a:rPr lang="en-US" altLang="zh-CN" sz="2000" b="1" dirty="0" smtClean="0"/>
              <a:t>d</a:t>
            </a:r>
            <a:r>
              <a:rPr lang="zh-CN" altLang="zh-CN" sz="2000" b="1" dirty="0" smtClean="0"/>
              <a:t>，关闭</a:t>
            </a:r>
            <a:r>
              <a:rPr lang="en-US" altLang="zh-CN" sz="2000" b="1" dirty="0" smtClean="0"/>
              <a:t>k</a:t>
            </a:r>
            <a:r>
              <a:rPr lang="en-US" altLang="zh-CN" sz="2000" b="1" baseline="-25000" dirty="0" smtClean="0"/>
              <a:t>3</a:t>
            </a:r>
            <a:r>
              <a:rPr lang="zh-CN" altLang="zh-CN" sz="2000" b="1" dirty="0" smtClean="0"/>
              <a:t>，</a:t>
            </a:r>
            <a:r>
              <a:rPr lang="en-US" altLang="zh-CN" sz="2000" b="1" dirty="0" smtClean="0"/>
              <a:t>d</a:t>
            </a:r>
            <a:r>
              <a:rPr lang="zh-CN" altLang="zh-CN" sz="2000" b="1" dirty="0" smtClean="0"/>
              <a:t>中保留少量水，打开</a:t>
            </a:r>
            <a:r>
              <a:rPr lang="en-US" altLang="zh-CN" sz="2000" b="1" dirty="0" smtClean="0"/>
              <a:t>k</a:t>
            </a:r>
            <a:r>
              <a:rPr lang="en-US" altLang="zh-CN" sz="2000" b="1" baseline="-25000" dirty="0" smtClean="0"/>
              <a:t>1</a:t>
            </a:r>
            <a:r>
              <a:rPr lang="zh-CN" altLang="zh-CN" sz="2000" b="1" dirty="0" smtClean="0"/>
              <a:t>，加热</a:t>
            </a:r>
            <a:r>
              <a:rPr lang="en-US" altLang="zh-CN" sz="2000" b="1" dirty="0" smtClean="0"/>
              <a:t>b</a:t>
            </a:r>
            <a:r>
              <a:rPr lang="zh-CN" altLang="zh-CN" sz="2000" b="1" dirty="0" smtClean="0"/>
              <a:t>，使水蒸气进入</a:t>
            </a:r>
            <a:r>
              <a:rPr lang="en-US" altLang="zh-CN" sz="2000" b="1" dirty="0" smtClean="0"/>
              <a:t>e</a:t>
            </a:r>
            <a:r>
              <a:rPr lang="zh-CN" altLang="zh-CN" sz="2000" b="1" dirty="0" smtClean="0"/>
              <a:t>。</a:t>
            </a:r>
            <a:r>
              <a:rPr lang="en-US" altLang="zh-CN" sz="2000" b="1" dirty="0" smtClean="0"/>
              <a:t>e</a:t>
            </a:r>
            <a:r>
              <a:rPr lang="zh-CN" altLang="zh-CN" sz="2000" b="1" dirty="0" smtClean="0"/>
              <a:t>中主要反应的离子方程式为</a:t>
            </a:r>
            <a:r>
              <a:rPr lang="en-US" altLang="zh-CN" sz="2000" b="1" dirty="0" smtClean="0"/>
              <a:t>_______</a:t>
            </a:r>
            <a:r>
              <a:rPr lang="zh-CN" altLang="zh-CN" sz="2000" b="1" dirty="0" smtClean="0"/>
              <a:t>。 </a:t>
            </a:r>
            <a:r>
              <a:rPr lang="en-US" altLang="zh-CN" sz="2400" dirty="0" smtClean="0"/>
              <a:t> </a:t>
            </a:r>
            <a:endParaRPr lang="zh-CN" altLang="zh-CN" sz="2400" dirty="0" smtClean="0"/>
          </a:p>
          <a:p>
            <a:r>
              <a:rPr lang="en-US" altLang="zh-CN" sz="2400" dirty="0" smtClean="0"/>
              <a:t> </a:t>
            </a:r>
            <a:endParaRPr lang="zh-CN" altLang="zh-CN" sz="2400" dirty="0" smtClean="0"/>
          </a:p>
          <a:p>
            <a:r>
              <a:rPr lang="en-US" altLang="zh-CN" sz="2400" b="1" dirty="0" smtClean="0"/>
              <a:t> </a:t>
            </a:r>
            <a:endParaRPr lang="zh-CN" altLang="zh-CN" sz="2400" dirty="0" smtClean="0"/>
          </a:p>
          <a:p>
            <a:r>
              <a:rPr lang="en-US" altLang="zh-CN" sz="2400" dirty="0" smtClean="0"/>
              <a:t> </a:t>
            </a:r>
            <a:endParaRPr lang="zh-CN" altLang="zh-CN" sz="2400" dirty="0" smtClean="0"/>
          </a:p>
          <a:p>
            <a:r>
              <a:rPr lang="en-US" altLang="zh-CN" sz="2400" dirty="0" smtClean="0"/>
              <a:t> </a:t>
            </a:r>
            <a:endParaRPr lang="zh-CN" altLang="zh-CN" sz="2400" dirty="0"/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1043608" y="5805264"/>
            <a:ext cx="572412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b="1" dirty="0" smtClean="0">
                <a:solidFill>
                  <a:srgbClr val="FF0000"/>
                </a:solidFill>
              </a:rPr>
              <a:t>NH</a:t>
            </a:r>
            <a:r>
              <a:rPr lang="en-US" altLang="zh-CN" b="1" baseline="-25000" dirty="0" smtClean="0">
                <a:solidFill>
                  <a:srgbClr val="FF0000"/>
                </a:solidFill>
              </a:rPr>
              <a:t>4</a:t>
            </a:r>
            <a:r>
              <a:rPr lang="en-US" altLang="zh-CN" b="1" baseline="30000" dirty="0" smtClean="0">
                <a:solidFill>
                  <a:srgbClr val="FF0000"/>
                </a:solidFill>
              </a:rPr>
              <a:t>+</a:t>
            </a:r>
            <a:r>
              <a:rPr lang="zh-CN" altLang="zh-CN" b="1" dirty="0" smtClean="0">
                <a:solidFill>
                  <a:srgbClr val="FF0000"/>
                </a:solidFill>
              </a:rPr>
              <a:t>＋</a:t>
            </a:r>
            <a:r>
              <a:rPr lang="en-US" altLang="zh-CN" b="1" dirty="0" smtClean="0">
                <a:solidFill>
                  <a:srgbClr val="FF0000"/>
                </a:solidFill>
              </a:rPr>
              <a:t>OH</a:t>
            </a:r>
            <a:r>
              <a:rPr lang="en-US" altLang="zh-CN" b="1" baseline="30000" dirty="0" smtClean="0">
                <a:solidFill>
                  <a:srgbClr val="FF0000"/>
                </a:solidFill>
              </a:rPr>
              <a:t>-</a:t>
            </a:r>
            <a:r>
              <a:rPr lang="en-US" altLang="zh-CN" b="1" baseline="-25000" dirty="0" smtClean="0">
                <a:solidFill>
                  <a:srgbClr val="FF0000"/>
                </a:solidFill>
              </a:rPr>
              <a:t>                    </a:t>
            </a:r>
            <a:r>
              <a:rPr lang="en-US" altLang="zh-CN" b="1" dirty="0" smtClean="0">
                <a:solidFill>
                  <a:srgbClr val="FF0000"/>
                </a:solidFill>
              </a:rPr>
              <a:t>H</a:t>
            </a:r>
            <a:r>
              <a:rPr lang="en-US" altLang="zh-CN" b="1" baseline="-25000" dirty="0" smtClean="0">
                <a:solidFill>
                  <a:srgbClr val="FF0000"/>
                </a:solidFill>
              </a:rPr>
              <a:t>2</a:t>
            </a:r>
            <a:r>
              <a:rPr lang="en-US" altLang="zh-CN" b="1" dirty="0" smtClean="0">
                <a:solidFill>
                  <a:srgbClr val="FF0000"/>
                </a:solidFill>
              </a:rPr>
              <a:t>O</a:t>
            </a:r>
            <a:r>
              <a:rPr lang="zh-CN" altLang="zh-CN" b="1" dirty="0" smtClean="0">
                <a:solidFill>
                  <a:srgbClr val="FF0000"/>
                </a:solidFill>
              </a:rPr>
              <a:t>＋</a:t>
            </a:r>
            <a:r>
              <a:rPr lang="en-US" altLang="zh-CN" b="1" dirty="0" smtClean="0">
                <a:solidFill>
                  <a:srgbClr val="FF0000"/>
                </a:solidFill>
              </a:rPr>
              <a:t>NH</a:t>
            </a:r>
            <a:r>
              <a:rPr lang="en-US" altLang="zh-CN" b="1" baseline="-25000" dirty="0" smtClean="0">
                <a:solidFill>
                  <a:srgbClr val="FF0000"/>
                </a:solidFill>
              </a:rPr>
              <a:t>3</a:t>
            </a:r>
            <a:r>
              <a:rPr lang="en-US" altLang="zh-CN" b="1" dirty="0" smtClean="0">
                <a:solidFill>
                  <a:srgbClr val="FF0000"/>
                </a:solidFill>
              </a:rPr>
              <a:t>↑</a:t>
            </a:r>
          </a:p>
        </p:txBody>
      </p:sp>
      <p:pic>
        <p:nvPicPr>
          <p:cNvPr id="24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5805264"/>
            <a:ext cx="579437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图片 1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43600" y="1700808"/>
            <a:ext cx="3600400" cy="30963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683568" y="908720"/>
            <a:ext cx="82809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800" b="1" dirty="0" smtClean="0"/>
              <a:t>【活动三】氮及其重要化合物的性质突破</a:t>
            </a:r>
            <a:endParaRPr lang="zh-CN" altLang="zh-CN" sz="2800" dirty="0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0" y="1556792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400" b="1" dirty="0" smtClean="0"/>
              <a:t>（</a:t>
            </a:r>
            <a:r>
              <a:rPr lang="zh-CN" altLang="en-US" sz="2400" b="1" dirty="0" smtClean="0"/>
              <a:t>三</a:t>
            </a:r>
            <a:r>
              <a:rPr lang="zh-CN" altLang="zh-CN" sz="2400" b="1" dirty="0" smtClean="0"/>
              <a:t>）、</a:t>
            </a:r>
            <a:r>
              <a:rPr lang="zh-CN" altLang="en-US" sz="2400" b="1" dirty="0" smtClean="0"/>
              <a:t>氨气与铵盐</a:t>
            </a:r>
            <a:r>
              <a:rPr lang="zh-CN" altLang="zh-CN" sz="2400" b="1" dirty="0" smtClean="0"/>
              <a:t>的</a:t>
            </a:r>
            <a:r>
              <a:rPr lang="zh-CN" altLang="zh-CN" sz="2400" b="1" dirty="0" smtClean="0"/>
              <a:t>性质</a:t>
            </a:r>
            <a:r>
              <a:rPr lang="zh-CN" altLang="zh-CN" sz="2400" b="1" dirty="0" smtClean="0"/>
              <a:t>突破</a:t>
            </a:r>
            <a:endParaRPr lang="en-US" altLang="zh-CN" sz="2400" b="1" dirty="0" smtClean="0"/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179512" y="2060848"/>
            <a:ext cx="86409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 dirty="0" smtClean="0"/>
              <a:t>【思考】</a:t>
            </a:r>
            <a:r>
              <a:rPr lang="zh-CN" altLang="en-US" sz="2800" b="1" dirty="0" smtClean="0"/>
              <a:t>关于</a:t>
            </a:r>
            <a:r>
              <a:rPr lang="zh-CN" altLang="en-US" sz="2800" b="1" dirty="0" smtClean="0"/>
              <a:t>铵盐</a:t>
            </a:r>
            <a:r>
              <a:rPr lang="zh-CN" altLang="en-US" sz="2800" b="1" dirty="0" smtClean="0"/>
              <a:t>的</a:t>
            </a:r>
            <a:r>
              <a:rPr lang="zh-CN" altLang="en-US" sz="2800" b="1" dirty="0" smtClean="0"/>
              <a:t>性质的必备核心知识有哪些？</a:t>
            </a:r>
            <a:endParaRPr lang="zh-CN" altLang="en-US" sz="2800" dirty="0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611560" y="2708920"/>
            <a:ext cx="828092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1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、铵根水解呈酸性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2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、铵根要与氢氧根反应（或铵盐要与碱反应）</a:t>
            </a:r>
            <a:endParaRPr lang="zh-CN" altLang="en-US" sz="2800" b="1" baseline="-25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683568" y="908720"/>
            <a:ext cx="82809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/>
              <a:t>【</a:t>
            </a:r>
            <a:r>
              <a:rPr lang="zh-CN" altLang="en-US" sz="2800" b="1" dirty="0" smtClean="0"/>
              <a:t>活动一</a:t>
            </a:r>
            <a:r>
              <a:rPr lang="en-US" altLang="zh-CN" sz="2800" b="1" dirty="0" smtClean="0"/>
              <a:t>】</a:t>
            </a:r>
            <a:r>
              <a:rPr lang="zh-CN" altLang="zh-CN" sz="2800" b="1" dirty="0" smtClean="0"/>
              <a:t>梳理氮及其重要化合物的转化关系</a:t>
            </a:r>
            <a:endParaRPr lang="zh-CN" altLang="en-US" sz="2800" dirty="0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683568" y="3068960"/>
            <a:ext cx="82809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 dirty="0" smtClean="0"/>
              <a:t>（一）、展示氮及其重要化合物的思维导图</a:t>
            </a:r>
            <a:endParaRPr lang="zh-CN" alt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683568" y="908720"/>
            <a:ext cx="82809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/>
              <a:t>【</a:t>
            </a:r>
            <a:r>
              <a:rPr lang="zh-CN" altLang="en-US" sz="2800" b="1" dirty="0" smtClean="0"/>
              <a:t>活动一</a:t>
            </a:r>
            <a:r>
              <a:rPr lang="en-US" altLang="zh-CN" sz="2800" b="1" dirty="0" smtClean="0"/>
              <a:t>】</a:t>
            </a:r>
            <a:r>
              <a:rPr lang="zh-CN" altLang="zh-CN" sz="2800" b="1" dirty="0" smtClean="0"/>
              <a:t>梳理氮及其重要化合物的转化关系</a:t>
            </a:r>
            <a:endParaRPr lang="zh-CN" altLang="en-US" sz="2800" dirty="0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683568" y="3068960"/>
            <a:ext cx="82809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400" b="1" dirty="0" smtClean="0"/>
              <a:t>（二）、梳理氮及其重要化合物的价类二维图与转化关系</a:t>
            </a:r>
            <a:endParaRPr lang="zh-CN" altLang="zh-CN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683568" y="908720"/>
            <a:ext cx="82809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/>
              <a:t>【</a:t>
            </a:r>
            <a:r>
              <a:rPr lang="zh-CN" altLang="en-US" sz="2800" b="1" dirty="0" smtClean="0"/>
              <a:t>活动一</a:t>
            </a:r>
            <a:r>
              <a:rPr lang="en-US" altLang="zh-CN" sz="2800" b="1" dirty="0" smtClean="0"/>
              <a:t>】</a:t>
            </a:r>
            <a:r>
              <a:rPr lang="zh-CN" altLang="zh-CN" sz="2800" b="1" dirty="0" smtClean="0"/>
              <a:t>梳理氮及其重要化合物的转化关系</a:t>
            </a:r>
            <a:endParaRPr lang="zh-CN" altLang="en-US" sz="2800" dirty="0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683568" y="3068960"/>
            <a:ext cx="82809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800" b="1" dirty="0" smtClean="0"/>
              <a:t>（三）、听写氮及其化合物的重要反应方程式</a:t>
            </a:r>
            <a:endParaRPr lang="zh-CN" altLang="zh-CN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683568" y="908720"/>
            <a:ext cx="82809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/>
              <a:t>【</a:t>
            </a:r>
            <a:r>
              <a:rPr lang="zh-CN" altLang="en-US" sz="2800" b="1" dirty="0" smtClean="0"/>
              <a:t>活动一</a:t>
            </a:r>
            <a:r>
              <a:rPr lang="en-US" altLang="zh-CN" sz="2800" b="1" dirty="0" smtClean="0"/>
              <a:t>】</a:t>
            </a:r>
            <a:r>
              <a:rPr lang="zh-CN" altLang="zh-CN" sz="2800" b="1" dirty="0" smtClean="0"/>
              <a:t>梳理氮及其重要化合物的转化关系</a:t>
            </a:r>
            <a:endParaRPr lang="zh-CN" altLang="en-US" sz="2800" dirty="0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395536" y="1556792"/>
            <a:ext cx="8280920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400" b="1" dirty="0" smtClean="0"/>
              <a:t>【对点练习】</a:t>
            </a:r>
            <a:r>
              <a:rPr lang="en-US" altLang="zh-CN" sz="2400" b="1" dirty="0" smtClean="0"/>
              <a:t>1</a:t>
            </a:r>
            <a:r>
              <a:rPr lang="zh-CN" altLang="zh-CN" sz="2400" b="1" dirty="0" smtClean="0"/>
              <a:t>、（</a:t>
            </a:r>
            <a:r>
              <a:rPr lang="en-US" altLang="zh-CN" sz="2400" b="1" dirty="0" smtClean="0"/>
              <a:t>15</a:t>
            </a:r>
            <a:r>
              <a:rPr lang="zh-CN" altLang="zh-CN" sz="2400" b="1" dirty="0" smtClean="0"/>
              <a:t>北京）下列关于自然界中氮循环</a:t>
            </a:r>
            <a:r>
              <a:rPr lang="en-US" altLang="zh-CN" sz="2400" b="1" dirty="0" smtClean="0"/>
              <a:t>(</a:t>
            </a:r>
            <a:r>
              <a:rPr lang="zh-CN" altLang="zh-CN" sz="2400" b="1" dirty="0" smtClean="0"/>
              <a:t>如图</a:t>
            </a:r>
            <a:r>
              <a:rPr lang="en-US" altLang="zh-CN" sz="2400" b="1" dirty="0" smtClean="0"/>
              <a:t>)</a:t>
            </a:r>
            <a:r>
              <a:rPr lang="zh-CN" altLang="zh-CN" sz="2400" b="1" dirty="0" smtClean="0"/>
              <a:t>的说法不正确的是</a:t>
            </a:r>
          </a:p>
          <a:p>
            <a:r>
              <a:rPr lang="en-US" altLang="zh-CN" sz="2400" b="1" dirty="0" smtClean="0"/>
              <a:t>A</a:t>
            </a:r>
            <a:r>
              <a:rPr lang="zh-CN" altLang="zh-CN" sz="2400" b="1" dirty="0" smtClean="0"/>
              <a:t>．氮元素均被氧化</a:t>
            </a:r>
            <a:r>
              <a:rPr lang="en-US" altLang="zh-CN" sz="2400" b="1" dirty="0" smtClean="0"/>
              <a:t>                   </a:t>
            </a:r>
            <a:endParaRPr lang="zh-CN" altLang="zh-CN" sz="2400" b="1" dirty="0" smtClean="0"/>
          </a:p>
          <a:p>
            <a:r>
              <a:rPr lang="en-US" altLang="zh-CN" sz="2400" b="1" dirty="0" smtClean="0"/>
              <a:t>B</a:t>
            </a:r>
            <a:r>
              <a:rPr lang="zh-CN" altLang="zh-CN" sz="2400" b="1" dirty="0" smtClean="0"/>
              <a:t>．工业合成氨属于人工固氮</a:t>
            </a:r>
          </a:p>
          <a:p>
            <a:r>
              <a:rPr lang="en-US" altLang="zh-CN" sz="2400" b="1" dirty="0" smtClean="0"/>
              <a:t>C</a:t>
            </a:r>
            <a:r>
              <a:rPr lang="zh-CN" altLang="zh-CN" sz="2400" b="1" dirty="0" smtClean="0"/>
              <a:t>．含氮无机物和含氮有机物可相互转化 </a:t>
            </a:r>
          </a:p>
          <a:p>
            <a:r>
              <a:rPr lang="en-US" altLang="zh-CN" sz="2400" b="1" dirty="0" smtClean="0"/>
              <a:t>D</a:t>
            </a:r>
            <a:r>
              <a:rPr lang="zh-CN" altLang="zh-CN" sz="2400" b="1" dirty="0" smtClean="0"/>
              <a:t>．碳、氢、氧三种元素也参与了</a:t>
            </a:r>
            <a:r>
              <a:rPr lang="zh-CN" altLang="zh-CN" sz="2400" b="1" dirty="0" smtClean="0"/>
              <a:t>氮循环</a:t>
            </a:r>
            <a:endParaRPr lang="en-US" altLang="zh-CN" sz="2400" b="1" dirty="0" smtClean="0"/>
          </a:p>
          <a:p>
            <a:endParaRPr lang="zh-CN" altLang="zh-CN" sz="2400" b="1" dirty="0" smtClean="0"/>
          </a:p>
          <a:p>
            <a:r>
              <a:rPr lang="en-US" altLang="zh-CN" sz="2400" b="1" dirty="0" smtClean="0"/>
              <a:t>2</a:t>
            </a:r>
            <a:r>
              <a:rPr lang="zh-CN" altLang="zh-CN" sz="2400" b="1" dirty="0" smtClean="0"/>
              <a:t>、关于氮的变化关系如图，则下列说法不正确的是</a:t>
            </a:r>
          </a:p>
          <a:p>
            <a:r>
              <a:rPr lang="en-US" altLang="zh-CN" sz="2400" b="1" dirty="0" smtClean="0"/>
              <a:t>A</a:t>
            </a:r>
            <a:r>
              <a:rPr lang="zh-CN" altLang="zh-CN" sz="2400" b="1" dirty="0" smtClean="0"/>
              <a:t>．</a:t>
            </a:r>
            <a:r>
              <a:rPr lang="en-US" altLang="zh-CN" sz="2400" b="1" dirty="0" smtClean="0"/>
              <a:t>①②③</a:t>
            </a:r>
            <a:r>
              <a:rPr lang="zh-CN" altLang="zh-CN" sz="2400" b="1" dirty="0" smtClean="0"/>
              <a:t>是工业制硝酸的主要</a:t>
            </a:r>
            <a:r>
              <a:rPr lang="zh-CN" altLang="zh-CN" sz="2400" b="1" dirty="0" smtClean="0"/>
              <a:t>途径</a:t>
            </a:r>
            <a:endParaRPr lang="en-US" altLang="zh-CN" sz="2400" b="1" dirty="0" smtClean="0"/>
          </a:p>
          <a:p>
            <a:r>
              <a:rPr lang="en-US" altLang="zh-CN" sz="2400" b="1" dirty="0" smtClean="0"/>
              <a:t>B</a:t>
            </a:r>
            <a:r>
              <a:rPr lang="zh-CN" altLang="zh-CN" sz="2400" b="1" dirty="0" smtClean="0"/>
              <a:t>．</a:t>
            </a:r>
            <a:r>
              <a:rPr lang="en-US" altLang="zh-CN" sz="2400" b="1" dirty="0" smtClean="0"/>
              <a:t>Ⅰ</a:t>
            </a:r>
            <a:r>
              <a:rPr lang="zh-CN" altLang="zh-CN" sz="2400" b="1" dirty="0" smtClean="0"/>
              <a:t>、</a:t>
            </a:r>
            <a:r>
              <a:rPr lang="en-US" altLang="zh-CN" sz="2400" b="1" dirty="0" smtClean="0"/>
              <a:t>Ⅱ</a:t>
            </a:r>
            <a:r>
              <a:rPr lang="zh-CN" altLang="zh-CN" sz="2400" b="1" dirty="0" smtClean="0"/>
              <a:t>、</a:t>
            </a:r>
            <a:r>
              <a:rPr lang="en-US" altLang="zh-CN" sz="2400" b="1" dirty="0" smtClean="0"/>
              <a:t>Ⅲ</a:t>
            </a:r>
            <a:r>
              <a:rPr lang="zh-CN" altLang="zh-CN" sz="2400" b="1" dirty="0" smtClean="0"/>
              <a:t>是雷电固氮生成硝酸的主要途径</a:t>
            </a:r>
          </a:p>
          <a:p>
            <a:r>
              <a:rPr lang="en-US" altLang="zh-CN" sz="2400" b="1" dirty="0" smtClean="0"/>
              <a:t>C</a:t>
            </a:r>
            <a:r>
              <a:rPr lang="zh-CN" altLang="zh-CN" sz="2400" b="1" dirty="0" smtClean="0"/>
              <a:t>．上述所有反应都是氧化还原反应 </a:t>
            </a:r>
            <a:endParaRPr lang="en-US" altLang="zh-CN" sz="2400" b="1" dirty="0" smtClean="0"/>
          </a:p>
          <a:p>
            <a:r>
              <a:rPr lang="en-US" altLang="zh-CN" sz="2400" b="1" dirty="0" smtClean="0"/>
              <a:t>D</a:t>
            </a:r>
            <a:r>
              <a:rPr lang="zh-CN" altLang="zh-CN" sz="2400" b="1" dirty="0" smtClean="0"/>
              <a:t>．上述反应中只有</a:t>
            </a:r>
            <a:r>
              <a:rPr lang="en-US" altLang="zh-CN" sz="2400" b="1" dirty="0" smtClean="0"/>
              <a:t>③</a:t>
            </a:r>
            <a:r>
              <a:rPr lang="zh-CN" altLang="zh-CN" sz="2400" b="1" dirty="0" smtClean="0"/>
              <a:t>属于氮的固定</a:t>
            </a:r>
            <a:endParaRPr lang="zh-CN" altLang="zh-CN" sz="2400" b="1" dirty="0"/>
          </a:p>
        </p:txBody>
      </p:sp>
      <p:pic>
        <p:nvPicPr>
          <p:cNvPr id="5" name="图片 4" descr="19SWYH4-132.TIF"/>
          <p:cNvPicPr/>
          <p:nvPr/>
        </p:nvPicPr>
        <p:blipFill>
          <a:blip r:embed="rId2" r:link="rId3" cstate="print"/>
          <a:srcRect/>
          <a:stretch>
            <a:fillRect/>
          </a:stretch>
        </p:blipFill>
        <p:spPr bwMode="auto">
          <a:xfrm>
            <a:off x="6084168" y="1988840"/>
            <a:ext cx="2808312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图片 5" descr="19SWYH4-140.TIF"/>
          <p:cNvPicPr/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1619672" y="6021288"/>
            <a:ext cx="4320480" cy="692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4139952" y="1988840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A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7380312" y="4653136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D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467544" y="908720"/>
            <a:ext cx="82809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/>
              <a:t>【</a:t>
            </a:r>
            <a:r>
              <a:rPr lang="zh-CN" altLang="en-US" sz="2800" b="1" dirty="0" smtClean="0"/>
              <a:t>活动二</a:t>
            </a:r>
            <a:r>
              <a:rPr lang="en-US" altLang="zh-CN" sz="2800" b="1" dirty="0" smtClean="0"/>
              <a:t>】</a:t>
            </a:r>
            <a:r>
              <a:rPr lang="zh-CN" altLang="zh-CN" sz="2800" b="1" dirty="0" smtClean="0"/>
              <a:t>氮及其重要化合物的结构突破</a:t>
            </a:r>
            <a:endParaRPr lang="zh-CN" altLang="en-US" sz="2800" dirty="0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0" y="1484784"/>
            <a:ext cx="9144000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000" b="1" dirty="0" smtClean="0"/>
              <a:t>（一）、完成下列有关氮及其重要化合物的结构的题目。</a:t>
            </a:r>
            <a:endParaRPr lang="zh-CN" altLang="zh-CN" sz="2000" dirty="0" smtClean="0"/>
          </a:p>
          <a:p>
            <a:r>
              <a:rPr lang="en-US" altLang="zh-CN" sz="2000" b="1" dirty="0" smtClean="0"/>
              <a:t>1</a:t>
            </a:r>
            <a:r>
              <a:rPr lang="zh-CN" altLang="zh-CN" sz="2000" b="1" dirty="0" smtClean="0"/>
              <a:t>、（</a:t>
            </a:r>
            <a:r>
              <a:rPr lang="en-US" altLang="zh-CN" sz="2000" b="1" dirty="0" smtClean="0"/>
              <a:t>1</a:t>
            </a:r>
            <a:r>
              <a:rPr lang="zh-CN" altLang="zh-CN" sz="2000" b="1" dirty="0" smtClean="0"/>
              <a:t>）（</a:t>
            </a:r>
            <a:r>
              <a:rPr lang="en-US" altLang="zh-CN" sz="2000" b="1" dirty="0" smtClean="0"/>
              <a:t>17</a:t>
            </a:r>
            <a:r>
              <a:rPr lang="zh-CN" altLang="zh-CN" sz="2000" b="1" dirty="0" smtClean="0"/>
              <a:t>年Ⅱ卷）氮原子价层电子对的轨道表达式（电子排布图）为</a:t>
            </a:r>
            <a:r>
              <a:rPr lang="en-US" altLang="zh-CN" sz="2000" b="1" dirty="0" smtClean="0"/>
              <a:t>_____________</a:t>
            </a:r>
            <a:r>
              <a:rPr lang="zh-CN" altLang="zh-CN" sz="2000" b="1" dirty="0" smtClean="0"/>
              <a:t>。</a:t>
            </a:r>
          </a:p>
          <a:p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2</a:t>
            </a:r>
            <a:r>
              <a:rPr lang="zh-CN" altLang="zh-CN" sz="2000" b="1" dirty="0" smtClean="0"/>
              <a:t>）（</a:t>
            </a:r>
            <a:r>
              <a:rPr lang="en-US" altLang="zh-CN" sz="2000" b="1" dirty="0" smtClean="0"/>
              <a:t>17</a:t>
            </a:r>
            <a:r>
              <a:rPr lang="zh-CN" altLang="zh-CN" sz="2000" b="1" dirty="0" smtClean="0"/>
              <a:t>年Ⅱ卷）第二周期大部分元素的第一电离能自左而右依次增大，氮元素的第一电离能呈现异常的原因是</a:t>
            </a:r>
            <a:r>
              <a:rPr lang="en-US" altLang="zh-CN" sz="2000" b="1" dirty="0" smtClean="0"/>
              <a:t>__________</a:t>
            </a:r>
            <a:r>
              <a:rPr lang="zh-CN" altLang="zh-CN" sz="2000" b="1" dirty="0" smtClean="0"/>
              <a:t>。</a:t>
            </a:r>
          </a:p>
          <a:p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3</a:t>
            </a:r>
            <a:r>
              <a:rPr lang="zh-CN" altLang="zh-CN" sz="2000" b="1" dirty="0" smtClean="0"/>
              <a:t>）（</a:t>
            </a:r>
            <a:r>
              <a:rPr lang="en-US" altLang="zh-CN" sz="2000" b="1" dirty="0" smtClean="0"/>
              <a:t>15</a:t>
            </a:r>
            <a:r>
              <a:rPr lang="zh-CN" altLang="zh-CN" sz="2000" b="1" dirty="0" smtClean="0"/>
              <a:t>年Ⅰ卷）元素</a:t>
            </a:r>
            <a:r>
              <a:rPr lang="en-US" altLang="zh-CN" sz="2000" b="1" dirty="0" smtClean="0"/>
              <a:t>X</a:t>
            </a:r>
            <a:r>
              <a:rPr lang="zh-CN" altLang="zh-CN" sz="2000" b="1" dirty="0" smtClean="0"/>
              <a:t>原子核外</a:t>
            </a:r>
            <a:r>
              <a:rPr lang="en-US" altLang="zh-CN" sz="2000" b="1" dirty="0" smtClean="0"/>
              <a:t>L</a:t>
            </a:r>
            <a:r>
              <a:rPr lang="zh-CN" altLang="zh-CN" sz="2000" b="1" dirty="0" smtClean="0"/>
              <a:t>电子层的电子数为</a:t>
            </a:r>
            <a:r>
              <a:rPr lang="en-US" altLang="zh-CN" sz="2000" b="1" dirty="0" smtClean="0"/>
              <a:t>5</a:t>
            </a:r>
            <a:r>
              <a:rPr lang="zh-CN" altLang="zh-CN" sz="2000" b="1" dirty="0" smtClean="0"/>
              <a:t>，则</a:t>
            </a:r>
            <a:r>
              <a:rPr lang="en-US" altLang="zh-CN" sz="2000" b="1" dirty="0" smtClean="0"/>
              <a:t>X</a:t>
            </a:r>
            <a:r>
              <a:rPr lang="zh-CN" altLang="zh-CN" sz="2000" b="1" dirty="0" smtClean="0"/>
              <a:t>为</a:t>
            </a:r>
            <a:r>
              <a:rPr lang="en-US" altLang="zh-CN" sz="2000" b="1" dirty="0" smtClean="0"/>
              <a:t>__________</a:t>
            </a:r>
            <a:r>
              <a:rPr lang="zh-CN" altLang="zh-CN" sz="2000" b="1" dirty="0" smtClean="0"/>
              <a:t>。</a:t>
            </a:r>
          </a:p>
          <a:p>
            <a:r>
              <a:rPr lang="en-US" altLang="zh-CN" sz="2000" b="1" dirty="0" smtClean="0"/>
              <a:t>2</a:t>
            </a:r>
            <a:r>
              <a:rPr lang="zh-CN" altLang="zh-CN" sz="2000" b="1" dirty="0" smtClean="0"/>
              <a:t>、（</a:t>
            </a:r>
            <a:r>
              <a:rPr lang="en-US" altLang="zh-CN" sz="2000" b="1" dirty="0" smtClean="0"/>
              <a:t>1</a:t>
            </a:r>
            <a:r>
              <a:rPr lang="zh-CN" altLang="zh-CN" sz="2000" b="1" dirty="0" smtClean="0"/>
              <a:t>）（</a:t>
            </a:r>
            <a:r>
              <a:rPr lang="en-US" altLang="zh-CN" sz="2000" b="1" dirty="0" smtClean="0"/>
              <a:t>18</a:t>
            </a:r>
            <a:r>
              <a:rPr lang="zh-CN" altLang="zh-CN" sz="2000" b="1" dirty="0" smtClean="0"/>
              <a:t>年Ⅰ卷）</a:t>
            </a:r>
            <a:r>
              <a:rPr lang="en-US" altLang="zh-CN" sz="2000" b="1" dirty="0" smtClean="0"/>
              <a:t>22.4 L</a:t>
            </a:r>
            <a:r>
              <a:rPr lang="zh-CN" altLang="zh-CN" sz="2000" b="1" dirty="0" smtClean="0"/>
              <a:t>（标准状况）氨气含有的质子数为</a:t>
            </a:r>
            <a:r>
              <a:rPr lang="en-US" altLang="zh-CN" sz="2000" b="1" dirty="0" smtClean="0"/>
              <a:t>__________</a:t>
            </a:r>
            <a:r>
              <a:rPr lang="zh-CN" altLang="zh-CN" sz="2000" b="1" dirty="0" smtClean="0"/>
              <a:t>。</a:t>
            </a:r>
          </a:p>
          <a:p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2</a:t>
            </a:r>
            <a:r>
              <a:rPr lang="zh-CN" altLang="zh-CN" sz="2000" b="1" dirty="0" smtClean="0"/>
              <a:t>）（</a:t>
            </a:r>
            <a:r>
              <a:rPr lang="en-US" altLang="zh-CN" sz="2000" b="1" dirty="0" smtClean="0"/>
              <a:t>16</a:t>
            </a:r>
            <a:r>
              <a:rPr lang="zh-CN" altLang="zh-CN" sz="2000" b="1" dirty="0" smtClean="0"/>
              <a:t>年Ⅱ卷）联氨（</a:t>
            </a:r>
            <a:r>
              <a:rPr lang="en-US" altLang="zh-CN" sz="2000" b="1" dirty="0" smtClean="0"/>
              <a:t>N</a:t>
            </a:r>
            <a:r>
              <a:rPr lang="en-US" altLang="zh-CN" sz="2000" b="1" baseline="-25000" dirty="0" smtClean="0"/>
              <a:t>2</a:t>
            </a:r>
            <a:r>
              <a:rPr lang="en-US" altLang="zh-CN" sz="2000" b="1" dirty="0" smtClean="0"/>
              <a:t>H</a:t>
            </a:r>
            <a:r>
              <a:rPr lang="en-US" altLang="zh-CN" sz="2000" b="1" baseline="-25000" dirty="0" smtClean="0"/>
              <a:t>4</a:t>
            </a:r>
            <a:r>
              <a:rPr lang="zh-CN" altLang="zh-CN" sz="2000" b="1" dirty="0" smtClean="0"/>
              <a:t>）分子的电子式为</a:t>
            </a:r>
            <a:r>
              <a:rPr lang="en-US" altLang="zh-CN" sz="2000" b="1" dirty="0" smtClean="0"/>
              <a:t>_________</a:t>
            </a:r>
            <a:r>
              <a:rPr lang="zh-CN" altLang="zh-CN" sz="2000" b="1" dirty="0" smtClean="0"/>
              <a:t>，其中氮的化合价为</a:t>
            </a:r>
            <a:r>
              <a:rPr lang="en-US" altLang="zh-CN" sz="2000" b="1" dirty="0" smtClean="0"/>
              <a:t>_____</a:t>
            </a:r>
            <a:r>
              <a:rPr lang="zh-CN" altLang="zh-CN" sz="2000" b="1" dirty="0" smtClean="0"/>
              <a:t>。</a:t>
            </a:r>
          </a:p>
          <a:p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3</a:t>
            </a:r>
            <a:r>
              <a:rPr lang="zh-CN" altLang="zh-CN" sz="2000" b="1" dirty="0" smtClean="0"/>
              <a:t>）（</a:t>
            </a:r>
            <a:r>
              <a:rPr lang="en-US" altLang="zh-CN" sz="2000" b="1" dirty="0" smtClean="0"/>
              <a:t>16</a:t>
            </a:r>
            <a:r>
              <a:rPr lang="zh-CN" altLang="zh-CN" sz="2000" b="1" dirty="0" smtClean="0"/>
              <a:t>年Ⅱ卷）氨的沸点</a:t>
            </a:r>
            <a:r>
              <a:rPr lang="en-US" altLang="zh-CN" sz="2000" b="1" u="sng" dirty="0" smtClean="0"/>
              <a:t>     </a:t>
            </a:r>
            <a:r>
              <a:rPr lang="zh-CN" altLang="zh-CN" sz="2000" b="1" dirty="0" smtClean="0"/>
              <a:t>（填</a:t>
            </a:r>
            <a:r>
              <a:rPr lang="en-US" altLang="zh-CN" sz="2000" b="1" dirty="0" smtClean="0"/>
              <a:t>“</a:t>
            </a:r>
            <a:r>
              <a:rPr lang="zh-CN" altLang="zh-CN" sz="2000" b="1" dirty="0" smtClean="0"/>
              <a:t>高于</a:t>
            </a:r>
            <a:r>
              <a:rPr lang="en-US" altLang="zh-CN" sz="2000" b="1" dirty="0" smtClean="0"/>
              <a:t>”</a:t>
            </a:r>
            <a:r>
              <a:rPr lang="zh-CN" altLang="zh-CN" sz="2000" b="1" dirty="0" smtClean="0"/>
              <a:t>或</a:t>
            </a:r>
            <a:r>
              <a:rPr lang="en-US" altLang="zh-CN" sz="2000" b="1" dirty="0" smtClean="0"/>
              <a:t>“</a:t>
            </a:r>
            <a:r>
              <a:rPr lang="zh-CN" altLang="zh-CN" sz="2000" b="1" dirty="0" smtClean="0"/>
              <a:t>低于</a:t>
            </a:r>
            <a:r>
              <a:rPr lang="en-US" altLang="zh-CN" sz="2000" b="1" dirty="0" smtClean="0"/>
              <a:t>”</a:t>
            </a:r>
            <a:r>
              <a:rPr lang="zh-CN" altLang="zh-CN" sz="2000" b="1" dirty="0" smtClean="0"/>
              <a:t>）膦（</a:t>
            </a:r>
            <a:r>
              <a:rPr lang="en-US" altLang="zh-CN" sz="2000" b="1" dirty="0" smtClean="0"/>
              <a:t>PH</a:t>
            </a:r>
            <a:r>
              <a:rPr lang="en-US" altLang="zh-CN" sz="2000" b="1" baseline="-25000" dirty="0" smtClean="0"/>
              <a:t>3</a:t>
            </a:r>
            <a:r>
              <a:rPr lang="zh-CN" altLang="zh-CN" sz="2000" b="1" dirty="0" smtClean="0"/>
              <a:t>），原因是</a:t>
            </a:r>
            <a:r>
              <a:rPr lang="en-US" altLang="zh-CN" sz="2000" b="1" dirty="0" smtClean="0"/>
              <a:t>______</a:t>
            </a:r>
            <a:r>
              <a:rPr lang="zh-CN" altLang="zh-CN" sz="2000" b="1" dirty="0" smtClean="0"/>
              <a:t>；氨是</a:t>
            </a:r>
            <a:r>
              <a:rPr lang="en-US" altLang="zh-CN" sz="2000" b="1" dirty="0" smtClean="0"/>
              <a:t>_____</a:t>
            </a:r>
            <a:r>
              <a:rPr lang="zh-CN" altLang="zh-CN" sz="2000" b="1" dirty="0" smtClean="0"/>
              <a:t>分子（填</a:t>
            </a:r>
            <a:r>
              <a:rPr lang="en-US" altLang="zh-CN" sz="2000" b="1" dirty="0" smtClean="0"/>
              <a:t>“</a:t>
            </a:r>
            <a:r>
              <a:rPr lang="zh-CN" altLang="zh-CN" sz="2000" b="1" dirty="0" smtClean="0"/>
              <a:t>极性</a:t>
            </a:r>
            <a:r>
              <a:rPr lang="en-US" altLang="zh-CN" sz="2000" b="1" dirty="0" smtClean="0"/>
              <a:t>”</a:t>
            </a:r>
            <a:r>
              <a:rPr lang="zh-CN" altLang="zh-CN" sz="2000" b="1" dirty="0" smtClean="0"/>
              <a:t>或</a:t>
            </a:r>
            <a:r>
              <a:rPr lang="en-US" altLang="zh-CN" sz="2000" b="1" dirty="0" smtClean="0"/>
              <a:t>“</a:t>
            </a:r>
            <a:r>
              <a:rPr lang="zh-CN" altLang="zh-CN" sz="2000" b="1" dirty="0" smtClean="0"/>
              <a:t>非极性</a:t>
            </a:r>
            <a:r>
              <a:rPr lang="en-US" altLang="zh-CN" sz="2000" b="1" dirty="0" smtClean="0"/>
              <a:t>”</a:t>
            </a:r>
            <a:r>
              <a:rPr lang="zh-CN" altLang="zh-CN" sz="2000" b="1" dirty="0" smtClean="0"/>
              <a:t>），中心原子的轨道杂化类型为</a:t>
            </a:r>
            <a:r>
              <a:rPr lang="en-US" altLang="zh-CN" sz="2000" b="1" dirty="0" smtClean="0"/>
              <a:t>_______</a:t>
            </a:r>
            <a:r>
              <a:rPr lang="zh-CN" altLang="zh-CN" sz="2000" b="1" dirty="0" smtClean="0"/>
              <a:t>。</a:t>
            </a:r>
          </a:p>
          <a:p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4</a:t>
            </a:r>
            <a:r>
              <a:rPr lang="zh-CN" altLang="zh-CN" sz="2000" b="1" dirty="0" smtClean="0"/>
              <a:t>）（</a:t>
            </a:r>
            <a:r>
              <a:rPr lang="en-US" altLang="zh-CN" sz="2000" b="1" dirty="0" smtClean="0"/>
              <a:t>19</a:t>
            </a:r>
            <a:r>
              <a:rPr lang="zh-CN" altLang="zh-CN" sz="2000" b="1" dirty="0" smtClean="0"/>
              <a:t>年Ⅰ卷）乙二胺</a:t>
            </a:r>
            <a:r>
              <a:rPr lang="en-US" altLang="zh-CN" sz="2000" b="1" dirty="0" smtClean="0"/>
              <a:t>(H</a:t>
            </a:r>
            <a:r>
              <a:rPr lang="en-US" altLang="zh-CN" sz="2000" b="1" baseline="-25000" dirty="0" smtClean="0"/>
              <a:t>2</a:t>
            </a:r>
            <a:r>
              <a:rPr lang="en-US" altLang="zh-CN" sz="2000" b="1" dirty="0" smtClean="0"/>
              <a:t>NCH</a:t>
            </a:r>
            <a:r>
              <a:rPr lang="en-US" altLang="zh-CN" sz="2000" b="1" baseline="-25000" dirty="0" smtClean="0"/>
              <a:t>2</a:t>
            </a:r>
            <a:r>
              <a:rPr lang="en-US" altLang="zh-CN" sz="2000" b="1" dirty="0" smtClean="0"/>
              <a:t>CH</a:t>
            </a:r>
            <a:r>
              <a:rPr lang="en-US" altLang="zh-CN" sz="2000" b="1" baseline="-25000" dirty="0" smtClean="0"/>
              <a:t>2</a:t>
            </a:r>
            <a:r>
              <a:rPr lang="en-US" altLang="zh-CN" sz="2000" b="1" dirty="0" smtClean="0"/>
              <a:t>NH</a:t>
            </a:r>
            <a:r>
              <a:rPr lang="en-US" altLang="zh-CN" sz="2000" b="1" baseline="-25000" dirty="0" smtClean="0"/>
              <a:t>2</a:t>
            </a:r>
            <a:r>
              <a:rPr lang="en-US" altLang="zh-CN" sz="2000" b="1" dirty="0" smtClean="0"/>
              <a:t>)</a:t>
            </a:r>
            <a:r>
              <a:rPr lang="zh-CN" altLang="zh-CN" sz="2000" b="1" dirty="0" smtClean="0"/>
              <a:t>分子中氮的杂化类型是</a:t>
            </a:r>
            <a:r>
              <a:rPr lang="en-US" altLang="zh-CN" sz="2000" b="1" dirty="0" smtClean="0"/>
              <a:t>__________</a:t>
            </a:r>
            <a:r>
              <a:rPr lang="zh-CN" altLang="zh-CN" sz="2000" b="1" dirty="0" smtClean="0"/>
              <a:t>。</a:t>
            </a:r>
          </a:p>
          <a:p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5</a:t>
            </a:r>
            <a:r>
              <a:rPr lang="zh-CN" altLang="zh-CN" sz="2000" b="1" dirty="0" smtClean="0"/>
              <a:t>）（</a:t>
            </a:r>
            <a:r>
              <a:rPr lang="en-US" altLang="zh-CN" sz="2000" b="1" dirty="0" smtClean="0"/>
              <a:t>16</a:t>
            </a:r>
            <a:r>
              <a:rPr lang="zh-CN" altLang="zh-CN" sz="2000" b="1" dirty="0" smtClean="0"/>
              <a:t>年Ⅱ卷）在</a:t>
            </a:r>
            <a:r>
              <a:rPr lang="en-US" altLang="zh-CN" sz="2000" b="1" dirty="0" smtClean="0"/>
              <a:t>[Ni(NH</a:t>
            </a:r>
            <a:r>
              <a:rPr lang="en-US" altLang="zh-CN" sz="2000" b="1" baseline="-25000" dirty="0" smtClean="0"/>
              <a:t>3</a:t>
            </a:r>
            <a:r>
              <a:rPr lang="en-US" altLang="zh-CN" sz="2000" b="1" dirty="0" smtClean="0"/>
              <a:t>)</a:t>
            </a:r>
            <a:r>
              <a:rPr lang="en-US" altLang="zh-CN" sz="2000" b="1" baseline="-25000" dirty="0" smtClean="0"/>
              <a:t>6</a:t>
            </a:r>
            <a:r>
              <a:rPr lang="en-US" altLang="zh-CN" sz="2000" b="1" dirty="0" smtClean="0"/>
              <a:t>]</a:t>
            </a:r>
            <a:r>
              <a:rPr lang="en-US" altLang="zh-CN" sz="2000" b="1" baseline="30000" dirty="0" smtClean="0"/>
              <a:t>2+</a:t>
            </a:r>
            <a:r>
              <a:rPr lang="zh-CN" altLang="zh-CN" sz="2000" b="1" dirty="0" smtClean="0"/>
              <a:t>中</a:t>
            </a:r>
            <a:r>
              <a:rPr lang="en-US" altLang="zh-CN" sz="2000" b="1" dirty="0" smtClean="0"/>
              <a:t>Ni</a:t>
            </a:r>
            <a:r>
              <a:rPr lang="en-US" altLang="zh-CN" sz="2000" b="1" baseline="30000" dirty="0" smtClean="0"/>
              <a:t>2+</a:t>
            </a:r>
            <a:r>
              <a:rPr lang="zh-CN" altLang="zh-CN" sz="2000" b="1" dirty="0" smtClean="0"/>
              <a:t>与</a:t>
            </a:r>
            <a:r>
              <a:rPr lang="en-US" altLang="zh-CN" sz="2000" b="1" dirty="0" smtClean="0"/>
              <a:t>NH</a:t>
            </a:r>
            <a:r>
              <a:rPr lang="en-US" altLang="zh-CN" sz="2000" b="1" baseline="-25000" dirty="0" smtClean="0"/>
              <a:t>3</a:t>
            </a:r>
            <a:r>
              <a:rPr lang="zh-CN" altLang="zh-CN" sz="2000" b="1" dirty="0" smtClean="0"/>
              <a:t>之间形成的化学键称为</a:t>
            </a:r>
            <a:r>
              <a:rPr lang="en-US" altLang="zh-CN" sz="2000" b="1" dirty="0" smtClean="0"/>
              <a:t>______</a:t>
            </a:r>
            <a:r>
              <a:rPr lang="zh-CN" altLang="zh-CN" sz="2000" b="1" dirty="0" smtClean="0"/>
              <a:t>，提供孤电子对的成键原子是</a:t>
            </a:r>
            <a:r>
              <a:rPr lang="en-US" altLang="zh-CN" sz="2000" b="1" dirty="0" smtClean="0"/>
              <a:t>_____</a:t>
            </a:r>
            <a:r>
              <a:rPr lang="zh-CN" altLang="zh-CN" sz="2000" b="1" dirty="0" smtClean="0"/>
              <a:t>。</a:t>
            </a:r>
          </a:p>
          <a:p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6</a:t>
            </a:r>
            <a:r>
              <a:rPr lang="zh-CN" altLang="zh-CN" sz="2000" b="1" dirty="0" smtClean="0"/>
              <a:t>）（</a:t>
            </a:r>
            <a:r>
              <a:rPr lang="en-US" altLang="zh-CN" sz="2000" b="1" dirty="0" smtClean="0"/>
              <a:t>17</a:t>
            </a:r>
            <a:r>
              <a:rPr lang="zh-CN" altLang="zh-CN" sz="2000" b="1" dirty="0" smtClean="0"/>
              <a:t>年Ⅲ卷）</a:t>
            </a:r>
            <a:r>
              <a:rPr lang="en-US" altLang="zh-CN" sz="2000" b="1" dirty="0" err="1" smtClean="0"/>
              <a:t>Mn</a:t>
            </a:r>
            <a:r>
              <a:rPr lang="en-US" altLang="zh-CN" sz="2000" b="1" dirty="0" smtClean="0"/>
              <a:t>(NO</a:t>
            </a:r>
            <a:r>
              <a:rPr lang="en-US" altLang="zh-CN" sz="2000" b="1" baseline="-25000" dirty="0" smtClean="0"/>
              <a:t>3</a:t>
            </a:r>
            <a:r>
              <a:rPr lang="en-US" altLang="zh-CN" sz="2000" b="1" dirty="0" smtClean="0"/>
              <a:t>)</a:t>
            </a:r>
            <a:r>
              <a:rPr lang="en-US" altLang="zh-CN" sz="2000" b="1" baseline="-25000" dirty="0" smtClean="0"/>
              <a:t>2</a:t>
            </a:r>
            <a:r>
              <a:rPr lang="zh-CN" altLang="zh-CN" sz="2000" b="1" dirty="0" smtClean="0"/>
              <a:t>中的化学键除了</a:t>
            </a:r>
            <a:r>
              <a:rPr lang="en-US" altLang="zh-CN" sz="2000" b="1" dirty="0" smtClean="0"/>
              <a:t>σ</a:t>
            </a:r>
            <a:r>
              <a:rPr lang="zh-CN" altLang="zh-CN" sz="2000" b="1" dirty="0" smtClean="0"/>
              <a:t>键外，还存在</a:t>
            </a:r>
            <a:r>
              <a:rPr lang="en-US" altLang="zh-CN" sz="2000" b="1" dirty="0" smtClean="0"/>
              <a:t>________</a:t>
            </a:r>
            <a:r>
              <a:rPr lang="zh-CN" altLang="zh-CN" sz="2000" b="1" dirty="0" smtClean="0"/>
              <a:t>。</a:t>
            </a:r>
            <a:endParaRPr lang="zh-CN" altLang="en-US" sz="2000" b="1" dirty="0"/>
          </a:p>
        </p:txBody>
      </p:sp>
      <p:pic>
        <p:nvPicPr>
          <p:cNvPr id="13314" name="Picture 2" descr="https://timgsa.baidu.com/timg?image&amp;quality=80&amp;size=b9999_10000&amp;sec=1574254369&amp;di=db006202204389a33485eaf00a9dfecc&amp;imgtype=jpg&amp;er=1&amp;src=http%3A%2F%2Fthumb.1010pic.com%2Fpic3%2Fupload%2Fimages%2F201311%2F18%2Fd53a968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44824"/>
            <a:ext cx="2043226" cy="576064"/>
          </a:xfrm>
          <a:prstGeom prst="rect">
            <a:avLst/>
          </a:prstGeom>
          <a:noFill/>
        </p:spPr>
      </p:pic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4355976" y="2636912"/>
            <a:ext cx="47880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 smtClean="0">
                <a:solidFill>
                  <a:srgbClr val="FF0000"/>
                </a:solidFill>
              </a:rPr>
              <a:t>P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轨道半满，比较稳定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7812360" y="2852936"/>
            <a:ext cx="7200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 smtClean="0">
                <a:solidFill>
                  <a:srgbClr val="FF0000"/>
                </a:solidFill>
              </a:rPr>
              <a:t>N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7524328" y="3212976"/>
            <a:ext cx="115212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 smtClean="0">
                <a:solidFill>
                  <a:srgbClr val="FF0000"/>
                </a:solidFill>
              </a:rPr>
              <a:t>10 </a:t>
            </a:r>
            <a:r>
              <a:rPr lang="en-US" altLang="zh-CN" sz="2400" b="1" i="1" dirty="0" smtClean="0">
                <a:solidFill>
                  <a:srgbClr val="FF0000"/>
                </a:solidFill>
              </a:rPr>
              <a:t>N</a:t>
            </a:r>
            <a:r>
              <a:rPr lang="en-US" altLang="zh-CN" sz="2400" b="1" i="1" baseline="-25000" dirty="0" smtClean="0">
                <a:solidFill>
                  <a:srgbClr val="FF0000"/>
                </a:solidFill>
              </a:rPr>
              <a:t>A</a:t>
            </a:r>
            <a:endParaRPr lang="zh-CN" altLang="en-US" sz="2400" b="1" i="1" baseline="-25000" dirty="0">
              <a:solidFill>
                <a:srgbClr val="FF0000"/>
              </a:solidFill>
            </a:endParaRPr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395536" y="3789040"/>
            <a:ext cx="7200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 smtClean="0">
                <a:solidFill>
                  <a:srgbClr val="FF0000"/>
                </a:solidFill>
              </a:rPr>
              <a:t>-2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3203848" y="4077072"/>
            <a:ext cx="8640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FF0000"/>
                </a:solidFill>
              </a:rPr>
              <a:t>高于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6588224" y="3861048"/>
            <a:ext cx="284380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FF0000"/>
                </a:solidFill>
              </a:rPr>
              <a:t>氨分子中存在氢键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691680" y="4437112"/>
            <a:ext cx="8640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FF0000"/>
                </a:solidFill>
              </a:rPr>
              <a:t>极性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539552" y="4797152"/>
            <a:ext cx="8640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 smtClean="0">
                <a:solidFill>
                  <a:srgbClr val="FF0000"/>
                </a:solidFill>
              </a:rPr>
              <a:t>sp</a:t>
            </a:r>
            <a:r>
              <a:rPr lang="en-US" altLang="zh-CN" sz="2400" b="1" baseline="30000" dirty="0" smtClean="0">
                <a:solidFill>
                  <a:srgbClr val="FF0000"/>
                </a:solidFill>
              </a:rPr>
              <a:t>3</a:t>
            </a:r>
            <a:endParaRPr lang="zh-CN" altLang="en-US" sz="2400" b="1" baseline="30000" dirty="0">
              <a:solidFill>
                <a:srgbClr val="FF0000"/>
              </a:solidFill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7740352" y="5157192"/>
            <a:ext cx="86409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 smtClean="0">
                <a:solidFill>
                  <a:srgbClr val="FF0000"/>
                </a:solidFill>
              </a:rPr>
              <a:t>sp</a:t>
            </a:r>
            <a:r>
              <a:rPr lang="en-US" altLang="zh-CN" sz="2400" b="1" baseline="30000" dirty="0" smtClean="0">
                <a:solidFill>
                  <a:srgbClr val="FF0000"/>
                </a:solidFill>
              </a:rPr>
              <a:t>3</a:t>
            </a:r>
            <a:endParaRPr lang="zh-CN" altLang="en-US" sz="2400" b="1" baseline="30000" dirty="0">
              <a:solidFill>
                <a:srgbClr val="FF0000"/>
              </a:solidFill>
            </a:endParaRPr>
          </a:p>
        </p:txBody>
      </p:sp>
      <p:sp>
        <p:nvSpPr>
          <p:cNvPr id="15" name="Text Box 14"/>
          <p:cNvSpPr txBox="1">
            <a:spLocks noChangeArrowheads="1"/>
          </p:cNvSpPr>
          <p:nvPr/>
        </p:nvSpPr>
        <p:spPr bwMode="auto">
          <a:xfrm>
            <a:off x="7956376" y="5589240"/>
            <a:ext cx="13681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FF0000"/>
                </a:solidFill>
              </a:rPr>
              <a:t>配位键</a:t>
            </a:r>
            <a:endParaRPr lang="zh-CN" altLang="en-US" sz="2400" b="1" baseline="30000" dirty="0">
              <a:solidFill>
                <a:srgbClr val="FF0000"/>
              </a:solidFill>
            </a:endParaRPr>
          </a:p>
        </p:txBody>
      </p:sp>
      <p:sp>
        <p:nvSpPr>
          <p:cNvPr id="16" name="Text Box 14"/>
          <p:cNvSpPr txBox="1">
            <a:spLocks noChangeArrowheads="1"/>
          </p:cNvSpPr>
          <p:nvPr/>
        </p:nvSpPr>
        <p:spPr bwMode="auto">
          <a:xfrm>
            <a:off x="3995936" y="6021288"/>
            <a:ext cx="7200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400" b="1" dirty="0" smtClean="0">
                <a:solidFill>
                  <a:srgbClr val="FF0000"/>
                </a:solidFill>
              </a:rPr>
              <a:t>N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17" name="Text Box 14"/>
          <p:cNvSpPr txBox="1">
            <a:spLocks noChangeArrowheads="1"/>
          </p:cNvSpPr>
          <p:nvPr/>
        </p:nvSpPr>
        <p:spPr bwMode="auto">
          <a:xfrm>
            <a:off x="6876256" y="6165304"/>
            <a:ext cx="201622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400" b="1" dirty="0" smtClean="0">
                <a:solidFill>
                  <a:srgbClr val="FF0000"/>
                </a:solidFill>
              </a:rPr>
              <a:t>离子键与</a:t>
            </a:r>
            <a:r>
              <a:rPr lang="en-US" altLang="zh-CN" sz="2400" b="1" dirty="0" smtClean="0">
                <a:solidFill>
                  <a:srgbClr val="FF0000"/>
                </a:solidFill>
              </a:rPr>
              <a:t>Π</a:t>
            </a:r>
            <a:r>
              <a:rPr lang="zh-CN" altLang="en-US" sz="2400" b="1" dirty="0" smtClean="0">
                <a:solidFill>
                  <a:srgbClr val="FF0000"/>
                </a:solidFill>
              </a:rPr>
              <a:t>键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13316" name="Picture 4" descr="https://timgsa.baidu.com/timg?image&amp;quality=80&amp;size=b9999_10000&amp;sec=1573660069743&amp;di=bc212cbc24ace1eee286d177272c684c&amp;imgtype=0&amp;src=http%3A%2F%2Fc.hiphotos.baidu.com%2Fzhidao%2Fwh%253D450%252C600%2Fsign%3D3bb1f963b33533faf5e39b2a9de3d129%2Fb17eca8065380cd7b34ad280a344ad3459828102.jpg"/>
          <p:cNvPicPr>
            <a:picLocks noChangeAspect="1" noChangeArrowheads="1"/>
          </p:cNvPicPr>
          <p:nvPr/>
        </p:nvPicPr>
        <p:blipFill>
          <a:blip r:embed="rId3" cstate="print"/>
          <a:srcRect l="58141" t="30211" r="5188" b="9578"/>
          <a:stretch>
            <a:fillRect/>
          </a:stretch>
        </p:blipFill>
        <p:spPr bwMode="auto">
          <a:xfrm>
            <a:off x="5724128" y="3573016"/>
            <a:ext cx="936104" cy="648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683568" y="908720"/>
            <a:ext cx="82809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/>
              <a:t>【</a:t>
            </a:r>
            <a:r>
              <a:rPr lang="zh-CN" altLang="en-US" sz="2800" b="1" dirty="0" smtClean="0"/>
              <a:t>活动二</a:t>
            </a:r>
            <a:r>
              <a:rPr lang="en-US" altLang="zh-CN" sz="2800" b="1" dirty="0" smtClean="0"/>
              <a:t>】</a:t>
            </a:r>
            <a:r>
              <a:rPr lang="zh-CN" altLang="zh-CN" sz="2800" b="1" dirty="0" smtClean="0"/>
              <a:t>氮及其重要化合物的结构突破</a:t>
            </a:r>
            <a:endParaRPr lang="zh-CN" altLang="en-US" sz="2800" dirty="0"/>
          </a:p>
        </p:txBody>
      </p:sp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611560" y="1484784"/>
            <a:ext cx="8280920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 dirty="0" smtClean="0"/>
              <a:t>（二）、【思考】关于氮及其重要化合物的结构的必备核心知识有哪些？</a:t>
            </a:r>
            <a:endParaRPr lang="zh-CN" altLang="en-US" sz="2800" dirty="0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611560" y="2708920"/>
            <a:ext cx="828092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1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、氮原子最外层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5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个电子，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p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轨道半满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2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NH</a:t>
            </a:r>
            <a:r>
              <a:rPr lang="en-US" altLang="zh-CN" sz="2800" b="1" baseline="-25000" dirty="0" smtClean="0">
                <a:solidFill>
                  <a:srgbClr val="FF0000"/>
                </a:solidFill>
              </a:rPr>
              <a:t>3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分子中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N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为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sp</a:t>
            </a:r>
            <a:r>
              <a:rPr lang="en-US" altLang="zh-CN" sz="2800" b="1" baseline="30000" dirty="0" smtClean="0">
                <a:solidFill>
                  <a:srgbClr val="FF0000"/>
                </a:solidFill>
              </a:rPr>
              <a:t>3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杂化，极性分子，电子式为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37890" name="Picture 2" descr="https://timgsa.baidu.com/timg?image&amp;quality=80&amp;size=b9999_10000&amp;sec=1573660386194&amp;di=dc920c09f985ced1752905d8a0062181&amp;imgtype=0&amp;src=http%3A%2F%2Fgss0.baidu.com%2F9vo3dSag_xI4khGko9WTAnF6hhy%2Fzhidao%2Fpic%2Fitem%2F8326cffc1e178a82e8e8e506f403738da877e844.jpg"/>
          <p:cNvPicPr>
            <a:picLocks noChangeAspect="1" noChangeArrowheads="1"/>
          </p:cNvPicPr>
          <p:nvPr/>
        </p:nvPicPr>
        <p:blipFill>
          <a:blip r:embed="rId2" cstate="print"/>
          <a:srcRect l="75714" t="4996" r="9373" b="73357"/>
          <a:stretch>
            <a:fillRect/>
          </a:stretch>
        </p:blipFill>
        <p:spPr bwMode="auto">
          <a:xfrm>
            <a:off x="7092280" y="4005064"/>
            <a:ext cx="1008112" cy="10081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14"/>
          <p:cNvSpPr txBox="1">
            <a:spLocks noChangeArrowheads="1"/>
          </p:cNvSpPr>
          <p:nvPr/>
        </p:nvSpPr>
        <p:spPr bwMode="auto">
          <a:xfrm>
            <a:off x="683568" y="908720"/>
            <a:ext cx="82809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800" b="1" dirty="0" smtClean="0"/>
              <a:t>【活动三】氮及其重要化合物的性质突破</a:t>
            </a:r>
            <a:endParaRPr lang="zh-CN" altLang="zh-CN" sz="2800" dirty="0"/>
          </a:p>
        </p:txBody>
      </p:sp>
      <p:sp>
        <p:nvSpPr>
          <p:cNvPr id="4" name="Text Box 14"/>
          <p:cNvSpPr txBox="1">
            <a:spLocks noChangeArrowheads="1"/>
          </p:cNvSpPr>
          <p:nvPr/>
        </p:nvSpPr>
        <p:spPr bwMode="auto">
          <a:xfrm>
            <a:off x="0" y="1556792"/>
            <a:ext cx="9144000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400" b="1" dirty="0" smtClean="0"/>
              <a:t>（一）、氮氧化物的性质</a:t>
            </a:r>
            <a:r>
              <a:rPr lang="zh-CN" altLang="zh-CN" sz="2400" b="1" dirty="0" smtClean="0"/>
              <a:t>突破</a:t>
            </a:r>
            <a:endParaRPr lang="en-US" altLang="zh-CN" sz="2400" b="1" dirty="0" smtClean="0"/>
          </a:p>
          <a:p>
            <a:pPr fontAlgn="ctr"/>
            <a:r>
              <a:rPr lang="en-US" altLang="zh-CN" sz="2000" b="1" dirty="0" smtClean="0"/>
              <a:t>1</a:t>
            </a:r>
            <a:r>
              <a:rPr lang="zh-CN" altLang="zh-CN" sz="2000" b="1" dirty="0" smtClean="0"/>
              <a:t>、（</a:t>
            </a:r>
            <a:r>
              <a:rPr lang="en-US" altLang="zh-CN" sz="2000" b="1" dirty="0" smtClean="0"/>
              <a:t>18</a:t>
            </a:r>
            <a:r>
              <a:rPr lang="zh-CN" altLang="zh-CN" sz="2000" b="1" dirty="0" smtClean="0"/>
              <a:t>年Ⅱ卷）研究表明，氮氧化物和二氧化硫在形成雾霾时与大气中的氨有关（如图所示）。下列叙述错误的是</a:t>
            </a:r>
          </a:p>
          <a:p>
            <a:pPr fontAlgn="ctr"/>
            <a:r>
              <a:rPr lang="en-US" altLang="zh-CN" sz="2000" b="1" dirty="0" smtClean="0"/>
              <a:t>A. </a:t>
            </a:r>
            <a:r>
              <a:rPr lang="zh-CN" altLang="zh-CN" sz="2000" b="1" dirty="0" smtClean="0"/>
              <a:t>雾和霾的分散剂相同</a:t>
            </a:r>
          </a:p>
          <a:p>
            <a:pPr fontAlgn="ctr"/>
            <a:r>
              <a:rPr lang="en-US" altLang="zh-CN" sz="2000" b="1" dirty="0" smtClean="0"/>
              <a:t>B. </a:t>
            </a:r>
            <a:r>
              <a:rPr lang="zh-CN" altLang="zh-CN" sz="2000" b="1" dirty="0" smtClean="0"/>
              <a:t>雾霾中含有硝酸铵和硫酸铵</a:t>
            </a:r>
          </a:p>
          <a:p>
            <a:pPr fontAlgn="ctr"/>
            <a:r>
              <a:rPr lang="en-US" altLang="zh-CN" sz="2000" b="1" dirty="0" smtClean="0"/>
              <a:t>C. NH</a:t>
            </a:r>
            <a:r>
              <a:rPr lang="en-US" altLang="zh-CN" sz="2000" b="1" baseline="-25000" dirty="0" smtClean="0"/>
              <a:t>3</a:t>
            </a:r>
            <a:r>
              <a:rPr lang="zh-CN" altLang="zh-CN" sz="2000" b="1" dirty="0" smtClean="0"/>
              <a:t>是形成无机颗粒物的催化剂</a:t>
            </a:r>
          </a:p>
          <a:p>
            <a:pPr fontAlgn="ctr"/>
            <a:r>
              <a:rPr lang="en-US" altLang="zh-CN" sz="2000" b="1" dirty="0" smtClean="0"/>
              <a:t>D. </a:t>
            </a:r>
            <a:r>
              <a:rPr lang="zh-CN" altLang="zh-CN" sz="2000" b="1" dirty="0" smtClean="0"/>
              <a:t>雾霾的形成与过度施用氮肥有关</a:t>
            </a:r>
          </a:p>
          <a:p>
            <a:r>
              <a:rPr lang="en-US" altLang="zh-CN" sz="2000" b="1" dirty="0" smtClean="0"/>
              <a:t>2</a:t>
            </a:r>
            <a:r>
              <a:rPr lang="zh-CN" altLang="zh-CN" sz="2000" b="1" dirty="0" smtClean="0"/>
              <a:t>、判断下列说法是否正确。</a:t>
            </a:r>
          </a:p>
          <a:p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1</a:t>
            </a:r>
            <a:r>
              <a:rPr lang="zh-CN" altLang="zh-CN" sz="2000" b="1" dirty="0" smtClean="0"/>
              <a:t>）（</a:t>
            </a:r>
            <a:r>
              <a:rPr lang="en-US" altLang="zh-CN" sz="2000" b="1" dirty="0" smtClean="0"/>
              <a:t>16</a:t>
            </a:r>
            <a:r>
              <a:rPr lang="zh-CN" altLang="zh-CN" sz="2000" b="1" dirty="0" smtClean="0"/>
              <a:t>年Ⅰ卷）用向上排空气法收集铜粉与稀硝酸反应产生的</a:t>
            </a:r>
            <a:r>
              <a:rPr lang="en-US" altLang="zh-CN" sz="2000" b="1" dirty="0" smtClean="0"/>
              <a:t>NO</a:t>
            </a:r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   </a:t>
            </a:r>
            <a:r>
              <a:rPr lang="zh-CN" altLang="zh-CN" sz="2000" b="1" dirty="0" smtClean="0"/>
              <a:t>）</a:t>
            </a:r>
          </a:p>
          <a:p>
            <a:pPr fontAlgn="ctr"/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2</a:t>
            </a:r>
            <a:r>
              <a:rPr lang="zh-CN" altLang="zh-CN" sz="2000" b="1" dirty="0" smtClean="0"/>
              <a:t>）用排水集气法收集</a:t>
            </a:r>
            <a:r>
              <a:rPr lang="en-US" altLang="zh-CN" sz="2000" b="1" dirty="0" smtClean="0"/>
              <a:t>NO</a:t>
            </a:r>
            <a:r>
              <a:rPr lang="en-US" altLang="zh-CN" sz="2000" b="1" baseline="-25000" dirty="0" smtClean="0"/>
              <a:t>2</a:t>
            </a:r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   </a:t>
            </a:r>
            <a:r>
              <a:rPr lang="zh-CN" altLang="zh-CN" sz="2000" b="1" dirty="0" smtClean="0"/>
              <a:t>）</a:t>
            </a:r>
          </a:p>
          <a:p>
            <a:pPr fontAlgn="ctr"/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3</a:t>
            </a:r>
            <a:r>
              <a:rPr lang="zh-CN" altLang="zh-CN" sz="2000" b="1" dirty="0" smtClean="0"/>
              <a:t>）（</a:t>
            </a:r>
            <a:r>
              <a:rPr lang="en-US" altLang="zh-CN" sz="2000" b="1" dirty="0" smtClean="0"/>
              <a:t>18</a:t>
            </a:r>
            <a:r>
              <a:rPr lang="zh-CN" altLang="zh-CN" sz="2000" b="1" dirty="0" smtClean="0"/>
              <a:t>年Ⅱ卷）</a:t>
            </a:r>
            <a:r>
              <a:rPr lang="en-US" altLang="zh-CN" sz="2000" b="1" dirty="0" smtClean="0"/>
              <a:t>W</a:t>
            </a:r>
            <a:r>
              <a:rPr lang="zh-CN" altLang="zh-CN" sz="2000" b="1" dirty="0" smtClean="0"/>
              <a:t>、</a:t>
            </a:r>
            <a:r>
              <a:rPr lang="en-US" altLang="zh-CN" sz="2000" b="1" dirty="0" smtClean="0"/>
              <a:t>X</a:t>
            </a:r>
            <a:r>
              <a:rPr lang="zh-CN" altLang="zh-CN" sz="2000" b="1" dirty="0" smtClean="0"/>
              <a:t>为原子序数依次增大的两种短周期元素</a:t>
            </a:r>
            <a:r>
              <a:rPr lang="zh-CN" altLang="zh-CN" sz="2000" b="1" dirty="0" smtClean="0"/>
              <a:t>。与</a:t>
            </a:r>
            <a:r>
              <a:rPr lang="en-US" altLang="zh-CN" sz="2000" b="1" dirty="0" smtClean="0"/>
              <a:t>X</a:t>
            </a:r>
            <a:r>
              <a:rPr lang="zh-CN" altLang="zh-CN" sz="2000" b="1" dirty="0" smtClean="0"/>
              <a:t>可生成一种红棕色有刺激性气味的气体，则</a:t>
            </a:r>
            <a:r>
              <a:rPr lang="en-US" altLang="zh-CN" sz="2000" b="1" dirty="0" smtClean="0"/>
              <a:t>W </a:t>
            </a:r>
            <a:r>
              <a:rPr lang="zh-CN" altLang="zh-CN" sz="2000" b="1" dirty="0" smtClean="0"/>
              <a:t>的氧化物对应的水化物均为强酸。（</a:t>
            </a:r>
            <a:r>
              <a:rPr lang="en-US" altLang="zh-CN" sz="2000" b="1" dirty="0" smtClean="0"/>
              <a:t>   </a:t>
            </a:r>
            <a:r>
              <a:rPr lang="zh-CN" altLang="zh-CN" sz="2000" b="1" dirty="0" smtClean="0"/>
              <a:t>）</a:t>
            </a:r>
          </a:p>
          <a:p>
            <a:pPr fontAlgn="ctr"/>
            <a:r>
              <a:rPr lang="zh-CN" altLang="zh-CN" sz="2000" b="1" dirty="0" smtClean="0"/>
              <a:t>（</a:t>
            </a:r>
            <a:r>
              <a:rPr lang="en-US" altLang="zh-CN" sz="2000" b="1" dirty="0" smtClean="0"/>
              <a:t>4</a:t>
            </a:r>
            <a:r>
              <a:rPr lang="zh-CN" altLang="zh-CN" sz="2000" b="1" dirty="0" smtClean="0"/>
              <a:t>）</a:t>
            </a:r>
            <a:r>
              <a:rPr lang="en-US" altLang="zh-CN" sz="2000" b="1" dirty="0" smtClean="0"/>
              <a:t>0.2 mol</a:t>
            </a:r>
            <a:r>
              <a:rPr lang="zh-CN" altLang="zh-CN" sz="2000" b="1" dirty="0" smtClean="0"/>
              <a:t>的</a:t>
            </a:r>
            <a:r>
              <a:rPr lang="en-US" altLang="zh-CN" sz="2000" b="1" dirty="0" smtClean="0"/>
              <a:t>NO</a:t>
            </a:r>
            <a:r>
              <a:rPr lang="zh-CN" altLang="zh-CN" sz="2000" b="1" dirty="0" smtClean="0"/>
              <a:t>与</a:t>
            </a:r>
            <a:r>
              <a:rPr lang="en-US" altLang="zh-CN" sz="2000" b="1" dirty="0" smtClean="0"/>
              <a:t>0.1 mol </a:t>
            </a:r>
            <a:r>
              <a:rPr lang="zh-CN" altLang="zh-CN" sz="2000" b="1" dirty="0" smtClean="0"/>
              <a:t>的</a:t>
            </a:r>
            <a:r>
              <a:rPr lang="en-US" altLang="zh-CN" sz="2000" b="1" dirty="0" smtClean="0"/>
              <a:t>O</a:t>
            </a:r>
            <a:r>
              <a:rPr lang="en-US" altLang="zh-CN" sz="2000" b="1" baseline="-25000" dirty="0" smtClean="0"/>
              <a:t>2</a:t>
            </a:r>
            <a:r>
              <a:rPr lang="zh-CN" altLang="zh-CN" sz="2000" b="1" dirty="0" smtClean="0"/>
              <a:t>混合后可得</a:t>
            </a:r>
            <a:r>
              <a:rPr lang="en-US" altLang="zh-CN" sz="2000" b="1" dirty="0" smtClean="0"/>
              <a:t>0.2 mol </a:t>
            </a:r>
            <a:r>
              <a:rPr lang="zh-CN" altLang="zh-CN" sz="2000" b="1" dirty="0" smtClean="0"/>
              <a:t>的</a:t>
            </a:r>
            <a:r>
              <a:rPr lang="en-US" altLang="zh-CN" sz="2000" b="1" dirty="0" smtClean="0"/>
              <a:t>NO</a:t>
            </a:r>
            <a:r>
              <a:rPr lang="en-US" altLang="zh-CN" sz="2000" b="1" baseline="-25000" dirty="0" smtClean="0"/>
              <a:t>2</a:t>
            </a:r>
            <a:r>
              <a:rPr lang="zh-CN" altLang="zh-CN" sz="2000" b="1" dirty="0" smtClean="0"/>
              <a:t>。（</a:t>
            </a:r>
            <a:r>
              <a:rPr lang="en-US" altLang="zh-CN" sz="2000" b="1" dirty="0" smtClean="0"/>
              <a:t>   </a:t>
            </a:r>
            <a:r>
              <a:rPr lang="zh-CN" altLang="zh-CN" sz="2000" b="1" dirty="0" smtClean="0"/>
              <a:t>）</a:t>
            </a:r>
            <a:endParaRPr lang="zh-CN" altLang="zh-CN" sz="2000" b="1" dirty="0"/>
          </a:p>
        </p:txBody>
      </p:sp>
      <p:sp>
        <p:nvSpPr>
          <p:cNvPr id="7" name="Text Box 14"/>
          <p:cNvSpPr txBox="1">
            <a:spLocks noChangeArrowheads="1"/>
          </p:cNvSpPr>
          <p:nvPr/>
        </p:nvSpPr>
        <p:spPr bwMode="auto">
          <a:xfrm>
            <a:off x="4211960" y="2348880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C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8" name="Text Box 14"/>
          <p:cNvSpPr txBox="1">
            <a:spLocks noChangeArrowheads="1"/>
          </p:cNvSpPr>
          <p:nvPr/>
        </p:nvSpPr>
        <p:spPr bwMode="auto">
          <a:xfrm>
            <a:off x="7884368" y="4077072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pic>
        <p:nvPicPr>
          <p:cNvPr id="9" name="图片 8"/>
          <p:cNvPicPr/>
          <p:nvPr/>
        </p:nvPicPr>
        <p:blipFill>
          <a:blip r:embed="rId2" cstate="print">
            <a:grayscl/>
          </a:blip>
          <a:srcRect/>
          <a:stretch>
            <a:fillRect/>
          </a:stretch>
        </p:blipFill>
        <p:spPr bwMode="auto">
          <a:xfrm>
            <a:off x="5220072" y="2276872"/>
            <a:ext cx="3600400" cy="18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3347864" y="4293096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1" name="Text Box 14"/>
          <p:cNvSpPr txBox="1">
            <a:spLocks noChangeArrowheads="1"/>
          </p:cNvSpPr>
          <p:nvPr/>
        </p:nvSpPr>
        <p:spPr bwMode="auto">
          <a:xfrm>
            <a:off x="8100392" y="5013176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7164288" y="5373216"/>
            <a:ext cx="504564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×</a:t>
            </a:r>
            <a:endParaRPr lang="zh-CN" altLang="en-US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251520" y="1772816"/>
            <a:ext cx="864096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zh-CN" sz="2800" b="1" dirty="0" smtClean="0"/>
              <a:t>【思考】</a:t>
            </a:r>
            <a:r>
              <a:rPr lang="zh-CN" altLang="en-US" sz="2800" b="1" dirty="0" smtClean="0"/>
              <a:t>关于氮氧化物的性质的必备核心知识有哪些？</a:t>
            </a:r>
            <a:endParaRPr lang="zh-CN" altLang="en-US" sz="2800" dirty="0"/>
          </a:p>
        </p:txBody>
      </p:sp>
      <p:sp>
        <p:nvSpPr>
          <p:cNvPr id="10" name="Text Box 14"/>
          <p:cNvSpPr txBox="1">
            <a:spLocks noChangeArrowheads="1"/>
          </p:cNvSpPr>
          <p:nvPr/>
        </p:nvSpPr>
        <p:spPr bwMode="auto">
          <a:xfrm>
            <a:off x="611560" y="2708920"/>
            <a:ext cx="8280920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1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、氮氧化物来源于汽车尾气，可造成酸雨、光化学烟雾、雾霾等环境问题</a:t>
            </a:r>
            <a:endParaRPr lang="en-US" altLang="zh-CN" sz="2800" b="1" dirty="0" smtClean="0">
              <a:solidFill>
                <a:srgbClr val="FF0000"/>
              </a:solidFill>
            </a:endParaRPr>
          </a:p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2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NO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是无色气体，不溶于水，可与氧气反应生成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NO</a:t>
            </a:r>
            <a:r>
              <a:rPr lang="en-US" altLang="zh-CN" sz="2800" b="1" baseline="-25000" dirty="0" smtClean="0">
                <a:solidFill>
                  <a:srgbClr val="FF0000"/>
                </a:solidFill>
              </a:rPr>
              <a:t>2</a:t>
            </a:r>
          </a:p>
          <a:p>
            <a:pPr>
              <a:spcBef>
                <a:spcPct val="50000"/>
              </a:spcBef>
            </a:pPr>
            <a:r>
              <a:rPr lang="en-US" altLang="zh-CN" sz="2800" b="1" dirty="0" smtClean="0">
                <a:solidFill>
                  <a:srgbClr val="FF0000"/>
                </a:solidFill>
              </a:rPr>
              <a:t>3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、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 NO</a:t>
            </a:r>
            <a:r>
              <a:rPr lang="en-US" altLang="zh-CN" sz="2800" b="1" baseline="-25000" dirty="0" smtClean="0">
                <a:solidFill>
                  <a:srgbClr val="FF0000"/>
                </a:solidFill>
              </a:rPr>
              <a:t>2</a:t>
            </a:r>
            <a:r>
              <a:rPr lang="zh-CN" altLang="en-US" sz="2800" b="1" dirty="0" smtClean="0">
                <a:solidFill>
                  <a:srgbClr val="FF0000"/>
                </a:solidFill>
              </a:rPr>
              <a:t>是红棕色气体，可与水反应生成硝酸，可二聚成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N</a:t>
            </a:r>
            <a:r>
              <a:rPr lang="en-US" altLang="zh-CN" sz="2800" b="1" baseline="-25000" dirty="0" smtClean="0">
                <a:solidFill>
                  <a:srgbClr val="FF0000"/>
                </a:solidFill>
              </a:rPr>
              <a:t>2</a:t>
            </a:r>
            <a:r>
              <a:rPr lang="en-US" altLang="zh-CN" sz="2800" b="1" dirty="0" smtClean="0">
                <a:solidFill>
                  <a:srgbClr val="FF0000"/>
                </a:solidFill>
              </a:rPr>
              <a:t>O</a:t>
            </a:r>
            <a:r>
              <a:rPr lang="en-US" altLang="zh-CN" sz="2800" b="1" baseline="-25000" dirty="0" smtClean="0">
                <a:solidFill>
                  <a:srgbClr val="FF0000"/>
                </a:solidFill>
              </a:rPr>
              <a:t>4</a:t>
            </a:r>
            <a:endParaRPr lang="zh-CN" altLang="en-US" sz="2800" b="1" baseline="-25000" dirty="0">
              <a:solidFill>
                <a:srgbClr val="FF0000"/>
              </a:solidFill>
            </a:endParaRPr>
          </a:p>
        </p:txBody>
      </p:sp>
      <p:sp>
        <p:nvSpPr>
          <p:cNvPr id="6" name="Text Box 14"/>
          <p:cNvSpPr txBox="1">
            <a:spLocks noChangeArrowheads="1"/>
          </p:cNvSpPr>
          <p:nvPr/>
        </p:nvSpPr>
        <p:spPr bwMode="auto">
          <a:xfrm>
            <a:off x="683568" y="908720"/>
            <a:ext cx="82809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zh-CN" sz="2800" b="1" dirty="0" smtClean="0"/>
              <a:t>【活动三】氮及其重要化合物的性质突破</a:t>
            </a:r>
            <a:endParaRPr lang="zh-CN" altLang="zh-CN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3873</TotalTime>
  <Words>2125</Words>
  <Application>Microsoft Office PowerPoint</Application>
  <PresentationFormat>全屏显示(4:3)</PresentationFormat>
  <Paragraphs>209</Paragraphs>
  <Slides>18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默认设计模板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</vt:vector>
  </TitlesOfParts>
  <Company>CHINA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四重五步</dc:title>
  <dc:creator>马强</dc:creator>
  <cp:lastModifiedBy>xu cong</cp:lastModifiedBy>
  <cp:revision>274</cp:revision>
  <dcterms:created xsi:type="dcterms:W3CDTF">2012-05-24T02:56:41Z</dcterms:created>
  <dcterms:modified xsi:type="dcterms:W3CDTF">2019-11-13T13:50:22Z</dcterms:modified>
</cp:coreProperties>
</file>