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58" r:id="rId6"/>
    <p:sldId id="260" r:id="rId7"/>
    <p:sldId id="261" r:id="rId8"/>
    <p:sldId id="264" r:id="rId9"/>
    <p:sldId id="263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4.bin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wmf"/><Relationship Id="rId1" Type="http://schemas.openxmlformats.org/officeDocument/2006/relationships/oleObject" Target="../embeddings/oleObject15.bin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2.vml"/><Relationship Id="rId5" Type="http://schemas.openxmlformats.org/officeDocument/2006/relationships/slideLayout" Target="../slideLayouts/slideLayout2.xml"/><Relationship Id="rId4" Type="http://schemas.openxmlformats.org/officeDocument/2006/relationships/oleObject" Target="../embeddings/oleObject18.bin"/><Relationship Id="rId3" Type="http://schemas.openxmlformats.org/officeDocument/2006/relationships/oleObject" Target="../embeddings/oleObject17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6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2.wmf"/><Relationship Id="rId1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8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9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10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11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12.bin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17320" y="1203643"/>
            <a:ext cx="9144000" cy="2387600"/>
          </a:xfrm>
        </p:spPr>
        <p:txBody>
          <a:bodyPr/>
          <a:p>
            <a:r>
              <a:rPr lang="en-US" altLang="zh-CN"/>
              <a:t>STEAM</a:t>
            </a:r>
            <a:br>
              <a:rPr lang="en-US" altLang="zh-CN"/>
            </a:br>
            <a:r>
              <a:rPr lang="zh-CN" altLang="en-US"/>
              <a:t>职业</a:t>
            </a:r>
            <a:r>
              <a:rPr lang="zh-CN" altLang="en-US"/>
              <a:t>技能中的美育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4340" y="4412615"/>
            <a:ext cx="4756150" cy="1383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zh-CN" altLang="en-US" sz="28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黄洪刚</a:t>
            </a:r>
            <a:endParaRPr lang="zh-CN" altLang="en-US" sz="28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  <a:p>
            <a:pPr algn="r"/>
            <a:r>
              <a:rPr lang="en-US" altLang="zh-CN" sz="28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979546902@qq.com</a:t>
            </a:r>
            <a:endParaRPr lang="en-US" altLang="zh-CN" sz="28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  <a:p>
            <a:pPr algn="l"/>
            <a:r>
              <a:rPr lang="en-US" altLang="zh-CN" sz="28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                   18081135185</a:t>
            </a:r>
            <a:endParaRPr lang="en-US" altLang="zh-CN" sz="28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10160" y="16510"/>
          <a:ext cx="2255520" cy="2197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4495800" imgH="4389120" progId="Paint.Picture">
                  <p:embed/>
                </p:oleObj>
              </mc:Choice>
              <mc:Fallback>
                <p:oleObj name="" r:id="rId1" imgW="4495800" imgH="4389120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160" y="16510"/>
                        <a:ext cx="2255520" cy="21977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838200" y="356870"/>
            <a:ext cx="10515600" cy="1325563"/>
          </a:xfrm>
        </p:spPr>
        <p:txBody>
          <a:bodyPr/>
          <a:p>
            <a:r>
              <a:rPr lang="zh-CN" altLang="en-US"/>
              <a:t>从技术走向艺术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1315" y="2315845"/>
            <a:ext cx="8050530" cy="36614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en-US" altLang="zh-CN" sz="7200" b="1">
                <a:solidFill>
                  <a:schemeClr val="accent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</a:t>
            </a:r>
            <a:r>
              <a:rPr lang="zh-CN" altLang="en-US" sz="7200" b="1">
                <a:solidFill>
                  <a:schemeClr val="accent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培养</a:t>
            </a:r>
            <a:endParaRPr lang="zh-CN" altLang="en-US" sz="7200" b="1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l"/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深植理念。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革新、革心，改变源于内心</a:t>
            </a:r>
            <a:endParaRPr lang="zh-CN" altLang="en-US" sz="3200" b="1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营造环境。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一个人的自觉不如一群人的动作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坚持引导。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历久弥新、在长期实践中顿悟</a:t>
            </a:r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。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l"/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7094855" y="1651635"/>
          <a:ext cx="4629150" cy="3554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" imgW="4625340" imgH="3550920" progId="Paint.Picture">
                  <p:embed/>
                </p:oleObj>
              </mc:Choice>
              <mc:Fallback>
                <p:oleObj name="" r:id="rId1" imgW="4625340" imgH="3550920" progId="Paint.Picture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094855" y="1651635"/>
                        <a:ext cx="4629150" cy="3554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838200" y="356870"/>
            <a:ext cx="10515600" cy="1325563"/>
          </a:xfrm>
        </p:spPr>
        <p:txBody>
          <a:bodyPr/>
          <a:p>
            <a:r>
              <a:rPr lang="zh-CN" altLang="en-US"/>
              <a:t>从技术走向艺术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1315" y="2315845"/>
            <a:ext cx="4631055" cy="316928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en-US" altLang="zh-CN" sz="7200" b="1">
                <a:solidFill>
                  <a:schemeClr val="accent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</a:t>
            </a:r>
            <a:r>
              <a:rPr lang="zh-CN" altLang="en-US" sz="7200" b="1">
                <a:solidFill>
                  <a:schemeClr val="accent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培养</a:t>
            </a:r>
            <a:endParaRPr lang="zh-CN" altLang="en-US" sz="7200" b="1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l"/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会做。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满足功能</a:t>
            </a:r>
            <a:endParaRPr lang="zh-CN" altLang="en-US" sz="3200" b="1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做好。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符合标准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做美。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给人美感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5619115" y="1136015"/>
          <a:ext cx="5132070" cy="512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5128260" imgH="5120640" progId="Paint.Picture">
                  <p:embed/>
                </p:oleObj>
              </mc:Choice>
              <mc:Fallback>
                <p:oleObj name="" r:id="rId1" imgW="5128260" imgH="5120640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19115" y="1136015"/>
                        <a:ext cx="5132070" cy="5124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观念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204210"/>
          </a:xfrm>
        </p:spPr>
        <p:txBody>
          <a:bodyPr/>
          <a:p>
            <a:pPr marL="0" indent="0">
              <a:buNone/>
            </a:pPr>
            <a:r>
              <a:rPr lang="zh-CN" altLang="en-US"/>
              <a:t>没有什么东西是废品，</a:t>
            </a:r>
            <a:r>
              <a:rPr lang="zh-CN" altLang="en-US">
                <a:sym typeface="+mn-ea"/>
              </a:rPr>
              <a:t>无用</a:t>
            </a:r>
            <a:r>
              <a:rPr lang="zh-CN" altLang="en-US"/>
              <a:t>只是对你而言。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凌乱是十分耗时费力的，是低效的代名词。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多和少、快和慢都不是艺术，追求恰到好处。         （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辩证看问题</a:t>
            </a:r>
            <a:r>
              <a:rPr lang="zh-CN" altLang="en-US"/>
              <a:t>）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深度思考是走向艺术的前提。                                        （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蕴含深意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）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你若孤独存在，就少了几条通往艺术殿堂的道路。（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触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类旁通</a:t>
            </a:r>
            <a:r>
              <a:rPr lang="zh-CN" altLang="en-US"/>
              <a:t>）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不是每个人都能走到艺术</a:t>
            </a:r>
            <a:r>
              <a:rPr lang="zh-CN" altLang="en-US">
                <a:sym typeface="+mn-ea"/>
              </a:rPr>
              <a:t>殿堂，递水给前往的人也是福德。</a:t>
            </a:r>
            <a:endParaRPr lang="zh-CN" altLang="en-US"/>
          </a:p>
        </p:txBody>
      </p:sp>
      <p:graphicFrame>
        <p:nvGraphicFramePr>
          <p:cNvPr id="4" name="对象 3"/>
          <p:cNvGraphicFramePr/>
          <p:nvPr/>
        </p:nvGraphicFramePr>
        <p:xfrm>
          <a:off x="838200" y="5164455"/>
          <a:ext cx="370649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3703320" imgH="510540" progId="Paint.Picture">
                  <p:embed/>
                </p:oleObj>
              </mc:Choice>
              <mc:Fallback>
                <p:oleObj name="" r:id="rId1" imgW="3703320" imgH="51054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38200" y="5164455"/>
                        <a:ext cx="3706495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/>
          <p:nvPr/>
        </p:nvGraphicFramePr>
        <p:xfrm>
          <a:off x="4544695" y="5164455"/>
          <a:ext cx="370649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3703320" imgH="510540" progId="Paint.Picture">
                  <p:embed/>
                </p:oleObj>
              </mc:Choice>
              <mc:Fallback>
                <p:oleObj name="" r:id="rId3" imgW="3703320" imgH="510540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44695" y="5164455"/>
                        <a:ext cx="3706495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7531100" y="5164455"/>
          <a:ext cx="370649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4" imgW="3703320" imgH="510540" progId="Paint.Picture">
                  <p:embed/>
                </p:oleObj>
              </mc:Choice>
              <mc:Fallback>
                <p:oleObj name="" r:id="rId4" imgW="3703320" imgH="510540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531100" y="5164455"/>
                        <a:ext cx="3706495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055370" y="1045845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脏乱</a:t>
            </a:r>
            <a:endParaRPr lang="zh-CN" altLang="en-US" sz="72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6350" y="464947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整洁</a:t>
            </a:r>
            <a:endParaRPr lang="zh-CN" altLang="en-US" sz="72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09710" y="1022985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艺术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8" name="对象 7"/>
          <p:cNvGraphicFramePr/>
          <p:nvPr/>
        </p:nvGraphicFramePr>
        <p:xfrm>
          <a:off x="119380" y="2304415"/>
          <a:ext cx="3890645" cy="3495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4792980" imgH="3589020" progId="Paint.Picture">
                  <p:embed/>
                </p:oleObj>
              </mc:Choice>
              <mc:Fallback>
                <p:oleObj name="" r:id="rId1" imgW="4792980" imgH="3589020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9380" y="2304415"/>
                        <a:ext cx="3890645" cy="3495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/>
          <p:nvPr/>
        </p:nvGraphicFramePr>
        <p:xfrm>
          <a:off x="8122920" y="2353310"/>
          <a:ext cx="3992245" cy="3495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5631180" imgH="4328160" progId="Paint.Picture">
                  <p:embed/>
                </p:oleObj>
              </mc:Choice>
              <mc:Fallback>
                <p:oleObj name="" r:id="rId3" imgW="5631180" imgH="4328160" progId="Paint.Picture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22920" y="2353310"/>
                        <a:ext cx="3992245" cy="3495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/>
          <p:nvPr/>
        </p:nvGraphicFramePr>
        <p:xfrm>
          <a:off x="4114800" y="259715"/>
          <a:ext cx="3962400" cy="3828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5" imgW="5684520" imgH="3825240" progId="Paint.Picture">
                  <p:embed/>
                </p:oleObj>
              </mc:Choice>
              <mc:Fallback>
                <p:oleObj name="" r:id="rId5" imgW="5684520" imgH="3825240" progId="Paint.Picture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14800" y="259715"/>
                        <a:ext cx="3962400" cy="3828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478155" y="2178685"/>
          <a:ext cx="3197860" cy="4152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3672840" imgH="4876800" progId="Paint.Picture">
                  <p:embed/>
                </p:oleObj>
              </mc:Choice>
              <mc:Fallback>
                <p:oleObj name="" r:id="rId1" imgW="3672840" imgH="487680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8155" y="2178685"/>
                        <a:ext cx="3197860" cy="41522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/>
          <p:nvPr/>
        </p:nvGraphicFramePr>
        <p:xfrm>
          <a:off x="8128000" y="2178685"/>
          <a:ext cx="3641725" cy="4152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3848100" imgH="4351020" progId="Paint.Picture">
                  <p:embed/>
                </p:oleObj>
              </mc:Choice>
              <mc:Fallback>
                <p:oleObj name="" r:id="rId3" imgW="3848100" imgH="4351020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28000" y="2178685"/>
                        <a:ext cx="3641725" cy="41522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1635125" y="82677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凌乱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55540" y="507873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整齐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37575" y="82677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艺术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11" name="对象 10"/>
          <p:cNvGraphicFramePr/>
          <p:nvPr/>
        </p:nvGraphicFramePr>
        <p:xfrm>
          <a:off x="4024630" y="426720"/>
          <a:ext cx="3881755" cy="4571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5" imgW="3878580" imgH="5029200" progId="Paint.Picture">
                  <p:embed/>
                </p:oleObj>
              </mc:Choice>
              <mc:Fallback>
                <p:oleObj name="" r:id="rId5" imgW="3878580" imgH="5029200" progId="Paint.Picture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24630" y="426720"/>
                        <a:ext cx="3881755" cy="4571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谁都知道</a:t>
            </a:r>
            <a:r>
              <a:rPr lang="en-US" altLang="zh-CN"/>
              <a:t>“</a:t>
            </a:r>
            <a:r>
              <a:rPr lang="zh-CN" altLang="en-US"/>
              <a:t>美</a:t>
            </a:r>
            <a:r>
              <a:rPr lang="en-US" altLang="zh-CN"/>
              <a:t>”</a:t>
            </a:r>
            <a:r>
              <a:rPr lang="zh-CN" altLang="en-US"/>
              <a:t>很好？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353185"/>
          </a:xfrm>
        </p:spPr>
        <p:txBody>
          <a:bodyPr/>
          <a:p>
            <a:pPr marL="0" indent="0">
              <a:buNone/>
            </a:pPr>
            <a:r>
              <a:rPr lang="zh-CN" altLang="en-US"/>
              <a:t>可怎么才美呢？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怎么才艺术呢？</a:t>
            </a:r>
            <a:endParaRPr lang="zh-CN" altLang="en-US"/>
          </a:p>
        </p:txBody>
      </p:sp>
      <p:graphicFrame>
        <p:nvGraphicFramePr>
          <p:cNvPr id="4" name="对象 3"/>
          <p:cNvGraphicFramePr/>
          <p:nvPr/>
        </p:nvGraphicFramePr>
        <p:xfrm>
          <a:off x="6251575" y="1426210"/>
          <a:ext cx="5410200" cy="5155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5120640" imgH="5151120" progId="Paint.Picture">
                  <p:embed/>
                </p:oleObj>
              </mc:Choice>
              <mc:Fallback>
                <p:oleObj name="" r:id="rId1" imgW="5120640" imgH="515112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51575" y="1426210"/>
                        <a:ext cx="5410200" cy="5155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6870"/>
            <a:ext cx="10515600" cy="1325563"/>
          </a:xfrm>
        </p:spPr>
        <p:txBody>
          <a:bodyPr/>
          <a:p>
            <a:r>
              <a:rPr lang="zh-CN" altLang="en-US"/>
              <a:t>从技术走向艺术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3560" y="2805430"/>
            <a:ext cx="5082540" cy="21837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/>
                <a:solidFill>
                  <a:schemeClr val="accent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认同美</a:t>
            </a:r>
            <a:endParaRPr lang="zh-CN" altLang="en-US" sz="7200" b="1">
              <a:ln/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l"/>
            <a:r>
              <a:rPr lang="zh-CN" altLang="en-US" sz="3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怀揣着美好，向往着美好！</a:t>
            </a:r>
            <a:endParaRPr lang="zh-CN" altLang="en-US" sz="32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l"/>
            <a:r>
              <a:rPr lang="zh-CN" altLang="en-US" sz="3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才能走向美好！</a:t>
            </a:r>
            <a:endParaRPr lang="zh-CN" altLang="en-US" sz="32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7" name="对象 6"/>
          <p:cNvGraphicFramePr/>
          <p:nvPr/>
        </p:nvGraphicFramePr>
        <p:xfrm>
          <a:off x="6092190" y="843915"/>
          <a:ext cx="5147945" cy="5170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" imgW="5143500" imgH="5166360" progId="Paint.Picture">
                  <p:embed/>
                </p:oleObj>
              </mc:Choice>
              <mc:Fallback>
                <p:oleObj name="" r:id="rId1" imgW="5143500" imgH="516636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92190" y="843915"/>
                        <a:ext cx="5147945" cy="51701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543560" y="2805430"/>
            <a:ext cx="5082540" cy="21837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accent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践行美</a:t>
            </a:r>
            <a:endParaRPr lang="zh-CN" altLang="en-US" sz="7200" b="1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向着美好的方向一直前行！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就能走向美好！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6332220" y="1216660"/>
          <a:ext cx="5093970" cy="4865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5090160" imgH="4861560" progId="Paint.Picture">
                  <p:embed/>
                </p:oleObj>
              </mc:Choice>
              <mc:Fallback>
                <p:oleObj name="" r:id="rId1" imgW="5090160" imgH="4861560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332220" y="1216660"/>
                        <a:ext cx="5093970" cy="4865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838200" y="356870"/>
            <a:ext cx="10515600" cy="1325563"/>
          </a:xfrm>
        </p:spPr>
        <p:txBody>
          <a:bodyPr/>
          <a:p>
            <a:r>
              <a:rPr lang="zh-CN" altLang="en-US"/>
              <a:t>从技术走向艺术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39408" y="2805430"/>
            <a:ext cx="5490845" cy="21837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accent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追求美</a:t>
            </a:r>
            <a:endParaRPr lang="zh-CN" altLang="en-US" sz="7200" b="1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不断把好的东西做得的更好！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终能走向美好！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838200" y="356870"/>
            <a:ext cx="10515600" cy="1325563"/>
          </a:xfrm>
        </p:spPr>
        <p:txBody>
          <a:bodyPr/>
          <a:p>
            <a:r>
              <a:rPr lang="zh-CN" altLang="en-US"/>
              <a:t>从技术走向艺术</a:t>
            </a:r>
            <a:endParaRPr lang="zh-CN" altLang="en-US"/>
          </a:p>
        </p:txBody>
      </p:sp>
      <p:graphicFrame>
        <p:nvGraphicFramePr>
          <p:cNvPr id="2" name="对象 1"/>
          <p:cNvGraphicFramePr/>
          <p:nvPr/>
        </p:nvGraphicFramePr>
        <p:xfrm>
          <a:off x="6413500" y="992505"/>
          <a:ext cx="5093970" cy="4872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5090160" imgH="4869180" progId="Paint.Picture">
                  <p:embed/>
                </p:oleObj>
              </mc:Choice>
              <mc:Fallback>
                <p:oleObj name="" r:id="rId1" imgW="5090160" imgH="4869180" progId="Paint.Picture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13500" y="992505"/>
                        <a:ext cx="5093970" cy="4872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2155" y="2176145"/>
            <a:ext cx="5765800" cy="2662555"/>
          </a:xfrm>
        </p:spPr>
        <p:txBody>
          <a:bodyPr/>
          <a:p>
            <a:pPr marL="0" indent="0">
              <a:buNone/>
            </a:pPr>
            <a:r>
              <a:rPr lang="zh-CN" altLang="en-US"/>
              <a:t>会做不等于做好，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做好不</a:t>
            </a:r>
            <a:r>
              <a:rPr lang="zh-CN" altLang="en-US">
                <a:sym typeface="+mn-ea"/>
              </a:rPr>
              <a:t>等于</a:t>
            </a:r>
            <a:r>
              <a:rPr lang="zh-CN" altLang="en-US"/>
              <a:t>做精，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做精不</a:t>
            </a:r>
            <a:r>
              <a:rPr lang="zh-CN" altLang="en-US">
                <a:sym typeface="+mn-ea"/>
              </a:rPr>
              <a:t>等于</a:t>
            </a:r>
            <a:r>
              <a:rPr lang="zh-CN" altLang="en-US"/>
              <a:t>艺术，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会做、做好、做精都是技术，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是通向艺术大门。</a:t>
            </a:r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838200" y="356870"/>
            <a:ext cx="10515600" cy="1325563"/>
          </a:xfrm>
        </p:spPr>
        <p:txBody>
          <a:bodyPr/>
          <a:p>
            <a:r>
              <a:rPr lang="zh-CN" altLang="en-US"/>
              <a:t>从技术走向艺术</a:t>
            </a:r>
            <a:endParaRPr lang="zh-CN" altLang="en-US"/>
          </a:p>
        </p:txBody>
      </p:sp>
      <p:graphicFrame>
        <p:nvGraphicFramePr>
          <p:cNvPr id="6" name="对象 5"/>
          <p:cNvGraphicFramePr/>
          <p:nvPr/>
        </p:nvGraphicFramePr>
        <p:xfrm>
          <a:off x="6235700" y="1983105"/>
          <a:ext cx="5118100" cy="445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" imgW="6370320" imgH="5128260" progId="Paint.Picture">
                  <p:embed/>
                </p:oleObj>
              </mc:Choice>
              <mc:Fallback>
                <p:oleObj name="" r:id="rId1" imgW="6370320" imgH="5128260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35700" y="1983105"/>
                        <a:ext cx="5118100" cy="445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38760" y="2805430"/>
            <a:ext cx="5692140" cy="36614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solidFill>
                  <a:schemeClr val="accent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专业中的艺术</a:t>
            </a:r>
            <a:endParaRPr lang="zh-CN" altLang="en-US" sz="7200" b="1">
              <a:solidFill>
                <a:schemeClr val="accent4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l"/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极致完美。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蕴含深意。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（内含情怀、富有意景）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激发情感共鸣。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l"/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838200" y="356870"/>
            <a:ext cx="10515600" cy="1325563"/>
          </a:xfrm>
        </p:spPr>
        <p:txBody>
          <a:bodyPr/>
          <a:p>
            <a:r>
              <a:rPr lang="zh-CN" altLang="en-US"/>
              <a:t>从技术走向艺术</a:t>
            </a:r>
            <a:endParaRPr lang="zh-CN" altLang="en-US"/>
          </a:p>
        </p:txBody>
      </p:sp>
      <p:graphicFrame>
        <p:nvGraphicFramePr>
          <p:cNvPr id="8" name="对象 7"/>
          <p:cNvGraphicFramePr/>
          <p:nvPr/>
        </p:nvGraphicFramePr>
        <p:xfrm>
          <a:off x="6763385" y="1177290"/>
          <a:ext cx="4368165" cy="4503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8709660" imgH="7124700" progId="Paint.Picture">
                  <p:embed/>
                </p:oleObj>
              </mc:Choice>
              <mc:Fallback>
                <p:oleObj name="" r:id="rId1" imgW="8709660" imgH="7124700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763385" y="1177290"/>
                        <a:ext cx="4368165" cy="4503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591</Words>
  <Application>WPS 演示</Application>
  <PresentationFormat>宽屏</PresentationFormat>
  <Paragraphs>84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18</vt:i4>
      </vt:variant>
      <vt:variant>
        <vt:lpstr>幻灯片标题</vt:lpstr>
      </vt:variant>
      <vt:variant>
        <vt:i4>12</vt:i4>
      </vt:variant>
    </vt:vector>
  </HeadingPairs>
  <TitlesOfParts>
    <vt:vector size="38" baseType="lpstr">
      <vt:lpstr>Arial</vt:lpstr>
      <vt:lpstr>宋体</vt:lpstr>
      <vt:lpstr>Wingdings</vt:lpstr>
      <vt:lpstr>Arial Unicode MS</vt:lpstr>
      <vt:lpstr>Calibri Light</vt:lpstr>
      <vt:lpstr>Calibri</vt:lpstr>
      <vt:lpstr>微软雅黑</vt:lpstr>
      <vt:lpstr>Office 主题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从技术走向艺术</vt:lpstr>
      <vt:lpstr>从技术走向艺术</vt:lpstr>
      <vt:lpstr>从技术走向艺术</vt:lpstr>
      <vt:lpstr>从技术走向艺术</vt:lpstr>
      <vt:lpstr>从技术走向艺术</vt:lpstr>
      <vt:lpstr>从技术走向艺术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97954</cp:lastModifiedBy>
  <cp:revision>7</cp:revision>
  <dcterms:created xsi:type="dcterms:W3CDTF">2019-10-04T07:01:37Z</dcterms:created>
  <dcterms:modified xsi:type="dcterms:W3CDTF">2019-10-04T13:52:13Z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