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327" r:id="rId4"/>
    <p:sldId id="261" r:id="rId5"/>
    <p:sldId id="258" r:id="rId6"/>
    <p:sldId id="288" r:id="rId7"/>
    <p:sldId id="286" r:id="rId8"/>
    <p:sldId id="291" r:id="rId10"/>
    <p:sldId id="289" r:id="rId11"/>
    <p:sldId id="326" r:id="rId12"/>
    <p:sldId id="292" r:id="rId13"/>
    <p:sldId id="287" r:id="rId14"/>
    <p:sldId id="290" r:id="rId15"/>
    <p:sldId id="259" r:id="rId16"/>
    <p:sldId id="325" r:id="rId17"/>
    <p:sldId id="272" r:id="rId18"/>
    <p:sldId id="267" r:id="rId19"/>
    <p:sldId id="313" r:id="rId20"/>
    <p:sldId id="269" r:id="rId21"/>
    <p:sldId id="356" r:id="rId22"/>
    <p:sldId id="270" r:id="rId23"/>
    <p:sldId id="358" r:id="rId24"/>
    <p:sldId id="273" r:id="rId25"/>
    <p:sldId id="271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6552728" cy="2796874"/>
          </a:xfrm>
        </p:spPr>
        <p:txBody>
          <a:bodyPr>
            <a:noAutofit/>
          </a:bodyPr>
          <a:lstStyle/>
          <a:p>
            <a:pPr algn="l"/>
            <a:r>
              <a:rPr lang="zh-CN" altLang="en-US" sz="6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关于余华 </a:t>
            </a:r>
            <a:r>
              <a:rPr lang="zh-CN" altLang="en-US" sz="6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</a:t>
            </a:r>
            <a:endParaRPr lang="en-US" altLang="zh-CN" sz="60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endParaRPr lang="en-US" altLang="zh-CN" sz="48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还有他的</a:t>
            </a:r>
            <a:r>
              <a:rPr lang="en-US" altLang="zh-CN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</a:t>
            </a:r>
            <a:r>
              <a:rPr lang="en-US" altLang="zh-CN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72" y="4995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整本书阅读开题指导</a:t>
            </a:r>
            <a:endParaRPr lang="zh-CN" altLang="en-US" sz="3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余华的自述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7520" y="295910"/>
            <a:ext cx="800671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latin typeface="+mn-ea"/>
                <a:cs typeface="+mn-ea"/>
              </a:rPr>
              <a:t>    </a:t>
            </a:r>
            <a:r>
              <a:rPr lang="zh-CN" sz="2800" b="0">
                <a:latin typeface="+mn-ea"/>
                <a:cs typeface="+mn-ea"/>
              </a:rPr>
              <a:t>文化大革命开始时，我念小学一年级；文化大革命结束时，我高中毕业。我的成长目睹了一次次的游行、一次次的批斗大会、一次次的造反派之间的武斗，还有层出不穷的街头群架。在贴满了大字报的街道上见到几个鲜血淋淋的人迎面走来，是我成长里习以为常的事情。这是我小时候的大环境，小环境也同样是血淋淋的。我的父母都是医生，我和哥哥是在医院里长大的，我们在医院的走廊和病房里到处乱窜，习惯了来苏儿的气味，习惯了嚎叫的声音和呻吟的声音，习惯了苍白的脸色和奄奄一息的表情，习惯了沾满血迹的纱布扔在病房里和走廊上。我们的父亲时常是刚刚给患者做完手术，手术服上和口罩上血迹斑斑，就在医院里到处走动，喊叫我们的名字，要我们立刻到食堂去吃饭。</a:t>
            </a:r>
            <a:endParaRPr lang="zh-CN" sz="2800" b="0">
              <a:latin typeface="+mn-ea"/>
              <a:cs typeface="+mn-ea"/>
            </a:endParaRPr>
          </a:p>
          <a:p>
            <a:endParaRPr lang="zh-CN" altLang="en-US" sz="28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800" y="227330"/>
            <a:ext cx="8509000" cy="5899150"/>
          </a:xfrm>
        </p:spPr>
        <p:txBody>
          <a:bodyPr/>
          <a:p>
            <a:r>
              <a:rPr lang="zh-CN">
                <a:latin typeface="+mn-ea"/>
                <a:cs typeface="+mn-ea"/>
                <a:sym typeface="+mn-ea"/>
              </a:rPr>
              <a:t>当时医院的手术室是一间简陋的平房，有时候我和哥哥会趁着护士不在手术室门外的时候，迅速地长驱直入，去看看正在给病人进行手术的父亲，看到父亲戴着透明手套的手在病人肚子上划开的口子伸进去，扒拉着里面的肠子和器官。父亲发现我们兄弟两个站在一旁偷看手术过程时，就会吼叫一声：</a:t>
            </a:r>
            <a:r>
              <a:rPr lang="en-US">
                <a:latin typeface="+mn-ea"/>
                <a:cs typeface="+mn-ea"/>
                <a:sym typeface="+mn-ea"/>
              </a:rPr>
              <a:t>“</a:t>
            </a:r>
            <a:r>
              <a:rPr lang="zh-CN">
                <a:latin typeface="+mn-ea"/>
                <a:cs typeface="+mn-ea"/>
                <a:sym typeface="+mn-ea"/>
              </a:rPr>
              <a:t>滚出去！</a:t>
            </a:r>
            <a:r>
              <a:rPr lang="en-US">
                <a:latin typeface="+mn-ea"/>
                <a:cs typeface="+mn-ea"/>
                <a:sym typeface="+mn-ea"/>
              </a:rPr>
              <a:t>”</a:t>
            </a:r>
            <a:r>
              <a:rPr lang="zh-CN">
                <a:latin typeface="+mn-ea"/>
                <a:cs typeface="+mn-ea"/>
                <a:sym typeface="+mn-ea"/>
              </a:rPr>
              <a:t>我们立刻逃之夭夭。</a:t>
            </a:r>
            <a:endParaRPr lang="zh-CN" altLang="en-US">
              <a:latin typeface="+mn-ea"/>
              <a:cs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716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关于余华  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           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en-US" altLang="zh-CN" sz="3200" b="1" dirty="0">
                <a:solidFill>
                  <a:srgbClr val="009E47"/>
                </a:solidFill>
              </a:rPr>
              <a:t>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                                  </a:t>
            </a:r>
            <a:r>
              <a:rPr lang="en-US" altLang="zh-CN" sz="3200" b="1" dirty="0" smtClean="0">
                <a:solidFill>
                  <a:srgbClr val="0000CC"/>
                </a:solidFill>
              </a:rPr>
              <a:t>【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046" y="5229200"/>
            <a:ext cx="30978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</a:t>
            </a:r>
            <a:endParaRPr lang="en-US" altLang="zh-CN" sz="24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740410" y="1207135"/>
            <a:ext cx="77196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余华的新浪博客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</a:rPr>
              <a:t>余华研究中心 http://yuhua.zjnu.cn/7401/list.htm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992年 33岁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在《收获》发表重要长篇小说《活着》，后由长江文艺出版社出版。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img3.imgtn.bdimg.com/it/u=1394742622,2198052605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图片 3" descr="L750634306000130000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0"/>
            <a:ext cx="46513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368152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</a:rPr>
              <a:t>关于《活着》的版本</a:t>
            </a:r>
            <a:br>
              <a:rPr lang="en-US" altLang="zh-CN" sz="3200" b="1" dirty="0" smtClean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492885"/>
            <a:ext cx="1400810" cy="2050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80565" y="1840865"/>
            <a:ext cx="2540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出版社: 北京十月文艺出版社</a:t>
            </a:r>
            <a:endParaRPr lang="zh-CN" altLang="en-US"/>
          </a:p>
          <a:p>
            <a:r>
              <a:rPr lang="zh-CN" altLang="en-US"/>
              <a:t>出版年: 2017-6-1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565" y="1628775"/>
            <a:ext cx="1539875" cy="1915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80785" y="184086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出版社: 麥田</a:t>
            </a:r>
            <a:endParaRPr lang="zh-CN" altLang="en-US"/>
          </a:p>
          <a:p>
            <a:r>
              <a:rPr lang="zh-CN" altLang="en-US"/>
              <a:t>副标题: 二十週年精裝珍藏版</a:t>
            </a:r>
            <a:endParaRPr lang="zh-CN" altLang="en-US"/>
          </a:p>
          <a:p>
            <a:r>
              <a:rPr lang="zh-CN" altLang="en-US"/>
              <a:t>出版年: 2013-1-29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" y="3942080"/>
            <a:ext cx="3018790" cy="2228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470" y="4149090"/>
            <a:ext cx="5060315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16890" y="2721610"/>
            <a:ext cx="79317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关于《活着》的中篇小说，长篇小说和电影、电视剧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128905" y="639445"/>
            <a:ext cx="8557895" cy="5487035"/>
          </a:xfrm>
        </p:spPr>
        <p:txBody>
          <a:bodyPr/>
          <a:p>
            <a:r>
              <a:rPr lang="zh-CN" altLang="en-US"/>
              <a:t>除此之外：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327" y="1475209"/>
            <a:ext cx="8229600" cy="2404864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先读什么？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                                   自序</a:t>
            </a:r>
            <a:r>
              <a:rPr lang="en-US" altLang="zh-CN" b="1" dirty="0">
                <a:solidFill>
                  <a:srgbClr val="0000CC"/>
                </a:solidFill>
              </a:rPr>
              <a:t> </a:t>
            </a:r>
            <a:r>
              <a:rPr lang="en-US" altLang="zh-CN" b="1" dirty="0" smtClean="0">
                <a:solidFill>
                  <a:srgbClr val="0000CC"/>
                </a:solidFill>
              </a:rPr>
              <a:t>          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</a:t>
            </a:r>
            <a:r>
              <a:rPr lang="zh-CN" altLang="en-US" b="1" dirty="0" smtClean="0"/>
              <a:t>思考：</a:t>
            </a:r>
            <a:r>
              <a:rPr lang="en-US" altLang="zh-CN" b="1" dirty="0" smtClean="0"/>
              <a:t>        </a:t>
            </a:r>
            <a:r>
              <a:rPr lang="zh-CN" altLang="en-US" b="1" dirty="0" smtClean="0"/>
              <a:t>写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活着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的背景与目的？</a:t>
            </a:r>
            <a:endParaRPr lang="zh-CN" altLang="en-US" b="1" dirty="0" smtClean="0"/>
          </a:p>
          <a:p>
            <a:pPr marL="0" indent="0">
              <a:buNone/>
            </a:pPr>
            <a:r>
              <a:rPr lang="zh-CN" altLang="en-US" b="1" dirty="0" smtClean="0"/>
              <a:t>                          多个自序存在的意义？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</a:t>
            </a:r>
            <a:endParaRPr lang="zh-CN" altLang="en-US" b="1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关于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活着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阅读的指导</a:t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29327" y="3747968"/>
            <a:ext cx="8229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</a:t>
            </a:r>
            <a:r>
              <a:rPr lang="zh-CN" altLang="en-US" b="1" dirty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再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读什么？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                               </a:t>
            </a:r>
            <a:r>
              <a:rPr lang="zh-CN" altLang="en-US" sz="3900" b="1" dirty="0" smtClean="0">
                <a:solidFill>
                  <a:srgbClr val="0000CC"/>
                </a:solidFill>
              </a:rPr>
              <a:t>看内容</a:t>
            </a:r>
            <a:endParaRPr lang="zh-CN" altLang="en-US" sz="3900" b="1" dirty="0" smtClean="0">
              <a:solidFill>
                <a:srgbClr val="0000CC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900" b="1" dirty="0" smtClean="0">
                <a:solidFill>
                  <a:srgbClr val="0000CC"/>
                </a:solidFill>
              </a:rPr>
              <a:t>                         </a:t>
            </a:r>
            <a:r>
              <a:rPr lang="en-US" altLang="zh-CN" b="1" dirty="0" smtClean="0">
                <a:solidFill>
                  <a:srgbClr val="0000CC"/>
                </a:solidFill>
              </a:rPr>
              <a:t>           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dirty="0" smtClean="0"/>
              <a:t>    </a:t>
            </a:r>
            <a:r>
              <a:rPr lang="en-US" altLang="zh-CN" b="1" dirty="0" smtClean="0"/>
              <a:t>                                 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阅读指导：批注式阅读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线条、符号</a:t>
            </a:r>
            <a:r>
              <a:rPr lang="zh-CN" altLang="en-US"/>
              <a:t>或</a:t>
            </a:r>
            <a:r>
              <a:rPr lang="zh-CN" altLang="en-US">
                <a:solidFill>
                  <a:srgbClr val="FF0000"/>
                </a:solidFill>
              </a:rPr>
              <a:t>简洁的文字</a:t>
            </a:r>
            <a:r>
              <a:rPr lang="zh-CN" altLang="en-US"/>
              <a:t>加以标注的读书方法。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" y="20955"/>
            <a:ext cx="8466455" cy="5645150"/>
          </a:xfrm>
        </p:spPr>
        <p:txBody>
          <a:bodyPr>
            <a:noAutofit/>
          </a:bodyPr>
          <a:p>
            <a:r>
              <a:rPr lang="en-US" altLang="zh-CN" sz="2800"/>
              <a:t>   </a:t>
            </a:r>
            <a:r>
              <a:rPr lang="en-US" altLang="zh-CN" sz="2800">
                <a:latin typeface="+mn-ea"/>
                <a:cs typeface="+mn-ea"/>
              </a:rPr>
              <a:t> 2015</a:t>
            </a:r>
            <a:r>
              <a:rPr lang="zh-CN" altLang="en-US" sz="2800">
                <a:latin typeface="+mn-ea"/>
                <a:cs typeface="+mn-ea"/>
              </a:rPr>
              <a:t>timeoutbeijing公布了一份“20世纪最佳中文小说”的书单，由25位专家共同评选出20本书。该书单的评选条件有三：必须有英文版；必须出版于1900年以后；必须是在大中华地区出生的作者。鲁迅、张爱玲、莫言、余华、迟子建等作家均有小说入围。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附“20世纪最佳中文小说”书单：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鲁迅 《阿Q正传》（The Real Story of Ah Q and Other Tales of China）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+mn-ea"/>
                <a:cs typeface="+mn-ea"/>
              </a:rPr>
              <a:t>余华 《活着》（To Live）</a:t>
            </a:r>
            <a:endParaRPr lang="zh-CN" altLang="en-US" sz="2800">
              <a:solidFill>
                <a:srgbClr val="FF0000"/>
              </a:solidFill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张爱玲 《倾城之恋》（Love in a Fallen City）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莫言 《红高粱家族》（Red Sorghum）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钱钟书 《围城》（Fortress Besieged）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迟子建 《额尔古纳河右岸》（The Last Quarter of the Moon）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老舍 《猫城记》（Cat Country）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赛珍珠 《大地》（The Good Earth）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阎连科 《丁庄梦》（Dream of the Ding Village）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马建 《拉面者》（The Noodle Maker）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盛可以 《北妹》（Northern Girls）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陈希我 《冒犯书》（The Book of Sins）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戴思杰 《巴尔札克与小裁缝》（Balzac and the Little Chinese Seamstress）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韩少功 《马桥辞典》（A Dictionary of Maqiao）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J.G. 巴拉德 《太阳帝国》（Empire of the Sun）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麦家 《解密》（Decoded）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裘小龙 《石库门骊歌》（When Red is Black）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吴明益 《复眼人》（The Man with the Compound Eyes）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李翊云 《漂泊者》（The Vagrants）</a:t>
            </a:r>
            <a:endParaRPr lang="zh-CN" altLang="en-US" sz="2800">
              <a:latin typeface="+mn-ea"/>
              <a:cs typeface="+mn-ea"/>
            </a:endParaRPr>
          </a:p>
          <a:p>
            <a:r>
              <a:rPr lang="zh-CN" altLang="en-US" sz="2800">
                <a:latin typeface="+mn-ea"/>
                <a:cs typeface="+mn-ea"/>
              </a:rPr>
              <a:t>闵安琪 《毛夫人》（Becoming Madame Mao）</a:t>
            </a:r>
            <a:endParaRPr lang="zh-CN" altLang="en-US" sz="28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关于</a:t>
            </a:r>
            <a:r>
              <a:rPr lang="en-US" altLang="zh-CN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</a:t>
            </a:r>
            <a:r>
              <a:rPr lang="zh-CN" altLang="en-US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活着</a:t>
            </a:r>
            <a:r>
              <a:rPr lang="en-US" altLang="zh-CN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》</a:t>
            </a:r>
            <a:br>
              <a:rPr lang="en-US" altLang="zh-CN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05410" y="899875"/>
            <a:ext cx="9144000" cy="576064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                     如何</a:t>
            </a:r>
            <a:r>
              <a:rPr lang="zh-CN" altLang="en-US" b="1" dirty="0" smtClean="0">
                <a:solidFill>
                  <a:srgbClr val="009E47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批注</a:t>
            </a:r>
            <a:endParaRPr lang="en-US" altLang="zh-CN" b="1" dirty="0" smtClean="0">
              <a:solidFill>
                <a:srgbClr val="009E47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92D050"/>
                </a:solidFill>
                <a:latin typeface="+mn-ea"/>
                <a:cs typeface="+mn-ea"/>
              </a:rPr>
              <a:t>（</a:t>
            </a:r>
            <a:r>
              <a:rPr lang="en-US" altLang="zh-CN" b="1" dirty="0">
                <a:solidFill>
                  <a:srgbClr val="92D050"/>
                </a:solidFill>
                <a:latin typeface="+mn-ea"/>
                <a:cs typeface="+mn-ea"/>
              </a:rPr>
              <a:t>1</a:t>
            </a:r>
            <a:r>
              <a:rPr lang="zh-CN" altLang="zh-CN" b="1" dirty="0">
                <a:solidFill>
                  <a:srgbClr val="92D050"/>
                </a:solidFill>
                <a:latin typeface="+mn-ea"/>
                <a:cs typeface="+mn-ea"/>
              </a:rPr>
              <a:t>）批生字词</a:t>
            </a:r>
            <a:r>
              <a:rPr lang="zh-CN" altLang="zh-CN" b="1" dirty="0" smtClean="0">
                <a:solidFill>
                  <a:srgbClr val="92D050"/>
                </a:solidFill>
                <a:latin typeface="+mn-ea"/>
                <a:cs typeface="+mn-ea"/>
              </a:rPr>
              <a:t>。</a:t>
            </a:r>
            <a:endParaRPr lang="en-US" altLang="zh-CN" sz="2400" dirty="0">
              <a:solidFill>
                <a:srgbClr val="92D05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rgbClr val="92D050"/>
                </a:solidFill>
                <a:latin typeface="+mn-ea"/>
                <a:cs typeface="+mn-ea"/>
              </a:rPr>
              <a:t>     </a:t>
            </a:r>
            <a:r>
              <a:rPr lang="zh-CN" altLang="zh-CN" sz="2400" dirty="0" smtClean="0">
                <a:solidFill>
                  <a:srgbClr val="92D050"/>
                </a:solidFill>
                <a:latin typeface="+mn-ea"/>
                <a:cs typeface="+mn-ea"/>
              </a:rPr>
              <a:t>查字典</a:t>
            </a:r>
            <a:r>
              <a:rPr lang="zh-CN" altLang="zh-CN" sz="2400" dirty="0">
                <a:solidFill>
                  <a:srgbClr val="92D050"/>
                </a:solidFill>
                <a:latin typeface="+mn-ea"/>
                <a:cs typeface="+mn-ea"/>
              </a:rPr>
              <a:t>、找参考书，弄清词义，指明</a:t>
            </a:r>
            <a:r>
              <a:rPr lang="zh-CN" altLang="zh-CN" sz="2400" dirty="0" smtClean="0">
                <a:solidFill>
                  <a:srgbClr val="92D050"/>
                </a:solidFill>
                <a:latin typeface="+mn-ea"/>
                <a:cs typeface="+mn-ea"/>
              </a:rPr>
              <a:t>出处</a:t>
            </a:r>
            <a:r>
              <a:rPr lang="zh-CN" altLang="en-US" sz="2400" dirty="0">
                <a:solidFill>
                  <a:srgbClr val="92D050"/>
                </a:solidFill>
                <a:latin typeface="+mn-ea"/>
                <a:cs typeface="+mn-ea"/>
              </a:rPr>
              <a:t>。</a:t>
            </a:r>
            <a:endParaRPr lang="zh-CN" altLang="zh-CN" sz="2400" dirty="0">
              <a:solidFill>
                <a:srgbClr val="92D05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92D050"/>
                </a:solidFill>
                <a:latin typeface="+mn-ea"/>
                <a:cs typeface="+mn-ea"/>
              </a:rPr>
              <a:t>（</a:t>
            </a:r>
            <a:r>
              <a:rPr lang="en-US" altLang="zh-CN" b="1" dirty="0">
                <a:solidFill>
                  <a:srgbClr val="92D050"/>
                </a:solidFill>
                <a:latin typeface="+mn-ea"/>
                <a:cs typeface="+mn-ea"/>
              </a:rPr>
              <a:t>2</a:t>
            </a:r>
            <a:r>
              <a:rPr lang="zh-CN" altLang="zh-CN" b="1" dirty="0">
                <a:solidFill>
                  <a:srgbClr val="92D050"/>
                </a:solidFill>
                <a:latin typeface="+mn-ea"/>
                <a:cs typeface="+mn-ea"/>
              </a:rPr>
              <a:t>）批主要内容</a:t>
            </a:r>
            <a:r>
              <a:rPr lang="zh-CN" altLang="zh-CN" b="1" dirty="0" smtClean="0">
                <a:solidFill>
                  <a:srgbClr val="92D050"/>
                </a:solidFill>
                <a:latin typeface="+mn-ea"/>
                <a:cs typeface="+mn-ea"/>
              </a:rPr>
              <a:t>或</a:t>
            </a:r>
            <a:r>
              <a:rPr lang="zh-CN" altLang="en-US" b="1" dirty="0" smtClean="0">
                <a:solidFill>
                  <a:srgbClr val="92D050"/>
                </a:solidFill>
                <a:latin typeface="+mn-ea"/>
                <a:cs typeface="+mn-ea"/>
              </a:rPr>
              <a:t>章节要旨</a:t>
            </a:r>
            <a:r>
              <a:rPr lang="zh-CN" altLang="zh-CN" b="1" dirty="0" smtClean="0">
                <a:solidFill>
                  <a:srgbClr val="92D050"/>
                </a:solidFill>
                <a:latin typeface="+mn-ea"/>
                <a:cs typeface="+mn-ea"/>
              </a:rPr>
              <a:t>。</a:t>
            </a:r>
            <a:endParaRPr lang="en-US" altLang="zh-CN" b="1" dirty="0" smtClean="0">
              <a:solidFill>
                <a:srgbClr val="92D05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92D050"/>
                </a:solidFill>
                <a:latin typeface="+mn-ea"/>
                <a:cs typeface="+mn-ea"/>
              </a:rPr>
              <a:t> </a:t>
            </a:r>
            <a:r>
              <a:rPr lang="en-US" altLang="zh-CN" sz="2400" b="1" dirty="0" smtClean="0">
                <a:solidFill>
                  <a:srgbClr val="92D050"/>
                </a:solidFill>
                <a:latin typeface="+mn-ea"/>
                <a:cs typeface="+mn-ea"/>
              </a:rPr>
              <a:t>    </a:t>
            </a:r>
            <a:r>
              <a:rPr lang="zh-CN" altLang="zh-CN" sz="2400" dirty="0" smtClean="0">
                <a:solidFill>
                  <a:srgbClr val="92D050"/>
                </a:solidFill>
                <a:latin typeface="+mn-ea"/>
                <a:cs typeface="+mn-ea"/>
              </a:rPr>
              <a:t>把握</a:t>
            </a:r>
            <a:r>
              <a:rPr lang="zh-CN" altLang="zh-CN" sz="2400" dirty="0">
                <a:solidFill>
                  <a:srgbClr val="92D050"/>
                </a:solidFill>
                <a:latin typeface="+mn-ea"/>
                <a:cs typeface="+mn-ea"/>
              </a:rPr>
              <a:t>文章脉络，提示语言特点。</a:t>
            </a:r>
            <a:endParaRPr lang="zh-CN" altLang="zh-CN" sz="2400" dirty="0">
              <a:solidFill>
                <a:srgbClr val="92D05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</a:rPr>
              <a:t>（</a:t>
            </a:r>
            <a:r>
              <a:rPr lang="en-US" altLang="zh-CN" b="1" dirty="0">
                <a:solidFill>
                  <a:srgbClr val="0070C0"/>
                </a:solidFill>
                <a:latin typeface="+mn-ea"/>
                <a:cs typeface="+mn-ea"/>
              </a:rPr>
              <a:t>3</a:t>
            </a: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</a:rPr>
              <a:t>）</a:t>
            </a: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批好词</a:t>
            </a:r>
            <a:r>
              <a:rPr lang="zh-CN" altLang="zh-CN" b="1" dirty="0" smtClean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佳句</a:t>
            </a:r>
            <a:r>
              <a:rPr lang="zh-CN" altLang="en-US" b="1" dirty="0" smtClean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妙构思</a:t>
            </a:r>
            <a:r>
              <a:rPr lang="zh-CN" altLang="zh-CN" b="1" dirty="0" smtClean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。</a:t>
            </a:r>
            <a:r>
              <a:rPr lang="zh-CN" altLang="en-US" dirty="0" smtClean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摘录笔记本，甚至背诵。</a:t>
            </a:r>
            <a:endParaRPr lang="zh-CN" altLang="en-US" dirty="0" smtClean="0">
              <a:solidFill>
                <a:srgbClr val="0070C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4</a:t>
            </a: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en-US" b="1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批方法</a:t>
            </a:r>
            <a:r>
              <a:rPr lang="zh-CN" altLang="en-US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：发现文本中存在的语文方法，准确判断后赏析这一方法运用的效果。</a:t>
            </a:r>
            <a:endParaRPr lang="zh-CN" altLang="zh-CN" b="1" dirty="0">
              <a:solidFill>
                <a:srgbClr val="0070C0"/>
              </a:solidFill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5</a:t>
            </a:r>
            <a:r>
              <a:rPr lang="zh-CN" altLang="zh-CN" b="1" dirty="0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en-US" b="1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批点评</a:t>
            </a:r>
            <a:r>
              <a:rPr lang="zh-CN" altLang="en-US">
                <a:solidFill>
                  <a:srgbClr val="0070C0"/>
                </a:solidFill>
                <a:latin typeface="+mn-ea"/>
                <a:cs typeface="+mn-ea"/>
                <a:sym typeface="+mn-ea"/>
              </a:rPr>
              <a:t>：即对文章内容或语言等各个角度写出自己或褒或贬的评价。这是个性化阅读的独特之处。</a:t>
            </a:r>
            <a:endParaRPr lang="zh-CN" altLang="en-US">
              <a:solidFill>
                <a:srgbClr val="0070C0"/>
              </a:solidFill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endParaRPr lang="zh-CN" altLang="en-US">
              <a:latin typeface="+mn-ea"/>
              <a:cs typeface="+mn-ea"/>
            </a:endParaRPr>
          </a:p>
          <a:p>
            <a:pPr marL="0" indent="0">
              <a:buNone/>
            </a:pPr>
            <a:endParaRPr lang="zh-CN" altLang="en-US">
              <a:latin typeface="+mn-ea"/>
              <a:cs typeface="+mn-ea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009E4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zh-CN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6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zh-CN" altLang="zh-CN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批感悟与联想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有感而发，不论长短，记录灵感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联系延伸，比较阅读。</a:t>
            </a:r>
            <a:endParaRPr lang="zh-CN" altLang="zh-CN" dirty="0" smtClean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marL="0" indent="0">
              <a:buNone/>
            </a:pP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zh-CN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批疑惑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endParaRPr lang="en-US" altLang="zh-CN" b="1" dirty="0" smtClean="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与</a:t>
            </a:r>
            <a:r>
              <a:rPr lang="zh-CN" altLang="zh-CN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文本、与作者进行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对话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，常质疑</a:t>
            </a:r>
            <a:r>
              <a:rPr lang="zh-CN" altLang="zh-CN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zh-CN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/>
              <a:t>关于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活着</a:t>
            </a:r>
            <a:r>
              <a:rPr lang="zh-CN" altLang="en-US" sz="3200" b="1" dirty="0" smtClean="0">
                <a:solidFill>
                  <a:srgbClr val="009E47"/>
                </a:solidFill>
              </a:rPr>
              <a:t> </a:t>
            </a:r>
            <a:r>
              <a:rPr lang="en-US" altLang="zh-CN" sz="3200" b="1" dirty="0" smtClean="0">
                <a:solidFill>
                  <a:srgbClr val="009E47"/>
                </a:solidFill>
              </a:rPr>
              <a:t>》</a:t>
            </a:r>
            <a:br>
              <a:rPr lang="en-US" altLang="zh-CN" sz="3200" b="1" dirty="0" smtClean="0">
                <a:solidFill>
                  <a:srgbClr val="009E47"/>
                </a:solidFill>
              </a:rPr>
            </a:br>
            <a:r>
              <a:rPr lang="zh-CN" altLang="en-US" sz="3200" b="1" dirty="0" smtClean="0">
                <a:solidFill>
                  <a:srgbClr val="009E47"/>
                </a:solidFill>
              </a:rPr>
              <a:t>    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阅读的要求</a:t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595021"/>
            <a:ext cx="86409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）自主进行</a:t>
            </a:r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批注式阅读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每</a:t>
            </a:r>
            <a:r>
              <a:rPr lang="en-US" altLang="zh-CN" sz="2800" b="1" dirty="0" smtClean="0">
                <a:solidFill>
                  <a:srgbClr val="0000CC"/>
                </a:solidFill>
                <a:latin typeface="+mn-ea"/>
              </a:rPr>
              <a:t>50</a:t>
            </a:r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页</a:t>
            </a:r>
            <a:r>
              <a:rPr lang="zh-CN" altLang="en-US" sz="2800" b="1" dirty="0" smtClean="0">
                <a:latin typeface="+mn-ea"/>
              </a:rPr>
              <a:t>批注不得少于</a:t>
            </a:r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五处</a:t>
            </a:r>
            <a:r>
              <a:rPr lang="zh-CN" altLang="en-US" sz="2800" b="1" dirty="0" smtClean="0">
                <a:latin typeface="+mn-ea"/>
              </a:rPr>
              <a:t>。                         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                     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）在阅读中，尝试质疑，每人提出</a:t>
            </a:r>
            <a:r>
              <a:rPr lang="en-US" altLang="zh-CN" sz="2800" b="1" dirty="0" smtClean="0">
                <a:solidFill>
                  <a:srgbClr val="0000CC"/>
                </a:solidFill>
                <a:latin typeface="+mn-ea"/>
              </a:rPr>
              <a:t>1-3</a:t>
            </a:r>
            <a:r>
              <a:rPr lang="zh-CN" altLang="en-US" sz="2800" b="1" dirty="0" smtClean="0">
                <a:latin typeface="+mn-ea"/>
              </a:rPr>
              <a:t>个问题。      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                     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）读书交流展示：分小组合作，做好分工安排。</a:t>
            </a:r>
            <a:endParaRPr lang="en-US" altLang="zh-CN" sz="2800" b="1" dirty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小说人物或者场景绘制员（</a:t>
            </a:r>
            <a:r>
              <a:rPr lang="en-US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名）</a:t>
            </a:r>
            <a:endParaRPr lang="en-US" altLang="zh-CN" sz="28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收集整理员（</a:t>
            </a:r>
            <a:r>
              <a:rPr lang="en-US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名，负责粘贴或制作读书交流</a:t>
            </a:r>
            <a:r>
              <a:rPr lang="en-US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上台展示员（</a:t>
            </a:r>
            <a:r>
              <a:rPr lang="en-US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名）</a:t>
            </a:r>
            <a:endParaRPr lang="en-US" altLang="zh-CN" sz="2800" b="1" dirty="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srgbClr val="0000CC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除此之外，所有人需在自己的批注感悟中精选出一处（或摘抄或拍照）上交给本组收集员。</a:t>
            </a: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457200" y="2512378"/>
            <a:ext cx="8229600" cy="1143000"/>
          </a:xfrm>
        </p:spPr>
        <p:txBody>
          <a:bodyPr/>
          <a:p>
            <a:r>
              <a:rPr lang="zh-CN" altLang="en-US"/>
              <a:t>让我们试一试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900" y="54868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0000CC"/>
                </a:solidFill>
              </a:rPr>
              <a:t>余华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  <p:pic>
        <p:nvPicPr>
          <p:cNvPr id="7" name="图片 6" descr="7aec54e736d12f2e181c42da47c2d5628535686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1431290"/>
            <a:ext cx="6449060" cy="426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9755" y="1914525"/>
            <a:ext cx="8045450" cy="42506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普通</a:t>
            </a:r>
            <a:r>
              <a:rPr lang="zh-CN" altLang="en-US" sz="3600" b="1" dirty="0" smtClean="0"/>
              <a:t>的出生：1960年 ，余华出生于浙江。父亲华自治，山东人，部队转业后在浙江省防疫大队工作。母亲是浙江医院手术室护士长。</a:t>
            </a:r>
            <a:endParaRPr lang="zh-CN" altLang="en-US" sz="3600" b="1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0375" y="712470"/>
            <a:ext cx="8164830" cy="81407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关于余华</a:t>
            </a:r>
            <a:br>
              <a:rPr lang="zh-CN" altLang="en-US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6895" y="197485"/>
            <a:ext cx="754062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1972年  13岁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　　7月，余华小学毕业。此时，适逢海盐县图书馆重新对外开放，父亲为他和哥哥办了两张借书证。从那时起，余华开始阅读小说，尤其是长篇小说。他几乎将那个时代所有的作品都读了一遍，包括《艳阳天》、《金光大道》、《牛田洋》、《虹南作战史》、《新桥》、《矿山风云》、《飞雪迎春》、《闪闪的红星》……等等。他说，当时自己最喜欢的书是《闪闪的红星》，然后是《矿山风云》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56895" y="263525"/>
            <a:ext cx="793242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童年：</a:t>
            </a:r>
            <a:endParaRPr lang="zh-CN" altLang="en-US" sz="24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1967年  8岁。余华在海盐县向阳小学上小学。同时对医院环境越来越熟悉，“那时候，我一放学就是去医院，在医院的各个角落游来荡去的，一直到吃饭。……我父亲当时给我最突出的印象，就是他从手术室里出来时的模样，他的胸前是斑斑的血迹，口罩挂在耳朵上，边走过来边脱下沾满鲜血的手术手套。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1971年  12岁。余华读小学四年级，全家搬到医院里职工宿舍。对此，余华曾回忆到：“我家对面就是太平间，差不多隔几个晚上我就会听到凄惨的哭声。那几年里我听够了哭喊的声音，各种不同的哭声，男的、女的、老的、少的，我都听了不少。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774065"/>
            <a:ext cx="8328025" cy="535241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1978年 19岁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3月，由父母安排，余华进入海盐县武原镇卫生院当牙科医生。余华后来说：</a:t>
            </a:r>
            <a:r>
              <a:rPr lang="zh-CN" altLang="en-US">
                <a:solidFill>
                  <a:srgbClr val="FF0000"/>
                </a:solidFill>
              </a:rPr>
              <a:t>“我实在不喜欢牙医工作，每天八小时的工作，一辈子都要去看别人的口腔，这是世界上最没有风景的地方，牙医的人生道路让我感到一片灰暗。</a:t>
            </a:r>
            <a:r>
              <a:rPr lang="zh-CN" altLang="en-US"/>
              <a:t>由于武原镇卫生院对面就是海盐县文化馆，余华每天看到文化馆的工作人员从来不用正常上班，非常羡慕。但是，当时的文化馆一作人员都需要一技之长，或音乐，或美术，或写作，余华在对自己进行了一番掂量之后，</a:t>
            </a:r>
            <a:r>
              <a:rPr lang="zh-CN" altLang="en-US">
                <a:solidFill>
                  <a:srgbClr val="FF0000"/>
                </a:solidFill>
              </a:rPr>
              <a:t>认为文学最有可能使自己进入文化馆，于是开始写作尝试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140" y="1035050"/>
            <a:ext cx="8455660" cy="5091430"/>
          </a:xfrm>
        </p:spPr>
        <p:txBody>
          <a:bodyPr>
            <a:normAutofit lnSpcReduction="20000"/>
          </a:bodyPr>
          <a:p>
            <a:r>
              <a:rPr lang="zh-CN" altLang="en-US"/>
              <a:t>1987年  28岁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　余华在《北京文学》发表《十八岁出门远行》和《西北风呼啸的中午》，同时又在《收获》发表《四月三日事件》和《一九八六年》，从此开始确立了自己在中国</a:t>
            </a:r>
            <a:r>
              <a:rPr lang="zh-CN" altLang="en-US">
                <a:solidFill>
                  <a:srgbClr val="FF0000"/>
                </a:solidFill>
              </a:rPr>
              <a:t>先锋作家</a:t>
            </a:r>
            <a:r>
              <a:rPr lang="zh-CN" altLang="en-US"/>
              <a:t>中的地位。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　2月，余华赴北京鲁迅文学院参加文学讲习班的学习。7月结束，返回海盐。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680" y="2709863"/>
            <a:ext cx="8229600" cy="1143000"/>
          </a:xfrm>
        </p:spPr>
        <p:txBody>
          <a:bodyPr>
            <a:normAutofit fontScale="90000"/>
          </a:bodyPr>
          <a:p>
            <a:r>
              <a:rPr lang="zh-CN" altLang="en-US"/>
              <a:t>先锋作家？了解一下？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3560</Words>
  <Application>WPS 演示</Application>
  <PresentationFormat>全屏显示(4:3)</PresentationFormat>
  <Paragraphs>144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楷体</vt:lpstr>
      <vt:lpstr>仿宋</vt:lpstr>
      <vt:lpstr>微软雅黑</vt:lpstr>
      <vt:lpstr>Arial Unicode MS</vt:lpstr>
      <vt:lpstr>Calibri</vt:lpstr>
      <vt:lpstr>黑体</vt:lpstr>
      <vt:lpstr>Office 主题</vt:lpstr>
      <vt:lpstr>PowerPoint 演示文稿</vt:lpstr>
      <vt:lpstr>PowerPoint 演示文稿</vt:lpstr>
      <vt:lpstr>余华</vt:lpstr>
      <vt:lpstr>关于余华 </vt:lpstr>
      <vt:lpstr>PowerPoint 演示文稿</vt:lpstr>
      <vt:lpstr>PowerPoint 演示文稿</vt:lpstr>
      <vt:lpstr>PowerPoint 演示文稿</vt:lpstr>
      <vt:lpstr>PowerPoint 演示文稿</vt:lpstr>
      <vt:lpstr>先锋作家？ </vt:lpstr>
      <vt:lpstr>余华的自述</vt:lpstr>
      <vt:lpstr>PowerPoint 演示文稿</vt:lpstr>
      <vt:lpstr>PowerPoint 演示文稿</vt:lpstr>
      <vt:lpstr>关于余华                                                 【推荐阅读】 </vt:lpstr>
      <vt:lpstr>PowerPoint 演示文稿</vt:lpstr>
      <vt:lpstr>PowerPoint 演示文稿</vt:lpstr>
      <vt:lpstr>关于《活着》版本的选择 </vt:lpstr>
      <vt:lpstr>PowerPoint 演示文稿</vt:lpstr>
      <vt:lpstr>关于《活着 》                                     阅读的指导 </vt:lpstr>
      <vt:lpstr>PowerPoint 演示文稿</vt:lpstr>
      <vt:lpstr>关于《活着》                                     阅读的指导 </vt:lpstr>
      <vt:lpstr>PowerPoint 演示文稿</vt:lpstr>
      <vt:lpstr>走进《边城 》                                     阅读的要求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菜菜</cp:lastModifiedBy>
  <cp:revision>69</cp:revision>
  <dcterms:created xsi:type="dcterms:W3CDTF">2018-05-12T12:51:00Z</dcterms:created>
  <dcterms:modified xsi:type="dcterms:W3CDTF">2018-06-13T06:05:40Z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8</vt:lpwstr>
  </property>
  <property fmtid="{D5CDD505-2E9C-101B-9397-08002B2CF9AE}" pid="3" name="KSOProductBuildVer">
    <vt:lpwstr>2052-10.1.0.7400</vt:lpwstr>
  </property>
</Properties>
</file>