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47" r:id="rId3"/>
    <p:sldId id="256" r:id="rId4"/>
    <p:sldId id="348" r:id="rId5"/>
    <p:sldId id="266" r:id="rId6"/>
    <p:sldId id="264" r:id="rId7"/>
    <p:sldId id="374" r:id="rId8"/>
    <p:sldId id="324" r:id="rId9"/>
    <p:sldId id="322" r:id="rId11"/>
    <p:sldId id="318" r:id="rId12"/>
    <p:sldId id="349" r:id="rId13"/>
    <p:sldId id="320" r:id="rId14"/>
    <p:sldId id="323" r:id="rId15"/>
    <p:sldId id="272" r:id="rId16"/>
    <p:sldId id="276" r:id="rId17"/>
    <p:sldId id="278" r:id="rId18"/>
    <p:sldId id="281" r:id="rId19"/>
    <p:sldId id="282" r:id="rId20"/>
    <p:sldId id="327" r:id="rId21"/>
    <p:sldId id="326" r:id="rId22"/>
    <p:sldId id="283" r:id="rId23"/>
    <p:sldId id="328" r:id="rId24"/>
    <p:sldId id="375" r:id="rId25"/>
    <p:sldId id="344" r:id="rId26"/>
    <p:sldId id="345" r:id="rId27"/>
    <p:sldId id="346" r:id="rId2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B54157"/>
    <a:srgbClr val="00CC00"/>
    <a:srgbClr val="9145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276"/>
      </p:cViewPr>
      <p:guideLst>
        <p:guide orient="horz" pos="2304"/>
        <p:guide pos="38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b="0" dirty="0"/>
            </a:fld>
            <a:endParaRPr lang="en-US" altLang="zh-CN" sz="1200" b="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17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en-US" altLang="zh-CN" sz="1200" b="0" dirty="0"/>
            </a:fld>
            <a:endParaRPr lang="en-US" altLang="zh-CN" sz="1200" b="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A2FB7-47EE-4F50-AA94-339BB7B8C97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/>
          <p:cNvSpPr/>
          <p:nvPr/>
        </p:nvSpPr>
        <p:spPr bwMode="auto">
          <a:xfrm>
            <a:off x="1802814" y="2563080"/>
            <a:ext cx="266864" cy="316679"/>
          </a:xfrm>
          <a:custGeom>
            <a:avLst/>
            <a:gdLst>
              <a:gd name="T0" fmla="*/ 77 w 84"/>
              <a:gd name="T1" fmla="*/ 43 h 100"/>
              <a:gd name="T2" fmla="*/ 69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2 w 84"/>
              <a:gd name="T9" fmla="*/ 1 h 100"/>
              <a:gd name="T10" fmla="*/ 35 w 84"/>
              <a:gd name="T11" fmla="*/ 8 h 100"/>
              <a:gd name="T12" fmla="*/ 35 w 84"/>
              <a:gd name="T13" fmla="*/ 18 h 100"/>
              <a:gd name="T14" fmla="*/ 14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4 w 84"/>
              <a:gd name="T25" fmla="*/ 58 h 100"/>
              <a:gd name="T26" fmla="*/ 35 w 84"/>
              <a:gd name="T27" fmla="*/ 83 h 100"/>
              <a:gd name="T28" fmla="*/ 35 w 84"/>
              <a:gd name="T29" fmla="*/ 92 h 100"/>
              <a:gd name="T30" fmla="*/ 41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69 w 84"/>
              <a:gd name="T37" fmla="*/ 58 h 100"/>
              <a:gd name="T38" fmla="*/ 77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7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7" y="43"/>
                </a:moveTo>
                <a:cubicBezTo>
                  <a:pt x="69" y="43"/>
                  <a:pt x="69" y="43"/>
                  <a:pt x="69" y="43"/>
                </a:cubicBezTo>
                <a:cubicBezTo>
                  <a:pt x="57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5" y="1"/>
                  <a:pt x="42" y="1"/>
                </a:cubicBezTo>
                <a:cubicBezTo>
                  <a:pt x="38" y="0"/>
                  <a:pt x="35" y="4"/>
                  <a:pt x="35" y="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32"/>
                  <a:pt x="26" y="43"/>
                  <a:pt x="1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2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2" y="58"/>
                  <a:pt x="6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6" y="58"/>
                  <a:pt x="35" y="69"/>
                  <a:pt x="35" y="83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6"/>
                  <a:pt x="38" y="100"/>
                  <a:pt x="41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7" y="58"/>
                  <a:pt x="69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7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7"/>
          <p:cNvSpPr/>
          <p:nvPr/>
        </p:nvSpPr>
        <p:spPr bwMode="auto">
          <a:xfrm>
            <a:off x="4202430" y="1124487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3 w 84"/>
              <a:gd name="T9" fmla="*/ 1 h 100"/>
              <a:gd name="T10" fmla="*/ 36 w 84"/>
              <a:gd name="T11" fmla="*/ 8 h 100"/>
              <a:gd name="T12" fmla="*/ 36 w 84"/>
              <a:gd name="T13" fmla="*/ 18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1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32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5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5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563380" y="0"/>
            <a:ext cx="265678" cy="316679"/>
          </a:xfrm>
          <a:custGeom>
            <a:avLst/>
            <a:gdLst>
              <a:gd name="T0" fmla="*/ 78 w 84"/>
              <a:gd name="T1" fmla="*/ 42 h 100"/>
              <a:gd name="T2" fmla="*/ 70 w 84"/>
              <a:gd name="T3" fmla="*/ 42 h 100"/>
              <a:gd name="T4" fmla="*/ 48 w 84"/>
              <a:gd name="T5" fmla="*/ 17 h 100"/>
              <a:gd name="T6" fmla="*/ 48 w 84"/>
              <a:gd name="T7" fmla="*/ 8 h 100"/>
              <a:gd name="T8" fmla="*/ 42 w 84"/>
              <a:gd name="T9" fmla="*/ 0 h 100"/>
              <a:gd name="T10" fmla="*/ 36 w 84"/>
              <a:gd name="T11" fmla="*/ 7 h 100"/>
              <a:gd name="T12" fmla="*/ 36 w 84"/>
              <a:gd name="T13" fmla="*/ 17 h 100"/>
              <a:gd name="T14" fmla="*/ 14 w 84"/>
              <a:gd name="T15" fmla="*/ 42 h 100"/>
              <a:gd name="T16" fmla="*/ 6 w 84"/>
              <a:gd name="T17" fmla="*/ 42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7 h 100"/>
              <a:gd name="T24" fmla="*/ 14 w 84"/>
              <a:gd name="T25" fmla="*/ 57 h 100"/>
              <a:gd name="T26" fmla="*/ 36 w 84"/>
              <a:gd name="T27" fmla="*/ 82 h 100"/>
              <a:gd name="T28" fmla="*/ 36 w 84"/>
              <a:gd name="T29" fmla="*/ 92 h 100"/>
              <a:gd name="T30" fmla="*/ 42 w 84"/>
              <a:gd name="T31" fmla="*/ 99 h 100"/>
              <a:gd name="T32" fmla="*/ 48 w 84"/>
              <a:gd name="T33" fmla="*/ 92 h 100"/>
              <a:gd name="T34" fmla="*/ 48 w 84"/>
              <a:gd name="T35" fmla="*/ 82 h 100"/>
              <a:gd name="T36" fmla="*/ 70 w 84"/>
              <a:gd name="T37" fmla="*/ 57 h 100"/>
              <a:gd name="T38" fmla="*/ 78 w 84"/>
              <a:gd name="T39" fmla="*/ 57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58" y="42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0"/>
                  <a:pt x="42" y="0"/>
                </a:cubicBezTo>
                <a:cubicBezTo>
                  <a:pt x="39" y="0"/>
                  <a:pt x="36" y="3"/>
                  <a:pt x="36" y="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2"/>
                  <a:pt x="14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7"/>
                  <a:pt x="6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6" y="57"/>
                  <a:pt x="36" y="68"/>
                  <a:pt x="36" y="8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8" y="99"/>
                  <a:pt x="42" y="99"/>
                </a:cubicBezTo>
                <a:cubicBezTo>
                  <a:pt x="45" y="100"/>
                  <a:pt x="48" y="96"/>
                  <a:pt x="48" y="92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68"/>
                  <a:pt x="58" y="57"/>
                  <a:pt x="70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81" y="57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2"/>
                  <a:pt x="78" y="4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11462101" y="1283319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7 h 100"/>
              <a:gd name="T6" fmla="*/ 48 w 84"/>
              <a:gd name="T7" fmla="*/ 8 h 100"/>
              <a:gd name="T8" fmla="*/ 43 w 84"/>
              <a:gd name="T9" fmla="*/ 0 h 100"/>
              <a:gd name="T10" fmla="*/ 36 w 84"/>
              <a:gd name="T11" fmla="*/ 8 h 100"/>
              <a:gd name="T12" fmla="*/ 36 w 84"/>
              <a:gd name="T13" fmla="*/ 17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0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0"/>
          <p:cNvSpPr/>
          <p:nvPr/>
        </p:nvSpPr>
        <p:spPr bwMode="auto">
          <a:xfrm>
            <a:off x="6697691" y="2489544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/>
          <p:nvPr/>
        </p:nvSpPr>
        <p:spPr bwMode="auto">
          <a:xfrm>
            <a:off x="3420602" y="460192"/>
            <a:ext cx="129281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1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1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9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10822814" y="64403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4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4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4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508821" y="2411264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1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4"/>
          <p:cNvSpPr/>
          <p:nvPr/>
        </p:nvSpPr>
        <p:spPr bwMode="auto">
          <a:xfrm>
            <a:off x="8874114" y="46019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8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3 h 49"/>
              <a:gd name="T12" fmla="*/ 18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0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5 h 49"/>
              <a:gd name="T34" fmla="*/ 24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5"/>
                  <a:pt x="24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1" y="0"/>
                </a:cubicBezTo>
                <a:cubicBezTo>
                  <a:pt x="19" y="0"/>
                  <a:pt x="18" y="1"/>
                  <a:pt x="18" y="3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3"/>
                  <a:pt x="18" y="40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7"/>
                  <a:pt x="24" y="45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5"/>
          <p:cNvSpPr/>
          <p:nvPr/>
        </p:nvSpPr>
        <p:spPr bwMode="auto">
          <a:xfrm>
            <a:off x="9004581" y="2217935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1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9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3" y="0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2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1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9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6"/>
          <p:cNvSpPr/>
          <p:nvPr/>
        </p:nvSpPr>
        <p:spPr bwMode="auto">
          <a:xfrm>
            <a:off x="1926734" y="1228575"/>
            <a:ext cx="1290435" cy="766196"/>
          </a:xfrm>
          <a:custGeom>
            <a:avLst/>
            <a:gdLst>
              <a:gd name="T0" fmla="*/ 204 w 408"/>
              <a:gd name="T1" fmla="*/ 0 h 242"/>
              <a:gd name="T2" fmla="*/ 0 w 408"/>
              <a:gd name="T3" fmla="*/ 242 h 242"/>
              <a:gd name="T4" fmla="*/ 408 w 408"/>
              <a:gd name="T5" fmla="*/ 242 h 242"/>
              <a:gd name="T6" fmla="*/ 204 w 408"/>
              <a:gd name="T7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242">
                <a:moveTo>
                  <a:pt x="204" y="0"/>
                </a:moveTo>
                <a:cubicBezTo>
                  <a:pt x="91" y="0"/>
                  <a:pt x="0" y="108"/>
                  <a:pt x="0" y="242"/>
                </a:cubicBezTo>
                <a:cubicBezTo>
                  <a:pt x="408" y="242"/>
                  <a:pt x="408" y="242"/>
                  <a:pt x="408" y="242"/>
                </a:cubicBezTo>
                <a:cubicBezTo>
                  <a:pt x="408" y="108"/>
                  <a:pt x="317" y="0"/>
                  <a:pt x="20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"/>
          <p:cNvSpPr/>
          <p:nvPr/>
        </p:nvSpPr>
        <p:spPr bwMode="auto">
          <a:xfrm>
            <a:off x="3189297" y="1612266"/>
            <a:ext cx="645218" cy="383098"/>
          </a:xfrm>
          <a:custGeom>
            <a:avLst/>
            <a:gdLst>
              <a:gd name="T0" fmla="*/ 102 w 204"/>
              <a:gd name="T1" fmla="*/ 0 h 121"/>
              <a:gd name="T2" fmla="*/ 0 w 204"/>
              <a:gd name="T3" fmla="*/ 121 h 121"/>
              <a:gd name="T4" fmla="*/ 204 w 204"/>
              <a:gd name="T5" fmla="*/ 121 h 121"/>
              <a:gd name="T6" fmla="*/ 102 w 204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4" h="121">
                <a:moveTo>
                  <a:pt x="102" y="0"/>
                </a:moveTo>
                <a:cubicBezTo>
                  <a:pt x="46" y="0"/>
                  <a:pt x="0" y="54"/>
                  <a:pt x="0" y="121"/>
                </a:cubicBezTo>
                <a:cubicBezTo>
                  <a:pt x="204" y="121"/>
                  <a:pt x="204" y="121"/>
                  <a:pt x="204" y="121"/>
                </a:cubicBezTo>
                <a:cubicBezTo>
                  <a:pt x="204" y="54"/>
                  <a:pt x="159" y="0"/>
                  <a:pt x="10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8"/>
          <p:cNvSpPr/>
          <p:nvPr/>
        </p:nvSpPr>
        <p:spPr bwMode="auto">
          <a:xfrm>
            <a:off x="9843127" y="1590509"/>
            <a:ext cx="846848" cy="500518"/>
          </a:xfrm>
          <a:custGeom>
            <a:avLst/>
            <a:gdLst>
              <a:gd name="T0" fmla="*/ 134 w 268"/>
              <a:gd name="T1" fmla="*/ 0 h 158"/>
              <a:gd name="T2" fmla="*/ 0 w 268"/>
              <a:gd name="T3" fmla="*/ 158 h 158"/>
              <a:gd name="T4" fmla="*/ 268 w 268"/>
              <a:gd name="T5" fmla="*/ 158 h 158"/>
              <a:gd name="T6" fmla="*/ 134 w 268"/>
              <a:gd name="T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8" h="158">
                <a:moveTo>
                  <a:pt x="134" y="0"/>
                </a:moveTo>
                <a:cubicBezTo>
                  <a:pt x="60" y="0"/>
                  <a:pt x="0" y="71"/>
                  <a:pt x="0" y="158"/>
                </a:cubicBezTo>
                <a:cubicBezTo>
                  <a:pt x="268" y="158"/>
                  <a:pt x="268" y="158"/>
                  <a:pt x="268" y="158"/>
                </a:cubicBezTo>
                <a:cubicBezTo>
                  <a:pt x="268" y="71"/>
                  <a:pt x="208" y="0"/>
                  <a:pt x="13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9"/>
          <p:cNvSpPr/>
          <p:nvPr/>
        </p:nvSpPr>
        <p:spPr bwMode="auto">
          <a:xfrm>
            <a:off x="10689975" y="1840768"/>
            <a:ext cx="424610" cy="250259"/>
          </a:xfrm>
          <a:custGeom>
            <a:avLst/>
            <a:gdLst>
              <a:gd name="T0" fmla="*/ 67 w 134"/>
              <a:gd name="T1" fmla="*/ 0 h 79"/>
              <a:gd name="T2" fmla="*/ 0 w 134"/>
              <a:gd name="T3" fmla="*/ 79 h 79"/>
              <a:gd name="T4" fmla="*/ 134 w 134"/>
              <a:gd name="T5" fmla="*/ 79 h 79"/>
              <a:gd name="T6" fmla="*/ 67 w 134"/>
              <a:gd name="T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79">
                <a:moveTo>
                  <a:pt x="67" y="0"/>
                </a:moveTo>
                <a:cubicBezTo>
                  <a:pt x="30" y="0"/>
                  <a:pt x="0" y="35"/>
                  <a:pt x="0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4" y="35"/>
                  <a:pt x="104" y="0"/>
                  <a:pt x="6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20"/>
          <p:cNvSpPr/>
          <p:nvPr/>
        </p:nvSpPr>
        <p:spPr bwMode="auto">
          <a:xfrm>
            <a:off x="929447" y="719939"/>
            <a:ext cx="699776" cy="413936"/>
          </a:xfrm>
          <a:custGeom>
            <a:avLst/>
            <a:gdLst>
              <a:gd name="T0" fmla="*/ 111 w 221"/>
              <a:gd name="T1" fmla="*/ 0 h 131"/>
              <a:gd name="T2" fmla="*/ 0 w 221"/>
              <a:gd name="T3" fmla="*/ 131 h 131"/>
              <a:gd name="T4" fmla="*/ 221 w 221"/>
              <a:gd name="T5" fmla="*/ 131 h 131"/>
              <a:gd name="T6" fmla="*/ 111 w 221"/>
              <a:gd name="T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1" h="131">
                <a:moveTo>
                  <a:pt x="111" y="0"/>
                </a:moveTo>
                <a:cubicBezTo>
                  <a:pt x="50" y="0"/>
                  <a:pt x="0" y="59"/>
                  <a:pt x="0" y="131"/>
                </a:cubicBezTo>
                <a:cubicBezTo>
                  <a:pt x="221" y="131"/>
                  <a:pt x="221" y="131"/>
                  <a:pt x="221" y="131"/>
                </a:cubicBezTo>
                <a:cubicBezTo>
                  <a:pt x="221" y="59"/>
                  <a:pt x="172" y="0"/>
                  <a:pt x="11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1"/>
          <p:cNvSpPr/>
          <p:nvPr/>
        </p:nvSpPr>
        <p:spPr bwMode="auto">
          <a:xfrm>
            <a:off x="1603555" y="928686"/>
            <a:ext cx="351074" cy="205189"/>
          </a:xfrm>
          <a:custGeom>
            <a:avLst/>
            <a:gdLst>
              <a:gd name="T0" fmla="*/ 55 w 111"/>
              <a:gd name="T1" fmla="*/ 0 h 65"/>
              <a:gd name="T2" fmla="*/ 0 w 111"/>
              <a:gd name="T3" fmla="*/ 65 h 65"/>
              <a:gd name="T4" fmla="*/ 111 w 111"/>
              <a:gd name="T5" fmla="*/ 65 h 65"/>
              <a:gd name="T6" fmla="*/ 55 w 111"/>
              <a:gd name="T7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5">
                <a:moveTo>
                  <a:pt x="55" y="0"/>
                </a:moveTo>
                <a:cubicBezTo>
                  <a:pt x="25" y="0"/>
                  <a:pt x="0" y="29"/>
                  <a:pt x="0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29"/>
                  <a:pt x="86" y="0"/>
                  <a:pt x="5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2"/>
          <p:cNvSpPr/>
          <p:nvPr/>
        </p:nvSpPr>
        <p:spPr bwMode="auto">
          <a:xfrm>
            <a:off x="7574190" y="985618"/>
            <a:ext cx="502890" cy="297702"/>
          </a:xfrm>
          <a:custGeom>
            <a:avLst/>
            <a:gdLst>
              <a:gd name="T0" fmla="*/ 79 w 159"/>
              <a:gd name="T1" fmla="*/ 0 h 94"/>
              <a:gd name="T2" fmla="*/ 0 w 159"/>
              <a:gd name="T3" fmla="*/ 94 h 94"/>
              <a:gd name="T4" fmla="*/ 159 w 159"/>
              <a:gd name="T5" fmla="*/ 94 h 94"/>
              <a:gd name="T6" fmla="*/ 79 w 159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" h="94">
                <a:moveTo>
                  <a:pt x="79" y="0"/>
                </a:moveTo>
                <a:cubicBezTo>
                  <a:pt x="35" y="0"/>
                  <a:pt x="0" y="42"/>
                  <a:pt x="0" y="94"/>
                </a:cubicBezTo>
                <a:cubicBezTo>
                  <a:pt x="159" y="94"/>
                  <a:pt x="159" y="94"/>
                  <a:pt x="159" y="94"/>
                </a:cubicBezTo>
                <a:cubicBezTo>
                  <a:pt x="159" y="42"/>
                  <a:pt x="123" y="0"/>
                  <a:pt x="7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23"/>
          <p:cNvSpPr/>
          <p:nvPr/>
        </p:nvSpPr>
        <p:spPr bwMode="auto">
          <a:xfrm>
            <a:off x="8077080" y="1133875"/>
            <a:ext cx="252632" cy="149444"/>
          </a:xfrm>
          <a:custGeom>
            <a:avLst/>
            <a:gdLst>
              <a:gd name="T0" fmla="*/ 40 w 80"/>
              <a:gd name="T1" fmla="*/ 0 h 47"/>
              <a:gd name="T2" fmla="*/ 0 w 80"/>
              <a:gd name="T3" fmla="*/ 47 h 47"/>
              <a:gd name="T4" fmla="*/ 80 w 80"/>
              <a:gd name="T5" fmla="*/ 47 h 47"/>
              <a:gd name="T6" fmla="*/ 40 w 8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47">
                <a:moveTo>
                  <a:pt x="40" y="0"/>
                </a:moveTo>
                <a:cubicBezTo>
                  <a:pt x="18" y="0"/>
                  <a:pt x="0" y="21"/>
                  <a:pt x="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21"/>
                  <a:pt x="62" y="0"/>
                  <a:pt x="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0" y="6021636"/>
            <a:ext cx="12192715" cy="8551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26"/>
          <p:cNvSpPr/>
          <p:nvPr/>
        </p:nvSpPr>
        <p:spPr bwMode="auto">
          <a:xfrm>
            <a:off x="0" y="5102438"/>
            <a:ext cx="3227418" cy="919198"/>
          </a:xfrm>
          <a:custGeom>
            <a:avLst/>
            <a:gdLst>
              <a:gd name="T0" fmla="*/ 1063 w 1063"/>
              <a:gd name="T1" fmla="*/ 290 h 290"/>
              <a:gd name="T2" fmla="*/ 0 w 1063"/>
              <a:gd name="T3" fmla="*/ 290 h 290"/>
              <a:gd name="T4" fmla="*/ 0 w 1063"/>
              <a:gd name="T5" fmla="*/ 119 h 290"/>
              <a:gd name="T6" fmla="*/ 332 w 1063"/>
              <a:gd name="T7" fmla="*/ 0 h 290"/>
              <a:gd name="T8" fmla="*/ 1063 w 1063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3" h="290">
                <a:moveTo>
                  <a:pt x="1063" y="290"/>
                </a:moveTo>
                <a:cubicBezTo>
                  <a:pt x="0" y="290"/>
                  <a:pt x="0" y="290"/>
                  <a:pt x="0" y="290"/>
                </a:cubicBezTo>
                <a:cubicBezTo>
                  <a:pt x="0" y="119"/>
                  <a:pt x="0" y="119"/>
                  <a:pt x="0" y="119"/>
                </a:cubicBezTo>
                <a:cubicBezTo>
                  <a:pt x="81" y="56"/>
                  <a:pt x="171" y="0"/>
                  <a:pt x="332" y="0"/>
                </a:cubicBezTo>
                <a:cubicBezTo>
                  <a:pt x="698" y="0"/>
                  <a:pt x="698" y="290"/>
                  <a:pt x="1063" y="2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7"/>
          <p:cNvSpPr/>
          <p:nvPr/>
        </p:nvSpPr>
        <p:spPr bwMode="auto">
          <a:xfrm>
            <a:off x="1060339" y="5102438"/>
            <a:ext cx="2312820" cy="919198"/>
          </a:xfrm>
          <a:custGeom>
            <a:avLst/>
            <a:gdLst>
              <a:gd name="T0" fmla="*/ 0 w 731"/>
              <a:gd name="T1" fmla="*/ 290 h 290"/>
              <a:gd name="T2" fmla="*/ 731 w 731"/>
              <a:gd name="T3" fmla="*/ 290 h 290"/>
              <a:gd name="T4" fmla="*/ 0 w 731"/>
              <a:gd name="T5" fmla="*/ 0 h 290"/>
              <a:gd name="T6" fmla="*/ 0 w 731"/>
              <a:gd name="T7" fmla="*/ 0 h 290"/>
              <a:gd name="T8" fmla="*/ 0 w 731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1" h="290">
                <a:moveTo>
                  <a:pt x="0" y="290"/>
                </a:moveTo>
                <a:cubicBezTo>
                  <a:pt x="731" y="290"/>
                  <a:pt x="731" y="290"/>
                  <a:pt x="731" y="290"/>
                </a:cubicBezTo>
                <a:cubicBezTo>
                  <a:pt x="366" y="290"/>
                  <a:pt x="366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8"/>
          <p:cNvSpPr/>
          <p:nvPr/>
        </p:nvSpPr>
        <p:spPr bwMode="auto">
          <a:xfrm>
            <a:off x="413936" y="4846248"/>
            <a:ext cx="5917262" cy="1175388"/>
          </a:xfrm>
          <a:custGeom>
            <a:avLst/>
            <a:gdLst>
              <a:gd name="T0" fmla="*/ 1870 w 1870"/>
              <a:gd name="T1" fmla="*/ 371 h 371"/>
              <a:gd name="T2" fmla="*/ 935 w 1870"/>
              <a:gd name="T3" fmla="*/ 0 h 371"/>
              <a:gd name="T4" fmla="*/ 0 w 1870"/>
              <a:gd name="T5" fmla="*/ 371 h 371"/>
              <a:gd name="T6" fmla="*/ 1870 w 1870"/>
              <a:gd name="T7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0" h="371">
                <a:moveTo>
                  <a:pt x="1870" y="371"/>
                </a:moveTo>
                <a:cubicBezTo>
                  <a:pt x="1402" y="371"/>
                  <a:pt x="1402" y="0"/>
                  <a:pt x="935" y="0"/>
                </a:cubicBezTo>
                <a:cubicBezTo>
                  <a:pt x="468" y="0"/>
                  <a:pt x="468" y="371"/>
                  <a:pt x="0" y="371"/>
                </a:cubicBezTo>
                <a:lnTo>
                  <a:pt x="187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9"/>
          <p:cNvSpPr/>
          <p:nvPr/>
        </p:nvSpPr>
        <p:spPr bwMode="auto">
          <a:xfrm>
            <a:off x="3373160" y="4846248"/>
            <a:ext cx="2958038" cy="1175388"/>
          </a:xfrm>
          <a:custGeom>
            <a:avLst/>
            <a:gdLst>
              <a:gd name="T0" fmla="*/ 0 w 935"/>
              <a:gd name="T1" fmla="*/ 371 h 371"/>
              <a:gd name="T2" fmla="*/ 935 w 935"/>
              <a:gd name="T3" fmla="*/ 371 h 371"/>
              <a:gd name="T4" fmla="*/ 0 w 935"/>
              <a:gd name="T5" fmla="*/ 0 h 371"/>
              <a:gd name="T6" fmla="*/ 0 w 935"/>
              <a:gd name="T7" fmla="*/ 0 h 371"/>
              <a:gd name="T8" fmla="*/ 0 w 935"/>
              <a:gd name="T9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5" h="371">
                <a:moveTo>
                  <a:pt x="0" y="371"/>
                </a:moveTo>
                <a:cubicBezTo>
                  <a:pt x="935" y="371"/>
                  <a:pt x="935" y="371"/>
                  <a:pt x="935" y="371"/>
                </a:cubicBezTo>
                <a:cubicBezTo>
                  <a:pt x="467" y="371"/>
                  <a:pt x="467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30"/>
          <p:cNvSpPr/>
          <p:nvPr/>
        </p:nvSpPr>
        <p:spPr bwMode="auto">
          <a:xfrm>
            <a:off x="9395981" y="5052623"/>
            <a:ext cx="2796734" cy="969013"/>
          </a:xfrm>
          <a:custGeom>
            <a:avLst/>
            <a:gdLst>
              <a:gd name="T0" fmla="*/ 884 w 884"/>
              <a:gd name="T1" fmla="*/ 10 h 306"/>
              <a:gd name="T2" fmla="*/ 884 w 884"/>
              <a:gd name="T3" fmla="*/ 306 h 306"/>
              <a:gd name="T4" fmla="*/ 0 w 884"/>
              <a:gd name="T5" fmla="*/ 306 h 306"/>
              <a:gd name="T6" fmla="*/ 771 w 884"/>
              <a:gd name="T7" fmla="*/ 0 h 306"/>
              <a:gd name="T8" fmla="*/ 884 w 884"/>
              <a:gd name="T9" fmla="*/ 1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306">
                <a:moveTo>
                  <a:pt x="884" y="10"/>
                </a:moveTo>
                <a:cubicBezTo>
                  <a:pt x="884" y="306"/>
                  <a:pt x="884" y="306"/>
                  <a:pt x="884" y="306"/>
                </a:cubicBezTo>
                <a:cubicBezTo>
                  <a:pt x="0" y="306"/>
                  <a:pt x="0" y="306"/>
                  <a:pt x="0" y="306"/>
                </a:cubicBezTo>
                <a:cubicBezTo>
                  <a:pt x="386" y="306"/>
                  <a:pt x="386" y="0"/>
                  <a:pt x="771" y="0"/>
                </a:cubicBezTo>
                <a:cubicBezTo>
                  <a:pt x="813" y="0"/>
                  <a:pt x="851" y="3"/>
                  <a:pt x="884" y="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452" y="3933008"/>
            <a:ext cx="5346655" cy="24934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13442" y="3895476"/>
            <a:ext cx="4188315" cy="274953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650132"/>
            <a:ext cx="9144000" cy="923330"/>
          </a:xfrm>
        </p:spPr>
        <p:txBody>
          <a:bodyPr anchor="b">
            <a:normAutofit/>
          </a:bodyPr>
          <a:lstStyle>
            <a:lvl1pPr algn="ctr">
              <a:defRPr sz="60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65538"/>
            <a:ext cx="9144000" cy="94922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6"/>
          <p:cNvSpPr/>
          <p:nvPr/>
        </p:nvSpPr>
        <p:spPr bwMode="auto">
          <a:xfrm>
            <a:off x="1802814" y="2563080"/>
            <a:ext cx="266864" cy="316679"/>
          </a:xfrm>
          <a:custGeom>
            <a:avLst/>
            <a:gdLst>
              <a:gd name="T0" fmla="*/ 77 w 84"/>
              <a:gd name="T1" fmla="*/ 43 h 100"/>
              <a:gd name="T2" fmla="*/ 69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2 w 84"/>
              <a:gd name="T9" fmla="*/ 1 h 100"/>
              <a:gd name="T10" fmla="*/ 35 w 84"/>
              <a:gd name="T11" fmla="*/ 8 h 100"/>
              <a:gd name="T12" fmla="*/ 35 w 84"/>
              <a:gd name="T13" fmla="*/ 18 h 100"/>
              <a:gd name="T14" fmla="*/ 14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4 w 84"/>
              <a:gd name="T25" fmla="*/ 58 h 100"/>
              <a:gd name="T26" fmla="*/ 35 w 84"/>
              <a:gd name="T27" fmla="*/ 83 h 100"/>
              <a:gd name="T28" fmla="*/ 35 w 84"/>
              <a:gd name="T29" fmla="*/ 92 h 100"/>
              <a:gd name="T30" fmla="*/ 41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69 w 84"/>
              <a:gd name="T37" fmla="*/ 58 h 100"/>
              <a:gd name="T38" fmla="*/ 77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7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7" y="43"/>
                </a:moveTo>
                <a:cubicBezTo>
                  <a:pt x="69" y="43"/>
                  <a:pt x="69" y="43"/>
                  <a:pt x="69" y="43"/>
                </a:cubicBezTo>
                <a:cubicBezTo>
                  <a:pt x="57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5" y="1"/>
                  <a:pt x="42" y="1"/>
                </a:cubicBezTo>
                <a:cubicBezTo>
                  <a:pt x="38" y="0"/>
                  <a:pt x="35" y="4"/>
                  <a:pt x="35" y="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32"/>
                  <a:pt x="26" y="43"/>
                  <a:pt x="1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2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2" y="58"/>
                  <a:pt x="6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6" y="58"/>
                  <a:pt x="35" y="69"/>
                  <a:pt x="35" y="83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6"/>
                  <a:pt x="38" y="100"/>
                  <a:pt x="41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7" y="58"/>
                  <a:pt x="69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7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"/>
          <p:cNvSpPr/>
          <p:nvPr/>
        </p:nvSpPr>
        <p:spPr bwMode="auto">
          <a:xfrm>
            <a:off x="4202430" y="1124487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3 w 84"/>
              <a:gd name="T9" fmla="*/ 1 h 100"/>
              <a:gd name="T10" fmla="*/ 36 w 84"/>
              <a:gd name="T11" fmla="*/ 8 h 100"/>
              <a:gd name="T12" fmla="*/ 36 w 84"/>
              <a:gd name="T13" fmla="*/ 18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1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32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5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5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8"/>
          <p:cNvSpPr/>
          <p:nvPr/>
        </p:nvSpPr>
        <p:spPr bwMode="auto">
          <a:xfrm>
            <a:off x="563380" y="0"/>
            <a:ext cx="265678" cy="316679"/>
          </a:xfrm>
          <a:custGeom>
            <a:avLst/>
            <a:gdLst>
              <a:gd name="T0" fmla="*/ 78 w 84"/>
              <a:gd name="T1" fmla="*/ 42 h 100"/>
              <a:gd name="T2" fmla="*/ 70 w 84"/>
              <a:gd name="T3" fmla="*/ 42 h 100"/>
              <a:gd name="T4" fmla="*/ 48 w 84"/>
              <a:gd name="T5" fmla="*/ 17 h 100"/>
              <a:gd name="T6" fmla="*/ 48 w 84"/>
              <a:gd name="T7" fmla="*/ 8 h 100"/>
              <a:gd name="T8" fmla="*/ 42 w 84"/>
              <a:gd name="T9" fmla="*/ 0 h 100"/>
              <a:gd name="T10" fmla="*/ 36 w 84"/>
              <a:gd name="T11" fmla="*/ 7 h 100"/>
              <a:gd name="T12" fmla="*/ 36 w 84"/>
              <a:gd name="T13" fmla="*/ 17 h 100"/>
              <a:gd name="T14" fmla="*/ 14 w 84"/>
              <a:gd name="T15" fmla="*/ 42 h 100"/>
              <a:gd name="T16" fmla="*/ 6 w 84"/>
              <a:gd name="T17" fmla="*/ 42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7 h 100"/>
              <a:gd name="T24" fmla="*/ 14 w 84"/>
              <a:gd name="T25" fmla="*/ 57 h 100"/>
              <a:gd name="T26" fmla="*/ 36 w 84"/>
              <a:gd name="T27" fmla="*/ 82 h 100"/>
              <a:gd name="T28" fmla="*/ 36 w 84"/>
              <a:gd name="T29" fmla="*/ 92 h 100"/>
              <a:gd name="T30" fmla="*/ 42 w 84"/>
              <a:gd name="T31" fmla="*/ 99 h 100"/>
              <a:gd name="T32" fmla="*/ 48 w 84"/>
              <a:gd name="T33" fmla="*/ 92 h 100"/>
              <a:gd name="T34" fmla="*/ 48 w 84"/>
              <a:gd name="T35" fmla="*/ 82 h 100"/>
              <a:gd name="T36" fmla="*/ 70 w 84"/>
              <a:gd name="T37" fmla="*/ 57 h 100"/>
              <a:gd name="T38" fmla="*/ 78 w 84"/>
              <a:gd name="T39" fmla="*/ 57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58" y="42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0"/>
                  <a:pt x="42" y="0"/>
                </a:cubicBezTo>
                <a:cubicBezTo>
                  <a:pt x="39" y="0"/>
                  <a:pt x="36" y="3"/>
                  <a:pt x="36" y="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2"/>
                  <a:pt x="14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7"/>
                  <a:pt x="6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6" y="57"/>
                  <a:pt x="36" y="68"/>
                  <a:pt x="36" y="8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8" y="99"/>
                  <a:pt x="42" y="99"/>
                </a:cubicBezTo>
                <a:cubicBezTo>
                  <a:pt x="45" y="100"/>
                  <a:pt x="48" y="96"/>
                  <a:pt x="48" y="92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68"/>
                  <a:pt x="58" y="57"/>
                  <a:pt x="70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81" y="57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2"/>
                  <a:pt x="78" y="4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9"/>
          <p:cNvSpPr/>
          <p:nvPr/>
        </p:nvSpPr>
        <p:spPr bwMode="auto">
          <a:xfrm>
            <a:off x="11462101" y="1283319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7 h 100"/>
              <a:gd name="T6" fmla="*/ 48 w 84"/>
              <a:gd name="T7" fmla="*/ 8 h 100"/>
              <a:gd name="T8" fmla="*/ 43 w 84"/>
              <a:gd name="T9" fmla="*/ 0 h 100"/>
              <a:gd name="T10" fmla="*/ 36 w 84"/>
              <a:gd name="T11" fmla="*/ 8 h 100"/>
              <a:gd name="T12" fmla="*/ 36 w 84"/>
              <a:gd name="T13" fmla="*/ 17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0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0"/>
          <p:cNvSpPr/>
          <p:nvPr/>
        </p:nvSpPr>
        <p:spPr bwMode="auto">
          <a:xfrm>
            <a:off x="6697691" y="2489544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1"/>
          <p:cNvSpPr/>
          <p:nvPr/>
        </p:nvSpPr>
        <p:spPr bwMode="auto">
          <a:xfrm>
            <a:off x="3420602" y="460192"/>
            <a:ext cx="129281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1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1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9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2"/>
          <p:cNvSpPr/>
          <p:nvPr/>
        </p:nvSpPr>
        <p:spPr bwMode="auto">
          <a:xfrm>
            <a:off x="10822814" y="64403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4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4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4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3"/>
          <p:cNvSpPr/>
          <p:nvPr/>
        </p:nvSpPr>
        <p:spPr bwMode="auto">
          <a:xfrm>
            <a:off x="508821" y="2411264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1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4"/>
          <p:cNvSpPr/>
          <p:nvPr/>
        </p:nvSpPr>
        <p:spPr bwMode="auto">
          <a:xfrm>
            <a:off x="8874114" y="46019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8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3 h 49"/>
              <a:gd name="T12" fmla="*/ 18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0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5 h 49"/>
              <a:gd name="T34" fmla="*/ 24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5"/>
                  <a:pt x="24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1" y="0"/>
                </a:cubicBezTo>
                <a:cubicBezTo>
                  <a:pt x="19" y="0"/>
                  <a:pt x="18" y="1"/>
                  <a:pt x="18" y="3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3"/>
                  <a:pt x="18" y="40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7"/>
                  <a:pt x="24" y="45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5"/>
          <p:cNvSpPr/>
          <p:nvPr/>
        </p:nvSpPr>
        <p:spPr bwMode="auto">
          <a:xfrm>
            <a:off x="9004581" y="2217935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1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9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3" y="0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2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1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9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6"/>
          <p:cNvSpPr/>
          <p:nvPr/>
        </p:nvSpPr>
        <p:spPr bwMode="auto">
          <a:xfrm>
            <a:off x="1926734" y="1228575"/>
            <a:ext cx="1290435" cy="766196"/>
          </a:xfrm>
          <a:custGeom>
            <a:avLst/>
            <a:gdLst>
              <a:gd name="T0" fmla="*/ 204 w 408"/>
              <a:gd name="T1" fmla="*/ 0 h 242"/>
              <a:gd name="T2" fmla="*/ 0 w 408"/>
              <a:gd name="T3" fmla="*/ 242 h 242"/>
              <a:gd name="T4" fmla="*/ 408 w 408"/>
              <a:gd name="T5" fmla="*/ 242 h 242"/>
              <a:gd name="T6" fmla="*/ 204 w 408"/>
              <a:gd name="T7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242">
                <a:moveTo>
                  <a:pt x="204" y="0"/>
                </a:moveTo>
                <a:cubicBezTo>
                  <a:pt x="91" y="0"/>
                  <a:pt x="0" y="108"/>
                  <a:pt x="0" y="242"/>
                </a:cubicBezTo>
                <a:cubicBezTo>
                  <a:pt x="408" y="242"/>
                  <a:pt x="408" y="242"/>
                  <a:pt x="408" y="242"/>
                </a:cubicBezTo>
                <a:cubicBezTo>
                  <a:pt x="408" y="108"/>
                  <a:pt x="317" y="0"/>
                  <a:pt x="20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7"/>
          <p:cNvSpPr/>
          <p:nvPr/>
        </p:nvSpPr>
        <p:spPr bwMode="auto">
          <a:xfrm>
            <a:off x="3189297" y="1612266"/>
            <a:ext cx="645218" cy="383098"/>
          </a:xfrm>
          <a:custGeom>
            <a:avLst/>
            <a:gdLst>
              <a:gd name="T0" fmla="*/ 102 w 204"/>
              <a:gd name="T1" fmla="*/ 0 h 121"/>
              <a:gd name="T2" fmla="*/ 0 w 204"/>
              <a:gd name="T3" fmla="*/ 121 h 121"/>
              <a:gd name="T4" fmla="*/ 204 w 204"/>
              <a:gd name="T5" fmla="*/ 121 h 121"/>
              <a:gd name="T6" fmla="*/ 102 w 204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4" h="121">
                <a:moveTo>
                  <a:pt x="102" y="0"/>
                </a:moveTo>
                <a:cubicBezTo>
                  <a:pt x="46" y="0"/>
                  <a:pt x="0" y="54"/>
                  <a:pt x="0" y="121"/>
                </a:cubicBezTo>
                <a:cubicBezTo>
                  <a:pt x="204" y="121"/>
                  <a:pt x="204" y="121"/>
                  <a:pt x="204" y="121"/>
                </a:cubicBezTo>
                <a:cubicBezTo>
                  <a:pt x="204" y="54"/>
                  <a:pt x="159" y="0"/>
                  <a:pt x="10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8"/>
          <p:cNvSpPr/>
          <p:nvPr/>
        </p:nvSpPr>
        <p:spPr bwMode="auto">
          <a:xfrm>
            <a:off x="9843127" y="1590509"/>
            <a:ext cx="846848" cy="500518"/>
          </a:xfrm>
          <a:custGeom>
            <a:avLst/>
            <a:gdLst>
              <a:gd name="T0" fmla="*/ 134 w 268"/>
              <a:gd name="T1" fmla="*/ 0 h 158"/>
              <a:gd name="T2" fmla="*/ 0 w 268"/>
              <a:gd name="T3" fmla="*/ 158 h 158"/>
              <a:gd name="T4" fmla="*/ 268 w 268"/>
              <a:gd name="T5" fmla="*/ 158 h 158"/>
              <a:gd name="T6" fmla="*/ 134 w 268"/>
              <a:gd name="T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8" h="158">
                <a:moveTo>
                  <a:pt x="134" y="0"/>
                </a:moveTo>
                <a:cubicBezTo>
                  <a:pt x="60" y="0"/>
                  <a:pt x="0" y="71"/>
                  <a:pt x="0" y="158"/>
                </a:cubicBezTo>
                <a:cubicBezTo>
                  <a:pt x="268" y="158"/>
                  <a:pt x="268" y="158"/>
                  <a:pt x="268" y="158"/>
                </a:cubicBezTo>
                <a:cubicBezTo>
                  <a:pt x="268" y="71"/>
                  <a:pt x="208" y="0"/>
                  <a:pt x="13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9"/>
          <p:cNvSpPr/>
          <p:nvPr/>
        </p:nvSpPr>
        <p:spPr bwMode="auto">
          <a:xfrm>
            <a:off x="10689975" y="1840768"/>
            <a:ext cx="424610" cy="250259"/>
          </a:xfrm>
          <a:custGeom>
            <a:avLst/>
            <a:gdLst>
              <a:gd name="T0" fmla="*/ 67 w 134"/>
              <a:gd name="T1" fmla="*/ 0 h 79"/>
              <a:gd name="T2" fmla="*/ 0 w 134"/>
              <a:gd name="T3" fmla="*/ 79 h 79"/>
              <a:gd name="T4" fmla="*/ 134 w 134"/>
              <a:gd name="T5" fmla="*/ 79 h 79"/>
              <a:gd name="T6" fmla="*/ 67 w 134"/>
              <a:gd name="T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79">
                <a:moveTo>
                  <a:pt x="67" y="0"/>
                </a:moveTo>
                <a:cubicBezTo>
                  <a:pt x="30" y="0"/>
                  <a:pt x="0" y="35"/>
                  <a:pt x="0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4" y="35"/>
                  <a:pt x="104" y="0"/>
                  <a:pt x="6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0"/>
          <p:cNvSpPr/>
          <p:nvPr/>
        </p:nvSpPr>
        <p:spPr bwMode="auto">
          <a:xfrm>
            <a:off x="929447" y="719939"/>
            <a:ext cx="699776" cy="413936"/>
          </a:xfrm>
          <a:custGeom>
            <a:avLst/>
            <a:gdLst>
              <a:gd name="T0" fmla="*/ 111 w 221"/>
              <a:gd name="T1" fmla="*/ 0 h 131"/>
              <a:gd name="T2" fmla="*/ 0 w 221"/>
              <a:gd name="T3" fmla="*/ 131 h 131"/>
              <a:gd name="T4" fmla="*/ 221 w 221"/>
              <a:gd name="T5" fmla="*/ 131 h 131"/>
              <a:gd name="T6" fmla="*/ 111 w 221"/>
              <a:gd name="T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1" h="131">
                <a:moveTo>
                  <a:pt x="111" y="0"/>
                </a:moveTo>
                <a:cubicBezTo>
                  <a:pt x="50" y="0"/>
                  <a:pt x="0" y="59"/>
                  <a:pt x="0" y="131"/>
                </a:cubicBezTo>
                <a:cubicBezTo>
                  <a:pt x="221" y="131"/>
                  <a:pt x="221" y="131"/>
                  <a:pt x="221" y="131"/>
                </a:cubicBezTo>
                <a:cubicBezTo>
                  <a:pt x="221" y="59"/>
                  <a:pt x="172" y="0"/>
                  <a:pt x="11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1"/>
          <p:cNvSpPr/>
          <p:nvPr/>
        </p:nvSpPr>
        <p:spPr bwMode="auto">
          <a:xfrm>
            <a:off x="1603555" y="928686"/>
            <a:ext cx="351074" cy="205189"/>
          </a:xfrm>
          <a:custGeom>
            <a:avLst/>
            <a:gdLst>
              <a:gd name="T0" fmla="*/ 55 w 111"/>
              <a:gd name="T1" fmla="*/ 0 h 65"/>
              <a:gd name="T2" fmla="*/ 0 w 111"/>
              <a:gd name="T3" fmla="*/ 65 h 65"/>
              <a:gd name="T4" fmla="*/ 111 w 111"/>
              <a:gd name="T5" fmla="*/ 65 h 65"/>
              <a:gd name="T6" fmla="*/ 55 w 111"/>
              <a:gd name="T7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5">
                <a:moveTo>
                  <a:pt x="55" y="0"/>
                </a:moveTo>
                <a:cubicBezTo>
                  <a:pt x="25" y="0"/>
                  <a:pt x="0" y="29"/>
                  <a:pt x="0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29"/>
                  <a:pt x="86" y="0"/>
                  <a:pt x="5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2"/>
          <p:cNvSpPr/>
          <p:nvPr/>
        </p:nvSpPr>
        <p:spPr bwMode="auto">
          <a:xfrm>
            <a:off x="7574190" y="985618"/>
            <a:ext cx="502890" cy="297702"/>
          </a:xfrm>
          <a:custGeom>
            <a:avLst/>
            <a:gdLst>
              <a:gd name="T0" fmla="*/ 79 w 159"/>
              <a:gd name="T1" fmla="*/ 0 h 94"/>
              <a:gd name="T2" fmla="*/ 0 w 159"/>
              <a:gd name="T3" fmla="*/ 94 h 94"/>
              <a:gd name="T4" fmla="*/ 159 w 159"/>
              <a:gd name="T5" fmla="*/ 94 h 94"/>
              <a:gd name="T6" fmla="*/ 79 w 159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" h="94">
                <a:moveTo>
                  <a:pt x="79" y="0"/>
                </a:moveTo>
                <a:cubicBezTo>
                  <a:pt x="35" y="0"/>
                  <a:pt x="0" y="42"/>
                  <a:pt x="0" y="94"/>
                </a:cubicBezTo>
                <a:cubicBezTo>
                  <a:pt x="159" y="94"/>
                  <a:pt x="159" y="94"/>
                  <a:pt x="159" y="94"/>
                </a:cubicBezTo>
                <a:cubicBezTo>
                  <a:pt x="159" y="42"/>
                  <a:pt x="123" y="0"/>
                  <a:pt x="7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23"/>
          <p:cNvSpPr/>
          <p:nvPr/>
        </p:nvSpPr>
        <p:spPr bwMode="auto">
          <a:xfrm>
            <a:off x="8077080" y="1133875"/>
            <a:ext cx="252632" cy="149444"/>
          </a:xfrm>
          <a:custGeom>
            <a:avLst/>
            <a:gdLst>
              <a:gd name="T0" fmla="*/ 40 w 80"/>
              <a:gd name="T1" fmla="*/ 0 h 47"/>
              <a:gd name="T2" fmla="*/ 0 w 80"/>
              <a:gd name="T3" fmla="*/ 47 h 47"/>
              <a:gd name="T4" fmla="*/ 80 w 80"/>
              <a:gd name="T5" fmla="*/ 47 h 47"/>
              <a:gd name="T6" fmla="*/ 40 w 8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47">
                <a:moveTo>
                  <a:pt x="40" y="0"/>
                </a:moveTo>
                <a:cubicBezTo>
                  <a:pt x="18" y="0"/>
                  <a:pt x="0" y="21"/>
                  <a:pt x="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21"/>
                  <a:pt x="62" y="0"/>
                  <a:pt x="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0" y="6021636"/>
            <a:ext cx="12192715" cy="8551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6"/>
          <p:cNvSpPr/>
          <p:nvPr/>
        </p:nvSpPr>
        <p:spPr bwMode="auto">
          <a:xfrm>
            <a:off x="0" y="5102438"/>
            <a:ext cx="3227418" cy="919198"/>
          </a:xfrm>
          <a:custGeom>
            <a:avLst/>
            <a:gdLst>
              <a:gd name="T0" fmla="*/ 1063 w 1063"/>
              <a:gd name="T1" fmla="*/ 290 h 290"/>
              <a:gd name="T2" fmla="*/ 0 w 1063"/>
              <a:gd name="T3" fmla="*/ 290 h 290"/>
              <a:gd name="T4" fmla="*/ 0 w 1063"/>
              <a:gd name="T5" fmla="*/ 119 h 290"/>
              <a:gd name="T6" fmla="*/ 332 w 1063"/>
              <a:gd name="T7" fmla="*/ 0 h 290"/>
              <a:gd name="T8" fmla="*/ 1063 w 1063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3" h="290">
                <a:moveTo>
                  <a:pt x="1063" y="290"/>
                </a:moveTo>
                <a:cubicBezTo>
                  <a:pt x="0" y="290"/>
                  <a:pt x="0" y="290"/>
                  <a:pt x="0" y="290"/>
                </a:cubicBezTo>
                <a:cubicBezTo>
                  <a:pt x="0" y="119"/>
                  <a:pt x="0" y="119"/>
                  <a:pt x="0" y="119"/>
                </a:cubicBezTo>
                <a:cubicBezTo>
                  <a:pt x="81" y="56"/>
                  <a:pt x="171" y="0"/>
                  <a:pt x="332" y="0"/>
                </a:cubicBezTo>
                <a:cubicBezTo>
                  <a:pt x="698" y="0"/>
                  <a:pt x="698" y="290"/>
                  <a:pt x="1063" y="2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7"/>
          <p:cNvSpPr/>
          <p:nvPr/>
        </p:nvSpPr>
        <p:spPr bwMode="auto">
          <a:xfrm>
            <a:off x="1060339" y="5102438"/>
            <a:ext cx="2312820" cy="919198"/>
          </a:xfrm>
          <a:custGeom>
            <a:avLst/>
            <a:gdLst>
              <a:gd name="T0" fmla="*/ 0 w 731"/>
              <a:gd name="T1" fmla="*/ 290 h 290"/>
              <a:gd name="T2" fmla="*/ 731 w 731"/>
              <a:gd name="T3" fmla="*/ 290 h 290"/>
              <a:gd name="T4" fmla="*/ 0 w 731"/>
              <a:gd name="T5" fmla="*/ 0 h 290"/>
              <a:gd name="T6" fmla="*/ 0 w 731"/>
              <a:gd name="T7" fmla="*/ 0 h 290"/>
              <a:gd name="T8" fmla="*/ 0 w 731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1" h="290">
                <a:moveTo>
                  <a:pt x="0" y="290"/>
                </a:moveTo>
                <a:cubicBezTo>
                  <a:pt x="731" y="290"/>
                  <a:pt x="731" y="290"/>
                  <a:pt x="731" y="290"/>
                </a:cubicBezTo>
                <a:cubicBezTo>
                  <a:pt x="366" y="290"/>
                  <a:pt x="366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8"/>
          <p:cNvSpPr/>
          <p:nvPr/>
        </p:nvSpPr>
        <p:spPr bwMode="auto">
          <a:xfrm>
            <a:off x="413936" y="4846248"/>
            <a:ext cx="5917262" cy="1175388"/>
          </a:xfrm>
          <a:custGeom>
            <a:avLst/>
            <a:gdLst>
              <a:gd name="T0" fmla="*/ 1870 w 1870"/>
              <a:gd name="T1" fmla="*/ 371 h 371"/>
              <a:gd name="T2" fmla="*/ 935 w 1870"/>
              <a:gd name="T3" fmla="*/ 0 h 371"/>
              <a:gd name="T4" fmla="*/ 0 w 1870"/>
              <a:gd name="T5" fmla="*/ 371 h 371"/>
              <a:gd name="T6" fmla="*/ 1870 w 1870"/>
              <a:gd name="T7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0" h="371">
                <a:moveTo>
                  <a:pt x="1870" y="371"/>
                </a:moveTo>
                <a:cubicBezTo>
                  <a:pt x="1402" y="371"/>
                  <a:pt x="1402" y="0"/>
                  <a:pt x="935" y="0"/>
                </a:cubicBezTo>
                <a:cubicBezTo>
                  <a:pt x="468" y="0"/>
                  <a:pt x="468" y="371"/>
                  <a:pt x="0" y="371"/>
                </a:cubicBezTo>
                <a:lnTo>
                  <a:pt x="187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9"/>
          <p:cNvSpPr/>
          <p:nvPr/>
        </p:nvSpPr>
        <p:spPr bwMode="auto">
          <a:xfrm>
            <a:off x="3373160" y="4846248"/>
            <a:ext cx="2958038" cy="1175388"/>
          </a:xfrm>
          <a:custGeom>
            <a:avLst/>
            <a:gdLst>
              <a:gd name="T0" fmla="*/ 0 w 935"/>
              <a:gd name="T1" fmla="*/ 371 h 371"/>
              <a:gd name="T2" fmla="*/ 935 w 935"/>
              <a:gd name="T3" fmla="*/ 371 h 371"/>
              <a:gd name="T4" fmla="*/ 0 w 935"/>
              <a:gd name="T5" fmla="*/ 0 h 371"/>
              <a:gd name="T6" fmla="*/ 0 w 935"/>
              <a:gd name="T7" fmla="*/ 0 h 371"/>
              <a:gd name="T8" fmla="*/ 0 w 935"/>
              <a:gd name="T9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5" h="371">
                <a:moveTo>
                  <a:pt x="0" y="371"/>
                </a:moveTo>
                <a:cubicBezTo>
                  <a:pt x="935" y="371"/>
                  <a:pt x="935" y="371"/>
                  <a:pt x="935" y="371"/>
                </a:cubicBezTo>
                <a:cubicBezTo>
                  <a:pt x="467" y="371"/>
                  <a:pt x="467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30"/>
          <p:cNvSpPr/>
          <p:nvPr/>
        </p:nvSpPr>
        <p:spPr bwMode="auto">
          <a:xfrm>
            <a:off x="9395981" y="5052623"/>
            <a:ext cx="2796734" cy="969013"/>
          </a:xfrm>
          <a:custGeom>
            <a:avLst/>
            <a:gdLst>
              <a:gd name="T0" fmla="*/ 884 w 884"/>
              <a:gd name="T1" fmla="*/ 10 h 306"/>
              <a:gd name="T2" fmla="*/ 884 w 884"/>
              <a:gd name="T3" fmla="*/ 306 h 306"/>
              <a:gd name="T4" fmla="*/ 0 w 884"/>
              <a:gd name="T5" fmla="*/ 306 h 306"/>
              <a:gd name="T6" fmla="*/ 771 w 884"/>
              <a:gd name="T7" fmla="*/ 0 h 306"/>
              <a:gd name="T8" fmla="*/ 884 w 884"/>
              <a:gd name="T9" fmla="*/ 1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306">
                <a:moveTo>
                  <a:pt x="884" y="10"/>
                </a:moveTo>
                <a:cubicBezTo>
                  <a:pt x="884" y="306"/>
                  <a:pt x="884" y="306"/>
                  <a:pt x="884" y="306"/>
                </a:cubicBezTo>
                <a:cubicBezTo>
                  <a:pt x="0" y="306"/>
                  <a:pt x="0" y="306"/>
                  <a:pt x="0" y="306"/>
                </a:cubicBezTo>
                <a:cubicBezTo>
                  <a:pt x="386" y="306"/>
                  <a:pt x="386" y="0"/>
                  <a:pt x="771" y="0"/>
                </a:cubicBezTo>
                <a:cubicBezTo>
                  <a:pt x="813" y="0"/>
                  <a:pt x="851" y="3"/>
                  <a:pt x="884" y="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452" y="3933008"/>
            <a:ext cx="5346655" cy="24934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13442" y="3895476"/>
            <a:ext cx="4188315" cy="2749534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3004267"/>
            <a:ext cx="10515600" cy="1570950"/>
          </a:xfrm>
        </p:spPr>
        <p:txBody>
          <a:bodyPr anchor="t" anchorCtr="0">
            <a:normAutofit/>
          </a:bodyPr>
          <a:lstStyle>
            <a:lvl1pPr algn="ctr">
              <a:defRPr sz="72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/>
          <p:cNvSpPr/>
          <p:nvPr/>
        </p:nvSpPr>
        <p:spPr bwMode="auto">
          <a:xfrm>
            <a:off x="1802814" y="2563080"/>
            <a:ext cx="266864" cy="316679"/>
          </a:xfrm>
          <a:custGeom>
            <a:avLst/>
            <a:gdLst>
              <a:gd name="T0" fmla="*/ 77 w 84"/>
              <a:gd name="T1" fmla="*/ 43 h 100"/>
              <a:gd name="T2" fmla="*/ 69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2 w 84"/>
              <a:gd name="T9" fmla="*/ 1 h 100"/>
              <a:gd name="T10" fmla="*/ 35 w 84"/>
              <a:gd name="T11" fmla="*/ 8 h 100"/>
              <a:gd name="T12" fmla="*/ 35 w 84"/>
              <a:gd name="T13" fmla="*/ 18 h 100"/>
              <a:gd name="T14" fmla="*/ 14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4 w 84"/>
              <a:gd name="T25" fmla="*/ 58 h 100"/>
              <a:gd name="T26" fmla="*/ 35 w 84"/>
              <a:gd name="T27" fmla="*/ 83 h 100"/>
              <a:gd name="T28" fmla="*/ 35 w 84"/>
              <a:gd name="T29" fmla="*/ 92 h 100"/>
              <a:gd name="T30" fmla="*/ 41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69 w 84"/>
              <a:gd name="T37" fmla="*/ 58 h 100"/>
              <a:gd name="T38" fmla="*/ 77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7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7" y="43"/>
                </a:moveTo>
                <a:cubicBezTo>
                  <a:pt x="69" y="43"/>
                  <a:pt x="69" y="43"/>
                  <a:pt x="69" y="43"/>
                </a:cubicBezTo>
                <a:cubicBezTo>
                  <a:pt x="57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5" y="1"/>
                  <a:pt x="42" y="1"/>
                </a:cubicBezTo>
                <a:cubicBezTo>
                  <a:pt x="38" y="0"/>
                  <a:pt x="35" y="4"/>
                  <a:pt x="35" y="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32"/>
                  <a:pt x="26" y="43"/>
                  <a:pt x="1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2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2" y="58"/>
                  <a:pt x="6" y="58"/>
                </a:cubicBezTo>
                <a:cubicBezTo>
                  <a:pt x="14" y="58"/>
                  <a:pt x="14" y="58"/>
                  <a:pt x="14" y="58"/>
                </a:cubicBezTo>
                <a:cubicBezTo>
                  <a:pt x="26" y="58"/>
                  <a:pt x="35" y="69"/>
                  <a:pt x="35" y="83"/>
                </a:cubicBezTo>
                <a:cubicBezTo>
                  <a:pt x="35" y="92"/>
                  <a:pt x="35" y="92"/>
                  <a:pt x="35" y="92"/>
                </a:cubicBezTo>
                <a:cubicBezTo>
                  <a:pt x="35" y="96"/>
                  <a:pt x="38" y="100"/>
                  <a:pt x="41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7" y="58"/>
                  <a:pt x="69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7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7"/>
          <p:cNvSpPr/>
          <p:nvPr/>
        </p:nvSpPr>
        <p:spPr bwMode="auto">
          <a:xfrm>
            <a:off x="4202430" y="1124487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8 h 100"/>
              <a:gd name="T6" fmla="*/ 48 w 84"/>
              <a:gd name="T7" fmla="*/ 8 h 100"/>
              <a:gd name="T8" fmla="*/ 43 w 84"/>
              <a:gd name="T9" fmla="*/ 1 h 100"/>
              <a:gd name="T10" fmla="*/ 36 w 84"/>
              <a:gd name="T11" fmla="*/ 8 h 100"/>
              <a:gd name="T12" fmla="*/ 36 w 84"/>
              <a:gd name="T13" fmla="*/ 18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2"/>
                  <a:pt x="48" y="1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1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32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5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5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8"/>
          <p:cNvSpPr/>
          <p:nvPr/>
        </p:nvSpPr>
        <p:spPr bwMode="auto">
          <a:xfrm>
            <a:off x="563380" y="0"/>
            <a:ext cx="265678" cy="316679"/>
          </a:xfrm>
          <a:custGeom>
            <a:avLst/>
            <a:gdLst>
              <a:gd name="T0" fmla="*/ 78 w 84"/>
              <a:gd name="T1" fmla="*/ 42 h 100"/>
              <a:gd name="T2" fmla="*/ 70 w 84"/>
              <a:gd name="T3" fmla="*/ 42 h 100"/>
              <a:gd name="T4" fmla="*/ 48 w 84"/>
              <a:gd name="T5" fmla="*/ 17 h 100"/>
              <a:gd name="T6" fmla="*/ 48 w 84"/>
              <a:gd name="T7" fmla="*/ 8 h 100"/>
              <a:gd name="T8" fmla="*/ 42 w 84"/>
              <a:gd name="T9" fmla="*/ 0 h 100"/>
              <a:gd name="T10" fmla="*/ 36 w 84"/>
              <a:gd name="T11" fmla="*/ 7 h 100"/>
              <a:gd name="T12" fmla="*/ 36 w 84"/>
              <a:gd name="T13" fmla="*/ 17 h 100"/>
              <a:gd name="T14" fmla="*/ 14 w 84"/>
              <a:gd name="T15" fmla="*/ 42 h 100"/>
              <a:gd name="T16" fmla="*/ 6 w 84"/>
              <a:gd name="T17" fmla="*/ 42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7 h 100"/>
              <a:gd name="T24" fmla="*/ 14 w 84"/>
              <a:gd name="T25" fmla="*/ 57 h 100"/>
              <a:gd name="T26" fmla="*/ 36 w 84"/>
              <a:gd name="T27" fmla="*/ 82 h 100"/>
              <a:gd name="T28" fmla="*/ 36 w 84"/>
              <a:gd name="T29" fmla="*/ 92 h 100"/>
              <a:gd name="T30" fmla="*/ 42 w 84"/>
              <a:gd name="T31" fmla="*/ 99 h 100"/>
              <a:gd name="T32" fmla="*/ 48 w 84"/>
              <a:gd name="T33" fmla="*/ 92 h 100"/>
              <a:gd name="T34" fmla="*/ 48 w 84"/>
              <a:gd name="T35" fmla="*/ 82 h 100"/>
              <a:gd name="T36" fmla="*/ 70 w 84"/>
              <a:gd name="T37" fmla="*/ 57 h 100"/>
              <a:gd name="T38" fmla="*/ 78 w 84"/>
              <a:gd name="T39" fmla="*/ 57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58" y="42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0"/>
                  <a:pt x="42" y="0"/>
                </a:cubicBezTo>
                <a:cubicBezTo>
                  <a:pt x="39" y="0"/>
                  <a:pt x="36" y="3"/>
                  <a:pt x="36" y="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2"/>
                  <a:pt x="14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3" y="42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7"/>
                  <a:pt x="6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6" y="57"/>
                  <a:pt x="36" y="68"/>
                  <a:pt x="36" y="8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8" y="99"/>
                  <a:pt x="42" y="99"/>
                </a:cubicBezTo>
                <a:cubicBezTo>
                  <a:pt x="45" y="100"/>
                  <a:pt x="48" y="96"/>
                  <a:pt x="48" y="92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68"/>
                  <a:pt x="58" y="57"/>
                  <a:pt x="70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81" y="57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2"/>
                  <a:pt x="78" y="4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9"/>
          <p:cNvSpPr/>
          <p:nvPr/>
        </p:nvSpPr>
        <p:spPr bwMode="auto">
          <a:xfrm>
            <a:off x="11462101" y="1283319"/>
            <a:ext cx="265678" cy="316679"/>
          </a:xfrm>
          <a:custGeom>
            <a:avLst/>
            <a:gdLst>
              <a:gd name="T0" fmla="*/ 78 w 84"/>
              <a:gd name="T1" fmla="*/ 43 h 100"/>
              <a:gd name="T2" fmla="*/ 70 w 84"/>
              <a:gd name="T3" fmla="*/ 43 h 100"/>
              <a:gd name="T4" fmla="*/ 48 w 84"/>
              <a:gd name="T5" fmla="*/ 17 h 100"/>
              <a:gd name="T6" fmla="*/ 48 w 84"/>
              <a:gd name="T7" fmla="*/ 8 h 100"/>
              <a:gd name="T8" fmla="*/ 43 w 84"/>
              <a:gd name="T9" fmla="*/ 0 h 100"/>
              <a:gd name="T10" fmla="*/ 36 w 84"/>
              <a:gd name="T11" fmla="*/ 8 h 100"/>
              <a:gd name="T12" fmla="*/ 36 w 84"/>
              <a:gd name="T13" fmla="*/ 17 h 100"/>
              <a:gd name="T14" fmla="*/ 15 w 84"/>
              <a:gd name="T15" fmla="*/ 43 h 100"/>
              <a:gd name="T16" fmla="*/ 6 w 84"/>
              <a:gd name="T17" fmla="*/ 43 h 100"/>
              <a:gd name="T18" fmla="*/ 0 w 84"/>
              <a:gd name="T19" fmla="*/ 50 h 100"/>
              <a:gd name="T20" fmla="*/ 0 w 84"/>
              <a:gd name="T21" fmla="*/ 50 h 100"/>
              <a:gd name="T22" fmla="*/ 6 w 84"/>
              <a:gd name="T23" fmla="*/ 58 h 100"/>
              <a:gd name="T24" fmla="*/ 15 w 84"/>
              <a:gd name="T25" fmla="*/ 58 h 100"/>
              <a:gd name="T26" fmla="*/ 36 w 84"/>
              <a:gd name="T27" fmla="*/ 83 h 100"/>
              <a:gd name="T28" fmla="*/ 36 w 84"/>
              <a:gd name="T29" fmla="*/ 92 h 100"/>
              <a:gd name="T30" fmla="*/ 42 w 84"/>
              <a:gd name="T31" fmla="*/ 100 h 100"/>
              <a:gd name="T32" fmla="*/ 48 w 84"/>
              <a:gd name="T33" fmla="*/ 93 h 100"/>
              <a:gd name="T34" fmla="*/ 48 w 84"/>
              <a:gd name="T35" fmla="*/ 83 h 100"/>
              <a:gd name="T36" fmla="*/ 70 w 84"/>
              <a:gd name="T37" fmla="*/ 58 h 100"/>
              <a:gd name="T38" fmla="*/ 78 w 84"/>
              <a:gd name="T39" fmla="*/ 58 h 100"/>
              <a:gd name="T40" fmla="*/ 84 w 84"/>
              <a:gd name="T41" fmla="*/ 50 h 100"/>
              <a:gd name="T42" fmla="*/ 84 w 84"/>
              <a:gd name="T43" fmla="*/ 50 h 100"/>
              <a:gd name="T44" fmla="*/ 78 w 84"/>
              <a:gd name="T45" fmla="*/ 4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4" h="100">
                <a:moveTo>
                  <a:pt x="78" y="43"/>
                </a:moveTo>
                <a:cubicBezTo>
                  <a:pt x="70" y="43"/>
                  <a:pt x="70" y="43"/>
                  <a:pt x="70" y="43"/>
                </a:cubicBezTo>
                <a:cubicBezTo>
                  <a:pt x="58" y="43"/>
                  <a:pt x="48" y="31"/>
                  <a:pt x="48" y="17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46" y="1"/>
                  <a:pt x="43" y="0"/>
                </a:cubicBezTo>
                <a:cubicBezTo>
                  <a:pt x="39" y="0"/>
                  <a:pt x="36" y="4"/>
                  <a:pt x="36" y="8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31"/>
                  <a:pt x="26" y="43"/>
                  <a:pt x="15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4"/>
                  <a:pt x="3" y="58"/>
                  <a:pt x="6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26" y="58"/>
                  <a:pt x="36" y="69"/>
                  <a:pt x="36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39" y="100"/>
                  <a:pt x="42" y="100"/>
                </a:cubicBezTo>
                <a:cubicBezTo>
                  <a:pt x="45" y="100"/>
                  <a:pt x="48" y="97"/>
                  <a:pt x="48" y="93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69"/>
                  <a:pt x="58" y="58"/>
                  <a:pt x="70" y="58"/>
                </a:cubicBezTo>
                <a:cubicBezTo>
                  <a:pt x="78" y="58"/>
                  <a:pt x="78" y="58"/>
                  <a:pt x="78" y="58"/>
                </a:cubicBezTo>
                <a:cubicBezTo>
                  <a:pt x="81" y="58"/>
                  <a:pt x="84" y="54"/>
                  <a:pt x="84" y="50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46"/>
                  <a:pt x="81" y="43"/>
                  <a:pt x="78" y="4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0"/>
          <p:cNvSpPr/>
          <p:nvPr/>
        </p:nvSpPr>
        <p:spPr bwMode="auto">
          <a:xfrm>
            <a:off x="6697691" y="2489544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1"/>
          <p:cNvSpPr/>
          <p:nvPr/>
        </p:nvSpPr>
        <p:spPr bwMode="auto">
          <a:xfrm>
            <a:off x="3420602" y="460192"/>
            <a:ext cx="129281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1 w 41"/>
              <a:gd name="T9" fmla="*/ 0 h 49"/>
              <a:gd name="T10" fmla="*/ 17 w 41"/>
              <a:gd name="T11" fmla="*/ 3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1" y="0"/>
                </a:cubicBezTo>
                <a:cubicBezTo>
                  <a:pt x="19" y="0"/>
                  <a:pt x="17" y="1"/>
                  <a:pt x="17" y="3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7" y="33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9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2"/>
          <p:cNvSpPr/>
          <p:nvPr/>
        </p:nvSpPr>
        <p:spPr bwMode="auto">
          <a:xfrm>
            <a:off x="10822814" y="64403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3 w 41"/>
              <a:gd name="T5" fmla="*/ 8 h 49"/>
              <a:gd name="T6" fmla="*/ 23 w 41"/>
              <a:gd name="T7" fmla="*/ 4 h 49"/>
              <a:gd name="T8" fmla="*/ 20 w 41"/>
              <a:gd name="T9" fmla="*/ 0 h 49"/>
              <a:gd name="T10" fmla="*/ 17 w 41"/>
              <a:gd name="T11" fmla="*/ 4 h 49"/>
              <a:gd name="T12" fmla="*/ 17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7 w 41"/>
              <a:gd name="T27" fmla="*/ 40 h 49"/>
              <a:gd name="T28" fmla="*/ 17 w 41"/>
              <a:gd name="T29" fmla="*/ 45 h 49"/>
              <a:gd name="T30" fmla="*/ 20 w 41"/>
              <a:gd name="T31" fmla="*/ 49 h 49"/>
              <a:gd name="T32" fmla="*/ 23 w 41"/>
              <a:gd name="T33" fmla="*/ 45 h 49"/>
              <a:gd name="T34" fmla="*/ 23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3" y="15"/>
                  <a:pt x="23" y="8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2"/>
                  <a:pt x="22" y="0"/>
                  <a:pt x="20" y="0"/>
                </a:cubicBezTo>
                <a:cubicBezTo>
                  <a:pt x="19" y="0"/>
                  <a:pt x="17" y="1"/>
                  <a:pt x="17" y="4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15"/>
                  <a:pt x="12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2" y="28"/>
                  <a:pt x="17" y="34"/>
                  <a:pt x="17" y="40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7"/>
                  <a:pt x="18" y="49"/>
                  <a:pt x="20" y="49"/>
                </a:cubicBezTo>
                <a:cubicBezTo>
                  <a:pt x="22" y="49"/>
                  <a:pt x="23" y="47"/>
                  <a:pt x="23" y="45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9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39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3"/>
          <p:cNvSpPr/>
          <p:nvPr/>
        </p:nvSpPr>
        <p:spPr bwMode="auto">
          <a:xfrm>
            <a:off x="508821" y="2411264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1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4"/>
          <p:cNvSpPr/>
          <p:nvPr/>
        </p:nvSpPr>
        <p:spPr bwMode="auto">
          <a:xfrm>
            <a:off x="8874114" y="460192"/>
            <a:ext cx="130467" cy="154188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8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3 h 49"/>
              <a:gd name="T12" fmla="*/ 18 w 41"/>
              <a:gd name="T13" fmla="*/ 8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4 h 49"/>
              <a:gd name="T20" fmla="*/ 0 w 41"/>
              <a:gd name="T21" fmla="*/ 24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0 h 49"/>
              <a:gd name="T28" fmla="*/ 18 w 41"/>
              <a:gd name="T29" fmla="*/ 45 h 49"/>
              <a:gd name="T30" fmla="*/ 20 w 41"/>
              <a:gd name="T31" fmla="*/ 49 h 49"/>
              <a:gd name="T32" fmla="*/ 24 w 41"/>
              <a:gd name="T33" fmla="*/ 45 h 49"/>
              <a:gd name="T34" fmla="*/ 24 w 41"/>
              <a:gd name="T35" fmla="*/ 40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4 h 49"/>
              <a:gd name="T42" fmla="*/ 41 w 41"/>
              <a:gd name="T43" fmla="*/ 24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8" y="21"/>
                  <a:pt x="24" y="15"/>
                  <a:pt x="24" y="8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2" y="0"/>
                  <a:pt x="21" y="0"/>
                </a:cubicBezTo>
                <a:cubicBezTo>
                  <a:pt x="19" y="0"/>
                  <a:pt x="18" y="1"/>
                  <a:pt x="18" y="3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15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1" y="21"/>
                  <a:pt x="0" y="22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6"/>
                  <a:pt x="1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3"/>
                  <a:pt x="18" y="40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0" y="49"/>
                </a:cubicBezTo>
                <a:cubicBezTo>
                  <a:pt x="22" y="49"/>
                  <a:pt x="24" y="47"/>
                  <a:pt x="24" y="45"/>
                </a:cubicBezTo>
                <a:cubicBezTo>
                  <a:pt x="24" y="40"/>
                  <a:pt x="24" y="40"/>
                  <a:pt x="24" y="40"/>
                </a:cubicBezTo>
                <a:cubicBezTo>
                  <a:pt x="24" y="33"/>
                  <a:pt x="28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6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2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5"/>
          <p:cNvSpPr/>
          <p:nvPr/>
        </p:nvSpPr>
        <p:spPr bwMode="auto">
          <a:xfrm>
            <a:off x="9004581" y="2217935"/>
            <a:ext cx="129281" cy="155374"/>
          </a:xfrm>
          <a:custGeom>
            <a:avLst/>
            <a:gdLst>
              <a:gd name="T0" fmla="*/ 38 w 41"/>
              <a:gd name="T1" fmla="*/ 21 h 49"/>
              <a:gd name="T2" fmla="*/ 34 w 41"/>
              <a:gd name="T3" fmla="*/ 21 h 49"/>
              <a:gd name="T4" fmla="*/ 24 w 41"/>
              <a:gd name="T5" fmla="*/ 9 h 49"/>
              <a:gd name="T6" fmla="*/ 24 w 41"/>
              <a:gd name="T7" fmla="*/ 4 h 49"/>
              <a:gd name="T8" fmla="*/ 21 w 41"/>
              <a:gd name="T9" fmla="*/ 0 h 49"/>
              <a:gd name="T10" fmla="*/ 18 w 41"/>
              <a:gd name="T11" fmla="*/ 4 h 49"/>
              <a:gd name="T12" fmla="*/ 18 w 41"/>
              <a:gd name="T13" fmla="*/ 9 h 49"/>
              <a:gd name="T14" fmla="*/ 7 w 41"/>
              <a:gd name="T15" fmla="*/ 21 h 49"/>
              <a:gd name="T16" fmla="*/ 3 w 41"/>
              <a:gd name="T17" fmla="*/ 21 h 49"/>
              <a:gd name="T18" fmla="*/ 0 w 41"/>
              <a:gd name="T19" fmla="*/ 25 h 49"/>
              <a:gd name="T20" fmla="*/ 0 w 41"/>
              <a:gd name="T21" fmla="*/ 25 h 49"/>
              <a:gd name="T22" fmla="*/ 3 w 41"/>
              <a:gd name="T23" fmla="*/ 28 h 49"/>
              <a:gd name="T24" fmla="*/ 7 w 41"/>
              <a:gd name="T25" fmla="*/ 28 h 49"/>
              <a:gd name="T26" fmla="*/ 18 w 41"/>
              <a:gd name="T27" fmla="*/ 41 h 49"/>
              <a:gd name="T28" fmla="*/ 18 w 41"/>
              <a:gd name="T29" fmla="*/ 45 h 49"/>
              <a:gd name="T30" fmla="*/ 21 w 41"/>
              <a:gd name="T31" fmla="*/ 49 h 49"/>
              <a:gd name="T32" fmla="*/ 24 w 41"/>
              <a:gd name="T33" fmla="*/ 46 h 49"/>
              <a:gd name="T34" fmla="*/ 24 w 41"/>
              <a:gd name="T35" fmla="*/ 41 h 49"/>
              <a:gd name="T36" fmla="*/ 34 w 41"/>
              <a:gd name="T37" fmla="*/ 28 h 49"/>
              <a:gd name="T38" fmla="*/ 38 w 41"/>
              <a:gd name="T39" fmla="*/ 28 h 49"/>
              <a:gd name="T40" fmla="*/ 41 w 41"/>
              <a:gd name="T41" fmla="*/ 25 h 49"/>
              <a:gd name="T42" fmla="*/ 41 w 41"/>
              <a:gd name="T43" fmla="*/ 25 h 49"/>
              <a:gd name="T44" fmla="*/ 38 w 41"/>
              <a:gd name="T45" fmla="*/ 2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9">
                <a:moveTo>
                  <a:pt x="38" y="21"/>
                </a:moveTo>
                <a:cubicBezTo>
                  <a:pt x="34" y="21"/>
                  <a:pt x="34" y="21"/>
                  <a:pt x="34" y="21"/>
                </a:cubicBezTo>
                <a:cubicBezTo>
                  <a:pt x="29" y="21"/>
                  <a:pt x="24" y="16"/>
                  <a:pt x="24" y="9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3" y="0"/>
                  <a:pt x="21" y="0"/>
                </a:cubicBezTo>
                <a:cubicBezTo>
                  <a:pt x="19" y="0"/>
                  <a:pt x="18" y="2"/>
                  <a:pt x="18" y="4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16"/>
                  <a:pt x="13" y="21"/>
                  <a:pt x="7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2" y="21"/>
                  <a:pt x="0" y="23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7"/>
                  <a:pt x="2" y="28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13" y="28"/>
                  <a:pt x="18" y="34"/>
                  <a:pt x="18" y="41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7"/>
                  <a:pt x="19" y="49"/>
                  <a:pt x="21" y="49"/>
                </a:cubicBezTo>
                <a:cubicBezTo>
                  <a:pt x="22" y="49"/>
                  <a:pt x="24" y="48"/>
                  <a:pt x="24" y="4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34"/>
                  <a:pt x="29" y="28"/>
                  <a:pt x="34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40" y="28"/>
                  <a:pt x="41" y="27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3"/>
                  <a:pt x="40" y="21"/>
                  <a:pt x="38" y="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6"/>
          <p:cNvSpPr/>
          <p:nvPr/>
        </p:nvSpPr>
        <p:spPr bwMode="auto">
          <a:xfrm>
            <a:off x="1926734" y="1228575"/>
            <a:ext cx="1290435" cy="766196"/>
          </a:xfrm>
          <a:custGeom>
            <a:avLst/>
            <a:gdLst>
              <a:gd name="T0" fmla="*/ 204 w 408"/>
              <a:gd name="T1" fmla="*/ 0 h 242"/>
              <a:gd name="T2" fmla="*/ 0 w 408"/>
              <a:gd name="T3" fmla="*/ 242 h 242"/>
              <a:gd name="T4" fmla="*/ 408 w 408"/>
              <a:gd name="T5" fmla="*/ 242 h 242"/>
              <a:gd name="T6" fmla="*/ 204 w 408"/>
              <a:gd name="T7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8" h="242">
                <a:moveTo>
                  <a:pt x="204" y="0"/>
                </a:moveTo>
                <a:cubicBezTo>
                  <a:pt x="91" y="0"/>
                  <a:pt x="0" y="108"/>
                  <a:pt x="0" y="242"/>
                </a:cubicBezTo>
                <a:cubicBezTo>
                  <a:pt x="408" y="242"/>
                  <a:pt x="408" y="242"/>
                  <a:pt x="408" y="242"/>
                </a:cubicBezTo>
                <a:cubicBezTo>
                  <a:pt x="408" y="108"/>
                  <a:pt x="317" y="0"/>
                  <a:pt x="20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7"/>
          <p:cNvSpPr/>
          <p:nvPr/>
        </p:nvSpPr>
        <p:spPr bwMode="auto">
          <a:xfrm>
            <a:off x="3189297" y="1612266"/>
            <a:ext cx="645218" cy="383098"/>
          </a:xfrm>
          <a:custGeom>
            <a:avLst/>
            <a:gdLst>
              <a:gd name="T0" fmla="*/ 102 w 204"/>
              <a:gd name="T1" fmla="*/ 0 h 121"/>
              <a:gd name="T2" fmla="*/ 0 w 204"/>
              <a:gd name="T3" fmla="*/ 121 h 121"/>
              <a:gd name="T4" fmla="*/ 204 w 204"/>
              <a:gd name="T5" fmla="*/ 121 h 121"/>
              <a:gd name="T6" fmla="*/ 102 w 204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4" h="121">
                <a:moveTo>
                  <a:pt x="102" y="0"/>
                </a:moveTo>
                <a:cubicBezTo>
                  <a:pt x="46" y="0"/>
                  <a:pt x="0" y="54"/>
                  <a:pt x="0" y="121"/>
                </a:cubicBezTo>
                <a:cubicBezTo>
                  <a:pt x="204" y="121"/>
                  <a:pt x="204" y="121"/>
                  <a:pt x="204" y="121"/>
                </a:cubicBezTo>
                <a:cubicBezTo>
                  <a:pt x="204" y="54"/>
                  <a:pt x="159" y="0"/>
                  <a:pt x="10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8"/>
          <p:cNvSpPr/>
          <p:nvPr/>
        </p:nvSpPr>
        <p:spPr bwMode="auto">
          <a:xfrm>
            <a:off x="9843127" y="1590509"/>
            <a:ext cx="846848" cy="500518"/>
          </a:xfrm>
          <a:custGeom>
            <a:avLst/>
            <a:gdLst>
              <a:gd name="T0" fmla="*/ 134 w 268"/>
              <a:gd name="T1" fmla="*/ 0 h 158"/>
              <a:gd name="T2" fmla="*/ 0 w 268"/>
              <a:gd name="T3" fmla="*/ 158 h 158"/>
              <a:gd name="T4" fmla="*/ 268 w 268"/>
              <a:gd name="T5" fmla="*/ 158 h 158"/>
              <a:gd name="T6" fmla="*/ 134 w 268"/>
              <a:gd name="T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8" h="158">
                <a:moveTo>
                  <a:pt x="134" y="0"/>
                </a:moveTo>
                <a:cubicBezTo>
                  <a:pt x="60" y="0"/>
                  <a:pt x="0" y="71"/>
                  <a:pt x="0" y="158"/>
                </a:cubicBezTo>
                <a:cubicBezTo>
                  <a:pt x="268" y="158"/>
                  <a:pt x="268" y="158"/>
                  <a:pt x="268" y="158"/>
                </a:cubicBezTo>
                <a:cubicBezTo>
                  <a:pt x="268" y="71"/>
                  <a:pt x="208" y="0"/>
                  <a:pt x="13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9"/>
          <p:cNvSpPr/>
          <p:nvPr/>
        </p:nvSpPr>
        <p:spPr bwMode="auto">
          <a:xfrm>
            <a:off x="10689975" y="1840768"/>
            <a:ext cx="424610" cy="250259"/>
          </a:xfrm>
          <a:custGeom>
            <a:avLst/>
            <a:gdLst>
              <a:gd name="T0" fmla="*/ 67 w 134"/>
              <a:gd name="T1" fmla="*/ 0 h 79"/>
              <a:gd name="T2" fmla="*/ 0 w 134"/>
              <a:gd name="T3" fmla="*/ 79 h 79"/>
              <a:gd name="T4" fmla="*/ 134 w 134"/>
              <a:gd name="T5" fmla="*/ 79 h 79"/>
              <a:gd name="T6" fmla="*/ 67 w 134"/>
              <a:gd name="T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79">
                <a:moveTo>
                  <a:pt x="67" y="0"/>
                </a:moveTo>
                <a:cubicBezTo>
                  <a:pt x="30" y="0"/>
                  <a:pt x="0" y="35"/>
                  <a:pt x="0" y="79"/>
                </a:cubicBezTo>
                <a:cubicBezTo>
                  <a:pt x="134" y="79"/>
                  <a:pt x="134" y="79"/>
                  <a:pt x="134" y="79"/>
                </a:cubicBezTo>
                <a:cubicBezTo>
                  <a:pt x="134" y="35"/>
                  <a:pt x="104" y="0"/>
                  <a:pt x="6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20"/>
          <p:cNvSpPr/>
          <p:nvPr/>
        </p:nvSpPr>
        <p:spPr bwMode="auto">
          <a:xfrm>
            <a:off x="929447" y="719939"/>
            <a:ext cx="699776" cy="413936"/>
          </a:xfrm>
          <a:custGeom>
            <a:avLst/>
            <a:gdLst>
              <a:gd name="T0" fmla="*/ 111 w 221"/>
              <a:gd name="T1" fmla="*/ 0 h 131"/>
              <a:gd name="T2" fmla="*/ 0 w 221"/>
              <a:gd name="T3" fmla="*/ 131 h 131"/>
              <a:gd name="T4" fmla="*/ 221 w 221"/>
              <a:gd name="T5" fmla="*/ 131 h 131"/>
              <a:gd name="T6" fmla="*/ 111 w 221"/>
              <a:gd name="T7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1" h="131">
                <a:moveTo>
                  <a:pt x="111" y="0"/>
                </a:moveTo>
                <a:cubicBezTo>
                  <a:pt x="50" y="0"/>
                  <a:pt x="0" y="59"/>
                  <a:pt x="0" y="131"/>
                </a:cubicBezTo>
                <a:cubicBezTo>
                  <a:pt x="221" y="131"/>
                  <a:pt x="221" y="131"/>
                  <a:pt x="221" y="131"/>
                </a:cubicBezTo>
                <a:cubicBezTo>
                  <a:pt x="221" y="59"/>
                  <a:pt x="172" y="0"/>
                  <a:pt x="11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21"/>
          <p:cNvSpPr/>
          <p:nvPr/>
        </p:nvSpPr>
        <p:spPr bwMode="auto">
          <a:xfrm>
            <a:off x="1603555" y="928686"/>
            <a:ext cx="351074" cy="205189"/>
          </a:xfrm>
          <a:custGeom>
            <a:avLst/>
            <a:gdLst>
              <a:gd name="T0" fmla="*/ 55 w 111"/>
              <a:gd name="T1" fmla="*/ 0 h 65"/>
              <a:gd name="T2" fmla="*/ 0 w 111"/>
              <a:gd name="T3" fmla="*/ 65 h 65"/>
              <a:gd name="T4" fmla="*/ 111 w 111"/>
              <a:gd name="T5" fmla="*/ 65 h 65"/>
              <a:gd name="T6" fmla="*/ 55 w 111"/>
              <a:gd name="T7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5">
                <a:moveTo>
                  <a:pt x="55" y="0"/>
                </a:moveTo>
                <a:cubicBezTo>
                  <a:pt x="25" y="0"/>
                  <a:pt x="0" y="29"/>
                  <a:pt x="0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1" y="29"/>
                  <a:pt x="86" y="0"/>
                  <a:pt x="55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22"/>
          <p:cNvSpPr/>
          <p:nvPr/>
        </p:nvSpPr>
        <p:spPr bwMode="auto">
          <a:xfrm>
            <a:off x="7574190" y="985618"/>
            <a:ext cx="502890" cy="297702"/>
          </a:xfrm>
          <a:custGeom>
            <a:avLst/>
            <a:gdLst>
              <a:gd name="T0" fmla="*/ 79 w 159"/>
              <a:gd name="T1" fmla="*/ 0 h 94"/>
              <a:gd name="T2" fmla="*/ 0 w 159"/>
              <a:gd name="T3" fmla="*/ 94 h 94"/>
              <a:gd name="T4" fmla="*/ 159 w 159"/>
              <a:gd name="T5" fmla="*/ 94 h 94"/>
              <a:gd name="T6" fmla="*/ 79 w 159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9" h="94">
                <a:moveTo>
                  <a:pt x="79" y="0"/>
                </a:moveTo>
                <a:cubicBezTo>
                  <a:pt x="35" y="0"/>
                  <a:pt x="0" y="42"/>
                  <a:pt x="0" y="94"/>
                </a:cubicBezTo>
                <a:cubicBezTo>
                  <a:pt x="159" y="94"/>
                  <a:pt x="159" y="94"/>
                  <a:pt x="159" y="94"/>
                </a:cubicBezTo>
                <a:cubicBezTo>
                  <a:pt x="159" y="42"/>
                  <a:pt x="123" y="0"/>
                  <a:pt x="7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23"/>
          <p:cNvSpPr/>
          <p:nvPr/>
        </p:nvSpPr>
        <p:spPr bwMode="auto">
          <a:xfrm>
            <a:off x="8077080" y="1133875"/>
            <a:ext cx="252632" cy="149444"/>
          </a:xfrm>
          <a:custGeom>
            <a:avLst/>
            <a:gdLst>
              <a:gd name="T0" fmla="*/ 40 w 80"/>
              <a:gd name="T1" fmla="*/ 0 h 47"/>
              <a:gd name="T2" fmla="*/ 0 w 80"/>
              <a:gd name="T3" fmla="*/ 47 h 47"/>
              <a:gd name="T4" fmla="*/ 80 w 80"/>
              <a:gd name="T5" fmla="*/ 47 h 47"/>
              <a:gd name="T6" fmla="*/ 40 w 80"/>
              <a:gd name="T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47">
                <a:moveTo>
                  <a:pt x="40" y="0"/>
                </a:moveTo>
                <a:cubicBezTo>
                  <a:pt x="18" y="0"/>
                  <a:pt x="0" y="21"/>
                  <a:pt x="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21"/>
                  <a:pt x="62" y="0"/>
                  <a:pt x="4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0" y="6021636"/>
            <a:ext cx="12192715" cy="8551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6"/>
          <p:cNvSpPr/>
          <p:nvPr/>
        </p:nvSpPr>
        <p:spPr bwMode="auto">
          <a:xfrm>
            <a:off x="0" y="5102438"/>
            <a:ext cx="3227418" cy="919198"/>
          </a:xfrm>
          <a:custGeom>
            <a:avLst/>
            <a:gdLst>
              <a:gd name="T0" fmla="*/ 1063 w 1063"/>
              <a:gd name="T1" fmla="*/ 290 h 290"/>
              <a:gd name="T2" fmla="*/ 0 w 1063"/>
              <a:gd name="T3" fmla="*/ 290 h 290"/>
              <a:gd name="T4" fmla="*/ 0 w 1063"/>
              <a:gd name="T5" fmla="*/ 119 h 290"/>
              <a:gd name="T6" fmla="*/ 332 w 1063"/>
              <a:gd name="T7" fmla="*/ 0 h 290"/>
              <a:gd name="T8" fmla="*/ 1063 w 1063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3" h="290">
                <a:moveTo>
                  <a:pt x="1063" y="290"/>
                </a:moveTo>
                <a:cubicBezTo>
                  <a:pt x="0" y="290"/>
                  <a:pt x="0" y="290"/>
                  <a:pt x="0" y="290"/>
                </a:cubicBezTo>
                <a:cubicBezTo>
                  <a:pt x="0" y="119"/>
                  <a:pt x="0" y="119"/>
                  <a:pt x="0" y="119"/>
                </a:cubicBezTo>
                <a:cubicBezTo>
                  <a:pt x="81" y="56"/>
                  <a:pt x="171" y="0"/>
                  <a:pt x="332" y="0"/>
                </a:cubicBezTo>
                <a:cubicBezTo>
                  <a:pt x="698" y="0"/>
                  <a:pt x="698" y="290"/>
                  <a:pt x="1063" y="29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7"/>
          <p:cNvSpPr/>
          <p:nvPr/>
        </p:nvSpPr>
        <p:spPr bwMode="auto">
          <a:xfrm>
            <a:off x="1060339" y="5102438"/>
            <a:ext cx="2312820" cy="919198"/>
          </a:xfrm>
          <a:custGeom>
            <a:avLst/>
            <a:gdLst>
              <a:gd name="T0" fmla="*/ 0 w 731"/>
              <a:gd name="T1" fmla="*/ 290 h 290"/>
              <a:gd name="T2" fmla="*/ 731 w 731"/>
              <a:gd name="T3" fmla="*/ 290 h 290"/>
              <a:gd name="T4" fmla="*/ 0 w 731"/>
              <a:gd name="T5" fmla="*/ 0 h 290"/>
              <a:gd name="T6" fmla="*/ 0 w 731"/>
              <a:gd name="T7" fmla="*/ 0 h 290"/>
              <a:gd name="T8" fmla="*/ 0 w 731"/>
              <a:gd name="T9" fmla="*/ 29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1" h="290">
                <a:moveTo>
                  <a:pt x="0" y="290"/>
                </a:moveTo>
                <a:cubicBezTo>
                  <a:pt x="731" y="290"/>
                  <a:pt x="731" y="290"/>
                  <a:pt x="731" y="290"/>
                </a:cubicBezTo>
                <a:cubicBezTo>
                  <a:pt x="366" y="290"/>
                  <a:pt x="366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29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8"/>
          <p:cNvSpPr/>
          <p:nvPr/>
        </p:nvSpPr>
        <p:spPr bwMode="auto">
          <a:xfrm>
            <a:off x="413936" y="4846248"/>
            <a:ext cx="5917262" cy="1175388"/>
          </a:xfrm>
          <a:custGeom>
            <a:avLst/>
            <a:gdLst>
              <a:gd name="T0" fmla="*/ 1870 w 1870"/>
              <a:gd name="T1" fmla="*/ 371 h 371"/>
              <a:gd name="T2" fmla="*/ 935 w 1870"/>
              <a:gd name="T3" fmla="*/ 0 h 371"/>
              <a:gd name="T4" fmla="*/ 0 w 1870"/>
              <a:gd name="T5" fmla="*/ 371 h 371"/>
              <a:gd name="T6" fmla="*/ 1870 w 1870"/>
              <a:gd name="T7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70" h="371">
                <a:moveTo>
                  <a:pt x="1870" y="371"/>
                </a:moveTo>
                <a:cubicBezTo>
                  <a:pt x="1402" y="371"/>
                  <a:pt x="1402" y="0"/>
                  <a:pt x="935" y="0"/>
                </a:cubicBezTo>
                <a:cubicBezTo>
                  <a:pt x="468" y="0"/>
                  <a:pt x="468" y="371"/>
                  <a:pt x="0" y="371"/>
                </a:cubicBezTo>
                <a:lnTo>
                  <a:pt x="187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9"/>
          <p:cNvSpPr/>
          <p:nvPr/>
        </p:nvSpPr>
        <p:spPr bwMode="auto">
          <a:xfrm>
            <a:off x="3373160" y="4846248"/>
            <a:ext cx="2958038" cy="1175388"/>
          </a:xfrm>
          <a:custGeom>
            <a:avLst/>
            <a:gdLst>
              <a:gd name="T0" fmla="*/ 0 w 935"/>
              <a:gd name="T1" fmla="*/ 371 h 371"/>
              <a:gd name="T2" fmla="*/ 935 w 935"/>
              <a:gd name="T3" fmla="*/ 371 h 371"/>
              <a:gd name="T4" fmla="*/ 0 w 935"/>
              <a:gd name="T5" fmla="*/ 0 h 371"/>
              <a:gd name="T6" fmla="*/ 0 w 935"/>
              <a:gd name="T7" fmla="*/ 0 h 371"/>
              <a:gd name="T8" fmla="*/ 0 w 935"/>
              <a:gd name="T9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5" h="371">
                <a:moveTo>
                  <a:pt x="0" y="371"/>
                </a:moveTo>
                <a:cubicBezTo>
                  <a:pt x="935" y="371"/>
                  <a:pt x="935" y="371"/>
                  <a:pt x="935" y="371"/>
                </a:cubicBezTo>
                <a:cubicBezTo>
                  <a:pt x="467" y="371"/>
                  <a:pt x="467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30"/>
          <p:cNvSpPr/>
          <p:nvPr/>
        </p:nvSpPr>
        <p:spPr bwMode="auto">
          <a:xfrm>
            <a:off x="9395981" y="5052623"/>
            <a:ext cx="2796734" cy="969013"/>
          </a:xfrm>
          <a:custGeom>
            <a:avLst/>
            <a:gdLst>
              <a:gd name="T0" fmla="*/ 884 w 884"/>
              <a:gd name="T1" fmla="*/ 10 h 306"/>
              <a:gd name="T2" fmla="*/ 884 w 884"/>
              <a:gd name="T3" fmla="*/ 306 h 306"/>
              <a:gd name="T4" fmla="*/ 0 w 884"/>
              <a:gd name="T5" fmla="*/ 306 h 306"/>
              <a:gd name="T6" fmla="*/ 771 w 884"/>
              <a:gd name="T7" fmla="*/ 0 h 306"/>
              <a:gd name="T8" fmla="*/ 884 w 884"/>
              <a:gd name="T9" fmla="*/ 1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4" h="306">
                <a:moveTo>
                  <a:pt x="884" y="10"/>
                </a:moveTo>
                <a:cubicBezTo>
                  <a:pt x="884" y="306"/>
                  <a:pt x="884" y="306"/>
                  <a:pt x="884" y="306"/>
                </a:cubicBezTo>
                <a:cubicBezTo>
                  <a:pt x="0" y="306"/>
                  <a:pt x="0" y="306"/>
                  <a:pt x="0" y="306"/>
                </a:cubicBezTo>
                <a:cubicBezTo>
                  <a:pt x="386" y="306"/>
                  <a:pt x="386" y="0"/>
                  <a:pt x="771" y="0"/>
                </a:cubicBezTo>
                <a:cubicBezTo>
                  <a:pt x="813" y="0"/>
                  <a:pt x="851" y="3"/>
                  <a:pt x="884" y="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452" y="3933008"/>
            <a:ext cx="5346655" cy="249348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13442" y="3895476"/>
            <a:ext cx="4188315" cy="274953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0066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5808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hdphoto1.wdp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hdphoto1.wdp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e0f00080c0af1657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8635" y="6985"/>
            <a:ext cx="8818245" cy="6844030"/>
          </a:xfrm>
          <a:prstGeom prst="rect">
            <a:avLst/>
          </a:prstGeom>
        </p:spPr>
      </p:pic>
      <p:pic>
        <p:nvPicPr>
          <p:cNvPr id="6" name="图片 5" descr="f602644db2c4c03ab3858793d249af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635" y="6985"/>
            <a:ext cx="8817610" cy="6844030"/>
          </a:xfrm>
          <a:prstGeom prst="rect">
            <a:avLst/>
          </a:prstGeom>
        </p:spPr>
      </p:pic>
      <p:sp>
        <p:nvSpPr>
          <p:cNvPr id="386091" name="Text Box 38"/>
          <p:cNvSpPr txBox="1"/>
          <p:nvPr/>
        </p:nvSpPr>
        <p:spPr>
          <a:xfrm>
            <a:off x="4723765" y="455930"/>
            <a:ext cx="345694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我国农业的地域差异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9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71" name="Picture 39" descr="HZNLS8WYF_B9~XMHE{)YO%2"/>
          <p:cNvPicPr>
            <a:picLocks noGrp="1" noChangeAspect="1"/>
          </p:cNvPicPr>
          <p:nvPr>
            <p:ph idx="1"/>
          </p:nvPr>
        </p:nvPicPr>
        <p:blipFill>
          <a:blip r:embed="rId1"/>
          <a:srcRect l="4114" t="10913" r="2468" b="17456"/>
          <a:stretch>
            <a:fillRect/>
          </a:stretch>
        </p:blipFill>
        <p:spPr>
          <a:xfrm>
            <a:off x="0" y="681990"/>
            <a:ext cx="10381615" cy="5966460"/>
          </a:xfrm>
          <a:prstGeom prst="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pic>
        <p:nvPicPr>
          <p:cNvPr id="7" name="图片 6" descr="timg (1)"/>
          <p:cNvPicPr>
            <a:picLocks noChangeAspect="1"/>
          </p:cNvPicPr>
          <p:nvPr/>
        </p:nvPicPr>
        <p:blipFill rotWithShape="1">
          <a:blip r:embed="rId2"/>
          <a:srcRect l="63325" t="5961" r="8701" b="10599"/>
          <a:stretch>
            <a:fillRect/>
          </a:stretch>
        </p:blipFill>
        <p:spPr>
          <a:xfrm>
            <a:off x="-88900" y="695325"/>
            <a:ext cx="2195830" cy="5952490"/>
          </a:xfrm>
          <a:prstGeom prst="rect">
            <a:avLst/>
          </a:prstGeom>
          <a:ln w="25400" cmpd="sng">
            <a:solidFill>
              <a:schemeClr val="tx1"/>
            </a:solidFill>
            <a:prstDash val="solid"/>
          </a:ln>
        </p:spPr>
      </p:pic>
      <p:pic>
        <p:nvPicPr>
          <p:cNvPr id="3" name="图片 2" descr="2012613163754925"/>
          <p:cNvPicPr>
            <a:picLocks noChangeAspect="1"/>
          </p:cNvPicPr>
          <p:nvPr/>
        </p:nvPicPr>
        <p:blipFill>
          <a:blip r:embed="rId3"/>
          <a:srcRect l="64386" t="1525" r="5985" b="1258"/>
          <a:stretch>
            <a:fillRect/>
          </a:stretch>
        </p:blipFill>
        <p:spPr>
          <a:xfrm>
            <a:off x="8290560" y="727710"/>
            <a:ext cx="2188210" cy="5920105"/>
          </a:xfrm>
          <a:prstGeom prst="rect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9168130" y="211836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600-700h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72170" y="379984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500-600h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72170" y="455168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400-500h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26450" y="525272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300-400h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02650" y="664210"/>
            <a:ext cx="1828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/>
              <a:t>夏季日照时数</a:t>
            </a:r>
            <a:endParaRPr lang="zh-CN" altLang="zh-CN" sz="2000" b="1"/>
          </a:p>
        </p:txBody>
      </p:sp>
      <p:sp>
        <p:nvSpPr>
          <p:cNvPr id="10" name="文本框 9"/>
          <p:cNvSpPr txBox="1"/>
          <p:nvPr/>
        </p:nvSpPr>
        <p:spPr>
          <a:xfrm>
            <a:off x="0" y="14782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地形</a:t>
            </a:r>
            <a:endParaRPr lang="zh-CN" altLang="en-US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02650" y="15036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日照</a:t>
            </a:r>
            <a:endParaRPr lang="zh-CN" altLang="en-US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Text Box 35"/>
          <p:cNvSpPr txBox="1"/>
          <p:nvPr/>
        </p:nvSpPr>
        <p:spPr>
          <a:xfrm>
            <a:off x="-88900" y="15240"/>
            <a:ext cx="12389485" cy="509563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800" dirty="0" smtClean="0">
                <a:latin typeface="Arial" panose="020B0604020202020204" pitchFamily="34" charset="0"/>
                <a:ea typeface="黑体" panose="02010609060101010101" charset="-122"/>
              </a:rPr>
              <a:t>分析</a:t>
            </a: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</a:rPr>
              <a:t>相对于东南沿海地区，东北大米极富营养价值的有利自然条件？</a:t>
            </a:r>
            <a:endParaRPr lang="zh-CN" altLang="en-US" sz="28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  <p:pic>
        <p:nvPicPr>
          <p:cNvPr id="2" name="图片 1" descr="et91012061700053_副本"/>
          <p:cNvPicPr>
            <a:picLocks noChangeAspect="1"/>
          </p:cNvPicPr>
          <p:nvPr/>
        </p:nvPicPr>
        <p:blipFill rotWithShape="1">
          <a:blip r:embed="rId4"/>
          <a:srcRect l="65273" t="3205" r="9965" b="3205"/>
          <a:stretch>
            <a:fillRect/>
          </a:stretch>
        </p:blipFill>
        <p:spPr>
          <a:xfrm>
            <a:off x="10328275" y="695325"/>
            <a:ext cx="1880870" cy="5968365"/>
          </a:xfrm>
          <a:prstGeom prst="rect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sp>
        <p:nvSpPr>
          <p:cNvPr id="13" name="文本框 12"/>
          <p:cNvSpPr txBox="1"/>
          <p:nvPr/>
        </p:nvSpPr>
        <p:spPr>
          <a:xfrm>
            <a:off x="10437495" y="15036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温差</a:t>
            </a:r>
            <a:endParaRPr lang="zh-CN" altLang="zh-CN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37495" y="648970"/>
            <a:ext cx="1828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/>
              <a:t>秋季昼夜温差</a:t>
            </a:r>
            <a:endParaRPr lang="zh-CN" altLang="zh-CN" sz="2000" b="1"/>
          </a:p>
        </p:txBody>
      </p:sp>
      <p:sp>
        <p:nvSpPr>
          <p:cNvPr id="14" name="文本框 13"/>
          <p:cNvSpPr txBox="1"/>
          <p:nvPr/>
        </p:nvSpPr>
        <p:spPr>
          <a:xfrm>
            <a:off x="11142345" y="2026285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10-15℃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581005" y="541401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3-7℃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89" name="Rectangle 17"/>
          <p:cNvSpPr/>
          <p:nvPr/>
        </p:nvSpPr>
        <p:spPr>
          <a:xfrm>
            <a:off x="184150" y="2312035"/>
            <a:ext cx="11369675" cy="953135"/>
          </a:xfrm>
          <a:prstGeom prst="rect">
            <a:avLst/>
          </a:prstGeom>
          <a:noFill/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结合材料，分析相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对于东南沿海地区，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东北大米极富营养价值的</a:t>
            </a:r>
            <a:r>
              <a:rPr lang="zh-CN" altLang="en-US" sz="28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</a:rPr>
              <a:t>有利自然条件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2458" name="Text Box 26"/>
          <p:cNvSpPr txBox="1">
            <a:spLocks noChangeArrowheads="1"/>
          </p:cNvSpPr>
          <p:nvPr/>
        </p:nvSpPr>
        <p:spPr bwMode="auto">
          <a:xfrm>
            <a:off x="431165" y="4815840"/>
            <a:ext cx="11122660" cy="953135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800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小结：</a:t>
            </a:r>
            <a:r>
              <a:rPr kumimoji="0" lang="en-US" altLang="zh-CN" sz="2800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①</a:t>
            </a:r>
            <a:r>
              <a:rPr kumimoji="0" lang="zh-CN" altLang="en-US" sz="2800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热量</a:t>
            </a:r>
            <a:r>
              <a:rPr kumimoji="0" lang="zh-CN" altLang="en-US" sz="2800" kern="1200" cap="none" spc="0" normalizeH="0" baseline="0" noProof="0" dirty="0" smtClean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影响农作物</a:t>
            </a:r>
            <a:r>
              <a:rPr kumimoji="0" lang="zh-CN" altLang="en-US" sz="2800" kern="1200" cap="none" spc="0" normalizeH="0" baseline="0" noProof="0" dirty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熟制进而影响质量； ②</a:t>
            </a:r>
            <a:r>
              <a:rPr kumimoji="0" lang="zh-CN" altLang="en-US" sz="2800" kern="1200" cap="none" spc="0" normalizeH="0" baseline="0" noProof="0" dirty="0" smtClean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光照强度、日温差、</a:t>
            </a:r>
            <a:r>
              <a:rPr lang="zh-CN" altLang="en-US" sz="2800" noProof="0" dirty="0" smtClean="0"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土质、水质等也</a:t>
            </a:r>
            <a:r>
              <a:rPr kumimoji="0" lang="zh-CN" altLang="en-US" sz="2800" kern="1200" cap="none" spc="0" normalizeH="0" baseline="0" noProof="0" dirty="0" smtClean="0">
                <a:effectLst/>
                <a:latin typeface="微软雅黑" panose="020B0503020204020204" charset="-122"/>
                <a:ea typeface="微软雅黑" panose="020B0503020204020204" charset="-122"/>
                <a:cs typeface="+mn-cs"/>
              </a:rPr>
              <a:t>影响农作物质量。</a:t>
            </a:r>
            <a:endParaRPr kumimoji="0" lang="zh-CN" altLang="en-US" sz="2800" kern="1200" cap="none" spc="0" normalizeH="0" baseline="0" noProof="0" dirty="0">
              <a:solidFill>
                <a:srgbClr val="A50021"/>
              </a:solidFill>
              <a:effectLst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96334" name="Text Box 46"/>
          <p:cNvSpPr txBox="1"/>
          <p:nvPr/>
        </p:nvSpPr>
        <p:spPr>
          <a:xfrm>
            <a:off x="431165" y="3379470"/>
            <a:ext cx="11123295" cy="75565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 cap="flat" cmpd="sng">
            <a:solidFill>
              <a:schemeClr val="bg2">
                <a:lumMod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</a:rPr>
              <a:t>       东北水稻优势区光照强、日温差大、作物一年一熟，农作物积累的营养物质多；</a:t>
            </a: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  <a:sym typeface="+mn-ea"/>
              </a:rPr>
              <a:t>土壤肥沃，水质好，</a:t>
            </a: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</a:rPr>
              <a:t>农产品质量好。</a:t>
            </a:r>
            <a:endParaRPr lang="zh-CN" altLang="en-US" sz="24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4150" y="794385"/>
            <a:ext cx="111798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/>
              <a:t>材料一：东北水稻主要种植在辽河、松花江流城的大型灌区和东部山区的河谷盆地。种在肥沃的黑土中，吸收了足够的氮、磷、钾等多种矿物元素，又有纯净无污染的灌溉用水，这便成就了驰名中外的东北大米。</a:t>
            </a:r>
            <a:endParaRPr lang="zh-CN" altLang="en-US" sz="2400" dirty="0"/>
          </a:p>
        </p:txBody>
      </p:sp>
      <p:sp>
        <p:nvSpPr>
          <p:cNvPr id="26" name="Line 12"/>
          <p:cNvSpPr/>
          <p:nvPr/>
        </p:nvSpPr>
        <p:spPr>
          <a:xfrm>
            <a:off x="840898" y="1536036"/>
            <a:ext cx="1506062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Line 12"/>
          <p:cNvSpPr/>
          <p:nvPr/>
        </p:nvSpPr>
        <p:spPr>
          <a:xfrm>
            <a:off x="9190355" y="1536065"/>
            <a:ext cx="2173605" cy="635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" name="Line 12"/>
          <p:cNvSpPr/>
          <p:nvPr/>
        </p:nvSpPr>
        <p:spPr>
          <a:xfrm>
            <a:off x="285750" y="1924050"/>
            <a:ext cx="1205230" cy="635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2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58" grpId="0" bldLvl="0" animBg="1"/>
      <p:bldP spid="39633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73" name="Picture 41" descr="JQS[RYU@W`IUFUC]8C3_D[A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3335" y="238760"/>
            <a:ext cx="8484235" cy="6380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17"/>
          <p:cNvSpPr/>
          <p:nvPr/>
        </p:nvSpPr>
        <p:spPr>
          <a:xfrm>
            <a:off x="7985760" y="963295"/>
            <a:ext cx="4236720" cy="1384995"/>
          </a:xfrm>
          <a:prstGeom prst="rect">
            <a:avLst/>
          </a:prstGeom>
          <a:noFill/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800" dirty="0">
                <a:latin typeface="Arial" panose="020B0604020202020204" pitchFamily="34" charset="0"/>
                <a:sym typeface="+mn-ea"/>
              </a:rPr>
              <a:t>这些差异对东北平原的水稻种植业特点有什么影响，请举例说明。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96334" name="Text Box 46"/>
          <p:cNvSpPr txBox="1"/>
          <p:nvPr/>
        </p:nvSpPr>
        <p:spPr>
          <a:xfrm>
            <a:off x="8657590" y="2602230"/>
            <a:ext cx="3291205" cy="2416175"/>
          </a:xfrm>
          <a:prstGeom prst="rect">
            <a:avLst/>
          </a:prstGeom>
          <a:noFill/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</a:rPr>
              <a:t>丘陵地区，地形崎岖（改造：修建梯田），生产规模小，人力劳动为主。</a:t>
            </a:r>
            <a:endParaRPr lang="zh-CN" altLang="en-US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rgbClr val="000066"/>
                </a:solidFill>
                <a:latin typeface="Arial" panose="020B0604020202020204" pitchFamily="34" charset="0"/>
              </a:rPr>
              <a:t>平原地区，耕地面积广阔，生产规模大，机械化水平较高。</a:t>
            </a:r>
            <a:endParaRPr lang="zh-CN" altLang="en-US" sz="24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608695" y="5113655"/>
            <a:ext cx="3477895" cy="1383665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noProof="0" dirty="0"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小结：地形特点会影响种植业规模和</a:t>
            </a:r>
            <a:r>
              <a:rPr lang="zh-CN" altLang="en-US" sz="2800" noProof="0" dirty="0" smtClean="0"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生产</a:t>
            </a:r>
            <a:r>
              <a:rPr lang="zh-CN" altLang="en-US" sz="2800" noProof="0" dirty="0"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方式</a:t>
            </a:r>
            <a:r>
              <a:rPr lang="zh-CN" altLang="en-US" sz="2800" noProof="0" dirty="0" smtClean="0"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800" noProof="0" dirty="0"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1-160414100F15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35" y="238760"/>
            <a:ext cx="3989070" cy="259524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26485" y="2846705"/>
            <a:ext cx="1591310" cy="3987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黑体" panose="02010609060101010101" charset="-122"/>
                <a:ea typeface="黑体" panose="02010609060101010101" charset="-122"/>
              </a:rPr>
              <a:t>江南丘陵</a:t>
            </a:r>
            <a:endParaRPr lang="zh-CN" altLang="en-US" sz="20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图片 5" descr="184769292"/>
          <p:cNvPicPr>
            <a:picLocks noChangeAspect="1"/>
          </p:cNvPicPr>
          <p:nvPr/>
        </p:nvPicPr>
        <p:blipFill>
          <a:blip r:embed="rId3"/>
          <a:srcRect l="22619" t="11446" b="12795"/>
          <a:stretch>
            <a:fillRect/>
          </a:stretch>
        </p:blipFill>
        <p:spPr>
          <a:xfrm>
            <a:off x="3975735" y="3245485"/>
            <a:ext cx="4495165" cy="2931795"/>
          </a:xfrm>
          <a:prstGeom prst="rect">
            <a:avLst/>
          </a:prstGeom>
        </p:spPr>
      </p:pic>
      <p:pic>
        <p:nvPicPr>
          <p:cNvPr id="7" name="图片 6" descr="SXRB201706141130000016445249618"/>
          <p:cNvPicPr>
            <a:picLocks noChangeAspect="1"/>
          </p:cNvPicPr>
          <p:nvPr/>
        </p:nvPicPr>
        <p:blipFill>
          <a:blip r:embed="rId4"/>
          <a:srcRect b="14626"/>
          <a:stretch>
            <a:fillRect/>
          </a:stretch>
        </p:blipFill>
        <p:spPr>
          <a:xfrm>
            <a:off x="3975735" y="238760"/>
            <a:ext cx="4495165" cy="25908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01147" y="20320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生产规模、生产方式等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/>
          <p:cNvCxnSpPr>
            <a:stCxn id="8" idx="2"/>
          </p:cNvCxnSpPr>
          <p:nvPr/>
        </p:nvCxnSpPr>
        <p:spPr>
          <a:xfrm>
            <a:off x="10347642" y="572532"/>
            <a:ext cx="289878" cy="961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334" grpId="0"/>
      <p:bldP spid="3" grpId="0" bldLvl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90" name="Picture 30" descr="I0`ONBLX4JLBET8FEF7S}Y8"/>
          <p:cNvPicPr>
            <a:picLocks noGrp="1" noChangeAspect="1"/>
          </p:cNvPicPr>
          <p:nvPr>
            <p:ph idx="1"/>
          </p:nvPr>
        </p:nvPicPr>
        <p:blipFill>
          <a:blip r:embed="rId1"/>
          <a:srcRect b="11921"/>
          <a:stretch>
            <a:fillRect/>
          </a:stretch>
        </p:blipFill>
        <p:spPr>
          <a:xfrm>
            <a:off x="1112520" y="3810"/>
            <a:ext cx="9855835" cy="68503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2" descr="@T%HI6}R0DW~V~YTF~RS8I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2700" y="397510"/>
            <a:ext cx="9385300" cy="651319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" name="矩形 3"/>
          <p:cNvSpPr/>
          <p:nvPr/>
        </p:nvSpPr>
        <p:spPr>
          <a:xfrm>
            <a:off x="9120505" y="2114550"/>
            <a:ext cx="2237105" cy="1269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653530" y="968375"/>
            <a:ext cx="4115435" cy="1269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9365" name="Oval 5"/>
          <p:cNvSpPr/>
          <p:nvPr/>
        </p:nvSpPr>
        <p:spPr>
          <a:xfrm>
            <a:off x="6596380" y="2313940"/>
            <a:ext cx="2807970" cy="1299845"/>
          </a:xfrm>
          <a:prstGeom prst="ellipse">
            <a:avLst/>
          </a:prstGeom>
          <a:noFill/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99366" name="Oval 6"/>
          <p:cNvSpPr/>
          <p:nvPr/>
        </p:nvSpPr>
        <p:spPr>
          <a:xfrm>
            <a:off x="6622415" y="3703320"/>
            <a:ext cx="2827655" cy="1338580"/>
          </a:xfrm>
          <a:prstGeom prst="ellipse">
            <a:avLst/>
          </a:prstGeom>
          <a:noFill/>
          <a:ln w="381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99367" name="Line 7"/>
          <p:cNvSpPr/>
          <p:nvPr/>
        </p:nvSpPr>
        <p:spPr>
          <a:xfrm flipV="1">
            <a:off x="8298180" y="1499235"/>
            <a:ext cx="608330" cy="814705"/>
          </a:xfrm>
          <a:prstGeom prst="line">
            <a:avLst/>
          </a:prstGeom>
          <a:ln w="38100" cap="flat" cmpd="sng">
            <a:solidFill>
              <a:schemeClr val="bg2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368" name="Text Box 8"/>
          <p:cNvSpPr txBox="1"/>
          <p:nvPr/>
        </p:nvSpPr>
        <p:spPr>
          <a:xfrm>
            <a:off x="8580120" y="978535"/>
            <a:ext cx="2087563" cy="460375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能不能种或养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21805" y="5042535"/>
            <a:ext cx="3947160" cy="12693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9369" name="Line 9"/>
          <p:cNvSpPr/>
          <p:nvPr/>
        </p:nvSpPr>
        <p:spPr>
          <a:xfrm>
            <a:off x="8405495" y="5042535"/>
            <a:ext cx="501015" cy="803275"/>
          </a:xfrm>
          <a:prstGeom prst="line">
            <a:avLst/>
          </a:prstGeom>
          <a:ln w="38100" cap="flat" cmpd="sng">
            <a:solidFill>
              <a:srgbClr val="C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370" name="Text Box 10"/>
          <p:cNvSpPr txBox="1"/>
          <p:nvPr/>
        </p:nvSpPr>
        <p:spPr>
          <a:xfrm>
            <a:off x="8404860" y="5845810"/>
            <a:ext cx="2952750" cy="4603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能不能成为优势产业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396" name="Rectangle 15"/>
          <p:cNvSpPr/>
          <p:nvPr/>
        </p:nvSpPr>
        <p:spPr>
          <a:xfrm>
            <a:off x="0" y="-16510"/>
            <a:ext cx="2106613" cy="64516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思维构建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6399" name="Text Box 18"/>
          <p:cNvSpPr txBox="1"/>
          <p:nvPr/>
        </p:nvSpPr>
        <p:spPr>
          <a:xfrm>
            <a:off x="7175500" y="3015615"/>
            <a:ext cx="18716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①</a:t>
            </a:r>
            <a:r>
              <a:rPr lang="zh-CN" altLang="en-US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②</a:t>
            </a: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sym typeface="+mn-ea"/>
              </a:rPr>
              <a:t>③</a:t>
            </a:r>
            <a:r>
              <a:rPr lang="zh-CN" altLang="en-US" dirty="0" smtClean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⑦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⑨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⑩</a:t>
            </a:r>
            <a:r>
              <a:rPr lang="zh-CN" altLang="en-US" dirty="0">
                <a:latin typeface="Arial" panose="020B0604020202020204" pitchFamily="34" charset="0"/>
              </a:rPr>
              <a:t>⑬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6400" name="Text Box 19"/>
          <p:cNvSpPr txBox="1"/>
          <p:nvPr/>
        </p:nvSpPr>
        <p:spPr>
          <a:xfrm>
            <a:off x="7175500" y="4363085"/>
            <a:ext cx="2016125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③④⑤⑧⑭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5365" name="Text Box 18"/>
          <p:cNvSpPr txBox="1"/>
          <p:nvPr/>
        </p:nvSpPr>
        <p:spPr>
          <a:xfrm>
            <a:off x="2106930" y="104775"/>
            <a:ext cx="9978390" cy="46037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400" dirty="0">
                <a:latin typeface="Arial" panose="020B0604020202020204" pitchFamily="34" charset="0"/>
              </a:rPr>
              <a:t>小组间迅速交流一下学案“思维构建”的答案，并对异议进行讨论。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480" y="3475355"/>
            <a:ext cx="749935" cy="706755"/>
          </a:xfrm>
          <a:prstGeom prst="rect">
            <a:avLst/>
          </a:prstGeom>
          <a:noFill/>
          <a:ln w="12700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txBody>
          <a:bodyPr wrap="square" rtlCol="0">
            <a:spAutoFit/>
          </a:bodyPr>
          <a:p>
            <a:r>
              <a:rPr lang="zh-CN" altLang="en-US" sz="2000" b="1"/>
              <a:t>作物习性</a:t>
            </a:r>
            <a:endParaRPr lang="zh-CN" altLang="en-US" sz="2000" b="1"/>
          </a:p>
        </p:txBody>
      </p:sp>
      <p:cxnSp>
        <p:nvCxnSpPr>
          <p:cNvPr id="6" name="直接箭头连接符 5"/>
          <p:cNvCxnSpPr>
            <a:stCxn id="2" idx="3"/>
          </p:cNvCxnSpPr>
          <p:nvPr/>
        </p:nvCxnSpPr>
        <p:spPr>
          <a:xfrm>
            <a:off x="780415" y="3829050"/>
            <a:ext cx="53467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9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99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5" grpId="0" bldLvl="0" animBg="1"/>
      <p:bldP spid="399366" grpId="0" bldLvl="0" animBg="1"/>
      <p:bldP spid="399368" grpId="0" bldLvl="0" animBg="1"/>
      <p:bldP spid="399370" grpId="0" bldLvl="0" animBg="1"/>
      <p:bldP spid="16399" grpId="0"/>
      <p:bldP spid="164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8" descr="{96KZ]R@%]HPI~]@SN6}SWF"/>
          <p:cNvPicPr>
            <a:picLocks noChangeAspect="1"/>
          </p:cNvPicPr>
          <p:nvPr/>
        </p:nvPicPr>
        <p:blipFill>
          <a:blip r:embed="rId1"/>
          <a:srcRect l="17404" b="43744"/>
          <a:stretch>
            <a:fillRect/>
          </a:stretch>
        </p:blipFill>
        <p:spPr>
          <a:xfrm>
            <a:off x="3071813" y="620713"/>
            <a:ext cx="7596187" cy="1223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5"/>
          <p:cNvSpPr/>
          <p:nvPr/>
        </p:nvSpPr>
        <p:spPr>
          <a:xfrm>
            <a:off x="-21590" y="-24130"/>
            <a:ext cx="2124075" cy="64516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思维构建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7413" name="Picture 12" descr="{96KZ]R@%]HPI~]@SN6}SWF"/>
          <p:cNvPicPr>
            <a:picLocks noChangeAspect="1"/>
          </p:cNvPicPr>
          <p:nvPr/>
        </p:nvPicPr>
        <p:blipFill>
          <a:blip r:embed="rId1"/>
          <a:srcRect r="82596"/>
          <a:stretch>
            <a:fillRect/>
          </a:stretch>
        </p:blipFill>
        <p:spPr>
          <a:xfrm>
            <a:off x="1524000" y="620713"/>
            <a:ext cx="1547813" cy="180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4" name="Text Box 10"/>
          <p:cNvSpPr txBox="1"/>
          <p:nvPr/>
        </p:nvSpPr>
        <p:spPr>
          <a:xfrm>
            <a:off x="6244590" y="858520"/>
            <a:ext cx="134175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800000"/>
                </a:solidFill>
                <a:latin typeface="Arial" panose="020B0604020202020204" pitchFamily="34" charset="0"/>
              </a:rPr>
              <a:t>相互推导</a:t>
            </a:r>
            <a:endParaRPr lang="zh-CN" altLang="en-US" sz="2000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  <p:pic>
        <p:nvPicPr>
          <p:cNvPr id="17422" name="Picture 22" descr="@T%HI6}R0DW~V~YTF~RS8I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130" y="1773555"/>
            <a:ext cx="7505065" cy="5069840"/>
          </a:xfrm>
          <a:prstGeom prst="rect">
            <a:avLst/>
          </a:prstGeom>
          <a:noFill/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7423" name="Text Box 16"/>
          <p:cNvSpPr txBox="1"/>
          <p:nvPr/>
        </p:nvSpPr>
        <p:spPr>
          <a:xfrm>
            <a:off x="7747635" y="2775585"/>
            <a:ext cx="1871663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dirty="0">
                <a:latin typeface="Arial" panose="020B0604020202020204" pitchFamily="34" charset="0"/>
              </a:rPr>
              <a:t>①</a:t>
            </a:r>
            <a:r>
              <a:rPr lang="zh-CN" altLang="en-US" sz="2000" dirty="0">
                <a:solidFill>
                  <a:srgbClr val="800000"/>
                </a:solidFill>
                <a:latin typeface="Arial" panose="020B0604020202020204" pitchFamily="34" charset="0"/>
              </a:rPr>
              <a:t>②</a:t>
            </a:r>
            <a:r>
              <a:rPr lang="zh-CN" altLang="en-US" sz="2000" dirty="0">
                <a:latin typeface="Arial" panose="020B0604020202020204" pitchFamily="34" charset="0"/>
              </a:rPr>
              <a:t>⑦</a:t>
            </a:r>
            <a:r>
              <a:rPr lang="zh-CN" altLang="en-US" sz="2000" dirty="0">
                <a:solidFill>
                  <a:srgbClr val="800000"/>
                </a:solidFill>
                <a:latin typeface="Arial" panose="020B0604020202020204" pitchFamily="34" charset="0"/>
              </a:rPr>
              <a:t>⑨</a:t>
            </a:r>
            <a:r>
              <a:rPr lang="zh-CN" altLang="en-US" sz="2000" dirty="0">
                <a:latin typeface="Arial" panose="020B0604020202020204" pitchFamily="34" charset="0"/>
              </a:rPr>
              <a:t>⑩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7424" name="Text Box 17"/>
          <p:cNvSpPr txBox="1"/>
          <p:nvPr/>
        </p:nvSpPr>
        <p:spPr>
          <a:xfrm>
            <a:off x="7737158" y="5922645"/>
            <a:ext cx="18002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dirty="0">
                <a:latin typeface="Arial" panose="020B0604020202020204" pitchFamily="34" charset="0"/>
              </a:rPr>
              <a:t>①⑤⑥⑦⑭ 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7426" name="Text Box 19"/>
          <p:cNvSpPr txBox="1"/>
          <p:nvPr/>
        </p:nvSpPr>
        <p:spPr>
          <a:xfrm>
            <a:off x="7747635" y="4795838"/>
            <a:ext cx="2016125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③④</a:t>
            </a:r>
            <a:r>
              <a:rPr lang="zh-CN" altLang="en-US" sz="2000" dirty="0">
                <a:latin typeface="Arial" panose="020B0604020202020204" pitchFamily="34" charset="0"/>
              </a:rPr>
              <a:t>⑤⑧⑭ 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09430" y="2421255"/>
            <a:ext cx="1258570" cy="1697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061200" y="2271395"/>
            <a:ext cx="3289935" cy="10217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86345" y="5452745"/>
            <a:ext cx="2990850" cy="1390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99" name="Text Box 18"/>
          <p:cNvSpPr txBox="1"/>
          <p:nvPr/>
        </p:nvSpPr>
        <p:spPr>
          <a:xfrm>
            <a:off x="7604760" y="3750310"/>
            <a:ext cx="18716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①</a:t>
            </a:r>
            <a:r>
              <a:rPr lang="zh-CN" altLang="en-US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②</a:t>
            </a: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③</a:t>
            </a:r>
            <a:r>
              <a:rPr lang="zh-CN" altLang="en-US" dirty="0" smtClean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⑦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⑨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⑩</a:t>
            </a:r>
            <a:r>
              <a:rPr lang="zh-CN" altLang="en-US" dirty="0">
                <a:latin typeface="Arial" panose="020B0604020202020204" pitchFamily="34" charset="0"/>
              </a:rPr>
              <a:t>⑬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194550" y="3323590"/>
            <a:ext cx="2343150" cy="838200"/>
          </a:xfrm>
          <a:prstGeom prst="ellipse">
            <a:avLst/>
          </a:prstGeom>
          <a:noFill/>
          <a:ln w="3810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199630" y="4483735"/>
            <a:ext cx="2419985" cy="833755"/>
          </a:xfrm>
          <a:prstGeom prst="ellipse">
            <a:avLst/>
          </a:prstGeom>
          <a:noFill/>
          <a:ln w="381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Line 7"/>
          <p:cNvSpPr/>
          <p:nvPr/>
        </p:nvSpPr>
        <p:spPr>
          <a:xfrm flipV="1">
            <a:off x="8404860" y="2760345"/>
            <a:ext cx="730250" cy="548005"/>
          </a:xfrm>
          <a:prstGeom prst="line">
            <a:avLst/>
          </a:prstGeom>
          <a:ln w="38100" cap="flat" cmpd="sng">
            <a:solidFill>
              <a:schemeClr val="bg2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" name="Text Box 8"/>
          <p:cNvSpPr txBox="1"/>
          <p:nvPr/>
        </p:nvSpPr>
        <p:spPr>
          <a:xfrm>
            <a:off x="8933815" y="2284730"/>
            <a:ext cx="2087563" cy="460375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能不能种或养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" name="Line 9"/>
          <p:cNvSpPr/>
          <p:nvPr/>
        </p:nvSpPr>
        <p:spPr>
          <a:xfrm>
            <a:off x="8488045" y="5316855"/>
            <a:ext cx="418465" cy="605790"/>
          </a:xfrm>
          <a:prstGeom prst="line">
            <a:avLst/>
          </a:prstGeom>
          <a:ln w="38100" cap="flat" cmpd="sng">
            <a:solidFill>
              <a:srgbClr val="C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99370" name="Text Box 10"/>
          <p:cNvSpPr txBox="1"/>
          <p:nvPr/>
        </p:nvSpPr>
        <p:spPr>
          <a:xfrm>
            <a:off x="8420100" y="5906770"/>
            <a:ext cx="2952750" cy="46037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</a:rPr>
              <a:t>能不能成为优势产业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04670" y="4089400"/>
            <a:ext cx="749935" cy="706755"/>
          </a:xfrm>
          <a:prstGeom prst="rect">
            <a:avLst/>
          </a:prstGeom>
          <a:noFill/>
          <a:ln w="12700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txBody>
          <a:bodyPr wrap="square" rtlCol="0">
            <a:spAutoFit/>
          </a:bodyPr>
          <a:p>
            <a:r>
              <a:rPr lang="zh-CN" altLang="en-US" sz="2000" b="1"/>
              <a:t>作物习性</a:t>
            </a:r>
            <a:endParaRPr lang="zh-CN" altLang="en-US" sz="2000" b="1"/>
          </a:p>
        </p:txBody>
      </p:sp>
      <p:cxnSp>
        <p:nvCxnSpPr>
          <p:cNvPr id="11" name="直接箭头连接符 10"/>
          <p:cNvCxnSpPr>
            <a:stCxn id="2" idx="3"/>
          </p:cNvCxnSpPr>
          <p:nvPr/>
        </p:nvCxnSpPr>
        <p:spPr>
          <a:xfrm>
            <a:off x="2554605" y="4443095"/>
            <a:ext cx="53467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38" descr="u=4077583615,1902483671&amp;fm=21&amp;gp=0"/>
          <p:cNvPicPr>
            <a:picLocks noChangeAspect="1"/>
          </p:cNvPicPr>
          <p:nvPr/>
        </p:nvPicPr>
        <p:blipFill>
          <a:blip r:embed="rId1"/>
          <a:srcRect t="2775"/>
          <a:stretch>
            <a:fillRect/>
          </a:stretch>
        </p:blipFill>
        <p:spPr>
          <a:xfrm>
            <a:off x="9118369" y="6350"/>
            <a:ext cx="3061566" cy="212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Text Box 35"/>
          <p:cNvSpPr txBox="1"/>
          <p:nvPr/>
        </p:nvSpPr>
        <p:spPr>
          <a:xfrm>
            <a:off x="393065" y="1629410"/>
            <a:ext cx="1098994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solidFill>
                  <a:srgbClr val="800000"/>
                </a:solidFill>
                <a:latin typeface="Arial" panose="020B0604020202020204" pitchFamily="34" charset="0"/>
              </a:rPr>
              <a:t>例</a:t>
            </a:r>
            <a:r>
              <a:rPr lang="en-US" altLang="zh-CN" sz="2800" dirty="0">
                <a:solidFill>
                  <a:srgbClr val="80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dirty="0" smtClean="0">
                <a:solidFill>
                  <a:srgbClr val="800000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2800" dirty="0" smtClean="0">
                <a:latin typeface="宋体" panose="02010600030101010101" pitchFamily="2" charset="-122"/>
              </a:rPr>
              <a:t>黄土高原</a:t>
            </a:r>
            <a:r>
              <a:rPr lang="zh-CN" altLang="en-US" sz="2800" dirty="0">
                <a:latin typeface="宋体" panose="02010600030101010101" pitchFamily="2" charset="-122"/>
              </a:rPr>
              <a:t>上的陕西洛川苹果香甜可口，深受消费者喜爱。洛川苹果种植的自然条件优势是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20483" name="Text Box 36"/>
          <p:cNvSpPr txBox="1"/>
          <p:nvPr/>
        </p:nvSpPr>
        <p:spPr>
          <a:xfrm>
            <a:off x="393065" y="3025775"/>
            <a:ext cx="9361170" cy="2246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宋体" panose="02010600030101010101" pitchFamily="2" charset="-122"/>
              </a:rPr>
              <a:t>①</a:t>
            </a:r>
            <a:r>
              <a:rPr lang="zh-CN" altLang="en-US" sz="2800" dirty="0">
                <a:latin typeface="宋体" panose="02010600030101010101" pitchFamily="2" charset="-122"/>
              </a:rPr>
              <a:t>黄土梁、黄土峁密布   ②日照较充足，昼夜温差大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</a:rPr>
              <a:t> 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</a:rPr>
              <a:t>③降水集中在冬春两季   ④黄土通透性强，水肥供需协调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r>
              <a:rPr lang="zh-CN" altLang="en-US" sz="2800" dirty="0">
                <a:latin typeface="宋体" panose="02010600030101010101" pitchFamily="2" charset="-122"/>
              </a:rPr>
              <a:t>  </a:t>
            </a:r>
            <a:endParaRPr lang="zh-CN" altLang="en-US" sz="2800" dirty="0">
              <a:latin typeface="宋体" panose="02010600030101010101" pitchFamily="2" charset="-122"/>
            </a:endParaRPr>
          </a:p>
          <a:p>
            <a:r>
              <a:rPr lang="en-US" altLang="zh-CN" sz="2800" dirty="0">
                <a:latin typeface="宋体" panose="02010600030101010101" pitchFamily="2" charset="-122"/>
              </a:rPr>
              <a:t>A.①②        B.②④           C. ③④  D. ①③</a:t>
            </a: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321575" name="Line 39"/>
          <p:cNvSpPr/>
          <p:nvPr/>
        </p:nvSpPr>
        <p:spPr>
          <a:xfrm flipV="1">
            <a:off x="2170430" y="2875280"/>
            <a:ext cx="2152650" cy="635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21576" name="Oval 40"/>
          <p:cNvSpPr/>
          <p:nvPr/>
        </p:nvSpPr>
        <p:spPr>
          <a:xfrm>
            <a:off x="1311275" y="1622097"/>
            <a:ext cx="1596390" cy="720725"/>
          </a:xfrm>
          <a:prstGeom prst="ellipse">
            <a:avLst/>
          </a:prstGeom>
          <a:noFill/>
          <a:ln w="3810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21577" name="Rectangle 41"/>
          <p:cNvSpPr/>
          <p:nvPr/>
        </p:nvSpPr>
        <p:spPr>
          <a:xfrm>
            <a:off x="5501005" y="1704975"/>
            <a:ext cx="1670685" cy="504825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21578" name="Line 42"/>
          <p:cNvSpPr/>
          <p:nvPr/>
        </p:nvSpPr>
        <p:spPr>
          <a:xfrm>
            <a:off x="7171690" y="2152630"/>
            <a:ext cx="1421130" cy="1840250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1579" name="Line 43"/>
          <p:cNvSpPr/>
          <p:nvPr/>
        </p:nvSpPr>
        <p:spPr>
          <a:xfrm>
            <a:off x="6202680" y="2133600"/>
            <a:ext cx="969011" cy="1062389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1580" name="Line 44"/>
          <p:cNvSpPr/>
          <p:nvPr/>
        </p:nvSpPr>
        <p:spPr>
          <a:xfrm>
            <a:off x="2038032" y="2242820"/>
            <a:ext cx="3981768" cy="1906339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1581" name="Rectangle 45"/>
          <p:cNvSpPr/>
          <p:nvPr/>
        </p:nvSpPr>
        <p:spPr>
          <a:xfrm>
            <a:off x="2752090" y="4814570"/>
            <a:ext cx="62103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800000"/>
                </a:solidFill>
                <a:latin typeface="Arial" panose="020B0604020202020204" pitchFamily="34" charset="0"/>
              </a:rPr>
              <a:t>√</a:t>
            </a:r>
            <a:endParaRPr lang="zh-CN" altLang="en-US" sz="4400" b="1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5"/>
          <p:cNvSpPr/>
          <p:nvPr/>
        </p:nvSpPr>
        <p:spPr>
          <a:xfrm>
            <a:off x="-6350" y="-24130"/>
            <a:ext cx="2124075" cy="64516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实战演练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1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2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2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2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21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76" grpId="0" bldLvl="0" animBg="1"/>
      <p:bldP spid="321577" grpId="0" bldLvl="0" animBg="1"/>
      <p:bldP spid="3215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/>
          <p:nvPr/>
        </p:nvSpPr>
        <p:spPr>
          <a:xfrm>
            <a:off x="65405" y="902335"/>
            <a:ext cx="119894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solidFill>
                  <a:srgbClr val="800000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solidFill>
                  <a:srgbClr val="800000"/>
                </a:solidFill>
                <a:latin typeface="Arial" panose="020B0604020202020204" pitchFamily="34" charset="0"/>
              </a:rPr>
              <a:t>例</a:t>
            </a:r>
            <a:r>
              <a:rPr lang="en-US" altLang="zh-CN" sz="2400" dirty="0">
                <a:solidFill>
                  <a:srgbClr val="8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2400" dirty="0" smtClean="0">
                <a:latin typeface="Arial" panose="020B0604020202020204" pitchFamily="34" charset="0"/>
              </a:rPr>
              <a:t>加拿大</a:t>
            </a:r>
            <a:r>
              <a:rPr lang="zh-CN" altLang="en-US" sz="2400" dirty="0">
                <a:latin typeface="Arial" panose="020B0604020202020204" pitchFamily="34" charset="0"/>
              </a:rPr>
              <a:t>地广人稀，西南部地区地形复杂，欧肯那根河谷是世界著名的冰酒产地。根据加拿大西南部某地区示意图结合所学知识，</a:t>
            </a:r>
            <a:r>
              <a:rPr lang="zh-CN" altLang="en-US" sz="2400" dirty="0" smtClean="0">
                <a:latin typeface="Arial" panose="020B0604020202020204" pitchFamily="34" charset="0"/>
              </a:rPr>
              <a:t>完成下题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100965" y="5153660"/>
            <a:ext cx="1199007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 smtClean="0">
                <a:latin typeface="Arial" panose="020B0604020202020204" pitchFamily="34" charset="0"/>
              </a:rPr>
              <a:t>        冰</a:t>
            </a:r>
            <a:r>
              <a:rPr lang="zh-CN" altLang="en-US" sz="2400" dirty="0">
                <a:latin typeface="Arial" panose="020B0604020202020204" pitchFamily="34" charset="0"/>
              </a:rPr>
              <a:t>酒是由富含糖分的优质葡萄，成熟后在树上经自然冰冻，再采摘酿造而成。欧肯那根河谷是这种自然冰冻葡萄的产地，分析其自然原因。（</a:t>
            </a:r>
            <a:r>
              <a:rPr lang="en-US" altLang="zh-CN" sz="2400" dirty="0">
                <a:latin typeface="Arial" panose="020B0604020202020204" pitchFamily="34" charset="0"/>
              </a:rPr>
              <a:t>10</a:t>
            </a:r>
            <a:r>
              <a:rPr lang="zh-CN" altLang="en-US" sz="2400" dirty="0">
                <a:latin typeface="Arial" panose="020B0604020202020204" pitchFamily="34" charset="0"/>
              </a:rPr>
              <a:t>分）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1518" name="Text Box 17"/>
          <p:cNvSpPr txBox="1"/>
          <p:nvPr/>
        </p:nvSpPr>
        <p:spPr>
          <a:xfrm>
            <a:off x="254000" y="220980"/>
            <a:ext cx="98444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000099"/>
                </a:solidFill>
                <a:latin typeface="Arial" panose="020B0604020202020204" pitchFamily="34" charset="0"/>
              </a:rPr>
              <a:t>要求：读准题意，找出解题关键词或句，应用思维角度分析，对点答题。</a:t>
            </a:r>
            <a:endParaRPr lang="zh-CN" altLang="en-US" sz="24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8474" name="Line 42"/>
          <p:cNvSpPr/>
          <p:nvPr/>
        </p:nvSpPr>
        <p:spPr>
          <a:xfrm>
            <a:off x="5798503" y="681355"/>
            <a:ext cx="2663825" cy="0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77" name="Line 45"/>
          <p:cNvSpPr/>
          <p:nvPr/>
        </p:nvSpPr>
        <p:spPr>
          <a:xfrm>
            <a:off x="3933190" y="681355"/>
            <a:ext cx="1584960" cy="635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21" y="1838930"/>
            <a:ext cx="11340695" cy="31470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/>
          <p:nvPr/>
        </p:nvSpPr>
        <p:spPr>
          <a:xfrm>
            <a:off x="65405" y="902335"/>
            <a:ext cx="11989435" cy="11344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dirty="0">
                <a:solidFill>
                  <a:srgbClr val="800000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2400" dirty="0">
                <a:solidFill>
                  <a:srgbClr val="800000"/>
                </a:solidFill>
                <a:latin typeface="Arial" panose="020B0604020202020204" pitchFamily="34" charset="0"/>
              </a:rPr>
              <a:t>例</a:t>
            </a:r>
            <a:r>
              <a:rPr lang="en-US" altLang="zh-CN" sz="2400" dirty="0">
                <a:solidFill>
                  <a:srgbClr val="8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400" dirty="0" smtClean="0">
                <a:solidFill>
                  <a:srgbClr val="800000"/>
                </a:solidFill>
                <a:latin typeface="Arial" panose="020B0604020202020204" pitchFamily="34" charset="0"/>
              </a:rPr>
              <a:t>：</a:t>
            </a:r>
            <a:r>
              <a:rPr lang="zh-CN" altLang="en-US" sz="2400" dirty="0" smtClean="0">
                <a:latin typeface="Arial" panose="020B0604020202020204" pitchFamily="34" charset="0"/>
              </a:rPr>
              <a:t>加拿大</a:t>
            </a:r>
            <a:r>
              <a:rPr lang="zh-CN" altLang="en-US" sz="2400" dirty="0">
                <a:latin typeface="Arial" panose="020B0604020202020204" pitchFamily="34" charset="0"/>
              </a:rPr>
              <a:t>地广人稀，西南部地区地形复杂，欧肯那根河谷是世界著名的冰酒产地。根据加拿大西南部某地区示意图结合所学知识，</a:t>
            </a:r>
            <a:r>
              <a:rPr lang="zh-CN" altLang="en-US" sz="2400" dirty="0" smtClean="0">
                <a:latin typeface="Arial" panose="020B0604020202020204" pitchFamily="34" charset="0"/>
              </a:rPr>
              <a:t>完成下题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1508" name="Text Box 4"/>
          <p:cNvSpPr txBox="1"/>
          <p:nvPr/>
        </p:nvSpPr>
        <p:spPr>
          <a:xfrm>
            <a:off x="100965" y="5245100"/>
            <a:ext cx="11990070" cy="11344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 smtClean="0">
                <a:latin typeface="Arial" panose="020B0604020202020204" pitchFamily="34" charset="0"/>
              </a:rPr>
              <a:t>        冰</a:t>
            </a:r>
            <a:r>
              <a:rPr lang="zh-CN" altLang="en-US" sz="2400" dirty="0">
                <a:latin typeface="Arial" panose="020B0604020202020204" pitchFamily="34" charset="0"/>
              </a:rPr>
              <a:t>酒是由富含糖分的优质葡萄，成熟后在树上经自然冰冻，再采摘酿造而成。欧肯那根河谷是这种自然冰冻葡萄的产地，分析其自然原因。（</a:t>
            </a:r>
            <a:r>
              <a:rPr lang="en-US" altLang="zh-CN" sz="2400" dirty="0">
                <a:latin typeface="Arial" panose="020B0604020202020204" pitchFamily="34" charset="0"/>
              </a:rPr>
              <a:t>10</a:t>
            </a:r>
            <a:r>
              <a:rPr lang="zh-CN" altLang="en-US" sz="2400" dirty="0">
                <a:latin typeface="Arial" panose="020B0604020202020204" pitchFamily="34" charset="0"/>
              </a:rPr>
              <a:t>分）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21518" name="Text Box 17"/>
          <p:cNvSpPr txBox="1"/>
          <p:nvPr/>
        </p:nvSpPr>
        <p:spPr>
          <a:xfrm>
            <a:off x="254000" y="220980"/>
            <a:ext cx="98444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99"/>
                </a:solidFill>
                <a:latin typeface="Arial" panose="020B0604020202020204" pitchFamily="34" charset="0"/>
              </a:rPr>
              <a:t>要求：读准题意，找出解题关键词或句，应用思维角度分析，对点答题。</a:t>
            </a:r>
            <a:endParaRPr lang="zh-CN" altLang="en-US" sz="24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8474" name="Line 42"/>
          <p:cNvSpPr/>
          <p:nvPr/>
        </p:nvSpPr>
        <p:spPr>
          <a:xfrm>
            <a:off x="5798503" y="772795"/>
            <a:ext cx="2663825" cy="0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8477" name="Line 45"/>
          <p:cNvSpPr/>
          <p:nvPr/>
        </p:nvSpPr>
        <p:spPr>
          <a:xfrm>
            <a:off x="3933190" y="757555"/>
            <a:ext cx="1584960" cy="635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21" y="2037050"/>
            <a:ext cx="11340695" cy="3147090"/>
          </a:xfrm>
          <a:prstGeom prst="rect">
            <a:avLst/>
          </a:prstGeom>
        </p:spPr>
      </p:pic>
      <p:sp>
        <p:nvSpPr>
          <p:cNvPr id="8" name="Text Box 32"/>
          <p:cNvSpPr txBox="1"/>
          <p:nvPr/>
        </p:nvSpPr>
        <p:spPr>
          <a:xfrm>
            <a:off x="792480" y="2667000"/>
            <a:ext cx="10119360" cy="2031325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66"/>
                </a:solidFill>
                <a:latin typeface="Arial" panose="020B0604020202020204" pitchFamily="34" charset="0"/>
              </a:rPr>
              <a:t>参考答案：①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土壤肥沃，水分适宜（</a:t>
            </a:r>
            <a:r>
              <a:rPr lang="zh-CN" altLang="en-US" sz="2800" dirty="0" smtClean="0">
                <a:solidFill>
                  <a:srgbClr val="000066"/>
                </a:solidFill>
                <a:latin typeface="Arial" panose="020B0604020202020204" pitchFamily="34" charset="0"/>
              </a:rPr>
              <a:t>或水源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充足）</a:t>
            </a:r>
            <a:r>
              <a:rPr lang="en-US" altLang="zh-CN" sz="2800" dirty="0">
                <a:solidFill>
                  <a:srgbClr val="000066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有利于葡萄生长；②葡萄生长期内光照充足，昼夜温差较大</a:t>
            </a:r>
            <a:r>
              <a:rPr lang="en-US" altLang="zh-CN" sz="2800" dirty="0">
                <a:solidFill>
                  <a:srgbClr val="000066"/>
                </a:solidFill>
                <a:latin typeface="Arial" panose="020B0604020202020204" pitchFamily="34" charset="0"/>
              </a:rPr>
              <a:t>,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有利于糖分的积累；③葡萄成熟后气温低，能够自然冰冻。</a:t>
            </a:r>
            <a:endParaRPr lang="zh-CN" altLang="en-US" sz="3600" u="sng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12"/>
          <p:cNvSpPr/>
          <p:nvPr/>
        </p:nvSpPr>
        <p:spPr>
          <a:xfrm>
            <a:off x="5394960" y="6349033"/>
            <a:ext cx="2177415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" name="Line 12"/>
          <p:cNvSpPr/>
          <p:nvPr/>
        </p:nvSpPr>
        <p:spPr>
          <a:xfrm>
            <a:off x="2844482" y="6327746"/>
            <a:ext cx="2177415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" name="Text Box 36"/>
          <p:cNvSpPr txBox="1"/>
          <p:nvPr/>
        </p:nvSpPr>
        <p:spPr>
          <a:xfrm>
            <a:off x="1998027" y="6366157"/>
            <a:ext cx="5727066" cy="52322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具备满足此类葡萄习性的区位条件！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5" name="Rectangle 8"/>
          <p:cNvSpPr/>
          <p:nvPr/>
        </p:nvSpPr>
        <p:spPr>
          <a:xfrm>
            <a:off x="2083435" y="5382180"/>
            <a:ext cx="2778125" cy="430126"/>
          </a:xfrm>
          <a:prstGeom prst="rect">
            <a:avLst/>
          </a:prstGeom>
          <a:noFill/>
          <a:ln w="254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u="sng" dirty="0">
              <a:latin typeface="Arial" panose="020B0604020202020204" pitchFamily="34" charset="0"/>
            </a:endParaRPr>
          </a:p>
        </p:txBody>
      </p:sp>
      <p:sp>
        <p:nvSpPr>
          <p:cNvPr id="16" name="Rectangle 8"/>
          <p:cNvSpPr/>
          <p:nvPr/>
        </p:nvSpPr>
        <p:spPr>
          <a:xfrm>
            <a:off x="5121909" y="5384640"/>
            <a:ext cx="3488691" cy="430126"/>
          </a:xfrm>
          <a:prstGeom prst="rect">
            <a:avLst/>
          </a:prstGeom>
          <a:noFill/>
          <a:ln w="254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u="sng" dirty="0">
              <a:latin typeface="Arial" panose="020B0604020202020204" pitchFamily="34" charset="0"/>
            </a:endParaRPr>
          </a:p>
        </p:txBody>
      </p:sp>
      <p:sp>
        <p:nvSpPr>
          <p:cNvPr id="18" name="Rectangle 9"/>
          <p:cNvSpPr/>
          <p:nvPr/>
        </p:nvSpPr>
        <p:spPr>
          <a:xfrm>
            <a:off x="6633210" y="1066120"/>
            <a:ext cx="1756887" cy="357702"/>
          </a:xfrm>
          <a:prstGeom prst="rect">
            <a:avLst/>
          </a:prstGeom>
          <a:noFill/>
          <a:ln w="254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u="sng" dirty="0">
              <a:latin typeface="Arial" panose="020B0604020202020204" pitchFamily="34" charset="0"/>
            </a:endParaRPr>
          </a:p>
        </p:txBody>
      </p:sp>
      <p:sp>
        <p:nvSpPr>
          <p:cNvPr id="19" name="Line 40"/>
          <p:cNvSpPr/>
          <p:nvPr/>
        </p:nvSpPr>
        <p:spPr>
          <a:xfrm flipH="1">
            <a:off x="3657600" y="1410486"/>
            <a:ext cx="4395153" cy="1500353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" name="Line 40"/>
          <p:cNvSpPr/>
          <p:nvPr/>
        </p:nvSpPr>
        <p:spPr>
          <a:xfrm flipH="1">
            <a:off x="5798503" y="1360473"/>
            <a:ext cx="2254250" cy="1550366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1" name="Line 40"/>
          <p:cNvSpPr/>
          <p:nvPr/>
        </p:nvSpPr>
        <p:spPr>
          <a:xfrm flipV="1">
            <a:off x="3188652" y="3870959"/>
            <a:ext cx="1672908" cy="1469549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2" name="Line 40"/>
          <p:cNvSpPr/>
          <p:nvPr/>
        </p:nvSpPr>
        <p:spPr>
          <a:xfrm flipV="1">
            <a:off x="3188175" y="3870960"/>
            <a:ext cx="3942239" cy="1461423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3" name="Line 44"/>
          <p:cNvSpPr/>
          <p:nvPr/>
        </p:nvSpPr>
        <p:spPr>
          <a:xfrm flipV="1">
            <a:off x="6633210" y="4573884"/>
            <a:ext cx="0" cy="831532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4" name="Rectangle 9"/>
          <p:cNvSpPr/>
          <p:nvPr/>
        </p:nvSpPr>
        <p:spPr>
          <a:xfrm>
            <a:off x="401954" y="2486818"/>
            <a:ext cx="390525" cy="1704182"/>
          </a:xfrm>
          <a:prstGeom prst="rect">
            <a:avLst/>
          </a:prstGeom>
          <a:noFill/>
          <a:ln w="254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800" u="sng" dirty="0">
              <a:latin typeface="Arial" panose="020B0604020202020204" pitchFamily="34" charset="0"/>
            </a:endParaRPr>
          </a:p>
        </p:txBody>
      </p:sp>
      <p:sp>
        <p:nvSpPr>
          <p:cNvPr id="25" name="Line 40"/>
          <p:cNvSpPr/>
          <p:nvPr/>
        </p:nvSpPr>
        <p:spPr>
          <a:xfrm>
            <a:off x="792478" y="3506296"/>
            <a:ext cx="3459481" cy="684703"/>
          </a:xfrm>
          <a:prstGeom prst="line">
            <a:avLst/>
          </a:prstGeom>
          <a:ln w="38100" cap="flat" cmpd="sng">
            <a:solidFill>
              <a:srgbClr val="80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6" name="Line 12"/>
          <p:cNvSpPr/>
          <p:nvPr/>
        </p:nvSpPr>
        <p:spPr>
          <a:xfrm>
            <a:off x="2936398" y="3218786"/>
            <a:ext cx="1506062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" name="Line 12"/>
          <p:cNvSpPr/>
          <p:nvPr/>
        </p:nvSpPr>
        <p:spPr>
          <a:xfrm>
            <a:off x="4688839" y="3237172"/>
            <a:ext cx="1407161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" name="Line 12"/>
          <p:cNvSpPr/>
          <p:nvPr/>
        </p:nvSpPr>
        <p:spPr>
          <a:xfrm flipV="1">
            <a:off x="4429442" y="3848647"/>
            <a:ext cx="1369061" cy="22313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9" name="Line 12"/>
          <p:cNvSpPr/>
          <p:nvPr/>
        </p:nvSpPr>
        <p:spPr>
          <a:xfrm>
            <a:off x="6175374" y="3870960"/>
            <a:ext cx="2177415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" name="Line 12"/>
          <p:cNvSpPr/>
          <p:nvPr/>
        </p:nvSpPr>
        <p:spPr>
          <a:xfrm>
            <a:off x="2912745" y="4528164"/>
            <a:ext cx="2177415" cy="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2" grpId="0" bldLvl="0" animBg="1"/>
      <p:bldP spid="12" grpId="1" bldLvl="0" animBg="1"/>
      <p:bldP spid="15" grpId="0" bldLvl="0" animBg="1"/>
      <p:bldP spid="16" grpId="0" bldLvl="0" animBg="1"/>
      <p:bldP spid="18" grpId="0" bldLvl="0" animBg="1"/>
      <p:bldP spid="2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08816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3"/>
          <a:stretch>
            <a:fillRect/>
          </a:stretch>
        </p:blipFill>
        <p:spPr>
          <a:xfrm>
            <a:off x="5897880" y="0"/>
            <a:ext cx="62941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标题 319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582420" y="2650132"/>
            <a:ext cx="9144000" cy="923330"/>
          </a:xfrm>
        </p:spPr>
        <p:txBody>
          <a:bodyPr>
            <a:normAutofit/>
          </a:bodyPr>
          <a:lstStyle/>
          <a:p>
            <a:r>
              <a:rPr lang="zh-CN" altLang="en-US"/>
              <a:t>农业自然区位因素分析</a:t>
            </a:r>
            <a:endParaRPr lang="zh-CN" altLang="en-US" sz="4000"/>
          </a:p>
        </p:txBody>
      </p:sp>
      <p:sp>
        <p:nvSpPr>
          <p:cNvPr id="321" name="副标题 320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z="2400" b="1"/>
              <a:t> </a:t>
            </a:r>
            <a:r>
              <a:rPr lang="en-US" altLang="zh-CN" sz="2400" b="1"/>
              <a:t>——</a:t>
            </a:r>
            <a:r>
              <a:rPr lang="zh-CN" altLang="en-US" sz="2400" b="1"/>
              <a:t>以我国水稻种植业分布为例</a:t>
            </a:r>
            <a:endParaRPr lang="zh-CN" altLang="en-US" sz="2400" b="1"/>
          </a:p>
          <a:p>
            <a:endParaRPr lang="zh-CN" altLang="en-US" sz="2400" b="1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5252423_191401134887_2"/>
          <p:cNvPicPr>
            <a:picLocks noChangeAspect="1"/>
          </p:cNvPicPr>
          <p:nvPr/>
        </p:nvPicPr>
        <p:blipFill>
          <a:blip r:embed="rId1"/>
          <a:srcRect l="17332" r="20667"/>
          <a:stretch>
            <a:fillRect/>
          </a:stretch>
        </p:blipFill>
        <p:spPr>
          <a:xfrm rot="4895159">
            <a:off x="9070975" y="-409575"/>
            <a:ext cx="576263" cy="177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0642" name="Text Box 2"/>
          <p:cNvSpPr txBox="1"/>
          <p:nvPr/>
        </p:nvSpPr>
        <p:spPr>
          <a:xfrm>
            <a:off x="429260" y="2620010"/>
            <a:ext cx="9411970" cy="521970"/>
          </a:xfrm>
          <a:prstGeom prst="rect">
            <a:avLst/>
          </a:prstGeom>
          <a:noFill/>
          <a:ln w="76200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dirty="0">
                <a:solidFill>
                  <a:srgbClr val="000066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、为什么几年前重庆火锅底料很少使用本地辣椒？</a:t>
            </a:r>
            <a:endParaRPr lang="zh-CN" altLang="en-US" sz="28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15"/>
          <p:cNvSpPr/>
          <p:nvPr/>
        </p:nvSpPr>
        <p:spPr>
          <a:xfrm>
            <a:off x="429260" y="762635"/>
            <a:ext cx="11503025" cy="172339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2800" dirty="0">
                <a:latin typeface="Arial" panose="020B0604020202020204" pitchFamily="34" charset="0"/>
              </a:rPr>
              <a:t>资料一、辣椒的生长习性：</a:t>
            </a:r>
            <a:r>
              <a:rPr lang="zh-CN" altLang="en-US" sz="2800" dirty="0">
                <a:solidFill>
                  <a:srgbClr val="A50021"/>
                </a:solidFill>
                <a:latin typeface="Arial" panose="020B0604020202020204" pitchFamily="34" charset="0"/>
              </a:rPr>
              <a:t>好暖喜光、通风</a:t>
            </a:r>
            <a:r>
              <a:rPr lang="en-US" altLang="zh-CN" sz="2800" dirty="0">
                <a:solidFill>
                  <a:srgbClr val="A50021"/>
                </a:solidFill>
                <a:latin typeface="Arial" panose="020B0604020202020204" pitchFamily="34" charset="0"/>
              </a:rPr>
              <a:t>, </a:t>
            </a:r>
            <a:r>
              <a:rPr lang="zh-CN" altLang="en-US" sz="2800" dirty="0">
                <a:solidFill>
                  <a:srgbClr val="A50021"/>
                </a:solidFill>
                <a:latin typeface="Arial" panose="020B0604020202020204" pitchFamily="34" charset="0"/>
              </a:rPr>
              <a:t>喜干燥</a:t>
            </a:r>
            <a:endParaRPr lang="zh-CN" altLang="en-US" sz="2800" dirty="0">
              <a:solidFill>
                <a:srgbClr val="A50021"/>
              </a:solidFill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资料二、重庆是传统的辣椒产地，但以火锅为主打的辣椒消费市场，</a:t>
            </a:r>
            <a:r>
              <a:rPr lang="en-US" altLang="zh-CN" sz="2800" dirty="0">
                <a:latin typeface="Arial" panose="020B0604020202020204" pitchFamily="34" charset="0"/>
              </a:rPr>
              <a:t>90%</a:t>
            </a:r>
            <a:r>
              <a:rPr lang="zh-CN" altLang="en-US" sz="2800" dirty="0">
                <a:latin typeface="Arial" panose="020B0604020202020204" pitchFamily="34" charset="0"/>
              </a:rPr>
              <a:t>的火锅原料来自外地，每年有</a:t>
            </a:r>
            <a:r>
              <a:rPr lang="en-US" altLang="zh-CN" sz="2800" dirty="0">
                <a:latin typeface="Arial" panose="020B0604020202020204" pitchFamily="34" charset="0"/>
              </a:rPr>
              <a:t>6</a:t>
            </a:r>
            <a:r>
              <a:rPr lang="zh-CN" altLang="en-US" sz="2800" dirty="0">
                <a:latin typeface="Arial" panose="020B0604020202020204" pitchFamily="34" charset="0"/>
              </a:rPr>
              <a:t>亿元辣椒订单送到外地客户手上（摘自</a:t>
            </a:r>
            <a:r>
              <a:rPr lang="en-US" altLang="zh-CN" sz="2800" dirty="0">
                <a:latin typeface="Arial" panose="020B0604020202020204" pitchFamily="34" charset="0"/>
              </a:rPr>
              <a:t>2006</a:t>
            </a:r>
            <a:r>
              <a:rPr lang="zh-CN" altLang="en-US" sz="2800" dirty="0">
                <a:latin typeface="Arial" panose="020B0604020202020204" pitchFamily="34" charset="0"/>
              </a:rPr>
              <a:t>年重庆日报）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356354" name="Text Box 2"/>
          <p:cNvSpPr txBox="1"/>
          <p:nvPr/>
        </p:nvSpPr>
        <p:spPr>
          <a:xfrm>
            <a:off x="428943" y="3185160"/>
            <a:ext cx="7848600" cy="52197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u="sng" dirty="0">
                <a:solidFill>
                  <a:srgbClr val="800000"/>
                </a:solidFill>
                <a:latin typeface="Arial" panose="020B0604020202020204" pitchFamily="34" charset="0"/>
              </a:rPr>
              <a:t>重庆</a:t>
            </a:r>
            <a:r>
              <a:rPr lang="zh-CN" altLang="en-US" sz="2800" dirty="0">
                <a:solidFill>
                  <a:srgbClr val="800000"/>
                </a:solidFill>
                <a:latin typeface="Arial" panose="020B0604020202020204" pitchFamily="34" charset="0"/>
              </a:rPr>
              <a:t>辣椒产量低，质量不高，卖相不好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。</a:t>
            </a:r>
            <a:endParaRPr lang="en-US" altLang="zh-CN" sz="28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40658" name="Rectangle 18"/>
          <p:cNvSpPr/>
          <p:nvPr/>
        </p:nvSpPr>
        <p:spPr>
          <a:xfrm>
            <a:off x="7232968" y="3184525"/>
            <a:ext cx="309721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800000"/>
                </a:solidFill>
                <a:latin typeface="Arial" panose="020B0604020202020204" pitchFamily="34" charset="0"/>
                <a:ea typeface="楷体_GB2312" pitchFamily="49" charset="-122"/>
              </a:rPr>
              <a:t>重庆日照少！！</a:t>
            </a:r>
            <a:endParaRPr lang="zh-CN" altLang="en-US" sz="3200" dirty="0">
              <a:solidFill>
                <a:srgbClr val="8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40665" name="Rectangle 25"/>
          <p:cNvSpPr/>
          <p:nvPr/>
        </p:nvSpPr>
        <p:spPr>
          <a:xfrm>
            <a:off x="429260" y="4039235"/>
            <a:ext cx="11394440" cy="1383665"/>
          </a:xfrm>
          <a:prstGeom prst="rect">
            <a:avLst/>
          </a:prstGeom>
          <a:noFill/>
          <a:ln w="952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      </a:t>
            </a:r>
            <a:r>
              <a:rPr lang="zh-CN" altLang="en-US" sz="2800" dirty="0">
                <a:latin typeface="Arial" panose="020B0604020202020204" pitchFamily="34" charset="0"/>
              </a:rPr>
              <a:t>资料三：近几年，重庆经过科技攻关，培育良种，本地椒卖相和质量上有很大提升，种植规模大幅度增加。与外地椒相比，重庆本地椒的运输成本是一大优势。现在重庆辣椒抢回了火锅市场“半壁江山”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240666" name="Rectangle 26"/>
          <p:cNvSpPr/>
          <p:nvPr/>
        </p:nvSpPr>
        <p:spPr>
          <a:xfrm>
            <a:off x="591185" y="5520690"/>
            <a:ext cx="84042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000066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solidFill>
                  <a:srgbClr val="000066"/>
                </a:solidFill>
                <a:latin typeface="Arial" panose="020B0604020202020204" pitchFamily="34" charset="0"/>
              </a:rPr>
              <a:t>、本地辣椒种植规模迅速扩大的原因是什么？</a:t>
            </a:r>
            <a:endParaRPr lang="zh-CN" altLang="en-US" sz="28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22539" name="Text Box 28"/>
          <p:cNvSpPr txBox="1"/>
          <p:nvPr/>
        </p:nvSpPr>
        <p:spPr>
          <a:xfrm>
            <a:off x="3708718" y="14605"/>
            <a:ext cx="540067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B54157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重庆辣椒那点事</a:t>
            </a:r>
            <a:r>
              <a:rPr lang="en-US" altLang="zh-CN" sz="3600" dirty="0">
                <a:solidFill>
                  <a:srgbClr val="B54157"/>
                </a:solidFill>
                <a:latin typeface="Arial" panose="020B0604020202020204" pitchFamily="34" charset="0"/>
                <a:ea typeface="华文行楷" panose="02010800040101010101" pitchFamily="2" charset="-122"/>
              </a:rPr>
              <a:t>……</a:t>
            </a:r>
            <a:endParaRPr lang="en-US" altLang="zh-CN" sz="3600" dirty="0">
              <a:solidFill>
                <a:srgbClr val="B54157"/>
              </a:solidFill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3" name="图片 2" descr="t0106d79b0f8dc6b4f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945" y="369570"/>
            <a:ext cx="8670290" cy="621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0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6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4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4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4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642" grpId="0"/>
      <p:bldP spid="356354" grpId="0"/>
      <p:bldP spid="240658" grpId="0"/>
      <p:bldP spid="240665" grpId="0" bldLvl="0" animBg="1"/>
      <p:bldP spid="2406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Oval 56"/>
          <p:cNvSpPr/>
          <p:nvPr/>
        </p:nvSpPr>
        <p:spPr>
          <a:xfrm>
            <a:off x="4943475" y="138430"/>
            <a:ext cx="1944688" cy="720725"/>
          </a:xfrm>
          <a:prstGeom prst="ellipse">
            <a:avLst/>
          </a:prstGeom>
          <a:solidFill>
            <a:schemeClr val="accent3"/>
          </a:solidFill>
          <a:ln w="28575" cap="flat" cmpd="sng">
            <a:solidFill>
              <a:schemeClr val="accent1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7" name="Text Box 6"/>
          <p:cNvSpPr txBox="1"/>
          <p:nvPr/>
        </p:nvSpPr>
        <p:spPr>
          <a:xfrm>
            <a:off x="850265" y="1205230"/>
            <a:ext cx="10149205" cy="583565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00B050"/>
                </a:solidFill>
                <a:latin typeface="Arial" panose="020B0604020202020204" pitchFamily="34" charset="0"/>
              </a:rPr>
              <a:t>人类通过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动植物</a:t>
            </a:r>
            <a:r>
              <a:rPr lang="zh-CN" altLang="en-US" sz="3200" dirty="0">
                <a:solidFill>
                  <a:srgbClr val="00B050"/>
                </a:solidFill>
                <a:latin typeface="Arial" panose="020B0604020202020204" pitchFamily="34" charset="0"/>
              </a:rPr>
              <a:t>的生长、繁殖获得产品的物质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生产部门</a:t>
            </a:r>
            <a:endParaRPr lang="zh-CN" altLang="en-US" sz="32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Rectangle 7"/>
          <p:cNvSpPr/>
          <p:nvPr/>
        </p:nvSpPr>
        <p:spPr>
          <a:xfrm>
            <a:off x="7312660" y="2672080"/>
            <a:ext cx="13684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</a:rPr>
              <a:t> 动植物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8201" name="Oval 14"/>
          <p:cNvSpPr/>
          <p:nvPr/>
        </p:nvSpPr>
        <p:spPr>
          <a:xfrm>
            <a:off x="7134860" y="2599055"/>
            <a:ext cx="1622425" cy="576580"/>
          </a:xfrm>
          <a:prstGeom prst="ellipse">
            <a:avLst/>
          </a:prstGeom>
          <a:noFill/>
          <a:ln w="28575" cap="flat" cmpd="sng">
            <a:solidFill>
              <a:schemeClr val="accent1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8204" name="Text Box 27"/>
          <p:cNvSpPr txBox="1"/>
          <p:nvPr/>
        </p:nvSpPr>
        <p:spPr>
          <a:xfrm>
            <a:off x="7125970" y="4198303"/>
            <a:ext cx="1655763" cy="460375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u="sng" dirty="0">
                <a:latin typeface="Arial" panose="020B0604020202020204" pitchFamily="34" charset="0"/>
              </a:rPr>
              <a:t>自然因素</a:t>
            </a:r>
            <a:endParaRPr lang="zh-CN" altLang="en-US" sz="2400" b="1" u="sng" dirty="0">
              <a:latin typeface="Arial" panose="020B0604020202020204" pitchFamily="34" charset="0"/>
            </a:endParaRPr>
          </a:p>
        </p:txBody>
      </p:sp>
      <p:sp>
        <p:nvSpPr>
          <p:cNvPr id="8208" name="Text Box 41"/>
          <p:cNvSpPr txBox="1"/>
          <p:nvPr/>
        </p:nvSpPr>
        <p:spPr>
          <a:xfrm>
            <a:off x="2970530" y="4158298"/>
            <a:ext cx="1511300" cy="460375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</a:rPr>
              <a:t>人文因素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Text Box 55"/>
          <p:cNvSpPr txBox="1"/>
          <p:nvPr/>
        </p:nvSpPr>
        <p:spPr>
          <a:xfrm>
            <a:off x="5319079" y="138430"/>
            <a:ext cx="1176496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</a:rPr>
              <a:t>农业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214" name="Text Box 84"/>
          <p:cNvSpPr txBox="1"/>
          <p:nvPr/>
        </p:nvSpPr>
        <p:spPr>
          <a:xfrm>
            <a:off x="11136313" y="260350"/>
            <a:ext cx="3600450" cy="783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b="0" dirty="0"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8219" name="Oval 95"/>
          <p:cNvSpPr/>
          <p:nvPr/>
        </p:nvSpPr>
        <p:spPr>
          <a:xfrm>
            <a:off x="2948305" y="2599055"/>
            <a:ext cx="1708150" cy="576580"/>
          </a:xfrm>
          <a:prstGeom prst="ellipse">
            <a:avLst/>
          </a:prstGeom>
          <a:solidFill>
            <a:schemeClr val="bg1"/>
          </a:solidFill>
          <a:ln w="28575" cap="flat" cmpd="sng">
            <a:solidFill>
              <a:schemeClr val="accent1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8220" name="Rectangle 94"/>
          <p:cNvSpPr/>
          <p:nvPr/>
        </p:nvSpPr>
        <p:spPr>
          <a:xfrm>
            <a:off x="2800350" y="2672080"/>
            <a:ext cx="18561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</a:rPr>
              <a:t>    生产部门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2" name="直接箭头连接符 1"/>
          <p:cNvCxnSpPr>
            <a:stCxn id="8195" idx="4"/>
            <a:endCxn id="8197" idx="0"/>
          </p:cNvCxnSpPr>
          <p:nvPr/>
        </p:nvCxnSpPr>
        <p:spPr>
          <a:xfrm>
            <a:off x="5916295" y="843915"/>
            <a:ext cx="8890" cy="3460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>
            <a:stCxn id="8197" idx="2"/>
            <a:endCxn id="8219" idx="0"/>
          </p:cNvCxnSpPr>
          <p:nvPr/>
        </p:nvCxnSpPr>
        <p:spPr>
          <a:xfrm flipH="1">
            <a:off x="3802380" y="1773555"/>
            <a:ext cx="2122805" cy="8102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>
            <a:stCxn id="8197" idx="2"/>
            <a:endCxn id="8201" idx="0"/>
          </p:cNvCxnSpPr>
          <p:nvPr/>
        </p:nvCxnSpPr>
        <p:spPr>
          <a:xfrm>
            <a:off x="5924868" y="1788795"/>
            <a:ext cx="2021205" cy="8102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>
            <a:stCxn id="8220" idx="2"/>
            <a:endCxn id="8208" idx="0"/>
          </p:cNvCxnSpPr>
          <p:nvPr/>
        </p:nvCxnSpPr>
        <p:spPr>
          <a:xfrm flipH="1">
            <a:off x="3726180" y="3117215"/>
            <a:ext cx="2540" cy="10261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8201" idx="4"/>
            <a:endCxn id="8204" idx="0"/>
          </p:cNvCxnSpPr>
          <p:nvPr/>
        </p:nvCxnSpPr>
        <p:spPr>
          <a:xfrm>
            <a:off x="7946073" y="3175635"/>
            <a:ext cx="7620" cy="102298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95"/>
          <p:cNvSpPr/>
          <p:nvPr/>
        </p:nvSpPr>
        <p:spPr>
          <a:xfrm>
            <a:off x="4630420" y="4656773"/>
            <a:ext cx="2305050" cy="576580"/>
          </a:xfrm>
          <a:prstGeom prst="ellipse">
            <a:avLst/>
          </a:prstGeom>
          <a:solidFill>
            <a:schemeClr val="bg1"/>
          </a:solidFill>
          <a:ln w="28575" cap="flat" cmpd="sng">
            <a:solidFill>
              <a:schemeClr val="accent1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10" name="Rectangle 94"/>
          <p:cNvSpPr/>
          <p:nvPr/>
        </p:nvSpPr>
        <p:spPr>
          <a:xfrm>
            <a:off x="4481830" y="4699318"/>
            <a:ext cx="25971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Arial" panose="020B0604020202020204" pitchFamily="34" charset="0"/>
              </a:rPr>
              <a:t>    农业区位因素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cxnSp>
        <p:nvCxnSpPr>
          <p:cNvPr id="11" name="直接箭头连接符 10"/>
          <p:cNvCxnSpPr>
            <a:stCxn id="8208" idx="3"/>
            <a:endCxn id="9" idx="0"/>
          </p:cNvCxnSpPr>
          <p:nvPr/>
        </p:nvCxnSpPr>
        <p:spPr>
          <a:xfrm>
            <a:off x="4481830" y="4388486"/>
            <a:ext cx="1301115" cy="2682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>
            <a:stCxn id="8204" idx="1"/>
            <a:endCxn id="9" idx="0"/>
          </p:cNvCxnSpPr>
          <p:nvPr/>
        </p:nvCxnSpPr>
        <p:spPr>
          <a:xfrm flipH="1">
            <a:off x="5782945" y="4429126"/>
            <a:ext cx="1343025" cy="22796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Box 35"/>
          <p:cNvSpPr txBox="1"/>
          <p:nvPr/>
        </p:nvSpPr>
        <p:spPr>
          <a:xfrm>
            <a:off x="4090353" y="5908676"/>
            <a:ext cx="3407727" cy="521970"/>
          </a:xfrm>
          <a:prstGeom prst="rect">
            <a:avLst/>
          </a:prstGeom>
          <a:solidFill>
            <a:srgbClr val="AEF0E3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u="sng" dirty="0">
                <a:latin typeface="Arial" panose="020B0604020202020204" pitchFamily="34" charset="0"/>
              </a:rPr>
              <a:t>农业区位的最终选择</a:t>
            </a:r>
            <a:endParaRPr lang="zh-CN" altLang="en-US" sz="2800" u="sng" dirty="0">
              <a:latin typeface="Arial" panose="020B0604020202020204" pitchFamily="34" charset="0"/>
            </a:endParaRPr>
          </a:p>
        </p:txBody>
      </p:sp>
      <p:cxnSp>
        <p:nvCxnSpPr>
          <p:cNvPr id="34" name="直接箭头连接符 33"/>
          <p:cNvCxnSpPr>
            <a:stCxn id="9" idx="4"/>
            <a:endCxn id="33" idx="0"/>
          </p:cNvCxnSpPr>
          <p:nvPr/>
        </p:nvCxnSpPr>
        <p:spPr>
          <a:xfrm>
            <a:off x="5782945" y="5233353"/>
            <a:ext cx="11272" cy="67532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68"/>
          <p:cNvSpPr txBox="1"/>
          <p:nvPr/>
        </p:nvSpPr>
        <p:spPr>
          <a:xfrm>
            <a:off x="3189447" y="4714558"/>
            <a:ext cx="1047274" cy="400110"/>
          </a:xfrm>
          <a:prstGeom prst="rect">
            <a:avLst/>
          </a:prstGeom>
          <a:solidFill>
            <a:srgbClr val="EDEAB1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u="sng" dirty="0">
                <a:solidFill>
                  <a:srgbClr val="990000"/>
                </a:solidFill>
                <a:latin typeface="Arial" panose="020B0604020202020204" pitchFamily="34" charset="0"/>
              </a:rPr>
              <a:t>动态性</a:t>
            </a:r>
            <a:endParaRPr lang="zh-CN" altLang="en-US" sz="2000" u="sng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sp>
        <p:nvSpPr>
          <p:cNvPr id="39" name="Text Box 57"/>
          <p:cNvSpPr txBox="1"/>
          <p:nvPr/>
        </p:nvSpPr>
        <p:spPr>
          <a:xfrm>
            <a:off x="7452360" y="4760913"/>
            <a:ext cx="1036320" cy="400110"/>
          </a:xfrm>
          <a:prstGeom prst="rect">
            <a:avLst/>
          </a:prstGeom>
          <a:solidFill>
            <a:srgbClr val="EDEAB1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u="sng" dirty="0">
                <a:solidFill>
                  <a:srgbClr val="990000"/>
                </a:solidFill>
                <a:latin typeface="Arial" panose="020B0604020202020204" pitchFamily="34" charset="0"/>
              </a:rPr>
              <a:t>区域性</a:t>
            </a:r>
            <a:endParaRPr lang="zh-CN" altLang="en-US" sz="2000" u="sng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sp>
        <p:nvSpPr>
          <p:cNvPr id="40" name="Text Box 59"/>
          <p:cNvSpPr txBox="1"/>
          <p:nvPr/>
        </p:nvSpPr>
        <p:spPr>
          <a:xfrm>
            <a:off x="5273359" y="6456682"/>
            <a:ext cx="1051241" cy="400110"/>
          </a:xfrm>
          <a:prstGeom prst="rect">
            <a:avLst/>
          </a:prstGeom>
          <a:solidFill>
            <a:srgbClr val="EDEAB1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u="sng" dirty="0">
                <a:solidFill>
                  <a:srgbClr val="990000"/>
                </a:solidFill>
                <a:latin typeface="Arial" panose="020B0604020202020204" pitchFamily="34" charset="0"/>
              </a:rPr>
              <a:t>综合性</a:t>
            </a:r>
            <a:endParaRPr lang="zh-CN" altLang="en-US" sz="2000" u="sng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33" grpId="0" animBg="1"/>
      <p:bldP spid="38" grpId="0" animBg="1"/>
      <p:bldP spid="39" grpId="0" animBg="1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矩形 1"/>
          <p:cNvSpPr>
            <a:spLocks noChangeArrowheads="1"/>
          </p:cNvSpPr>
          <p:nvPr/>
        </p:nvSpPr>
        <p:spPr bwMode="auto">
          <a:xfrm>
            <a:off x="249555" y="179705"/>
            <a:ext cx="11717020" cy="16916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材料一 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猕猴桃原产于我国，新西兰引入栽培，将改良后的优良品种称“奇异果”。奇异果生长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怕旱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怕风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宜栽植于湿润、疏松、深厚的土壤</a:t>
            </a:r>
            <a:r>
              <a:rPr kumimoji="0" lang="zh-CN" altLang="en-US" sz="26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。新西兰的奇异果高度集中分布在北岛普伦蒂湾沿岸地区，鲜果主要出口到欧洲、日本等地，出口量居世界第一。我国已引种奇异果，并建立了加工企业。</a:t>
            </a:r>
            <a:endParaRPr kumimoji="0" lang="zh-CN" altLang="en-US" sz="26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03" name="Picture 2" descr="2015年四川文科综合高考真题【解析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2625" y="2468563"/>
            <a:ext cx="3603625" cy="2990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0" name="矩形 4"/>
          <p:cNvSpPr>
            <a:spLocks noChangeArrowheads="1"/>
          </p:cNvSpPr>
          <p:nvPr/>
        </p:nvSpPr>
        <p:spPr bwMode="auto">
          <a:xfrm>
            <a:off x="248920" y="2374900"/>
            <a:ext cx="5771515" cy="3538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①沿岸有暖流流经，气候湿润（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分）；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②西风受地形阻挡，风较小（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分）；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③沿岸平原，地势低平（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分）；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④河流泥沙淤积，土层疏松、深厚（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分）。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⑤中纬偏低地区，热量条件好（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分）；</a:t>
            </a: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05" name="Picture 4" descr="2015年四川文科综合高考真题【解析】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3155" y="1748790"/>
            <a:ext cx="4995545" cy="50361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6" name="矩形 51205"/>
          <p:cNvSpPr/>
          <p:nvPr/>
        </p:nvSpPr>
        <p:spPr>
          <a:xfrm>
            <a:off x="2954338" y="578803"/>
            <a:ext cx="762000" cy="38100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7" name="椭圆 51206"/>
          <p:cNvSpPr/>
          <p:nvPr/>
        </p:nvSpPr>
        <p:spPr>
          <a:xfrm rot="19334743">
            <a:off x="7945755" y="1983740"/>
            <a:ext cx="584835" cy="211328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08" name="直接连接符 51207"/>
          <p:cNvSpPr/>
          <p:nvPr/>
        </p:nvSpPr>
        <p:spPr>
          <a:xfrm>
            <a:off x="3331845" y="960755"/>
            <a:ext cx="623570" cy="1508125"/>
          </a:xfrm>
          <a:prstGeom prst="line">
            <a:avLst/>
          </a:prstGeom>
          <a:ln w="254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0" name="直接连接符 51209"/>
          <p:cNvSpPr/>
          <p:nvPr/>
        </p:nvSpPr>
        <p:spPr>
          <a:xfrm flipH="1" flipV="1">
            <a:off x="3126105" y="2698115"/>
            <a:ext cx="4935855" cy="578485"/>
          </a:xfrm>
          <a:prstGeom prst="line">
            <a:avLst/>
          </a:prstGeom>
          <a:ln w="254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1" name="矩形 51210"/>
          <p:cNvSpPr/>
          <p:nvPr/>
        </p:nvSpPr>
        <p:spPr>
          <a:xfrm>
            <a:off x="3955415" y="579120"/>
            <a:ext cx="762000" cy="38100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4" name="矩形 51213"/>
          <p:cNvSpPr/>
          <p:nvPr/>
        </p:nvSpPr>
        <p:spPr>
          <a:xfrm>
            <a:off x="6297295" y="579120"/>
            <a:ext cx="3705860" cy="381000"/>
          </a:xfrm>
          <a:prstGeom prst="rect">
            <a:avLst/>
          </a:prstGeom>
          <a:noFill/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15" name="直接连接符 51214"/>
          <p:cNvSpPr/>
          <p:nvPr/>
        </p:nvSpPr>
        <p:spPr>
          <a:xfrm>
            <a:off x="6400800" y="3276600"/>
            <a:ext cx="1371600" cy="762000"/>
          </a:xfrm>
          <a:prstGeom prst="line">
            <a:avLst/>
          </a:prstGeom>
          <a:ln w="28575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6" name="直接连接符 51215"/>
          <p:cNvSpPr/>
          <p:nvPr/>
        </p:nvSpPr>
        <p:spPr>
          <a:xfrm>
            <a:off x="6192838" y="3581400"/>
            <a:ext cx="1371600" cy="762000"/>
          </a:xfrm>
          <a:prstGeom prst="line">
            <a:avLst/>
          </a:prstGeom>
          <a:ln w="28575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7" name="直接连接符 51216"/>
          <p:cNvSpPr/>
          <p:nvPr/>
        </p:nvSpPr>
        <p:spPr>
          <a:xfrm>
            <a:off x="6019800" y="3886200"/>
            <a:ext cx="1371600" cy="762000"/>
          </a:xfrm>
          <a:prstGeom prst="line">
            <a:avLst/>
          </a:prstGeom>
          <a:ln w="28575" cap="flat" cmpd="sng">
            <a:solidFill>
              <a:srgbClr val="80008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8" name="直接连接符 51217"/>
          <p:cNvSpPr/>
          <p:nvPr/>
        </p:nvSpPr>
        <p:spPr>
          <a:xfrm flipH="1">
            <a:off x="4088130" y="960755"/>
            <a:ext cx="237490" cy="239331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19" name="矩形 51218"/>
          <p:cNvSpPr/>
          <p:nvPr/>
        </p:nvSpPr>
        <p:spPr>
          <a:xfrm>
            <a:off x="9908540" y="4267200"/>
            <a:ext cx="1219200" cy="3810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220" name="直接连接符 51219"/>
          <p:cNvSpPr/>
          <p:nvPr/>
        </p:nvSpPr>
        <p:spPr>
          <a:xfrm flipH="1">
            <a:off x="5205730" y="960755"/>
            <a:ext cx="2566035" cy="3382010"/>
          </a:xfrm>
          <a:prstGeom prst="line">
            <a:avLst/>
          </a:prstGeom>
          <a:ln w="254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1221" name="矩形 51220"/>
          <p:cNvSpPr/>
          <p:nvPr/>
        </p:nvSpPr>
        <p:spPr>
          <a:xfrm>
            <a:off x="9908540" y="3657600"/>
            <a:ext cx="1219200" cy="441960"/>
          </a:xfrm>
          <a:prstGeom prst="rect">
            <a:avLst/>
          </a:prstGeom>
          <a:noFill/>
          <a:ln w="25400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1" name="Rectangle 5"/>
          <p:cNvSpPr/>
          <p:nvPr/>
        </p:nvSpPr>
        <p:spPr>
          <a:xfrm>
            <a:off x="-3175" y="6216650"/>
            <a:ext cx="2016760" cy="645160"/>
          </a:xfrm>
          <a:prstGeom prst="rect">
            <a:avLst/>
          </a:prstGeom>
          <a:solidFill>
            <a:srgbClr val="006600"/>
          </a:solidFill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楷体_GB2312" pitchFamily="49" charset="-122"/>
              </a:rPr>
              <a:t>巩固提升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0180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0180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charRg st="35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0180">
                                            <p:txEl>
                                              <p:charRg st="35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charRg st="50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0180">
                                            <p:txEl>
                                              <p:charRg st="50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charRg st="70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0180">
                                            <p:txEl>
                                              <p:charRg st="70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76200" y="81915"/>
            <a:ext cx="1203960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2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、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(2017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•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张家口一模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)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阅读图文材料，完成下列要求。</a:t>
            </a:r>
            <a:endParaRPr lang="zh-CN" altLang="en-US" sz="2400" b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　　赣南脐橙是江西省赣州市特产，中国国家地理标志产品。春季日平均气温稳定在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12.8℃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以上，脐橙开始萌发；日平均气温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23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～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29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℃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，最适宜脐橙的生长发育；脐橙要求年降雨量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1 000 mm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以上，适宜生长在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pH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为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5.6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～</a:t>
            </a:r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Calibri" panose="020F0502020204030204" charset="0"/>
              </a:rPr>
              <a:t>6.5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的土壤环境中。下图示意赣州市位置和地形。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28" descr="说明: 微信图片_201805281023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67040" y="2361565"/>
            <a:ext cx="3783965" cy="42906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05105" y="3012440"/>
            <a:ext cx="653351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(1)</a:t>
            </a:r>
            <a:r>
              <a:rPr lang="zh-CN" altLang="en-US" sz="24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说明赣州市有利于脐橙种植的自然条件。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585" y="3538220"/>
            <a:ext cx="726630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cs typeface="宋体" panose="02010600030101010101" pitchFamily="2" charset="-122"/>
              </a:rPr>
              <a:t>参考答案：</a:t>
            </a:r>
            <a:r>
              <a:rPr lang="zh-CN" altLang="en-US" sz="2400" b="0">
                <a:solidFill>
                  <a:srgbClr val="C00000"/>
                </a:solidFill>
                <a:latin typeface="幼圆" panose="02010509060101010101" charset="-122"/>
                <a:ea typeface="幼圆" panose="02010509060101010101" charset="-122"/>
                <a:cs typeface="宋体" panose="02010600030101010101" pitchFamily="2" charset="-122"/>
              </a:rPr>
              <a:t>①赣州市属于典型的亚热带季风气候，春季温暖湿润，利于脐橙萌发生长；②夏季，降水多，雨热同期，利于脐橙生长发育；③秋季晴朗少雨，昼夜温差大，利于脐橙积累糖分；④红壤呈酸性，疏松深厚，适宜脐橙生长。</a:t>
            </a:r>
            <a:endParaRPr lang="zh-CN" altLang="en-US" sz="2400" b="0">
              <a:solidFill>
                <a:srgbClr val="C00000"/>
              </a:solidFill>
              <a:latin typeface="幼圆" panose="02010509060101010101" charset="-122"/>
              <a:ea typeface="幼圆" panose="020105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8"/>
          <p:cNvSpPr txBox="1"/>
          <p:nvPr/>
        </p:nvSpPr>
        <p:spPr>
          <a:xfrm>
            <a:off x="3071813" y="4797425"/>
            <a:ext cx="1728787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4582" name="Rectangle 12"/>
          <p:cNvSpPr/>
          <p:nvPr/>
        </p:nvSpPr>
        <p:spPr>
          <a:xfrm>
            <a:off x="1787525" y="503555"/>
            <a:ext cx="87388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Arial" panose="020B0604020202020204" pitchFamily="34" charset="0"/>
              </a:rPr>
              <a:t>3</a:t>
            </a:r>
            <a:r>
              <a:rPr lang="zh-CN" altLang="en-US" sz="3200" dirty="0">
                <a:latin typeface="Arial" panose="020B0604020202020204" pitchFamily="34" charset="0"/>
              </a:rPr>
              <a:t>、讨论：东北平原该不该扩大水稻种植规模？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pic>
        <p:nvPicPr>
          <p:cNvPr id="2" name="图片 1" descr="201306131703369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4120" y="1132840"/>
            <a:ext cx="9804400" cy="5507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感谢聆听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altLang="zh-CN"/>
              <a:t>THANK YOU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0"/>
          <a:stretch>
            <a:fillRect/>
          </a:stretch>
        </p:blipFill>
        <p:spPr>
          <a:xfrm>
            <a:off x="-1" y="0"/>
            <a:ext cx="12192001" cy="6870935"/>
          </a:xfrm>
          <a:prstGeom prst="rect">
            <a:avLst/>
          </a:prstGeom>
        </p:spPr>
      </p:pic>
      <p:sp>
        <p:nvSpPr>
          <p:cNvPr id="9218" name="Text Box 12"/>
          <p:cNvSpPr txBox="1"/>
          <p:nvPr/>
        </p:nvSpPr>
        <p:spPr>
          <a:xfrm>
            <a:off x="285115" y="4267200"/>
            <a:ext cx="1165161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学习要求：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     请同学们及时将案例探究所得到的感悟, 填写在学案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“思维构建”</a:t>
            </a: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部分。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注意：填写相应的数字序号；某一要素若有多方面影响，可多次填写。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221" name="Text Box 13"/>
          <p:cNvSpPr txBox="1"/>
          <p:nvPr/>
        </p:nvSpPr>
        <p:spPr>
          <a:xfrm>
            <a:off x="269875" y="1324610"/>
            <a:ext cx="11504295" cy="2760980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</a:rPr>
              <a:t>学习目标：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1、结合图文材料，分析自然区位因素对农作物分布、生产特点及农产品质量的影响。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2、通过案例探究，构建农业自然区位因素分析的思维模式。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602933"/>
            <a:ext cx="8064500" cy="609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633" name="Text Box 9"/>
          <p:cNvSpPr txBox="1"/>
          <p:nvPr/>
        </p:nvSpPr>
        <p:spPr>
          <a:xfrm>
            <a:off x="2208213" y="4851083"/>
            <a:ext cx="1800225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青藏高原分布极少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410634" name="Line 10"/>
          <p:cNvSpPr/>
          <p:nvPr/>
        </p:nvSpPr>
        <p:spPr>
          <a:xfrm flipH="1">
            <a:off x="5303838" y="1971358"/>
            <a:ext cx="792162" cy="7921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635" name="Line 11"/>
          <p:cNvSpPr/>
          <p:nvPr/>
        </p:nvSpPr>
        <p:spPr>
          <a:xfrm>
            <a:off x="6383338" y="1971358"/>
            <a:ext cx="865187" cy="7921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636" name="Text Box 12"/>
          <p:cNvSpPr txBox="1"/>
          <p:nvPr/>
        </p:nvSpPr>
        <p:spPr>
          <a:xfrm>
            <a:off x="5016500" y="963295"/>
            <a:ext cx="2951163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西北内陆地区分布少且分散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410637" name="Line 13"/>
          <p:cNvSpPr/>
          <p:nvPr/>
        </p:nvSpPr>
        <p:spPr>
          <a:xfrm flipV="1">
            <a:off x="3000375" y="3914458"/>
            <a:ext cx="1079500" cy="10080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10638" name="Text Box 14"/>
          <p:cNvSpPr txBox="1"/>
          <p:nvPr/>
        </p:nvSpPr>
        <p:spPr>
          <a:xfrm>
            <a:off x="6717030" y="4131945"/>
            <a:ext cx="1439863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dirty="0">
                <a:latin typeface="Arial" panose="020B0604020202020204" pitchFamily="34" charset="0"/>
              </a:rPr>
              <a:t>多</a:t>
            </a:r>
            <a:endParaRPr lang="zh-CN" altLang="en-US" sz="8000" dirty="0">
              <a:latin typeface="Arial" panose="020B0604020202020204" pitchFamily="34" charset="0"/>
            </a:endParaRPr>
          </a:p>
        </p:txBody>
      </p:sp>
      <p:sp>
        <p:nvSpPr>
          <p:cNvPr id="410639" name="Text Box 15"/>
          <p:cNvSpPr txBox="1"/>
          <p:nvPr/>
        </p:nvSpPr>
        <p:spPr>
          <a:xfrm>
            <a:off x="3792538" y="2474595"/>
            <a:ext cx="1439862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000" dirty="0">
                <a:latin typeface="Arial" panose="020B0604020202020204" pitchFamily="34" charset="0"/>
              </a:rPr>
              <a:t>少</a:t>
            </a:r>
            <a:endParaRPr lang="zh-CN" altLang="en-US" sz="8000" dirty="0">
              <a:latin typeface="Arial" panose="020B0604020202020204" pitchFamily="34" charset="0"/>
            </a:endParaRPr>
          </a:p>
        </p:txBody>
      </p:sp>
      <p:sp>
        <p:nvSpPr>
          <p:cNvPr id="410640" name="Freeform 16"/>
          <p:cNvSpPr/>
          <p:nvPr/>
        </p:nvSpPr>
        <p:spPr>
          <a:xfrm>
            <a:off x="4978400" y="1344295"/>
            <a:ext cx="3889375" cy="3352800"/>
          </a:xfrm>
          <a:custGeom>
            <a:avLst/>
            <a:gdLst>
              <a:gd name="txL" fmla="*/ 0 w 2450"/>
              <a:gd name="txT" fmla="*/ 0 h 2112"/>
              <a:gd name="txR" fmla="*/ 2450 w 2450"/>
              <a:gd name="txB" fmla="*/ 2112 h 2112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2450" h="2112">
                <a:moveTo>
                  <a:pt x="2450" y="0"/>
                </a:moveTo>
                <a:cubicBezTo>
                  <a:pt x="2427" y="25"/>
                  <a:pt x="2415" y="45"/>
                  <a:pt x="2386" y="64"/>
                </a:cubicBezTo>
                <a:cubicBezTo>
                  <a:pt x="2370" y="114"/>
                  <a:pt x="2307" y="180"/>
                  <a:pt x="2267" y="220"/>
                </a:cubicBezTo>
                <a:cubicBezTo>
                  <a:pt x="2264" y="232"/>
                  <a:pt x="2263" y="245"/>
                  <a:pt x="2258" y="256"/>
                </a:cubicBezTo>
                <a:cubicBezTo>
                  <a:pt x="2254" y="266"/>
                  <a:pt x="2244" y="274"/>
                  <a:pt x="2240" y="284"/>
                </a:cubicBezTo>
                <a:cubicBezTo>
                  <a:pt x="2216" y="350"/>
                  <a:pt x="2232" y="414"/>
                  <a:pt x="2167" y="457"/>
                </a:cubicBezTo>
                <a:cubicBezTo>
                  <a:pt x="2119" y="532"/>
                  <a:pt x="2182" y="442"/>
                  <a:pt x="2121" y="503"/>
                </a:cubicBezTo>
                <a:cubicBezTo>
                  <a:pt x="2087" y="537"/>
                  <a:pt x="2115" y="560"/>
                  <a:pt x="2048" y="585"/>
                </a:cubicBezTo>
                <a:cubicBezTo>
                  <a:pt x="2008" y="600"/>
                  <a:pt x="1969" y="618"/>
                  <a:pt x="1929" y="631"/>
                </a:cubicBezTo>
                <a:cubicBezTo>
                  <a:pt x="1920" y="640"/>
                  <a:pt x="1913" y="652"/>
                  <a:pt x="1902" y="659"/>
                </a:cubicBezTo>
                <a:cubicBezTo>
                  <a:pt x="1894" y="664"/>
                  <a:pt x="1882" y="662"/>
                  <a:pt x="1874" y="668"/>
                </a:cubicBezTo>
                <a:cubicBezTo>
                  <a:pt x="1862" y="677"/>
                  <a:pt x="1856" y="692"/>
                  <a:pt x="1847" y="704"/>
                </a:cubicBezTo>
                <a:cubicBezTo>
                  <a:pt x="1820" y="737"/>
                  <a:pt x="1787" y="764"/>
                  <a:pt x="1746" y="777"/>
                </a:cubicBezTo>
                <a:cubicBezTo>
                  <a:pt x="1710" y="801"/>
                  <a:pt x="1660" y="846"/>
                  <a:pt x="1618" y="860"/>
                </a:cubicBezTo>
                <a:cubicBezTo>
                  <a:pt x="1596" y="892"/>
                  <a:pt x="1577" y="893"/>
                  <a:pt x="1545" y="915"/>
                </a:cubicBezTo>
                <a:cubicBezTo>
                  <a:pt x="1525" y="945"/>
                  <a:pt x="1511" y="977"/>
                  <a:pt x="1490" y="1006"/>
                </a:cubicBezTo>
                <a:cubicBezTo>
                  <a:pt x="1494" y="1119"/>
                  <a:pt x="1469" y="1217"/>
                  <a:pt x="1527" y="1308"/>
                </a:cubicBezTo>
                <a:cubicBezTo>
                  <a:pt x="1530" y="1357"/>
                  <a:pt x="1531" y="1406"/>
                  <a:pt x="1536" y="1454"/>
                </a:cubicBezTo>
                <a:cubicBezTo>
                  <a:pt x="1541" y="1498"/>
                  <a:pt x="1551" y="1492"/>
                  <a:pt x="1499" y="1509"/>
                </a:cubicBezTo>
                <a:cubicBezTo>
                  <a:pt x="1436" y="1502"/>
                  <a:pt x="1385" y="1492"/>
                  <a:pt x="1326" y="1472"/>
                </a:cubicBezTo>
                <a:cubicBezTo>
                  <a:pt x="1269" y="1418"/>
                  <a:pt x="1211" y="1449"/>
                  <a:pt x="1125" y="1454"/>
                </a:cubicBezTo>
                <a:cubicBezTo>
                  <a:pt x="1092" y="1475"/>
                  <a:pt x="1082" y="1490"/>
                  <a:pt x="1070" y="1527"/>
                </a:cubicBezTo>
                <a:cubicBezTo>
                  <a:pt x="1061" y="1638"/>
                  <a:pt x="1078" y="1656"/>
                  <a:pt x="978" y="1683"/>
                </a:cubicBezTo>
                <a:cubicBezTo>
                  <a:pt x="943" y="1706"/>
                  <a:pt x="901" y="1709"/>
                  <a:pt x="869" y="1737"/>
                </a:cubicBezTo>
                <a:cubicBezTo>
                  <a:pt x="853" y="1751"/>
                  <a:pt x="823" y="1783"/>
                  <a:pt x="823" y="1783"/>
                </a:cubicBezTo>
                <a:cubicBezTo>
                  <a:pt x="820" y="1792"/>
                  <a:pt x="819" y="1803"/>
                  <a:pt x="814" y="1811"/>
                </a:cubicBezTo>
                <a:cubicBezTo>
                  <a:pt x="809" y="1818"/>
                  <a:pt x="799" y="1821"/>
                  <a:pt x="795" y="1829"/>
                </a:cubicBezTo>
                <a:cubicBezTo>
                  <a:pt x="786" y="1846"/>
                  <a:pt x="791" y="1871"/>
                  <a:pt x="777" y="1884"/>
                </a:cubicBezTo>
                <a:cubicBezTo>
                  <a:pt x="720" y="1940"/>
                  <a:pt x="672" y="2005"/>
                  <a:pt x="622" y="2067"/>
                </a:cubicBezTo>
                <a:cubicBezTo>
                  <a:pt x="600" y="2094"/>
                  <a:pt x="588" y="2090"/>
                  <a:pt x="549" y="2103"/>
                </a:cubicBezTo>
                <a:cubicBezTo>
                  <a:pt x="540" y="2106"/>
                  <a:pt x="521" y="2112"/>
                  <a:pt x="521" y="2112"/>
                </a:cubicBezTo>
                <a:cubicBezTo>
                  <a:pt x="416" y="2106"/>
                  <a:pt x="338" y="2105"/>
                  <a:pt x="247" y="2057"/>
                </a:cubicBezTo>
                <a:cubicBezTo>
                  <a:pt x="180" y="2060"/>
                  <a:pt x="113" y="2059"/>
                  <a:pt x="46" y="2067"/>
                </a:cubicBezTo>
                <a:cubicBezTo>
                  <a:pt x="35" y="2068"/>
                  <a:pt x="28" y="2081"/>
                  <a:pt x="18" y="2085"/>
                </a:cubicBezTo>
                <a:cubicBezTo>
                  <a:pt x="12" y="2087"/>
                  <a:pt x="6" y="2085"/>
                  <a:pt x="0" y="2085"/>
                </a:cubicBezTo>
              </a:path>
            </a:pathLst>
          </a:custGeom>
          <a:noFill/>
          <a:ln w="38100" cap="flat" cmpd="sng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6" name="Text Box 17"/>
          <p:cNvSpPr txBox="1"/>
          <p:nvPr/>
        </p:nvSpPr>
        <p:spPr>
          <a:xfrm>
            <a:off x="287972" y="205086"/>
            <a:ext cx="11523028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solidFill>
                  <a:srgbClr val="990000"/>
                </a:solidFill>
                <a:latin typeface="Arial" panose="020B0604020202020204" pitchFamily="34" charset="0"/>
              </a:rPr>
              <a:t>观察中国水稻分布图，描述我国</a:t>
            </a:r>
            <a:r>
              <a:rPr lang="zh-CN" altLang="en-US" sz="2800" dirty="0">
                <a:solidFill>
                  <a:srgbClr val="990000"/>
                </a:solidFill>
                <a:latin typeface="Arial" panose="020B0604020202020204" pitchFamily="34" charset="0"/>
              </a:rPr>
              <a:t>水稻种植业的基本分布</a:t>
            </a:r>
            <a:r>
              <a:rPr lang="zh-CN" altLang="en-US" sz="2800" dirty="0" smtClean="0">
                <a:solidFill>
                  <a:srgbClr val="990000"/>
                </a:solidFill>
                <a:latin typeface="Arial" panose="020B0604020202020204" pitchFamily="34" charset="0"/>
              </a:rPr>
              <a:t>特点。</a:t>
            </a:r>
            <a:endParaRPr lang="zh-CN" altLang="en-US" sz="2800" dirty="0">
              <a:solidFill>
                <a:srgbClr val="99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9"/>
          <p:cNvSpPr txBox="1"/>
          <p:nvPr/>
        </p:nvSpPr>
        <p:spPr>
          <a:xfrm>
            <a:off x="9364980" y="3996373"/>
            <a:ext cx="229362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</a:rPr>
              <a:t>南方地区</a:t>
            </a:r>
            <a:r>
              <a:rPr lang="zh-CN" altLang="en-US" sz="2800" dirty="0" smtClean="0">
                <a:latin typeface="Arial" panose="020B0604020202020204" pitchFamily="34" charset="0"/>
              </a:rPr>
              <a:t>分布多且集中</a:t>
            </a:r>
            <a:endParaRPr lang="en-US" altLang="zh-CN" sz="2800" dirty="0">
              <a:latin typeface="Arial" panose="020B0604020202020204" pitchFamily="34" charset="0"/>
            </a:endParaRPr>
          </a:p>
        </p:txBody>
      </p:sp>
      <p:sp>
        <p:nvSpPr>
          <p:cNvPr id="15" name="Line 13"/>
          <p:cNvSpPr/>
          <p:nvPr/>
        </p:nvSpPr>
        <p:spPr>
          <a:xfrm flipH="1">
            <a:off x="8290560" y="4472939"/>
            <a:ext cx="1074419" cy="22415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1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0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633" grpId="0"/>
      <p:bldP spid="410636" grpId="0"/>
      <p:bldP spid="410638" grpId="0"/>
      <p:bldP spid="410639" grpId="0"/>
      <p:bldP spid="410640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12" descr="QQ截图201211161840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51538" y="2781299"/>
            <a:ext cx="5424292" cy="390839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027" name="Text Box 15"/>
          <p:cNvSpPr txBox="1">
            <a:spLocks noChangeArrowheads="1"/>
          </p:cNvSpPr>
          <p:nvPr/>
        </p:nvSpPr>
        <p:spPr bwMode="auto">
          <a:xfrm>
            <a:off x="374332" y="908050"/>
            <a:ext cx="11329988" cy="1138773"/>
          </a:xfrm>
          <a:prstGeom prst="rect">
            <a:avLst/>
          </a:prstGeom>
          <a:solidFill>
            <a:schemeClr val="bg1"/>
          </a:solidFill>
          <a:ln w="57150" cmpd="thinThick" algn="ctr">
            <a:solidFill>
              <a:srgbClr val="006600"/>
            </a:solidFill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800" kern="1200" cap="none" spc="0" normalizeH="0" baseline="0" noProof="0" dirty="0">
                <a:latin typeface="Arial" panose="020B0604020202020204" pitchFamily="34" charset="0"/>
                <a:ea typeface="楷体_GB2312" pitchFamily="49" charset="-122"/>
                <a:cs typeface="+mn-cs"/>
              </a:rPr>
              <a:t>       </a:t>
            </a:r>
            <a:r>
              <a:rPr kumimoji="0" lang="zh-CN" altLang="en-US" sz="2800" u="sng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水稻的生长特点</a:t>
            </a:r>
            <a:r>
              <a:rPr kumimoji="0" lang="zh-CN" altLang="en-US" kern="1200" cap="none" spc="0" normalizeH="0" baseline="0" noProof="0" dirty="0">
                <a:latin typeface="Arial" panose="020B0604020202020204" pitchFamily="34" charset="0"/>
                <a:ea typeface="楷体_GB2312" pitchFamily="49" charset="-122"/>
                <a:cs typeface="+mn-cs"/>
              </a:rPr>
              <a:t>：</a:t>
            </a:r>
            <a:r>
              <a:rPr kumimoji="0" lang="zh-CN" altLang="en-US" sz="28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水稻是好暖喜湿的短光照作物</a:t>
            </a:r>
            <a:r>
              <a:rPr kumimoji="0" lang="zh-CN" altLang="en-US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，</a:t>
            </a:r>
            <a:r>
              <a:rPr kumimoji="0" lang="zh-CN" altLang="en-US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播种期日均温需稳定在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10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楷体_GB2312" pitchFamily="49" charset="-122"/>
                <a:cs typeface="+mn-cs"/>
              </a:rPr>
              <a:t>—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12℃</a:t>
            </a:r>
            <a:r>
              <a:rPr kumimoji="0" lang="zh-CN" altLang="en-US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以上，齐穗期的候均温要求高于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20</a:t>
            </a:r>
            <a:r>
              <a:rPr kumimoji="0" lang="en-US" altLang="zh-CN" sz="2000" kern="1200" cap="none" spc="0" normalizeH="0" baseline="0" noProof="0" dirty="0">
                <a:latin typeface="Arial" panose="020B0604020202020204" pitchFamily="34" charset="0"/>
                <a:ea typeface="楷体_GB2312" pitchFamily="49" charset="-122"/>
                <a:cs typeface="+mn-cs"/>
              </a:rPr>
              <a:t>—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22℃</a:t>
            </a:r>
            <a:r>
              <a:rPr kumimoji="0" lang="zh-CN" altLang="en-US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。单、双季稻要求年降水量分别在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750</a:t>
            </a:r>
            <a:r>
              <a:rPr kumimoji="0" lang="zh-CN" altLang="en-US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毫米和</a:t>
            </a:r>
            <a:r>
              <a:rPr kumimoji="0" lang="en-US" altLang="zh-CN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1500</a:t>
            </a:r>
            <a:r>
              <a:rPr kumimoji="0" lang="zh-CN" altLang="en-US" sz="2000" kern="1200" cap="none" spc="0" normalizeH="0" baseline="0" noProof="0" dirty="0">
                <a:latin typeface="楷体_GB2312" pitchFamily="49" charset="-122"/>
                <a:ea typeface="楷体_GB2312" pitchFamily="49" charset="-122"/>
                <a:cs typeface="+mn-cs"/>
              </a:rPr>
              <a:t>毫米以上。</a:t>
            </a:r>
            <a:endParaRPr kumimoji="0" lang="zh-CN" altLang="en-US" sz="2000" kern="1200" cap="none" spc="0" normalizeH="0" baseline="0" noProof="0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257028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72" y="2753360"/>
            <a:ext cx="4909503" cy="39363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4248" name="Line 8"/>
          <p:cNvSpPr/>
          <p:nvPr/>
        </p:nvSpPr>
        <p:spPr>
          <a:xfrm>
            <a:off x="4001611" y="1341438"/>
            <a:ext cx="4465638" cy="0"/>
          </a:xfrm>
          <a:prstGeom prst="line">
            <a:avLst/>
          </a:prstGeom>
          <a:ln w="57150" cap="flat" cmpd="sng">
            <a:solidFill>
              <a:srgbClr val="80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57031" name="Text Box 9"/>
          <p:cNvSpPr txBox="1"/>
          <p:nvPr/>
        </p:nvSpPr>
        <p:spPr>
          <a:xfrm>
            <a:off x="230187" y="6330950"/>
            <a:ext cx="1942148" cy="369332"/>
          </a:xfrm>
          <a:prstGeom prst="rect">
            <a:avLst/>
          </a:prstGeom>
          <a:noFill/>
          <a:ln w="952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u="sng" dirty="0">
                <a:latin typeface="Arial" panose="020B0604020202020204" pitchFamily="34" charset="0"/>
              </a:rPr>
              <a:t>热量适合区域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257032" name="Text Box 11"/>
          <p:cNvSpPr txBox="1"/>
          <p:nvPr/>
        </p:nvSpPr>
        <p:spPr>
          <a:xfrm>
            <a:off x="6386671" y="6369566"/>
            <a:ext cx="1599089" cy="369332"/>
          </a:xfrm>
          <a:prstGeom prst="rect">
            <a:avLst/>
          </a:prstGeom>
          <a:noFill/>
          <a:ln w="952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u="sng" dirty="0">
                <a:latin typeface="Arial" panose="020B0604020202020204" pitchFamily="34" charset="0"/>
              </a:rPr>
              <a:t>水分适合区域</a:t>
            </a:r>
            <a:endParaRPr lang="zh-CN" altLang="en-US" u="sng" dirty="0">
              <a:latin typeface="Arial" panose="020B0604020202020204" pitchFamily="34" charset="0"/>
            </a:endParaRPr>
          </a:p>
        </p:txBody>
      </p:sp>
      <p:sp>
        <p:nvSpPr>
          <p:cNvPr id="10250" name="Text Box 15"/>
          <p:cNvSpPr txBox="1"/>
          <p:nvPr/>
        </p:nvSpPr>
        <p:spPr>
          <a:xfrm>
            <a:off x="374332" y="188913"/>
            <a:ext cx="10293668" cy="5232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zh-CN" altLang="en-US" sz="2800" dirty="0">
                <a:latin typeface="Arial" panose="020B0604020202020204" pitchFamily="34" charset="0"/>
              </a:rPr>
              <a:t>结合水稻生长特点，说明南方地区水稻分布多且集中的原因。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57050" name="Rectangle 26"/>
          <p:cNvSpPr>
            <a:spLocks noChangeArrowheads="1"/>
          </p:cNvSpPr>
          <p:nvPr/>
        </p:nvSpPr>
        <p:spPr bwMode="auto">
          <a:xfrm>
            <a:off x="6386671" y="5870575"/>
            <a:ext cx="83026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降水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7051" name="Line 27"/>
          <p:cNvSpPr/>
          <p:nvPr/>
        </p:nvSpPr>
        <p:spPr>
          <a:xfrm flipH="1">
            <a:off x="830587" y="5878513"/>
            <a:ext cx="1874035" cy="45243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57052" name="Rectangle 28"/>
          <p:cNvSpPr>
            <a:spLocks noChangeArrowheads="1"/>
          </p:cNvSpPr>
          <p:nvPr/>
        </p:nvSpPr>
        <p:spPr bwMode="auto">
          <a:xfrm>
            <a:off x="249872" y="5870574"/>
            <a:ext cx="795020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气温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7053" name="Line 29"/>
          <p:cNvSpPr/>
          <p:nvPr/>
        </p:nvSpPr>
        <p:spPr>
          <a:xfrm flipH="1">
            <a:off x="7271463" y="5878514"/>
            <a:ext cx="1195785" cy="506094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57056" name="Text Box 32"/>
          <p:cNvSpPr txBox="1">
            <a:spLocks noChangeArrowheads="1"/>
          </p:cNvSpPr>
          <p:nvPr/>
        </p:nvSpPr>
        <p:spPr bwMode="auto">
          <a:xfrm>
            <a:off x="1791335" y="2231390"/>
            <a:ext cx="8495665" cy="521970"/>
          </a:xfrm>
          <a:prstGeom prst="rect">
            <a:avLst/>
          </a:prstGeom>
          <a:solidFill>
            <a:schemeClr val="bg1"/>
          </a:solidFill>
          <a:ln w="38100">
            <a:solidFill>
              <a:srgbClr val="006600"/>
            </a:solidFill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800" kern="1200" cap="none" spc="0" normalizeH="0" baseline="0" noProof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小结：水分、热量</a:t>
            </a:r>
            <a:r>
              <a:rPr kumimoji="0" lang="zh-CN" altLang="en-US" sz="2800" kern="1200" cap="none" spc="0" normalizeH="0" baseline="0" noProof="0" dirty="0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是影响农业区位最主要的自然因素</a:t>
            </a:r>
            <a:endParaRPr kumimoji="0" lang="zh-CN" altLang="en-US" sz="2800" kern="1200" cap="none" spc="0" normalizeH="0" baseline="0" noProof="0" dirty="0" smtClean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7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94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7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7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57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5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57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57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5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57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5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ldLvl="0" animBg="1"/>
      <p:bldP spid="257031" grpId="0" bldLvl="0" animBg="1"/>
      <p:bldP spid="257032" grpId="0" bldLvl="0" animBg="1"/>
      <p:bldP spid="257050" grpId="0" bldLvl="0" animBg="1"/>
      <p:bldP spid="257052" grpId="0" bldLvl="0" animBg="1"/>
      <p:bldP spid="25705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 descr="T6F_554LN(1II9M_93EO4~H"/>
          <p:cNvPicPr>
            <a:picLocks noChangeAspect="1"/>
          </p:cNvPicPr>
          <p:nvPr/>
        </p:nvPicPr>
        <p:blipFill rotWithShape="1">
          <a:blip r:embed="rId1">
            <a:lum bright="-17999" contrast="24000"/>
          </a:blip>
          <a:srcRect l="1903" t="2602" r="-1"/>
          <a:stretch>
            <a:fillRect/>
          </a:stretch>
        </p:blipFill>
        <p:spPr>
          <a:xfrm>
            <a:off x="579755" y="157480"/>
            <a:ext cx="5116830" cy="382016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12292" name="Text Box 7"/>
          <p:cNvSpPr txBox="1"/>
          <p:nvPr/>
        </p:nvSpPr>
        <p:spPr>
          <a:xfrm>
            <a:off x="828491" y="3063240"/>
            <a:ext cx="295275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400</a:t>
            </a:r>
            <a:r>
              <a:rPr lang="zh-CN" altLang="en-US" dirty="0">
                <a:latin typeface="Arial" panose="020B0604020202020204" pitchFamily="34" charset="0"/>
              </a:rPr>
              <a:t>毫米等降水量线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293" name="Line 8"/>
          <p:cNvSpPr/>
          <p:nvPr/>
        </p:nvSpPr>
        <p:spPr>
          <a:xfrm flipH="1">
            <a:off x="1692090" y="2486977"/>
            <a:ext cx="329883" cy="57626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2294" name="Text Box 10"/>
          <p:cNvSpPr txBox="1"/>
          <p:nvPr/>
        </p:nvSpPr>
        <p:spPr>
          <a:xfrm>
            <a:off x="766181" y="164466"/>
            <a:ext cx="30772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Arial" panose="020B0604020202020204" pitchFamily="34" charset="0"/>
              </a:rPr>
              <a:t>绿色区域为我国重要牧区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2296" name="Text Box 13"/>
          <p:cNvSpPr txBox="1"/>
          <p:nvPr/>
        </p:nvSpPr>
        <p:spPr>
          <a:xfrm>
            <a:off x="148590" y="4140200"/>
            <a:ext cx="10826115" cy="1401445"/>
          </a:xfrm>
          <a:prstGeom prst="rect">
            <a:avLst/>
          </a:prstGeom>
          <a:noFill/>
          <a:ln w="38100"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8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400" dirty="0" smtClean="0">
                <a:latin typeface="+mj-ea"/>
                <a:ea typeface="+mj-ea"/>
                <a:sym typeface="+mn-ea"/>
              </a:rPr>
              <a:t>为什么</a:t>
            </a:r>
            <a:r>
              <a:rPr lang="zh-CN" altLang="en-US" sz="2400" dirty="0">
                <a:latin typeface="+mj-ea"/>
                <a:ea typeface="+mj-ea"/>
                <a:sym typeface="+mn-ea"/>
              </a:rPr>
              <a:t>西北内陆地区水稻种植业分布相对较少且分散</a:t>
            </a:r>
            <a:r>
              <a:rPr lang="zh-CN" altLang="en-US" sz="2400" dirty="0" smtClean="0">
                <a:latin typeface="+mj-ea"/>
                <a:ea typeface="+mj-ea"/>
                <a:sym typeface="+mn-ea"/>
              </a:rPr>
              <a:t>？</a:t>
            </a:r>
            <a:endParaRPr lang="zh-CN" altLang="en-US" sz="2400" dirty="0" smtClean="0">
              <a:latin typeface="+mj-ea"/>
              <a:ea typeface="+mj-ea"/>
              <a:sym typeface="+mn-ea"/>
            </a:endParaRPr>
          </a:p>
          <a:p>
            <a:pPr marL="457200" indent="-457200">
              <a:lnSpc>
                <a:spcPct val="8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endParaRPr lang="en-US" altLang="zh-CN" sz="2400" dirty="0" smtClean="0">
              <a:latin typeface="+mj-ea"/>
              <a:ea typeface="+mj-ea"/>
            </a:endParaRPr>
          </a:p>
          <a:p>
            <a:pPr marL="457200" indent="-457200">
              <a:lnSpc>
                <a:spcPct val="8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400" dirty="0">
                <a:latin typeface="+mj-ea"/>
                <a:ea typeface="+mj-ea"/>
              </a:rPr>
              <a:t>为什么青藏高原分布极少？该地区水稻种植一般只分布在哪里</a:t>
            </a:r>
            <a:r>
              <a:rPr lang="zh-CN" altLang="en-US" sz="2400" dirty="0" smtClean="0">
                <a:latin typeface="+mj-ea"/>
                <a:ea typeface="+mj-ea"/>
              </a:rPr>
              <a:t>？为什么？</a:t>
            </a:r>
            <a:endParaRPr lang="zh-CN" altLang="en-US" sz="2400" dirty="0" smtClean="0">
              <a:latin typeface="+mj-ea"/>
              <a:ea typeface="+mj-ea"/>
            </a:endParaRPr>
          </a:p>
        </p:txBody>
      </p:sp>
      <p:sp>
        <p:nvSpPr>
          <p:cNvPr id="411669" name="Text Box 21"/>
          <p:cNvSpPr txBox="1"/>
          <p:nvPr/>
        </p:nvSpPr>
        <p:spPr>
          <a:xfrm>
            <a:off x="9846308" y="4079128"/>
            <a:ext cx="2178050" cy="922020"/>
          </a:xfrm>
          <a:prstGeom prst="rect">
            <a:avLst/>
          </a:prstGeom>
          <a:noFill/>
          <a:ln w="38100" cap="flat" cmpd="sng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rgbClr val="A50021"/>
                </a:solidFill>
                <a:latin typeface="Arial" panose="020B0604020202020204" pitchFamily="34" charset="0"/>
              </a:rPr>
              <a:t>答案关键词：水分、地形，高原、气候、河谷</a:t>
            </a:r>
            <a:r>
              <a:rPr lang="en-US" altLang="zh-CN" dirty="0">
                <a:solidFill>
                  <a:srgbClr val="A50021"/>
                </a:solidFill>
                <a:latin typeface="Arial" panose="020B0604020202020204" pitchFamily="34" charset="0"/>
              </a:rPr>
              <a:t>……</a:t>
            </a:r>
            <a:endParaRPr lang="en-US" altLang="zh-CN" dirty="0">
              <a:solidFill>
                <a:srgbClr val="A50021"/>
              </a:solidFill>
              <a:latin typeface="Arial" panose="020B0604020202020204" pitchFamily="34" charset="0"/>
            </a:endParaRPr>
          </a:p>
        </p:txBody>
      </p:sp>
      <p:sp>
        <p:nvSpPr>
          <p:cNvPr id="411676" name="Text Box 28"/>
          <p:cNvSpPr txBox="1"/>
          <p:nvPr/>
        </p:nvSpPr>
        <p:spPr>
          <a:xfrm>
            <a:off x="579755" y="4603750"/>
            <a:ext cx="9265920" cy="39878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 cap="flat" cmpd="sng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水源缺乏；分散在河谷和绿洲地带</a:t>
            </a:r>
            <a:r>
              <a:rPr lang="zh-CN" altLang="en-US" sz="2000" dirty="0">
                <a:solidFill>
                  <a:srgbClr val="800000"/>
                </a:solidFill>
                <a:latin typeface="Arial" panose="020B0604020202020204" pitchFamily="34" charset="0"/>
              </a:rPr>
              <a:t>                                 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411685" name="Text Box 37"/>
          <p:cNvSpPr txBox="1"/>
          <p:nvPr/>
        </p:nvSpPr>
        <p:spPr>
          <a:xfrm>
            <a:off x="579755" y="5541645"/>
            <a:ext cx="11398885" cy="398780"/>
          </a:xfrm>
          <a:prstGeom prst="rect">
            <a:avLst/>
          </a:prstGeom>
          <a:solidFill>
            <a:schemeClr val="bg2">
              <a:lumMod val="75000"/>
            </a:schemeClr>
          </a:solidFill>
          <a:ln w="38100" cap="flat" cmpd="sng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latin typeface="Arial" panose="020B0604020202020204" pitchFamily="34" charset="0"/>
              </a:rPr>
              <a:t> 地处高原，海拔高，气候严寒；河谷地带（海拔相对较低，气温较高；靠近水源，土壤条件好。）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pic>
        <p:nvPicPr>
          <p:cNvPr id="20" name="内容占位符 3" descr="1gi5 (1)"/>
          <p:cNvPicPr>
            <a:picLocks noChangeAspect="1"/>
          </p:cNvPicPr>
          <p:nvPr/>
        </p:nvPicPr>
        <p:blipFill rotWithShape="1">
          <a:blip r:embed="rId2"/>
          <a:srcRect l="1553" t="3447" r="2588" b="7688"/>
          <a:stretch>
            <a:fillRect/>
          </a:stretch>
        </p:blipFill>
        <p:spPr>
          <a:xfrm>
            <a:off x="6551930" y="104140"/>
            <a:ext cx="4967605" cy="3919220"/>
          </a:xfrm>
          <a:prstGeom prst="rect">
            <a:avLst/>
          </a:prstGeom>
        </p:spPr>
      </p:pic>
      <p:sp>
        <p:nvSpPr>
          <p:cNvPr id="2" name="Text Box 37"/>
          <p:cNvSpPr txBox="1"/>
          <p:nvPr/>
        </p:nvSpPr>
        <p:spPr>
          <a:xfrm>
            <a:off x="579755" y="6100445"/>
            <a:ext cx="11376025" cy="706755"/>
          </a:xfrm>
          <a:prstGeom prst="rect">
            <a:avLst/>
          </a:prstGeom>
          <a:solidFill>
            <a:schemeClr val="bg1"/>
          </a:solidFill>
          <a:ln w="38100" cap="flat" cmpd="sng">
            <a:solidFill>
              <a:srgbClr val="6699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000" dirty="0">
                <a:latin typeface="Arial" panose="020B0604020202020204" pitchFamily="34" charset="0"/>
              </a:rPr>
              <a:t>小结：水分条件、地形（地形类型、海拔高度</a:t>
            </a:r>
            <a:r>
              <a:rPr lang="zh-CN" altLang="en-US" sz="2000" dirty="0" smtClean="0">
                <a:latin typeface="Arial" panose="020B0604020202020204" pitchFamily="34" charset="0"/>
              </a:rPr>
              <a:t>）</a:t>
            </a:r>
            <a:r>
              <a:rPr lang="zh-CN" altLang="en-US" sz="2000" dirty="0" smtClean="0">
                <a:latin typeface="Arial" panose="020B0604020202020204" pitchFamily="34" charset="0"/>
                <a:sym typeface="+mn-ea"/>
              </a:rPr>
              <a:t>会</a:t>
            </a:r>
            <a:r>
              <a:rPr lang="zh-CN" altLang="en-US" sz="2000" dirty="0">
                <a:latin typeface="Arial" panose="020B0604020202020204" pitchFamily="34" charset="0"/>
              </a:rPr>
              <a:t>影响农作物种类的分布，</a:t>
            </a:r>
            <a:r>
              <a:rPr lang="zh-CN" altLang="en-US" sz="2000" dirty="0">
                <a:latin typeface="Arial" panose="020B0604020202020204" pitchFamily="34" charset="0"/>
                <a:sym typeface="+mn-ea"/>
              </a:rPr>
              <a:t>水源是干旱、半干旱地区能否发展种植业的决定性因素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69" grpId="0" bldLvl="0" animBg="1"/>
      <p:bldP spid="411676" grpId="0" bldLvl="0" animBg="1"/>
      <p:bldP spid="411685" grpId="0" bldLvl="0" animBg="1"/>
      <p:bldP spid="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rcRect b="2561"/>
          <a:stretch>
            <a:fillRect/>
          </a:stretch>
        </p:blipFill>
        <p:spPr>
          <a:xfrm>
            <a:off x="1586230" y="507365"/>
            <a:ext cx="8744585" cy="6392545"/>
          </a:xfrm>
          <a:prstGeom prst="rect">
            <a:avLst/>
          </a:prstGeom>
          <a:noFill/>
          <a:ln>
            <a:noFill/>
          </a:ln>
        </p:spPr>
      </p:pic>
      <p:sp>
        <p:nvSpPr>
          <p:cNvPr id="14358" name="AutoShape 29" descr="M6]I~AXH04DVB7I)%sSHH"/>
          <p:cNvSpPr>
            <a:spLocks noChangeAspect="1"/>
          </p:cNvSpPr>
          <p:nvPr/>
        </p:nvSpPr>
        <p:spPr>
          <a:xfrm>
            <a:off x="4526280" y="35814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33730" y="166370"/>
            <a:ext cx="106165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charset="0"/>
              <a:buChar char=""/>
            </a:pP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对比东北与东南沿海水稻优势区，完成探究二。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71" name="Picture 39" descr="HZNLS8WYF_B9~XMHE{)YO%2"/>
          <p:cNvPicPr>
            <a:picLocks noGrp="1" noChangeAspect="1"/>
          </p:cNvPicPr>
          <p:nvPr>
            <p:ph idx="1"/>
          </p:nvPr>
        </p:nvPicPr>
        <p:blipFill>
          <a:blip r:embed="rId1"/>
          <a:srcRect l="4114" t="10913" r="2468" b="17456"/>
          <a:stretch>
            <a:fillRect/>
          </a:stretch>
        </p:blipFill>
        <p:spPr>
          <a:xfrm>
            <a:off x="0" y="681990"/>
            <a:ext cx="10381615" cy="5966460"/>
          </a:xfrm>
          <a:prstGeom prst="rect">
            <a:avLst/>
          </a:prstGeom>
          <a:noFill/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pic>
        <p:nvPicPr>
          <p:cNvPr id="7" name="图片 6" descr="timg (1)"/>
          <p:cNvPicPr>
            <a:picLocks noChangeAspect="1"/>
          </p:cNvPicPr>
          <p:nvPr/>
        </p:nvPicPr>
        <p:blipFill>
          <a:blip r:embed="rId2"/>
          <a:srcRect l="68761" t="4150" r="3265" b="12410"/>
          <a:stretch>
            <a:fillRect/>
          </a:stretch>
        </p:blipFill>
        <p:spPr>
          <a:xfrm>
            <a:off x="-88900" y="695325"/>
            <a:ext cx="2195830" cy="5952490"/>
          </a:xfrm>
          <a:prstGeom prst="rect">
            <a:avLst/>
          </a:prstGeom>
          <a:ln w="25400" cmpd="sng">
            <a:solidFill>
              <a:schemeClr val="tx1"/>
            </a:solidFill>
            <a:prstDash val="solid"/>
          </a:ln>
        </p:spPr>
      </p:pic>
      <p:pic>
        <p:nvPicPr>
          <p:cNvPr id="3" name="图片 2" descr="2012613163754925"/>
          <p:cNvPicPr>
            <a:picLocks noChangeAspect="1"/>
          </p:cNvPicPr>
          <p:nvPr/>
        </p:nvPicPr>
        <p:blipFill>
          <a:blip r:embed="rId3"/>
          <a:srcRect l="64386" t="1525" r="5985" b="1258"/>
          <a:stretch>
            <a:fillRect/>
          </a:stretch>
        </p:blipFill>
        <p:spPr>
          <a:xfrm>
            <a:off x="8290560" y="727710"/>
            <a:ext cx="2188210" cy="5920105"/>
          </a:xfrm>
          <a:prstGeom prst="rect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sp>
        <p:nvSpPr>
          <p:cNvPr id="4" name="文本框 3"/>
          <p:cNvSpPr txBox="1"/>
          <p:nvPr/>
        </p:nvSpPr>
        <p:spPr>
          <a:xfrm>
            <a:off x="9168130" y="211836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600-700h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72170" y="379984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500-600h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72170" y="455168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400-500h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26450" y="525272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300-400h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02650" y="664210"/>
            <a:ext cx="1828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/>
              <a:t>夏季日照时数</a:t>
            </a:r>
            <a:endParaRPr lang="zh-CN" altLang="zh-CN" sz="2000" b="1"/>
          </a:p>
        </p:txBody>
      </p:sp>
      <p:sp>
        <p:nvSpPr>
          <p:cNvPr id="10" name="文本框 9"/>
          <p:cNvSpPr txBox="1"/>
          <p:nvPr/>
        </p:nvSpPr>
        <p:spPr>
          <a:xfrm>
            <a:off x="0" y="14782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地形</a:t>
            </a:r>
            <a:endParaRPr lang="zh-CN" altLang="en-US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02650" y="15036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日照</a:t>
            </a:r>
            <a:endParaRPr lang="zh-CN" altLang="en-US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Text Box 35"/>
          <p:cNvSpPr txBox="1"/>
          <p:nvPr/>
        </p:nvSpPr>
        <p:spPr>
          <a:xfrm>
            <a:off x="-88900" y="15240"/>
            <a:ext cx="12389485" cy="542925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</a:rPr>
              <a:t>对比东北与东南沿海水稻优势区，各自最具优势的自然条件是什么？</a:t>
            </a:r>
            <a:endParaRPr lang="en-US" altLang="zh-CN" sz="28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  <p:pic>
        <p:nvPicPr>
          <p:cNvPr id="2" name="图片 1" descr="et91012061700053_副本"/>
          <p:cNvPicPr>
            <a:picLocks noChangeAspect="1"/>
          </p:cNvPicPr>
          <p:nvPr/>
        </p:nvPicPr>
        <p:blipFill>
          <a:blip r:embed="rId4"/>
          <a:srcRect l="65407" t="2137" r="9831" b="4273"/>
          <a:stretch>
            <a:fillRect/>
          </a:stretch>
        </p:blipFill>
        <p:spPr>
          <a:xfrm>
            <a:off x="10328275" y="680085"/>
            <a:ext cx="1880870" cy="5968365"/>
          </a:xfrm>
          <a:prstGeom prst="rect">
            <a:avLst/>
          </a:prstGeom>
          <a:ln w="28575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</p:pic>
      <p:sp>
        <p:nvSpPr>
          <p:cNvPr id="13" name="文本框 12"/>
          <p:cNvSpPr txBox="1"/>
          <p:nvPr/>
        </p:nvSpPr>
        <p:spPr>
          <a:xfrm>
            <a:off x="10437495" y="1503680"/>
            <a:ext cx="11582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solidFill>
                  <a:srgbClr val="B54157"/>
                </a:solidFill>
                <a:latin typeface="黑体" panose="02010609060101010101" charset="-122"/>
                <a:ea typeface="黑体" panose="02010609060101010101" charset="-122"/>
              </a:rPr>
              <a:t>温差</a:t>
            </a:r>
            <a:endParaRPr lang="zh-CN" altLang="zh-CN" sz="3600" b="1">
              <a:solidFill>
                <a:srgbClr val="B54157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437495" y="648970"/>
            <a:ext cx="1828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/>
              <a:t>秋季昼夜温差</a:t>
            </a:r>
            <a:endParaRPr lang="zh-CN" altLang="zh-CN" sz="2000" b="1"/>
          </a:p>
        </p:txBody>
      </p:sp>
      <p:sp>
        <p:nvSpPr>
          <p:cNvPr id="14" name="文本框 13"/>
          <p:cNvSpPr txBox="1"/>
          <p:nvPr/>
        </p:nvSpPr>
        <p:spPr>
          <a:xfrm>
            <a:off x="11050905" y="2011045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10-13℃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581005" y="5414010"/>
            <a:ext cx="11582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95000"/>
                    <a:lumOff val="5000"/>
                  </a:schemeClr>
                </a:solidFill>
              </a:rPr>
              <a:t>3-7℃</a:t>
            </a:r>
            <a:endParaRPr lang="en-US" altLang="zh-CN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rcRect b="2561"/>
          <a:stretch>
            <a:fillRect/>
          </a:stretch>
        </p:blipFill>
        <p:spPr>
          <a:xfrm>
            <a:off x="793750" y="233045"/>
            <a:ext cx="9072245" cy="6631940"/>
          </a:xfrm>
          <a:prstGeom prst="rect">
            <a:avLst/>
          </a:prstGeom>
          <a:noFill/>
          <a:ln>
            <a:noFill/>
          </a:ln>
        </p:spPr>
      </p:pic>
      <p:sp>
        <p:nvSpPr>
          <p:cNvPr id="402448" name="Text Box 16"/>
          <p:cNvSpPr txBox="1"/>
          <p:nvPr/>
        </p:nvSpPr>
        <p:spPr>
          <a:xfrm>
            <a:off x="6898640" y="5813425"/>
            <a:ext cx="2341245" cy="521970"/>
          </a:xfrm>
          <a:prstGeom prst="rect">
            <a:avLst/>
          </a:prstGeom>
          <a:solidFill>
            <a:srgbClr val="00B0F0">
              <a:alpha val="62000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华文行楷" panose="02010800040101010101" pitchFamily="2" charset="-122"/>
              </a:rPr>
              <a:t>水热充足</a:t>
            </a:r>
            <a:endParaRPr lang="zh-CN" altLang="en-US" sz="2800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pic>
        <p:nvPicPr>
          <p:cNvPr id="402450" name="Picture 18" descr="X@8}U9MLE}EBUE273)]9PG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7618" y="5574665"/>
            <a:ext cx="539750" cy="539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2451" name="Text Box 19"/>
          <p:cNvSpPr txBox="1"/>
          <p:nvPr/>
        </p:nvSpPr>
        <p:spPr>
          <a:xfrm>
            <a:off x="8452485" y="1512570"/>
            <a:ext cx="2250440" cy="521970"/>
          </a:xfrm>
          <a:prstGeom prst="rect">
            <a:avLst/>
          </a:prstGeom>
          <a:solidFill>
            <a:srgbClr val="FFC000">
              <a:alpha val="84000"/>
            </a:srgbClr>
          </a:solidFill>
          <a:ln w="9525" cap="flat" cmpd="sng">
            <a:solidFill>
              <a:srgbClr val="00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latin typeface="Arial" panose="020B0604020202020204" pitchFamily="34" charset="0"/>
                <a:ea typeface="华文行楷" panose="02010800040101010101" pitchFamily="2" charset="-122"/>
              </a:rPr>
              <a:t>沃野千里</a:t>
            </a:r>
            <a:endParaRPr lang="zh-CN" altLang="en-US" sz="2800" dirty="0">
              <a:latin typeface="Arial" panose="020B0604020202020204" pitchFamily="34" charset="0"/>
              <a:ea typeface="华文行楷" panose="02010800040101010101" pitchFamily="2" charset="-122"/>
            </a:endParaRPr>
          </a:p>
        </p:txBody>
      </p:sp>
      <p:sp>
        <p:nvSpPr>
          <p:cNvPr id="402455" name="Text Box 23"/>
          <p:cNvSpPr txBox="1">
            <a:spLocks noChangeArrowheads="1"/>
          </p:cNvSpPr>
          <p:nvPr/>
        </p:nvSpPr>
        <p:spPr bwMode="auto">
          <a:xfrm>
            <a:off x="8452485" y="2034540"/>
            <a:ext cx="3731260" cy="830997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地势平坦广阔、土质好（土层厚、肥力高）</a:t>
            </a:r>
            <a:endParaRPr kumimoji="0" lang="zh-CN" altLang="en-US" sz="2400" b="1" kern="1200" cap="none" spc="0" normalizeH="0" baseline="0" noProof="0" dirty="0" smtClean="0">
              <a:solidFill>
                <a:srgbClr val="A5002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02453" name="Picture 21" descr="X1`E@`R9LLX~6VHSWO`NXY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6528" y="1237933"/>
            <a:ext cx="647700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8" name="AutoShape 29" descr="M6]I~AXH04DVB7I)%sSHH"/>
          <p:cNvSpPr>
            <a:spLocks noChangeAspect="1"/>
          </p:cNvSpPr>
          <p:nvPr/>
        </p:nvSpPr>
        <p:spPr>
          <a:xfrm>
            <a:off x="454152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2" name="Text Box 35"/>
          <p:cNvSpPr txBox="1"/>
          <p:nvPr/>
        </p:nvSpPr>
        <p:spPr>
          <a:xfrm>
            <a:off x="-88900" y="15240"/>
            <a:ext cx="12389485" cy="542925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05000"/>
              </a:lnSpc>
              <a:spcBef>
                <a:spcPct val="50000"/>
              </a:spcBef>
              <a:buFont typeface="Wingdings" panose="05000000000000000000" charset="0"/>
              <a:buChar char=""/>
            </a:pP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</a:rPr>
              <a:t>对比东北平原与东南沿海水稻优势区</a:t>
            </a:r>
            <a:r>
              <a:rPr lang="zh-CN" altLang="en-US" sz="2800" dirty="0" smtClean="0">
                <a:latin typeface="Arial" panose="020B0604020202020204" pitchFamily="34" charset="0"/>
                <a:ea typeface="黑体" panose="02010609060101010101" charset="-122"/>
              </a:rPr>
              <a:t>，</a:t>
            </a: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</a:rPr>
              <a:t>其</a:t>
            </a:r>
            <a:r>
              <a:rPr lang="zh-CN" altLang="en-US" sz="2800" dirty="0" smtClean="0">
                <a:latin typeface="Arial" panose="020B0604020202020204" pitchFamily="34" charset="0"/>
                <a:ea typeface="黑体" panose="02010609060101010101" charset="-122"/>
              </a:rPr>
              <a:t>各自</a:t>
            </a:r>
            <a:r>
              <a:rPr lang="zh-CN" altLang="en-US" sz="2800" dirty="0">
                <a:latin typeface="Arial" panose="020B0604020202020204" pitchFamily="34" charset="0"/>
                <a:ea typeface="黑体" panose="02010609060101010101" charset="-122"/>
              </a:rPr>
              <a:t>最具优势的自然条件是什么？</a:t>
            </a:r>
            <a:endParaRPr lang="en-US" altLang="zh-CN" sz="2800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2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0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0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2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2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48" grpId="0" animBg="1"/>
      <p:bldP spid="402451" grpId="0" bldLvl="0" animBg="1"/>
      <p:bldP spid="402455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5048"/>
</p:tagLst>
</file>

<file path=ppt/tags/tag10.xml><?xml version="1.0" encoding="utf-8"?>
<p:tagLst xmlns:p="http://schemas.openxmlformats.org/presentationml/2006/main">
  <p:tag name="KSO_WM_TEMPLATE_CATEGORY" val="custom"/>
  <p:tag name="KSO_WM_TEMPLATE_INDEX" val="20185048"/>
  <p:tag name="KSO_WM_TAG_VERSION" val="1.0"/>
  <p:tag name="KSO_WM_SLIDE_ID" val="custom20185048_22"/>
  <p:tag name="KSO_WM_SLIDE_INDEX" val="22"/>
  <p:tag name="KSO_WM_SLIDE_ITEM_CNT" val="2"/>
  <p:tag name="KSO_WM_SLIDE_LAYOUT" val="a_b"/>
  <p:tag name="KSO_WM_SLIDE_LAYOUT_CNT" val="1_1"/>
  <p:tag name="KSO_WM_SLIDE_TYPE" val="endPage"/>
  <p:tag name="KSO_WM_BEAUTIFY_FLAG" val="#wm#"/>
  <p:tag name="KSO_WM_SLIDE_SUBTYPE" val="pureTxt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5048"/>
</p:tagLst>
</file>

<file path=ppt/tags/tag3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EMPLATE_CATEGORY" val="custom"/>
  <p:tag name="KSO_WM_TEMPLATE_INDEX" val="20185048"/>
  <p:tag name="KSO_WM_TAG_VERSION" val="1.0"/>
  <p:tag name="KSO_WM_BEAUTIFY_FLAG" val="#wm#"/>
  <p:tag name="KSO_WM_TEMPLATE_THUMBS_INDEX" val="1、6、10、16、19、22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5048"/>
</p:tagLst>
</file>

<file path=ppt/tags/tag5.xml><?xml version="1.0" encoding="utf-8"?>
<p:tagLst xmlns:p="http://schemas.openxmlformats.org/presentationml/2006/main">
  <p:tag name="KSO_WM_TEMPLATE_CATEGORY" val="custom"/>
  <p:tag name="KSO_WM_TEMPLATE_INDEX" val="20185048"/>
  <p:tag name="KSO_WM_UNIT_TYPE" val="a"/>
  <p:tag name="KSO_WM_UNIT_INDEX" val="1"/>
  <p:tag name="KSO_WM_UNIT_ID" val="custom20185048_1*a*1"/>
  <p:tag name="KSO_WM_UNIT_LAYERLEVEL" val="1"/>
  <p:tag name="KSO_WM_UNIT_VALUE" val="13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绿色扁平通用模板"/>
</p:tagLst>
</file>

<file path=ppt/tags/tag6.xml><?xml version="1.0" encoding="utf-8"?>
<p:tagLst xmlns:p="http://schemas.openxmlformats.org/presentationml/2006/main">
  <p:tag name="KSO_WM_TEMPLATE_CATEGORY" val="custom"/>
  <p:tag name="KSO_WM_TEMPLATE_INDEX" val="20185048"/>
  <p:tag name="KSO_WM_UNIT_TYPE" val="b"/>
  <p:tag name="KSO_WM_UNIT_INDEX" val="1"/>
  <p:tag name="KSO_WM_UNIT_ID" val="custom20185048_1*b*1"/>
  <p:tag name="KSO_WM_UNIT_LAYERLEVEL" val="1"/>
  <p:tag name="KSO_WM_UNIT_VALUE" val="117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Lorem ipsum dolor sit amet, consectetur adipisicing elit."/>
</p:tagLst>
</file>

<file path=ppt/tags/tag7.xml><?xml version="1.0" encoding="utf-8"?>
<p:tagLst xmlns:p="http://schemas.openxmlformats.org/presentationml/2006/main">
  <p:tag name="KSO_WM_TEMPLATE_CATEGORY" val="custom"/>
  <p:tag name="KSO_WM_TEMPLATE_INDEX" val="20185048"/>
  <p:tag name="KSO_WM_TAG_VERSION" val="1.0"/>
  <p:tag name="KSO_WM_SLIDE_ID" val="custom20185048_1"/>
  <p:tag name="KSO_WM_SLIDE_INDEX" val="1"/>
  <p:tag name="KSO_WM_SLIDE_ITEM_CNT" val="2"/>
  <p:tag name="KSO_WM_SLIDE_LAYOUT" val="a_b_c"/>
  <p:tag name="KSO_WM_SLIDE_LAYOUT_CNT" val="1_1_1"/>
  <p:tag name="KSO_WM_SLIDE_TYPE" val="title"/>
  <p:tag name="KSO_WM_BEAUTIFY_FLAG" val="#wm#"/>
  <p:tag name="KSO_WM_TEMPLATE_THUMBS_INDEX" val="1、6、10、16、19、22、"/>
  <p:tag name="KSO_WM_SLIDE_SUBTYPE" val="pureTxt"/>
</p:tagLst>
</file>

<file path=ppt/tags/tag8.xml><?xml version="1.0" encoding="utf-8"?>
<p:tagLst xmlns:p="http://schemas.openxmlformats.org/presentationml/2006/main">
  <p:tag name="KSO_WM_TEMPLATE_CATEGORY" val="custom"/>
  <p:tag name="KSO_WM_TEMPLATE_INDEX" val="20185048"/>
  <p:tag name="KSO_WM_TAG_VERSION" val="1.0"/>
  <p:tag name="KSO_WM_UNIT_TYPE" val="a"/>
  <p:tag name="KSO_WM_UNIT_INDEX" val="1"/>
  <p:tag name="KSO_WM_UNIT_ID" val="custom20185048_22*a*1"/>
  <p:tag name="KSO_WM_UNIT_LAYERLEVEL" val="1"/>
  <p:tag name="KSO_WM_UNIT_VALUE" val="6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谢谢观看"/>
</p:tagLst>
</file>

<file path=ppt/tags/tag9.xml><?xml version="1.0" encoding="utf-8"?>
<p:tagLst xmlns:p="http://schemas.openxmlformats.org/presentationml/2006/main">
  <p:tag name="KSO_WM_TEMPLATE_CATEGORY" val="custom"/>
  <p:tag name="KSO_WM_TEMPLATE_INDEX" val="20185048"/>
  <p:tag name="KSO_WM_TAG_VERSION" val="1.0"/>
  <p:tag name="KSO_WM_UNIT_TYPE" val="b"/>
  <p:tag name="KSO_WM_UNIT_INDEX" val="1"/>
  <p:tag name="KSO_WM_UNIT_ID" val="custom20185048_22*b*1"/>
  <p:tag name="KSO_WM_UNIT_LAYERLEVEL" val="1"/>
  <p:tag name="KSO_WM_UNIT_VALUE" val="3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THANK YOU"/>
</p:tagLst>
</file>

<file path=ppt/theme/theme1.xml><?xml version="1.0" encoding="utf-8"?>
<a:theme xmlns:a="http://schemas.openxmlformats.org/drawingml/2006/main" name="Office 主题">
  <a:themeElements>
    <a:clrScheme name="自定义 121">
      <a:dk1>
        <a:srgbClr val="000000"/>
      </a:dk1>
      <a:lt1>
        <a:srgbClr val="FFFFFF"/>
      </a:lt1>
      <a:dk2>
        <a:srgbClr val="1D5C31"/>
      </a:dk2>
      <a:lt2>
        <a:srgbClr val="E2F0D9"/>
      </a:lt2>
      <a:accent1>
        <a:srgbClr val="64B368"/>
      </a:accent1>
      <a:accent2>
        <a:srgbClr val="64B368"/>
      </a:accent2>
      <a:accent3>
        <a:srgbClr val="64B368"/>
      </a:accent3>
      <a:accent4>
        <a:srgbClr val="449A46"/>
      </a:accent4>
      <a:accent5>
        <a:srgbClr val="000000"/>
      </a:accent5>
      <a:accent6>
        <a:srgbClr val="FFFFFF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2841</Words>
  <Application>WPS 演示</Application>
  <PresentationFormat>自定义</PresentationFormat>
  <Paragraphs>257</Paragraphs>
  <Slides>25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Arial</vt:lpstr>
      <vt:lpstr>宋体</vt:lpstr>
      <vt:lpstr>Wingdings</vt:lpstr>
      <vt:lpstr>黑体</vt:lpstr>
      <vt:lpstr>楷体_GB2312</vt:lpstr>
      <vt:lpstr>Wingdings</vt:lpstr>
      <vt:lpstr>微软雅黑</vt:lpstr>
      <vt:lpstr>华文行楷</vt:lpstr>
      <vt:lpstr>Arial Unicode MS</vt:lpstr>
      <vt:lpstr>Calibri</vt:lpstr>
      <vt:lpstr>幼圆</vt:lpstr>
      <vt:lpstr>新宋体</vt:lpstr>
      <vt:lpstr>楷体</vt:lpstr>
      <vt:lpstr>Office 主题</vt:lpstr>
      <vt:lpstr>PowerPoint 演示文稿</vt:lpstr>
      <vt:lpstr>农业自然区位因素分析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TH</dc:creator>
  <cp:lastModifiedBy>悟洞勿动</cp:lastModifiedBy>
  <cp:revision>55</cp:revision>
  <dcterms:created xsi:type="dcterms:W3CDTF">2018-06-12T08:56:00Z</dcterms:created>
  <dcterms:modified xsi:type="dcterms:W3CDTF">2018-06-15T01:25:20Z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