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8" r:id="rId3"/>
    <p:sldId id="282" r:id="rId4"/>
    <p:sldId id="283" r:id="rId5"/>
    <p:sldId id="284" r:id="rId6"/>
    <p:sldId id="289" r:id="rId7"/>
    <p:sldId id="28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44"/>
        <p:guide pos="29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8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1pPr>
            <a:lvl2pPr>
              <a:defRPr sz="32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2pPr>
            <a:lvl3pPr>
              <a:defRPr sz="28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3pPr>
            <a:lvl4pPr>
              <a:defRPr sz="24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4pPr>
            <a:lvl5pPr>
              <a:defRPr sz="2400" b="1">
                <a:solidFill>
                  <a:schemeClr val="bg2"/>
                </a:solidFill>
                <a:latin typeface="方正静蕾简体" pitchFamily="2" charset="-122"/>
                <a:ea typeface="方正静蕾简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847C6-E46B-41FD-AF11-3624B689F8C0}" type="datetimeFigureOut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B2C45-F496-49AF-941C-1B4ACF8A7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6860" y="1943735"/>
            <a:ext cx="8590280" cy="1470025"/>
          </a:xfrm>
        </p:spPr>
        <p:txBody>
          <a:bodyPr>
            <a:noAutofit/>
          </a:bodyPr>
          <a:lstStyle/>
          <a:p>
            <a:pPr algn="l"/>
            <a:r>
              <a:rPr lang="en-US" altLang="zh-CN" sz="4000" b="1" dirty="0" smtClean="0">
                <a:latin typeface="方正静蕾简体" pitchFamily="2" charset="-122"/>
                <a:ea typeface="方正静蕾简体" pitchFamily="2" charset="-122"/>
              </a:rPr>
              <a:t>  </a:t>
            </a:r>
            <a:r>
              <a:rPr lang="zh-CN" altLang="en-US" sz="4000" b="1" dirty="0" smtClean="0">
                <a:latin typeface="方正静蕾简体" pitchFamily="2" charset="-122"/>
                <a:ea typeface="方正静蕾简体" pitchFamily="2" charset="-122"/>
              </a:rPr>
              <a:t>解题策略之</a:t>
            </a:r>
            <a:r>
              <a:rPr lang="en-US" altLang="zh-CN" sz="4000" b="1" dirty="0" smtClean="0">
                <a:latin typeface="方正静蕾简体" pitchFamily="2" charset="-122"/>
                <a:ea typeface="方正静蕾简体" pitchFamily="2" charset="-122"/>
              </a:rPr>
              <a:t>——</a:t>
            </a:r>
            <a:br>
              <a:rPr lang="en-US" altLang="zh-CN" sz="4000" b="1" dirty="0" smtClean="0">
                <a:latin typeface="方正静蕾简体" pitchFamily="2" charset="-122"/>
                <a:ea typeface="方正静蕾简体" pitchFamily="2" charset="-122"/>
              </a:rPr>
            </a:br>
            <a:r>
              <a:rPr lang="zh-CN" altLang="en-US" sz="5400" b="1" dirty="0" smtClean="0">
                <a:latin typeface="方正静蕾简体" pitchFamily="2" charset="-122"/>
                <a:ea typeface="方正静蕾简体" pitchFamily="2" charset="-122"/>
              </a:rPr>
              <a:t>架一座条件与结论的高架桥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265" y="1575118"/>
            <a:ext cx="8229600" cy="1143000"/>
          </a:xfrm>
        </p:spPr>
        <p:txBody>
          <a:bodyPr/>
          <a:lstStyle/>
          <a:p>
            <a:r>
              <a:rPr lang="zh-CN" altLang="en-US" sz="6000">
                <a:solidFill>
                  <a:schemeClr val="tx1"/>
                </a:solidFill>
              </a:rPr>
              <a:t>圆的综合运用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24785" y="3195955"/>
            <a:ext cx="3450590" cy="1962150"/>
            <a:chOff x="4291" y="4981"/>
            <a:chExt cx="5434" cy="3090"/>
          </a:xfrm>
        </p:grpSpPr>
        <p:sp>
          <p:nvSpPr>
            <p:cNvPr id="4" name="椭圆 3"/>
            <p:cNvSpPr/>
            <p:nvPr/>
          </p:nvSpPr>
          <p:spPr>
            <a:xfrm>
              <a:off x="4291" y="6145"/>
              <a:ext cx="1928" cy="19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055" y="4981"/>
              <a:ext cx="1928" cy="19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797" y="6145"/>
              <a:ext cx="1928" cy="19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5750" y="331470"/>
            <a:ext cx="8409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6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引例：</a:t>
            </a:r>
          </a:p>
          <a:p>
            <a:pPr indent="0"/>
            <a:r>
              <a:rPr lang="zh-CN" altLang="en-US" sz="36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⊙O与△ABC交BC于点D，交AB于点E，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</a:t>
            </a:r>
            <a:r>
              <a:rPr lang="zh-CN" altLang="en-US" sz="3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，你能得到哪些结论？</a:t>
            </a:r>
          </a:p>
        </p:txBody>
      </p:sp>
      <p:pic>
        <p:nvPicPr>
          <p:cNvPr id="2" name="图片 -21474825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5380" y="2183765"/>
            <a:ext cx="3693160" cy="4324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7675" y="305435"/>
            <a:ext cx="8367395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探究题一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回顾模型</a:t>
            </a:r>
          </a:p>
          <a:p>
            <a:pPr indent="0"/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</a:t>
            </a:r>
            <a:r>
              <a:rPr lang="zh-CN" altLang="en-US" sz="36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如图，以AC为直径的⊙O与△ABC交BC于点D，交AB于点E，连接DE、AD，点D是弧CE的中点。你能得到哪些结论？</a:t>
            </a:r>
          </a:p>
        </p:txBody>
      </p:sp>
      <p:pic>
        <p:nvPicPr>
          <p:cNvPr id="2" name="图片 -2147482567"/>
          <p:cNvPicPr>
            <a:picLocks noChangeAspect="1"/>
          </p:cNvPicPr>
          <p:nvPr/>
        </p:nvPicPr>
        <p:blipFill>
          <a:blip r:embed="rId2" cstate="print"/>
          <a:srcRect l="3118" r="8833" b="6178"/>
          <a:stretch>
            <a:fillRect/>
          </a:stretch>
        </p:blipFill>
        <p:spPr>
          <a:xfrm>
            <a:off x="447675" y="2818765"/>
            <a:ext cx="3335655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30345" y="3874135"/>
            <a:ext cx="48939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 i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i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r>
              <a:rPr lang="en-US" altLang="zh-CN" sz="36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OD</a:t>
            </a:r>
            <a:r>
              <a:rPr lang="zh-CN" altLang="en-US" sz="3600" b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4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你能提出什么问题？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054225" y="4220845"/>
            <a:ext cx="1005840" cy="97536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8950" y="364490"/>
            <a:ext cx="839343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探究题二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运用模型</a:t>
            </a:r>
            <a:endParaRPr lang="zh-CN" altLang="en-US" sz="36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1、如图，在△ABC中，AB=AC，以AC为直径的⊙O交BC于点D，交AB于点E，连接AD、OD、DE。前面的结论还成立吗？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53105" y="3495040"/>
            <a:ext cx="57550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/>
            <a:r>
              <a:rPr lang="en-US" altLang="zh-CN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、过点D作DF⊥AB，垂足为F。</a:t>
            </a:r>
          </a:p>
          <a:p>
            <a:pPr lvl="0" algn="l"/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）求证DF是⊙O的切线。</a:t>
            </a:r>
          </a:p>
          <a:p>
            <a:pPr lvl="0" algn="l"/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）若AE=7，BC=6，求BE的长。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7950" y="2517140"/>
            <a:ext cx="3145100" cy="3639820"/>
            <a:chOff x="390" y="4004"/>
            <a:chExt cx="5419" cy="6102"/>
          </a:xfrm>
        </p:grpSpPr>
        <p:pic>
          <p:nvPicPr>
            <p:cNvPr id="2" name="图片 -2147482576"/>
            <p:cNvPicPr>
              <a:picLocks noChangeAspect="1"/>
            </p:cNvPicPr>
            <p:nvPr/>
          </p:nvPicPr>
          <p:blipFill>
            <a:blip r:embed="rId2" cstate="print"/>
            <a:srcRect l="2385" t="2095" r="5938" b="3913"/>
            <a:stretch>
              <a:fillRect/>
            </a:stretch>
          </p:blipFill>
          <p:spPr>
            <a:xfrm>
              <a:off x="390" y="4004"/>
              <a:ext cx="5419" cy="610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3571" y="4719"/>
              <a:ext cx="1074" cy="1284"/>
              <a:chOff x="3571" y="4719"/>
              <a:chExt cx="1074" cy="1284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3571" y="4833"/>
                <a:ext cx="1074" cy="1170"/>
              </a:xfrm>
              <a:prstGeom prst="line">
                <a:avLst/>
              </a:prstGeom>
              <a:ln w="41275" cmpd="sng">
                <a:solidFill>
                  <a:srgbClr val="FF0000"/>
                </a:solidFill>
                <a:prstDash val="solid"/>
              </a:ln>
              <a:effec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3755" y="4719"/>
                <a:ext cx="137" cy="114"/>
              </a:xfrm>
              <a:prstGeom prst="line">
                <a:avLst/>
              </a:prstGeom>
              <a:ln w="41275" cmpd="sng">
                <a:solidFill>
                  <a:srgbClr val="FF0000"/>
                </a:solidFill>
                <a:prstDash val="solid"/>
              </a:ln>
              <a:effec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3755" y="4833"/>
                <a:ext cx="172" cy="226"/>
              </a:xfrm>
              <a:prstGeom prst="line">
                <a:avLst/>
              </a:prstGeom>
              <a:ln w="41275" cmpd="sng">
                <a:solidFill>
                  <a:srgbClr val="FF0000"/>
                </a:solidFill>
                <a:prstDash val="solid"/>
              </a:ln>
              <a:effec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3244" y="4318"/>
              <a:ext cx="511" cy="6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0030" y="840740"/>
            <a:ext cx="86645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如图，在△ABC中，AB=AC，以AB为直径作圆O，分别交BC于点D，交CA的延长线于点E，过点D作DH⊥AC于点H，连接DE交线段OA于点F．</a:t>
            </a:r>
          </a:p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（1）求证：DH是圆O的切线；</a:t>
            </a:r>
          </a:p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（2）若A为EH的中点，求的值；</a:t>
            </a:r>
          </a:p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</a:rPr>
              <a:t>（3）若EA=EF=1，求圆O的半径．</a:t>
            </a:r>
          </a:p>
        </p:txBody>
      </p:sp>
      <p:pic>
        <p:nvPicPr>
          <p:cNvPr id="9" name="图片 11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5025" y="3821430"/>
            <a:ext cx="3504565" cy="2159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582930" y="245110"/>
            <a:ext cx="2084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课堂练习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393950" y="1163320"/>
            <a:ext cx="4174490" cy="843915"/>
          </a:xfrm>
        </p:spPr>
        <p:txBody>
          <a:bodyPr/>
          <a:lstStyle/>
          <a:p>
            <a:r>
              <a:rPr lang="zh-CN" altLang="en-US"/>
              <a:t>这座桥搭好了吗？</a:t>
            </a:r>
          </a:p>
        </p:txBody>
      </p:sp>
      <p:pic>
        <p:nvPicPr>
          <p:cNvPr id="1026" name="图片 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813697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334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  解题策略之—— 架一座条件与结论的高架桥</vt:lpstr>
      <vt:lpstr>圆的综合运用</vt:lpstr>
      <vt:lpstr>幻灯片 3</vt:lpstr>
      <vt:lpstr>幻灯片 4</vt:lpstr>
      <vt:lpstr>幻灯片 5</vt:lpstr>
      <vt:lpstr>幻灯片 6</vt:lpstr>
      <vt:lpstr>这座桥搭好了吗？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cxy</dc:creator>
  <cp:lastModifiedBy>My</cp:lastModifiedBy>
  <cp:revision>37</cp:revision>
  <dcterms:created xsi:type="dcterms:W3CDTF">2011-02-16T14:58:00Z</dcterms:created>
  <dcterms:modified xsi:type="dcterms:W3CDTF">2018-05-16T12:02:05Z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