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2018/5/11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2018/5/11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2018/5/11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2018/5/11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2018/5/11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2018/5/11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2018/5/11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教学设计   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设计什么、怎么设计？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黄洪刚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177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常见能达成的目标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50405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一般的方法和能力培养：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（学法）资源搜集法、查阅法、归纳法、总结法</a:t>
            </a:r>
            <a:r>
              <a:rPr lang="en-US" altLang="zh-CN" dirty="0" smtClean="0">
                <a:latin typeface="宋体"/>
                <a:ea typeface="宋体"/>
              </a:rPr>
              <a:t>…</a:t>
            </a:r>
            <a:r>
              <a:rPr lang="zh-CN" altLang="en-US" dirty="0" smtClean="0">
                <a:latin typeface="宋体"/>
                <a:ea typeface="宋体"/>
              </a:rPr>
              <a:t>；（能力）</a:t>
            </a:r>
            <a:r>
              <a:rPr lang="zh-CN" altLang="en-US" dirty="0" smtClean="0"/>
              <a:t>语言表达能力、阅读理解能力、沟通交流能力、组织管理能力</a:t>
            </a:r>
            <a:r>
              <a:rPr lang="en-US" altLang="zh-CN" dirty="0" smtClean="0">
                <a:latin typeface="宋体"/>
                <a:ea typeface="宋体"/>
              </a:rPr>
              <a:t>…</a:t>
            </a:r>
            <a:r>
              <a:rPr lang="zh-CN" altLang="en-US" dirty="0" smtClean="0">
                <a:latin typeface="宋体"/>
                <a:ea typeface="宋体"/>
              </a:rPr>
              <a:t>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一般情感态度和价值观培养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学习习惯、安全意识、卫生习惯、守纪意识、合作意识、质量意识、</a:t>
            </a:r>
            <a:r>
              <a:rPr lang="zh-CN" altLang="en-US" dirty="0" smtClean="0">
                <a:solidFill>
                  <a:srgbClr val="00B050"/>
                </a:solidFill>
              </a:rPr>
              <a:t>创新</a:t>
            </a:r>
            <a:r>
              <a:rPr lang="zh-CN" altLang="en-US" dirty="0" smtClean="0"/>
              <a:t>意识、环保意识、尊师尊长习惯、积极进取意识</a:t>
            </a:r>
            <a:r>
              <a:rPr lang="en-US" altLang="zh-CN" dirty="0" smtClean="0">
                <a:latin typeface="宋体"/>
                <a:ea typeface="宋体"/>
              </a:rPr>
              <a:t>…</a:t>
            </a:r>
          </a:p>
          <a:p>
            <a:pPr marL="0" indent="0">
              <a:buNone/>
            </a:pPr>
            <a:r>
              <a:rPr lang="zh-CN" altLang="en-US" dirty="0" smtClean="0">
                <a:latin typeface="宋体"/>
                <a:ea typeface="宋体"/>
              </a:rPr>
              <a:t>   集体主义、爱国主义等太大了，不易实现</a:t>
            </a:r>
            <a:endParaRPr lang="en-US" altLang="zh-CN" dirty="0" smtClean="0">
              <a:latin typeface="宋体"/>
              <a:ea typeface="宋体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86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重点难点怎么确定？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/>
          <a:lstStyle/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必需理解、掌握或熟练的内容是重点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难于理解、掌握或熟练的内容是难点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重点如何突出？围绕重点内容反复开展教与学活动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难点如何突破？利用信息技术、软件仿真、现场展示（示范）、分解细化、类比替换等突破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547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教学环节怎么确定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26468" y="1556792"/>
            <a:ext cx="367758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传统（讲授型）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 smtClean="0"/>
              <a:t>复习</a:t>
            </a:r>
            <a:r>
              <a:rPr lang="zh-CN" altLang="en-US" dirty="0"/>
              <a:t>旧</a:t>
            </a:r>
            <a:r>
              <a:rPr lang="zh-CN" altLang="en-US" dirty="0" smtClean="0"/>
              <a:t>知识                       导入                                    讲授新知识                       练习                                     评价                                     布置习作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补差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4283968" y="1600200"/>
            <a:ext cx="0" cy="45259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860032" y="1600200"/>
            <a:ext cx="41044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 </a:t>
            </a:r>
            <a:r>
              <a:rPr lang="zh-CN" altLang="en-US" sz="3200" dirty="0" smtClean="0">
                <a:solidFill>
                  <a:srgbClr val="FF0000"/>
                </a:solidFill>
              </a:rPr>
              <a:t>现代（</a:t>
            </a:r>
            <a:r>
              <a:rPr lang="zh-CN" altLang="en-US" sz="3200" dirty="0">
                <a:solidFill>
                  <a:srgbClr val="FF0000"/>
                </a:solidFill>
              </a:rPr>
              <a:t>启发式</a:t>
            </a:r>
            <a:r>
              <a:rPr lang="zh-CN" altLang="en-US" sz="3200" dirty="0" smtClean="0">
                <a:solidFill>
                  <a:srgbClr val="FF0000"/>
                </a:solidFill>
              </a:rPr>
              <a:t>）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en-US" sz="3200" dirty="0"/>
              <a:t>课前</a:t>
            </a:r>
            <a:r>
              <a:rPr lang="zh-CN" altLang="en-US" sz="3200" dirty="0" smtClean="0"/>
              <a:t>学习</a:t>
            </a:r>
            <a:endParaRPr lang="en-US" altLang="zh-CN" sz="3200" dirty="0" smtClean="0"/>
          </a:p>
          <a:p>
            <a:r>
              <a:rPr lang="zh-CN" altLang="en-US" sz="3200" dirty="0"/>
              <a:t>课中任务引领</a:t>
            </a:r>
            <a:r>
              <a:rPr lang="zh-CN" altLang="en-US" sz="3200" dirty="0" smtClean="0"/>
              <a:t>探究</a:t>
            </a:r>
            <a:endParaRPr lang="en-US" altLang="zh-CN" sz="3200" dirty="0" smtClean="0"/>
          </a:p>
          <a:p>
            <a:r>
              <a:rPr lang="zh-CN" altLang="en-US" sz="3200" dirty="0"/>
              <a:t>合作</a:t>
            </a:r>
            <a:r>
              <a:rPr lang="zh-CN" altLang="en-US" sz="3200" dirty="0" smtClean="0"/>
              <a:t>讨论</a:t>
            </a:r>
            <a:endParaRPr lang="en-US" altLang="zh-CN" sz="3200" dirty="0" smtClean="0"/>
          </a:p>
          <a:p>
            <a:r>
              <a:rPr lang="zh-CN" altLang="en-US" sz="3200" dirty="0" smtClean="0"/>
              <a:t>总结归纳</a:t>
            </a:r>
            <a:endParaRPr lang="en-US" altLang="zh-CN" sz="3200" dirty="0" smtClean="0"/>
          </a:p>
          <a:p>
            <a:r>
              <a:rPr lang="zh-CN" altLang="en-US" sz="3200" dirty="0" smtClean="0"/>
              <a:t>评价</a:t>
            </a:r>
            <a:endParaRPr lang="en-US" altLang="zh-CN" sz="3200" dirty="0" smtClean="0"/>
          </a:p>
          <a:p>
            <a:r>
              <a:rPr lang="zh-CN" altLang="en-US" sz="3200" dirty="0" smtClean="0"/>
              <a:t>考核</a:t>
            </a:r>
            <a:endParaRPr lang="en-US" altLang="zh-CN" sz="3200" dirty="0" smtClean="0"/>
          </a:p>
          <a:p>
            <a:r>
              <a:rPr lang="zh-CN" altLang="en-US" sz="3200" dirty="0"/>
              <a:t>作业</a:t>
            </a:r>
            <a:r>
              <a:rPr lang="zh-CN" altLang="en-US" sz="3200" dirty="0" smtClean="0"/>
              <a:t>习题</a:t>
            </a:r>
            <a:endParaRPr lang="en-US" altLang="zh-CN" sz="3200" dirty="0" smtClean="0"/>
          </a:p>
          <a:p>
            <a:r>
              <a:rPr lang="zh-CN" altLang="en-US" sz="3200" dirty="0" smtClean="0"/>
              <a:t>补差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80040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为什么要考核？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0" y="1772816"/>
            <a:ext cx="4186808" cy="2692896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检测当前掌握情况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心理锻炼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3.</a:t>
            </a:r>
            <a:r>
              <a:rPr lang="zh-CN" altLang="en-US" dirty="0" smtClean="0"/>
              <a:t>以考代练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4.</a:t>
            </a:r>
            <a:r>
              <a:rPr lang="zh-CN" altLang="en-US" dirty="0" smtClean="0"/>
              <a:t>强制驱动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848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能力精细化量表记载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5656" y="1556793"/>
            <a:ext cx="7067128" cy="3024336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学生</a:t>
            </a:r>
            <a:r>
              <a:rPr lang="zh-CN" altLang="en-US" dirty="0"/>
              <a:t>当前掌握情况精细化</a:t>
            </a:r>
            <a:r>
              <a:rPr lang="zh-CN" altLang="en-US" dirty="0" smtClean="0"/>
              <a:t>管理。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</a:t>
            </a:r>
            <a:r>
              <a:rPr lang="zh-CN" altLang="en-US" dirty="0"/>
              <a:t>后续课程的学情</a:t>
            </a:r>
            <a:r>
              <a:rPr lang="zh-CN" altLang="en-US" dirty="0" smtClean="0"/>
              <a:t>基础。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3.</a:t>
            </a:r>
            <a:r>
              <a:rPr lang="zh-CN" altLang="en-US" dirty="0"/>
              <a:t>方法能力、情感态度价值观目标的长期</a:t>
            </a:r>
            <a:r>
              <a:rPr lang="zh-CN" altLang="en-US" dirty="0" smtClean="0"/>
              <a:t>考评。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4</a:t>
            </a:r>
            <a:r>
              <a:rPr lang="en-US" altLang="zh-CN" dirty="0" smtClean="0"/>
              <a:t>.</a:t>
            </a:r>
            <a:r>
              <a:rPr lang="zh-CN" altLang="en-US" dirty="0" smtClean="0"/>
              <a:t>学生长期学习档案精细化管理。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023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教学反思什么？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1628800"/>
            <a:ext cx="7272808" cy="43924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整个过程都值得反思？尤其是你行动的指导思想最值得反思。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从三个层面反思：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sz="2000" dirty="0" smtClean="0"/>
              <a:t>1.</a:t>
            </a:r>
            <a:r>
              <a:rPr lang="zh-CN" altLang="en-US" sz="2000" dirty="0" smtClean="0"/>
              <a:t>知识层面。知识技能是否有正确？逻辑联系是否正确？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dirty="0" smtClean="0"/>
              <a:t>2.</a:t>
            </a:r>
            <a:r>
              <a:rPr lang="zh-CN" altLang="en-US" sz="2000" dirty="0" smtClean="0"/>
              <a:t>方法层面。教与学方法选择是否合适（</a:t>
            </a:r>
            <a:r>
              <a:rPr lang="zh-CN" altLang="en-US" sz="2000" dirty="0"/>
              <a:t>最优），</a:t>
            </a:r>
            <a:r>
              <a:rPr lang="zh-CN" altLang="en-US" sz="2000" dirty="0" smtClean="0"/>
              <a:t>是否做到了有效（高效）教学。这里涉及到教学模式和教学方法的选择问题。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dirty="0" smtClean="0"/>
              <a:t>3.</a:t>
            </a:r>
            <a:r>
              <a:rPr lang="zh-CN" altLang="en-US" sz="2000" dirty="0" smtClean="0"/>
              <a:t>认识层面。我们基于什么理论开展的教学，或者发现了什么规律，是否能上升成为一般层次的规律。</a:t>
            </a:r>
            <a:endParaRPr lang="en-US" altLang="zh-CN" sz="2000" dirty="0" smtClean="0"/>
          </a:p>
          <a:p>
            <a:pPr marL="0" indent="0">
              <a:buNone/>
            </a:pPr>
            <a:endParaRPr lang="en-US" altLang="zh-CN" sz="2000" dirty="0"/>
          </a:p>
          <a:p>
            <a:pPr marL="0" indent="0">
              <a:buNone/>
            </a:pPr>
            <a:r>
              <a:rPr lang="zh-CN" altLang="en-US" dirty="0"/>
              <a:t>是否达成了教学目标？</a:t>
            </a:r>
          </a:p>
        </p:txBody>
      </p:sp>
    </p:spTree>
    <p:extLst>
      <p:ext uri="{BB962C8B-B14F-4D97-AF65-F5344CB8AC3E}">
        <p14:creationId xmlns:p14="http://schemas.microsoft.com/office/powerpoint/2010/main" val="374933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教学要素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76672"/>
          </a:xfrm>
        </p:spPr>
        <p:txBody>
          <a:bodyPr/>
          <a:lstStyle/>
          <a:p>
            <a:r>
              <a:rPr lang="zh-CN" altLang="en-US" dirty="0" smtClean="0"/>
              <a:t>教学五个关键要素？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5536" y="2336662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1.</a:t>
            </a:r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课程及设计</a:t>
            </a:r>
            <a:r>
              <a:rPr lang="en-US" altLang="zh-CN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----</a:t>
            </a:r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教学资源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4047332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3.</a:t>
            </a:r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评估与认证</a:t>
            </a:r>
            <a:r>
              <a:rPr lang="en-US" altLang="zh-CN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----</a:t>
            </a:r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评价考核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3" y="3132336"/>
            <a:ext cx="734481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2.</a:t>
            </a:r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教法与学法</a:t>
            </a:r>
            <a:r>
              <a:rPr lang="en-US" altLang="zh-CN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----</a:t>
            </a:r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教学法   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3618" y="4881934"/>
            <a:ext cx="80808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4.</a:t>
            </a:r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设备与工具</a:t>
            </a:r>
            <a:r>
              <a:rPr lang="en-US" altLang="zh-CN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----</a:t>
            </a:r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上课环境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5746030"/>
            <a:ext cx="79208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5.</a:t>
            </a:r>
            <a:r>
              <a:rPr lang="zh-CN" alt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教师</a:t>
            </a:r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与学生</a:t>
            </a:r>
            <a:r>
              <a:rPr lang="en-US" altLang="zh-CN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----</a:t>
            </a:r>
            <a:r>
              <a:rPr lang="zh-CN" alt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参与者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863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教学设计有什么流程？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了解教学标准，达到什么要求。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了解学生情况，是否有学习的基础。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3.</a:t>
            </a:r>
            <a:r>
              <a:rPr lang="zh-CN" altLang="en-US" dirty="0" smtClean="0"/>
              <a:t>二者结合，提出教学目标。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4.</a:t>
            </a:r>
            <a:r>
              <a:rPr lang="zh-CN" altLang="en-US" dirty="0" smtClean="0"/>
              <a:t> 划定教学范围，确定教学内容。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5.</a:t>
            </a:r>
            <a:r>
              <a:rPr lang="zh-CN" altLang="en-US" dirty="0" smtClean="0"/>
              <a:t>确定重点和难点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dirty="0" smtClean="0"/>
              <a:t>6.</a:t>
            </a:r>
            <a:r>
              <a:rPr lang="zh-CN" altLang="en-US" dirty="0" smtClean="0"/>
              <a:t>选取教学法，</a:t>
            </a:r>
            <a:r>
              <a:rPr lang="zh-CN" altLang="en-US" dirty="0"/>
              <a:t>设计</a:t>
            </a:r>
            <a:r>
              <a:rPr lang="zh-CN" altLang="en-US" dirty="0" smtClean="0"/>
              <a:t>教学环节和课堂</a:t>
            </a:r>
            <a:r>
              <a:rPr lang="zh-CN" altLang="en-US" dirty="0"/>
              <a:t>组织</a:t>
            </a:r>
            <a:r>
              <a:rPr lang="zh-CN" altLang="en-US" dirty="0" smtClean="0"/>
              <a:t>方式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7.</a:t>
            </a:r>
            <a:r>
              <a:rPr lang="zh-CN" altLang="en-US" dirty="0" smtClean="0"/>
              <a:t>重新修订</a:t>
            </a:r>
            <a:r>
              <a:rPr lang="en-US" altLang="zh-CN" dirty="0" smtClean="0"/>
              <a:t>2-6</a:t>
            </a:r>
          </a:p>
          <a:p>
            <a:pPr marL="0" indent="0">
              <a:buNone/>
            </a:pPr>
            <a:r>
              <a:rPr lang="en-US" altLang="zh-CN" dirty="0" smtClean="0"/>
              <a:t>8.</a:t>
            </a:r>
            <a:r>
              <a:rPr lang="zh-CN" altLang="en-US" dirty="0" smtClean="0"/>
              <a:t>准备教学资源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011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教学标准在哪？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5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教学标准？就业科目专业教学标准很模糊（没有），高考科目则很明确。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而就业科目的教学标准在那？没有自拟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  1.</a:t>
            </a:r>
            <a:r>
              <a:rPr lang="zh-CN" altLang="en-US" dirty="0" smtClean="0"/>
              <a:t>基础性（学生终身发展）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  2.</a:t>
            </a:r>
            <a:r>
              <a:rPr lang="zh-CN" altLang="en-US" dirty="0" smtClean="0"/>
              <a:t>应用性（尽量与行业接轨）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3.</a:t>
            </a:r>
            <a:r>
              <a:rPr lang="zh-CN" altLang="en-US" dirty="0" smtClean="0"/>
              <a:t>承接性（与前后知识互相衔接）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4.</a:t>
            </a:r>
            <a:r>
              <a:rPr lang="zh-CN" altLang="en-US" dirty="0" smtClean="0"/>
              <a:t>现实性（有没有可供开展教学的条件）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822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学情有哪些？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10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开展理论教学的基础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开展技能教学的基础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3.</a:t>
            </a:r>
            <a:r>
              <a:rPr lang="zh-CN" altLang="en-US" dirty="0" smtClean="0"/>
              <a:t>开展方法教学的基础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4.</a:t>
            </a:r>
            <a:r>
              <a:rPr lang="zh-CN" altLang="en-US" dirty="0" smtClean="0"/>
              <a:t>开展品格教育的基础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学情要先测，没有则先补，或者要设计。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812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设计理念</a:t>
            </a:r>
            <a:r>
              <a:rPr lang="en-US" altLang="zh-CN" dirty="0" smtClean="0"/>
              <a:t>-</a:t>
            </a:r>
            <a:r>
              <a:rPr lang="zh-CN" altLang="en-US" dirty="0" smtClean="0"/>
              <a:t>启发式教学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568952" cy="532859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最近发展区（循序渐进）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</a:t>
            </a:r>
            <a:r>
              <a:rPr lang="zh-CN" altLang="en-US" sz="2400" dirty="0" smtClean="0"/>
              <a:t>认知要从他理解或可能完成的地方开始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知识构建理论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</a:t>
            </a:r>
            <a:r>
              <a:rPr lang="zh-CN" altLang="en-US" sz="2400" dirty="0" smtClean="0"/>
              <a:t>知识不是传授的而是学生</a:t>
            </a:r>
            <a:r>
              <a:rPr lang="zh-CN" altLang="en-US" sz="2400" dirty="0"/>
              <a:t>自己</a:t>
            </a:r>
            <a:r>
              <a:rPr lang="zh-CN" altLang="en-US" sz="2400" dirty="0" smtClean="0"/>
              <a:t>构建的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</a:t>
            </a:r>
            <a:r>
              <a:rPr lang="zh-CN" altLang="en-US" sz="2400" dirty="0" smtClean="0"/>
              <a:t>学生认知是在现有知识基础上发展起来的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</a:t>
            </a:r>
            <a:r>
              <a:rPr lang="zh-CN" altLang="en-US" sz="2400" dirty="0" smtClean="0"/>
              <a:t>学生认知的差异本身就是一种知识获得，也是创新之灵感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zh-CN" altLang="en-US" sz="2400" dirty="0" smtClean="0"/>
              <a:t>         理想</a:t>
            </a:r>
            <a:r>
              <a:rPr lang="zh-CN" altLang="en-US" sz="2400" dirty="0"/>
              <a:t>的学习</a:t>
            </a:r>
            <a:r>
              <a:rPr lang="zh-CN" altLang="en-US" sz="2400" dirty="0" smtClean="0"/>
              <a:t>环境包括</a:t>
            </a:r>
            <a:r>
              <a:rPr lang="zh-CN" altLang="en-US" sz="2400" dirty="0">
                <a:solidFill>
                  <a:srgbClr val="FF0000"/>
                </a:solidFill>
              </a:rPr>
              <a:t>情境、协作、交流和意义建构</a:t>
            </a:r>
            <a:r>
              <a:rPr lang="zh-CN" altLang="en-US" sz="2400" dirty="0"/>
              <a:t>四个部分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 smtClean="0"/>
              <a:t>3.</a:t>
            </a:r>
            <a:r>
              <a:rPr lang="zh-CN" altLang="en-US" sz="2400" dirty="0" smtClean="0"/>
              <a:t>品格养成理论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 smtClean="0"/>
              <a:t>         3</a:t>
            </a:r>
            <a:r>
              <a:rPr lang="zh-CN" altLang="en-US" sz="2400" dirty="0" smtClean="0"/>
              <a:t>阶段    依从</a:t>
            </a:r>
            <a:r>
              <a:rPr lang="en-US" altLang="zh-CN" sz="2400" dirty="0" smtClean="0"/>
              <a:t>--</a:t>
            </a:r>
            <a:r>
              <a:rPr lang="zh-CN" altLang="en-US" sz="2400" dirty="0" smtClean="0"/>
              <a:t>认同 </a:t>
            </a:r>
            <a:r>
              <a:rPr lang="en-US" altLang="zh-CN" sz="2400" dirty="0" smtClean="0"/>
              <a:t>–</a:t>
            </a:r>
            <a:r>
              <a:rPr lang="zh-CN" altLang="en-US" sz="2400" dirty="0" smtClean="0"/>
              <a:t> 内化 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 smtClean="0"/>
              <a:t>4.</a:t>
            </a:r>
            <a:r>
              <a:rPr lang="zh-CN" altLang="en-US" sz="2400" dirty="0" smtClean="0"/>
              <a:t>习惯养成理论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 smtClean="0"/>
              <a:t>         </a:t>
            </a:r>
            <a:r>
              <a:rPr lang="zh-CN" altLang="zh-CN" sz="2400" dirty="0" smtClean="0"/>
              <a:t>全速</a:t>
            </a:r>
            <a:r>
              <a:rPr lang="zh-CN" altLang="zh-CN" sz="2400" dirty="0"/>
              <a:t>起跑期（1-3天</a:t>
            </a:r>
            <a:r>
              <a:rPr lang="zh-CN" altLang="zh-CN" sz="2400" dirty="0" smtClean="0"/>
              <a:t>）疲惫</a:t>
            </a:r>
            <a:r>
              <a:rPr lang="zh-CN" altLang="zh-CN" sz="2400" dirty="0"/>
              <a:t>放缓期（4-10天</a:t>
            </a:r>
            <a:r>
              <a:rPr lang="zh-CN" altLang="zh-CN" sz="2400" dirty="0" smtClean="0"/>
              <a:t>）过渡期</a:t>
            </a:r>
            <a:r>
              <a:rPr lang="zh-CN" altLang="zh-CN" sz="2400" dirty="0"/>
              <a:t>（10-</a:t>
            </a:r>
            <a:r>
              <a:rPr lang="zh-CN" altLang="zh-CN" sz="2400" dirty="0" smtClean="0"/>
              <a:t>20天）颠簸</a:t>
            </a:r>
            <a:r>
              <a:rPr lang="zh-CN" altLang="zh-CN" sz="2400" dirty="0"/>
              <a:t>期（7-21天</a:t>
            </a:r>
            <a:r>
              <a:rPr lang="zh-CN" altLang="zh-CN" sz="2400" dirty="0" smtClean="0"/>
              <a:t>）稳定期</a:t>
            </a:r>
            <a:r>
              <a:rPr lang="zh-CN" altLang="zh-CN" sz="2400" dirty="0"/>
              <a:t>（21-30天</a:t>
            </a:r>
            <a:r>
              <a:rPr lang="zh-CN" altLang="zh-CN" sz="2400" dirty="0" smtClean="0"/>
              <a:t>）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b="1" dirty="0" smtClean="0"/>
              <a:t>         </a:t>
            </a:r>
            <a:r>
              <a:rPr lang="zh-CN" altLang="en-US" sz="2400" b="1" dirty="0" smtClean="0"/>
              <a:t>关键：</a:t>
            </a:r>
            <a:r>
              <a:rPr lang="zh-CN" altLang="zh-CN" sz="2400" b="1" dirty="0" smtClean="0"/>
              <a:t>专注</a:t>
            </a:r>
            <a:r>
              <a:rPr lang="en-US" altLang="zh-CN" sz="2400" b="1" dirty="0" smtClean="0"/>
              <a:t>    </a:t>
            </a:r>
            <a:r>
              <a:rPr lang="zh-CN" altLang="zh-CN" sz="2400" b="1" dirty="0" smtClean="0"/>
              <a:t>有计划</a:t>
            </a:r>
            <a:r>
              <a:rPr lang="zh-CN" altLang="zh-CN" sz="2400" b="1" dirty="0"/>
              <a:t>和</a:t>
            </a:r>
            <a:r>
              <a:rPr lang="zh-CN" altLang="zh-CN" sz="2400" b="1" dirty="0" smtClean="0"/>
              <a:t>目的</a:t>
            </a:r>
            <a:r>
              <a:rPr lang="en-US" altLang="zh-CN" sz="2400" b="1" dirty="0" smtClean="0"/>
              <a:t>   </a:t>
            </a:r>
            <a:r>
              <a:rPr lang="zh-CN" altLang="zh-CN" sz="2400" b="1" dirty="0" smtClean="0"/>
              <a:t>坚持行动</a:t>
            </a:r>
            <a:endParaRPr lang="en-US" altLang="zh-CN" sz="2400" b="1" dirty="0" smtClean="0"/>
          </a:p>
          <a:p>
            <a:pPr marL="0" indent="0">
              <a:buNone/>
            </a:pP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89157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专业课程教学目标怎么提出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96952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三维目标：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知识技能（按教学标准、国家标准和行业规范）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能力方法（按核心素养）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3.</a:t>
            </a:r>
            <a:r>
              <a:rPr lang="zh-CN" altLang="en-US" dirty="0" smtClean="0"/>
              <a:t>情感态度和价值观（</a:t>
            </a:r>
            <a:r>
              <a:rPr lang="zh-CN" altLang="en-US" dirty="0"/>
              <a:t>按核心素养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052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s://timgsa.baidu.com/timg?image&amp;quality=80&amp;size=b9999_10000&amp;sec=1525675467655&amp;di=95163b5abd0842a7262469b234d87143&amp;imgtype=0&amp;src=http%3A%2F%2Fimg.mp.sohu.com%2Fupload%2F20170515%2F976053dc234f4e66b919542d04c50195_t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608512" cy="424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583176" y="3469064"/>
            <a:ext cx="458971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良好专业能力</a:t>
            </a:r>
            <a:endParaRPr lang="en-US" altLang="zh-CN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zh-CN" alt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良好职业道德</a:t>
            </a:r>
            <a:endParaRPr lang="en-US" altLang="zh-CN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zh-CN" alt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实践创新能力</a:t>
            </a:r>
            <a:endParaRPr lang="en-US" altLang="zh-CN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工匠精神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16216" y="404664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</a:rPr>
              <a:t>核心素养</a:t>
            </a:r>
          </a:p>
        </p:txBody>
      </p:sp>
    </p:spTree>
    <p:extLst>
      <p:ext uri="{BB962C8B-B14F-4D97-AF65-F5344CB8AC3E}">
        <p14:creationId xmlns:p14="http://schemas.microsoft.com/office/powerpoint/2010/main" val="55437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确定原则：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知识技能内容的确定    课程标准</a:t>
            </a:r>
            <a:r>
              <a:rPr lang="en-US" altLang="zh-CN" dirty="0" smtClean="0"/>
              <a:t>+</a:t>
            </a:r>
            <a:r>
              <a:rPr lang="zh-CN" altLang="en-US" dirty="0" smtClean="0"/>
              <a:t>学情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方法能力内容的确定    依据设定的教学情景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3.</a:t>
            </a:r>
            <a:r>
              <a:rPr lang="zh-CN" altLang="en-US" dirty="0"/>
              <a:t>情感态度和</a:t>
            </a:r>
            <a:r>
              <a:rPr lang="zh-CN" altLang="en-US" dirty="0" smtClean="0"/>
              <a:t>价值观        依据</a:t>
            </a:r>
            <a:r>
              <a:rPr lang="zh-CN" altLang="en-US" dirty="0"/>
              <a:t>设定的教学情景</a:t>
            </a: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注意：知识技能达到熟练程度不是一次，品格养成、习惯养成不是一时。设计时要在理论指导下做足做够，潜移默化。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6465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918</Words>
  <Application>Microsoft Office PowerPoint</Application>
  <PresentationFormat>全屏显示(4:3)</PresentationFormat>
  <Paragraphs>108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教学设计     设计什么、怎么设计？</vt:lpstr>
      <vt:lpstr>教学要素</vt:lpstr>
      <vt:lpstr>教学设计有什么流程？</vt:lpstr>
      <vt:lpstr>教学标准在哪？</vt:lpstr>
      <vt:lpstr>学情有哪些？</vt:lpstr>
      <vt:lpstr>设计理念-启发式教学</vt:lpstr>
      <vt:lpstr>专业课程教学目标怎么提出</vt:lpstr>
      <vt:lpstr>PowerPoint 演示文稿</vt:lpstr>
      <vt:lpstr>教学内容</vt:lpstr>
      <vt:lpstr>常见能达成的目标</vt:lpstr>
      <vt:lpstr>重点难点怎么确定？</vt:lpstr>
      <vt:lpstr>教学环节怎么确定</vt:lpstr>
      <vt:lpstr>为什么要考核？</vt:lpstr>
      <vt:lpstr>能力精细化量表记载</vt:lpstr>
      <vt:lpstr>教学反思什么？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教学设计</dc:title>
  <dc:creator>Administrator</dc:creator>
  <cp:lastModifiedBy>AutoBVT</cp:lastModifiedBy>
  <cp:revision>26</cp:revision>
  <dcterms:created xsi:type="dcterms:W3CDTF">2018-05-04T07:00:30Z</dcterms:created>
  <dcterms:modified xsi:type="dcterms:W3CDTF">2018-05-11T03:37:20Z</dcterms:modified>
</cp:coreProperties>
</file>