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65" r:id="rId3"/>
    <p:sldId id="280" r:id="rId4"/>
    <p:sldId id="264" r:id="rId5"/>
    <p:sldId id="272" r:id="rId7"/>
    <p:sldId id="290" r:id="rId8"/>
    <p:sldId id="266" r:id="rId9"/>
    <p:sldId id="263" r:id="rId10"/>
    <p:sldId id="27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186" y="7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81996"/>
            <a:ext cx="91205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小说专题研究性学习四阶阅读策略实践研究之二阶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（一）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8625" y="2120265"/>
            <a:ext cx="9615805" cy="1630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水上桃花源</a:t>
            </a:r>
            <a:endParaRPr lang="zh-CN" altLang="en-US" sz="60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4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——《</a:t>
            </a:r>
            <a:r>
              <a:rPr lang="zh-CN" altLang="en-US" sz="4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边城</a:t>
            </a:r>
            <a:r>
              <a:rPr lang="en-US" altLang="zh-CN" sz="4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4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环境描写鉴赏</a:t>
            </a:r>
            <a:endParaRPr lang="zh-CN" altLang="en-US" sz="40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5445" y="752475"/>
            <a:ext cx="11420475" cy="4351655"/>
          </a:xfrm>
        </p:spPr>
        <p:txBody>
          <a:bodyPr/>
          <a:p>
            <a:pPr marL="0" indent="0"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沈从文在《我的写作与水的关系》中写到：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“檐溜，小小的河流，汪洋万顷的大海，莫不对于我有过极大的帮助，我学会用小小脑子去思索一切，全亏得是水，我对于宇宙认识得深一点，也亏得是水。”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为什么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水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会对沈从文影响这么大呢？作为他最负盛名的《边城》，或许可以给我们一些启示。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236220" y="130127"/>
            <a:ext cx="11719560" cy="600075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预习交流</a:t>
            </a:r>
            <a:endParaRPr lang="zh-CN" altLang="en-US" sz="4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小说围绕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水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这一关键词，描写的边城环境有什么特点，采用了什么描写技巧？水的环境对边城人生活和性格有什么影响？仔细阅读小说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第1-3章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，将你的思考批注在书上相应位置。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>
              <a:buNone/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>
              <a:buNone/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自然环境：碧溪与白河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社会（人文）环境：河街与端午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>
              <a:buNone/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>
              <a:buNone/>
            </a:pP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14935" y="137795"/>
            <a:ext cx="11962130" cy="6369685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品读鉴赏：白河</a:t>
            </a:r>
            <a:endParaRPr lang="zh-CN" altLang="en-US" sz="40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那条河水便是历史上知名的酉水，新名字叫作白河。白河下游到辰州与沅水汇流后，便略显浑浊，有出山泉水的意思。若溯流而上，则三丈五丈的深潭皆清澈见底。深潭为白日所映照，河底小小白石子，有花纹的玛瑙石子，全看得明明白白。水中游鱼来去，全如浮在空气里。两岸多高山，山中多可以造纸的细竹，长年作深翠颜色，逼人眼目。近水人家多在桃杏花里，春天时只需注意，凡有桃花处必有人家，凡有人家处必可沽酒。夏天则晒晾在日光下耀目的紫花布衣裤，可以作为人家所在的旗帜。秋冬来时，房屋在悬崖上的，滨水的，无不朗然入目。黄泥的墙，乌黑的瓦，位置则永远那么妥贴，且与四围环境极其调和，使人迎面得到的印象，实在非常愉快。一个对于诗歌图画稍有兴味的旅客，在这小河中，蜷伏于一只小船上，作三十天的旅行，必不至于感到厌烦，正因为处处有奇迹，自然的大胆处与精巧处，无一处不使人神往倾心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dirty="0" smtClean="0">
                <a:latin typeface="+mn-ea"/>
                <a:sym typeface="+mn-ea"/>
              </a:rPr>
              <a:t>           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35890" y="873125"/>
            <a:ext cx="11920855" cy="40309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、时空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转换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有序：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潭中游鱼细石、两岸高山细竹、近水人家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四季美景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色彩搭配调和：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深翠的细竹、娇颜的桃花、紫花布衣裤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黄泥的墙、乌黑的瓦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动静变化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相宜：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水中游鱼来去、紫花布衣裤像旗帜在风中摆动，     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为宁静的氛围增添了动态的生机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描写与抒情完美结合</a:t>
            </a:r>
            <a:endParaRPr lang="en-US" alt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、语言文白相间，句式整散结合，典雅优美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43350" y="166370"/>
            <a:ext cx="375666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品读鉴赏：白河</a:t>
            </a:r>
            <a:endParaRPr lang="zh-CN" altLang="en-US" sz="40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44635" y="3947160"/>
            <a:ext cx="2712085" cy="82994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诗中有画</a:t>
            </a:r>
            <a:endParaRPr lang="zh-CN" altLang="en-US" sz="4800" b="1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8680" y="5044440"/>
            <a:ext cx="10652760" cy="15684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200" b="1">
                <a:latin typeface="华文新魏" panose="02010800040101010101" charset="-122"/>
                <a:ea typeface="华文新魏" panose="02010800040101010101" charset="-122"/>
              </a:rPr>
              <a:t>1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必做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</a:rPr>
              <a:t>：将本段文字改编成诗歌，现代诗、古诗词均可（基本要求：押韵。写在积累本上）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sz="3200" b="1">
                <a:latin typeface="华文新魏" panose="02010800040101010101" charset="-122"/>
                <a:ea typeface="华文新魏" panose="02010800040101010101" charset="-122"/>
              </a:rPr>
              <a:t>2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</a:rPr>
              <a:t>、选做：根据文中描述，画一幅</a:t>
            </a:r>
            <a:r>
              <a:rPr lang="en-US" altLang="zh-CN" sz="3200" b="1"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</a:rPr>
              <a:t>白河印象</a:t>
            </a:r>
            <a:r>
              <a:rPr lang="en-US" altLang="zh-CN" sz="3200" b="1">
                <a:latin typeface="华文新魏" panose="02010800040101010101" charset="-122"/>
                <a:ea typeface="华文新魏" panose="02010800040101010101" charset="-122"/>
              </a:rPr>
              <a:t>”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</a:rPr>
              <a:t>图。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58115" y="873125"/>
            <a:ext cx="11875135" cy="4523105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</a:rPr>
              <a:t>上善若水、柔情似水、水滴石穿、洪水猛兽，四个成语形象描述了水的基本特征：善、柔、韧、猛。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</a:rPr>
              <a:t>一方水土养一方人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</a:rPr>
              <a:t>，   常年生活在水边的人们无疑具有水的气质和性格：善良淳朴、柔韧刚猛。快速阅读第二章第一段，看看本段如何体现水对边城人生活和性格的影响。例如：</a:t>
            </a:r>
            <a:endParaRPr lang="zh-CN" altLang="en-US" sz="3200" b="1" dirty="0">
              <a:solidFill>
                <a:schemeClr val="tx1"/>
              </a:solidFill>
              <a:latin typeface="+mn-ea"/>
            </a:endParaRPr>
          </a:p>
          <a:p>
            <a:pPr algn="l"/>
            <a:r>
              <a:rPr lang="en-US" altLang="zh-CN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、顺应自然而建造独具水乡特色的吊脚楼（柔而顺）</a:t>
            </a:r>
            <a:endParaRPr lang="zh-CN" altLang="en-US" sz="32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l"/>
            <a:endParaRPr lang="en-US" altLang="zh-CN" sz="32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l"/>
            <a:r>
              <a:rPr lang="en-US" altLang="zh-CN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、涨大水受损失时坦然接受残酷的现实（柔而韧）</a:t>
            </a:r>
            <a:endParaRPr lang="zh-CN" altLang="en-US" sz="32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l"/>
            <a:r>
              <a:rPr lang="en-US" altLang="zh-CN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、洪水中救人救物（善良、淳朴、刚强）</a:t>
            </a:r>
            <a:endParaRPr lang="zh-CN" altLang="en-US" sz="32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8110" y="166370"/>
            <a:ext cx="375666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品读鉴赏：河街</a:t>
            </a:r>
            <a:endParaRPr lang="zh-CN" altLang="en-US" sz="40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8115" y="5548630"/>
            <a:ext cx="11551285" cy="1076325"/>
          </a:xfrm>
          <a:prstGeom prst="rect">
            <a:avLst/>
          </a:prstGeom>
          <a:blipFill rotWithShape="1">
            <a:blip r:embed="rId2"/>
            <a:tile tx="0" ty="0" sx="100000" sy="100000" flip="none" algn="tl"/>
          </a:blipFill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水塑造了边城人的性格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边城人传承了古老而独具地方特色的水上节日文化——端午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213360" y="962612"/>
            <a:ext cx="11765280" cy="470789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zh-CN" altLang="en-US" sz="40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en-US" altLang="zh-CN" sz="3200" dirty="0" smtClean="0">
                <a:latin typeface="+mn-ea"/>
                <a:sym typeface="+mn-ea"/>
              </a:rPr>
              <a:t>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端午日，当地妇女小孩子，莫不穿了新衣，额角上用雄黄蘸酒画了个王字…………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船与船的竞赛，人与鸭子的竞赛，直到天晚方能完事。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作者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对边城端午龙舟比赛这一民俗的描写兼具文学价值和民俗学价值。作者用简洁流畅的语言描写了赛前精心的准备、赛中激烈的场面、赛后的喜悦场景以及看赛的人群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和捉鸭子的喜剧场面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等，把我们带到了上世纪边城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古老而独具特色的节日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中去。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在这里，我们也更深入地感受到了</a:t>
            </a:r>
            <a:r>
              <a:rPr lang="en-US" altLang="zh-CN" sz="28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边城人淳朴、坚韧、</a:t>
            </a:r>
            <a:r>
              <a:rPr lang="zh-CN" altLang="en-US" sz="28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刚强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性格。</a:t>
            </a:r>
            <a:r>
              <a:rPr lang="en-US" altLang="zh-CN" sz="3200" dirty="0" smtClean="0">
                <a:latin typeface="+mn-ea"/>
                <a:sym typeface="+mn-ea"/>
              </a:rPr>
              <a:t>          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14140" y="255905"/>
            <a:ext cx="375666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品读鉴赏：端午</a:t>
            </a:r>
            <a:endParaRPr lang="zh-CN" altLang="en-US" sz="40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213360" y="429260"/>
            <a:ext cx="11886565" cy="5139055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 结</a:t>
            </a:r>
            <a:endParaRPr lang="zh-CN" altLang="en-US" sz="4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en-US" altLang="zh-CN" sz="3200" dirty="0" smtClean="0">
                <a:latin typeface="+mn-ea"/>
                <a:sym typeface="+mn-ea"/>
              </a:rPr>
              <a:t>   </a:t>
            </a:r>
            <a:endParaRPr lang="en-US" altLang="zh-CN" sz="3200" dirty="0" smtClean="0">
              <a:latin typeface="+mn-ea"/>
              <a:sym typeface="+mn-ea"/>
            </a:endParaRPr>
          </a:p>
          <a:p>
            <a:pPr algn="l"/>
            <a:r>
              <a:rPr lang="en-US" altLang="zh-CN" sz="3200" dirty="0" smtClean="0">
                <a:latin typeface="+mn-ea"/>
                <a:sym typeface="+mn-ea"/>
              </a:rPr>
              <a:t>    </a:t>
            </a:r>
            <a:r>
              <a:rPr lang="zh-CN" altLang="en-US" sz="3200" b="1" dirty="0" smtClean="0">
                <a:latin typeface="+mn-ea"/>
                <a:sym typeface="+mn-ea"/>
              </a:rPr>
              <a:t>水形成了边城优美的自然风光，孕育了边城古朴醇厚而独具地方特色的文化，也塑造了边城人善良淳朴、柔韧刚强性格。可以说，边城就是一个建在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  <a:sym typeface="+mn-ea"/>
              </a:rPr>
              <a:t>水上的桃花源</a:t>
            </a:r>
            <a:r>
              <a:rPr lang="zh-CN" altLang="en-US" sz="3200" b="1" dirty="0" smtClean="0">
                <a:latin typeface="+mn-ea"/>
                <a:sym typeface="+mn-ea"/>
              </a:rPr>
              <a:t>。</a:t>
            </a:r>
            <a:endParaRPr lang="zh-CN" altLang="en-US" sz="3200" b="1" dirty="0" smtClean="0">
              <a:latin typeface="+mn-ea"/>
              <a:sym typeface="+mn-ea"/>
            </a:endParaRPr>
          </a:p>
          <a:p>
            <a:pPr algn="l"/>
            <a:endParaRPr lang="zh-CN" altLang="en-US" sz="3200" b="1" dirty="0" smtClean="0">
              <a:latin typeface="+mn-ea"/>
              <a:sym typeface="+mn-ea"/>
            </a:endParaRPr>
          </a:p>
          <a:p>
            <a:pPr algn="ctr"/>
            <a:r>
              <a:rPr lang="zh-CN" altLang="en-US" sz="4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延伸思考</a:t>
            </a:r>
            <a:endParaRPr lang="zh-CN" altLang="en-US" sz="32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有人也认为“水”给这个桃花源打了一个沉重的引号，你怎么看？</a:t>
            </a:r>
            <a:endParaRPr lang="en-US" alt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3200" b="1" dirty="0" smtClean="0"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1604</Words>
  <Application>WPS 演示</Application>
  <PresentationFormat>宽屏</PresentationFormat>
  <Paragraphs>66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Wingdings</vt:lpstr>
      <vt:lpstr>黑体</vt:lpstr>
      <vt:lpstr>华文行楷</vt:lpstr>
      <vt:lpstr>楷体</vt:lpstr>
      <vt:lpstr>华文楷体</vt:lpstr>
      <vt:lpstr>隶书</vt:lpstr>
      <vt:lpstr>华文新魏</vt:lpstr>
      <vt:lpstr>仿宋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125</cp:revision>
  <dcterms:created xsi:type="dcterms:W3CDTF">2018-10-07T07:42:00Z</dcterms:created>
  <dcterms:modified xsi:type="dcterms:W3CDTF">2018-11-09T02:38:41Z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