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57" r:id="rId5"/>
    <p:sldId id="264" r:id="rId6"/>
    <p:sldId id="261" r:id="rId7"/>
    <p:sldId id="262" r:id="rId8"/>
    <p:sldId id="265" r:id="rId9"/>
    <p:sldId id="260" r:id="rId10"/>
    <p:sldId id="290" r:id="rId11"/>
    <p:sldId id="292" r:id="rId12"/>
    <p:sldId id="271" r:id="rId13"/>
    <p:sldId id="293" r:id="rId14"/>
    <p:sldId id="268" r:id="rId15"/>
    <p:sldId id="263" r:id="rId16"/>
    <p:sldId id="289" r:id="rId17"/>
    <p:sldId id="273" r:id="rId18"/>
    <p:sldId id="291" r:id="rId19"/>
    <p:sldId id="269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rgbClr val="0066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00"/>
    <a:srgbClr val="009900"/>
    <a:srgbClr val="800000"/>
    <a:srgbClr val="CC9900"/>
    <a:srgbClr val="FFCC00"/>
    <a:srgbClr val="FF99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 /><Relationship Id="rId13" Type="http://schemas.openxmlformats.org/officeDocument/2006/relationships/slide" Target="slides/slide11.xml" /><Relationship Id="rId18" Type="http://schemas.openxmlformats.org/officeDocument/2006/relationships/slide" Target="slides/slide16.xml" /><Relationship Id="rId3" Type="http://schemas.openxmlformats.org/officeDocument/2006/relationships/slide" Target="slides/slide1.xml" /><Relationship Id="rId21" Type="http://schemas.openxmlformats.org/officeDocument/2006/relationships/commentAuthors" Target="commentAuthors.xml" /><Relationship Id="rId7" Type="http://schemas.openxmlformats.org/officeDocument/2006/relationships/slide" Target="slides/slide5.xml" /><Relationship Id="rId12" Type="http://schemas.openxmlformats.org/officeDocument/2006/relationships/slide" Target="slides/slide10.xml" /><Relationship Id="rId17" Type="http://schemas.openxmlformats.org/officeDocument/2006/relationships/slide" Target="slides/slide15.xml" /><Relationship Id="rId2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4.xml" /><Relationship Id="rId20" Type="http://schemas.openxmlformats.org/officeDocument/2006/relationships/slide" Target="slides/slide1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4.xml" /><Relationship Id="rId11" Type="http://schemas.openxmlformats.org/officeDocument/2006/relationships/slide" Target="slides/slide9.xml" /><Relationship Id="rId24" Type="http://schemas.openxmlformats.org/officeDocument/2006/relationships/theme" Target="theme/theme1.xml" /><Relationship Id="rId5" Type="http://schemas.openxmlformats.org/officeDocument/2006/relationships/slide" Target="slides/slide3.xml" /><Relationship Id="rId15" Type="http://schemas.openxmlformats.org/officeDocument/2006/relationships/slide" Target="slides/slide13.xml" /><Relationship Id="rId23" Type="http://schemas.openxmlformats.org/officeDocument/2006/relationships/viewProps" Target="viewProps.xml" /><Relationship Id="rId10" Type="http://schemas.openxmlformats.org/officeDocument/2006/relationships/slide" Target="slides/slide8.xml" /><Relationship Id="rId19" Type="http://schemas.openxmlformats.org/officeDocument/2006/relationships/slide" Target="slides/slide17.xml" /><Relationship Id="rId4" Type="http://schemas.openxmlformats.org/officeDocument/2006/relationships/slide" Target="slides/slide2.xml" /><Relationship Id="rId9" Type="http://schemas.openxmlformats.org/officeDocument/2006/relationships/slide" Target="slides/slide7.xml" /><Relationship Id="rId14" Type="http://schemas.openxmlformats.org/officeDocument/2006/relationships/slide" Target="slides/slide12.xml" /><Relationship Id="rId22" Type="http://schemas.openxmlformats.org/officeDocument/2006/relationships/presProps" Target="presProps.xml" 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2-29T06:06:53.298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D7637F5-4726-4245-905A-960DBF4566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48F6638-4F6C-47D4-891A-E29A3DE072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834A50A-3267-4B7D-A7E9-63337872AF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FD028-1146-47E6-86B4-CBF0E72689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813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BE1231-D691-4E2A-8B93-55BA5D7D12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89EA052-7AC9-4419-91DF-064110BF91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C880B8-34C3-454C-B78B-AD061830CE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6139CF-6FB3-4028-8E64-F1E6C5FF9A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6710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202BBD-7BEF-4FC9-B27C-770FDD95FF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C68605-07D1-429A-BE66-0869658E86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2103F1-2882-447A-8244-8C9E77EAE5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048F67-20E7-4243-BF0F-FA2E8D5CE32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8834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C77C53E-7691-496F-BEBE-9CEA101D9B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7043C5-B728-4519-AA87-342EE0439E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6DB1F3-A348-421C-882B-1D6F4D2347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CB5044-3EFE-4A0E-B1CD-523C6D85F0F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950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DE2013-76C2-4FC3-9595-7AB85C8BFE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6983D3C-89B0-4F45-8450-A02D6B1FD0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F3F334-947E-4014-BD8C-0450787EA4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2BF0A4-421F-438F-A9A4-EA27C58BC31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2127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E7B6F7-71E7-4E2D-AC22-694037FC1C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64E14DD-B099-4EE1-8E06-9A3EBF37E1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0FFE90-9497-437D-9E4B-8E049288EA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5D78C-CADB-4DD1-8271-DC561EA0459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2156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7A5B30-1823-43CB-9F42-70DF3AA3C3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19D55A-0E88-4A4C-B001-A7571385B9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5A3AA8-B505-456B-B29B-7F540E898E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9DE806-26FB-4617-A031-E757D4C7F6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7569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29BC52-B3D1-4A6A-8962-652ABFCF48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A9A2C27-C3FD-489B-9D27-2A7735C479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F56B2AD-EB6C-427F-B270-3B460FB25E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FE31C-C62C-46D7-B43A-66D9C443CF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507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FFEEAD8-EB9F-42E4-970E-4E1C13487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62D5D10-369F-44DF-95E3-DFED20B380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DE13DDC-ED57-4CB5-9915-3FFF2755F5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4ABF8-336D-4F26-9EDF-AFA54DD5DA7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523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7781A43-4D9B-49C2-95F6-F89DE5CA77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94CB31E-63D4-45F1-B550-7B2F319259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0E63C64-C26D-4F2E-9B65-30C8A7900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B77177-FD50-43A6-BF0A-EC4C6EAE31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8858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0B121E-8EED-4BE0-8155-5F627EF711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78CD20-94F7-4528-BC8D-0656AE8E4C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A848AB-A750-4B75-8A31-2EA5AE8DEA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12D35B-A971-4900-B707-FC311E25F1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836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FC0C16-8E14-414A-8FA2-62CA8B06D7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354C53C-C308-4220-A2B8-B71BF27E77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258D770-80AB-404E-B8EB-8FB7D58B24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656277-40F6-4567-9285-CB1F356A620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8501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63DD4D-8686-4BFB-BA94-CC9DB839A6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7B11C6-9B5C-498D-ADE8-179274F69F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0AE0C7-0DA4-456E-B3B0-AE359121D1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DF7784-01B7-4620-956C-E224193F20B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0836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AD9B849-B5CD-4F9D-A3C4-5734A8A382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5600BF-CEAF-4477-A69C-BF5482F42F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E664C0A-E9AD-473E-801A-9598A429AE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283A9-BB9D-4168-8B57-86D8A3EA7F2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7121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0B04E4-E67D-42E4-91E8-63E66071C2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0FD2C5E-B4B5-4D06-8486-A45CBE5DBE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551D73-8575-4906-BF62-37ED5E3DAA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59866-02DC-4AC4-B7A0-0C99C6E722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534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18A8B0-8EAA-445E-88B8-68CCC3AA8B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FA92BD-BD7B-4AD1-86DE-5059E65B68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84913E-8C46-4E4D-B549-C18B5F7760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7F595E-3B8B-4D77-B6F0-B715AB37B8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179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AFB4D2-F2CC-430B-991C-8C1977EE0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06B5D5-F48E-4590-8FD4-51D112E44B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32E05B-768E-4C44-8D52-E805519732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09BB2-A822-4082-B45F-D5CF3AFCAC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698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6A72F05-E702-4E1E-AE7D-7D71797131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5F10D69-FDF4-478A-9EA6-F90DB955F7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7E539B1-D1A2-48D7-8472-8C34C227DE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30CD6F-0163-4010-96DD-96A96D69CA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5159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3483509-8B0B-4F76-9642-1696479BF1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07F84C2-3803-4A25-8633-D371E7C5AF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DFEB5AB-81A6-4512-AF1A-3C9BEE0320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C7FC84-36E5-4396-900E-52C26D94FA0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804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D6A3D45-8E76-481D-B098-6B41B2E57A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F014E28-88DA-4B7C-A05A-E3C817A966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126181E-8225-43EF-AF45-68960E30C0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A3D25-6369-4DCF-A2DE-159579AECBF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198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2C8281-F112-4EA8-A14D-9C1143B1B8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1ED46E-5904-4319-8FD4-6A4C224FB7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0540B7-55BB-4BFB-8E45-B4E7938318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15BFF-9405-4ED4-BD90-57BBA7C10D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800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0A377D-B40A-4361-BAE9-4B11B975E4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89DEC1-6C85-4F77-938C-C78D6A7A4A8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56430E-6973-4CCA-85C3-EF02365450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CF1D63-B633-4E54-B679-3B5AE322B27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2417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A9A31D1-5880-4F86-B929-74F196A044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85F5C67-936F-499E-A3CF-94ED059133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310A79E-555B-462B-B1EF-CDFC450C3E9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D5AFE69-7075-4C41-9C32-FECFB82BE34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E5A84BA-BAB8-4B2B-9C02-1A28377504F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5F013EDC-8D98-4C60-AD82-76F7EBE0B5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C3ED4FC-D99F-416A-914B-6CD8E4ECE4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0ECD0F9A-5F99-4680-8C14-235BFD6894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40F1490-6849-4CF3-9B81-09EEF44585A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FB01698C-993C-441C-B32C-1AE9312342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7EABF35-B648-4E50-871C-C535C9A40EA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5C721169-40B3-40EA-A1CF-D222413328C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 /><Relationship Id="rId3" Type="http://schemas.openxmlformats.org/officeDocument/2006/relationships/audio" Target="file:///C:/Users/lixd/Desktop/&#27468;&#35789;/&#12298;&#27468;&#35789;&#20108;&#39318;&#12299;&#35838;&#20214;/&#30495;&#24515;&#33521;&#38596;.wma" TargetMode="External" /><Relationship Id="rId7" Type="http://schemas.openxmlformats.org/officeDocument/2006/relationships/image" Target="../media/image2.png" /><Relationship Id="rId2" Type="http://schemas.openxmlformats.org/officeDocument/2006/relationships/audio" Target="file:///C:/Users/lixd/Desktop/&#27468;&#35789;/&#12298;&#27468;&#35789;&#20108;&#39318;&#12299;&#35838;&#20214;/&#33539;&#29614;&#29738;-&#26368;&#21021;&#30340;&#26790;&#24819;.wma" TargetMode="External" /><Relationship Id="rId1" Type="http://schemas.openxmlformats.org/officeDocument/2006/relationships/audio" Target="file:///C:/Users/lixd/Desktop/&#27468;&#35789;/&#12298;&#27468;&#35789;&#20108;&#39318;&#12299;&#35838;&#20214;/&#20132;&#21709;&#26354;-&#26149;&#20043;&#22768;.wma" TargetMode="External" /><Relationship Id="rId6" Type="http://schemas.openxmlformats.org/officeDocument/2006/relationships/image" Target="../media/image1.jpeg" /><Relationship Id="rId5" Type="http://schemas.openxmlformats.org/officeDocument/2006/relationships/slideLayout" Target="../slideLayouts/slideLayout2.xml" /><Relationship Id="rId10" Type="http://schemas.openxmlformats.org/officeDocument/2006/relationships/image" Target="../media/image5.png" /><Relationship Id="rId4" Type="http://schemas.openxmlformats.org/officeDocument/2006/relationships/audio" Target="file:///C:/Users/lixd/Desktop/&#27468;&#35789;/&#12298;&#27468;&#35789;&#20108;&#39318;&#12299;&#35838;&#20214;/&#38544;&#24418;&#30340;&#32709;&#33152;&#20276;&#22863;.mp3" TargetMode="External" /><Relationship Id="rId9" Type="http://schemas.openxmlformats.org/officeDocument/2006/relationships/image" Target="../media/image4.pn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slideLayout" Target="../slideLayouts/slideLayout2.xml" /><Relationship Id="rId1" Type="http://schemas.openxmlformats.org/officeDocument/2006/relationships/audio" Target="file:///G:/&#27468;&#35789;/PPT/&#33539;&#29614;&#29738;-&#26368;&#21021;&#30340;&#26790;&#24819;.wma" TargetMode="External" /><Relationship Id="rId4" Type="http://schemas.openxmlformats.org/officeDocument/2006/relationships/image" Target="../media/image12.png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13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slideLayout" Target="../slideLayouts/slideLayout2.xml" /><Relationship Id="rId1" Type="http://schemas.openxmlformats.org/officeDocument/2006/relationships/audio" Target="file:///G:/&#27468;&#35789;/PPT/&#38544;&#24418;&#30340;&#32709;&#33152;&#20276;&#22863;.mp3" TargetMode="External" /><Relationship Id="rId4" Type="http://schemas.openxmlformats.org/officeDocument/2006/relationships/image" Target="../media/image10.png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>
            <a:extLst>
              <a:ext uri="{FF2B5EF4-FFF2-40B4-BE49-F238E27FC236}">
                <a16:creationId xmlns:a16="http://schemas.microsoft.com/office/drawing/2014/main" id="{A289D554-3781-4E45-8B37-5B7FCB6084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71500" y="2332038"/>
            <a:ext cx="8229600" cy="4525962"/>
          </a:xfrm>
        </p:spPr>
        <p:txBody>
          <a:bodyPr/>
          <a:lstStyle/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有奖竞猜</a:t>
            </a:r>
          </a:p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听歌曲音乐片段，唱出歌词，并说出歌曲名。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A71CD69-A451-4B37-8AD7-6EC5F72BC22D}"/>
              </a:ext>
            </a:extLst>
          </p:cNvPr>
          <p:cNvSpPr/>
          <p:nvPr/>
        </p:nvSpPr>
        <p:spPr>
          <a:xfrm>
            <a:off x="1155676" y="990583"/>
            <a:ext cx="741100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8000" b="1" spc="50" dirty="0">
                <a:ln w="11430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</a:rPr>
              <a:t>“我爱记歌词”</a:t>
            </a:r>
          </a:p>
        </p:txBody>
      </p:sp>
      <p:sp>
        <p:nvSpPr>
          <p:cNvPr id="3076" name="Text Box 7">
            <a:extLst>
              <a:ext uri="{FF2B5EF4-FFF2-40B4-BE49-F238E27FC236}">
                <a16:creationId xmlns:a16="http://schemas.microsoft.com/office/drawing/2014/main" id="{2D6E76F3-C422-40CA-94DB-FF91D9FF5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6021388"/>
            <a:ext cx="1511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77" name="Text Box 8">
            <a:extLst>
              <a:ext uri="{FF2B5EF4-FFF2-40B4-BE49-F238E27FC236}">
                <a16:creationId xmlns:a16="http://schemas.microsoft.com/office/drawing/2014/main" id="{AB4A144A-2D63-41F9-AFAE-9963A829D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516563"/>
            <a:ext cx="424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zh-CN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3081" name="Text Box 9">
            <a:extLst>
              <a:ext uri="{FF2B5EF4-FFF2-40B4-BE49-F238E27FC236}">
                <a16:creationId xmlns:a16="http://schemas.microsoft.com/office/drawing/2014/main" id="{BD185759-E220-4B5B-B458-7B1F5F87B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-531813"/>
            <a:ext cx="3024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gd</a:t>
            </a:r>
          </a:p>
        </p:txBody>
      </p:sp>
      <p:pic>
        <p:nvPicPr>
          <p:cNvPr id="11" name="交响曲-春之声.wma">
            <a:hlinkClick r:id="" action="ppaction://media"/>
            <a:extLst>
              <a:ext uri="{FF2B5EF4-FFF2-40B4-BE49-F238E27FC236}">
                <a16:creationId xmlns:a16="http://schemas.microsoft.com/office/drawing/2014/main" id="{521CF9DE-5050-49AA-BC4C-DB6C22216A78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范玮琪-最初的梦想.wma">
            <a:hlinkClick r:id="" action="ppaction://media"/>
            <a:extLst>
              <a:ext uri="{FF2B5EF4-FFF2-40B4-BE49-F238E27FC236}">
                <a16:creationId xmlns:a16="http://schemas.microsoft.com/office/drawing/2014/main" id="{C04C3983-C02D-4844-AC45-DA67F2558906}"/>
              </a:ext>
            </a:extLst>
          </p:cNvPr>
          <p:cNvPicPr>
            <a:picLocks noRot="1" noChangeAspect="1"/>
          </p:cNvPicPr>
          <p:nvPr>
            <a:audioFile r:link="rId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真心英雄.wma">
            <a:hlinkClick r:id="" action="ppaction://media"/>
            <a:extLst>
              <a:ext uri="{FF2B5EF4-FFF2-40B4-BE49-F238E27FC236}">
                <a16:creationId xmlns:a16="http://schemas.microsoft.com/office/drawing/2014/main" id="{EC1E5902-6C6F-467B-8BE8-446FD70EA5D4}"/>
              </a:ext>
            </a:extLst>
          </p:cNvPr>
          <p:cNvPicPr>
            <a:picLocks noRot="1" noChangeAspect="1"/>
          </p:cNvPicPr>
          <p:nvPr>
            <a:audioFile r:link="rId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隐形的翅膀伴奏.mp3">
            <a:hlinkClick r:id="" action="ppaction://media"/>
            <a:extLst>
              <a:ext uri="{FF2B5EF4-FFF2-40B4-BE49-F238E27FC236}">
                <a16:creationId xmlns:a16="http://schemas.microsoft.com/office/drawing/2014/main" id="{7D709F5C-8857-4AE7-9540-C38D2CC900DD}"/>
              </a:ext>
            </a:extLst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73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29663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301253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20846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147" grpId="0" build="p"/>
      <p:bldP spid="3081" grpId="0"/>
      <p:bldP spid="308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6A75A343-0497-478E-ADE3-FFE1BCBD514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908175" y="1916113"/>
            <a:ext cx="33575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Char char="1"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None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每一次     都在徘徊孤单中坚强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每一次      就算很受伤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也不闪泪光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我一直有双隐形的翅膀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带我飞     飞过绝望</a:t>
            </a: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Char char="2"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不去想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他们拥有美丽的太阳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我看见    每天的夕阳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也会有变化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我一直有双隐形的翅膀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带我飞      给我希望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7C32405-31C5-4F7F-9171-A6F0AAE8E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2205038"/>
            <a:ext cx="3214688" cy="395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</a:rPr>
              <a:t>3.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我终于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看到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所有梦想都开花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追逐的年轻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歌声多嘹亮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</a:rPr>
              <a:t>4.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我终于    翱翔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用心凝望不害怕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哪里会有风  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  就飞多远吧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隐形的翅膀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让梦恒久比天长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留一个       愿望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让自己想象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EBD2662-1986-4B47-B6F1-59F89D9B0F06}"/>
              </a:ext>
            </a:extLst>
          </p:cNvPr>
          <p:cNvSpPr/>
          <p:nvPr/>
        </p:nvSpPr>
        <p:spPr>
          <a:xfrm>
            <a:off x="1820842" y="823894"/>
            <a:ext cx="3647154" cy="7787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隐形的翅膀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4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6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8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44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4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440"/>
                            </p:stCondLst>
                            <p:childTnLst>
                              <p:par>
                                <p:cTn id="7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8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040"/>
                            </p:stCondLst>
                            <p:childTnLst>
                              <p:par>
                                <p:cTn id="8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360"/>
                            </p:stCondLst>
                            <p:childTnLst>
                              <p:par>
                                <p:cTn id="9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A3A617E2-01B0-4F26-B40A-54BFF00CE6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0063" y="2571750"/>
            <a:ext cx="8186737" cy="35544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600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r>
              <a:rPr lang="zh-CN" altLang="en-US" sz="260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信念    毅力    执著   自信</a:t>
            </a:r>
            <a:endParaRPr lang="en-US" altLang="zh-CN" sz="2200">
              <a:solidFill>
                <a:srgbClr val="00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en-US" altLang="zh-CN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</a:p>
          <a:p>
            <a:pPr eaLnBrk="1" hangingPunct="1">
              <a:buFontTx/>
              <a:buNone/>
            </a:pPr>
            <a:r>
              <a:rPr lang="en-US" altLang="zh-CN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勇气   责任   </a:t>
            </a:r>
            <a:r>
              <a:rPr lang="en-US" altLang="zh-CN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义务   坚定</a:t>
            </a:r>
          </a:p>
          <a:p>
            <a:pPr eaLnBrk="1" hangingPunct="1">
              <a:buFontTx/>
              <a:buNone/>
            </a:pPr>
            <a:endParaRPr lang="zh-CN" altLang="en-US" sz="2200">
              <a:solidFill>
                <a:srgbClr val="00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zh-CN" altLang="en-US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动力   不放弃   不抛弃</a:t>
            </a:r>
          </a:p>
          <a:p>
            <a:pPr eaLnBrk="1" hangingPunct="1">
              <a:buFontTx/>
              <a:buNone/>
            </a:pPr>
            <a:r>
              <a:rPr lang="en-US" altLang="zh-CN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altLang="zh-CN" sz="2200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47F20F3-84C0-4BB4-B70C-0BACE84BD0CB}"/>
              </a:ext>
            </a:extLst>
          </p:cNvPr>
          <p:cNvSpPr/>
          <p:nvPr/>
        </p:nvSpPr>
        <p:spPr>
          <a:xfrm>
            <a:off x="4235448" y="1471693"/>
            <a:ext cx="413446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4400" dirty="0">
                <a:ln>
                  <a:solidFill>
                    <a:srgbClr val="FFFF00"/>
                  </a:solidFill>
                </a:ln>
                <a:solidFill>
                  <a:srgbClr val="FF0066"/>
                </a:solidFill>
                <a:latin typeface="华文琥珀" pitchFamily="2" charset="-122"/>
                <a:ea typeface="华文琥珀" pitchFamily="2" charset="-122"/>
              </a:rPr>
              <a:t>——</a:t>
            </a:r>
            <a:r>
              <a:rPr lang="zh-CN" altLang="en-US" sz="4400" dirty="0">
                <a:ln>
                  <a:solidFill>
                    <a:srgbClr val="FFFF00"/>
                  </a:solidFill>
                </a:ln>
                <a:solidFill>
                  <a:srgbClr val="FF0066"/>
                </a:solidFill>
                <a:latin typeface="华文琥珀" pitchFamily="2" charset="-122"/>
                <a:ea typeface="华文琥珀" pitchFamily="2" charset="-122"/>
              </a:rPr>
              <a:t>精神的力量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2E83A68-931A-420F-9414-54DD0B96831F}"/>
              </a:ext>
            </a:extLst>
          </p:cNvPr>
          <p:cNvSpPr/>
          <p:nvPr/>
        </p:nvSpPr>
        <p:spPr>
          <a:xfrm>
            <a:off x="1071538" y="428604"/>
            <a:ext cx="38154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dirty="0">
                <a:ln>
                  <a:solidFill>
                    <a:srgbClr val="0070C0"/>
                  </a:solidFill>
                </a:ln>
                <a:solidFill>
                  <a:srgbClr val="FF9900"/>
                </a:solidFill>
                <a:latin typeface="华文琥珀" pitchFamily="2" charset="-122"/>
                <a:ea typeface="华文琥珀" pitchFamily="2" charset="-122"/>
              </a:rPr>
              <a:t>隐形的翅膀 </a:t>
            </a:r>
            <a:endParaRPr lang="zh-CN" altLang="en-US" sz="5400" dirty="0">
              <a:ln>
                <a:solidFill>
                  <a:srgbClr val="0070C0"/>
                </a:solidFill>
              </a:ln>
              <a:solidFill>
                <a:srgbClr val="FF9900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4BC395F-16FB-46A7-B377-851CBC1FD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zh-CN" altLang="en-US">
                <a:solidFill>
                  <a:srgbClr val="CC0000"/>
                </a:solidFill>
              </a:rPr>
              <a:t>歌词之韵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BE82313A-CE88-4B1C-9E67-ABF692356E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r>
              <a:rPr lang="zh-CN" altLang="en-US"/>
              <a:t>关键词：意境美     韵律美     格式美</a:t>
            </a:r>
          </a:p>
          <a:p>
            <a:pPr>
              <a:buFontTx/>
              <a:buNone/>
            </a:pPr>
            <a:r>
              <a:rPr lang="zh-CN" altLang="en-US"/>
              <a:t>                  辞藻美     灵动美     个性美</a:t>
            </a:r>
          </a:p>
          <a:p>
            <a:pPr>
              <a:buFontTx/>
              <a:buNone/>
            </a:pPr>
            <a:r>
              <a:rPr lang="zh-CN" altLang="en-US"/>
              <a:t>                    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E7CCC66-93CD-4477-80BB-6BC6C6EC68B5}"/>
              </a:ext>
            </a:extLst>
          </p:cNvPr>
          <p:cNvSpPr/>
          <p:nvPr/>
        </p:nvSpPr>
        <p:spPr>
          <a:xfrm>
            <a:off x="2500313" y="3500438"/>
            <a:ext cx="14160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kern="0" dirty="0">
                <a:solidFill>
                  <a:srgbClr val="800000"/>
                </a:solidFill>
                <a:latin typeface="Arial"/>
                <a:ea typeface="宋体"/>
              </a:rPr>
              <a:t>内涵美</a:t>
            </a:r>
            <a:endParaRPr lang="zh-CN" alt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0C8DD023-0089-4159-ADE2-30DD0CEFE9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214938" y="2000250"/>
            <a:ext cx="3286125" cy="4411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阳光下蜻蜓飞过来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一片片绿油油的稻田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水彩蜡笔和万花筒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画不出天边那一道彩虹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什么时候才能 象高年级的同学有张成熟与长大的脸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盼望着假期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盼望着明天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盼望着长大的童年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一天又一天 一年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又一年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    盼望长大的童年。</a:t>
            </a:r>
            <a:endParaRPr lang="en-US" altLang="zh-CN" sz="2000">
              <a:solidFill>
                <a:srgbClr val="0033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000">
                <a:solidFill>
                  <a:srgbClr val="003300"/>
                </a:solidFill>
                <a:ea typeface="微软雅黑" panose="020B0503020204020204" pitchFamily="34" charset="-122"/>
              </a:rPr>
              <a:t>                        ——《</a:t>
            </a:r>
            <a:r>
              <a:rPr lang="zh-CN" altLang="en-US" sz="2000">
                <a:solidFill>
                  <a:srgbClr val="003300"/>
                </a:solidFill>
                <a:ea typeface="微软雅黑" panose="020B0503020204020204" pitchFamily="34" charset="-122"/>
              </a:rPr>
              <a:t>童年</a:t>
            </a:r>
            <a:r>
              <a:rPr lang="en-US" altLang="zh-CN" sz="2000">
                <a:solidFill>
                  <a:srgbClr val="003300"/>
                </a:solidFill>
                <a:ea typeface="微软雅黑" panose="020B0503020204020204" pitchFamily="34" charset="-122"/>
              </a:rPr>
              <a:t>》</a:t>
            </a:r>
            <a:endParaRPr lang="zh-CN" altLang="en-US" sz="2000">
              <a:solidFill>
                <a:srgbClr val="003300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4512689-EE88-4F51-B52A-FED2BEA99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484313"/>
            <a:ext cx="3786187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zh-CN" altLang="en-US" sz="2000">
                <a:solidFill>
                  <a:srgbClr val="003300"/>
                </a:solidFill>
              </a:rPr>
              <a:t>最美的不是下雨天，是曾与你躲过雨的屋檐。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              ——《</a:t>
            </a:r>
            <a:r>
              <a:rPr lang="zh-CN" altLang="en-US" sz="2000">
                <a:solidFill>
                  <a:srgbClr val="003300"/>
                </a:solidFill>
              </a:rPr>
              <a:t>不能说的秘密</a:t>
            </a:r>
            <a:r>
              <a:rPr lang="en-US" altLang="zh-CN" sz="2000">
                <a:solidFill>
                  <a:srgbClr val="003300"/>
                </a:solidFill>
              </a:rPr>
              <a:t>》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</a:t>
            </a:r>
            <a:endParaRPr lang="zh-CN" altLang="en-US" sz="2000">
              <a:solidFill>
                <a:srgbClr val="003300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</a:pPr>
            <a:r>
              <a:rPr lang="zh-CN" altLang="en-US" sz="2000">
                <a:solidFill>
                  <a:srgbClr val="003300"/>
                </a:solidFill>
              </a:rPr>
              <a:t>天青色等烟雨，而我在等你。 月色被打捞起晕开了结局， 如传世的青花瓷 ，自顾自美丽， 你眼带笑意。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               ——《</a:t>
            </a:r>
            <a:r>
              <a:rPr lang="zh-CN" altLang="en-US" sz="2000">
                <a:solidFill>
                  <a:srgbClr val="003300"/>
                </a:solidFill>
              </a:rPr>
              <a:t>青花瓷</a:t>
            </a:r>
            <a:r>
              <a:rPr lang="en-US" altLang="zh-CN" sz="2000">
                <a:solidFill>
                  <a:srgbClr val="003300"/>
                </a:solidFill>
              </a:rPr>
              <a:t>》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000">
                <a:solidFill>
                  <a:srgbClr val="003300"/>
                </a:solidFill>
              </a:rPr>
              <a:t>思绪不断阻挡着回忆播放，盲目的追寻仍然空空荡荡，灰蒙蒙的夜晚睡意又不知躲到哪去，一转身孤单已躺在身旁。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               ——《</a:t>
            </a:r>
            <a:r>
              <a:rPr lang="zh-CN" altLang="en-US" sz="2000">
                <a:solidFill>
                  <a:srgbClr val="003300"/>
                </a:solidFill>
              </a:rPr>
              <a:t>回到过去</a:t>
            </a:r>
            <a:r>
              <a:rPr lang="en-US" altLang="zh-CN" sz="2000">
                <a:solidFill>
                  <a:srgbClr val="003300"/>
                </a:solidFill>
              </a:rPr>
              <a:t>》</a:t>
            </a:r>
          </a:p>
          <a:p>
            <a:pPr eaLnBrk="1" hangingPunct="1">
              <a:lnSpc>
                <a:spcPct val="80000"/>
              </a:lnSpc>
            </a:pP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000">
              <a:solidFill>
                <a:srgbClr val="00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CN" sz="2000">
                <a:solidFill>
                  <a:srgbClr val="003300"/>
                </a:solidFill>
              </a:rPr>
              <a:t> </a:t>
            </a:r>
            <a:endParaRPr lang="zh-CN" altLang="en-US" sz="2000">
              <a:solidFill>
                <a:srgbClr val="0033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292" name="TextBox 6">
            <a:extLst>
              <a:ext uri="{FF2B5EF4-FFF2-40B4-BE49-F238E27FC236}">
                <a16:creationId xmlns:a16="http://schemas.microsoft.com/office/drawing/2014/main" id="{3756F26A-20BA-4FB5-86F6-07EA9A8A4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04813"/>
            <a:ext cx="44291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003300"/>
                </a:solidFill>
                <a:ea typeface="华文琥珀" panose="02010800040101010101" pitchFamily="2" charset="-122"/>
              </a:rPr>
              <a:t>美词赏析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>
            <a:extLst>
              <a:ext uri="{FF2B5EF4-FFF2-40B4-BE49-F238E27FC236}">
                <a16:creationId xmlns:a16="http://schemas.microsoft.com/office/drawing/2014/main" id="{8CE849EF-9CFA-4BF0-8CB8-175E81D2A1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3438" y="1484313"/>
            <a:ext cx="2857500" cy="4525962"/>
          </a:xfrm>
        </p:spPr>
        <p:txBody>
          <a:bodyPr/>
          <a:lstStyle/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爱收了又给我们都不太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美 梦作了又碎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我们有几次机会 去追 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不晓得为什么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爱又稀少又昂贵 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云在半空中被微风剪碎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 回忆也许美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可是正在飞走对不对 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啦啦</a:t>
            </a:r>
            <a:r>
              <a:rPr lang="en-US" altLang="zh-CN" sz="1800">
                <a:solidFill>
                  <a:srgbClr val="006600"/>
                </a:solidFill>
                <a:ea typeface="微软雅黑" panose="020B0503020204020204" pitchFamily="34" charset="-122"/>
              </a:rPr>
              <a:t>... </a:t>
            </a: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天亮了又黑</a:t>
            </a:r>
            <a:endParaRPr lang="en-US" altLang="zh-CN" sz="1800">
              <a:solidFill>
                <a:srgbClr val="006600"/>
              </a:solidFill>
              <a:ea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  <a:buFontTx/>
              <a:buNone/>
            </a:pPr>
            <a:r>
              <a:rPr lang="zh-CN" altLang="en-US" sz="1800">
                <a:solidFill>
                  <a:srgbClr val="006600"/>
                </a:solidFill>
                <a:ea typeface="微软雅黑" panose="020B0503020204020204" pitchFamily="34" charset="-122"/>
              </a:rPr>
              <a:t>我过了好几岁</a:t>
            </a:r>
            <a:endParaRPr lang="en-US" altLang="zh-CN" sz="180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3946705-287D-4EB0-B7EF-B8DA4F5EEDB3}"/>
              </a:ext>
            </a:extLst>
          </p:cNvPr>
          <p:cNvSpPr/>
          <p:nvPr/>
        </p:nvSpPr>
        <p:spPr>
          <a:xfrm>
            <a:off x="-12700" y="585768"/>
            <a:ext cx="53091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 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BB5CF9F-7D66-4EE6-B2CC-E419FCB11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557338"/>
            <a:ext cx="28575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ts val="2000"/>
              </a:lnSpc>
            </a:pPr>
            <a:r>
              <a:rPr lang="zh-CN" altLang="en-US"/>
              <a:t>雨后的城市寂寞又狼狈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路边的座位它空着在等谁 我拉住时间它却不理会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有没有别人跟我一样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很想被安慰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风停了又吹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我忽然想起谁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天亮了又黑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我过了好几岁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心暖了又灰世界 </a:t>
            </a:r>
            <a:endParaRPr lang="en-US" altLang="zh-CN"/>
          </a:p>
          <a:p>
            <a:pPr eaLnBrk="1" hangingPunct="1">
              <a:lnSpc>
                <a:spcPts val="2000"/>
              </a:lnSpc>
            </a:pPr>
            <a:r>
              <a:rPr lang="zh-CN" altLang="en-US"/>
              <a:t>有时候孤单的很需要另一个同类</a:t>
            </a:r>
            <a:endParaRPr lang="zh-CN" altLang="en-US">
              <a:latin typeface="微软雅黑" panose="020B0503020204020204" pitchFamily="34" charset="-122"/>
            </a:endParaRPr>
          </a:p>
        </p:txBody>
      </p:sp>
      <p:sp>
        <p:nvSpPr>
          <p:cNvPr id="13317" name="TextBox 5">
            <a:extLst>
              <a:ext uri="{FF2B5EF4-FFF2-40B4-BE49-F238E27FC236}">
                <a16:creationId xmlns:a16="http://schemas.microsoft.com/office/drawing/2014/main" id="{6B2D3D11-8AEC-4237-AA98-936D3B9FE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0188" y="857250"/>
            <a:ext cx="2286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tx1"/>
                </a:solidFill>
                <a:ea typeface="宋体" panose="02010600030101010101" pitchFamily="2" charset="-122"/>
              </a:rPr>
              <a:t>同类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2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68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28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72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9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36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A8D97CC-AE03-4007-BB15-41830D13AA88}"/>
              </a:ext>
            </a:extLst>
          </p:cNvPr>
          <p:cNvSpPr/>
          <p:nvPr/>
        </p:nvSpPr>
        <p:spPr>
          <a:xfrm>
            <a:off x="714348" y="214290"/>
            <a:ext cx="298030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琥珀" pitchFamily="2" charset="-122"/>
                <a:ea typeface="华文琥珀" pitchFamily="2" charset="-122"/>
              </a:rPr>
              <a:t>欣赏歌曲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334A018-44E5-4096-8301-DB518E409F9E}"/>
              </a:ext>
            </a:extLst>
          </p:cNvPr>
          <p:cNvSpPr/>
          <p:nvPr/>
        </p:nvSpPr>
        <p:spPr>
          <a:xfrm>
            <a:off x="3214688" y="1071563"/>
            <a:ext cx="23590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kern="0" dirty="0">
                <a:solidFill>
                  <a:srgbClr val="000000"/>
                </a:solidFill>
                <a:latin typeface="微软雅黑" pitchFamily="34" charset="-122"/>
              </a:rPr>
              <a:t>最初的梦想</a:t>
            </a:r>
            <a:r>
              <a:rPr lang="en-US" altLang="zh-CN" sz="3200" kern="0" dirty="0">
                <a:solidFill>
                  <a:srgbClr val="000000"/>
                </a:solidFill>
                <a:latin typeface="微软雅黑" pitchFamily="34" charset="-122"/>
              </a:rPr>
              <a:t> </a:t>
            </a:r>
            <a:endParaRPr lang="zh-CN" altLang="en-US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9460" name="矩形 6">
            <a:extLst>
              <a:ext uri="{FF2B5EF4-FFF2-40B4-BE49-F238E27FC236}">
                <a16:creationId xmlns:a16="http://schemas.microsoft.com/office/drawing/2014/main" id="{1E863DB7-F4A7-40FE-A6BF-6E0ABB996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714500"/>
            <a:ext cx="28575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ts val="2800"/>
              </a:lnSpc>
            </a:pPr>
            <a:endParaRPr lang="en-US" altLang="zh-CN">
              <a:solidFill>
                <a:schemeClr val="tx1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ts val="2000"/>
              </a:lnSpc>
            </a:pP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EDA8DD94-A3A8-4FE1-B466-AA24FFF61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0" y="1571625"/>
            <a:ext cx="421481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ts val="2400"/>
              </a:lnSpc>
            </a:pP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沮丧时总会明显感到孤独的重量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多渴望懂得的人给些温暖借个肩膀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很高兴一路上我们的默契那么长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穿过风又绕个弯心还连着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像往常一样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最初的梦想紧握在手上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最想要去的地方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怎么能在半路就放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最初的梦想绝对会到达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实现了真的渴望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才能够算到过了天堂</a:t>
            </a:r>
            <a:endParaRPr lang="en-US" altLang="zh-CN" sz="2000">
              <a:solidFill>
                <a:srgbClr val="0033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462" name="矩形 8">
            <a:extLst>
              <a:ext uri="{FF2B5EF4-FFF2-40B4-BE49-F238E27FC236}">
                <a16:creationId xmlns:a16="http://schemas.microsoft.com/office/drawing/2014/main" id="{F21068C8-EAC5-4A3D-BB39-BFB9D69E0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1714500"/>
            <a:ext cx="385762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如果骄傲没被现实大海冷冷拍下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又怎会懂得要多努力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才走得到远方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如果梦想不曾坠落悬崖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千钧一发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又怎会晓得执着的人</a:t>
            </a:r>
            <a:r>
              <a:rPr lang="en-US" altLang="zh-CN" sz="2000">
                <a:solidFill>
                  <a:srgbClr val="003300"/>
                </a:solidFill>
              </a:rPr>
              <a:t>   </a:t>
            </a:r>
          </a:p>
          <a:p>
            <a:pPr eaLnBrk="1" hangingPunct="1"/>
            <a:r>
              <a:rPr lang="en-US" altLang="zh-CN" sz="2000">
                <a:solidFill>
                  <a:srgbClr val="003300"/>
                </a:solidFill>
              </a:rPr>
              <a:t> </a:t>
            </a:r>
            <a:r>
              <a:rPr lang="zh-CN" altLang="en-US" sz="2000">
                <a:solidFill>
                  <a:srgbClr val="003300"/>
                </a:solidFill>
              </a:rPr>
              <a:t>有隐形翅牓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把眼泪装在心上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会开出勇敢的花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可以在疲惫的时光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闭上眼睛闻到一种芬芳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就像好好睡了一夜直到天亮 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又能边走着边哼着歌</a:t>
            </a:r>
            <a:endParaRPr lang="en-US" altLang="zh-CN" sz="200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sz="2000">
                <a:solidFill>
                  <a:srgbClr val="003300"/>
                </a:solidFill>
              </a:rPr>
              <a:t> 用轻快的步伐 </a:t>
            </a:r>
            <a:endParaRPr lang="en-US" altLang="zh-CN" sz="2000">
              <a:solidFill>
                <a:srgbClr val="003300"/>
              </a:solidFill>
            </a:endParaRPr>
          </a:p>
        </p:txBody>
      </p:sp>
      <p:pic>
        <p:nvPicPr>
          <p:cNvPr id="9" name="范玮琪-最初的梦想.wma">
            <a:hlinkClick r:id="" action="ppaction://media"/>
            <a:extLst>
              <a:ext uri="{FF2B5EF4-FFF2-40B4-BE49-F238E27FC236}">
                <a16:creationId xmlns:a16="http://schemas.microsoft.com/office/drawing/2014/main" id="{7CFDEEF2-E4AB-497D-9EBD-654FB086CF73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80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68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/>
      <p:bldP spid="194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6CA658D0-C66C-4C54-AB3A-06B9087B9E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Ë"/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 typeface="Wingdings" panose="05000000000000000000" pitchFamily="2" charset="2"/>
              <a:buChar char="Ë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含泪播种的人一定能含笑收获。 </a:t>
            </a:r>
          </a:p>
          <a:p>
            <a:pPr eaLnBrk="1" hangingPunct="1">
              <a:buFont typeface="Wingdings" panose="05000000000000000000" pitchFamily="2" charset="2"/>
              <a:buChar char="Ë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人之所以能，是相信能。 </a:t>
            </a:r>
          </a:p>
          <a:p>
            <a:pPr eaLnBrk="1" hangingPunct="1">
              <a:buFont typeface="Wingdings" panose="05000000000000000000" pitchFamily="2" charset="2"/>
              <a:buChar char="Ë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世上没有绝望的处境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只有对处境绝望的人。</a:t>
            </a:r>
          </a:p>
          <a:p>
            <a:pPr eaLnBrk="1" hangingPunct="1">
              <a:buFont typeface="Wingdings" panose="05000000000000000000" pitchFamily="2" charset="2"/>
              <a:buChar char="Ë"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一个人最大的破产是绝望，最大的资产是希望。 </a:t>
            </a:r>
          </a:p>
          <a:p>
            <a:pPr eaLnBrk="1" hangingPunct="1"/>
            <a:endParaRPr lang="en-US" altLang="zh-CN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AD109D5-1573-4260-85D5-516EB379FEC2}"/>
              </a:ext>
            </a:extLst>
          </p:cNvPr>
          <p:cNvSpPr/>
          <p:nvPr/>
        </p:nvSpPr>
        <p:spPr>
          <a:xfrm>
            <a:off x="3760782" y="404792"/>
            <a:ext cx="15696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小结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内容占位符 2">
            <a:extLst>
              <a:ext uri="{FF2B5EF4-FFF2-40B4-BE49-F238E27FC236}">
                <a16:creationId xmlns:a16="http://schemas.microsoft.com/office/drawing/2014/main" id="{C7B483A4-28BB-4190-AF27-8AB615378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773238"/>
            <a:ext cx="8589963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/>
              <a:t>   </a:t>
            </a: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有些黑暗，只能自己穿越；</a:t>
            </a:r>
            <a: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 </a:t>
            </a:r>
            <a:b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有些痛苦，只能自己体验；</a:t>
            </a:r>
            <a: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 </a:t>
            </a:r>
            <a:b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有些孤独，也只能自己品尝。</a:t>
            </a:r>
            <a: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 </a:t>
            </a:r>
            <a:b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但是， 穿过黑暗，我们一定能感受到阳光的温度；</a:t>
            </a:r>
            <a: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 </a:t>
            </a:r>
            <a:b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走出痛苦，我们一定能企及成长的高度；</a:t>
            </a:r>
            <a: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 </a:t>
            </a:r>
            <a:br>
              <a:rPr lang="en-US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</a:br>
            <a:r>
              <a:rPr lang="zh-CN" altLang="en-US" sz="2800" b="1">
                <a:solidFill>
                  <a:srgbClr val="006600"/>
                </a:solidFill>
                <a:ea typeface="微软雅黑" panose="020B0503020204020204" pitchFamily="34" charset="-122"/>
              </a:rPr>
              <a:t>告别孤独，我们也一定能收获灵魂的深度！</a:t>
            </a:r>
          </a:p>
          <a:p>
            <a:endParaRPr lang="zh-CN" altLang="en-US" sz="2800" b="1">
              <a:solidFill>
                <a:srgbClr val="0066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>
            <a:extLst>
              <a:ext uri="{FF2B5EF4-FFF2-40B4-BE49-F238E27FC236}">
                <a16:creationId xmlns:a16="http://schemas.microsoft.com/office/drawing/2014/main" id="{B4C589F9-CB5A-4A73-ABE8-808CC1F281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隐形的翅膀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我要飞得更高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梦的怒放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（或是你会唱的其他励志歌）中任选一首，放声歌唱。抄写歌词，发现歌词美。</a:t>
            </a:r>
          </a:p>
          <a:p>
            <a:pPr eaLnBrk="1" hangingPunct="1"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C3DECEB-28B3-4B30-A59C-BA6EE1CE8394}"/>
              </a:ext>
            </a:extLst>
          </p:cNvPr>
          <p:cNvSpPr/>
          <p:nvPr/>
        </p:nvSpPr>
        <p:spPr>
          <a:xfrm>
            <a:off x="3714744" y="428604"/>
            <a:ext cx="15696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作业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C67BFE38-83F1-4A41-B746-FA9EAD7D71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765175"/>
            <a:ext cx="3714750" cy="18573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zh-CN" sz="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2000" b="1">
                <a:ea typeface="微软雅黑" panose="020B0503020204020204" pitchFamily="34" charset="-122"/>
              </a:rPr>
              <a:t>《</a:t>
            </a:r>
            <a:r>
              <a:rPr lang="zh-CN" altLang="en-US" sz="2000" b="1">
                <a:ea typeface="微软雅黑" panose="020B0503020204020204" pitchFamily="34" charset="-122"/>
              </a:rPr>
              <a:t>最初的梦想</a:t>
            </a:r>
            <a:r>
              <a:rPr lang="en-US" altLang="zh-CN" sz="2000" b="1">
                <a:ea typeface="微软雅黑" panose="020B0503020204020204" pitchFamily="34" charset="-122"/>
              </a:rPr>
              <a:t>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如果梦想不曾坠落悬崖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千钧一发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又怎会晓得执着的人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有隐形翅牓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把眼泪装在心上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000" b="1">
                <a:solidFill>
                  <a:srgbClr val="003300"/>
                </a:solidFill>
                <a:ea typeface="微软雅黑" panose="020B0503020204020204" pitchFamily="34" charset="-122"/>
              </a:rPr>
              <a:t>会开出勇敢的花</a:t>
            </a:r>
            <a:r>
              <a:rPr lang="zh-CN" altLang="en-US" sz="800" b="1">
                <a:solidFill>
                  <a:srgbClr val="003300"/>
                </a:solidFill>
              </a:rPr>
              <a:t> </a:t>
            </a:r>
          </a:p>
          <a:p>
            <a:pPr eaLnBrk="1" hangingPunct="1">
              <a:lnSpc>
                <a:spcPts val="3000"/>
              </a:lnSpc>
              <a:spcBef>
                <a:spcPct val="0"/>
              </a:spcBef>
              <a:buFontTx/>
              <a:buNone/>
            </a:pPr>
            <a:endParaRPr lang="en-US" altLang="zh-CN" sz="800" b="1">
              <a:solidFill>
                <a:srgbClr val="00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800" b="1">
              <a:solidFill>
                <a:srgbClr val="0033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br>
              <a:rPr lang="zh-CN" altLang="en-US" sz="800" b="1">
                <a:solidFill>
                  <a:srgbClr val="CC9900"/>
                </a:solidFill>
                <a:latin typeface="楷体_GB2312" pitchFamily="49" charset="-122"/>
                <a:ea typeface="楷体_GB2312" pitchFamily="49" charset="-122"/>
              </a:rPr>
            </a:br>
            <a:endParaRPr lang="zh-CN" altLang="en-US" sz="800" b="1">
              <a:solidFill>
                <a:srgbClr val="CC99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zh-CN" sz="800" b="1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54E8FB6-BAA1-48E2-BC37-546CF43CF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2060575"/>
            <a:ext cx="4572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</a:rPr>
              <a:t>② </a:t>
            </a:r>
            <a:r>
              <a:rPr lang="en-US" altLang="zh-CN" sz="2000" b="1">
                <a:solidFill>
                  <a:schemeClr val="tx1"/>
                </a:solidFill>
              </a:rPr>
              <a:t>《</a:t>
            </a:r>
            <a:r>
              <a:rPr lang="zh-CN" altLang="en-US" sz="2000" b="1">
                <a:solidFill>
                  <a:schemeClr val="tx1"/>
                </a:solidFill>
              </a:rPr>
              <a:t>真心英雄</a:t>
            </a:r>
            <a:r>
              <a:rPr lang="en-US" altLang="zh-CN" sz="2000" b="1">
                <a:solidFill>
                  <a:schemeClr val="tx1"/>
                </a:solidFill>
              </a:rPr>
              <a:t>》</a:t>
            </a:r>
            <a:endParaRPr lang="zh-CN" altLang="en-US" sz="2000" b="1">
              <a:solidFill>
                <a:schemeClr val="tx1"/>
              </a:solidFill>
            </a:endParaRPr>
          </a:p>
          <a:p>
            <a:pPr eaLnBrk="1" hangingPunct="1"/>
            <a:r>
              <a:rPr lang="zh-CN" altLang="en-US" sz="2000" b="1">
                <a:solidFill>
                  <a:srgbClr val="003300"/>
                </a:solidFill>
              </a:rPr>
              <a:t>不经历风雨</a:t>
            </a:r>
          </a:p>
          <a:p>
            <a:pPr eaLnBrk="1" hangingPunct="1"/>
            <a:r>
              <a:rPr lang="zh-CN" altLang="en-US" sz="2000" b="1">
                <a:solidFill>
                  <a:srgbClr val="003300"/>
                </a:solidFill>
              </a:rPr>
              <a:t>怎么见彩虹</a:t>
            </a:r>
          </a:p>
          <a:p>
            <a:pPr eaLnBrk="1" hangingPunct="1"/>
            <a:r>
              <a:rPr lang="zh-CN" altLang="en-US" sz="2000" b="1">
                <a:solidFill>
                  <a:srgbClr val="003300"/>
                </a:solidFill>
              </a:rPr>
              <a:t>没有人能随随便便成功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0592162F-6BE3-4D8D-BB30-501C94359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3214688"/>
            <a:ext cx="45720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zh-CN" altLang="en-US" b="1">
              <a:solidFill>
                <a:schemeClr val="tx1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ts val="3000"/>
              </a:lnSpc>
            </a:pP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</a:rPr>
              <a:t>③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</a:rPr>
              <a:t>隐形的翅膀</a:t>
            </a:r>
            <a:r>
              <a:rPr lang="en-US" altLang="zh-CN" sz="2000" b="1">
                <a:solidFill>
                  <a:schemeClr val="tx1"/>
                </a:solidFill>
                <a:latin typeface="微软雅黑" panose="020B0503020204020204" pitchFamily="34" charset="-122"/>
              </a:rPr>
              <a:t>》</a:t>
            </a:r>
            <a:endParaRPr lang="zh-CN" altLang="en-US" sz="2000" b="1">
              <a:solidFill>
                <a:schemeClr val="tx1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ts val="3000"/>
              </a:lnSpc>
            </a:pPr>
            <a:r>
              <a:rPr lang="zh-CN" altLang="en-US" sz="2000" b="1">
                <a:solidFill>
                  <a:srgbClr val="003300"/>
                </a:solidFill>
                <a:latin typeface="微软雅黑" panose="020B0503020204020204" pitchFamily="34" charset="-122"/>
              </a:rPr>
              <a:t>我终于    翱翔</a:t>
            </a:r>
          </a:p>
          <a:p>
            <a:pPr eaLnBrk="1" hangingPunct="1">
              <a:lnSpc>
                <a:spcPts val="3000"/>
              </a:lnSpc>
            </a:pPr>
            <a:r>
              <a:rPr lang="zh-CN" altLang="en-US" sz="2000" b="1">
                <a:solidFill>
                  <a:srgbClr val="003300"/>
                </a:solidFill>
                <a:latin typeface="微软雅黑" panose="020B0503020204020204" pitchFamily="34" charset="-122"/>
              </a:rPr>
              <a:t>用心凝望不害怕</a:t>
            </a:r>
          </a:p>
          <a:p>
            <a:pPr eaLnBrk="1" hangingPunct="1">
              <a:lnSpc>
                <a:spcPts val="3000"/>
              </a:lnSpc>
            </a:pPr>
            <a:r>
              <a:rPr lang="zh-CN" altLang="en-US" sz="2000" b="1">
                <a:solidFill>
                  <a:srgbClr val="003300"/>
                </a:solidFill>
                <a:latin typeface="微软雅黑" panose="020B0503020204020204" pitchFamily="34" charset="-122"/>
              </a:rPr>
              <a:t>哪里会有风     就飞多远吧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6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96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28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3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48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allAtOnce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>
            <a:extLst>
              <a:ext uri="{FF2B5EF4-FFF2-40B4-BE49-F238E27FC236}">
                <a16:creationId xmlns:a16="http://schemas.microsoft.com/office/drawing/2014/main" id="{C9DD1428-3611-43D2-887B-149B516DCA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1412875"/>
            <a:ext cx="52562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5400" b="1" spc="50" dirty="0">
                <a:ln w="11430"/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乘着歌声的翅膀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4C1D35AE-3EB3-4948-BF58-25B0D0A48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6063" y="2571750"/>
            <a:ext cx="57610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66FF"/>
                </a:solidFill>
                <a:ea typeface="宋体" panose="02010600030101010101" pitchFamily="2" charset="-122"/>
              </a:rPr>
              <a:t>                   </a:t>
            </a:r>
            <a:r>
              <a:rPr lang="en-US" altLang="zh-CN" sz="3200">
                <a:solidFill>
                  <a:srgbClr val="800000"/>
                </a:solidFill>
                <a:latin typeface="微软雅黑" panose="020B0503020204020204" pitchFamily="34" charset="-122"/>
              </a:rPr>
              <a:t>——《</a:t>
            </a:r>
            <a:r>
              <a:rPr lang="zh-CN" altLang="en-US" sz="2800">
                <a:solidFill>
                  <a:srgbClr val="800000"/>
                </a:solidFill>
                <a:latin typeface="微软雅黑" panose="020B0503020204020204" pitchFamily="34" charset="-122"/>
              </a:rPr>
              <a:t>隐形的翅膀</a:t>
            </a:r>
            <a:r>
              <a:rPr lang="en-US" altLang="zh-CN" sz="3200">
                <a:solidFill>
                  <a:srgbClr val="800000"/>
                </a:solidFill>
                <a:latin typeface="微软雅黑" panose="020B0503020204020204" pitchFamily="34" charset="-122"/>
              </a:rPr>
              <a:t>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2232F3-44D1-44DE-9BC0-AB51D575E98A}"/>
              </a:ext>
            </a:extLst>
          </p:cNvPr>
          <p:cNvSpPr txBox="1"/>
          <p:nvPr/>
        </p:nvSpPr>
        <p:spPr>
          <a:xfrm>
            <a:off x="500034" y="5715016"/>
            <a:ext cx="3214710" cy="646331"/>
          </a:xfrm>
          <a:prstGeom prst="rect">
            <a:avLst/>
          </a:prstGeom>
          <a:gradFill flip="none" rotWithShape="1">
            <a:gsLst>
              <a:gs pos="0">
                <a:srgbClr val="DDEBCF">
                  <a:alpha val="30000"/>
                </a:srgbClr>
              </a:gs>
              <a:gs pos="50000">
                <a:srgbClr val="9CB86E">
                  <a:alpha val="30000"/>
                </a:srgbClr>
              </a:gs>
              <a:gs pos="100000">
                <a:srgbClr val="156B13">
                  <a:alpha val="30000"/>
                </a:srgbClr>
              </a:gs>
            </a:gsLst>
            <a:lin ang="1890000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成都电子信息学校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 eaLnBrk="1" hangingPunct="1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</a:rPr>
              <a:t>任鑫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C431B49E-8CE2-4799-8B16-87ED563240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00125" y="1760538"/>
            <a:ext cx="7158038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学习目标：</a:t>
            </a:r>
          </a:p>
          <a:p>
            <a:pPr eaLnBrk="1" hangingPunct="1">
              <a:buFontTx/>
              <a:buNone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从语文视角发现歌词的美</a:t>
            </a:r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（重点）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B00D6EE-77DF-4461-BBD8-B59BF5620D33}"/>
              </a:ext>
            </a:extLst>
          </p:cNvPr>
          <p:cNvSpPr/>
          <p:nvPr/>
        </p:nvSpPr>
        <p:spPr>
          <a:xfrm>
            <a:off x="2214546" y="500042"/>
            <a:ext cx="43396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读品歌词之韵</a:t>
            </a:r>
            <a:endParaRPr lang="zh-CN" altLang="en-US" sz="54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EF54EEB7-8070-4575-B4CE-88B85969FE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31913" y="1916113"/>
            <a:ext cx="8229600" cy="4167187"/>
          </a:xfrm>
        </p:spPr>
        <p:txBody>
          <a:bodyPr/>
          <a:lstStyle/>
          <a:p>
            <a:pPr eaLnBrk="1" hangingPunct="1"/>
            <a:endParaRPr lang="en-US" altLang="zh-CN" sz="5400">
              <a:solidFill>
                <a:srgbClr val="0099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</a:t>
            </a:r>
            <a:r>
              <a:rPr lang="zh-CN" altLang="en-US" b="1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：字音准确，不丢字，不添字。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流利</a:t>
            </a:r>
            <a:r>
              <a:rPr lang="zh-CN" altLang="en-US" b="1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：高低、快慢、断连适度。</a:t>
            </a:r>
          </a:p>
          <a:p>
            <a:pPr eaLnBrk="1" hangingPunct="1">
              <a:buFont typeface="Wingdings" panose="05000000000000000000" pitchFamily="2" charset="2"/>
              <a:buBlip>
                <a:blip r:embed="rId3"/>
              </a:buBlip>
            </a:pPr>
            <a:r>
              <a:rPr lang="zh-CN" altLang="en-US" b="1">
                <a:solidFill>
                  <a:srgbClr val="CC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有感情</a:t>
            </a:r>
            <a:r>
              <a:rPr lang="zh-CN" altLang="en-US" b="1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：理解歌词思想感情，语调自然。          </a:t>
            </a:r>
          </a:p>
          <a:p>
            <a:pPr eaLnBrk="1" hangingPunct="1">
              <a:buFontTx/>
              <a:buNone/>
            </a:pPr>
            <a:r>
              <a:rPr lang="zh-CN" altLang="en-US" b="1">
                <a:solidFill>
                  <a:srgbClr val="00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以重音长音表现出抑扬顿挫。</a:t>
            </a:r>
            <a:endParaRPr lang="en-US" altLang="zh-CN" b="1">
              <a:solidFill>
                <a:srgbClr val="00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Text Box 4">
            <a:extLst>
              <a:ext uri="{FF2B5EF4-FFF2-40B4-BE49-F238E27FC236}">
                <a16:creationId xmlns:a16="http://schemas.microsoft.com/office/drawing/2014/main" id="{93E8C067-48ED-46E5-BA87-C00CDF4F1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765175"/>
            <a:ext cx="46085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chemeClr val="tx1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5400">
                <a:solidFill>
                  <a:schemeClr val="tx1"/>
                </a:solidFill>
              </a:rPr>
              <a:t>朗读提示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>
            <a:extLst>
              <a:ext uri="{FF2B5EF4-FFF2-40B4-BE49-F238E27FC236}">
                <a16:creationId xmlns:a16="http://schemas.microsoft.com/office/drawing/2014/main" id="{BA6144EB-C233-4088-AF4D-AAE354EA02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2060575"/>
            <a:ext cx="82296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学习方式：小组合作，代表发言。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学习提示：从用词、格式、押韵、意境、</a:t>
            </a:r>
          </a:p>
          <a:p>
            <a:pPr eaLnBrk="1" hangingPunct="1"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抒情等角度去发现歌词的美。 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Text Box 4">
            <a:extLst>
              <a:ext uri="{FF2B5EF4-FFF2-40B4-BE49-F238E27FC236}">
                <a16:creationId xmlns:a16="http://schemas.microsoft.com/office/drawing/2014/main" id="{7BDEF516-A544-4E42-8CEF-8755548C6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836613"/>
            <a:ext cx="38163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4800">
              <a:solidFill>
                <a:schemeClr val="tx1"/>
              </a:solidFill>
            </a:endParaRPr>
          </a:p>
        </p:txBody>
      </p:sp>
      <p:sp>
        <p:nvSpPr>
          <p:cNvPr id="10244" name="Text Box 5">
            <a:extLst>
              <a:ext uri="{FF2B5EF4-FFF2-40B4-BE49-F238E27FC236}">
                <a16:creationId xmlns:a16="http://schemas.microsoft.com/office/drawing/2014/main" id="{FA468FA7-1D43-4218-AE4E-2B1C112B2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981075"/>
            <a:ext cx="68405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chemeClr val="tx1"/>
                </a:solidFill>
              </a:rPr>
              <a:t>我有一双善于发现美的眼睛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FCBFAB45-21C4-492A-9F74-B601A9ECEE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zh-CN" altLang="en-US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探究问题：</a:t>
            </a:r>
            <a:endParaRPr lang="en-US" altLang="zh-CN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1.“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隐形的翅膀”喻指什么？</a:t>
            </a:r>
          </a:p>
          <a:p>
            <a:pPr eaLnBrk="1" hangingPunct="1">
              <a:buFontTx/>
              <a:buNone/>
            </a:pPr>
            <a:r>
              <a:rPr lang="en-US" altLang="zh-CN"/>
              <a:t>2</a:t>
            </a:r>
            <a:r>
              <a:rPr lang="zh-CN" altLang="en-US"/>
              <a:t>：</a:t>
            </a:r>
            <a:r>
              <a:rPr lang="zh-CN" altLang="en-US" b="1"/>
              <a:t>你发现了歌词有哪些美？（重点）</a:t>
            </a:r>
          </a:p>
          <a:p>
            <a:pPr eaLnBrk="1" hangingPunct="1">
              <a:buFontTx/>
              <a:buNone/>
            </a:pPr>
            <a:r>
              <a:rPr lang="zh-CN" altLang="en-US"/>
              <a:t> 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探究方式：</a:t>
            </a:r>
            <a:endParaRPr lang="en-US" altLang="zh-CN" sz="240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</a:pPr>
            <a:r>
              <a:rPr lang="en-US" altLang="zh-CN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小组合作，集体讨论，组长记录，由一名 代表总结陈述。</a:t>
            </a:r>
          </a:p>
          <a:p>
            <a:pPr eaLnBrk="1" hangingPunct="1"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探究时间：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  <a:p>
            <a:pPr eaLnBrk="1" hangingPunct="1"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陈述时间：每组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  <a:p>
            <a:pPr eaLnBrk="1" hangingPunct="1">
              <a:buFontTx/>
              <a:buNone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A8267AB-AFE4-467B-A2FA-0195768F3C75}"/>
              </a:ext>
            </a:extLst>
          </p:cNvPr>
          <p:cNvSpPr/>
          <p:nvPr/>
        </p:nvSpPr>
        <p:spPr>
          <a:xfrm>
            <a:off x="2000232" y="357166"/>
            <a:ext cx="43973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感悟歌词之理</a:t>
            </a:r>
          </a:p>
        </p:txBody>
      </p:sp>
      <p:pic>
        <p:nvPicPr>
          <p:cNvPr id="5" name="隐形的翅膀伴奏.mp3">
            <a:hlinkClick r:id="" action="ppaction://media"/>
            <a:extLst>
              <a:ext uri="{FF2B5EF4-FFF2-40B4-BE49-F238E27FC236}">
                <a16:creationId xmlns:a16="http://schemas.microsoft.com/office/drawing/2014/main" id="{67C3684B-0D44-4817-BE63-C23F62D25B01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4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33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570401C1-98BA-45A9-95BB-E8EE8A1AFF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08175" y="1916113"/>
            <a:ext cx="33575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Char char="1"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None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每一次     都在徘徊孤单中坚强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每一次      就算很受伤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也不闪泪光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我一直有双隐形的翅膀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带我飞     飞过绝望</a:t>
            </a:r>
          </a:p>
          <a:p>
            <a:pPr eaLnBrk="1" hangingPunct="1">
              <a:lnSpc>
                <a:spcPct val="80000"/>
              </a:lnSpc>
              <a:buFont typeface="微软雅黑" panose="020B0503020204020204" pitchFamily="34" charset="-122"/>
              <a:buChar char="2"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不去想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他们拥有美丽的太阳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我看见    每天的夕阳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也会有变化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我知道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我一直有双隐形的翅膀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带我飞      给我希望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A0C4495-178E-438D-A298-45E904883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2205038"/>
            <a:ext cx="3214688" cy="395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6600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</a:rPr>
              <a:t>3.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我终于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看到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所有梦想都开花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追逐的年轻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歌声多嘹亮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CN" sz="1600">
                <a:solidFill>
                  <a:srgbClr val="000000"/>
                </a:solidFill>
                <a:latin typeface="微软雅黑" panose="020B0503020204020204" pitchFamily="34" charset="-122"/>
              </a:rPr>
              <a:t>4.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我终于    翱翔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用心凝望不害怕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哪里会有风  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  就飞多远吧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隐形的翅膀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让梦恒久比天长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留一个       愿望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</a:rPr>
              <a:t>让自己想象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7BB9E4E-B980-4163-A52B-787F4AC91672}"/>
              </a:ext>
            </a:extLst>
          </p:cNvPr>
          <p:cNvSpPr/>
          <p:nvPr/>
        </p:nvSpPr>
        <p:spPr>
          <a:xfrm>
            <a:off x="1820842" y="823894"/>
            <a:ext cx="3647154" cy="7787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80000"/>
              </a:lnSpc>
              <a:defRPr/>
            </a:pPr>
            <a:r>
              <a:rPr lang="zh-CN" altLang="en-US" sz="5400" dirty="0">
                <a:solidFill>
                  <a:srgbClr val="009900"/>
                </a:solidFill>
                <a:latin typeface="华文琥珀" pitchFamily="2" charset="-122"/>
                <a:ea typeface="华文琥珀" pitchFamily="2" charset="-122"/>
              </a:rPr>
              <a:t>隐形的翅膀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4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6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1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8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7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44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71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40"/>
                            </p:stCondLst>
                            <p:childTnLst>
                              <p:par>
                                <p:cTn id="6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71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71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440"/>
                            </p:stCondLst>
                            <p:childTnLst>
                              <p:par>
                                <p:cTn id="7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717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8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717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040"/>
                            </p:stCondLst>
                            <p:childTnLst>
                              <p:par>
                                <p:cTn id="8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717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360"/>
                            </p:stCondLst>
                            <p:childTnLst>
                              <p:par>
                                <p:cTn id="9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>
                <a16:creationId xmlns:a16="http://schemas.microsoft.com/office/drawing/2014/main" id="{29D88A6E-49EC-41EA-A291-908DE9E86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歌词内容理解</a:t>
            </a:r>
          </a:p>
        </p:txBody>
      </p:sp>
      <p:sp>
        <p:nvSpPr>
          <p:cNvPr id="9219" name="内容占位符 2">
            <a:extLst>
              <a:ext uri="{FF2B5EF4-FFF2-40B4-BE49-F238E27FC236}">
                <a16:creationId xmlns:a16="http://schemas.microsoft.com/office/drawing/2014/main" id="{F14467CA-E3D0-4AAB-8170-9DE730AED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整首歌词分四部分：</a:t>
            </a:r>
            <a:endParaRPr lang="en-US" altLang="zh-CN"/>
          </a:p>
          <a:p>
            <a:endParaRPr lang="en-US" altLang="zh-CN"/>
          </a:p>
          <a:p>
            <a:pPr>
              <a:buFontTx/>
              <a:buNone/>
            </a:pPr>
            <a:r>
              <a:rPr lang="zh-CN" altLang="en-US"/>
              <a:t>   第一部分：逆境中乐观坚强。</a:t>
            </a:r>
          </a:p>
          <a:p>
            <a:pPr>
              <a:buFontTx/>
              <a:buNone/>
            </a:pPr>
            <a:r>
              <a:rPr lang="zh-CN" altLang="en-US"/>
              <a:t>   第二部分：信念伴随我成长。</a:t>
            </a:r>
          </a:p>
          <a:p>
            <a:pPr>
              <a:buFontTx/>
              <a:buNone/>
            </a:pPr>
            <a:r>
              <a:rPr lang="zh-CN" altLang="en-US"/>
              <a:t>   第三部分：梦想实现的喜悦。</a:t>
            </a:r>
          </a:p>
          <a:p>
            <a:pPr>
              <a:buFontTx/>
              <a:buNone/>
            </a:pPr>
            <a:r>
              <a:rPr lang="zh-CN" altLang="en-US"/>
              <a:t>   第四部分：隐形翅膀的力量。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1554</Words>
  <Application>Microsoft Office PowerPoint</Application>
  <PresentationFormat>全屏显示(4:3)</PresentationFormat>
  <Paragraphs>216</Paragraphs>
  <Slides>18</Slides>
  <Notes>0</Notes>
  <HiddenSlides>0</HiddenSlides>
  <MMClips>6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歌词内容理解</vt:lpstr>
      <vt:lpstr>PowerPoint 演示文稿</vt:lpstr>
      <vt:lpstr>PowerPoint 演示文稿</vt:lpstr>
      <vt:lpstr>歌词之韵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芳向电脑工作室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未知用户</cp:lastModifiedBy>
  <cp:revision>111</cp:revision>
  <dcterms:created xsi:type="dcterms:W3CDTF">2011-03-27T16:50:46Z</dcterms:created>
  <dcterms:modified xsi:type="dcterms:W3CDTF">2018-12-28T22:07:56Z</dcterms:modified>
</cp:coreProperties>
</file>