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9" r:id="rId3"/>
    <p:sldId id="297" r:id="rId5"/>
    <p:sldId id="298" r:id="rId6"/>
    <p:sldId id="263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5" r:id="rId17"/>
    <p:sldId id="276" r:id="rId18"/>
    <p:sldId id="279" r:id="rId19"/>
    <p:sldId id="277" r:id="rId20"/>
    <p:sldId id="280" r:id="rId21"/>
    <p:sldId id="281" r:id="rId22"/>
    <p:sldId id="282" r:id="rId23"/>
    <p:sldId id="283" r:id="rId24"/>
    <p:sldId id="284" r:id="rId25"/>
    <p:sldId id="285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96A50-C707-4866-B030-CAF010B2E74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41602-EF5F-4EB2-8709-2EB4DCE3EB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5224C-8FB4-4B54-A266-E467D6F9D77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A352B-ED64-4952-A9E1-E144B37DD2B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A7887-0742-4C0F-AE15-5036AEE817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B9B3B-F696-43A0-86FE-095FC425FAD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97933" y="228601"/>
            <a:ext cx="11387667" cy="58705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78D67-CC0F-4A96-97F4-CFB11EFCBB5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B3922-EB31-44E2-81F6-6685DB2411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2B746-37FB-48C6-9407-0EF4977B2AE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B9995-19C8-4F97-8191-FFFD0B32EA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E4BD1-AE23-454D-9B9F-BC5264980A6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85A7D-CBCA-44C4-A286-4EFF0AE0AF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DF9C1-E993-441C-B9B8-6986A4A65D3E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7578A-41BA-4F6C-ACE5-8CDEFB8CFC1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2941B-B885-4A4A-93A2-FA74DC84BA0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053F9-52F0-412D-929D-2FF50AB7ED3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A98E7-B7F6-4E4C-8AC1-A511680674C5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A6C6D-61EA-48B2-9952-F35093837C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5E0D5-F021-48B4-9281-4BF6B70D68E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42CEF-4372-4ED5-87DD-B98CF93BE9C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CB502-B5F5-4034-94B8-8B073FA63A3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D4AE7-994A-49B4-9399-3B722B2BF3E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83CFD8F-8BDD-4F7D-842F-51467DF4E20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1955A0-C3FF-4C16-8613-DCAC3F6E8CE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8.xml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slide" Target="slide8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8.xml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8.xml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8.xml"/><Relationship Id="rId1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8.xml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23.xml"/><Relationship Id="rId4" Type="http://schemas.openxmlformats.org/officeDocument/2006/relationships/slide" Target="slide21.xml"/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" Target="slide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338" name="文本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4339" name="图片 3" descr="图片1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609600" y="1148080"/>
            <a:ext cx="11323955" cy="6247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sz="4000">
                <a:sym typeface="+mn-ea"/>
              </a:rPr>
              <a:t>      </a:t>
            </a:r>
            <a:r>
              <a:rPr sz="4000">
                <a:latin typeface="方正楷体简体" panose="02010601030101010101" charset="-122"/>
                <a:ea typeface="方正楷体简体" panose="02010601030101010101" charset="-122"/>
                <a:cs typeface="方正楷体简体" panose="02010601030101010101" charset="-122"/>
                <a:sym typeface="+mn-ea"/>
              </a:rPr>
              <a:t>                       </a:t>
            </a:r>
            <a:r>
              <a:rPr sz="4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蒹   葭</a:t>
            </a:r>
            <a:endParaRPr sz="4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0" indent="0" algn="l">
              <a:buNone/>
            </a:pPr>
            <a:endParaRPr sz="4000">
              <a:latin typeface="方正楷体简体" panose="02010601030101010101" charset="-122"/>
              <a:ea typeface="方正楷体简体" panose="02010601030101010101" charset="-122"/>
              <a:cs typeface="方正楷体简体" panose="02010601030101010101" charset="-122"/>
              <a:sym typeface="+mn-ea"/>
            </a:endParaRPr>
          </a:p>
          <a:p>
            <a:pPr marL="0" indent="0" algn="l">
              <a:buNone/>
            </a:pPr>
            <a:r>
              <a:rPr sz="4000">
                <a:latin typeface="楷体" panose="02010609060101010101" charset="-122"/>
                <a:ea typeface="楷体" panose="02010609060101010101" charset="-122"/>
                <a:cs typeface="方正楷体简体" panose="02010601030101010101" charset="-122"/>
                <a:sym typeface="+mn-ea"/>
              </a:rPr>
              <a:t>蒹葭苍苍，白露为霜。所谓伊人，在水一方。</a:t>
            </a:r>
            <a:endParaRPr sz="4000">
              <a:latin typeface="楷体" panose="02010609060101010101" charset="-122"/>
              <a:ea typeface="楷体" panose="02010609060101010101" charset="-122"/>
              <a:cs typeface="方正楷体简体" panose="02010601030101010101" charset="-122"/>
              <a:sym typeface="+mn-ea"/>
            </a:endParaRPr>
          </a:p>
          <a:p>
            <a:pPr marL="0" indent="0" algn="l">
              <a:buNone/>
            </a:pPr>
            <a:r>
              <a:rPr sz="4000">
                <a:latin typeface="楷体" panose="02010609060101010101" charset="-122"/>
                <a:ea typeface="楷体" panose="02010609060101010101" charset="-122"/>
                <a:cs typeface="方正楷体简体" panose="02010601030101010101" charset="-122"/>
                <a:sym typeface="+mn-ea"/>
              </a:rPr>
              <a:t>溯洄从之，道阻且长。溯游从之，宛在水中央。</a:t>
            </a:r>
            <a:endParaRPr sz="4000">
              <a:latin typeface="楷体" panose="02010609060101010101" charset="-122"/>
              <a:ea typeface="楷体" panose="02010609060101010101" charset="-122"/>
              <a:cs typeface="方正楷体简体" panose="02010601030101010101" charset="-122"/>
              <a:sym typeface="+mn-ea"/>
            </a:endParaRPr>
          </a:p>
          <a:p>
            <a:pPr marL="0" indent="0" algn="l">
              <a:buNone/>
            </a:pPr>
            <a:r>
              <a:rPr sz="4000">
                <a:latin typeface="楷体" panose="02010609060101010101" charset="-122"/>
                <a:ea typeface="楷体" panose="02010609060101010101" charset="-122"/>
                <a:cs typeface="方正楷体简体" panose="02010601030101010101" charset="-122"/>
                <a:sym typeface="+mn-ea"/>
              </a:rPr>
              <a:t>蒹葭萋萋，白露未晞。所谓伊人，在水之湄。</a:t>
            </a:r>
            <a:endParaRPr sz="4000">
              <a:latin typeface="楷体" panose="02010609060101010101" charset="-122"/>
              <a:ea typeface="楷体" panose="02010609060101010101" charset="-122"/>
              <a:cs typeface="方正楷体简体" panose="02010601030101010101" charset="-122"/>
              <a:sym typeface="+mn-ea"/>
            </a:endParaRPr>
          </a:p>
          <a:p>
            <a:pPr marL="0" indent="0" algn="l">
              <a:buNone/>
            </a:pPr>
            <a:r>
              <a:rPr sz="4000">
                <a:latin typeface="楷体" panose="02010609060101010101" charset="-122"/>
                <a:ea typeface="楷体" panose="02010609060101010101" charset="-122"/>
                <a:cs typeface="方正楷体简体" panose="02010601030101010101" charset="-122"/>
                <a:sym typeface="+mn-ea"/>
              </a:rPr>
              <a:t>溯洄从之，道阻且跻。溯游从之，宛在水中坻。</a:t>
            </a:r>
            <a:endParaRPr sz="4000">
              <a:latin typeface="楷体" panose="02010609060101010101" charset="-122"/>
              <a:ea typeface="楷体" panose="02010609060101010101" charset="-122"/>
              <a:cs typeface="方正楷体简体" panose="02010601030101010101" charset="-122"/>
              <a:sym typeface="+mn-ea"/>
            </a:endParaRPr>
          </a:p>
          <a:p>
            <a:pPr marL="0" indent="0" algn="l">
              <a:buNone/>
            </a:pPr>
            <a:r>
              <a:rPr sz="4000">
                <a:latin typeface="楷体" panose="02010609060101010101" charset="-122"/>
                <a:ea typeface="楷体" panose="02010609060101010101" charset="-122"/>
                <a:cs typeface="方正楷体简体" panose="02010601030101010101" charset="-122"/>
                <a:sym typeface="+mn-ea"/>
              </a:rPr>
              <a:t>蒹葭采采，白露未已。所谓伊人，在水之涘。</a:t>
            </a:r>
            <a:endParaRPr sz="4000">
              <a:latin typeface="楷体" panose="02010609060101010101" charset="-122"/>
              <a:ea typeface="楷体" panose="02010609060101010101" charset="-122"/>
              <a:cs typeface="方正楷体简体" panose="02010601030101010101" charset="-122"/>
              <a:sym typeface="+mn-ea"/>
            </a:endParaRPr>
          </a:p>
          <a:p>
            <a:pPr marL="0" indent="0" algn="l">
              <a:buNone/>
            </a:pPr>
            <a:r>
              <a:rPr sz="4000">
                <a:latin typeface="楷体" panose="02010609060101010101" charset="-122"/>
                <a:ea typeface="楷体" panose="02010609060101010101" charset="-122"/>
                <a:cs typeface="方正楷体简体" panose="02010601030101010101" charset="-122"/>
                <a:sym typeface="+mn-ea"/>
              </a:rPr>
              <a:t>溯洄从之，道阻且右。溯游从之，宛在水中沚</a:t>
            </a:r>
            <a:r>
              <a:rPr sz="400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4000">
              <a:sym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4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7855" y="872808"/>
            <a:ext cx="10972800" cy="1143000"/>
          </a:xfrm>
        </p:spPr>
        <p:txBody>
          <a:bodyPr/>
          <a:p>
            <a:endParaRPr lang="zh-CN" altLang="en-US"/>
          </a:p>
        </p:txBody>
      </p:sp>
      <p:sp>
        <p:nvSpPr>
          <p:cNvPr id="20482" name="Rectangle 2"/>
          <p:cNvSpPr>
            <a:spLocks noGrp="1" noRot="1" noChangeArrowheads="1"/>
          </p:cNvSpPr>
          <p:nvPr/>
        </p:nvSpPr>
        <p:spPr>
          <a:xfrm>
            <a:off x="3417253" y="595630"/>
            <a:ext cx="5046663" cy="1076325"/>
          </a:xfrm>
          <a:prstGeom prst="rect">
            <a:avLst/>
          </a:prstGeom>
          <a:solidFill>
            <a:srgbClr val="FFFFFF">
              <a:alpha val="64999"/>
            </a:srgbClr>
          </a:solidFill>
          <a:ln>
            <a:noFill/>
          </a:ln>
          <a:effectLst/>
        </p:spPr>
        <p:txBody>
          <a:bodyPr vert="horz" wrap="square" lIns="107739" tIns="53871" rIns="107739" bIns="53871" numCol="1" anchor="ctr" anchorCtr="0" compatLnSpc="1"/>
          <a:lstStyle>
            <a:lvl1pPr algn="ctr" defTabSz="977265" rtl="0" fontAlgn="base">
              <a:spcBef>
                <a:spcPct val="0"/>
              </a:spcBef>
              <a:spcAft>
                <a:spcPct val="0"/>
              </a:spcAft>
              <a:defRPr sz="4715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146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82931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24460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6592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772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800" b="1" i="0" u="none" strike="noStrike" kern="1200" cap="none" spc="0" normalizeH="0" baseline="0" noProof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隶书" pitchFamily="49" charset="-122"/>
                <a:cs typeface="+mj-cs"/>
              </a:rPr>
              <a:t>社会背景</a:t>
            </a:r>
            <a:endParaRPr kumimoji="0" lang="zh-CN" altLang="zh-CN" sz="4800" b="1" i="0" u="none" strike="noStrike" kern="1200" cap="none" spc="0" normalizeH="0" baseline="0" noProof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隶书" pitchFamily="49" charset="-122"/>
              <a:cs typeface="+mj-cs"/>
            </a:endParaRPr>
          </a:p>
        </p:txBody>
      </p:sp>
      <p:sp>
        <p:nvSpPr>
          <p:cNvPr id="20483" name="Rectangle 3"/>
          <p:cNvSpPr>
            <a:spLocks noGrp="1" noRot="1" noChangeArrowheads="1"/>
          </p:cNvSpPr>
          <p:nvPr/>
        </p:nvSpPr>
        <p:spPr>
          <a:xfrm>
            <a:off x="208280" y="1545590"/>
            <a:ext cx="11762105" cy="5063490"/>
          </a:xfrm>
          <a:prstGeom prst="rect">
            <a:avLst/>
          </a:prstGeom>
          <a:solidFill>
            <a:srgbClr val="FFFFFF">
              <a:alpha val="64999"/>
            </a:srgbClr>
          </a:solidFill>
          <a:ln>
            <a:noFill/>
          </a:ln>
          <a:effectLst/>
        </p:spPr>
        <p:txBody>
          <a:bodyPr vert="horz" wrap="square" lIns="107739" tIns="53871" rIns="107739" bIns="53871" numCol="1" anchor="t" anchorCtr="0" compatLnSpc="1"/>
          <a:lstStyle>
            <a:lvl1pPr marL="368935" indent="-3689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3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3750" indent="-3054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301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9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910" indent="-24638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155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621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1086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2552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本诗写于1927年夏，蒋介石发动反革命政变，反动派对革命者的血腥屠杀，造成了笼罩全国的白色恐怖。原来热烈响应革命的青年，一下子从火的高潮堕入了夜的深渊。他们在痛苦中陷入彷徨迷惘，他们在黑暗中渴求着新的希望的出现，在阴霾中盼望雨后绚丽的彩虹。</a:t>
            </a:r>
            <a:endParaRPr kumimoji="0" lang="zh-CN" altLang="zh-CN" sz="40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0482" name="Rectangle 2"/>
          <p:cNvSpPr>
            <a:spLocks noGrp="1" noRot="1" noChangeArrowheads="1"/>
          </p:cNvSpPr>
          <p:nvPr/>
        </p:nvSpPr>
        <p:spPr>
          <a:xfrm>
            <a:off x="3297238" y="1002665"/>
            <a:ext cx="5046663" cy="1076325"/>
          </a:xfrm>
          <a:prstGeom prst="rect">
            <a:avLst/>
          </a:prstGeom>
          <a:solidFill>
            <a:srgbClr val="FFFFFF">
              <a:alpha val="64999"/>
            </a:srgbClr>
          </a:solidFill>
          <a:ln>
            <a:noFill/>
          </a:ln>
          <a:effectLst/>
        </p:spPr>
        <p:txBody>
          <a:bodyPr vert="horz" wrap="square" lIns="107739" tIns="53871" rIns="107739" bIns="53871" numCol="1" anchor="ctr" anchorCtr="0" compatLnSpc="1"/>
          <a:lstStyle>
            <a:lvl1pPr algn="ctr" defTabSz="977265" rtl="0" fontAlgn="base">
              <a:spcBef>
                <a:spcPct val="0"/>
              </a:spcBef>
              <a:spcAft>
                <a:spcPct val="0"/>
              </a:spcAft>
              <a:defRPr sz="4715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146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82931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24460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6592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772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隶书" pitchFamily="49" charset="-122"/>
                <a:cs typeface="+mj-cs"/>
              </a:rPr>
              <a:t>情感背景</a:t>
            </a:r>
            <a:endParaRPr kumimoji="0" lang="zh-CN" altLang="en-US" sz="4800" b="1" i="0" u="none" strike="noStrike" kern="1200" cap="none" spc="0" normalizeH="0" baseline="0" noProof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隶书" pitchFamily="49" charset="-122"/>
              <a:cs typeface="+mj-cs"/>
            </a:endParaRPr>
          </a:p>
        </p:txBody>
      </p:sp>
      <p:sp>
        <p:nvSpPr>
          <p:cNvPr id="20483" name="Rectangle 3"/>
          <p:cNvSpPr>
            <a:spLocks noGrp="1" noRot="1" noChangeArrowheads="1"/>
          </p:cNvSpPr>
          <p:nvPr/>
        </p:nvSpPr>
        <p:spPr>
          <a:xfrm>
            <a:off x="703580" y="2228215"/>
            <a:ext cx="10878820" cy="3642360"/>
          </a:xfrm>
          <a:prstGeom prst="rect">
            <a:avLst/>
          </a:prstGeom>
          <a:solidFill>
            <a:srgbClr val="FFFFFF">
              <a:alpha val="64999"/>
            </a:srgbClr>
          </a:solidFill>
          <a:ln>
            <a:noFill/>
          </a:ln>
          <a:effectLst/>
        </p:spPr>
        <p:txBody>
          <a:bodyPr vert="horz" wrap="square" lIns="107739" tIns="53871" rIns="107739" bIns="53871" numCol="1" anchor="t" anchorCtr="0" compatLnSpc="1"/>
          <a:lstStyle>
            <a:lvl1pPr marL="368935" indent="-3689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3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3750" indent="-3054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301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9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910" indent="-24638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155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621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1086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2552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zh-CN" altLang="zh-CN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在爱情上，戴望舒第一次的恋爱在1927年，他爱恋着好友施蜇存的妹妹施蜇年并已订婚，后因她的变心恋爱失败，戴望舒十分痛苦。 </a:t>
            </a:r>
            <a:endParaRPr lang="zh-CN" altLang="zh-CN" sz="4000" b="1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zh-CN" sz="40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406400" y="1087755"/>
            <a:ext cx="11385550" cy="11414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07739" tIns="53871" rIns="107739" bIns="53871" numCol="1" anchor="ctr" anchorCtr="0" compatLnSpc="1"/>
          <a:lstStyle>
            <a:lvl1pPr algn="ctr" defTabSz="977265" rtl="0" fontAlgn="base">
              <a:spcBef>
                <a:spcPct val="0"/>
              </a:spcBef>
              <a:spcAft>
                <a:spcPct val="0"/>
              </a:spcAft>
              <a:defRPr sz="4715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146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82931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24460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6592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" name="内容占位符 2"/>
          <p:cNvSpPr>
            <a:spLocks noGrp="1"/>
          </p:cNvSpPr>
          <p:nvPr/>
        </p:nvSpPr>
        <p:spPr>
          <a:xfrm>
            <a:off x="401003" y="1969770"/>
            <a:ext cx="11387138" cy="38846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07739" tIns="53871" rIns="107739" bIns="53871" numCol="1" anchor="t" anchorCtr="0" compatLnSpc="1"/>
          <a:lstStyle>
            <a:lvl1pPr marL="368935" indent="-3689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3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3750" indent="-3054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301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9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910" indent="-24638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155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621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1086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2552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44387" name="文本占位符 144386"/>
          <p:cNvSpPr>
            <a:spLocks noGrp="1"/>
          </p:cNvSpPr>
          <p:nvPr/>
        </p:nvSpPr>
        <p:spPr>
          <a:xfrm>
            <a:off x="406400" y="2229485"/>
            <a:ext cx="11597005" cy="44075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107739" tIns="53871" rIns="107739" bIns="53871" numCol="1" anchor="t" anchorCtr="0" compatLnSpc="1"/>
          <a:lstStyle>
            <a:lvl1pPr marL="368935" indent="-3689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35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93750" indent="-3054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99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22301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63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71069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8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0910" indent="-24638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8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155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69621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11086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52552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zh-CN" sz="4000">
                <a:sym typeface="+mn-ea"/>
              </a:rPr>
              <a:t>        </a:t>
            </a:r>
            <a:r>
              <a:rPr lang="zh-CN" altLang="en-US" sz="4000">
                <a:sym typeface="+mn-ea"/>
              </a:rPr>
              <a:t>作者</a:t>
            </a:r>
            <a:r>
              <a:rPr lang="zh-CN" altLang="en-US" sz="4000" u="sng">
                <a:sym typeface="+mn-ea"/>
              </a:rPr>
              <a:t>通过对狭窄阴沉的雨巷，在雨巷中徘徊独</a:t>
            </a:r>
            <a:endParaRPr lang="zh-CN" altLang="en-US" sz="4000" u="sng">
              <a:sym typeface="+mn-ea"/>
            </a:endParaRPr>
          </a:p>
          <a:p>
            <a:pPr>
              <a:buNone/>
            </a:pPr>
            <a:r>
              <a:rPr lang="zh-CN" altLang="en-US" sz="4000" u="sng">
                <a:sym typeface="+mn-ea"/>
              </a:rPr>
              <a:t>行者，以及那个像丁香一样结着愁怨的姑娘的描写</a:t>
            </a:r>
            <a:r>
              <a:rPr lang="zh-CN" altLang="en-US" sz="4000">
                <a:sym typeface="+mn-ea"/>
              </a:rPr>
              <a:t>，</a:t>
            </a:r>
            <a:endParaRPr lang="zh-CN" altLang="en-US" sz="4000">
              <a:sym typeface="+mn-ea"/>
            </a:endParaRPr>
          </a:p>
          <a:p>
            <a:pPr>
              <a:buNone/>
            </a:pPr>
            <a:r>
              <a:rPr lang="zh-CN" altLang="en-US" sz="4000">
                <a:sym typeface="+mn-ea"/>
              </a:rPr>
              <a:t>含蓄地</a:t>
            </a:r>
            <a:r>
              <a:rPr lang="zh-CN" altLang="en-US" sz="4000" u="sng">
                <a:sym typeface="+mn-ea"/>
              </a:rPr>
              <a:t>暗示出作者</a:t>
            </a:r>
            <a:r>
              <a:rPr lang="zh-CN" altLang="en-US" sz="4000" u="sng">
                <a:solidFill>
                  <a:srgbClr val="FF0000"/>
                </a:solidFill>
                <a:sym typeface="+mn-ea"/>
              </a:rPr>
              <a:t>既迷惘感伤又有期待的情怀</a:t>
            </a:r>
            <a:r>
              <a:rPr lang="zh-CN" altLang="en-US" sz="4000">
                <a:sym typeface="+mn-ea"/>
              </a:rPr>
              <a:t>，并</a:t>
            </a:r>
            <a:endParaRPr lang="zh-CN" altLang="en-US" sz="4000">
              <a:sym typeface="+mn-ea"/>
            </a:endParaRPr>
          </a:p>
          <a:p>
            <a:pPr>
              <a:buNone/>
            </a:pPr>
            <a:r>
              <a:rPr lang="zh-CN" altLang="en-US" sz="4000">
                <a:sym typeface="+mn-ea"/>
              </a:rPr>
              <a:t>给人一种朦胧而又幽深的美感。也有人把这些意象</a:t>
            </a:r>
            <a:endParaRPr lang="zh-CN" altLang="en-US" sz="4000">
              <a:sym typeface="+mn-ea"/>
            </a:endParaRPr>
          </a:p>
          <a:p>
            <a:pPr>
              <a:buNone/>
            </a:pPr>
            <a:r>
              <a:rPr lang="zh-CN" altLang="en-US" sz="4000">
                <a:sym typeface="+mn-ea"/>
              </a:rPr>
              <a:t>解读为</a:t>
            </a:r>
            <a:r>
              <a:rPr lang="zh-CN" altLang="en-US" sz="4000" u="sng">
                <a:sym typeface="+mn-ea"/>
              </a:rPr>
              <a:t>反映当时黑暗的社会的缩影，以及在革命</a:t>
            </a:r>
            <a:endParaRPr lang="zh-CN" altLang="en-US" sz="4000" u="sng">
              <a:sym typeface="+mn-ea"/>
            </a:endParaRPr>
          </a:p>
          <a:p>
            <a:pPr>
              <a:buNone/>
            </a:pPr>
            <a:r>
              <a:rPr lang="zh-CN" altLang="en-US" sz="4000" u="sng">
                <a:sym typeface="+mn-ea"/>
              </a:rPr>
              <a:t>中失败的人那种</a:t>
            </a:r>
            <a:r>
              <a:rPr lang="zh-CN" altLang="en-US" sz="4000" u="sng">
                <a:solidFill>
                  <a:srgbClr val="FF0000"/>
                </a:solidFill>
                <a:sym typeface="+mn-ea"/>
              </a:rPr>
              <a:t>朦胧的、时有时无的希望</a:t>
            </a:r>
            <a:r>
              <a:rPr lang="zh-CN" altLang="en-US" sz="4000">
                <a:sym typeface="+mn-ea"/>
              </a:rPr>
              <a:t>。</a:t>
            </a:r>
            <a:endParaRPr lang="zh-CN" altLang="en-US" sz="4000"/>
          </a:p>
          <a:p>
            <a:pPr>
              <a:buNone/>
            </a:pP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buNone/>
            </a:pP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94225" y="1278255"/>
            <a:ext cx="3010535" cy="768350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solidFill>
              <a:schemeClr val="bg1"/>
            </a:solidFill>
            <a:miter lim="800000"/>
          </a:ln>
        </p:spPr>
        <p:txBody>
          <a:bodyPr wrap="square">
            <a:spAutoFit/>
          </a:bodyPr>
          <a:lstStyle>
            <a:lvl1pPr indent="1524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138430" algn="ctr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>
                <a:sym typeface="+mn-ea"/>
              </a:rPr>
              <a:t>主旨</a:t>
            </a:r>
            <a:endParaRPr kumimoji="0" lang="zh-CN" altLang="zh-CN" sz="44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" name="标题 144385"/>
          <p:cNvSpPr>
            <a:spLocks noGrp="1"/>
          </p:cNvSpPr>
          <p:nvPr/>
        </p:nvSpPr>
        <p:spPr>
          <a:xfrm>
            <a:off x="4536440" y="1129665"/>
            <a:ext cx="3227070" cy="11417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107739" tIns="53871" rIns="107739" bIns="53871" numCol="1" anchor="ctr" anchorCtr="0" compatLnSpc="1">
            <a:scene3d>
              <a:camera prst="orthographicFront"/>
              <a:lightRig rig="threePt" dir="t"/>
            </a:scene3d>
          </a:bodyPr>
          <a:lstStyle>
            <a:lvl1pPr algn="ctr" defTabSz="977265" rtl="0" fontAlgn="base">
              <a:spcBef>
                <a:spcPct val="0"/>
              </a:spcBef>
              <a:spcAft>
                <a:spcPct val="0"/>
              </a:spcAft>
              <a:defRPr sz="4715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146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82931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24460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6592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>
                <a:gradFill>
                  <a:gsLst>
                    <a:gs pos="0">
                      <a:srgbClr val="FF0000"/>
                    </a:gs>
                    <a:gs pos="100000">
                      <a:srgbClr val="760303"/>
                    </a:gs>
                  </a:gsLst>
                  <a:lin ang="5400000" scaled="0"/>
                </a:gradFill>
              </a:rPr>
              <a:t>朦胧诗</a:t>
            </a:r>
            <a:endParaRPr lang="zh-CN">
              <a:gradFill>
                <a:gsLst>
                  <a:gs pos="0">
                    <a:srgbClr val="FF0000"/>
                  </a:gs>
                  <a:gs pos="100000">
                    <a:srgbClr val="760303"/>
                  </a:gs>
                </a:gsLst>
                <a:lin ang="5400000" scaled="0"/>
              </a:gradFill>
            </a:endParaRPr>
          </a:p>
        </p:txBody>
      </p:sp>
      <p:sp>
        <p:nvSpPr>
          <p:cNvPr id="4" name="文本占位符 144386"/>
          <p:cNvSpPr>
            <a:spLocks noGrp="1"/>
          </p:cNvSpPr>
          <p:nvPr/>
        </p:nvSpPr>
        <p:spPr>
          <a:xfrm>
            <a:off x="609600" y="2456815"/>
            <a:ext cx="11080750" cy="27241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107739" tIns="53871" rIns="107739" bIns="53871" numCol="1" anchor="t" anchorCtr="0" compatLnSpc="1"/>
          <a:lstStyle>
            <a:lvl1pPr marL="368935" indent="-3689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35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93750" indent="-3054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99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22301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63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71069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8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0910" indent="-24638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8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155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69621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11086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52552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None/>
            </a:pPr>
            <a:r>
              <a:rPr lang="en-US" sz="3350" dirty="0">
                <a:sym typeface="+mn-ea"/>
              </a:rPr>
              <a:t>          </a:t>
            </a:r>
            <a:r>
              <a:rPr sz="3350" dirty="0">
                <a:sym typeface="+mn-ea"/>
              </a:rPr>
              <a:t>以</a:t>
            </a:r>
            <a:r>
              <a:rPr sz="3350" u="sng" dirty="0">
                <a:sym typeface="+mn-ea"/>
              </a:rPr>
              <a:t>内在精神世界</a:t>
            </a:r>
            <a:r>
              <a:rPr sz="3350" dirty="0">
                <a:sym typeface="+mn-ea"/>
              </a:rPr>
              <a:t>为主要表现对象，采用整体形象象征、逐步意向感发的艺术策略和方式来掩饰情思，从而使诗歌文本处在表现自己和隐藏自己之间，呈现为</a:t>
            </a:r>
            <a:r>
              <a:rPr sz="3350" u="sng" dirty="0">
                <a:sym typeface="+mn-ea"/>
              </a:rPr>
              <a:t>诗境模糊朦胧，诗意隐约含蓄、富含寓意，主题多解多义</a:t>
            </a:r>
            <a:r>
              <a:rPr sz="3350" dirty="0">
                <a:sym typeface="+mn-ea"/>
              </a:rPr>
              <a:t>等一些特征。</a:t>
            </a:r>
            <a:endParaRPr sz="3350" dirty="0">
              <a:sym typeface="+mn-ea"/>
            </a:endParaRPr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0482" name="Rectangle 2"/>
          <p:cNvSpPr>
            <a:spLocks noGrp="1" noRot="1" noChangeArrowheads="1"/>
          </p:cNvSpPr>
          <p:nvPr/>
        </p:nvSpPr>
        <p:spPr>
          <a:xfrm>
            <a:off x="3678873" y="1031240"/>
            <a:ext cx="5046663" cy="1076325"/>
          </a:xfrm>
          <a:prstGeom prst="rect">
            <a:avLst/>
          </a:prstGeom>
          <a:solidFill>
            <a:srgbClr val="FFFFFF">
              <a:alpha val="64999"/>
            </a:srgbClr>
          </a:solidFill>
          <a:ln>
            <a:noFill/>
          </a:ln>
          <a:effectLst/>
        </p:spPr>
        <p:txBody>
          <a:bodyPr vert="horz" wrap="square" lIns="107739" tIns="53871" rIns="107739" bIns="53871" numCol="1" anchor="ctr" anchorCtr="0" compatLnSpc="1"/>
          <a:lstStyle>
            <a:lvl1pPr algn="ctr" defTabSz="977265" rtl="0" fontAlgn="base">
              <a:spcBef>
                <a:spcPct val="0"/>
              </a:spcBef>
              <a:spcAft>
                <a:spcPct val="0"/>
              </a:spcAft>
              <a:defRPr sz="4715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146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82931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24460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6592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772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895" b="1" i="0" u="none" strike="noStrike" kern="1200" cap="none" spc="0" normalizeH="0" baseline="0" noProof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隶书" pitchFamily="49" charset="-122"/>
                <a:cs typeface="+mj-cs"/>
              </a:rPr>
              <a:t>方法</a:t>
            </a:r>
            <a:r>
              <a:rPr lang="zh-CN" altLang="en-US" sz="5895" b="1" noProof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隶书" pitchFamily="49" charset="-122"/>
                <a:sym typeface="+mn-ea"/>
              </a:rPr>
              <a:t>小结</a:t>
            </a:r>
            <a:endParaRPr kumimoji="0" lang="zh-CN" altLang="en-US" sz="5895" b="1" i="0" u="none" strike="noStrike" kern="1200" cap="none" spc="0" normalizeH="0" baseline="0" noProof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隶书" pitchFamily="49" charset="-122"/>
              <a:cs typeface="+mj-cs"/>
            </a:endParaRPr>
          </a:p>
        </p:txBody>
      </p:sp>
      <p:sp>
        <p:nvSpPr>
          <p:cNvPr id="20483" name="Rectangle 3"/>
          <p:cNvSpPr>
            <a:spLocks noGrp="1" noRot="1" noChangeArrowheads="1"/>
          </p:cNvSpPr>
          <p:nvPr/>
        </p:nvSpPr>
        <p:spPr>
          <a:xfrm>
            <a:off x="1566545" y="2195830"/>
            <a:ext cx="9272905" cy="4056380"/>
          </a:xfrm>
          <a:prstGeom prst="rect">
            <a:avLst/>
          </a:prstGeom>
          <a:solidFill>
            <a:srgbClr val="FFFFFF">
              <a:alpha val="64999"/>
            </a:srgbClr>
          </a:solidFill>
          <a:ln>
            <a:noFill/>
          </a:ln>
          <a:effectLst/>
        </p:spPr>
        <p:txBody>
          <a:bodyPr vert="horz" wrap="square" lIns="107739" tIns="53871" rIns="107739" bIns="53871" numCol="1" anchor="t" anchorCtr="0" compatLnSpc="1"/>
          <a:lstStyle>
            <a:lvl1pPr marL="368935" indent="-3689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3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3750" indent="-3054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301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9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910" indent="-24638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155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621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1086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2552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1、初步</a:t>
            </a:r>
            <a:r>
              <a:rPr lang="zh-CN" altLang="zh-CN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体会诗歌</a:t>
            </a:r>
            <a:r>
              <a:rPr lang="en-US" altLang="zh-CN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--</a:t>
            </a:r>
            <a:r>
              <a:rPr lang="zh-CN" altLang="en-US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诵读</a:t>
            </a:r>
            <a:endParaRPr lang="zh-CN" altLang="zh-CN" sz="4000" b="1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sym typeface="+mn-ea"/>
            </a:endParaRPr>
          </a:p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en-US" altLang="zh-CN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2</a:t>
            </a:r>
            <a:r>
              <a:rPr lang="zh-CN" altLang="en-US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、</a:t>
            </a:r>
            <a:r>
              <a:rPr lang="zh-CN" altLang="zh-CN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把握感情基调</a:t>
            </a:r>
            <a:r>
              <a:rPr lang="en-US" altLang="zh-CN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--</a:t>
            </a:r>
            <a:r>
              <a:rPr lang="zh-CN" altLang="en-US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诗眼</a:t>
            </a:r>
            <a:endParaRPr kumimoji="0" lang="zh-CN" altLang="zh-CN" sz="40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、感悟意境氛围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--</a:t>
            </a: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意象</a:t>
            </a: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zh-CN" sz="40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、结合</a:t>
            </a:r>
            <a:r>
              <a:rPr lang="zh-CN" altLang="zh-CN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“知人论世”</a:t>
            </a:r>
            <a:r>
              <a:rPr lang="en-US" altLang="zh-CN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--</a:t>
            </a:r>
            <a:r>
              <a:rPr lang="zh-CN" altLang="zh-CN" sz="40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主旨</a:t>
            </a:r>
            <a:r>
              <a:rPr lang="zh-CN" altLang="zh-CN" sz="28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 </a:t>
            </a:r>
            <a:endParaRPr kumimoji="0" lang="zh-CN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113790" y="1167765"/>
            <a:ext cx="1046861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/>
            <a:r>
              <a:rPr lang="zh-CN" sz="3200">
                <a:ea typeface="宋体" panose="02010600030101010101" pitchFamily="2" charset="-122"/>
              </a:rPr>
              <a:t>自由朗读，并分析下面这首诗表达的主旨。</a:t>
            </a:r>
            <a:r>
              <a:rPr lang="en-US" sz="320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</a:t>
            </a:r>
            <a:r>
              <a:rPr lang="zh-CN" sz="3200">
                <a:ea typeface="宋体" panose="02010600030101010101" pitchFamily="2" charset="-122"/>
              </a:rPr>
              <a:t>                           </a:t>
            </a:r>
            <a:endParaRPr lang="zh-CN" sz="3200">
              <a:ea typeface="宋体" panose="02010600030101010101" pitchFamily="2" charset="-122"/>
            </a:endParaRPr>
          </a:p>
          <a:p>
            <a:pPr indent="266700" algn="l"/>
            <a:r>
              <a:rPr lang="zh-CN" sz="3200">
                <a:ea typeface="宋体" panose="02010600030101010101" pitchFamily="2" charset="-122"/>
              </a:rPr>
              <a:t>                              自家伤感                                    戴望舒</a:t>
            </a:r>
            <a:endParaRPr lang="zh-CN" sz="3200">
              <a:ea typeface="宋体" panose="02010600030101010101" pitchFamily="2" charset="-122"/>
            </a:endParaRPr>
          </a:p>
          <a:p>
            <a:pPr indent="266700" algn="l"/>
            <a:r>
              <a:rPr lang="zh-CN" sz="3200">
                <a:ea typeface="宋体" panose="02010600030101010101" pitchFamily="2" charset="-122"/>
              </a:rPr>
              <a:t>怀着热望来相见，</a:t>
            </a:r>
            <a:r>
              <a:rPr lang="en-US" sz="3200">
                <a:latin typeface="宋体" panose="02010600030101010101" pitchFamily="2" charset="-122"/>
                <a:ea typeface="宋体" panose="02010600030101010101" pitchFamily="2" charset="-122"/>
              </a:rPr>
              <a:t>          </a:t>
            </a:r>
            <a:r>
              <a:rPr lang="zh-CN" sz="3200">
                <a:ea typeface="宋体" panose="02010600030101010101" pitchFamily="2" charset="-122"/>
              </a:rPr>
              <a:t>希望今又成虚，   冀希从头细说，</a:t>
            </a:r>
            <a:r>
              <a:rPr lang="en-US" sz="3200">
                <a:latin typeface="宋体" panose="02010600030101010101" pitchFamily="2" charset="-122"/>
                <a:ea typeface="宋体" panose="02010600030101010101" pitchFamily="2" charset="-122"/>
              </a:rPr>
              <a:t>            </a:t>
            </a:r>
            <a:r>
              <a:rPr lang="zh-CN" sz="3200">
                <a:ea typeface="宋体" panose="02010600030101010101" pitchFamily="2" charset="-122"/>
              </a:rPr>
              <a:t>且消受终天长怨。   偏你冷冷无言，</a:t>
            </a:r>
            <a:r>
              <a:rPr lang="en-US" sz="3200">
                <a:latin typeface="宋体" panose="02010600030101010101" pitchFamily="2" charset="-122"/>
                <a:ea typeface="宋体" panose="02010600030101010101" pitchFamily="2" charset="-122"/>
              </a:rPr>
              <a:t>            </a:t>
            </a:r>
            <a:r>
              <a:rPr lang="zh-CN" sz="3200">
                <a:ea typeface="宋体" panose="02010600030101010101" pitchFamily="2" charset="-122"/>
              </a:rPr>
              <a:t>看风里的蜘蛛，   我只合踏着残叶</a:t>
            </a:r>
            <a:r>
              <a:rPr lang="en-US" sz="3200">
                <a:latin typeface="宋体" panose="02010600030101010101" pitchFamily="2" charset="-122"/>
                <a:ea typeface="宋体" panose="02010600030101010101" pitchFamily="2" charset="-122"/>
              </a:rPr>
              <a:t>            </a:t>
            </a:r>
            <a:r>
              <a:rPr lang="zh-CN" sz="3200">
                <a:ea typeface="宋体" panose="02010600030101010101" pitchFamily="2" charset="-122"/>
              </a:rPr>
              <a:t>又可怜地飘断   远去了，自家伤感。</a:t>
            </a:r>
            <a:r>
              <a:rPr lang="en-US" sz="3200"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r>
              <a:rPr lang="zh-CN" sz="3200">
                <a:ea typeface="宋体" panose="02010600030101010101" pitchFamily="2" charset="-122"/>
              </a:rPr>
              <a:t>这一缕零丝残绪。</a:t>
            </a:r>
            <a:endParaRPr lang="zh-CN" altLang="en-US" sz="3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99223" y="721995"/>
            <a:ext cx="9056688" cy="1136650"/>
          </a:xfrm>
        </p:spPr>
        <p:txBody>
          <a:bodyPr vert="horz" wrap="square" lIns="107739" tIns="53871" rIns="107739" bIns="53871" numCol="1" anchor="ctr" anchorCtr="0" compatLnSpc="1"/>
          <a:lstStyle/>
          <a:p>
            <a:pPr marL="0" marR="0" lvl="0" indent="0" algn="ctr" defTabSz="9772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715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j-cs"/>
              </a:rPr>
              <a:t>结束语</a:t>
            </a:r>
            <a:endParaRPr kumimoji="0" lang="zh-CN" altLang="zh-CN" sz="4715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idx="1" hasCustomPrompt="1"/>
          </p:nvPr>
        </p:nvSpPr>
        <p:spPr>
          <a:xfrm>
            <a:off x="1691005" y="1858645"/>
            <a:ext cx="9055100" cy="4406265"/>
          </a:xfrm>
          <a:solidFill>
            <a:srgbClr val="FFFFFF">
              <a:alpha val="64999"/>
            </a:srgbClr>
          </a:solidFill>
        </p:spPr>
        <p:txBody>
          <a:bodyPr vert="horz" wrap="square" lIns="107739" tIns="53871" rIns="107739" bIns="53871" numCol="1" anchor="t" anchorCtr="0" compatLnSpc="1"/>
          <a:lstStyle/>
          <a:p>
            <a:pPr marL="0" marR="0" lvl="0" indent="0" algn="l" defTabSz="977265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3355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kumimoji="0" lang="zh-CN" altLang="en-US" sz="3355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我们常说诗歌是生命的酒，诗歌是抒发感情的最便利的方法之一。</a:t>
            </a:r>
            <a:endParaRPr kumimoji="0" lang="zh-CN" altLang="en-US" sz="3355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77265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355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我们学习诗歌并不是要把每位同学都培养成诗人，但我们每个人都要有一颗诗心，尤其是我们青年学生，在学会读诗品诗的同时，也要拥有一颗诗心，让我们能更加精准地鉴赏诗歌、更加热情地拥抱生命。</a:t>
            </a:r>
            <a:endParaRPr kumimoji="0" lang="zh-CN" altLang="en-US" sz="3355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0483" name="Rectangle 3"/>
          <p:cNvSpPr>
            <a:spLocks noGrp="1" noRot="1" noChangeArrowheads="1"/>
          </p:cNvSpPr>
          <p:nvPr/>
        </p:nvSpPr>
        <p:spPr>
          <a:xfrm>
            <a:off x="1459230" y="1094740"/>
            <a:ext cx="9272905" cy="3943985"/>
          </a:xfrm>
          <a:prstGeom prst="rect">
            <a:avLst/>
          </a:prstGeom>
          <a:solidFill>
            <a:srgbClr val="FFFFFF">
              <a:alpha val="64999"/>
            </a:srgbClr>
          </a:solidFill>
          <a:ln>
            <a:noFill/>
          </a:ln>
          <a:effectLst/>
        </p:spPr>
        <p:txBody>
          <a:bodyPr vert="horz" wrap="square" lIns="107739" tIns="53871" rIns="107739" bIns="53871" numCol="1" anchor="t" anchorCtr="0" compatLnSpc="1"/>
          <a:lstStyle>
            <a:lvl1pPr marL="368935" indent="-3689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3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3750" indent="-3054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301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9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910" indent="-24638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155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621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1086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2552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zh-CN" altLang="zh-CN" sz="28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作业布置：</a:t>
            </a:r>
            <a:endParaRPr lang="zh-CN" altLang="zh-CN" sz="2800" b="1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sym typeface="+mn-ea"/>
            </a:endParaRPr>
          </a:p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zh-CN" altLang="zh-CN" sz="28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1.熟读并背诵《雨巷》。</a:t>
            </a:r>
            <a:endParaRPr lang="zh-CN" altLang="zh-CN" sz="2800" b="1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sym typeface="+mn-ea"/>
            </a:endParaRPr>
          </a:p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2.在江南，青石子路是最常见的，为何戴望舒在《雨巷》中选择了“巷”而不是“路”？</a:t>
            </a:r>
            <a:endParaRPr kumimoji="0" lang="zh-CN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3.“雨”是诗歌中的经典意象，你还知道哪些包含有“雨”这个意象的诗句？</a:t>
            </a:r>
            <a:endParaRPr kumimoji="0" lang="zh-CN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956310" algn="l" defTabSz="977265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276350" y="1272858"/>
            <a:ext cx="2024063" cy="101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990" b="1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雨巷：</a:t>
            </a:r>
            <a:endParaRPr kumimoji="0" lang="zh-CN" altLang="zh-CN" sz="4400" b="1" i="0" u="none" strike="noStrike" kern="1200" cap="none" spc="0" normalizeH="0" baseline="0" noProof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417955" y="2184400"/>
            <a:ext cx="5441950" cy="4399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悠长、寂寥</a:t>
            </a:r>
            <a:endParaRPr kumimoji="0" lang="zh-CN" altLang="zh-CN" sz="4000" b="1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4000" b="1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梅雨季节，江南的小巷阴沉潮湿，两边是静寂的人家。</a:t>
            </a:r>
            <a:endParaRPr kumimoji="0" lang="zh-CN" altLang="zh-CN" sz="4000" b="1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此处可外化成一条</a:t>
            </a: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悠长而寂寥追求之路</a:t>
            </a: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。</a:t>
            </a:r>
            <a:endParaRPr kumimoji="0" lang="zh-CN" altLang="zh-CN" sz="4000" b="1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2294" name="Picture 7" descr="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416800" y="594995"/>
            <a:ext cx="3966210" cy="61233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椭圆 3">
            <a:hlinkClick r:id="rId2" action="ppaction://hlinksldjump"/>
          </p:cNvPr>
          <p:cNvSpPr/>
          <p:nvPr/>
        </p:nvSpPr>
        <p:spPr>
          <a:xfrm>
            <a:off x="6694805" y="6142355"/>
            <a:ext cx="334010" cy="3194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b184efc6f581b059ba608f4bee03c07d[1]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3810" y="860425"/>
            <a:ext cx="3583305" cy="58559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Picture 3" descr="b_8F55B1BE9FCE35FC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225" y="2397125"/>
            <a:ext cx="4358005" cy="2597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289425" y="1256030"/>
            <a:ext cx="2557463" cy="1009650"/>
          </a:xfrm>
          <a:prstGeom prst="rect">
            <a:avLst/>
          </a:prstGeom>
          <a:solidFill>
            <a:srgbClr val="FFFFFF">
              <a:alpha val="64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990" b="1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丁香花</a:t>
            </a:r>
            <a:endParaRPr kumimoji="0" lang="zh-CN" altLang="en-US" sz="5990" b="1" i="0" u="none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469005" y="2573020"/>
            <a:ext cx="4427855" cy="30460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pPr marR="0" defTabSz="829310" eaLnBrk="1" hangingPunct="1">
              <a:buClrTx/>
              <a:buSzTx/>
              <a:buFontTx/>
              <a:buNone/>
              <a:defRPr/>
            </a:pPr>
            <a:r>
              <a:rPr kumimoji="0" lang="zh-CN" altLang="zh-CN" sz="3200" b="1" kern="1200" cap="none" spc="0" normalizeH="0" baseline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颜色：</a:t>
            </a:r>
            <a:r>
              <a:rPr lang="zh-CN" altLang="zh-CN" sz="3200" b="1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白色或紫色</a:t>
            </a:r>
            <a:endParaRPr lang="zh-CN" altLang="zh-CN" sz="3200" b="1" noProof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R="0" defTabSz="829310" eaLnBrk="1" hangingPunct="1">
              <a:buClrTx/>
              <a:buSzTx/>
              <a:buFontTx/>
              <a:buNone/>
              <a:defRPr/>
            </a:pPr>
            <a:r>
              <a:rPr kumimoji="0" lang="zh-CN" altLang="zh-CN" sz="3200" b="1" kern="1200" cap="none" spc="0" normalizeH="0" baseline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芬芳：</a:t>
            </a:r>
            <a:r>
              <a:rPr lang="zh-CN" altLang="zh-CN" sz="3200" b="1" noProof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淡雅</a:t>
            </a:r>
            <a:r>
              <a:rPr lang="zh-CN" altLang="zh-CN" sz="3200" b="1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细沉的香气</a:t>
            </a:r>
            <a:endParaRPr lang="zh-CN" altLang="zh-CN" sz="3200" b="1" noProof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R="0" defTabSz="829310" eaLnBrk="1" hangingPunct="1">
              <a:buClrTx/>
              <a:buSzTx/>
              <a:buFontTx/>
              <a:buNone/>
              <a:defRPr/>
            </a:pPr>
            <a:r>
              <a:rPr lang="zh-CN" altLang="zh-CN" sz="3200" b="1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忧愁：</a:t>
            </a:r>
            <a:r>
              <a:rPr kumimoji="0" lang="zh-CN" altLang="zh-CN" sz="3200" b="1" kern="1200" cap="none" spc="0" normalizeH="0" baseline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丁香花</a:t>
            </a:r>
            <a:r>
              <a:rPr lang="zh-CN" altLang="zh-CN" sz="3200" b="1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形状像结，开在暮春时节，极易凋谢，</a:t>
            </a:r>
            <a:r>
              <a:rPr kumimoji="0" lang="zh-CN" altLang="zh-CN" sz="3200" b="1" kern="1200" cap="none" spc="0" normalizeH="0" baseline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含苞不放，比喻</a:t>
            </a:r>
            <a:r>
              <a:rPr kumimoji="0" lang="zh-CN" altLang="zh-CN" sz="3200" b="1" kern="1200" cap="none" spc="0" normalizeH="0" baseline="0" noProof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愁思郁结</a:t>
            </a:r>
            <a:r>
              <a:rPr kumimoji="0" lang="zh-CN" altLang="zh-CN" sz="3200" b="1" kern="1200" cap="none" spc="0" normalizeH="0" baseline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zh-CN" sz="3200" b="1" kern="1200" cap="none" spc="0" normalizeH="0" baseline="0" noProof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7807960" y="860108"/>
            <a:ext cx="41370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739" tIns="48871" rIns="97739" bIns="48871">
            <a:spAutoFit/>
          </a:bodyPr>
          <a:lstStyle>
            <a:lvl1pPr defTabSz="107759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538480" defTabSz="107759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78230" defTabSz="107759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16075" defTabSz="107759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54555" defTabSz="107759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11755" defTabSz="10775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68955" defTabSz="10775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26155" defTabSz="10775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983355" defTabSz="10775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772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355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itchFamily="2" charset="-122"/>
                <a:cs typeface="+mn-cs"/>
              </a:rPr>
              <a:t>芭蕉不展丁香结，</a:t>
            </a:r>
            <a:endParaRPr kumimoji="0" lang="zh-CN" altLang="zh-CN" sz="3355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华文行楷" pitchFamily="2" charset="-122"/>
              <a:cs typeface="+mn-cs"/>
            </a:endParaRPr>
          </a:p>
          <a:p>
            <a:pPr marL="0" marR="0" lvl="0" indent="0" algn="l" defTabSz="9772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355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itchFamily="2" charset="-122"/>
                <a:cs typeface="+mn-cs"/>
              </a:rPr>
              <a:t>同向春风各自愁</a:t>
            </a:r>
            <a:r>
              <a:rPr kumimoji="0" lang="zh-CN" altLang="zh-CN" sz="3355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itchFamily="2" charset="-122"/>
                <a:cs typeface="+mn-cs"/>
              </a:rPr>
              <a:t>。</a:t>
            </a:r>
            <a:endParaRPr kumimoji="0" lang="zh-CN" altLang="zh-CN" sz="3355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华文行楷" pitchFamily="2" charset="-122"/>
              <a:cs typeface="+mn-cs"/>
            </a:endParaRPr>
          </a:p>
          <a:p>
            <a:pPr marL="0" marR="0" lvl="0" indent="0" algn="l" defTabSz="9772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63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itchFamily="2" charset="-122"/>
                <a:cs typeface="+mn-cs"/>
              </a:rPr>
              <a:t>                   ——</a:t>
            </a:r>
            <a:r>
              <a:rPr kumimoji="0" lang="zh-CN" altLang="zh-CN" sz="263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隶书" pitchFamily="49" charset="-122"/>
                <a:cs typeface="+mn-cs"/>
              </a:rPr>
              <a:t>李商隐</a:t>
            </a:r>
            <a:endParaRPr kumimoji="0" lang="zh-CN" altLang="zh-CN" sz="263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隶书" pitchFamily="49" charset="-122"/>
              <a:cs typeface="+mn-cs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7896543" y="4994275"/>
            <a:ext cx="3648075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none" lIns="97739" tIns="48871" rIns="97739" bIns="48871">
            <a:spAutoFit/>
          </a:bodyPr>
          <a:lstStyle>
            <a:lvl1pPr defTabSz="1077595">
              <a:defRPr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538480" defTabSz="1077595">
              <a:defRPr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78230" defTabSz="1077595">
              <a:defRPr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16075" defTabSz="1077595">
              <a:defRPr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54555" defTabSz="1077595">
              <a:defRPr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11755" defTabSz="10775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68955" defTabSz="10775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26155" defTabSz="10775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983355" defTabSz="10775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772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355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  <a:cs typeface="+mn-ea"/>
              </a:rPr>
              <a:t>青鸟不传云外信，</a:t>
            </a:r>
            <a:endParaRPr kumimoji="0" lang="zh-CN" altLang="zh-CN" sz="3355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行楷" pitchFamily="2" charset="-122"/>
              <a:ea typeface="华文行楷" pitchFamily="2" charset="-122"/>
              <a:cs typeface="+mn-ea"/>
            </a:endParaRPr>
          </a:p>
          <a:p>
            <a:pPr marL="0" marR="0" lvl="0" indent="0" algn="l" defTabSz="9772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355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  <a:cs typeface="+mn-ea"/>
              </a:rPr>
              <a:t>丁香空结雨中愁。</a:t>
            </a:r>
            <a:endParaRPr kumimoji="0" lang="zh-CN" altLang="zh-CN" sz="3355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行楷" pitchFamily="2" charset="-122"/>
              <a:ea typeface="华文行楷" pitchFamily="2" charset="-122"/>
              <a:cs typeface="+mn-ea"/>
            </a:endParaRPr>
          </a:p>
          <a:p>
            <a:pPr marL="0" marR="0" lvl="0" indent="0" algn="l" defTabSz="9772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63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  <a:cs typeface="+mn-ea"/>
              </a:rPr>
              <a:t>             </a:t>
            </a:r>
            <a:r>
              <a:rPr kumimoji="0" lang="zh-CN" altLang="zh-CN" sz="263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itchFamily="2" charset="-122"/>
                <a:cs typeface="+mn-ea"/>
              </a:rPr>
              <a:t>——</a:t>
            </a:r>
            <a:r>
              <a:rPr kumimoji="0" lang="zh-CN" altLang="zh-CN" sz="263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cs typeface="+mn-ea"/>
              </a:rPr>
              <a:t>李璟</a:t>
            </a:r>
            <a:r>
              <a:rPr kumimoji="0" lang="zh-CN" altLang="zh-CN" sz="3355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  <a:cs typeface="+mn-ea"/>
              </a:rPr>
              <a:t> </a:t>
            </a:r>
            <a:endParaRPr kumimoji="0" lang="zh-CN" altLang="zh-CN" sz="3355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行楷" pitchFamily="2" charset="-122"/>
              <a:ea typeface="华文行楷" pitchFamily="2" charset="-122"/>
              <a:cs typeface="+mn-ea"/>
            </a:endParaRPr>
          </a:p>
        </p:txBody>
      </p:sp>
      <p:sp>
        <p:nvSpPr>
          <p:cNvPr id="4" name="椭圆 3">
            <a:hlinkClick r:id="rId3" action="ppaction://hlinksldjump"/>
          </p:cNvPr>
          <p:cNvSpPr/>
          <p:nvPr/>
        </p:nvSpPr>
        <p:spPr>
          <a:xfrm>
            <a:off x="6607175" y="5895975"/>
            <a:ext cx="449580" cy="5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54685" y="2141856"/>
            <a:ext cx="10363200" cy="1470025"/>
          </a:xfrm>
        </p:spPr>
        <p:txBody>
          <a:bodyPr/>
          <a:p>
            <a:r>
              <a:rPr lang="zh-CN" altLang="en-US" sz="9600">
                <a:latin typeface="楷体" panose="02010609060101010101" charset="-122"/>
                <a:ea typeface="楷体" panose="02010609060101010101" charset="-122"/>
              </a:rPr>
              <a:t>雨 巷</a:t>
            </a:r>
            <a:endParaRPr lang="zh-CN" altLang="en-US" sz="9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69085" y="4382770"/>
            <a:ext cx="8534400" cy="1244600"/>
          </a:xfrm>
        </p:spPr>
        <p:txBody>
          <a:bodyPr/>
          <a:p>
            <a:r>
              <a:rPr lang="en-US" altLang="zh-CN" sz="44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>
                <a:solidFill>
                  <a:schemeClr val="tx1"/>
                </a:solidFill>
                <a:latin typeface="方正仿宋简体" panose="02010601030101010101" charset="-122"/>
                <a:ea typeface="方正仿宋简体" panose="02010601030101010101" charset="-122"/>
              </a:rPr>
              <a:t>戴望舒</a:t>
            </a:r>
            <a:endParaRPr lang="zh-CN" altLang="en-US" sz="4400">
              <a:solidFill>
                <a:schemeClr val="tx1"/>
              </a:solidFill>
              <a:latin typeface="方正仿宋简体" panose="02010601030101010101" charset="-122"/>
              <a:ea typeface="方正仿宋简体" panose="02010601030101010101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833755" y="1278890"/>
            <a:ext cx="383476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990" b="1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油纸伞</a:t>
            </a:r>
            <a:endParaRPr kumimoji="0" lang="zh-CN" altLang="en-US" sz="5990" b="1" i="0" u="none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100330" y="2205355"/>
            <a:ext cx="6696075" cy="4079240"/>
          </a:xfrm>
          <a:prstGeom prst="rect">
            <a:avLst/>
          </a:prstGeom>
          <a:solidFill>
            <a:schemeClr val="bg1">
              <a:alpha val="64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诗中没有具体描写。</a:t>
            </a:r>
            <a:endParaRPr kumimoji="0" lang="zh-CN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油纸伞本身就有</a:t>
            </a: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复古、怀旧、神秘、迷蒙</a:t>
            </a: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的特点。时间是暮春，寂寥地下着小雨，平添了一份</a:t>
            </a: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冷漠、凄清</a:t>
            </a: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的氛围，撑着一伞，勾勒出一个</a:t>
            </a: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风雨独立，黯然销魂</a:t>
            </a: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的形象。</a:t>
            </a:r>
            <a:endParaRPr kumimoji="0" lang="zh-CN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3314" name="内容占位符 4" descr="图片1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6796405" y="2057400"/>
            <a:ext cx="5322570" cy="32988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椭圆 3">
            <a:hlinkClick r:id="rId2" action="ppaction://hlinksldjump"/>
          </p:cNvPr>
          <p:cNvSpPr/>
          <p:nvPr/>
        </p:nvSpPr>
        <p:spPr>
          <a:xfrm>
            <a:off x="10057765" y="5968365"/>
            <a:ext cx="638175" cy="4502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8450" y="456883"/>
            <a:ext cx="10972800" cy="1143000"/>
          </a:xfrm>
        </p:spPr>
        <p:txBody>
          <a:bodyPr/>
          <a:p>
            <a:endParaRPr lang="zh-CN" alt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98450" y="1237933"/>
            <a:ext cx="2481263" cy="101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990" b="1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篱墙</a:t>
            </a:r>
            <a:endParaRPr kumimoji="0" lang="zh-CN" altLang="en-US" sz="5990" b="1" i="0" u="none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98450" y="2619375"/>
            <a:ext cx="7338060" cy="2553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颓圯</a:t>
            </a:r>
            <a:endParaRPr kumimoji="0" lang="zh-CN" altLang="zh-CN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显示出一种</a:t>
            </a: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破败、颓废</a:t>
            </a: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的状态，让人在一种</a:t>
            </a: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哀怨、凄凉</a:t>
            </a:r>
            <a:r>
              <a:rPr kumimoji="0" lang="zh-CN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的氛围中。</a:t>
            </a:r>
            <a:endParaRPr kumimoji="0" lang="zh-CN" altLang="zh-CN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2294" name="Picture 7" descr="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860030" y="582295"/>
            <a:ext cx="3810000" cy="61480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椭圆 3">
            <a:hlinkClick r:id="rId2" action="ppaction://hlinksldjump"/>
          </p:cNvPr>
          <p:cNvSpPr/>
          <p:nvPr/>
        </p:nvSpPr>
        <p:spPr>
          <a:xfrm>
            <a:off x="6894195" y="6012180"/>
            <a:ext cx="450215" cy="449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图片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3810" y="857885"/>
            <a:ext cx="12198350" cy="5909945"/>
          </a:xfrm>
          <a:prstGeom prst="rect">
            <a:avLst/>
          </a:prstGeom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837565" y="1320483"/>
            <a:ext cx="27479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algn="l" defTabSz="829310" rtl="0" eaLnBrk="1" fontAlgn="base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5990" b="1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  <a:cs typeface="+mn-cs"/>
              </a:rPr>
              <a:t>姑娘</a:t>
            </a:r>
            <a:endParaRPr kumimoji="0" lang="zh-CN" altLang="en-US" sz="5990" b="1" i="0" u="none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Verdana" panose="020B060403050404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09600" y="2266950"/>
            <a:ext cx="6575425" cy="4399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sz="4000" b="1">
                <a:ea typeface="宋体" panose="02010600030101010101" pitchFamily="2" charset="-122"/>
              </a:rPr>
              <a:t>美丽　高洁　愁怨　神秘容易消失离去“我”追求的对象</a:t>
            </a:r>
            <a:endParaRPr lang="zh-CN" sz="4000" b="1">
              <a:ea typeface="宋体" panose="02010600030101010101" pitchFamily="2" charset="-122"/>
            </a:endParaRPr>
          </a:p>
          <a:p>
            <a:endParaRPr lang="zh-CN" sz="4000" b="1">
              <a:ea typeface="宋体" panose="02010600030101010101" pitchFamily="2" charset="-122"/>
            </a:endParaRPr>
          </a:p>
          <a:p>
            <a:endParaRPr lang="zh-CN" altLang="en-US" sz="4000"/>
          </a:p>
        </p:txBody>
      </p:sp>
      <p:sp>
        <p:nvSpPr>
          <p:cNvPr id="5" name="椭圆 4">
            <a:hlinkClick r:id="rId2" action="ppaction://hlinksldjump"/>
          </p:cNvPr>
          <p:cNvSpPr/>
          <p:nvPr/>
        </p:nvSpPr>
        <p:spPr>
          <a:xfrm>
            <a:off x="8334375" y="6127750"/>
            <a:ext cx="609600" cy="4210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81330" y="1569085"/>
            <a:ext cx="7148195" cy="40906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5990" b="1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Verdana" panose="020B0604030504040204" pitchFamily="34" charset="0"/>
                <a:ea typeface="黑体" panose="02010609060101010101" pitchFamily="49" charset="-122"/>
              </a:rPr>
              <a:t>我</a:t>
            </a:r>
            <a:endParaRPr lang="zh-CN" altLang="en-US" sz="4000"/>
          </a:p>
          <a:p>
            <a:endParaRPr lang="zh-CN" altLang="en-US" sz="4000"/>
          </a:p>
          <a:p>
            <a:r>
              <a:rPr lang="zh-CN" altLang="en-US" sz="4000"/>
              <a:t>孤独　彳亍着　心事重重</a:t>
            </a:r>
            <a:endParaRPr lang="zh-CN" altLang="en-US" sz="4000"/>
          </a:p>
          <a:p>
            <a:endParaRPr lang="zh-CN" altLang="en-US" sz="4000"/>
          </a:p>
          <a:p>
            <a:r>
              <a:rPr lang="zh-CN" altLang="en-US" sz="4000"/>
              <a:t>是一个孤独寂寞的独行者，</a:t>
            </a:r>
            <a:endParaRPr lang="zh-CN" altLang="en-US" sz="4000"/>
          </a:p>
          <a:p>
            <a:r>
              <a:rPr lang="zh-CN" altLang="en-US" sz="4000"/>
              <a:t>也是一个追求者。</a:t>
            </a:r>
            <a:endParaRPr lang="zh-CN" altLang="en-US" sz="4000"/>
          </a:p>
        </p:txBody>
      </p:sp>
      <p:pic>
        <p:nvPicPr>
          <p:cNvPr id="5" name="内容占位符 4" descr="a8ec8a13632762d05974e6b0a7ec08fa513dc673"/>
          <p:cNvPicPr>
            <a:picLocks noChangeAspect="1"/>
          </p:cNvPicPr>
          <p:nvPr>
            <p:ph idx="1"/>
          </p:nvPr>
        </p:nvPicPr>
        <p:blipFill>
          <a:blip r:embed="rId1"/>
          <a:srcRect b="12909"/>
          <a:stretch>
            <a:fillRect/>
          </a:stretch>
        </p:blipFill>
        <p:spPr>
          <a:xfrm>
            <a:off x="7429500" y="1569085"/>
            <a:ext cx="3073400" cy="4445000"/>
          </a:xfrm>
          <a:prstGeom prst="rect">
            <a:avLst/>
          </a:prstGeom>
        </p:spPr>
      </p:pic>
      <p:sp>
        <p:nvSpPr>
          <p:cNvPr id="6" name="椭圆 5">
            <a:hlinkClick r:id="rId2" action="ppaction://hlinksldjump"/>
          </p:cNvPr>
          <p:cNvSpPr/>
          <p:nvPr/>
        </p:nvSpPr>
        <p:spPr>
          <a:xfrm>
            <a:off x="6114415" y="5591175"/>
            <a:ext cx="609600" cy="5949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146" name="Rectangle 2"/>
          <p:cNvSpPr>
            <a:spLocks noGrp="1" noRot="1" noChangeArrowheads="1"/>
          </p:cNvSpPr>
          <p:nvPr/>
        </p:nvSpPr>
        <p:spPr>
          <a:xfrm>
            <a:off x="1981835" y="1600200"/>
            <a:ext cx="6543675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07739" tIns="53871" rIns="107739" bIns="53871" numCol="1" anchor="ctr" anchorCtr="0" compatLnSpc="1"/>
          <a:lstStyle>
            <a:lvl1pPr algn="ctr" defTabSz="977265" rtl="0" fontAlgn="base">
              <a:spcBef>
                <a:spcPct val="0"/>
              </a:spcBef>
              <a:spcAft>
                <a:spcPct val="0"/>
              </a:spcAft>
              <a:defRPr sz="4715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146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82931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244600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659255" algn="ctr" defTabSz="977265" rtl="0" fontAlgn="base">
              <a:spcBef>
                <a:spcPct val="0"/>
              </a:spcBef>
              <a:spcAft>
                <a:spcPct val="0"/>
              </a:spcAft>
              <a:defRPr sz="471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772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6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学习目标</a:t>
            </a:r>
            <a:endParaRPr kumimoji="0" lang="zh-CN" altLang="zh-CN" sz="60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147" name="Rectangle 3"/>
          <p:cNvSpPr>
            <a:spLocks noGrp="1" noRot="1" noChangeArrowheads="1"/>
          </p:cNvSpPr>
          <p:nvPr/>
        </p:nvSpPr>
        <p:spPr>
          <a:xfrm>
            <a:off x="982345" y="2148840"/>
            <a:ext cx="10976610" cy="388810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07739" tIns="53871" rIns="107739" bIns="53871" numCol="1" anchor="t" anchorCtr="0" compatLnSpc="1"/>
          <a:lstStyle>
            <a:lvl1pPr marL="368935" indent="-3689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3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3750" indent="-305435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301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90" indent="-24511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910" indent="-246380" algn="l" defTabSz="977265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155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621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10865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25520" indent="-207645" algn="l" defTabSz="829310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8935" marR="0" lvl="0" indent="-368935" algn="l" defTabSz="977265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3355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368935" marR="0" lvl="0" indent="-368935" algn="l" defTabSz="977265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1.朗读品味，咀嚼诗歌语言。</a:t>
            </a:r>
            <a:endParaRPr kumimoji="0" lang="zh-CN" altLang="en-US" sz="44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368935" marR="0" lvl="0" indent="-368935" algn="l" defTabSz="977265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2.深入意境，把握意象的象征意义。</a:t>
            </a:r>
            <a:endParaRPr kumimoji="0" lang="zh-CN" altLang="en-US" sz="44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988060" y="2317750"/>
            <a:ext cx="9884410" cy="1864995"/>
          </a:xfrm>
          <a:prstGeom prst="rect">
            <a:avLst/>
          </a:prstGeom>
          <a:solidFill>
            <a:schemeClr val="bg1"/>
          </a:solidFill>
          <a:ln w="9525" cmpd="sng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3758" tIns="86879" rIns="173758" bIns="86879">
            <a:spAutoFit/>
            <a:scene3d>
              <a:camera prst="orthographicFront"/>
              <a:lightRig rig="threePt" dir="t"/>
            </a:scene3d>
          </a:bodyPr>
          <a:p>
            <a:pPr marR="0" defTabSz="82931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zh-CN" sz="4400" b="1" kern="1200" cap="none" spc="0" normalizeH="0" baseline="0" noProof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请听朗读，</a:t>
            </a:r>
            <a:endParaRPr kumimoji="0" lang="zh-CN" altLang="zh-CN" sz="4400" b="1" kern="1200" cap="none" spc="0" normalizeH="0" baseline="0" noProof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R="0" defTabSz="82931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zh-CN" sz="4400" b="1" kern="1200" cap="none" spc="0" normalizeH="0" baseline="0" noProof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在诗中圈出直接表明感情基调的词语。</a:t>
            </a:r>
            <a:r>
              <a:rPr kumimoji="0" lang="zh-CN" altLang="zh-CN" sz="4000" b="1" kern="1200" cap="none" spc="0" normalizeH="0" baseline="0" noProof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kumimoji="0" lang="zh-CN" altLang="zh-CN" sz="4000" b="1" kern="1200" cap="none" spc="0" normalizeH="0" baseline="0" noProof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graphicFrame>
        <p:nvGraphicFramePr>
          <p:cNvPr id="8194" name="Group 2"/>
          <p:cNvGraphicFramePr>
            <a:graphicFrameLocks noGrp="1"/>
          </p:cNvGraphicFramePr>
          <p:nvPr>
            <p:ph idx="1"/>
          </p:nvPr>
        </p:nvGraphicFramePr>
        <p:xfrm>
          <a:off x="0" y="808355"/>
          <a:ext cx="12170410" cy="5908040"/>
        </p:xfrm>
        <a:graphic>
          <a:graphicData uri="http://schemas.openxmlformats.org/drawingml/2006/table">
            <a:tbl>
              <a:tblPr/>
              <a:tblGrid>
                <a:gridCol w="3990340"/>
                <a:gridCol w="4345305"/>
                <a:gridCol w="3834765"/>
              </a:tblGrid>
              <a:tr h="1766570">
                <a:tc>
                  <a:txBody>
                    <a:bodyPr/>
                    <a:lstStyle>
                      <a:lvl1pPr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957580" indent="-4191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914525" indent="-83693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2873375" indent="-12573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3830955" indent="-167640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2881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47453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52025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56597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7759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雨  巷</a:t>
                      </a:r>
                      <a:endParaRPr kumimoji="0" lang="zh-CN" altLang="zh-CN" sz="4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107759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隶书" pitchFamily="49" charset="-122"/>
                        </a:rPr>
                        <a:t>戴望舒</a:t>
                      </a:r>
                      <a:endParaRPr kumimoji="0" lang="zh-CN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隶书" pitchFamily="49" charset="-122"/>
                      </a:endParaRPr>
                    </a:p>
                    <a:p>
                      <a:pPr marL="0" marR="0" lvl="0" indent="0" algn="ctr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隶书" pitchFamily="49" charset="-122"/>
                        </a:rPr>
                        <a:t>1927年夏作</a:t>
                      </a:r>
                      <a:endParaRPr kumimoji="0" lang="zh-CN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隶书" pitchFamily="49" charset="-122"/>
                      </a:endParaRPr>
                    </a:p>
                    <a:p>
                      <a:pPr marL="0" marR="0" lvl="0" indent="0" algn="ctr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隶书" pitchFamily="49" charset="-122"/>
                        </a:rPr>
                        <a:t>1928.08发表</a:t>
                      </a: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隶书" pitchFamily="49" charset="-122"/>
                      </a:endParaRPr>
                    </a:p>
                  </a:txBody>
                  <a:tcPr marL="97930" marR="97930" marT="49541" marB="495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957580" indent="-4191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914525" indent="-83693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2873375" indent="-12573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3830955" indent="-167640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2881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47453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52025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56597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她彷徨在这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寂寥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的雨巷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撑着油纸伞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像我一样，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像我一样地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默默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彳亍着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冷漠、凄清，又惆怅。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930" marR="97930" marT="49541" marB="495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957580" indent="-4191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914525" indent="-83693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2873375" indent="-12573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3830955" indent="-167640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2881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47453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52025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56597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在雨的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哀曲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里，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消了她的颜色，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散了她的芬芳，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消散了，甚至她的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太息般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的眼光，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丁香般的惆怅。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930" marR="97930" marT="49541" marB="495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91690">
                <a:tc>
                  <a:txBody>
                    <a:bodyPr/>
                    <a:lstStyle>
                      <a:lvl1pPr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957580" indent="-4191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914525" indent="-83693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2873375" indent="-12573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3830955" indent="-167640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2881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47453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52025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56597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撑着油纸伞，独自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彷徨在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悠长、悠长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又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寂寥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的雨巷，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我希望逢着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一个丁香一样的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结着愁怨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的姑娘。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930" marR="97930" marT="49541" marB="495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957580" indent="-4191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914525" indent="-83693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2873375" indent="-12573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3830955" indent="-167640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2881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47453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52025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56597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她默默地走近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走近，又投出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太息一般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的眼光，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她飘过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像梦一般地，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像梦一般地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凄婉迷茫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930" marR="97930" marT="49541" marB="495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957580" indent="-4191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914525" indent="-83693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2873375" indent="-12573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3830955" indent="-167640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2881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47453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52025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56597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撑着油纸伞，独自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彷徨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悠长、悠长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又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寂寥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的雨巷，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我希望飘过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一个丁香一样地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结着愁怨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的姑娘。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930" marR="97930" marT="49541" marB="495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49780">
                <a:tc>
                  <a:txBody>
                    <a:bodyPr/>
                    <a:lstStyle>
                      <a:lvl1pPr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957580" indent="-4191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914525" indent="-83693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2873375" indent="-12573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3830955" indent="-167640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2881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47453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52025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56597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她是有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丁香一样的颜色，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丁香一样的芬芳，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丁香一样的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忧愁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在雨中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哀怨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哀怨又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彷徨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930" marR="97930" marT="49541" marB="495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957580" indent="-4191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914525" indent="-83693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2873375" indent="-12573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3830955" indent="-167640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2881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47453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52025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56597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107759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像梦中飘过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一枝丁香的，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我身旁飘过这女郎；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静默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地远了，远了，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到了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颓圮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的篱墙，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77595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走尽这雨巷。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930" marR="97930" marT="49541" marB="495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957580" indent="-4191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914525" indent="-83693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2873375" indent="-1257300" defTabSz="1077595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3830955" indent="-1676400" defTabSz="1077595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2881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47453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52025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5659755" indent="-1676400" defTabSz="107759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107759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这是戴望舒先生的成名作和前期诗歌的代表作，他曾因此诗而赢得了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雨巷诗人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的雅号。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930" marR="97930" marT="49541" marB="495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638618" y="2082483"/>
            <a:ext cx="9193213" cy="684213"/>
          </a:xfrm>
          <a:prstGeom prst="rect">
            <a:avLst/>
          </a:prstGeom>
          <a:solidFill>
            <a:srgbClr val="FFFFFF">
              <a:alpha val="71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041400" indent="-1041400" defTabSz="952500"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517650" indent="-285750" defTabSz="952500"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936750" indent="-228600" defTabSz="952500"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2355850" indent="-228600" defTabSz="952500"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774950" indent="-228600" defTabSz="952500"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3232150" indent="-228600" defTabSz="952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689350" indent="-228600" defTabSz="952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4146550" indent="-228600" defTabSz="952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603750" indent="-228600" defTabSz="952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944880" marR="0" lvl="0" indent="-944880" algn="l" defTabSz="8636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3600" algn="l"/>
              </a:tabLst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意象——古今中外所有诗歌的灵魂！</a:t>
            </a:r>
            <a:r>
              <a:rPr kumimoji="0" lang="zh-CN" altLang="en-US" sz="4355" b="1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</a:t>
            </a:r>
            <a:endParaRPr kumimoji="0" lang="zh-CN" altLang="en-US" sz="4355" b="1" i="0" u="none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842135" y="3475990"/>
            <a:ext cx="9192895" cy="768350"/>
          </a:xfrm>
          <a:prstGeom prst="rect">
            <a:avLst/>
          </a:prstGeom>
          <a:solidFill>
            <a:srgbClr val="FFFFFF">
              <a:alpha val="64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1524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13843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355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zh-CN" sz="4400" b="1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意象烘托意境，意境传达诗情。</a:t>
            </a:r>
            <a:endParaRPr kumimoji="0" lang="zh-CN" altLang="zh-CN" sz="44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 flipV="1">
            <a:off x="609600" y="1417320"/>
            <a:ext cx="10972800" cy="182880"/>
          </a:xfrm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609600" y="1560195"/>
            <a:ext cx="11207115" cy="3219450"/>
          </a:xfrm>
          <a:prstGeom prst="rect">
            <a:avLst/>
          </a:prstGeom>
          <a:solidFill>
            <a:schemeClr val="bg1"/>
          </a:solidFill>
          <a:ln w="9525" cmpd="sng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3758" tIns="86879" rIns="173758" bIns="86879">
            <a:spAutoFit/>
          </a:bodyPr>
          <a:p>
            <a:pPr marR="0" defTabSz="82931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zh-CN" sz="4400" b="1" kern="1200" cap="none" spc="0" normalizeH="0" baseline="0" noProof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齐读《雨巷》</a:t>
            </a:r>
            <a:endParaRPr kumimoji="0" lang="zh-CN" altLang="zh-CN" sz="4400" b="1" kern="1200" cap="none" spc="0" normalizeH="0" baseline="0" noProof="0" smtClean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82931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zh-CN" sz="4400" b="1" kern="1200" cap="none" spc="0" normalizeH="0" baseline="0" noProof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思考：诗中有哪些主要意象，这些意象分别有什么特点及内涵？（请在诗句中找寻特点，并发挥想象分析内涵。）     </a:t>
            </a:r>
            <a:endParaRPr kumimoji="0" lang="zh-CN" altLang="zh-CN" sz="4400" b="1" kern="1200" cap="none" spc="0" normalizeH="0" baseline="0" noProof="0" smtClean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727200" y="1908810"/>
            <a:ext cx="8745855" cy="684530"/>
          </a:xfrm>
          <a:prstGeom prst="rect">
            <a:avLst/>
          </a:prstGeom>
          <a:solidFill>
            <a:srgbClr val="FFFFFF">
              <a:alpha val="71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041400" indent="-1041400" defTabSz="952500"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517650" indent="-285750" defTabSz="952500"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936750" indent="-228600" defTabSz="952500"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2355850" indent="-228600" defTabSz="952500"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774950" indent="-228600" defTabSz="952500"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3232150" indent="-228600" defTabSz="952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689350" indent="-228600" defTabSz="952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4146550" indent="-228600" defTabSz="952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603750" indent="-228600" defTabSz="952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952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944880" marR="0" lvl="0" indent="-944880" algn="l" defTabSz="8636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3600" algn="l"/>
              </a:tabLst>
              <a:defRPr/>
            </a:pP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" action="ppaction://noaction"/>
              </a:rPr>
              <a:t>雨</a:t>
            </a: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1" action="ppaction://hlinksldjump"/>
              </a:rPr>
              <a:t>巷</a:t>
            </a: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2" action="ppaction://hlinksldjump"/>
              </a:rPr>
              <a:t>丁香花</a:t>
            </a: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3" action="ppaction://hlinksldjump"/>
              </a:rPr>
              <a:t>油纸伞</a:t>
            </a: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4" action="ppaction://hlinksldjump"/>
              </a:rPr>
              <a:t>篱墙</a:t>
            </a: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</a:t>
            </a:r>
            <a:r>
              <a:rPr kumimoji="0" lang="zh-CN" altLang="en-US" sz="4355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endParaRPr kumimoji="0" lang="zh-CN" altLang="en-US" sz="4355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333240" y="3408045"/>
            <a:ext cx="3010535" cy="762000"/>
          </a:xfrm>
          <a:prstGeom prst="rect">
            <a:avLst/>
          </a:prstGeom>
          <a:solidFill>
            <a:srgbClr val="FFFFFF">
              <a:alpha val="64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1524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138430" algn="l" defTabSz="82931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355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kumimoji="0" lang="zh-CN" altLang="zh-CN" sz="4355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  <a:hlinkClick r:id="rId5" action="ppaction://hlinksldjump"/>
              </a:rPr>
              <a:t>我</a:t>
            </a:r>
            <a:r>
              <a:rPr kumimoji="0" lang="zh-CN" altLang="zh-CN" sz="4355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</a:t>
            </a:r>
            <a:r>
              <a:rPr kumimoji="0" lang="zh-CN" altLang="zh-CN" sz="4355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  <a:hlinkClick r:id="rId6" action="ppaction://hlinksldjump"/>
              </a:rPr>
              <a:t>姑娘</a:t>
            </a:r>
            <a:endParaRPr kumimoji="0" lang="zh-CN" altLang="zh-CN" sz="4355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814830" y="2674620"/>
            <a:ext cx="8265795" cy="849630"/>
          </a:xfrm>
          <a:prstGeom prst="rect">
            <a:avLst/>
          </a:prstGeom>
          <a:solidFill>
            <a:schemeClr val="bg1"/>
          </a:solidFill>
          <a:ln w="9525" cmpd="sng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3758" tIns="86879" rIns="173758" bIns="86879">
            <a:spAutoFit/>
          </a:bodyPr>
          <a:p>
            <a:pPr marR="0" defTabSz="82931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zh-CN" sz="4400" b="1" kern="1200" cap="none" spc="0" normalizeH="0" baseline="0" noProof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这首诗表达了什么主旨？</a:t>
            </a:r>
            <a:endParaRPr kumimoji="0" lang="zh-CN" altLang="zh-CN" sz="4400" b="1" kern="1200" cap="none" spc="0" normalizeH="0" baseline="0" noProof="0" smtClean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2093</Words>
  <Application>WPS 演示</Application>
  <PresentationFormat>宽屏</PresentationFormat>
  <Paragraphs>194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黑体</vt:lpstr>
      <vt:lpstr>微软雅黑</vt:lpstr>
      <vt:lpstr>方正行楷简体</vt:lpstr>
      <vt:lpstr>楷体</vt:lpstr>
      <vt:lpstr>隶书</vt:lpstr>
      <vt:lpstr>Times New Roman</vt:lpstr>
      <vt:lpstr>Arial Unicode MS</vt:lpstr>
      <vt:lpstr>Verdana</vt:lpstr>
      <vt:lpstr>华文行楷</vt:lpstr>
      <vt:lpstr>新宋体</vt:lpstr>
      <vt:lpstr>方正仿宋简体</vt:lpstr>
      <vt:lpstr>方正楷体简体</vt:lpstr>
      <vt:lpstr>方正小标宋简体</vt:lpstr>
      <vt:lpstr>Batang</vt:lpstr>
      <vt:lpstr>Dotum</vt:lpstr>
      <vt:lpstr>BatangChe</vt:lpstr>
      <vt:lpstr>Office 主题</vt:lpstr>
      <vt:lpstr>PowerPoint 演示文稿</vt:lpstr>
      <vt:lpstr>雨巷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结束语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美丽的蓝仙女</dc:creator>
  <cp:lastModifiedBy>Administrator</cp:lastModifiedBy>
  <cp:revision>11</cp:revision>
  <dcterms:created xsi:type="dcterms:W3CDTF">2018-10-23T11:04:00Z</dcterms:created>
  <dcterms:modified xsi:type="dcterms:W3CDTF">2018-11-05T09:47:24Z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