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0" r:id="rId3"/>
    <p:sldId id="273" r:id="rId4"/>
    <p:sldId id="272" r:id="rId5"/>
    <p:sldId id="274" r:id="rId6"/>
    <p:sldId id="275" r:id="rId7"/>
    <p:sldId id="265" r:id="rId8"/>
    <p:sldId id="285" r:id="rId9"/>
    <p:sldId id="286" r:id="rId10"/>
    <p:sldId id="287" r:id="rId11"/>
    <p:sldId id="288" r:id="rId12"/>
    <p:sldId id="290" r:id="rId13"/>
    <p:sldId id="289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4370" y="1309370"/>
            <a:ext cx="11203940" cy="4471035"/>
          </a:xfrm>
        </p:spPr>
        <p:txBody>
          <a:bodyPr>
            <a:noAutofit/>
          </a:bodyPr>
          <a:p>
            <a:pPr algn="ctr"/>
            <a:r>
              <a:rPr lang="zh-CN" altLang="en-US" sz="6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确认、整合</a:t>
            </a:r>
            <a:endParaRPr lang="zh-CN" altLang="en-US" sz="6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zh-CN" altLang="en-US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——小说阅读文本阅读和答题技巧能力培养</a:t>
            </a:r>
            <a:endParaRPr lang="zh-CN" altLang="en-US" sz="4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/>
            <a:endParaRPr lang="zh-CN" altLang="zh-CN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/>
            <a:r>
              <a:rPr lang="zh-CN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四川省双流艺体中学   赵成平</a:t>
            </a:r>
            <a:endParaRPr lang="zh-CN" altLang="zh-CN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254000"/>
            <a:ext cx="10515600" cy="6268720"/>
          </a:xfrm>
        </p:spPr>
        <p:txBody>
          <a:bodyPr>
            <a:normAutofit fontScale="90000"/>
          </a:bodyPr>
          <a:p>
            <a:pPr algn="l" fontAlgn="auto">
              <a:lnSpc>
                <a:spcPts val="10080"/>
              </a:lnSpc>
            </a:pPr>
            <a:r>
              <a:rPr lang="zh-CN" altLang="en-US" b="1">
                <a:solidFill>
                  <a:srgbClr val="FF0000"/>
                </a:solidFill>
              </a:rPr>
              <a:t>探究</a:t>
            </a:r>
            <a:br>
              <a:rPr lang="zh-CN" altLang="en-US" b="1">
                <a:solidFill>
                  <a:schemeClr val="tx1"/>
                </a:solidFill>
              </a:rPr>
            </a:br>
            <a:r>
              <a:rPr lang="zh-CN" altLang="en-US" b="1">
                <a:solidFill>
                  <a:schemeClr val="tx1"/>
                </a:solidFill>
              </a:rPr>
              <a:t>       </a:t>
            </a:r>
            <a:r>
              <a:rPr lang="zh-CN" altLang="en-US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本文结尾写到“我”下意识地去摸枪栓，那么“我”会再向公鹿开枪吗？请结合全文，谈谈你的看。</a:t>
            </a:r>
            <a:endParaRPr lang="zh-CN" altLang="en-US" b="1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450" y="125730"/>
            <a:ext cx="12103100" cy="6316980"/>
          </a:xfrm>
        </p:spPr>
        <p:txBody>
          <a:bodyPr>
            <a:normAutofit fontScale="90000"/>
          </a:bodyPr>
          <a:p>
            <a:pPr algn="l" fontAlgn="auto">
              <a:lnSpc>
                <a:spcPts val="3500"/>
              </a:lnSpc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分析：</a:t>
            </a:r>
            <a:b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看似是开放性试题，是自己谈谈，但是还是基于文本，推断出，从文中找到合理的理由。</a:t>
            </a:r>
            <a:b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b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参考答案：</a:t>
            </a:r>
            <a:b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看法一：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会再向公鹿开枪。①公鹿健硕的体态，它在与恶狼搏斗中展现出的勇气和智谋都让“我”着迷。②“我”从公鹿身上汲取到作为男子汉应有的不屈气概，这让“我”对它心生敬意。③公鹿对鹿群的保护，触动了“我”内心的痛处，“我”不忍母鹿和小鹿失去公鹿。④公鹿已受重伤，“我”此时如再开枪，胜之不武，并不能证明“我”具有让全部落的人都服气的狩猎能力。</a:t>
            </a:r>
            <a:b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看法二：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会再向公鹿开枪。①“我”已意识到自己是一名猎手，而不是看热闹的孩子，“我”负有狩猎的使命。②公鹿的刚猛和骄傲激发了“我”的斗志，“我”也能应该展现出我的勇气和骄傲。③“我”需要通过向狩鹿向特吉证明自己可以不再仰人鼻息。④公鹿已经受伤，无法快速奔跑，是狩鹿的大好时机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0985" y="1826895"/>
            <a:ext cx="11670030" cy="3204210"/>
          </a:xfrm>
        </p:spPr>
        <p:txBody>
          <a:bodyPr>
            <a:normAutofit fontScale="90000"/>
          </a:bodyPr>
          <a:p>
            <a:pPr algn="l" fontAlgn="auto">
              <a:lnSpc>
                <a:spcPts val="10080"/>
              </a:lnSpc>
            </a:pPr>
            <a:r>
              <a:rPr lang="en-US" altLang="zh-CN" sz="48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考大学、铸辉煌、扬名声、显父母、荣师门！</a:t>
            </a:r>
            <a:br>
              <a:rPr lang="zh-CN" altLang="en-US" sz="4400" b="1">
                <a:solidFill>
                  <a:schemeClr val="tx1"/>
                </a:solidFill>
                <a:latin typeface="+mn-ea"/>
                <a:ea typeface="+mn-ea"/>
                <a:cs typeface="+mn-ea"/>
              </a:rPr>
            </a:br>
            <a:r>
              <a:rPr lang="zh-CN" altLang="en-US" sz="44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 </a:t>
            </a:r>
            <a:r>
              <a:rPr lang="zh-CN" altLang="en-US" sz="80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</a:t>
            </a:r>
            <a:br>
              <a:rPr lang="zh-CN" altLang="en-US" sz="8000" b="1">
                <a:solidFill>
                  <a:schemeClr val="tx1"/>
                </a:solidFill>
                <a:latin typeface="+mn-ea"/>
                <a:ea typeface="+mn-ea"/>
                <a:cs typeface="+mn-ea"/>
              </a:rPr>
            </a:br>
            <a:r>
              <a:rPr lang="zh-CN" altLang="en-US" sz="80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   </a:t>
            </a:r>
            <a:r>
              <a:rPr lang="zh-CN" altLang="en-US" sz="8000" b="1">
                <a:solidFill>
                  <a:srgbClr val="00B0F0"/>
                </a:solidFill>
                <a:latin typeface="+mn-ea"/>
                <a:ea typeface="+mn-ea"/>
                <a:cs typeface="+mn-ea"/>
              </a:rPr>
              <a:t>谢谢大家！</a:t>
            </a:r>
            <a:endParaRPr lang="zh-CN" altLang="en-US" sz="8000" b="1">
              <a:solidFill>
                <a:srgbClr val="00B0F0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" y="844550"/>
            <a:ext cx="11574145" cy="4935855"/>
          </a:xfrm>
        </p:spPr>
        <p:txBody>
          <a:bodyPr>
            <a:noAutofit/>
          </a:bodyPr>
          <a:p>
            <a:pPr algn="l"/>
            <a:r>
              <a:rPr lang="en-US" altLang="zh-CN" sz="6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6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复习目标：</a:t>
            </a:r>
            <a:endParaRPr lang="zh-CN" altLang="en-US" sz="6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1、学习文本解读方法，培养确认、整合文中信息的能力。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2、研究高考题型内在规律，掌握答题技巧。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38455" y="27305"/>
            <a:ext cx="11620500" cy="6506845"/>
          </a:xfrm>
        </p:spPr>
        <p:txBody>
          <a:bodyPr>
            <a:noAutofit/>
          </a:bodyPr>
          <a:p>
            <a:pPr algn="l"/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一、考点解读：</a:t>
            </a:r>
            <a:endParaRPr lang="zh-CN" altLang="en-US" sz="6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zh-CN" altLang="en-US" sz="6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《2018高考语文考试大纲》，关于现代文阅读中关于“分析综合”能力的考查包括“筛选并整合文中信息”，关于“探究”能力的考查包括“探讨作者的创作意图”。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在平时的阅读活动考试答题中，我们可以把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筛选和整合文章信息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调整为“确认和整合信息”，从而读懂作者的创作意图，提高阅读效率和高考应试能力。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62660" y="828675"/>
            <a:ext cx="10515600" cy="4935855"/>
          </a:xfrm>
        </p:spPr>
        <p:txBody>
          <a:bodyPr>
            <a:noAutofit/>
          </a:bodyPr>
          <a:p>
            <a:pPr algn="l"/>
            <a:r>
              <a:rPr lang="zh-CN" altLang="en-US"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读懂：</a:t>
            </a:r>
            <a:endParaRPr lang="zh-CN" altLang="en-US" sz="5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zh-CN" altLang="en-US" sz="5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读懂文本、读懂作者</a:t>
            </a:r>
            <a:endParaRPr lang="zh-CN" altLang="en-US" sz="4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zh-CN" altLang="en-US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1、写了什么？</a:t>
            </a:r>
            <a:endParaRPr lang="zh-CN" altLang="en-US" sz="4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en-US" altLang="zh-CN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、怎么写的？ </a:t>
            </a:r>
            <a:endParaRPr lang="zh-CN" altLang="en-US" sz="4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en-US" altLang="zh-CN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4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、为什么要这样写？</a:t>
            </a:r>
            <a:endParaRPr lang="zh-CN" altLang="en-US" sz="4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8925" y="170815"/>
            <a:ext cx="11156950" cy="6604635"/>
          </a:xfrm>
        </p:spPr>
        <p:txBody>
          <a:bodyPr>
            <a:noAutofit/>
          </a:bodyPr>
          <a:p>
            <a:pPr algn="l"/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确认：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勾、画、圈、点、批注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筛选关键信息）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整合：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提炼、加工、概括、总结。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254000"/>
            <a:ext cx="10515600" cy="4568190"/>
          </a:xfrm>
        </p:spPr>
        <p:txBody>
          <a:bodyPr>
            <a:normAutofit/>
          </a:bodyPr>
          <a:p>
            <a:pPr algn="l"/>
            <a:r>
              <a:rPr lang="zh-CN" altLang="en-US" b="1">
                <a:solidFill>
                  <a:srgbClr val="FF0000"/>
                </a:solidFill>
              </a:rPr>
              <a:t>真题再现</a:t>
            </a:r>
            <a:br>
              <a:rPr lang="zh-CN" altLang="en-US" b="1">
                <a:solidFill>
                  <a:srgbClr val="FF0000"/>
                </a:solidFill>
              </a:rPr>
            </a:br>
            <a:r>
              <a:rPr lang="zh-CN" altLang="en-US" sz="3600" b="1">
                <a:solidFill>
                  <a:schemeClr val="tx1"/>
                </a:solidFill>
              </a:rPr>
              <a:t>（</a:t>
            </a:r>
            <a:r>
              <a:rPr lang="en-US" altLang="zh-CN" sz="3600" b="1">
                <a:solidFill>
                  <a:schemeClr val="tx1"/>
                </a:solidFill>
              </a:rPr>
              <a:t>2017</a:t>
            </a:r>
            <a:r>
              <a:rPr lang="zh-CN" altLang="en-US" sz="3600" b="1">
                <a:solidFill>
                  <a:schemeClr val="tx1"/>
                </a:solidFill>
              </a:rPr>
              <a:t>山东高考卷）</a:t>
            </a:r>
            <a:r>
              <a:rPr lang="zh-CN" altLang="en-US" b="1">
                <a:solidFill>
                  <a:schemeClr val="tx1"/>
                </a:solidFill>
              </a:rPr>
              <a:t>     </a:t>
            </a:r>
            <a:br>
              <a:rPr lang="zh-CN" altLang="en-US" b="1">
                <a:solidFill>
                  <a:schemeClr val="tx1"/>
                </a:solidFill>
              </a:rPr>
            </a:br>
            <a:br>
              <a:rPr lang="zh-CN" altLang="en-US" b="1">
                <a:solidFill>
                  <a:schemeClr val="tx1"/>
                </a:solidFill>
              </a:rPr>
            </a:br>
            <a:r>
              <a:rPr lang="zh-CN" altLang="en-US" b="1">
                <a:solidFill>
                  <a:srgbClr val="FF0000"/>
                </a:solidFill>
              </a:rPr>
              <a:t>          </a:t>
            </a:r>
            <a:r>
              <a:rPr lang="zh-CN" altLang="en-US" b="1">
                <a:solidFill>
                  <a:schemeClr val="tx1"/>
                </a:solidFill>
              </a:rPr>
              <a:t>《七岔犄角的公鹿》</a:t>
            </a:r>
            <a:endParaRPr lang="zh-CN" altLang="en-US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847090"/>
            <a:ext cx="10515600" cy="3815715"/>
          </a:xfrm>
        </p:spPr>
        <p:txBody>
          <a:bodyPr>
            <a:normAutofit fontScale="90000"/>
          </a:bodyPr>
          <a:p>
            <a:pPr algn="l"/>
            <a:r>
              <a:rPr lang="zh-CN" altLang="zh-CN" b="1">
                <a:solidFill>
                  <a:srgbClr val="FF0000"/>
                </a:solidFill>
              </a:rPr>
              <a:t>思考：</a:t>
            </a:r>
            <a:br>
              <a:rPr lang="zh-CN" altLang="zh-CN" b="1">
                <a:solidFill>
                  <a:schemeClr val="tx1"/>
                </a:solidFill>
              </a:rPr>
            </a:br>
            <a:br>
              <a:rPr lang="zh-CN" altLang="zh-CN" b="1">
                <a:solidFill>
                  <a:schemeClr val="tx1"/>
                </a:solidFill>
              </a:rPr>
            </a:br>
            <a:r>
              <a:rPr lang="zh-CN" altLang="zh-CN" sz="4400" b="1">
                <a:solidFill>
                  <a:schemeClr val="tx1"/>
                </a:solidFill>
              </a:rPr>
              <a:t>1、梳理故事情节，简要概括故事内容。</a:t>
            </a:r>
            <a:br>
              <a:rPr lang="zh-CN" altLang="zh-CN" sz="4400" b="1">
                <a:solidFill>
                  <a:schemeClr val="tx1"/>
                </a:solidFill>
              </a:rPr>
            </a:br>
            <a:br>
              <a:rPr lang="zh-CN" altLang="zh-CN" sz="4400" b="1">
                <a:solidFill>
                  <a:schemeClr val="tx1"/>
                </a:solidFill>
              </a:rPr>
            </a:br>
            <a:br>
              <a:rPr lang="zh-CN" altLang="zh-CN" sz="4400" b="1">
                <a:solidFill>
                  <a:schemeClr val="tx1"/>
                </a:solidFill>
              </a:rPr>
            </a:br>
            <a:r>
              <a:rPr lang="zh-CN" altLang="zh-CN" sz="4400" b="1">
                <a:solidFill>
                  <a:schemeClr val="tx1"/>
                </a:solidFill>
              </a:rPr>
              <a:t>2、概括文中七叉犄角公鹿的形象特征。</a:t>
            </a:r>
            <a:endParaRPr lang="zh-CN" altLang="zh-CN" sz="4400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6850" y="254000"/>
            <a:ext cx="11910695" cy="6524625"/>
          </a:xfrm>
        </p:spPr>
        <p:txBody>
          <a:bodyPr>
            <a:normAutofit fontScale="90000"/>
          </a:bodyPr>
          <a:p>
            <a:pPr algn="l" fontAlgn="auto">
              <a:lnSpc>
                <a:spcPts val="5380"/>
              </a:lnSpc>
            </a:pPr>
            <a:r>
              <a:rPr lang="zh-CN" altLang="zh-CN" b="1">
                <a:solidFill>
                  <a:srgbClr val="FF0000"/>
                </a:solidFill>
                <a:sym typeface="+mn-ea"/>
              </a:rPr>
              <a:t>1、故事情节</a:t>
            </a:r>
            <a:br>
              <a:rPr lang="zh-CN" altLang="zh-CN" b="1">
                <a:solidFill>
                  <a:schemeClr val="tx1"/>
                </a:solidFill>
                <a:sym typeface="+mn-ea"/>
              </a:rPr>
            </a:br>
            <a:r>
              <a:rPr lang="zh-CN" altLang="zh-CN" b="1">
                <a:solidFill>
                  <a:schemeClr val="tx1"/>
                </a:solidFill>
                <a:sym typeface="+mn-ea"/>
              </a:rPr>
              <a:t>  </a:t>
            </a:r>
            <a:r>
              <a:rPr lang="zh-CN" altLang="zh-CN" b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  </a:t>
            </a:r>
            <a:r>
              <a:rPr lang="zh-CN" altLang="zh-CN" sz="4000" b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我与继父的冲突隔阂——我要求打猎来证明自己已经长大——狩猎第一天，成功射伤公鹿，却被公鹿的勇敢担当所感动——狩猎第二天，亲眼目睹公鹿和凶残的狼的残酷搏斗，公鹿勇猛，有担当，坚强不屈，沉着机智，最终战胜狼，并保护了鹿群。——从公鹿忍着伤痛勇敢机智地战胜狼，我终于明白了什么才叫真正的男子汉，并理解了继父的不易。——最后，我究竟应不应该射杀公鹿，让我难以抉择。</a:t>
            </a:r>
            <a:endParaRPr lang="zh-CN" altLang="zh-CN" sz="4000" b="1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74015" y="254000"/>
            <a:ext cx="11460480" cy="6489065"/>
          </a:xfrm>
        </p:spPr>
        <p:txBody>
          <a:bodyPr>
            <a:normAutofit fontScale="90000"/>
          </a:bodyPr>
          <a:p>
            <a:pPr algn="l" fontAlgn="auto">
              <a:lnSpc>
                <a:spcPts val="8580"/>
              </a:lnSpc>
            </a:pPr>
            <a:r>
              <a:rPr lang="zh-CN" altLang="zh-CN" b="1">
                <a:solidFill>
                  <a:srgbClr val="FF0000"/>
                </a:solidFill>
                <a:sym typeface="+mn-ea"/>
              </a:rPr>
              <a:t>2、七岔犄角公鹿的形象特征。</a:t>
            </a:r>
            <a:br>
              <a:rPr lang="zh-CN" altLang="zh-CN" b="1">
                <a:solidFill>
                  <a:schemeClr val="tx1"/>
                </a:solidFill>
                <a:sym typeface="+mn-ea"/>
              </a:rPr>
            </a:br>
            <a:br>
              <a:rPr lang="zh-CN" altLang="zh-CN" b="1">
                <a:solidFill>
                  <a:schemeClr val="tx1"/>
                </a:solidFill>
                <a:sym typeface="+mn-ea"/>
              </a:rPr>
            </a:br>
            <a:r>
              <a:rPr lang="zh-CN" altLang="zh-CN" sz="4800" b="1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  <a:sym typeface="+mn-ea"/>
              </a:rPr>
              <a:t>①</a:t>
            </a:r>
            <a:r>
              <a:rPr lang="zh-CN" altLang="zh-CN" sz="4800" b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体格健壮，长有漂亮的犄角。</a:t>
            </a:r>
            <a:br>
              <a:rPr lang="zh-CN" altLang="zh-CN" sz="4800" b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</a:br>
            <a:r>
              <a:rPr lang="zh-CN" altLang="zh-CN" sz="4800" b="1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  <a:sym typeface="+mn-ea"/>
              </a:rPr>
              <a:t>②</a:t>
            </a:r>
            <a:r>
              <a:rPr lang="zh-CN" altLang="zh-CN" sz="4800" b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刚猛傲然，斗志高昂。</a:t>
            </a:r>
            <a:br>
              <a:rPr lang="zh-CN" altLang="zh-CN" sz="4800" b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</a:br>
            <a:r>
              <a:rPr lang="zh-CN" altLang="zh-CN" sz="4800" b="1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  <a:sym typeface="+mn-ea"/>
              </a:rPr>
              <a:t>③</a:t>
            </a:r>
            <a:r>
              <a:rPr lang="zh-CN" altLang="zh-CN" sz="4800" b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沉稳而有智慧。</a:t>
            </a:r>
            <a:br>
              <a:rPr lang="zh-CN" altLang="zh-CN" sz="4800" b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</a:br>
            <a:r>
              <a:rPr lang="zh-CN" altLang="zh-CN" sz="4800" b="1">
                <a:solidFill>
                  <a:schemeClr val="tx1"/>
                </a:solidFill>
                <a:latin typeface="Calibri" panose="020F0502020204030204" charset="0"/>
                <a:ea typeface="+mn-ea"/>
                <a:cs typeface="+mn-ea"/>
                <a:sym typeface="+mn-ea"/>
              </a:rPr>
              <a:t>④</a:t>
            </a:r>
            <a:r>
              <a:rPr lang="zh-CN" altLang="zh-CN" sz="4800" b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有头领气质和牺牲精神，时时保护弱小。</a:t>
            </a:r>
            <a:endParaRPr lang="zh-CN" altLang="zh-CN" sz="4800" b="1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1130</Words>
  <Application>WPS 演示</Application>
  <PresentationFormat>宽屏</PresentationFormat>
  <Paragraphs>40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微软雅黑 Light</vt:lpstr>
      <vt:lpstr>微软雅黑</vt:lpstr>
      <vt:lpstr>黑体</vt:lpstr>
      <vt:lpstr>Calibri</vt:lpstr>
      <vt:lpstr>Arial Unicode MS</vt:lpstr>
      <vt:lpstr>隶书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真题再现 （2017山东高考卷）                 《七岔犄角的公鹿》</vt:lpstr>
      <vt:lpstr>思考：  1、梳理故事情节，简要概括故事内容。   2、概括文中七叉犄角公鹿的形象特征。</vt:lpstr>
      <vt:lpstr>1、故事情节     我与继父的冲突隔阂——我要求打猎来证明自己已经长大——狩猎第一天，成功射伤公鹿，却被公鹿的勇敢担当所感动——狩猎第二天，亲眼目睹公鹿和凶残的狼的残酷搏斗，公鹿勇猛，有担当，坚强不屈，沉着机智，最终战胜狼，并保护了鹿群。——从公鹿忍着伤痛勇敢机智地战胜狼，我终于明白了什么才叫真正的男子汉，并理解了继父的不易。——最后，我究竟应不应该射杀公鹿，让我难以抉择。</vt:lpstr>
      <vt:lpstr>2、七岔犄角公鹿的形象特征。  ①体格健壮，长有漂亮的犄角。 ②刚猛傲然，斗志高昂。 ③沉稳而有智慧。 ④有头领气质和牺牲精神，时时保护弱小。</vt:lpstr>
      <vt:lpstr>探究        本文结尾写到“我”下意识地去摸枪栓，那么“我”会再向公鹿开枪吗？请结合全文，谈谈你的看。</vt:lpstr>
      <vt:lpstr>探究        本文结尾写到“我”下意识地去摸枪栓，那么“我”会再向公鹿开枪吗？请结合全文，谈谈你的看。</vt:lpstr>
      <vt:lpstr> 考大学、铸辉煌、扬名声、显父母、荣师门！                  谢谢大家！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gcb002</dc:creator>
  <cp:lastModifiedBy>gcb002</cp:lastModifiedBy>
  <cp:revision>135</cp:revision>
  <dcterms:created xsi:type="dcterms:W3CDTF">2017-08-03T09:01:00Z</dcterms:created>
  <dcterms:modified xsi:type="dcterms:W3CDTF">2018-10-07T03:01:35Z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