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1" r:id="rId5"/>
    <p:sldId id="265" r:id="rId6"/>
    <p:sldId id="280" r:id="rId7"/>
    <p:sldId id="264" r:id="rId8"/>
    <p:sldId id="272" r:id="rId9"/>
    <p:sldId id="273" r:id="rId10"/>
    <p:sldId id="266" r:id="rId11"/>
    <p:sldId id="263" r:id="rId12"/>
    <p:sldId id="278" r:id="rId13"/>
    <p:sldId id="279" r:id="rId14"/>
    <p:sldId id="282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1186" y="79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C67E6-9F4D-4F10-81E4-C31D965E9E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B3E25-20DE-41AB-8B1B-F1BD659E4F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C67E6-9F4D-4F10-81E4-C31D965E9E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B3E25-20DE-41AB-8B1B-F1BD659E4F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C67E6-9F4D-4F10-81E4-C31D965E9E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B3E25-20DE-41AB-8B1B-F1BD659E4F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C67E6-9F4D-4F10-81E4-C31D965E9E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B3E25-20DE-41AB-8B1B-F1BD659E4F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C67E6-9F4D-4F10-81E4-C31D965E9E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B3E25-20DE-41AB-8B1B-F1BD659E4F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C67E6-9F4D-4F10-81E4-C31D965E9E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B3E25-20DE-41AB-8B1B-F1BD659E4F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C67E6-9F4D-4F10-81E4-C31D965E9E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B3E25-20DE-41AB-8B1B-F1BD659E4F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C67E6-9F4D-4F10-81E4-C31D965E9E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B3E25-20DE-41AB-8B1B-F1BD659E4F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C67E6-9F4D-4F10-81E4-C31D965E9E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B3E25-20DE-41AB-8B1B-F1BD659E4F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C67E6-9F4D-4F10-81E4-C31D965E9E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B3E25-20DE-41AB-8B1B-F1BD659E4F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C67E6-9F4D-4F10-81E4-C31D965E9E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B3E25-20DE-41AB-8B1B-F1BD659E4F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BC67E6-9F4D-4F10-81E4-C31D965E9E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6B3E25-20DE-41AB-8B1B-F1BD659E4F2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1373" y="97392"/>
            <a:ext cx="10409498" cy="1201456"/>
          </a:xfrm>
        </p:spPr>
        <p:txBody>
          <a:bodyPr>
            <a:normAutofit/>
          </a:bodyPr>
          <a:lstStyle/>
          <a:p>
            <a:pPr algn="l"/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小说专题研究性学习四阶阅读策略实践研究</a:t>
            </a:r>
            <a:endParaRPr lang="en-US" altLang="zh-CN" sz="36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2053030" y="2151926"/>
            <a:ext cx="8294930" cy="25533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tx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《</a:t>
            </a:r>
            <a:r>
              <a:rPr lang="zh-CN" altLang="en-US" sz="7200" dirty="0" smtClean="0">
                <a:solidFill>
                  <a:schemeClr val="tx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边城</a:t>
            </a:r>
            <a:r>
              <a:rPr lang="en-US" altLang="zh-CN" sz="7200" dirty="0" smtClean="0">
                <a:solidFill>
                  <a:schemeClr val="tx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》 </a:t>
            </a:r>
            <a:r>
              <a:rPr lang="zh-CN" altLang="en-US" sz="7200" dirty="0" smtClean="0">
                <a:solidFill>
                  <a:schemeClr val="tx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二阶</a:t>
            </a:r>
            <a:endParaRPr lang="zh-CN" altLang="en-US" sz="7200" dirty="0" smtClean="0">
              <a:solidFill>
                <a:schemeClr val="tx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endParaRPr lang="en-US" altLang="zh-CN" sz="44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4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4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4400" b="1" dirty="0" smtClean="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双流中学  张佳敏</a:t>
            </a:r>
            <a:endParaRPr lang="zh-CN" altLang="en-US" sz="4400" b="1" dirty="0">
              <a:solidFill>
                <a:schemeClr val="tx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213360" y="429212"/>
            <a:ext cx="11765280" cy="2922905"/>
          </a:xfrm>
          <a:prstGeom prst="rect">
            <a:avLst/>
          </a:prstGeom>
          <a:solidFill>
            <a:schemeClr val="lt1">
              <a:alpha val="7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三、小 结</a:t>
            </a:r>
            <a:endParaRPr lang="zh-CN" altLang="en-US" sz="48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en-US" altLang="zh-CN" sz="3200" dirty="0" smtClean="0">
                <a:latin typeface="+mn-ea"/>
                <a:sym typeface="+mn-ea"/>
              </a:rPr>
              <a:t>   </a:t>
            </a:r>
            <a:endParaRPr lang="en-US" altLang="zh-CN" sz="3200" dirty="0" smtClean="0">
              <a:latin typeface="+mn-ea"/>
              <a:sym typeface="+mn-ea"/>
            </a:endParaRPr>
          </a:p>
          <a:p>
            <a:pPr algn="l"/>
            <a:r>
              <a:rPr lang="en-US" altLang="zh-CN" sz="3200" dirty="0" smtClean="0">
                <a:latin typeface="+mn-ea"/>
                <a:sym typeface="+mn-ea"/>
              </a:rPr>
              <a:t>    </a:t>
            </a:r>
            <a:r>
              <a:rPr lang="zh-CN" altLang="en-US" sz="3200" b="1" dirty="0" smtClean="0">
                <a:latin typeface="+mn-ea"/>
                <a:sym typeface="+mn-ea"/>
              </a:rPr>
              <a:t>水形成了边城优美的自然风光，孕育了边城古朴醇厚而独具地方特色的文化，也塑造了边城人善良淳朴、柔韧刚猛性格。可以说，边城就是一个建在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  <a:sym typeface="+mn-ea"/>
              </a:rPr>
              <a:t>水上的桃花源</a:t>
            </a:r>
            <a:r>
              <a:rPr lang="zh-CN" altLang="en-US" sz="3200" b="1" dirty="0" smtClean="0">
                <a:latin typeface="+mn-ea"/>
                <a:sym typeface="+mn-ea"/>
              </a:rPr>
              <a:t>。</a:t>
            </a:r>
            <a:endParaRPr lang="zh-CN" altLang="en-US" sz="3200" b="1" dirty="0" smtClean="0">
              <a:latin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394335" y="579755"/>
            <a:ext cx="11403965" cy="3415030"/>
          </a:xfrm>
          <a:prstGeom prst="rect">
            <a:avLst/>
          </a:prstGeom>
          <a:solidFill>
            <a:schemeClr val="lt1">
              <a:alpha val="7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四、延伸思考</a:t>
            </a:r>
            <a:endParaRPr lang="zh-CN" altLang="en-US" sz="44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zh-CN" altLang="en-US" sz="44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问题：</a:t>
            </a: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有人也认为“水”给这个桃花源打了一个沉重的引号，你怎么看？</a:t>
            </a:r>
            <a:endParaRPr lang="en-US" altLang="zh-CN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目的：激发学生深入阅读思考，为第三阶探究与发现埋伏笔。</a:t>
            </a: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927735" y="762635"/>
            <a:ext cx="10337165" cy="45231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44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边城</a:t>
            </a:r>
            <a:r>
              <a:rPr lang="en-US" altLang="zh-CN" sz="44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44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zh-CN" altLang="en-US" sz="48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阶：审美鉴赏课</a:t>
            </a:r>
            <a:r>
              <a:rPr lang="en-US" altLang="zh-CN" sz="4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en-US" altLang="zh-CN" sz="44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en-US" altLang="zh-CN" sz="44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、水上桃花源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（环境）</a:t>
            </a:r>
            <a:endParaRPr lang="zh-CN" altLang="en-US" sz="40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en-US" altLang="zh-CN" sz="36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2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优美、健康、</a:t>
            </a:r>
            <a:r>
              <a:rPr lang="zh-CN" altLang="zh-CN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</a:t>
            </a:r>
            <a:r>
              <a:rPr lang="en-US" altLang="zh-CN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边城人生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（人物）</a:t>
            </a:r>
            <a:endParaRPr lang="zh-CN" altLang="en-US" sz="40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3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、翠翠的梦，从文的梦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（主题）</a:t>
            </a:r>
            <a:endParaRPr lang="zh-CN" altLang="en-US" sz="40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4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、一支清远的笛</a:t>
            </a:r>
            <a:r>
              <a:rPr lang="en-US" altLang="zh-CN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边城牧歌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（语言）</a:t>
            </a:r>
            <a:r>
              <a:rPr lang="en-US" altLang="zh-CN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1194435" y="671195"/>
            <a:ext cx="10337165" cy="39693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44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边城</a:t>
            </a:r>
            <a:r>
              <a:rPr lang="en-US" altLang="zh-CN" sz="44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44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zh-CN" altLang="en-US" sz="48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阶：审美鉴赏课</a:t>
            </a:r>
            <a:endParaRPr lang="zh-CN" altLang="en-US" sz="48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en-US" altLang="zh-CN" sz="44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、水上桃花源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（环境）</a:t>
            </a:r>
            <a:endParaRPr lang="zh-CN" altLang="en-US" sz="40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2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优美、健康、</a:t>
            </a:r>
            <a:r>
              <a:rPr lang="zh-CN" altLang="zh-CN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</a:t>
            </a:r>
            <a:r>
              <a:rPr lang="en-US" altLang="zh-CN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边城人生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（人物）</a:t>
            </a:r>
            <a:endParaRPr lang="zh-CN" altLang="en-US" sz="40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3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、翠翠的梦，从文的梦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（主题）</a:t>
            </a:r>
            <a:endParaRPr lang="zh-CN" altLang="en-US" sz="40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4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、一支清远的笛</a:t>
            </a:r>
            <a:r>
              <a:rPr lang="en-US" altLang="zh-CN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边城牧歌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（语言）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en-US" altLang="zh-CN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81996"/>
            <a:ext cx="30429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审美鉴赏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课（一）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27225" y="1632585"/>
            <a:ext cx="9615805" cy="1630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水上桃花源</a:t>
            </a:r>
            <a:endParaRPr lang="zh-CN" altLang="en-US" sz="60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en-US" altLang="zh-CN" sz="40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    ——《</a:t>
            </a:r>
            <a:r>
              <a:rPr lang="zh-CN" altLang="en-US" sz="40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边城</a:t>
            </a:r>
            <a:r>
              <a:rPr lang="en-US" altLang="zh-CN" sz="40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  <a:r>
              <a:rPr lang="zh-CN" altLang="en-US" sz="40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环境描写鉴赏</a:t>
            </a:r>
            <a:endParaRPr lang="zh-CN" altLang="en-US" sz="40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2606040" y="4141470"/>
            <a:ext cx="6005195" cy="706755"/>
          </a:xfrm>
          <a:prstGeom prst="rect">
            <a:avLst/>
          </a:prstGeom>
          <a:solidFill>
            <a:schemeClr val="lt1">
              <a:alpha val="7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ctr"/>
            <a:r>
              <a:rPr lang="zh-CN" altLang="en-US" sz="40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文本内容：第1-3章</a:t>
            </a:r>
            <a:endParaRPr lang="zh-CN" altLang="en-US" sz="40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60325"/>
            <a:ext cx="10515600" cy="853440"/>
          </a:xfrm>
        </p:spPr>
        <p:txBody>
          <a:bodyPr/>
          <a:p>
            <a:pPr algn="ctr"/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一、导 入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1520" y="1253490"/>
            <a:ext cx="10850880" cy="4351655"/>
          </a:xfrm>
        </p:spPr>
        <p:txBody>
          <a:bodyPr/>
          <a:p>
            <a:pPr marL="0" indent="0"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沈从文在《我的写作与水的关系》中写到：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“檐溜，小小的河流，汪洋万顷的大海，莫不对于我有过极大的帮助，我学会用小小脑子去思索一切，全亏得是水，我对于宇宙认识得深一点，也亏得是水。”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为什么水会对沈从文影响这么大呢？作为他最负盛名的《边城》，或许可以给我们一些启示。可以说，《边城》描写的就是水边的故事和水上的文化，塑造的人物也具有水一样的性格。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236220" y="120602"/>
            <a:ext cx="11719560" cy="6554470"/>
          </a:xfrm>
          <a:prstGeom prst="rect">
            <a:avLst/>
          </a:prstGeom>
          <a:solidFill>
            <a:schemeClr val="lt1">
              <a:alpha val="7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二、品读鉴赏</a:t>
            </a:r>
            <a:endParaRPr lang="zh-CN" altLang="en-US" sz="36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/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学生就预习中做好的批注在小组内交流，并派代表发言。在学生发言时，教师适时引导、补充，带领他们细读节选中的精彩段落。品读的内容集中为两个部分：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水的自然环境和水的节日文化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（一）水的自然环境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（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）碧溪（第一章）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小溪流下去，绕山岨流，约三里便汇入茶峒的大河。人若过溪越小山走去，则只一里路就到了茶峒城边。</a:t>
            </a:r>
            <a:r>
              <a:rPr lang="zh-CN" altLang="en-US" sz="28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溪流如弓背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，山路如弓弦，故远近有了小小差异。小溪宽约二十丈，</a:t>
            </a:r>
            <a:r>
              <a:rPr lang="zh-CN" altLang="en-US" sz="28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河床为大片石头作成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。静静的水即或深到一篙不能落底，却依然</a:t>
            </a:r>
            <a:r>
              <a:rPr lang="zh-CN" altLang="en-US" sz="28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清澈透明，河中游鱼来去皆可以计数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本段主要描写碧溪之水的流向、河床、水势和清浊等，与《小石潭记》有异曲同工之妙，教师可再次强调联想批注法。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106680" y="59690"/>
            <a:ext cx="12038330" cy="6739255"/>
          </a:xfrm>
          <a:prstGeom prst="rect">
            <a:avLst/>
          </a:prstGeom>
          <a:solidFill>
            <a:schemeClr val="lt1">
              <a:alpha val="7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）白河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（第二章）</a:t>
            </a:r>
            <a:endParaRPr lang="zh-CN" altLang="en-US" sz="32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深潭为白日所映照，河底小小白石子，有花纹的玛瑙石子，全看得明明白白。水中游鱼来去，全如浮在空气里。两岸多高山，山中多可以造纸的细竹，长年作深翠颜色，逼人眼目。近水人家多在桃杏花里，春天时只需注意，凡有桃花处必有人家，凡有人家处必可沽酒。夏天则晒晾在日光下耀目的紫花布衣裤，可以作为人家所在的旗帜。秋冬来时，房屋在悬崖上的，滨水的，无不朗然入目。黄泥的墙，乌黑的瓦，位置则永远那么妥贴，且与四围环境极其调和，使人迎面得到的印象，实在非常愉快。一个对于诗歌图画稍有兴味的旅客，在这小河中，蜷伏于一只小船上，作三十天的旅行，必不至于感到厌烦，正因为处处有奇迹，自然的大胆处与精巧处，无一处不使人神往倾心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本段语言文白相间，典雅优美，描写与抒情完美结合。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800" b="1" dirty="0" smtClean="0">
                <a:latin typeface="仿宋" panose="02010609060101010101" charset="-122"/>
                <a:ea typeface="仿宋" panose="02010609060101010101" charset="-122"/>
                <a:sym typeface="+mn-ea"/>
              </a:rPr>
              <a:t>    </a:t>
            </a:r>
            <a:r>
              <a:rPr lang="en-US" altLang="zh-CN" sz="2800" b="1" dirty="0" smtClean="0">
                <a:latin typeface="仿宋" panose="02010609060101010101" charset="-122"/>
                <a:ea typeface="仿宋" panose="02010609060101010101" charset="-122"/>
                <a:sym typeface="+mn-ea"/>
              </a:rPr>
              <a:t>1</a:t>
            </a:r>
            <a:r>
              <a:rPr lang="zh-CN" altLang="en-US" sz="2800" b="1" dirty="0" smtClean="0">
                <a:latin typeface="仿宋" panose="02010609060101010101" charset="-122"/>
                <a:ea typeface="仿宋" panose="02010609060101010101" charset="-122"/>
                <a:sym typeface="+mn-ea"/>
              </a:rPr>
              <a:t>、诵读品味</a:t>
            </a:r>
            <a:endParaRPr lang="zh-CN" altLang="en-US" sz="2800" b="1" dirty="0" smtClean="0">
              <a:latin typeface="仿宋" panose="02010609060101010101" charset="-122"/>
              <a:ea typeface="仿宋" panose="02010609060101010101" charset="-122"/>
              <a:sym typeface="+mn-ea"/>
            </a:endParaRPr>
          </a:p>
          <a:p>
            <a:r>
              <a:rPr lang="zh-CN" altLang="en-US" sz="2800" b="1" dirty="0" smtClean="0">
                <a:latin typeface="仿宋" panose="02010609060101010101" charset="-122"/>
                <a:ea typeface="仿宋" panose="02010609060101010101" charset="-122"/>
                <a:sym typeface="+mn-ea"/>
              </a:rPr>
              <a:t>    </a:t>
            </a:r>
            <a:r>
              <a:rPr lang="en-US" altLang="zh-CN" sz="2800" b="1" dirty="0" smtClean="0">
                <a:latin typeface="仿宋" panose="02010609060101010101" charset="-122"/>
                <a:ea typeface="仿宋" panose="02010609060101010101" charset="-122"/>
                <a:sym typeface="+mn-ea"/>
              </a:rPr>
              <a:t>2</a:t>
            </a:r>
            <a:r>
              <a:rPr lang="zh-CN" altLang="en-US" sz="2800" b="1" dirty="0" smtClean="0">
                <a:latin typeface="仿宋" panose="02010609060101010101" charset="-122"/>
                <a:ea typeface="仿宋" panose="02010609060101010101" charset="-122"/>
                <a:sym typeface="+mn-ea"/>
              </a:rPr>
              <a:t>、多角度鉴赏：视角转换、色彩搭配、动静变化、感官调动等</a:t>
            </a:r>
            <a:endParaRPr lang="zh-CN" altLang="en-US" sz="2800" b="1" dirty="0" smtClean="0">
              <a:latin typeface="仿宋" panose="02010609060101010101" charset="-122"/>
              <a:ea typeface="仿宋" panose="02010609060101010101" charset="-122"/>
              <a:sym typeface="+mn-ea"/>
            </a:endParaRPr>
          </a:p>
          <a:p>
            <a:r>
              <a:rPr lang="zh-CN" altLang="en-US" sz="2800" b="1" dirty="0" smtClean="0">
                <a:latin typeface="仿宋" panose="02010609060101010101" charset="-122"/>
                <a:ea typeface="仿宋" panose="02010609060101010101" charset="-122"/>
                <a:sym typeface="+mn-ea"/>
              </a:rPr>
              <a:t>    </a:t>
            </a:r>
            <a:r>
              <a:rPr lang="en-US" altLang="zh-CN" sz="2800" b="1" dirty="0" smtClean="0">
                <a:latin typeface="仿宋" panose="02010609060101010101" charset="-122"/>
                <a:ea typeface="仿宋" panose="02010609060101010101" charset="-122"/>
                <a:sym typeface="+mn-ea"/>
              </a:rPr>
              <a:t>3</a:t>
            </a:r>
            <a:r>
              <a:rPr lang="zh-CN" altLang="en-US" sz="2800" b="1" dirty="0" smtClean="0">
                <a:latin typeface="仿宋" panose="02010609060101010101" charset="-122"/>
                <a:ea typeface="仿宋" panose="02010609060101010101" charset="-122"/>
                <a:sym typeface="+mn-ea"/>
              </a:rPr>
              <a:t>、改编成诗歌，现代诗、古诗词均可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3200" dirty="0" smtClean="0">
                <a:latin typeface="+mn-ea"/>
                <a:sym typeface="+mn-ea"/>
              </a:rPr>
              <a:t>           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</a:t>
            </a:r>
            <a:endParaRPr lang="zh-CN" altLang="en-US" sz="32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213360" y="136477"/>
            <a:ext cx="11765280" cy="6554470"/>
          </a:xfrm>
          <a:prstGeom prst="rect">
            <a:avLst/>
          </a:prstGeom>
          <a:solidFill>
            <a:schemeClr val="lt1">
              <a:alpha val="7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）河街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（第二章）</a:t>
            </a:r>
            <a:endParaRPr lang="zh-CN" altLang="en-US" sz="28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贯串各个码头有一条河街，人家房子多一半着陆，一半在水，因为余地有限，那些房子莫不设有吊脚楼。河中涨了春水，到水逐渐进街后，河街上人家，便各用长长的梯子，一端搭在屋檐口，一端搭在城墙上，人人皆骂着嚷着，带了包袱、铺盖、米缸，从梯子上进城里去，水退时方又从城门口出城。某一年水若来得特别猛一些，沿河吊脚楼必有一处两处为大水冲去，大家皆在城上头呆望。受损失的也同样呆望着，对于所受的损失仿佛无话可说，与在自然安排下，眼见其他无可挽救的不幸来时相似。涨水时在城上还可望着骤然展宽的河面，流水浩浩荡荡，随同山水从上流浮沉而来的有房子、牛、羊、大树。于是在水势较缓处，税关趸船前面，便常常有人驾了小舢板，一见河心浮沉而来的是一匹牲畜，一段小木，或一只空船，船上有一个妇人或一个小孩哭喊的声音，便急急的把船桨去，在下游一些迎着了那个目的物，把它用长绳系定，再向岸边桨去。这些诚实勇敢的人，也爱利，也仗义，同一般当地人相似。不拘救人救物，却同样在一种愉快冒险行为中，做得十分敏捷勇敢，使人见及不能不为之喝彩。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158750" y="291465"/>
            <a:ext cx="11875135" cy="6000750"/>
          </a:xfrm>
          <a:prstGeom prst="rect">
            <a:avLst/>
          </a:prstGeom>
          <a:solidFill>
            <a:schemeClr val="lt1">
              <a:alpha val="7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针对本段对河街人事景的描写，教师引导学生从水的基本特征出发，分析水和边城人性格的相互影响。</a:t>
            </a:r>
            <a:r>
              <a:rPr lang="zh-CN" altLang="en-US" sz="32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   </a:t>
            </a:r>
            <a:endParaRPr lang="zh-CN" altLang="en-US" sz="32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上善若书、柔情似水、水滴石穿、洪水猛兽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   水的基本特征：善、柔、韧、猛</a:t>
            </a:r>
            <a:endParaRPr lang="zh-CN" altLang="en-US" sz="32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   边城人的性格：善良淳朴、柔韧刚猛</a:t>
            </a:r>
            <a:endParaRPr lang="zh-CN" altLang="en-US" sz="32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 algn="l"/>
            <a:r>
              <a:rPr lang="en-US" altLang="zh-CN" sz="32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、顺应自然而建造独具水乡特色的吊脚楼（柔而顺）</a:t>
            </a:r>
            <a:endParaRPr lang="zh-CN" altLang="en-US" sz="32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 algn="l"/>
            <a:r>
              <a:rPr lang="en-US" altLang="zh-CN" sz="32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2</a:t>
            </a:r>
            <a:r>
              <a:rPr lang="zh-CN" altLang="en-US" sz="32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、涨大水受损失时接受残酷的现实并重建家园（柔而韧）</a:t>
            </a:r>
            <a:endParaRPr lang="zh-CN" altLang="en-US" sz="32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 algn="l"/>
            <a:r>
              <a:rPr lang="en-US" altLang="zh-CN" sz="32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3</a:t>
            </a:r>
            <a:r>
              <a:rPr lang="zh-CN" altLang="en-US" sz="32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、洪水中救人救物（善良、淳朴、刚猛）</a:t>
            </a:r>
            <a:endParaRPr lang="zh-CN" altLang="en-US" sz="32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 algn="l"/>
            <a:endParaRPr lang="zh-CN" altLang="en-US" sz="32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水塑造了边城人的性格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边城人传承了古老而独具地方特色的水上节日文化——端午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（引入对端午民俗描写的鉴赏）</a:t>
            </a:r>
            <a:endParaRPr lang="zh-CN" altLang="en-US" sz="32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213360" y="63452"/>
            <a:ext cx="11765280" cy="6431280"/>
          </a:xfrm>
          <a:prstGeom prst="rect">
            <a:avLst/>
          </a:prstGeom>
          <a:solidFill>
            <a:schemeClr val="lt1">
              <a:alpha val="7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（二）水的节日文化</a:t>
            </a:r>
            <a:r>
              <a:rPr lang="zh-CN" altLang="en-US" sz="4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（第三章）</a:t>
            </a:r>
            <a:endParaRPr lang="zh-CN" altLang="en-US" sz="40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en-US" altLang="zh-CN" sz="3200" dirty="0" smtClean="0">
                <a:latin typeface="+mn-ea"/>
                <a:sym typeface="+mn-ea"/>
              </a:rPr>
              <a:t>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端午日，当地妇女小孩子，莫不穿了新衣，额角上用雄黄蘸酒画了个王字。任何人家到了这天必可以吃鱼吃肉。大约上午十一点钟左右，全茶峒人就吃了午饭，把饭吃过后，在城里住家的，莫不倒锁了门，全家出城到河边看划船。河街有熟人的，可到河街吊脚楼门口边看，不然就站在税关门口与各个码头上看。河中龙船以长潭某处作起点，税关前作终点，作比赛竞争…………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船与船的竞赛，人与鸭子的竞赛，直到天晚方能完事。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作者用简洁流畅的语言描写了赛前精心的准备、赛中激烈的场面、赛后的喜悦场景以及看赛的人群等，把我们带到了上世纪边城古老而独具特色的节日中去。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教师利用相关视频，让学生更直观地认识和感受这一端午民俗，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通过感受这一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在民俗活动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加深对边城人淳朴、坚韧、刚猛性格的认识。</a:t>
            </a:r>
            <a:r>
              <a:rPr lang="en-US" altLang="zh-CN" sz="3200" dirty="0" smtClean="0">
                <a:latin typeface="+mn-ea"/>
                <a:sym typeface="+mn-ea"/>
              </a:rPr>
              <a:t>          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</a:t>
            </a:r>
            <a:endParaRPr lang="zh-CN" altLang="en-US" sz="32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2444</Words>
  <Application>WPS 演示</Application>
  <PresentationFormat>宽屏</PresentationFormat>
  <Paragraphs>82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9" baseType="lpstr">
      <vt:lpstr>Arial</vt:lpstr>
      <vt:lpstr>宋体</vt:lpstr>
      <vt:lpstr>Wingdings</vt:lpstr>
      <vt:lpstr>黑体</vt:lpstr>
      <vt:lpstr>华文琥珀</vt:lpstr>
      <vt:lpstr>华文隶书</vt:lpstr>
      <vt:lpstr>华文行楷</vt:lpstr>
      <vt:lpstr>楷体</vt:lpstr>
      <vt:lpstr>仿宋</vt:lpstr>
      <vt:lpstr>华文楷体</vt:lpstr>
      <vt:lpstr>隶书</vt:lpstr>
      <vt:lpstr>微软雅黑</vt:lpstr>
      <vt:lpstr>Arial Unicode MS</vt:lpstr>
      <vt:lpstr>Calibri Light</vt:lpstr>
      <vt:lpstr>Calibri</vt:lpstr>
      <vt:lpstr>华文中宋</vt:lpstr>
      <vt:lpstr>Office 主题</vt:lpstr>
      <vt:lpstr>PowerPoint 演示文稿</vt:lpstr>
      <vt:lpstr>PowerPoint 演示文稿</vt:lpstr>
      <vt:lpstr>PowerPoint 演示文稿</vt:lpstr>
      <vt:lpstr>一、导 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Administrator</cp:lastModifiedBy>
  <cp:revision>86</cp:revision>
  <dcterms:created xsi:type="dcterms:W3CDTF">2018-10-07T07:42:00Z</dcterms:created>
  <dcterms:modified xsi:type="dcterms:W3CDTF">2018-10-17T08:42:02Z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2052-10.1.0.7245</vt:lpwstr>
  </property>
</Properties>
</file>