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61" r:id="rId4"/>
    <p:sldId id="259" r:id="rId5"/>
    <p:sldId id="260" r:id="rId6"/>
    <p:sldId id="286" r:id="rId7"/>
    <p:sldId id="264" r:id="rId8"/>
    <p:sldId id="287" r:id="rId9"/>
    <p:sldId id="266" r:id="rId10"/>
    <p:sldId id="265" r:id="rId11"/>
    <p:sldId id="272" r:id="rId12"/>
    <p:sldId id="284" r:id="rId13"/>
    <p:sldId id="283" r:id="rId14"/>
    <p:sldId id="282" r:id="rId15"/>
    <p:sldId id="285" r:id="rId16"/>
    <p:sldId id="267" r:id="rId17"/>
    <p:sldId id="268" r:id="rId18"/>
    <p:sldId id="269" r:id="rId19"/>
    <p:sldId id="270" r:id="rId20"/>
    <p:sldId id="291" r:id="rId21"/>
    <p:sldId id="292" r:id="rId22"/>
    <p:sldId id="293" r:id="rId23"/>
    <p:sldId id="294" r:id="rId24"/>
    <p:sldId id="295" r:id="rId25"/>
    <p:sldId id="273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34"/>
    <a:srgbClr val="0000CC"/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8" autoAdjust="0"/>
    <p:restoredTop sz="94660"/>
  </p:normalViewPr>
  <p:slideViewPr>
    <p:cSldViewPr>
      <p:cViewPr varScale="1">
        <p:scale>
          <a:sx n="66" d="100"/>
          <a:sy n="66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DBBD8-75E1-483E-8EB7-7E2719F4430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1EF69-8A5C-4F85-A4EB-6733F7726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769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1EF69-8A5C-4F85-A4EB-6733F77263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048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2018/10/14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pic/%E6%B2%88%E4%BB%8E%E6%96%87/153063/7463267/9e7ce6dce263c1b5cd1166dc?fr=lemma&amp;ct=cove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1484784"/>
            <a:ext cx="6552728" cy="2796874"/>
          </a:xfrm>
        </p:spPr>
        <p:txBody>
          <a:bodyPr>
            <a:noAutofit/>
          </a:bodyPr>
          <a:lstStyle/>
          <a:p>
            <a:pPr algn="l"/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走近</a:t>
            </a:r>
            <a:r>
              <a:rPr lang="zh-CN" altLang="en-US" sz="6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沈从文                                                            </a:t>
            </a:r>
            <a:endParaRPr lang="en-US" altLang="zh-CN" sz="60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</a:p>
          <a:p>
            <a:r>
              <a:rPr lang="en-US" altLang="zh-CN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</a:t>
            </a:r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</a:t>
            </a:r>
            <a:r>
              <a:rPr lang="en-US" altLang="zh-CN" sz="6000" b="1" dirty="0" smtClean="0">
                <a:solidFill>
                  <a:srgbClr val="009E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000" b="1" dirty="0" smtClean="0">
                <a:solidFill>
                  <a:srgbClr val="009E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边城</a:t>
            </a:r>
            <a:r>
              <a:rPr lang="en-US" altLang="zh-CN" sz="6000" b="1" dirty="0" smtClean="0">
                <a:solidFill>
                  <a:srgbClr val="009E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6000" b="1" dirty="0">
              <a:solidFill>
                <a:srgbClr val="009E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8" descr="200712278564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7"/>
          <a:stretch/>
        </p:blipFill>
        <p:spPr bwMode="auto">
          <a:xfrm>
            <a:off x="6493999" y="3212977"/>
            <a:ext cx="2388327" cy="323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472" y="49952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小说专题阅读开题指导</a:t>
            </a:r>
            <a:endParaRPr lang="zh-CN" altLang="en-US" sz="3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32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97970" y="2856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 smtClean="0"/>
              <a:t>走近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沈从文              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/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en-US" altLang="zh-CN" sz="3200" b="1" dirty="0">
                <a:solidFill>
                  <a:srgbClr val="009E47"/>
                </a:solidFill>
              </a:rPr>
              <a:t>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                                  </a:t>
            </a:r>
            <a:r>
              <a:rPr lang="en-US" altLang="zh-CN" sz="3200" b="1" dirty="0" smtClean="0">
                <a:solidFill>
                  <a:srgbClr val="0000CC"/>
                </a:solidFill>
              </a:rPr>
              <a:t>【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r>
              <a:rPr lang="en-US" altLang="zh-CN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29229"/>
            <a:ext cx="288032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035" y="1384807"/>
            <a:ext cx="3331789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386" y="554859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从文自传</a:t>
            </a:r>
            <a:r>
              <a:rPr lang="en-US" altLang="zh-CN" sz="3200" b="1" dirty="0" smtClean="0"/>
              <a:t>》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51681" y="5523694"/>
            <a:ext cx="26564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绝代风流</a:t>
            </a:r>
            <a:r>
              <a:rPr lang="en-US" altLang="zh-CN" sz="3200" b="1" dirty="0" smtClean="0"/>
              <a:t>》</a:t>
            </a:r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</a:t>
            </a:r>
            <a:r>
              <a:rPr lang="zh-CN" altLang="en-US" sz="2400" b="1" dirty="0" smtClean="0"/>
              <a:t>刘宜庆著</a:t>
            </a:r>
            <a:endParaRPr lang="zh-CN" altLang="en-US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606" y="1376108"/>
            <a:ext cx="2579693" cy="364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79491" y="5593514"/>
            <a:ext cx="33199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我的老师沈从文</a:t>
            </a:r>
            <a:r>
              <a:rPr lang="en-US" altLang="zh-CN" sz="2800" b="1" dirty="0" smtClean="0"/>
              <a:t>》</a:t>
            </a:r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  </a:t>
            </a:r>
            <a:r>
              <a:rPr lang="zh-CN" altLang="en-US" sz="2400" b="1" dirty="0" smtClean="0"/>
              <a:t>汪曾祺著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184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img3.imgtn.bdimg.com/it/u=1394742622,2198052605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6" r="1041" b="4693"/>
          <a:stretch/>
        </p:blipFill>
        <p:spPr bwMode="auto">
          <a:xfrm>
            <a:off x="-32957" y="0"/>
            <a:ext cx="91769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60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76672"/>
            <a:ext cx="8229600" cy="118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0" y="1844824"/>
            <a:ext cx="8602663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5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2018年菜单10月18日边城\IMG_20181012_160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96826"/>
            <a:ext cx="5022492" cy="539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556792"/>
            <a:ext cx="2650885" cy="4015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5666087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2005</a:t>
            </a:r>
            <a:r>
              <a:rPr lang="zh-CN" altLang="en-US" sz="2400" b="1" dirty="0" smtClean="0"/>
              <a:t>年北岳文艺出版社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8227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018年菜单10月18日边城\IMG_20181012_16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591635"/>
            <a:ext cx="3814870" cy="526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2018年菜单10月18日边城\IMG_20181012_1604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2"/>
          <a:stretch/>
        </p:blipFill>
        <p:spPr bwMode="auto">
          <a:xfrm>
            <a:off x="251519" y="188640"/>
            <a:ext cx="3816425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4621"/>
            <a:ext cx="4032447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531" y="1189718"/>
            <a:ext cx="1968500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982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2018年菜单10月18日边城\IMG_20181012_16012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" t="1608" r="4698"/>
          <a:stretch/>
        </p:blipFill>
        <p:spPr bwMode="auto">
          <a:xfrm>
            <a:off x="5172348" y="188641"/>
            <a:ext cx="386414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Desktop\2018年菜单10月18日边城\IMG_20181012_1601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2" r="-4561" b="42583"/>
          <a:stretch/>
        </p:blipFill>
        <p:spPr bwMode="auto">
          <a:xfrm>
            <a:off x="-1" y="188641"/>
            <a:ext cx="3995937" cy="373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istrator\Desktop\2018年菜单10月18日边城\IMG_20181012_1601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3" t="40845" r="683" b="-984"/>
          <a:stretch/>
        </p:blipFill>
        <p:spPr bwMode="auto">
          <a:xfrm>
            <a:off x="0" y="3923185"/>
            <a:ext cx="3995937" cy="281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52736"/>
            <a:ext cx="1968500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977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36815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走进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边城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版本的选择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/>
            </a:r>
            <a:br>
              <a:rPr lang="en-US" altLang="zh-CN" sz="3200" b="1" dirty="0" smtClean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 descr="C:\Users\Administrator\Desktop\小说课题\边城版本\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27"/>
          <a:stretch/>
        </p:blipFill>
        <p:spPr bwMode="auto">
          <a:xfrm>
            <a:off x="206083" y="1265028"/>
            <a:ext cx="1319293" cy="188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esktop\小说课题\边城版本\2345_image_file_copy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4" t="3860" r="14623" b="3116"/>
          <a:stretch/>
        </p:blipFill>
        <p:spPr bwMode="auto">
          <a:xfrm>
            <a:off x="1835696" y="1265028"/>
            <a:ext cx="1343444" cy="182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Desktop\小说课题\边城版本\2345_image_file_copy_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6" t="8612"/>
          <a:stretch/>
        </p:blipFill>
        <p:spPr bwMode="auto">
          <a:xfrm>
            <a:off x="3419872" y="1321884"/>
            <a:ext cx="1201639" cy="184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istrator\Desktop\小说课题\边城版本\2345_image_file_copy_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8" t="3644" r="3117" b="3272"/>
          <a:stretch/>
        </p:blipFill>
        <p:spPr bwMode="auto">
          <a:xfrm>
            <a:off x="4727331" y="1321884"/>
            <a:ext cx="1319201" cy="187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小说课题\边城版本\IMG_20180513_18075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" r="6026" b="-2570"/>
          <a:stretch/>
        </p:blipFill>
        <p:spPr bwMode="auto">
          <a:xfrm>
            <a:off x="206083" y="3701362"/>
            <a:ext cx="1258430" cy="208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小说课题\边城版本\4813665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7" t="6655" r="16662" b="8413"/>
          <a:stretch/>
        </p:blipFill>
        <p:spPr bwMode="auto">
          <a:xfrm>
            <a:off x="4734542" y="3782242"/>
            <a:ext cx="1416112" cy="192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Administrator\Desktop\小说课题\边城版本\-16478197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1" t="11001" r="28265" b="11673"/>
          <a:stretch/>
        </p:blipFill>
        <p:spPr bwMode="auto">
          <a:xfrm>
            <a:off x="6214294" y="3810117"/>
            <a:ext cx="1305490" cy="180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Administrator\Desktop\小说课题\边城版本\91297938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5" t="7069" r="26621" b="8311"/>
          <a:stretch/>
        </p:blipFill>
        <p:spPr bwMode="auto">
          <a:xfrm>
            <a:off x="3149968" y="3800993"/>
            <a:ext cx="1395501" cy="193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3" t="1413" r="13043" b="24399"/>
          <a:stretch/>
        </p:blipFill>
        <p:spPr bwMode="auto">
          <a:xfrm>
            <a:off x="6214294" y="1309415"/>
            <a:ext cx="1206811" cy="1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3" t="9012" r="19922" b="13160"/>
          <a:stretch/>
        </p:blipFill>
        <p:spPr bwMode="auto">
          <a:xfrm>
            <a:off x="1525376" y="3717032"/>
            <a:ext cx="1488504" cy="195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0" t="6944" r="14432"/>
          <a:stretch/>
        </p:blipFill>
        <p:spPr bwMode="auto">
          <a:xfrm>
            <a:off x="7463645" y="1265028"/>
            <a:ext cx="1403423" cy="186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5" y="3810117"/>
            <a:ext cx="1304376" cy="180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245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15201" y="5486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走进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边城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版本的选择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7" y="1910720"/>
            <a:ext cx="388843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出版社：</a:t>
            </a:r>
            <a:endParaRPr lang="en-US" altLang="zh-CN" sz="32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北京十月文艺出版社</a:t>
            </a:r>
            <a:endParaRPr lang="en-US" altLang="zh-CN" sz="2800" b="1" dirty="0" smtClean="0">
              <a:solidFill>
                <a:srgbClr val="0000CC"/>
              </a:solidFill>
            </a:endParaRPr>
          </a:p>
          <a:p>
            <a:r>
              <a:rPr lang="zh-CN" altLang="en-US" sz="2800" b="1" dirty="0">
                <a:solidFill>
                  <a:srgbClr val="0000CC"/>
                </a:solidFill>
              </a:rPr>
              <a:t>北岳文艺出版社</a:t>
            </a:r>
            <a:endParaRPr lang="en-US" altLang="zh-CN" sz="2800" b="1" dirty="0">
              <a:solidFill>
                <a:srgbClr val="0000CC"/>
              </a:solidFill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长江文艺出版社</a:t>
            </a:r>
            <a:endParaRPr lang="en-US" altLang="zh-CN" sz="2800" b="1" dirty="0" smtClean="0">
              <a:solidFill>
                <a:srgbClr val="0000CC"/>
              </a:solidFill>
            </a:endParaRPr>
          </a:p>
          <a:p>
            <a:r>
              <a:rPr lang="zh-CN" altLang="en-US" sz="2800" dirty="0" smtClean="0"/>
              <a:t>北京联合出版公司</a:t>
            </a:r>
            <a:endParaRPr lang="en-US" altLang="zh-CN" sz="2800" dirty="0" smtClean="0"/>
          </a:p>
          <a:p>
            <a:r>
              <a:rPr lang="zh-CN" altLang="en-US" sz="2800" dirty="0" smtClean="0"/>
              <a:t>武汉</a:t>
            </a:r>
            <a:r>
              <a:rPr lang="zh-CN" altLang="en-US" sz="2800" dirty="0"/>
              <a:t>出版社</a:t>
            </a:r>
            <a:endParaRPr lang="en-US" altLang="zh-CN" sz="2800" dirty="0"/>
          </a:p>
          <a:p>
            <a:r>
              <a:rPr lang="zh-CN" altLang="en-US" sz="2800" dirty="0" smtClean="0"/>
              <a:t>江苏人民出版社</a:t>
            </a:r>
            <a:endParaRPr lang="en-US" altLang="zh-CN" sz="2800" dirty="0" smtClean="0"/>
          </a:p>
          <a:p>
            <a:r>
              <a:rPr lang="zh-CN" altLang="en-US" sz="2800" dirty="0"/>
              <a:t>民主与建设出版社</a:t>
            </a:r>
            <a:endParaRPr lang="en-US" altLang="zh-CN" sz="2800" dirty="0"/>
          </a:p>
          <a:p>
            <a:r>
              <a:rPr lang="zh-CN" altLang="en-US" sz="2800" dirty="0" smtClean="0"/>
              <a:t>江苏凤凰科学技术出版社</a:t>
            </a:r>
            <a:endParaRPr lang="en-US" altLang="zh-CN" sz="2800" dirty="0" smtClean="0"/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56651" y="1933763"/>
            <a:ext cx="399593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内容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sz="32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dirty="0" smtClean="0"/>
              <a:t>单部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边城</a:t>
            </a:r>
            <a:r>
              <a:rPr lang="en-US" altLang="zh-CN" sz="2800" dirty="0" smtClean="0"/>
              <a:t>》</a:t>
            </a:r>
          </a:p>
          <a:p>
            <a:r>
              <a:rPr lang="zh-CN" altLang="en-US" sz="2800" dirty="0"/>
              <a:t>小说</a:t>
            </a:r>
            <a:r>
              <a:rPr lang="zh-CN" altLang="en-US" sz="2800" dirty="0" smtClean="0"/>
              <a:t>集</a:t>
            </a:r>
            <a:endParaRPr lang="en-US" altLang="zh-CN" sz="2800" dirty="0" smtClean="0"/>
          </a:p>
          <a:p>
            <a:r>
              <a:rPr lang="zh-CN" altLang="en-US" sz="2800" dirty="0" smtClean="0"/>
              <a:t>作者选集（小说、散文</a:t>
            </a:r>
            <a:r>
              <a:rPr lang="en-US" altLang="zh-CN" sz="2800" dirty="0" smtClean="0"/>
              <a:t>)</a:t>
            </a:r>
          </a:p>
          <a:p>
            <a:r>
              <a:rPr lang="zh-CN" altLang="en-US" sz="2800" dirty="0" smtClean="0"/>
              <a:t>中英双语</a:t>
            </a:r>
            <a:endParaRPr lang="en-US" altLang="zh-CN" sz="2800" dirty="0" smtClean="0"/>
          </a:p>
          <a:p>
            <a:r>
              <a:rPr lang="zh-CN" altLang="en-US" sz="2800" dirty="0"/>
              <a:t>配</a:t>
            </a:r>
            <a:r>
              <a:rPr lang="zh-CN" altLang="en-US" sz="2800" dirty="0" smtClean="0"/>
              <a:t>有电影剧本的改评</a:t>
            </a:r>
            <a:endParaRPr lang="en-US" altLang="zh-CN" sz="2800" dirty="0" smtClean="0"/>
          </a:p>
          <a:p>
            <a:r>
              <a:rPr lang="zh-CN" altLang="en-US" sz="2800" dirty="0"/>
              <a:t>配</a:t>
            </a:r>
            <a:r>
              <a:rPr lang="zh-CN" altLang="en-US" sz="2800" dirty="0" smtClean="0"/>
              <a:t>有名人插画</a:t>
            </a:r>
            <a:endParaRPr lang="en-US" altLang="zh-CN" sz="2800" dirty="0"/>
          </a:p>
          <a:p>
            <a:endParaRPr lang="en-US" altLang="zh-CN" sz="3200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62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632" y="1450482"/>
            <a:ext cx="8229600" cy="24048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</a:t>
            </a:r>
            <a:r>
              <a:rPr lang="zh-CN" altLang="en-US" b="1" dirty="0" smtClean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先读什么？</a:t>
            </a:r>
            <a:endParaRPr lang="en-US" altLang="zh-CN" b="1" dirty="0" smtClean="0">
              <a:solidFill>
                <a:srgbClr val="009E47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                                     </a:t>
            </a:r>
            <a:r>
              <a:rPr lang="zh-CN" altLang="en-US" sz="3900" b="1" dirty="0" smtClean="0">
                <a:solidFill>
                  <a:srgbClr val="0000CC"/>
                </a:solidFill>
              </a:rPr>
              <a:t>序</a:t>
            </a:r>
            <a:endParaRPr lang="en-US" altLang="zh-CN" sz="3900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 </a:t>
            </a:r>
            <a:r>
              <a:rPr lang="en-US" altLang="zh-CN" b="1" dirty="0" smtClean="0">
                <a:solidFill>
                  <a:srgbClr val="0000CC"/>
                </a:solidFill>
              </a:rPr>
              <a:t>          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</a:t>
            </a:r>
            <a:r>
              <a:rPr lang="zh-CN" altLang="en-US" b="1" dirty="0" smtClean="0"/>
              <a:t>思考：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写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边城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的背景与目的？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</a:t>
            </a:r>
            <a:endParaRPr lang="zh-CN" altLang="en-US" b="1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走进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边城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阅读的指导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542139" y="3880048"/>
            <a:ext cx="8229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</a:t>
            </a:r>
            <a:r>
              <a:rPr lang="zh-CN" altLang="en-US" b="1" dirty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再</a:t>
            </a:r>
            <a:r>
              <a:rPr lang="zh-CN" altLang="en-US" b="1" dirty="0" smtClean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读什么？</a:t>
            </a:r>
            <a:endParaRPr lang="en-US" altLang="zh-CN" b="1" dirty="0" smtClean="0">
              <a:solidFill>
                <a:srgbClr val="009E47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                              </a:t>
            </a:r>
            <a:r>
              <a:rPr lang="zh-CN" altLang="en-US" sz="3900" b="1" dirty="0" smtClean="0">
                <a:solidFill>
                  <a:srgbClr val="0000CC"/>
                </a:solidFill>
              </a:rPr>
              <a:t>看看章节</a:t>
            </a:r>
            <a:endParaRPr lang="en-US" altLang="zh-CN" sz="3900" b="1" dirty="0" smtClean="0">
              <a:solidFill>
                <a:srgbClr val="0000CC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altLang="zh-CN" b="1" dirty="0" smtClean="0">
                <a:solidFill>
                  <a:srgbClr val="0000CC"/>
                </a:solidFill>
              </a:rPr>
              <a:t>           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b="1" dirty="0" smtClean="0"/>
              <a:t>    猜想：        共</a:t>
            </a:r>
            <a:r>
              <a:rPr lang="en-US" altLang="zh-CN" b="1" dirty="0" smtClean="0">
                <a:solidFill>
                  <a:srgbClr val="FF0000"/>
                </a:solidFill>
              </a:rPr>
              <a:t>21</a:t>
            </a:r>
            <a:r>
              <a:rPr lang="zh-CN" altLang="en-US" b="1" dirty="0" smtClean="0"/>
              <a:t>章，每章会写些什么？</a:t>
            </a:r>
            <a:endParaRPr lang="en-US" altLang="zh-CN" b="1" dirty="0" smtClean="0"/>
          </a:p>
          <a:p>
            <a:pPr marL="0" indent="0">
              <a:buFont typeface="Arial" pitchFamily="34" charset="0"/>
              <a:buNone/>
            </a:pPr>
            <a:r>
              <a:rPr lang="en-US" altLang="zh-CN" b="1" dirty="0" smtClean="0"/>
              <a:t>                                 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7270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走进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边城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阅读的指导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00038" y="1556792"/>
            <a:ext cx="9144000" cy="5040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zh-CN" altLang="en-US" b="1" dirty="0" smtClean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学会批注</a:t>
            </a:r>
            <a:endParaRPr lang="en-US" altLang="zh-CN" b="1" dirty="0" smtClean="0">
              <a:solidFill>
                <a:srgbClr val="009E47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3" y="2237581"/>
            <a:ext cx="396875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48518" y="3784600"/>
            <a:ext cx="765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线条、符号</a:t>
            </a:r>
            <a:r>
              <a:rPr lang="zh-CN" altLang="en-US" sz="2800" dirty="0"/>
              <a:t>或</a:t>
            </a:r>
            <a:r>
              <a:rPr lang="zh-CN" altLang="en-US" sz="2800" dirty="0">
                <a:solidFill>
                  <a:srgbClr val="FF0000"/>
                </a:solidFill>
              </a:rPr>
              <a:t>简洁的文字</a:t>
            </a:r>
            <a:r>
              <a:rPr lang="zh-CN" altLang="en-US" sz="2800" dirty="0"/>
              <a:t>加以标注的读书方法。</a:t>
            </a:r>
          </a:p>
        </p:txBody>
      </p:sp>
    </p:spTree>
    <p:extLst>
      <p:ext uri="{BB962C8B-B14F-4D97-AF65-F5344CB8AC3E}">
        <p14:creationId xmlns:p14="http://schemas.microsoft.com/office/powerpoint/2010/main" val="323999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2103" y="278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走近</a:t>
            </a:r>
            <a:r>
              <a:rPr lang="zh-CN" altLang="en-US" sz="3600" b="1" dirty="0" smtClean="0">
                <a:solidFill>
                  <a:srgbClr val="009E47"/>
                </a:solidFill>
              </a:rPr>
              <a:t>沈从文</a:t>
            </a:r>
            <a:endParaRPr lang="zh-CN" altLang="en-US" sz="3200" b="1" dirty="0">
              <a:solidFill>
                <a:srgbClr val="009E47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4861" y="2232585"/>
            <a:ext cx="78875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如果我爱你是你的不幸，你这不幸是同我的生命一样长久的</a:t>
            </a:r>
            <a:r>
              <a:rPr lang="zh-CN" altLang="en-US" sz="28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。</a:t>
            </a:r>
            <a:endParaRPr lang="en-US" altLang="zh-CN" sz="2800" b="1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r>
              <a:rPr lang="en-US" altLang="zh-CN" sz="2800" b="1" dirty="0"/>
              <a:t>  </a:t>
            </a:r>
          </a:p>
          <a:p>
            <a:r>
              <a:rPr lang="en-US" altLang="zh-CN" sz="28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      </a:t>
            </a:r>
            <a:r>
              <a:rPr lang="zh-CN" altLang="zh-CN" sz="28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望到北平高空明蓝的天，使人只想下跪，你给我的影响恰如这天空，距离得那么远，我日里望着，晚上做梦，总梦到生着翅膀，向上飞举。向上飞去，便看到许多星子，都成为你的眼睛了</a:t>
            </a:r>
            <a:r>
              <a:rPr lang="zh-CN" altLang="zh-CN" sz="2800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。</a:t>
            </a:r>
            <a:endParaRPr lang="en-US" altLang="zh-CN" sz="28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34" y="980728"/>
            <a:ext cx="8023225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661248"/>
            <a:ext cx="507206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54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3877" y="314325"/>
            <a:ext cx="3528695" cy="70675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</a:t>
            </a:r>
            <a:r>
              <a:rPr lang="zh-CN" altLang="en-US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，批注生字词</a:t>
            </a:r>
          </a:p>
        </p:txBody>
      </p:sp>
      <p:sp>
        <p:nvSpPr>
          <p:cNvPr id="12290" name="文本框 7"/>
          <p:cNvSpPr txBox="1">
            <a:spLocks noChangeArrowheads="1"/>
          </p:cNvSpPr>
          <p:nvPr/>
        </p:nvSpPr>
        <p:spPr bwMode="auto">
          <a:xfrm>
            <a:off x="968375" y="1509713"/>
            <a:ext cx="55165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/>
              <a:t>查字音，解字义（包括陌生词语）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98" y="2636912"/>
            <a:ext cx="4714716" cy="409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08761" y="3789040"/>
            <a:ext cx="1554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傩送</a:t>
            </a:r>
          </a:p>
        </p:txBody>
      </p:sp>
    </p:spTree>
    <p:extLst>
      <p:ext uri="{BB962C8B-B14F-4D97-AF65-F5344CB8AC3E}">
        <p14:creationId xmlns:p14="http://schemas.microsoft.com/office/powerpoint/2010/main" val="378002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2455" y="327025"/>
            <a:ext cx="5060315" cy="7067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sym typeface="+mn-ea"/>
              </a:rPr>
              <a:t>2</a:t>
            </a:r>
            <a:r>
              <a:rPr lang="zh-CN" altLang="en-US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sym typeface="+mn-ea"/>
              </a:rPr>
              <a:t>，批注章节主要内容</a:t>
            </a:r>
          </a:p>
        </p:txBody>
      </p:sp>
      <p:sp>
        <p:nvSpPr>
          <p:cNvPr id="13314" name="文本框 4"/>
          <p:cNvSpPr txBox="1">
            <a:spLocks noChangeArrowheads="1"/>
          </p:cNvSpPr>
          <p:nvPr/>
        </p:nvSpPr>
        <p:spPr bwMode="auto">
          <a:xfrm>
            <a:off x="955663" y="1033778"/>
            <a:ext cx="74168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/>
              <a:t>用简洁的语言总结每一章节的主要内容以帮助理清小说逻辑顺序</a:t>
            </a:r>
            <a:r>
              <a:rPr lang="zh-CN" altLang="en-US" sz="2800" dirty="0" smtClean="0"/>
              <a:t>，加深</a:t>
            </a:r>
            <a:r>
              <a:rPr lang="zh-CN" altLang="en-US" sz="2800" dirty="0"/>
              <a:t>对小说内容的</a:t>
            </a:r>
            <a:r>
              <a:rPr lang="zh-CN" altLang="en-US" sz="2800" dirty="0" smtClean="0"/>
              <a:t>印象。</a:t>
            </a:r>
            <a:endParaRPr lang="en-US" altLang="zh-CN" sz="2800" dirty="0" smtClean="0"/>
          </a:p>
          <a:p>
            <a:r>
              <a:rPr lang="zh-CN" altLang="en-US" sz="2800" dirty="0" smtClean="0"/>
              <a:t> 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何人何时何地何事，尝试运用对仗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pic>
        <p:nvPicPr>
          <p:cNvPr id="6" name="Picture 2" descr="C:\Users\Administrator\Desktop\小说课题\边城版本\59014598726155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18773"/>
            <a:ext cx="3267351" cy="4291886"/>
          </a:xfrm>
          <a:prstGeom prst="rect">
            <a:avLst/>
          </a:prstGeom>
          <a:solidFill>
            <a:srgbClr val="FF0000"/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4499992" y="2973600"/>
            <a:ext cx="32993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2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第十三节</a:t>
            </a:r>
            <a:endParaRPr lang="en-US" altLang="zh-CN" sz="3200" b="1" dirty="0" smtClean="0">
              <a:solidFill>
                <a:srgbClr val="007434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r>
              <a:rPr lang="zh-CN" altLang="en-US" sz="32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 翠翠黄昏想心事</a:t>
            </a:r>
            <a:endParaRPr lang="en-US" altLang="zh-CN" sz="3200" b="1" dirty="0" smtClean="0">
              <a:solidFill>
                <a:srgbClr val="007434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r>
              <a:rPr lang="zh-CN" altLang="en-US" sz="32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 爷</a:t>
            </a:r>
            <a:r>
              <a:rPr lang="zh-CN" altLang="en-US" sz="3200" b="1" dirty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夜</a:t>
            </a:r>
            <a:r>
              <a:rPr lang="zh-CN" altLang="en-US" sz="32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月夜说故事</a:t>
            </a:r>
            <a:endParaRPr lang="zh-CN" altLang="en-US" sz="3200" b="1" dirty="0">
              <a:solidFill>
                <a:srgbClr val="007434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28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314325"/>
            <a:ext cx="5589993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3</a:t>
            </a:r>
            <a:r>
              <a:rPr lang="zh-CN" altLang="en-US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，批注嘉言</a:t>
            </a:r>
            <a:r>
              <a:rPr lang="zh-CN" altLang="en-US" sz="4000" b="1" noProof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妙语巧构思</a:t>
            </a:r>
            <a:endParaRPr lang="zh-CN" altLang="en-US" sz="4000" b="1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742" y="1412776"/>
            <a:ext cx="856895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</a:t>
            </a:r>
            <a:r>
              <a:rPr lang="zh-CN" altLang="en-US" sz="2800" b="1" dirty="0" smtClean="0">
                <a:solidFill>
                  <a:srgbClr val="009E47"/>
                </a:solidFill>
              </a:rPr>
              <a:t>第八章节</a:t>
            </a:r>
            <a:endParaRPr lang="en-US" altLang="zh-CN" sz="2800" b="1" dirty="0" smtClean="0">
              <a:solidFill>
                <a:srgbClr val="009E47"/>
              </a:solidFill>
            </a:endParaRPr>
          </a:p>
          <a:p>
            <a:r>
              <a:rPr lang="zh-CN" altLang="en-US" sz="2800" b="1" dirty="0">
                <a:solidFill>
                  <a:srgbClr val="009E47"/>
                </a:solidFill>
              </a:rPr>
              <a:t>第一段</a:t>
            </a:r>
            <a:r>
              <a:rPr lang="zh-CN" altLang="en-US" sz="2800" b="1" dirty="0" smtClean="0">
                <a:solidFill>
                  <a:srgbClr val="009E47"/>
                </a:solidFill>
              </a:rPr>
              <a:t>第一句</a:t>
            </a:r>
            <a:r>
              <a:rPr lang="zh-CN" altLang="en-US" sz="3200" dirty="0" smtClean="0"/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初五大清早落了点毛毛雨，河上游且涨了点“龙船水”，河水已变作豆绿色。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9E47"/>
                </a:solidFill>
              </a:rPr>
              <a:t>第二</a:t>
            </a:r>
            <a:r>
              <a:rPr lang="zh-CN" altLang="en-US" sz="2800" b="1" dirty="0" smtClean="0">
                <a:solidFill>
                  <a:srgbClr val="009E47"/>
                </a:solidFill>
              </a:rPr>
              <a:t>段第一句</a:t>
            </a:r>
            <a:r>
              <a:rPr lang="zh-CN" altLang="en-US" sz="3200" dirty="0" smtClean="0"/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雨落个不止，溪面一片烟。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9E47"/>
                </a:solidFill>
              </a:rPr>
              <a:t>本</a:t>
            </a:r>
            <a:r>
              <a:rPr lang="zh-CN" altLang="en-US" sz="2800" b="1" dirty="0" smtClean="0">
                <a:solidFill>
                  <a:srgbClr val="009E47"/>
                </a:solidFill>
              </a:rPr>
              <a:t>节最后一句</a:t>
            </a:r>
            <a:r>
              <a:rPr lang="zh-CN" altLang="en-US" sz="3200" dirty="0" smtClean="0"/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细雨还依然落个不止，溪面一片烟。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2742" y="4437112"/>
            <a:ext cx="85426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2800" b="1" dirty="0"/>
              <a:t>点</a:t>
            </a:r>
            <a:r>
              <a:rPr lang="zh-CN" altLang="en-US" sz="2800" b="1" dirty="0" smtClean="0"/>
              <a:t>评语：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这一章节故事在烟雨中展开，首尾呼应，借翠翠的联想描写爷爷进城的活动，反复以“她知道”的口吻叙述，感觉朦胧而悠远，构思巧妙，笔法散文化。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072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3611" y="373899"/>
            <a:ext cx="6104556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4</a:t>
            </a:r>
            <a:r>
              <a:rPr lang="zh-CN" altLang="en-US" sz="4000" b="1" noProof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，批注感慨、联想、反思</a:t>
            </a:r>
            <a:endParaRPr lang="zh-CN" altLang="en-US" sz="4000" b="1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3" descr="C:\Users\Administrator\Desktop\小说课题\边城版本\8853080016147256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7"/>
            <a:ext cx="3635896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36549" y="2707696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开头第一段最后一句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联想到</a:t>
            </a:r>
            <a:r>
              <a:rPr lang="zh-CN" altLang="en-US" sz="3200" b="1" dirty="0" smtClean="0">
                <a:solidFill>
                  <a:srgbClr val="0074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3200" b="1" dirty="0" smtClean="0">
                <a:solidFill>
                  <a:srgbClr val="0074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74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秋夜</a:t>
            </a:r>
            <a:r>
              <a:rPr lang="en-US" altLang="zh-CN" sz="3200" b="1" dirty="0" smtClean="0">
                <a:solidFill>
                  <a:srgbClr val="00743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的开头。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38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823" y="271144"/>
            <a:ext cx="3018155" cy="70675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5</a:t>
            </a:r>
            <a:r>
              <a:rPr lang="zh-CN" altLang="en-US" sz="40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，批注疑问</a:t>
            </a:r>
          </a:p>
        </p:txBody>
      </p:sp>
      <p:sp>
        <p:nvSpPr>
          <p:cNvPr id="16386" name="文本框 3"/>
          <p:cNvSpPr txBox="1">
            <a:spLocks noChangeArrowheads="1"/>
          </p:cNvSpPr>
          <p:nvPr/>
        </p:nvSpPr>
        <p:spPr bwMode="auto">
          <a:xfrm>
            <a:off x="700088" y="1008289"/>
            <a:ext cx="7923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与文本、作者</a:t>
            </a:r>
            <a:r>
              <a:rPr lang="zh-CN" altLang="en-US" sz="2800" dirty="0"/>
              <a:t>对话，将内心的疑问</a:t>
            </a:r>
            <a:r>
              <a:rPr lang="zh-CN" altLang="en-US" sz="2800" dirty="0" smtClean="0"/>
              <a:t>批注在旁。</a:t>
            </a:r>
            <a:endParaRPr lang="zh-CN" alt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99" y="1844824"/>
            <a:ext cx="3693401" cy="463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99992" y="2204864"/>
            <a:ext cx="42839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第五节最后部分：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/>
              <a:t>  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“祖父把手攀引这横缆，注目溪面升起的薄雾，仿佛看到了什么东西，轻轻的吁了一口气。”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CN" sz="2800" b="1" dirty="0" smtClean="0">
              <a:solidFill>
                <a:srgbClr val="0000CC"/>
              </a:solidFill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</a:rPr>
              <a:t>我的质疑：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爷爷仿佛看见了什么？为何叹气？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51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走进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边城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阅读要求与安排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/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595021"/>
            <a:ext cx="8640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）自主进行批注式阅读。                         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              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（一周后检查书的批注情况）</a:t>
            </a:r>
            <a:endParaRPr lang="en-US" altLang="zh-CN" sz="28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宋体" pitchFamily="2" charset="-122"/>
              </a:rPr>
              <a:t>（</a:t>
            </a:r>
            <a:r>
              <a:rPr lang="en-US" altLang="zh-CN" sz="2800" b="1" dirty="0">
                <a:latin typeface="宋体" pitchFamily="2" charset="-122"/>
              </a:rPr>
              <a:t>2</a:t>
            </a:r>
            <a:r>
              <a:rPr lang="zh-CN" altLang="en-US" sz="2800" b="1" dirty="0">
                <a:latin typeface="宋体" pitchFamily="2" charset="-122"/>
              </a:rPr>
              <a:t>）阅读阶段完成后，将</a:t>
            </a:r>
            <a:r>
              <a:rPr lang="zh-CN" altLang="en-US" sz="2800" b="1" dirty="0" smtClean="0">
                <a:latin typeface="宋体" pitchFamily="2" charset="-122"/>
              </a:rPr>
              <a:t>以书面考试</a:t>
            </a:r>
            <a:r>
              <a:rPr lang="zh-CN" altLang="en-US" sz="2800" b="1" dirty="0">
                <a:latin typeface="宋体" pitchFamily="2" charset="-122"/>
              </a:rPr>
              <a:t>的形式完成对小说内容熟悉度</a:t>
            </a:r>
            <a:r>
              <a:rPr lang="zh-CN" altLang="en-US" sz="2800" b="1" dirty="0" smtClean="0">
                <a:latin typeface="宋体" pitchFamily="2" charset="-122"/>
              </a:rPr>
              <a:t>的检查。</a:t>
            </a:r>
            <a:endParaRPr lang="en-US" altLang="zh-CN" sz="2800" b="1" dirty="0" smtClean="0">
              <a:latin typeface="宋体" pitchFamily="2" charset="-122"/>
            </a:endParaRPr>
          </a:p>
          <a:p>
            <a:endParaRPr lang="en-US" altLang="zh-CN" sz="2800" b="1" dirty="0" smtClean="0">
              <a:latin typeface="宋体" pitchFamily="2" charset="-122"/>
            </a:endParaRPr>
          </a:p>
          <a:p>
            <a:r>
              <a:rPr lang="zh-CN" altLang="en-US" sz="2800" b="1" dirty="0" smtClean="0">
                <a:latin typeface="宋体" pitchFamily="2" charset="-122"/>
              </a:rPr>
              <a:t>（</a:t>
            </a:r>
            <a:r>
              <a:rPr lang="en-US" altLang="zh-CN" sz="2800" b="1" dirty="0">
                <a:latin typeface="宋体" pitchFamily="2" charset="-122"/>
              </a:rPr>
              <a:t>3</a:t>
            </a:r>
            <a:r>
              <a:rPr lang="zh-CN" altLang="en-US" sz="2800" b="1" dirty="0">
                <a:latin typeface="宋体" pitchFamily="2" charset="-122"/>
              </a:rPr>
              <a:t>）读书交流展示：分小组合作，展示读书</a:t>
            </a:r>
            <a:r>
              <a:rPr lang="zh-CN" altLang="en-US" sz="2800" b="1" dirty="0" smtClean="0">
                <a:latin typeface="宋体" pitchFamily="2" charset="-122"/>
              </a:rPr>
              <a:t>成果。</a:t>
            </a:r>
            <a:endParaRPr lang="en-US" altLang="zh-CN" sz="2800" b="1" dirty="0">
              <a:latin typeface="宋体" pitchFamily="2" charset="-122"/>
            </a:endParaRPr>
          </a:p>
          <a:p>
            <a:endParaRPr lang="en-US" altLang="zh-CN" sz="2800" b="1" dirty="0" smtClean="0">
              <a:solidFill>
                <a:srgbClr val="0000CC"/>
              </a:solidFill>
              <a:latin typeface="宋体" pitchFamily="2" charset="-122"/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组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内角色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：</a:t>
            </a:r>
            <a:endParaRPr lang="en-US" altLang="zh-CN" sz="2800" b="1" dirty="0" smtClean="0">
              <a:solidFill>
                <a:srgbClr val="0000CC"/>
              </a:solidFill>
              <a:latin typeface="宋体" pitchFamily="2" charset="-122"/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组长</a:t>
            </a:r>
            <a:r>
              <a:rPr lang="en-US" altLang="zh-CN" sz="2800" b="1" dirty="0">
                <a:solidFill>
                  <a:srgbClr val="0000CC"/>
                </a:solidFill>
                <a:latin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、资料收集整理员</a:t>
            </a:r>
            <a:r>
              <a:rPr lang="en-US" altLang="zh-CN" sz="2800" b="1" dirty="0">
                <a:solidFill>
                  <a:srgbClr val="0000CC"/>
                </a:solidFill>
                <a:latin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、</a:t>
            </a:r>
            <a:r>
              <a:rPr lang="en-US" altLang="zh-CN" sz="2800" b="1" dirty="0" err="1">
                <a:solidFill>
                  <a:srgbClr val="0000CC"/>
                </a:solidFill>
                <a:latin typeface="宋体" pitchFamily="2" charset="-122"/>
              </a:rPr>
              <a:t>ppt</a:t>
            </a:r>
            <a:r>
              <a:rPr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制作人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itchFamily="2" charset="-122"/>
              </a:rPr>
              <a:t>2-3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itchFamily="2" charset="-122"/>
              </a:rPr>
              <a:t>、讲解员</a:t>
            </a:r>
            <a:r>
              <a:rPr lang="en-US" altLang="zh-CN" sz="2800" b="1" dirty="0">
                <a:solidFill>
                  <a:srgbClr val="0000CC"/>
                </a:solidFill>
                <a:latin typeface="宋体" pitchFamily="2" charset="-122"/>
              </a:rPr>
              <a:t>1</a:t>
            </a:r>
          </a:p>
          <a:p>
            <a:endParaRPr lang="zh-CN" altLang="en-US" sz="2800" b="1" dirty="0">
              <a:solidFill>
                <a:srgbClr val="0000CC"/>
              </a:solidFill>
              <a:latin typeface="宋体" pitchFamily="2" charset="-122"/>
            </a:endParaRPr>
          </a:p>
          <a:p>
            <a:endParaRPr lang="en-US" altLang="zh-CN" sz="28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478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900" y="54868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0000CC"/>
                </a:solidFill>
              </a:rPr>
              <a:t>                       沈从文与张兆和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" y="1700808"/>
            <a:ext cx="4346808" cy="346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3000010514061319423269543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68" y="1772816"/>
            <a:ext cx="3877476" cy="344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42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3.doubanio.com/view/subject/l/public/s276357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49177"/>
            <a:ext cx="2592288" cy="372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3.doubanio.com/view/subject/l/public/s25716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00" y="1412776"/>
            <a:ext cx="2831483" cy="366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1.doubanio.com/view/subject/l/public/s1087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12775"/>
            <a:ext cx="2808312" cy="366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716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 smtClean="0"/>
              <a:t>走近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沈从文              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/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en-US" altLang="zh-CN" sz="3200" b="1" dirty="0">
                <a:solidFill>
                  <a:srgbClr val="009E47"/>
                </a:solidFill>
              </a:rPr>
              <a:t>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                                  </a:t>
            </a:r>
            <a:r>
              <a:rPr lang="en-US" altLang="zh-CN" sz="3200" b="1" dirty="0" smtClean="0">
                <a:solidFill>
                  <a:srgbClr val="0000CC"/>
                </a:solidFill>
              </a:rPr>
              <a:t>【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r>
              <a:rPr lang="en-US" altLang="zh-CN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5" y="5229200"/>
            <a:ext cx="2523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与二哥书</a:t>
            </a:r>
            <a:r>
              <a:rPr lang="en-US" altLang="zh-CN" sz="3200" b="1" dirty="0" smtClean="0"/>
              <a:t>》</a:t>
            </a:r>
          </a:p>
          <a:p>
            <a:r>
              <a:rPr lang="zh-CN" altLang="en-US" sz="2800" b="1" dirty="0" smtClean="0"/>
              <a:t>   </a:t>
            </a:r>
            <a:r>
              <a:rPr lang="zh-CN" altLang="en-US" sz="2400" b="1" dirty="0" smtClean="0"/>
              <a:t>（张兆和）</a:t>
            </a:r>
            <a:endParaRPr lang="en-US" altLang="zh-CN" sz="24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2987046" y="5229200"/>
            <a:ext cx="30978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  《</a:t>
            </a:r>
            <a:r>
              <a:rPr lang="zh-CN" altLang="en-US" sz="3200" b="1" dirty="0" smtClean="0"/>
              <a:t>从文家书</a:t>
            </a:r>
            <a:r>
              <a:rPr lang="en-US" altLang="zh-CN" sz="3200" b="1" dirty="0" smtClean="0"/>
              <a:t>》</a:t>
            </a:r>
            <a:endParaRPr lang="en-US" altLang="zh-CN" sz="3200" b="1" dirty="0"/>
          </a:p>
          <a:p>
            <a:r>
              <a:rPr lang="zh-CN" altLang="en-US" sz="2400" b="1" dirty="0" smtClean="0"/>
              <a:t>（沈从文、张兆和）</a:t>
            </a:r>
            <a:endParaRPr lang="en-US" altLang="zh-CN" sz="24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952688" y="5259977"/>
            <a:ext cx="34387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一半温馨一半冷</a:t>
            </a:r>
            <a:r>
              <a:rPr lang="en-US" altLang="zh-CN" sz="2800" b="1" dirty="0" smtClean="0"/>
              <a:t>》</a:t>
            </a:r>
            <a:endParaRPr lang="en-US" altLang="zh-CN" sz="2800" b="1" dirty="0"/>
          </a:p>
          <a:p>
            <a:r>
              <a:rPr lang="zh-CN" altLang="en-US" sz="2400" b="1" dirty="0" smtClean="0"/>
              <a:t>   （当代作家：青</a:t>
            </a:r>
            <a:r>
              <a:rPr lang="zh-CN" altLang="en-US" sz="2400" b="1" dirty="0"/>
              <a:t>兮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95273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96" y="2037753"/>
            <a:ext cx="8229600" cy="47910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2800" b="1" dirty="0" smtClean="0"/>
              <a:t>       </a:t>
            </a:r>
            <a:r>
              <a:rPr lang="zh-CN" altLang="en-US" sz="3000" b="1" dirty="0" smtClean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“我从不用心念书，但我从不在应当背诵时节无法对付。”</a:t>
            </a:r>
            <a:endParaRPr lang="en-US" altLang="zh-CN" sz="3000" b="1" dirty="0" smtClean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“我能正确以及到我小时的一切，大约两岁左右。我从小到四岁左右，始终健全肥壮如一只小豚。四岁时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母亲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黄素英，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土家族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）一面告给我认方字，外祖母一面便给我糖吃</a:t>
            </a:r>
            <a:r>
              <a:rPr lang="en-US" altLang="zh-CN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</a:p>
          <a:p>
            <a:pPr marL="0" indent="0">
              <a:buNone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我的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祖母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刘氏是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苗族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祖父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沈宏富是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汉族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14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岁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参加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湘西靖国联军第二军游击第一支队，驻防辰州（沅陵）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。之后随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当地土著部队流徙于湘、川、黔边境与沅水流域一带，后正式参军。</a:t>
            </a:r>
            <a:r>
              <a:rPr lang="zh-CN" altLang="en-US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endParaRPr lang="en-US" altLang="zh-CN" sz="3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     </a:t>
            </a:r>
            <a:r>
              <a:rPr lang="en-US" altLang="zh-CN" sz="3000" b="1" dirty="0" smtClean="0">
                <a:solidFill>
                  <a:srgbClr val="00743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——《</a:t>
            </a:r>
            <a:r>
              <a:rPr lang="zh-CN" altLang="en-US" sz="3000" b="1" dirty="0" smtClean="0">
                <a:solidFill>
                  <a:srgbClr val="00743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从文自传</a:t>
            </a:r>
            <a:r>
              <a:rPr lang="en-US" altLang="zh-CN" sz="3000" b="1" dirty="0" smtClean="0">
                <a:solidFill>
                  <a:srgbClr val="00743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endParaRPr lang="zh-CN" altLang="en-US" sz="3000" b="1" dirty="0">
              <a:solidFill>
                <a:srgbClr val="007434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hlinkClick r:id="rId2" tooltip="少年时期的沈从文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走近</a:t>
            </a:r>
            <a:r>
              <a:rPr lang="zh-CN" altLang="en-US" sz="3600" b="1" dirty="0" smtClean="0">
                <a:solidFill>
                  <a:srgbClr val="009E47"/>
                </a:solidFill>
              </a:rPr>
              <a:t>沈从文（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1902-1988</a:t>
            </a:r>
            <a:r>
              <a:rPr lang="zh-CN" altLang="en-US" sz="3600" b="1" dirty="0" smtClean="0">
                <a:solidFill>
                  <a:srgbClr val="009E47"/>
                </a:solidFill>
              </a:rPr>
              <a:t>） 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（ 人生历炼）</a:t>
            </a:r>
            <a:endParaRPr lang="zh-CN" altLang="en-US" sz="3200" b="1" dirty="0">
              <a:solidFill>
                <a:srgbClr val="009E47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1268760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逃学大王</a:t>
            </a:r>
            <a:r>
              <a:rPr lang="zh-CN" altLang="en-US" sz="2800" b="1" dirty="0">
                <a:solidFill>
                  <a:srgbClr val="FF0000"/>
                </a:solidFill>
                <a:latin typeface="Arial"/>
              </a:rPr>
              <a:t>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9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4" y="131983"/>
            <a:ext cx="9111456" cy="670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2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5816" y="2924944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altLang="zh-CN" dirty="0" smtClean="0"/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9512" y="1608529"/>
            <a:ext cx="9036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</a:t>
            </a:r>
            <a:r>
              <a:rPr lang="zh-CN" altLang="en-US" sz="2400" b="1" dirty="0" smtClean="0"/>
              <a:t>我</a:t>
            </a:r>
            <a:r>
              <a:rPr lang="zh-CN" altLang="en-US" sz="2400" b="1" dirty="0"/>
              <a:t>准备去北京</a:t>
            </a:r>
            <a:r>
              <a:rPr lang="zh-CN" altLang="en-US" sz="2400" b="1" dirty="0" smtClean="0"/>
              <a:t>读书</a:t>
            </a:r>
            <a:r>
              <a:rPr lang="en-US" altLang="zh-CN" sz="2400" b="1" dirty="0">
                <a:latin typeface="楷体_GB2312"/>
                <a:ea typeface="楷体_GB2312"/>
              </a:rPr>
              <a:t>……</a:t>
            </a:r>
            <a:r>
              <a:rPr lang="zh-CN" altLang="en-US" sz="2400" b="1" dirty="0" smtClean="0"/>
              <a:t>我于是就</a:t>
            </a:r>
            <a:r>
              <a:rPr lang="zh-CN" altLang="en-US" sz="2400" b="1" dirty="0"/>
              <a:t>拿</a:t>
            </a:r>
            <a:r>
              <a:rPr lang="zh-CN" altLang="en-US" sz="2400" b="1" dirty="0" smtClean="0"/>
              <a:t>了我的上司写给</a:t>
            </a:r>
            <a:r>
              <a:rPr lang="zh-CN" altLang="en-US" sz="2400" b="1" dirty="0"/>
              <a:t>我的一个</a:t>
            </a:r>
            <a:r>
              <a:rPr lang="zh-CN" altLang="en-US" sz="2400" b="1" dirty="0" smtClean="0"/>
              <a:t>手谕，向</a:t>
            </a:r>
            <a:r>
              <a:rPr lang="zh-CN" altLang="en-US" sz="2400" b="1" dirty="0"/>
              <a:t>军需处取了</a:t>
            </a:r>
            <a:r>
              <a:rPr lang="en-US" altLang="zh-CN" sz="2400" b="1" dirty="0"/>
              <a:t>27</a:t>
            </a:r>
            <a:r>
              <a:rPr lang="zh-CN" altLang="en-US" sz="2400" b="1" dirty="0"/>
              <a:t>块</a:t>
            </a:r>
            <a:r>
              <a:rPr lang="zh-CN" altLang="en-US" sz="2400" b="1" dirty="0" smtClean="0"/>
              <a:t>钱，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连同</a:t>
            </a:r>
            <a:r>
              <a:rPr lang="zh-CN" altLang="en-US" sz="2400" b="1" dirty="0">
                <a:solidFill>
                  <a:srgbClr val="FF0000"/>
                </a:solidFill>
              </a:rPr>
              <a:t>他给我的一份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勇气</a:t>
            </a:r>
            <a:r>
              <a:rPr lang="zh-CN" altLang="en-US" sz="2400" b="1" dirty="0" smtClean="0"/>
              <a:t>，离开</a:t>
            </a:r>
            <a:r>
              <a:rPr lang="zh-CN" altLang="en-US" sz="2400" b="1" dirty="0"/>
              <a:t>了</a:t>
            </a:r>
            <a:r>
              <a:rPr lang="zh-CN" altLang="en-US" sz="2400" b="1" dirty="0" smtClean="0"/>
              <a:t>我那个学校，</a:t>
            </a:r>
            <a:r>
              <a:rPr lang="zh-CN" altLang="en-US" sz="2400" b="1" u="sng" dirty="0" smtClean="0"/>
              <a:t>从湖南到汉口、</a:t>
            </a:r>
            <a:r>
              <a:rPr lang="zh-CN" altLang="en-US" sz="2400" b="1" u="sng" dirty="0"/>
              <a:t>从</a:t>
            </a:r>
            <a:r>
              <a:rPr lang="zh-CN" altLang="en-US" sz="2400" b="1" u="sng" dirty="0" smtClean="0"/>
              <a:t>汉口到郑州，从</a:t>
            </a:r>
            <a:r>
              <a:rPr lang="zh-CN" altLang="en-US" sz="2400" b="1" u="sng" dirty="0"/>
              <a:t>郑州转</a:t>
            </a:r>
            <a:r>
              <a:rPr lang="zh-CN" altLang="en-US" sz="2400" b="1" u="sng" dirty="0" smtClean="0"/>
              <a:t>徐州，从</a:t>
            </a:r>
            <a:r>
              <a:rPr lang="zh-CN" altLang="en-US" sz="2400" b="1" u="sng" dirty="0"/>
              <a:t>徐州又</a:t>
            </a:r>
            <a:r>
              <a:rPr lang="zh-CN" altLang="en-US" sz="2400" b="1" u="sng" dirty="0" smtClean="0"/>
              <a:t>转天津</a:t>
            </a:r>
            <a:r>
              <a:rPr lang="zh-CN" altLang="en-US" sz="2400" b="1" u="sng" dirty="0"/>
              <a:t>，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19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天后</a:t>
            </a:r>
            <a:r>
              <a:rPr lang="zh-CN" altLang="en-US" sz="2400" b="1" dirty="0" smtClean="0"/>
              <a:t>，提</a:t>
            </a:r>
            <a:r>
              <a:rPr lang="zh-CN" altLang="en-US" sz="2400" b="1" dirty="0"/>
              <a:t>了一卷</a:t>
            </a:r>
            <a:r>
              <a:rPr lang="zh-CN" altLang="en-US" sz="2400" b="1" dirty="0" smtClean="0"/>
              <a:t>行李，出</a:t>
            </a:r>
            <a:r>
              <a:rPr lang="zh-CN" altLang="en-US" sz="2400" b="1" dirty="0"/>
              <a:t>了北京前门的</a:t>
            </a:r>
            <a:r>
              <a:rPr lang="zh-CN" altLang="en-US" sz="2400" b="1" dirty="0" smtClean="0"/>
              <a:t>车站，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呆头呆脑</a:t>
            </a:r>
            <a:r>
              <a:rPr lang="zh-CN" altLang="en-US" sz="2400" b="1" dirty="0"/>
              <a:t>在车站前面广坪中站了</a:t>
            </a:r>
            <a:r>
              <a:rPr lang="zh-CN" altLang="en-US" sz="2400" b="1" dirty="0" smtClean="0"/>
              <a:t>一会</a:t>
            </a:r>
            <a:r>
              <a:rPr lang="zh-CN" altLang="en-US" sz="2400" b="1" dirty="0"/>
              <a:t>儿</a:t>
            </a:r>
            <a:r>
              <a:rPr lang="zh-CN" altLang="en-US" sz="2400" b="1" dirty="0" smtClean="0"/>
              <a:t>。走</a:t>
            </a:r>
            <a:r>
              <a:rPr lang="zh-CN" altLang="en-US" sz="2400" b="1" dirty="0"/>
              <a:t>来一</a:t>
            </a:r>
            <a:r>
              <a:rPr lang="zh-CN" altLang="en-US" sz="2400" b="1" dirty="0" smtClean="0"/>
              <a:t>个拉</a:t>
            </a:r>
            <a:r>
              <a:rPr lang="zh-CN" altLang="en-US" sz="2400" b="1" dirty="0"/>
              <a:t>排车</a:t>
            </a:r>
            <a:r>
              <a:rPr lang="zh-CN" altLang="en-US" sz="2400" b="1" dirty="0" smtClean="0"/>
              <a:t>的，高个子，一</a:t>
            </a:r>
            <a:r>
              <a:rPr lang="zh-CN" altLang="en-US" sz="2400" b="1" dirty="0"/>
              <a:t>看情形知道我是</a:t>
            </a:r>
            <a:r>
              <a:rPr lang="zh-CN" altLang="en-US" sz="2400" b="1" dirty="0" smtClean="0"/>
              <a:t>乡巴佬，就</a:t>
            </a:r>
            <a:r>
              <a:rPr lang="zh-CN" altLang="en-US" sz="2400" b="1" dirty="0"/>
              <a:t>告给我可以坐他的排车到我所要到到的</a:t>
            </a:r>
            <a:r>
              <a:rPr lang="zh-CN" altLang="en-US" sz="2400" b="1" dirty="0" smtClean="0"/>
              <a:t>地方</a:t>
            </a:r>
            <a:r>
              <a:rPr lang="zh-CN" altLang="en-US" sz="2400" b="1" dirty="0"/>
              <a:t>去。我相信了他的</a:t>
            </a:r>
            <a:r>
              <a:rPr lang="zh-CN" altLang="en-US" sz="2400" b="1" dirty="0" smtClean="0"/>
              <a:t>建议，把</a:t>
            </a:r>
            <a:r>
              <a:rPr lang="zh-CN" altLang="en-US" sz="2400" b="1" dirty="0"/>
              <a:t>自己</a:t>
            </a:r>
            <a:r>
              <a:rPr lang="zh-CN" altLang="en-US" sz="2400" b="1" dirty="0" smtClean="0"/>
              <a:t>那点儿简单行李，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</a:rPr>
              <a:t>一个瘦小的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身体</a:t>
            </a:r>
            <a:r>
              <a:rPr lang="zh-CN" altLang="en-US" sz="2400" b="1" dirty="0" smtClean="0"/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搁</a:t>
            </a:r>
            <a:r>
              <a:rPr lang="zh-CN" altLang="en-US" sz="2400" b="1" dirty="0" smtClean="0"/>
              <a:t>到</a:t>
            </a:r>
            <a:r>
              <a:rPr lang="zh-CN" altLang="en-US" sz="2400" b="1" dirty="0"/>
              <a:t>那排车</a:t>
            </a:r>
            <a:r>
              <a:rPr lang="zh-CN" altLang="en-US" sz="2400" b="1" dirty="0" smtClean="0"/>
              <a:t>上去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很可笑地让这</a:t>
            </a:r>
            <a:r>
              <a:rPr lang="zh-CN" altLang="en-US" sz="2400" b="1" dirty="0">
                <a:solidFill>
                  <a:srgbClr val="FF0000"/>
                </a:solidFill>
              </a:rPr>
              <a:t>运货</a:t>
            </a:r>
            <a:r>
              <a:rPr lang="zh-CN" altLang="en-US" sz="2400" b="1" dirty="0"/>
              <a:t>排车把我</a:t>
            </a:r>
            <a:r>
              <a:rPr lang="zh-CN" altLang="en-US" sz="2400" b="1" dirty="0">
                <a:solidFill>
                  <a:srgbClr val="FF0000"/>
                </a:solidFill>
              </a:rPr>
              <a:t>拖进</a:t>
            </a:r>
            <a:r>
              <a:rPr lang="zh-CN" altLang="en-US" sz="2400" b="1" dirty="0"/>
              <a:t>了北京西河沿一家小客店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在旅客簿上写</a:t>
            </a:r>
            <a:r>
              <a:rPr lang="zh-CN" altLang="en-US" sz="2400" b="1" dirty="0" smtClean="0"/>
              <a:t>下</a:t>
            </a:r>
            <a:r>
              <a:rPr lang="en-US" altLang="zh-CN" sz="2400" b="1" dirty="0" smtClean="0"/>
              <a:t>——</a:t>
            </a:r>
            <a:endParaRPr lang="zh-CN" altLang="en-US" sz="2400" b="1" dirty="0"/>
          </a:p>
          <a:p>
            <a:r>
              <a:rPr lang="zh-CN" altLang="en-US" sz="2400" b="1" dirty="0" smtClean="0">
                <a:solidFill>
                  <a:srgbClr val="0000CC"/>
                </a:solidFill>
              </a:rPr>
              <a:t>                                    沈从文</a:t>
            </a:r>
            <a:r>
              <a:rPr lang="zh-CN" altLang="en-US" sz="2400" b="1" dirty="0">
                <a:solidFill>
                  <a:srgbClr val="0000CC"/>
                </a:solidFill>
              </a:rPr>
              <a:t>年二十岁学生湖南</a:t>
            </a:r>
            <a:r>
              <a:rPr lang="zh-CN" altLang="en-US" sz="2400" b="1" dirty="0" smtClean="0">
                <a:solidFill>
                  <a:srgbClr val="0000CC"/>
                </a:solidFill>
              </a:rPr>
              <a:t>风凰县</a:t>
            </a:r>
            <a:r>
              <a:rPr lang="zh-CN" altLang="en-US" sz="2400" b="1" dirty="0">
                <a:solidFill>
                  <a:srgbClr val="0000CC"/>
                </a:solidFill>
              </a:rPr>
              <a:t>人</a:t>
            </a:r>
          </a:p>
          <a:p>
            <a:r>
              <a:rPr lang="zh-CN" altLang="en-US" sz="2400" b="1" dirty="0"/>
              <a:t>便开始进到一个使</a:t>
            </a:r>
            <a:r>
              <a:rPr lang="zh-CN" altLang="en-US" sz="2400" b="1" dirty="0" smtClean="0"/>
              <a:t>我永远</a:t>
            </a:r>
            <a:r>
              <a:rPr lang="zh-CN" altLang="en-US" sz="2400" b="1" dirty="0"/>
              <a:t>无从毕业的</a:t>
            </a:r>
            <a:r>
              <a:rPr lang="zh-CN" altLang="en-US" sz="2400" b="1" dirty="0" smtClean="0"/>
              <a:t>学校，来</a:t>
            </a:r>
            <a:r>
              <a:rPr lang="zh-CN" altLang="en-US" sz="2400" b="1" dirty="0"/>
              <a:t>学那</a:t>
            </a:r>
            <a:r>
              <a:rPr lang="zh-CN" altLang="en-US" sz="2400" b="1" dirty="0" smtClean="0"/>
              <a:t>课永远</a:t>
            </a:r>
            <a:r>
              <a:rPr lang="zh-CN" altLang="en-US" sz="2400" b="1" dirty="0"/>
              <a:t>学不尽的</a:t>
            </a:r>
            <a:r>
              <a:rPr lang="zh-CN" altLang="en-US" sz="2400" b="1" dirty="0" smtClean="0"/>
              <a:t>人生了。</a:t>
            </a:r>
            <a:endParaRPr lang="zh-CN" altLang="en-US" sz="2400" b="1" dirty="0"/>
          </a:p>
          <a:p>
            <a:r>
              <a:rPr lang="en-US" altLang="zh-CN" sz="2400" dirty="0" smtClean="0"/>
              <a:t>                                                                               1932</a:t>
            </a:r>
            <a:r>
              <a:rPr lang="zh-CN" altLang="en-US" sz="2400" dirty="0"/>
              <a:t>年</a:t>
            </a:r>
            <a:r>
              <a:rPr lang="en-US" altLang="zh-CN" sz="2400" dirty="0"/>
              <a:t>8</a:t>
            </a:r>
            <a:r>
              <a:rPr lang="zh-CN" altLang="en-US" sz="2400" dirty="0"/>
              <a:t>月在青岛</a:t>
            </a:r>
            <a:r>
              <a:rPr lang="zh-CN" altLang="en-US" sz="2400" dirty="0" smtClean="0"/>
              <a:t>作</a:t>
            </a:r>
            <a:endParaRPr lang="en-US" altLang="zh-CN" sz="24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                                     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选自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《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从文自传</a:t>
            </a:r>
            <a:r>
              <a:rPr lang="en-US" altLang="zh-CN" sz="2800" b="1" dirty="0" smtClean="0">
                <a:solidFill>
                  <a:srgbClr val="0000CC"/>
                </a:solidFill>
              </a:rPr>
              <a:t>》</a:t>
            </a:r>
            <a:endParaRPr lang="zh-CN" altLang="en-US" sz="2800" b="1" dirty="0">
              <a:solidFill>
                <a:srgbClr val="0000CC"/>
              </a:solidFill>
            </a:endParaRPr>
          </a:p>
          <a:p>
            <a:endParaRPr lang="zh-CN" altLang="en-US" sz="2000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走近</a:t>
            </a:r>
            <a:r>
              <a:rPr lang="zh-CN" altLang="en-US" sz="3600" b="1" dirty="0" smtClean="0">
                <a:solidFill>
                  <a:srgbClr val="009E47"/>
                </a:solidFill>
              </a:rPr>
              <a:t>沈从文      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（ 人生历炼）</a:t>
            </a:r>
            <a:endParaRPr lang="zh-CN" altLang="en-US" sz="3200" b="1" dirty="0">
              <a:solidFill>
                <a:srgbClr val="009E47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9872" y="1106488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北平求学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/>
              </a:rPr>
              <a:t>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6910" y="-247145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走近</a:t>
            </a:r>
            <a:r>
              <a:rPr lang="zh-CN" altLang="en-US" sz="3600" b="1" dirty="0" smtClean="0">
                <a:solidFill>
                  <a:srgbClr val="009E47"/>
                </a:solidFill>
              </a:rPr>
              <a:t>沈从文      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（ 人生历炼）</a:t>
            </a:r>
            <a:endParaRPr lang="zh-CN" altLang="en-US" sz="3200" b="1" dirty="0">
              <a:solidFill>
                <a:srgbClr val="009E47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0010" y="62745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联大任教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/>
              </a:rPr>
              <a:t>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钱钟书说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，“沈从文这个人有些自卑感。”</a:t>
            </a:r>
            <a:endParaRPr lang="en-US" altLang="zh-CN" sz="2400" b="1" dirty="0" smtClean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梁实秋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说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，“从文虽然笔下洋洋洒洒，却不健谈，见人总是低着头，羞羞答答的，说话也是细声细气，关于他‘出身行伍’的事他从不多谈。”</a:t>
            </a:r>
            <a:endParaRPr lang="en-US" altLang="zh-CN" sz="2400" b="1" dirty="0" smtClean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刘文典说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，“沈从文是我的学生，他都要做教授，我岂不是成了太上教授！”          </a:t>
            </a:r>
            <a:endParaRPr lang="en-US" altLang="zh-CN" sz="2400" b="1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                                              </a:t>
            </a:r>
            <a:r>
              <a:rPr lang="zh-CN" altLang="en-US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    </a:t>
            </a:r>
            <a:r>
              <a:rPr lang="en-US" altLang="zh-CN" sz="2400" b="1" dirty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——《</a:t>
            </a:r>
            <a:r>
              <a:rPr lang="zh-CN" altLang="en-US" sz="2400" b="1" dirty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绝代风流</a:t>
            </a:r>
            <a:r>
              <a:rPr lang="en-US" altLang="zh-CN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》</a:t>
            </a:r>
            <a:r>
              <a:rPr lang="zh-CN" altLang="en-US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刘宜庆</a:t>
            </a:r>
            <a:endParaRPr lang="en-US" altLang="zh-CN" sz="2400" b="1" dirty="0">
              <a:solidFill>
                <a:srgbClr val="007434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汪曾祺说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，“我的老师爱用一个别人不常用的词“耐烦”。他说自己不是天才，只是耐烦。</a:t>
            </a:r>
            <a:r>
              <a:rPr lang="en-US" altLang="zh-CN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《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边城</a:t>
            </a:r>
            <a:r>
              <a:rPr lang="en-US" altLang="zh-CN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》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一共不到七万字，他告诉我，写了半年。他称他的小说为“习作”并不完全是谦虚，有些小说是为了教创作课给学生示范而写的。他的原稿，一改再改，天头地脚页边，都是修改的字迹，蜘蛛网似的，这里牵出一条，那里牵出一</a:t>
            </a:r>
            <a:r>
              <a:rPr lang="zh-CN" altLang="en-US" sz="2400" b="1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条。先生爱改自己的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文章。作品发表了。改。成书了，改。只有一本</a:t>
            </a:r>
            <a:r>
              <a:rPr lang="en-US" altLang="zh-CN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《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从文自传</a:t>
            </a:r>
            <a:r>
              <a:rPr lang="en-US" altLang="zh-CN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》</a:t>
            </a:r>
            <a:r>
              <a:rPr lang="zh-CN" altLang="en-US" sz="2400" b="1" dirty="0" smtClean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只用了三个星期，一气呵成</a:t>
            </a:r>
            <a:r>
              <a:rPr lang="zh-CN" altLang="en-US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。            </a:t>
            </a:r>
            <a:r>
              <a:rPr lang="en-US" altLang="zh-CN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——《</a:t>
            </a:r>
            <a:r>
              <a:rPr lang="zh-CN" altLang="en-US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我的老师沈从文</a:t>
            </a:r>
            <a:r>
              <a:rPr lang="en-US" altLang="zh-CN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》</a:t>
            </a:r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</a:t>
            </a:r>
            <a:r>
              <a:rPr lang="en-US" altLang="zh-CN" sz="2400" b="1" dirty="0" smtClean="0">
                <a:solidFill>
                  <a:srgbClr val="007434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                                                     </a:t>
            </a:r>
            <a:endParaRPr lang="zh-CN" altLang="en-US" sz="2400" dirty="0">
              <a:solidFill>
                <a:srgbClr val="007434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20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57946"/>
            <a:ext cx="86868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 smtClean="0"/>
              <a:t>     </a:t>
            </a:r>
            <a:r>
              <a:rPr lang="en-US" altLang="zh-CN" b="1" dirty="0" smtClean="0"/>
              <a:t>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沈从文的墓地</a:t>
            </a:r>
            <a:r>
              <a:rPr lang="zh-CN" altLang="en-US" dirty="0"/>
              <a:t>建在一块狭长的小草坪上，没有坟冢，只树有一块</a:t>
            </a:r>
            <a:r>
              <a:rPr lang="en-US" altLang="zh-CN" dirty="0"/>
              <a:t>6</a:t>
            </a:r>
            <a:r>
              <a:rPr lang="zh-CN" altLang="en-US" dirty="0"/>
              <a:t>吨多重的天然五彩石，石正面镌刻的是沈从文手迹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照我思索，能理解我；照我思索，可认识人。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石</a:t>
            </a:r>
            <a:r>
              <a:rPr lang="zh-CN" altLang="en-US" dirty="0"/>
              <a:t>背面是沈从文的姨妹张充和的撰联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不折不从，星斗其文；亦慈亦让，赤子其人。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 smtClean="0"/>
              <a:t> 其</a:t>
            </a:r>
            <a:r>
              <a:rPr lang="zh-CN" altLang="en-US" dirty="0"/>
              <a:t>联句尾四字</a:t>
            </a:r>
            <a:r>
              <a:rPr lang="zh-CN" altLang="en-US" dirty="0" smtClean="0"/>
              <a:t>：  </a:t>
            </a:r>
            <a:r>
              <a:rPr lang="zh-CN" altLang="en-US" sz="4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“从文让人”。</a:t>
            </a:r>
            <a:endParaRPr lang="zh-CN" altLang="en-US" sz="4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88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走近</a:t>
            </a:r>
            <a:r>
              <a:rPr lang="zh-CN" altLang="en-US" sz="3600" b="1" dirty="0" smtClean="0">
                <a:solidFill>
                  <a:srgbClr val="009E47"/>
                </a:solidFill>
              </a:rPr>
              <a:t>沈从文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（</a:t>
            </a:r>
            <a:r>
              <a:rPr lang="en-US" altLang="zh-CN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1902-1988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 ）     </a:t>
            </a:r>
            <a:endParaRPr lang="zh-CN" altLang="en-US" sz="3200" b="1" dirty="0">
              <a:solidFill>
                <a:srgbClr val="009E47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980728"/>
            <a:ext cx="831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“一个士兵不是战死沙场，便是回到故乡。”</a:t>
            </a:r>
            <a:endParaRPr lang="en-US" altLang="zh-CN" sz="3200" b="1" dirty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/>
              <a:t>               </a:t>
            </a:r>
            <a:r>
              <a:rPr lang="en-US" altLang="zh-CN" sz="2400" dirty="0" smtClean="0"/>
              <a:t>                             ——</a:t>
            </a:r>
            <a:r>
              <a:rPr lang="zh-CN" altLang="en-US" sz="2400" dirty="0"/>
              <a:t>画家</a:t>
            </a:r>
            <a:r>
              <a:rPr lang="zh-CN" altLang="en-US" sz="2400" b="1" dirty="0">
                <a:solidFill>
                  <a:srgbClr val="009E47"/>
                </a:solidFill>
              </a:rPr>
              <a:t>黄永玉</a:t>
            </a:r>
            <a:r>
              <a:rPr lang="zh-CN" altLang="en-US" sz="2400" dirty="0"/>
              <a:t>为沈从文题写的碑文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0081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</TotalTime>
  <Words>1399</Words>
  <Application>Microsoft Office PowerPoint</Application>
  <PresentationFormat>全屏显示(4:3)</PresentationFormat>
  <Paragraphs>123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走近沈从文</vt:lpstr>
      <vt:lpstr>                       沈从文与张兆和</vt:lpstr>
      <vt:lpstr>走近沈从文                                                   【推荐阅读】</vt:lpstr>
      <vt:lpstr>走近沈从文（1902-1988） （ 人生历炼）</vt:lpstr>
      <vt:lpstr>PowerPoint 演示文稿</vt:lpstr>
      <vt:lpstr>走近沈从文      （ 人生历炼）</vt:lpstr>
      <vt:lpstr>走近沈从文      （ 人生历炼）</vt:lpstr>
      <vt:lpstr>走近沈从文（1902-1988 ）     </vt:lpstr>
      <vt:lpstr>走近沈从文                                                   【推荐阅读】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走进《边城 》                                       版本的选择 </vt:lpstr>
      <vt:lpstr>走进《边城 》                                     版本的选择 </vt:lpstr>
      <vt:lpstr>走进《边城 》                                     阅读的指导 </vt:lpstr>
      <vt:lpstr>走进《边城 》                                     阅读的指导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走进《边城 》                                   阅读要求与安排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86</cp:revision>
  <dcterms:created xsi:type="dcterms:W3CDTF">2018-05-12T12:51:06Z</dcterms:created>
  <dcterms:modified xsi:type="dcterms:W3CDTF">2018-10-14T05:56:54Z</dcterms:modified>
</cp:coreProperties>
</file>