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13"/>
  </p:notesMasterIdLst>
  <p:sldIdLst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1280249-FA94-4392-B15D-BB25455B0245}">
          <p14:sldIdLst>
            <p14:sldId id="26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1EF4A-625F-4347-905F-9993161E36FC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EF13D-3DDD-472F-BF95-D57FB8774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8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>
            <a:extLst>
              <a:ext uri="{FF2B5EF4-FFF2-40B4-BE49-F238E27FC236}">
                <a16:creationId xmlns:a16="http://schemas.microsoft.com/office/drawing/2014/main" id="{78168350-2833-4C68-8205-2F29938BDDE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>
            <a:extLst>
              <a:ext uri="{FF2B5EF4-FFF2-40B4-BE49-F238E27FC236}">
                <a16:creationId xmlns:a16="http://schemas.microsoft.com/office/drawing/2014/main" id="{1BCF17E3-86E8-43D9-8808-1EFF6A4D1FD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>
                <a:latin typeface="宋体" panose="02010600030101010101" pitchFamily="2" charset="-122"/>
              </a:rPr>
              <a:t>成都市</a:t>
            </a:r>
            <a:r>
              <a:rPr lang="en-US" altLang="zh-CN">
                <a:latin typeface="宋体" panose="02010600030101010101" pitchFamily="2" charset="-122"/>
              </a:rPr>
              <a:t>2017</a:t>
            </a:r>
            <a:r>
              <a:rPr lang="zh-CN" altLang="en-US">
                <a:latin typeface="宋体" panose="02010600030101010101" pitchFamily="2" charset="-122"/>
              </a:rPr>
              <a:t>年名师专项课题</a:t>
            </a:r>
            <a:r>
              <a:rPr lang="en-US" altLang="zh-CN">
                <a:latin typeface="宋体" panose="02010600030101010101" pitchFamily="2" charset="-122"/>
              </a:rPr>
              <a:t>2016—2020</a:t>
            </a:r>
            <a:endParaRPr lang="zh-CN" altLang="en-US">
              <a:latin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17412" name="灯片编号占位符 3">
            <a:extLst>
              <a:ext uri="{FF2B5EF4-FFF2-40B4-BE49-F238E27FC236}">
                <a16:creationId xmlns:a16="http://schemas.microsoft.com/office/drawing/2014/main" id="{55C0ED34-DB46-4AB2-9976-2E276CC4FD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C9DFF4-A6D9-4AE3-A0AF-7384F47516DC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1EC65D7-471E-4FDC-9775-C9ECB84A21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2251DA2-06B1-406A-84D1-DF86B4D3D6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4DF0CC2-2F84-48B9-87AA-F5535959F8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2081DA-BB09-407D-8962-1EC0AB8A94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0173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5B43D3B-8573-4B02-897E-A1B83F012A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7593149-E27A-4DAA-97F4-2E68822757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8F50539-A957-4E52-B0A0-4D36983333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556DF4-A495-4DC8-A0A3-3F34759FE4D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620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D8CA04B-B066-4206-94E3-CF63349CA2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F87F964-A96D-463B-8E24-6AFB0765D6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E776488-0307-42E6-99BE-15125A55F1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84F78A-D70E-468C-A3B0-B926F2C6DB9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2269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2276475"/>
            <a:ext cx="5384800" cy="3849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2276475"/>
            <a:ext cx="5384800" cy="38496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619FFC-EBD2-4D5D-90AF-0B70515248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AD4566-A196-4B00-B1D2-4817C1F66E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529977-202B-47E6-A191-221E181210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4BA0D8-C95E-4356-9C51-04B5E4D438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70853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4EFD2B7-0A13-4094-AD90-3D6FD39576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4B7594D-CB71-4780-A977-4D5572DEE5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0DA4025-B766-4873-9DDE-D30F48F8CD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2EFFE5-74EF-412F-B3F1-F5815662203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56977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61EDA32-4624-4AB8-A216-AC2535ADBC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45D38BF-6E89-406A-B5F1-0435BFEFB2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ECF673B-9278-4312-867E-464790B000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3DB595-AF78-42F4-B94F-EB1C11564F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46686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B3FD4335-430D-4951-9475-A541A8E39E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3E90C4F-10E9-4765-AB84-BA0FE6DD50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1457770-CB9E-4B04-8270-E5B96179C3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CD3BAB-F12E-4459-A6B8-CD1CC892A1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18608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4892C4-FF4A-417E-BFF8-9C6A6596A3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D3F030-EB19-4EA6-ADCB-AF0AFB4837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3DC986-DF0F-465D-9837-CE2D2CE685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0A8A20-567E-42E4-97CD-BB537A4128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8798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963BDA-8739-45C7-99F5-B0A2E275DA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DA5DF7-AAB9-4025-8845-27E4C98674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7A1DD0-219D-41A4-8A17-C60D914B10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363AF-2F16-4D54-8BA3-4388812483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17691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2BACB3-31E2-4C58-9317-908559BB1D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E02BD65-9BA1-4059-A5B2-A26B3ED400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D72B72C-413C-4248-9947-E68C5B1966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74255-36EA-49BD-99F2-B01006F497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7113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1900" y="981075"/>
            <a:ext cx="2745317" cy="51450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981075"/>
            <a:ext cx="8039100" cy="51450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220306-7A3C-44D6-97F6-ED6B10F6DE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C02150-51E7-43CC-A58C-E507372B86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2DCB214-4C05-4A59-9C3D-FCF312E147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E1DDA6-E8D9-4080-86BA-11ABBC4CE3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8020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832B481-30DE-48F9-8B45-827719A9A7D4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B35AABE-7933-485E-AD6F-FC95A3E061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06C0D53-C05D-42B0-A1E8-434F65567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981075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EB5F97F-13F3-41C1-A3BB-B9060716D2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76475"/>
            <a:ext cx="10972800" cy="384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2E7E42D-4E47-45CA-9D98-71DF99B7601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ea typeface="黑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98BB735-BA0A-4424-B9CE-EFB2B9C4567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ea typeface="黑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BB9A764-0C3A-4DCB-86CE-326845D8EC9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fld id="{444914DA-1516-4363-B3B1-279C0223B1C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9547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>
            <a:extLst>
              <a:ext uri="{FF2B5EF4-FFF2-40B4-BE49-F238E27FC236}">
                <a16:creationId xmlns:a16="http://schemas.microsoft.com/office/drawing/2014/main" id="{EF172F07-3A83-4B1D-B8BB-BEB1A7128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9751" y="1585727"/>
            <a:ext cx="8215313" cy="66236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9pPr>
          </a:lstStyle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高中语文小说专题学习四阶阅读策略实践研究</a:t>
            </a:r>
          </a:p>
        </p:txBody>
      </p:sp>
      <p:sp>
        <p:nvSpPr>
          <p:cNvPr id="2051" name="TextBox 3">
            <a:extLst>
              <a:ext uri="{FF2B5EF4-FFF2-40B4-BE49-F238E27FC236}">
                <a16:creationId xmlns:a16="http://schemas.microsoft.com/office/drawing/2014/main" id="{25F1F9E1-94E7-4DA8-952D-47A454BB00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64" y="1000126"/>
            <a:ext cx="5076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华文行楷" panose="020B0503020204020204" pitchFamily="2" charset="-122"/>
                <a:ea typeface="华文行楷" panose="020B0503020204020204" pitchFamily="2" charset="-122"/>
              </a:rPr>
              <a:t>成都市</a:t>
            </a:r>
            <a:r>
              <a:rPr lang="en-US" altLang="zh-CN">
                <a:solidFill>
                  <a:srgbClr val="000000"/>
                </a:solidFill>
                <a:latin typeface="华文行楷" panose="020B0503020204020204" pitchFamily="2" charset="-122"/>
                <a:ea typeface="华文行楷" panose="020B0503020204020204" pitchFamily="2" charset="-122"/>
              </a:rPr>
              <a:t>2017</a:t>
            </a:r>
            <a:r>
              <a:rPr lang="zh-CN" altLang="en-US">
                <a:solidFill>
                  <a:srgbClr val="000000"/>
                </a:solidFill>
                <a:latin typeface="华文行楷" panose="020B0503020204020204" pitchFamily="2" charset="-122"/>
                <a:ea typeface="华文行楷" panose="020B0503020204020204" pitchFamily="2" charset="-122"/>
              </a:rPr>
              <a:t>年名师专项课题</a:t>
            </a:r>
            <a:r>
              <a:rPr lang="en-US" altLang="zh-CN">
                <a:solidFill>
                  <a:srgbClr val="000000"/>
                </a:solidFill>
                <a:latin typeface="华文行楷" panose="020B0503020204020204" pitchFamily="2" charset="-122"/>
                <a:ea typeface="华文行楷" panose="020B0503020204020204" pitchFamily="2" charset="-122"/>
              </a:rPr>
              <a:t>2016—2020</a:t>
            </a:r>
            <a:endParaRPr lang="zh-CN" altLang="en-US">
              <a:solidFill>
                <a:srgbClr val="000000"/>
              </a:solidFill>
              <a:latin typeface="华文行楷" panose="020B0503020204020204" pitchFamily="2" charset="-122"/>
              <a:ea typeface="华文行楷" panose="020B0503020204020204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070B9-7AFD-42AA-BF0C-881D1699DC2C}"/>
              </a:ext>
            </a:extLst>
          </p:cNvPr>
          <p:cNvSpPr txBox="1"/>
          <p:nvPr/>
        </p:nvSpPr>
        <p:spPr>
          <a:xfrm>
            <a:off x="2381250" y="2928938"/>
            <a:ext cx="763863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微软雅黑"/>
                <a:ea typeface="微软雅黑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微软雅黑"/>
                <a:ea typeface="微软雅黑"/>
              </a:rPr>
              <a:t>牧羊少年奇幻之旅</a:t>
            </a:r>
            <a:r>
              <a:rPr lang="en-US" altLang="zh-CN" sz="3200" b="1" dirty="0">
                <a:solidFill>
                  <a:srgbClr val="000000"/>
                </a:solidFill>
                <a:latin typeface="微软雅黑"/>
                <a:ea typeface="微软雅黑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微软雅黑"/>
                <a:ea typeface="微软雅黑"/>
              </a:rPr>
              <a:t>第</a:t>
            </a:r>
            <a:r>
              <a:rPr lang="zh-CN" altLang="zh-CN" sz="3200" b="1" dirty="0"/>
              <a:t>Ⅲ</a:t>
            </a:r>
            <a:r>
              <a:rPr lang="zh-CN" altLang="en-US" sz="3200" b="1" dirty="0">
                <a:solidFill>
                  <a:srgbClr val="000000"/>
                </a:solidFill>
                <a:latin typeface="微软雅黑"/>
                <a:ea typeface="微软雅黑"/>
              </a:rPr>
              <a:t>阶探究发现课</a:t>
            </a:r>
          </a:p>
        </p:txBody>
      </p:sp>
      <p:sp>
        <p:nvSpPr>
          <p:cNvPr id="2054" name="TextBox 6">
            <a:extLst>
              <a:ext uri="{FF2B5EF4-FFF2-40B4-BE49-F238E27FC236}">
                <a16:creationId xmlns:a16="http://schemas.microsoft.com/office/drawing/2014/main" id="{F5E7F589-C6B0-4C60-901B-ED053CE95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1450" y="214313"/>
            <a:ext cx="5416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ahoma" panose="020B0604030504040204" pitchFamily="34" charset="0"/>
                <a:ea typeface="黑体" panose="02010609060101010101" pitchFamily="49" charset="-122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FF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成都市教师发展基地学校菜单培训课程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079801-C12C-44F6-9315-03776210E90C}"/>
              </a:ext>
            </a:extLst>
          </p:cNvPr>
          <p:cNvSpPr txBox="1"/>
          <p:nvPr/>
        </p:nvSpPr>
        <p:spPr>
          <a:xfrm>
            <a:off x="3424335" y="4208106"/>
            <a:ext cx="50851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n-ea"/>
              </a:rPr>
              <a:t>双流区王泽军工作室   钟敏</a:t>
            </a:r>
            <a:endParaRPr lang="en-US" altLang="zh-CN" sz="2800" dirty="0">
              <a:latin typeface="+mn-ea"/>
            </a:endParaRPr>
          </a:p>
          <a:p>
            <a:r>
              <a:rPr lang="zh-CN" altLang="en-US" sz="2800" dirty="0">
                <a:latin typeface="+mn-ea"/>
              </a:rPr>
              <a:t>成都电子信息学校</a:t>
            </a:r>
            <a:endParaRPr lang="en-US" altLang="zh-CN" sz="2800" dirty="0">
              <a:latin typeface="+mn-ea"/>
            </a:endParaRPr>
          </a:p>
          <a:p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2" y="2693457"/>
            <a:ext cx="9601196" cy="1303867"/>
          </a:xfrm>
        </p:spPr>
        <p:txBody>
          <a:bodyPr/>
          <a:lstStyle/>
          <a:p>
            <a:r>
              <a:rPr lang="zh-CN" altLang="en-US" sz="6600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谢谢，再见！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45344" y="4035334"/>
            <a:ext cx="2926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我也可以吗？</a:t>
            </a:r>
          </a:p>
        </p:txBody>
      </p:sp>
      <p:pic>
        <p:nvPicPr>
          <p:cNvPr id="5" name="图片 4" descr="QQ图片20181119093635"/>
          <p:cNvPicPr>
            <a:picLocks noChangeAspect="1"/>
          </p:cNvPicPr>
          <p:nvPr/>
        </p:nvPicPr>
        <p:blipFill>
          <a:blip r:embed="rId2"/>
          <a:srcRect t="44230" r="-219" b="39343"/>
          <a:stretch>
            <a:fillRect/>
          </a:stretch>
        </p:blipFill>
        <p:spPr>
          <a:xfrm>
            <a:off x="2110740" y="1558290"/>
            <a:ext cx="7564755" cy="16522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55235" y="2131695"/>
            <a:ext cx="4106545" cy="76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60截图201811160951357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5" y="852805"/>
            <a:ext cx="10894695" cy="1261745"/>
          </a:xfrm>
          <a:prstGeom prst="rect">
            <a:avLst/>
          </a:prstGeom>
        </p:spPr>
      </p:pic>
      <p:pic>
        <p:nvPicPr>
          <p:cNvPr id="8" name="图片 7" descr="360截图201811161008138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965" y="2595245"/>
            <a:ext cx="9264015" cy="25577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V="1">
            <a:off x="4146550" y="1619250"/>
            <a:ext cx="829945" cy="76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V="1">
            <a:off x="1180465" y="3233420"/>
            <a:ext cx="2093595" cy="76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>
                <a:solidFill>
                  <a:schemeClr val="accent2"/>
                </a:solidFill>
              </a:rPr>
              <a:t>探究一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5452" y="2776123"/>
            <a:ext cx="9879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你是否赞同部分网友的观点说这本书是心灵鸡汤和成功学？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03985" y="4333408"/>
            <a:ext cx="870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文章链接：</a:t>
            </a:r>
            <a:r>
              <a:rPr lang="en-US" altLang="zh-CN" sz="2000" dirty="0">
                <a:solidFill>
                  <a:schemeClr val="accent2"/>
                </a:solidFill>
              </a:rPr>
              <a:t>《</a:t>
            </a:r>
            <a:r>
              <a:rPr lang="zh-CN" altLang="en-US" sz="2000" dirty="0">
                <a:solidFill>
                  <a:schemeClr val="accent2"/>
                </a:solidFill>
              </a:rPr>
              <a:t>细数“心灵鸡汤”几宗罪</a:t>
            </a:r>
            <a:r>
              <a:rPr lang="en-US" altLang="zh-CN" sz="2000" dirty="0">
                <a:solidFill>
                  <a:schemeClr val="accent2"/>
                </a:solidFill>
              </a:rPr>
              <a:t>》</a:t>
            </a:r>
            <a:r>
              <a:rPr lang="zh-CN" altLang="en-US" sz="2000" dirty="0">
                <a:solidFill>
                  <a:schemeClr val="accent2"/>
                </a:solidFill>
              </a:rPr>
              <a:t>选段和</a:t>
            </a:r>
            <a:r>
              <a:rPr lang="en-US" altLang="zh-CN" sz="2000" dirty="0">
                <a:solidFill>
                  <a:schemeClr val="accent2"/>
                </a:solidFill>
              </a:rPr>
              <a:t>《</a:t>
            </a:r>
            <a:r>
              <a:rPr lang="zh-CN" altLang="en-US" sz="2000" dirty="0">
                <a:solidFill>
                  <a:schemeClr val="accent2"/>
                </a:solidFill>
              </a:rPr>
              <a:t>害人不浅的励志学、成功学</a:t>
            </a:r>
            <a:r>
              <a:rPr lang="en-US" altLang="zh-CN" sz="2000" dirty="0">
                <a:solidFill>
                  <a:schemeClr val="accent2"/>
                </a:solidFill>
              </a:rPr>
              <a:t>》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75657" y="466531"/>
            <a:ext cx="44486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成功</a:t>
            </a:r>
            <a:r>
              <a:rPr lang="zh-CN" altLang="en-US" sz="3200" dirty="0"/>
              <a:t>的定义是什么？</a:t>
            </a:r>
          </a:p>
        </p:txBody>
      </p:sp>
      <p:sp>
        <p:nvSpPr>
          <p:cNvPr id="5" name="矩形 4"/>
          <p:cNvSpPr/>
          <p:nvPr/>
        </p:nvSpPr>
        <p:spPr>
          <a:xfrm>
            <a:off x="1175657" y="1389861"/>
            <a:ext cx="101874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你们认为现实生活中什么样的人生才是</a:t>
            </a:r>
            <a:r>
              <a:rPr lang="zh-CN" altLang="en-US" sz="5400" b="1" dirty="0">
                <a:solidFill>
                  <a:schemeClr val="accent2"/>
                </a:solidFill>
              </a:rPr>
              <a:t>成功</a:t>
            </a:r>
            <a:r>
              <a:rPr lang="zh-CN" altLang="en-US" sz="3200" dirty="0"/>
              <a:t>的人生？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5151" y="265955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</a:rPr>
              <a:t>探究二</a:t>
            </a:r>
          </a:p>
        </p:txBody>
      </p:sp>
      <p:sp>
        <p:nvSpPr>
          <p:cNvPr id="7" name="矩形 6"/>
          <p:cNvSpPr/>
          <p:nvPr/>
        </p:nvSpPr>
        <p:spPr>
          <a:xfrm>
            <a:off x="2047055" y="3850140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善良正直但是平凡普通地过完一生算不算一种成功？</a:t>
            </a:r>
          </a:p>
        </p:txBody>
      </p:sp>
      <p:sp>
        <p:nvSpPr>
          <p:cNvPr id="8" name="矩形 7"/>
          <p:cNvSpPr/>
          <p:nvPr/>
        </p:nvSpPr>
        <p:spPr>
          <a:xfrm>
            <a:off x="708862" y="5137399"/>
            <a:ext cx="46730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文章链接：</a:t>
            </a:r>
            <a:r>
              <a:rPr lang="en-US" altLang="zh-CN" sz="2000" dirty="0">
                <a:solidFill>
                  <a:schemeClr val="accent2"/>
                </a:solidFill>
              </a:rPr>
              <a:t>《</a:t>
            </a:r>
            <a:r>
              <a:rPr lang="zh-CN" altLang="en-US" sz="2000" dirty="0">
                <a:solidFill>
                  <a:schemeClr val="accent2"/>
                </a:solidFill>
              </a:rPr>
              <a:t>俞敏洪：我这样定义成功</a:t>
            </a:r>
            <a:r>
              <a:rPr lang="en-US" altLang="zh-CN" sz="2000" dirty="0">
                <a:solidFill>
                  <a:schemeClr val="accent2"/>
                </a:solidFill>
              </a:rPr>
              <a:t>》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81119093645"/>
          <p:cNvPicPr>
            <a:picLocks noChangeAspect="1"/>
          </p:cNvPicPr>
          <p:nvPr/>
        </p:nvPicPr>
        <p:blipFill>
          <a:blip r:embed="rId2"/>
          <a:srcRect l="-2961" t="54830" r="-2490" b="22588"/>
          <a:stretch>
            <a:fillRect/>
          </a:stretch>
        </p:blipFill>
        <p:spPr>
          <a:xfrm>
            <a:off x="2366645" y="1083945"/>
            <a:ext cx="7038340" cy="2008505"/>
          </a:xfrm>
          <a:prstGeom prst="rect">
            <a:avLst/>
          </a:prstGeom>
        </p:spPr>
      </p:pic>
      <p:pic>
        <p:nvPicPr>
          <p:cNvPr id="5" name="图片 4" descr="QQ图片20181119093653"/>
          <p:cNvPicPr>
            <a:picLocks noChangeAspect="1"/>
          </p:cNvPicPr>
          <p:nvPr/>
        </p:nvPicPr>
        <p:blipFill>
          <a:blip r:embed="rId3"/>
          <a:srcRect l="-1318" t="53475" r="-333" b="25607"/>
          <a:stretch>
            <a:fillRect/>
          </a:stretch>
        </p:blipFill>
        <p:spPr>
          <a:xfrm>
            <a:off x="2030730" y="3540125"/>
            <a:ext cx="8130540" cy="16452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>
                <a:solidFill>
                  <a:schemeClr val="accent2"/>
                </a:solidFill>
              </a:rPr>
              <a:t>探究三</a:t>
            </a:r>
          </a:p>
        </p:txBody>
      </p:sp>
      <p:sp>
        <p:nvSpPr>
          <p:cNvPr id="4" name="矩形 3"/>
          <p:cNvSpPr/>
          <p:nvPr/>
        </p:nvSpPr>
        <p:spPr>
          <a:xfrm>
            <a:off x="1295402" y="3067550"/>
            <a:ext cx="93153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是“学会正确面对失败”更重要还是“努力追求成功”更重要？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19673" y="4907902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文章链接：</a:t>
            </a:r>
            <a:r>
              <a:rPr lang="en-US" altLang="zh-CN" dirty="0">
                <a:solidFill>
                  <a:schemeClr val="accent2"/>
                </a:solidFill>
              </a:rPr>
              <a:t>《</a:t>
            </a:r>
            <a:r>
              <a:rPr lang="zh-CN" altLang="en-US" dirty="0">
                <a:solidFill>
                  <a:schemeClr val="accent2"/>
                </a:solidFill>
              </a:rPr>
              <a:t>当下是一个成功学泛滥的时代</a:t>
            </a:r>
            <a:r>
              <a:rPr lang="en-US" altLang="zh-CN" dirty="0">
                <a:solidFill>
                  <a:schemeClr val="accent2"/>
                </a:solidFill>
              </a:rPr>
              <a:t>》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/>
                </a:solidFill>
              </a:rPr>
              <a:t>探究问题的过程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51164" y="289069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基于文本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51644" y="289069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提出问题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52124" y="289069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比较阅读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52604" y="289069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联系生活</a:t>
            </a:r>
          </a:p>
        </p:txBody>
      </p:sp>
      <p:sp>
        <p:nvSpPr>
          <p:cNvPr id="8" name="箭头: 右 7"/>
          <p:cNvSpPr/>
          <p:nvPr/>
        </p:nvSpPr>
        <p:spPr>
          <a:xfrm>
            <a:off x="3136260" y="3021499"/>
            <a:ext cx="751244" cy="2616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箭头: 右 7"/>
          <p:cNvSpPr/>
          <p:nvPr/>
        </p:nvSpPr>
        <p:spPr>
          <a:xfrm>
            <a:off x="5572755" y="3021499"/>
            <a:ext cx="751244" cy="2616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右 7"/>
          <p:cNvSpPr/>
          <p:nvPr/>
        </p:nvSpPr>
        <p:spPr>
          <a:xfrm>
            <a:off x="8073385" y="3021499"/>
            <a:ext cx="751244" cy="2616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2" y="386821"/>
            <a:ext cx="9601196" cy="1303867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chemeClr val="accent2"/>
                </a:solidFill>
              </a:rPr>
              <a:t>写作指导</a:t>
            </a:r>
          </a:p>
        </p:txBody>
      </p:sp>
      <p:sp>
        <p:nvSpPr>
          <p:cNvPr id="4" name="矩形 3"/>
          <p:cNvSpPr/>
          <p:nvPr/>
        </p:nvSpPr>
        <p:spPr>
          <a:xfrm>
            <a:off x="1499117" y="1690688"/>
            <a:ext cx="8904515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dirty="0"/>
              <a:t>确定一个你要解决的问题，并将探究的成果写成一篇小论文。</a:t>
            </a:r>
            <a:endParaRPr lang="en-US" altLang="zh-CN" sz="2800" dirty="0"/>
          </a:p>
          <a:p>
            <a:endParaRPr lang="zh-CN" altLang="en-US" sz="2800" dirty="0"/>
          </a:p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dirty="0"/>
              <a:t>从三个探究问题中选择一个作为你的研究点进行小论文写作。</a:t>
            </a:r>
            <a:endParaRPr lang="en-US" altLang="zh-CN" sz="2800" dirty="0"/>
          </a:p>
          <a:p>
            <a:endParaRPr lang="zh-CN" altLang="en-US" sz="2800" dirty="0"/>
          </a:p>
          <a:p>
            <a:r>
              <a:rPr lang="zh-CN" altLang="en-US" sz="20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要求：字数分三档：</a:t>
            </a:r>
            <a:r>
              <a:rPr lang="en-US" altLang="zh-CN" sz="20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1000—1500</a:t>
            </a:r>
            <a:r>
              <a:rPr lang="zh-CN" altLang="en-US" sz="20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字为三等，</a:t>
            </a:r>
            <a:r>
              <a:rPr lang="en-US" altLang="zh-CN" sz="20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1500—2000</a:t>
            </a:r>
            <a:r>
              <a:rPr lang="zh-CN" altLang="en-US" sz="20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字为二等，</a:t>
            </a:r>
            <a:r>
              <a:rPr lang="en-US" altLang="zh-CN" sz="20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2000</a:t>
            </a:r>
            <a:r>
              <a:rPr lang="zh-CN" altLang="en-US" sz="20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字以上为一等</a:t>
            </a:r>
          </a:p>
          <a:p>
            <a:r>
              <a:rPr lang="zh-CN" altLang="en-US" sz="20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endParaRPr lang="en-US" altLang="zh-CN" sz="200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论文中可引用三分之一以下的原文语段或者其他文章语段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环保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双中PPT3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39</TotalTime>
  <Words>272</Words>
  <Application>Microsoft Office PowerPoint</Application>
  <PresentationFormat>宽屏</PresentationFormat>
  <Paragraphs>34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等线</vt:lpstr>
      <vt:lpstr>方正舒体</vt:lpstr>
      <vt:lpstr>黑体</vt:lpstr>
      <vt:lpstr>华文仿宋</vt:lpstr>
      <vt:lpstr>华文行楷</vt:lpstr>
      <vt:lpstr>华文中宋</vt:lpstr>
      <vt:lpstr>宋体</vt:lpstr>
      <vt:lpstr>微软雅黑</vt:lpstr>
      <vt:lpstr>Arial</vt:lpstr>
      <vt:lpstr>Garamond</vt:lpstr>
      <vt:lpstr>Tahoma</vt:lpstr>
      <vt:lpstr>环保</vt:lpstr>
      <vt:lpstr>双中PPT3</vt:lpstr>
      <vt:lpstr>PowerPoint 演示文稿</vt:lpstr>
      <vt:lpstr>PowerPoint 演示文稿</vt:lpstr>
      <vt:lpstr>PowerPoint 演示文稿</vt:lpstr>
      <vt:lpstr>探究一</vt:lpstr>
      <vt:lpstr>PowerPoint 演示文稿</vt:lpstr>
      <vt:lpstr>PowerPoint 演示文稿</vt:lpstr>
      <vt:lpstr>探究三</vt:lpstr>
      <vt:lpstr>探究问题的过程</vt:lpstr>
      <vt:lpstr>写作指导</vt:lpstr>
      <vt:lpstr>谢谢，再见！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《牧羊少年奇幻之旅》 专题学习四阶策略实践研究</dc:title>
  <dc:creator> </dc:creator>
  <cp:lastModifiedBy> </cp:lastModifiedBy>
  <cp:revision>14</cp:revision>
  <dcterms:created xsi:type="dcterms:W3CDTF">2018-11-18T10:58:00Z</dcterms:created>
  <dcterms:modified xsi:type="dcterms:W3CDTF">2018-11-21T12:52:27Z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