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5"/>
  </p:handoutMasterIdLst>
  <p:sldIdLst>
    <p:sldId id="269" r:id="rId2"/>
    <p:sldId id="256" r:id="rId3"/>
    <p:sldId id="260" r:id="rId4"/>
    <p:sldId id="268" r:id="rId5"/>
    <p:sldId id="263" r:id="rId6"/>
    <p:sldId id="264" r:id="rId7"/>
    <p:sldId id="265" r:id="rId8"/>
    <p:sldId id="266" r:id="rId9"/>
    <p:sldId id="267" r:id="rId10"/>
    <p:sldId id="270" r:id="rId11"/>
    <p:sldId id="261" r:id="rId12"/>
    <p:sldId id="257" r:id="rId13"/>
    <p:sldId id="262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638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3ED8D7-D8E1-4236-9D67-44D5D38EF3D7}" type="datetimeFigureOut">
              <a:rPr lang="zh-CN" altLang="en-US" smtClean="0"/>
              <a:t>2015-10-28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8EF90-4DEA-4838-B40A-B803B15878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129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A3B93-1124-49AB-BEBB-78429C161F43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E319-6A44-414C-A283-70D88FD1DB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39168-BC2A-44C1-887B-937F5D42834B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3FF3A-5F7E-43F6-B3A0-2BA108CC8A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F1EEB-1EAC-4867-9D94-C7CBA3681A33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0C816-B9B6-4F22-B277-6962CB3095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DBBA4-85B8-40D1-BF11-7936854BBD5A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50696-A7CD-4441-8C6B-F85E39366B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6654A-B323-4BD5-983A-656A71FD5464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CCA4F-2649-47AB-96BF-B614C66482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DCACB-1E61-47CA-BEB3-73F536E3B1B8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0426E-991A-48E3-8EE3-FECD575569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DD6D3-B05E-4054-9E46-56AECD041697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E45C6-A9C2-4ADC-8FB6-1C301A13A9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8E80D-3C28-423C-8716-BF8708050677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6E056-8F92-460D-B885-42B263A5BD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3DEC0-CC78-4E58-BEA1-703C1BB6128E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3E5B7-9F93-49E5-A0EB-2E9F8E6D9A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FB2CB-283F-482A-AA15-287B606023C5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0C485-F76B-47BC-BD66-631100AC8A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56045-B90C-4A13-94DA-02F86F962C20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E72C0-A850-4518-8DC4-7DB829AC82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476464-23A1-400B-828F-5174E9B274C4}" type="datetimeFigureOut">
              <a:rPr lang="zh-CN" altLang="en-US"/>
              <a:pPr>
                <a:defRPr/>
              </a:pPr>
              <a:t>2015-10-28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8CBDF2-72C9-46C1-9081-76B43B1084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6" r:id="rId2"/>
    <p:sldLayoutId id="2147483685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6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  <a:ea typeface="黑体" pitchFamily="49" charset="-122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  <a:ea typeface="黑体" pitchFamily="49" charset="-122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  <a:ea typeface="黑体" pitchFamily="49" charset="-122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Arial" charset="0"/>
          <a:ea typeface="黑体" pitchFamily="49" charset="-122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57" y="177910"/>
            <a:ext cx="8933403" cy="6347434"/>
          </a:xfrm>
        </p:spPr>
      </p:pic>
      <p:sp>
        <p:nvSpPr>
          <p:cNvPr id="6" name="TextBox 5"/>
          <p:cNvSpPr txBox="1"/>
          <p:nvPr/>
        </p:nvSpPr>
        <p:spPr>
          <a:xfrm>
            <a:off x="192730" y="6205954"/>
            <a:ext cx="8892480" cy="369332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529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7848872" cy="2304256"/>
          </a:xfrm>
        </p:spPr>
        <p:txBody>
          <a:bodyPr/>
          <a:lstStyle/>
          <a:p>
            <a:r>
              <a:rPr lang="zh-CN" altLang="en-US" dirty="0"/>
              <a:t>一个未得到命运眷顾却依然</a:t>
            </a:r>
            <a:r>
              <a:rPr lang="zh-CN" altLang="en-US" dirty="0" smtClean="0"/>
              <a:t>奋力抗争的</a:t>
            </a:r>
            <a:r>
              <a:rPr lang="zh-CN" altLang="en-US" dirty="0"/>
              <a:t>悲壮的硬汉形象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1761376"/>
          </a:xfrm>
        </p:spPr>
        <p:txBody>
          <a:bodyPr/>
          <a:lstStyle/>
          <a:p>
            <a:pPr marL="46037" indent="0">
              <a:buNone/>
            </a:pPr>
            <a:r>
              <a:rPr lang="zh-CN" altLang="en-US" sz="8000" dirty="0" smtClean="0">
                <a:solidFill>
                  <a:schemeClr val="accent6"/>
                </a:solidFill>
              </a:rPr>
              <a:t>   老人</a:t>
            </a:r>
            <a:r>
              <a:rPr lang="zh-CN" altLang="en-US" sz="8000" dirty="0" smtClean="0"/>
              <a:t>     </a:t>
            </a:r>
            <a:r>
              <a:rPr lang="zh-CN" altLang="en-US" sz="8000" dirty="0" smtClean="0">
                <a:solidFill>
                  <a:schemeClr val="accent2">
                    <a:lumMod val="75000"/>
                  </a:schemeClr>
                </a:solidFill>
              </a:rPr>
              <a:t>海</a:t>
            </a:r>
            <a:endParaRPr lang="zh-CN" altLang="en-US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078530"/>
            <a:ext cx="1440160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85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1760" y="5589240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dirty="0" smtClean="0"/>
              <a:t>你心中的桑迪亚哥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39750" y="476250"/>
            <a:ext cx="8208714" cy="5184998"/>
          </a:xfrm>
        </p:spPr>
        <p:txBody>
          <a:bodyPr rtlCol="0">
            <a:normAutofit fontScale="92500" lnSpcReduction="10000"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结合</a:t>
            </a:r>
            <a:r>
              <a:rPr lang="zh-CN" alt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你对课文的理解，描绘老人的</a:t>
            </a:r>
            <a:r>
              <a:rPr lang="zh-CN" alt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肖像</a:t>
            </a:r>
            <a:r>
              <a:rPr lang="zh-CN" altLang="en-US" sz="4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r>
              <a:rPr lang="zh-CN" altLang="en-U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提示</a:t>
            </a:r>
            <a:r>
              <a:rPr lang="zh-CN" altLang="en-U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：不必面面俱到，</a:t>
            </a:r>
            <a:r>
              <a:rPr lang="zh-CN" altLang="en-US" sz="2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选择重点</a:t>
            </a:r>
            <a:r>
              <a:rPr lang="zh-CN" altLang="en-U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，突出神韵，如描写“眼睛”“肩膀”等。</a:t>
            </a:r>
            <a:endParaRPr lang="en-US" altLang="zh-CN" sz="2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老人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消瘦而憔悴，脖颈上有些很深的皱纹。腮帮上有些褐斑，那是太阳在热带海面上反射的光线所引起的良性皮肤癌变。褐斑从他脸的两侧一直蔓延下去，他的双手常用绳索拉大鱼，留下了刻得很深的</a:t>
            </a:r>
            <a:r>
              <a:rPr lang="zh-CN" altLang="en-US" sz="2800" dirty="0">
                <a:solidFill>
                  <a:schemeClr val="tx1"/>
                </a:solidFill>
              </a:rPr>
              <a:t>伤疤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。但是这些伤疤中没有一块是新的。它们象无鱼可打的沙漠中被侵蚀的地方一般古老。他身上的一切都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显得</a:t>
            </a:r>
            <a:r>
              <a:rPr lang="zh-CN" altLang="en-US" sz="2800" dirty="0" smtClean="0">
                <a:solidFill>
                  <a:schemeClr val="tx1"/>
                </a:solidFill>
              </a:rPr>
              <a:t>古老，</a:t>
            </a:r>
            <a:r>
              <a:rPr lang="zh-CN" altLang="en-US" sz="2800" dirty="0">
                <a:solidFill>
                  <a:srgbClr val="FF0000"/>
                </a:solidFill>
              </a:rPr>
              <a:t>除了那双眼睛，它们象海水一般蓝，是愉快而不肯认输的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 rot="16200000">
            <a:off x="4599727" y="3031216"/>
            <a:ext cx="6978755" cy="1154863"/>
          </a:xfrm>
        </p:spPr>
        <p:txBody>
          <a:bodyPr vert="eaVert"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dirty="0"/>
              <a:t>知其不可为而为之</a:t>
            </a:r>
          </a:p>
        </p:txBody>
      </p:sp>
      <p:pic>
        <p:nvPicPr>
          <p:cNvPr id="19458" name="内容占位符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88913"/>
            <a:ext cx="6557962" cy="64087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3475037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副标题 2"/>
          <p:cNvSpPr>
            <a:spLocks noGrp="1"/>
          </p:cNvSpPr>
          <p:nvPr>
            <p:ph type="subTitle" idx="1"/>
          </p:nvPr>
        </p:nvSpPr>
        <p:spPr>
          <a:xfrm>
            <a:off x="1341438" y="3386138"/>
            <a:ext cx="5637212" cy="88265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海明威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052736"/>
            <a:ext cx="7175351" cy="1793167"/>
          </a:xfrm>
        </p:spPr>
        <p:txBody>
          <a:bodyPr/>
          <a:lstStyle/>
          <a:p>
            <a:pPr marL="18288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zh-CN" altLang="en-US" dirty="0" smtClean="0"/>
              <a:t>老人与海</a:t>
            </a:r>
            <a:endParaRPr lang="zh-CN" altLang="en-US" dirty="0"/>
          </a:p>
        </p:txBody>
      </p:sp>
      <p:pic>
        <p:nvPicPr>
          <p:cNvPr id="13315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180975"/>
            <a:ext cx="4437062" cy="658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251520" y="620688"/>
            <a:ext cx="8339137" cy="5291137"/>
          </a:xfrm>
        </p:spPr>
        <p:txBody>
          <a:bodyPr rtlCol="0">
            <a:no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sz="3200" dirty="0" smtClean="0">
                <a:solidFill>
                  <a:srgbClr val="0070C0"/>
                </a:solidFill>
              </a:rPr>
              <a:t>       </a:t>
            </a:r>
            <a:r>
              <a:rPr lang="zh-CN" altLang="en-US" sz="3200" dirty="0" smtClean="0">
                <a:solidFill>
                  <a:schemeClr val="tx1"/>
                </a:solidFill>
              </a:rPr>
              <a:t>这时</a:t>
            </a:r>
            <a:r>
              <a:rPr lang="zh-CN" altLang="en-US" sz="3200" dirty="0">
                <a:solidFill>
                  <a:schemeClr val="tx1"/>
                </a:solidFill>
              </a:rPr>
              <a:t>他才知道他已经疲乏到什么程度。他在半坡上歇了一会儿，回头望了一望，借着水面映出的街灯的反光，</a:t>
            </a:r>
            <a:r>
              <a:rPr lang="zh-CN" altLang="en-US" sz="3200" dirty="0">
                <a:solidFill>
                  <a:srgbClr val="FF0000"/>
                </a:solidFill>
              </a:rPr>
              <a:t>看见那条死鱼的大尾巴挺立在船梢后面。他看见鱼脊骨的赤条条的白线，黑压压一团的头，伸得很长的吻和身上一切光溜溜的部分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</a:rPr>
              <a:t>    </a:t>
            </a:r>
          </a:p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en-US" altLang="zh-CN" sz="3200" dirty="0" smtClean="0">
                <a:solidFill>
                  <a:schemeClr val="tx1"/>
                </a:solidFill>
              </a:rPr>
              <a:t>     </a:t>
            </a:r>
            <a:r>
              <a:rPr lang="en-US" altLang="zh-CN" sz="3200" dirty="0" smtClean="0">
                <a:solidFill>
                  <a:schemeClr val="tx1"/>
                </a:solidFill>
              </a:rPr>
              <a:t>    </a:t>
            </a:r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······</a:t>
            </a:r>
            <a:endParaRPr lang="en-US" altLang="zh-CN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zh-CN" altLang="en-US" sz="3200" dirty="0" smtClean="0">
                <a:solidFill>
                  <a:srgbClr val="FF0000"/>
                </a:solidFill>
              </a:rPr>
              <a:t>       他</a:t>
            </a:r>
            <a:r>
              <a:rPr lang="zh-CN" altLang="en-US" sz="3200" dirty="0">
                <a:solidFill>
                  <a:srgbClr val="FF0000"/>
                </a:solidFill>
              </a:rPr>
              <a:t>把毯子盖到肩上，又裹住脊背和两腿，就脸朝下躺在报纸上，手心朝上，两只胳膊伸得挺直的。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8000"/>
                <a:shade val="90000"/>
                <a:satMod val="160000"/>
                <a:lumMod val="100000"/>
              </a:schemeClr>
            </a:gs>
            <a:gs pos="49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39161" y="5085184"/>
            <a:ext cx="4968552" cy="1512168"/>
          </a:xfrm>
          <a:solidFill>
            <a:schemeClr val="bg2">
              <a:lumMod val="25000"/>
            </a:schemeClr>
          </a:solidFill>
        </p:spPr>
        <p:txBody>
          <a:bodyPr/>
          <a:lstStyle/>
          <a:p>
            <a:r>
              <a:rPr lang="zh-CN" altLang="en-US" sz="4400" dirty="0">
                <a:solidFill>
                  <a:schemeClr val="tx1"/>
                </a:solidFill>
                <a:hlinkClick r:id="rId2" action="ppaction://hlinksldjump"/>
              </a:rPr>
              <a:t>解读心理描写</a:t>
            </a:r>
            <a:r>
              <a:rPr lang="zh-CN" altLang="en-US" sz="4400" dirty="0" smtClean="0">
                <a:solidFill>
                  <a:schemeClr val="tx1"/>
                </a:solidFill>
                <a:hlinkClick r:id="rId2" action="ppaction://hlinksldjump"/>
              </a:rPr>
              <a:t>，</a:t>
            </a:r>
            <a:r>
              <a:rPr lang="en-US" altLang="zh-CN" sz="4400" dirty="0" smtClean="0">
                <a:solidFill>
                  <a:schemeClr val="tx1"/>
                </a:solidFill>
                <a:hlinkClick r:id="rId2" action="ppaction://hlinksldjump"/>
              </a:rPr>
              <a:t/>
            </a:r>
            <a:br>
              <a:rPr lang="en-US" altLang="zh-CN" sz="4400" dirty="0" smtClean="0">
                <a:solidFill>
                  <a:schemeClr val="tx1"/>
                </a:solidFill>
                <a:hlinkClick r:id="rId2" action="ppaction://hlinksldjump"/>
              </a:rPr>
            </a:br>
            <a:r>
              <a:rPr lang="zh-CN" altLang="en-US" sz="4400" dirty="0" smtClean="0">
                <a:solidFill>
                  <a:schemeClr val="tx1"/>
                </a:solidFill>
                <a:hlinkClick r:id="rId2" action="ppaction://hlinksldjump"/>
              </a:rPr>
              <a:t>构建</a:t>
            </a:r>
            <a:r>
              <a:rPr lang="zh-CN" altLang="en-US" sz="4400" dirty="0" smtClean="0">
                <a:solidFill>
                  <a:schemeClr val="tx1"/>
                </a:solidFill>
                <a:hlinkClick r:id="rId2" action="ppaction://hlinksldjump"/>
              </a:rPr>
              <a:t>主人公</a:t>
            </a:r>
            <a:r>
              <a:rPr lang="zh-CN" altLang="en-US" sz="4400" dirty="0">
                <a:solidFill>
                  <a:schemeClr val="tx1"/>
                </a:solidFill>
                <a:hlinkClick r:id="rId2" action="ppaction://hlinksldjump"/>
              </a:rPr>
              <a:t>形象。</a:t>
            </a:r>
            <a:r>
              <a:rPr lang="zh-CN" altLang="en-US" sz="4400" dirty="0"/>
              <a:t/>
            </a:r>
            <a:br>
              <a:rPr lang="zh-CN" altLang="en-US" sz="4400" dirty="0"/>
            </a:b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90631" y="3361060"/>
            <a:ext cx="8385825" cy="1148060"/>
          </a:xfrm>
          <a:solidFill>
            <a:srgbClr val="FFFF00"/>
          </a:solidFill>
        </p:spPr>
        <p:txBody>
          <a:bodyPr/>
          <a:lstStyle/>
          <a:p>
            <a:pPr marL="46037" indent="0">
              <a:buNone/>
            </a:pPr>
            <a:r>
              <a:rPr lang="zh-CN" altLang="en-US" sz="3600" dirty="0" smtClean="0">
                <a:solidFill>
                  <a:schemeClr val="tx1"/>
                </a:solidFill>
                <a:hlinkClick r:id="rId3" action="ppaction://hlinksldjump"/>
              </a:rPr>
              <a:t>第五回合，与群鲨</a:t>
            </a:r>
            <a:r>
              <a:rPr lang="zh-CN" altLang="en-US" sz="3600" dirty="0" smtClean="0">
                <a:solidFill>
                  <a:schemeClr val="tx1"/>
                </a:solidFill>
                <a:hlinkClick r:id="rId3" action="ppaction://hlinksldjump"/>
              </a:rPr>
              <a:t>搏斗</a:t>
            </a:r>
            <a:r>
              <a:rPr lang="zh-CN" altLang="en-US" sz="3600" dirty="0">
                <a:solidFill>
                  <a:schemeClr val="tx1"/>
                </a:solidFill>
                <a:hlinkClick r:id="rId3" action="ppaction://hlinksldjump"/>
              </a:rPr>
              <a:t> </a:t>
            </a:r>
            <a:r>
              <a:rPr lang="zh-CN" altLang="en-US" sz="3600" dirty="0" smtClean="0">
                <a:solidFill>
                  <a:schemeClr val="tx1"/>
                </a:solidFill>
                <a:hlinkClick r:id="rId3" action="ppaction://hlinksldjump"/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  <a:hlinkClick r:id="rId3" action="ppaction://hlinksldjump"/>
              </a:rPr>
              <a:t>(</a:t>
            </a:r>
            <a:r>
              <a:rPr lang="en-US" altLang="zh-CN" sz="3600" dirty="0" smtClean="0">
                <a:solidFill>
                  <a:schemeClr val="tx1"/>
                </a:solidFill>
                <a:hlinkClick r:id="rId3" action="ppaction://hlinksldjump"/>
              </a:rPr>
              <a:t>88~92 </a:t>
            </a:r>
            <a:r>
              <a:rPr lang="zh-CN" altLang="en-US" sz="3600" dirty="0" smtClean="0">
                <a:solidFill>
                  <a:schemeClr val="tx1"/>
                </a:solidFill>
                <a:hlinkClick r:id="rId3" action="ppaction://hlinksldjump"/>
              </a:rPr>
              <a:t>段</a:t>
            </a:r>
            <a:r>
              <a:rPr lang="en-US" altLang="zh-CN" sz="3600" dirty="0" smtClean="0">
                <a:solidFill>
                  <a:schemeClr val="tx1"/>
                </a:solidFill>
                <a:hlinkClick r:id="rId3" action="ppaction://hlinksldjump"/>
              </a:rPr>
              <a:t>)</a:t>
            </a:r>
            <a:endParaRPr lang="en-US" altLang="zh-CN" sz="3600" dirty="0" smtClean="0">
              <a:solidFill>
                <a:schemeClr val="tx1"/>
              </a:solidFill>
            </a:endParaRPr>
          </a:p>
          <a:p>
            <a:pPr marL="46037" indent="0">
              <a:buNone/>
            </a:pPr>
            <a:r>
              <a:rPr lang="zh-CN" altLang="en-US" sz="2400" dirty="0" smtClean="0">
                <a:solidFill>
                  <a:schemeClr val="tx1"/>
                </a:solidFill>
              </a:rPr>
              <a:t>提示：结合</a:t>
            </a:r>
            <a:r>
              <a:rPr lang="zh-CN" altLang="en-US" sz="2400" dirty="0" smtClean="0">
                <a:solidFill>
                  <a:srgbClr val="FF0000"/>
                </a:solidFill>
              </a:rPr>
              <a:t>具体词句</a:t>
            </a:r>
            <a:r>
              <a:rPr lang="zh-CN" altLang="en-US" sz="2400" dirty="0" smtClean="0">
                <a:solidFill>
                  <a:schemeClr val="tx1"/>
                </a:solidFill>
              </a:rPr>
              <a:t>揣摩主人公心理状态。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309" y="1556792"/>
            <a:ext cx="8379147" cy="164352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404040"/>
                </a:solidFill>
                <a:latin typeface="+mn-lt"/>
                <a:ea typeface="+mn-ea"/>
              </a:rPr>
              <a:t>······</a:t>
            </a:r>
          </a:p>
          <a:p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4" action="ppaction://hlinksldjump"/>
              </a:rPr>
              <a:t>第四</a:t>
            </a:r>
            <a:r>
              <a:rPr lang="zh-CN" altLang="en-US" sz="3600" dirty="0">
                <a:solidFill>
                  <a:srgbClr val="404040"/>
                </a:solidFill>
                <a:latin typeface="+mn-lt"/>
                <a:ea typeface="+mn-ea"/>
                <a:hlinkClick r:id="rId4" action="ppaction://hlinksldjump"/>
              </a:rPr>
              <a:t>回合，与两条星鲨搏斗（</a:t>
            </a:r>
            <a:r>
              <a:rPr lang="en-US" altLang="zh-CN" sz="3600" dirty="0">
                <a:solidFill>
                  <a:srgbClr val="404040"/>
                </a:solidFill>
                <a:latin typeface="+mn-lt"/>
                <a:ea typeface="+mn-ea"/>
                <a:hlinkClick r:id="rId4" action="ppaction://hlinksldjump"/>
              </a:rPr>
              <a:t>74~79</a:t>
            </a:r>
            <a:r>
              <a:rPr lang="zh-CN" altLang="en-US" sz="3600" dirty="0">
                <a:solidFill>
                  <a:srgbClr val="404040"/>
                </a:solidFill>
                <a:latin typeface="+mn-lt"/>
                <a:ea typeface="+mn-ea"/>
                <a:hlinkClick r:id="rId4" action="ppaction://hlinksldjump"/>
              </a:rPr>
              <a:t> 段</a:t>
            </a:r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4" action="ppaction://hlinksldjump"/>
              </a:rPr>
              <a:t>）</a:t>
            </a:r>
            <a:endParaRPr lang="en-US" altLang="zh-CN" sz="3600" dirty="0" smtClean="0">
              <a:solidFill>
                <a:srgbClr val="404040"/>
              </a:solidFill>
              <a:latin typeface="+mn-lt"/>
              <a:ea typeface="+mn-ea"/>
            </a:endParaRPr>
          </a:p>
          <a:p>
            <a:pPr marL="46037" lvl="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zh-CN" altLang="en-US" sz="2400" dirty="0">
                <a:solidFill>
                  <a:prstClr val="black"/>
                </a:solidFill>
                <a:latin typeface="Arial"/>
                <a:ea typeface="黑体"/>
              </a:rPr>
              <a:t>提示：结合</a:t>
            </a:r>
            <a:r>
              <a:rPr lang="zh-CN" altLang="en-US" sz="2400" dirty="0">
                <a:solidFill>
                  <a:srgbClr val="FF0000"/>
                </a:solidFill>
                <a:latin typeface="Arial"/>
                <a:ea typeface="黑体"/>
              </a:rPr>
              <a:t>具体词句</a:t>
            </a:r>
            <a:r>
              <a:rPr lang="zh-CN" altLang="en-US" sz="2400" dirty="0">
                <a:solidFill>
                  <a:prstClr val="black"/>
                </a:solidFill>
                <a:latin typeface="Arial"/>
                <a:ea typeface="黑体"/>
              </a:rPr>
              <a:t>揣摩主人公心理状态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黑体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Arial"/>
              <a:ea typeface="黑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260648"/>
            <a:ext cx="8352928" cy="10895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第一</a:t>
            </a:r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回合，与鲭鲨</a:t>
            </a:r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搏斗（</a:t>
            </a:r>
            <a:r>
              <a:rPr lang="en-US" altLang="zh-CN" sz="3600" dirty="0" smtClean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10~21</a:t>
            </a:r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 </a:t>
            </a:r>
            <a:r>
              <a:rPr lang="zh-CN" altLang="en-US" sz="3600" dirty="0" smtClean="0">
                <a:solidFill>
                  <a:srgbClr val="404040"/>
                </a:solidFill>
                <a:latin typeface="+mn-lt"/>
                <a:ea typeface="+mn-ea"/>
                <a:hlinkClick r:id="rId5" action="ppaction://hlinksldjump"/>
              </a:rPr>
              <a:t>段）</a:t>
            </a:r>
            <a:endParaRPr lang="en-US" altLang="zh-CN" sz="3600" dirty="0" smtClean="0">
              <a:solidFill>
                <a:srgbClr val="404040"/>
              </a:solidFill>
              <a:latin typeface="+mn-lt"/>
              <a:ea typeface="+mn-ea"/>
            </a:endParaRPr>
          </a:p>
          <a:p>
            <a:pPr marL="46037" lvl="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</a:pPr>
            <a:r>
              <a:rPr lang="zh-CN" altLang="en-US" sz="2400" dirty="0">
                <a:solidFill>
                  <a:prstClr val="black"/>
                </a:solidFill>
                <a:latin typeface="Arial"/>
                <a:ea typeface="黑体"/>
              </a:rPr>
              <a:t>提示：结合</a:t>
            </a:r>
            <a:r>
              <a:rPr lang="zh-CN" altLang="en-US" sz="2400" dirty="0">
                <a:solidFill>
                  <a:srgbClr val="FF0000"/>
                </a:solidFill>
                <a:latin typeface="Arial"/>
                <a:ea typeface="黑体"/>
              </a:rPr>
              <a:t>具体词句</a:t>
            </a:r>
            <a:r>
              <a:rPr lang="zh-CN" altLang="en-US" sz="2400" dirty="0">
                <a:solidFill>
                  <a:prstClr val="black"/>
                </a:solidFill>
                <a:latin typeface="Arial"/>
                <a:ea typeface="黑体"/>
              </a:rPr>
              <a:t>揣摩主人公心理状态</a:t>
            </a:r>
            <a:r>
              <a:rPr lang="zh-CN" altLang="en-US" sz="2400" dirty="0" smtClean="0">
                <a:solidFill>
                  <a:prstClr val="black"/>
                </a:solidFill>
                <a:latin typeface="Arial"/>
                <a:ea typeface="黑体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Arial"/>
              <a:ea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val="81332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sz="quarter" idx="13"/>
          </p:nvPr>
        </p:nvSpPr>
        <p:spPr>
          <a:xfrm>
            <a:off x="323850" y="260350"/>
            <a:ext cx="8424614" cy="6048970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zh-CN" altLang="en-US" sz="1800" b="1" dirty="0" smtClean="0">
                <a:solidFill>
                  <a:schemeClr val="tx1"/>
                </a:solidFill>
              </a:rPr>
              <a:t>               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老头儿睬也不睬它们，除了掌舵，什么事儿都不睬。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他只注意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到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他的船走得多么轻快，多么顺当，没有其重无比的东西在旁边拖累它了。</a:t>
            </a:r>
          </a:p>
          <a:p>
            <a:pPr>
              <a:buFont typeface="Georgia" pitchFamily="18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船还是好好的，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他想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。完完整整，没有半点儿损伤，只除了那个舵把。那是容易配上的。</a:t>
            </a:r>
          </a:p>
          <a:p>
            <a:pPr>
              <a:buFont typeface="Georgia" pitchFamily="18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  吃了败仗，上床是很舒服的。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他想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。我从来不知道竟就这么舒服。可是，是什么把你打败的呢？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他又想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</a:p>
          <a:p>
            <a:pPr>
              <a:buFont typeface="Georgia" pitchFamily="18" charset="0"/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“什么也不是，”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他提高嗓子说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“是我走得太远啦。”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68344" y="628389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hlinkClick r:id="rId2" action="ppaction://hlinksldjump"/>
              </a:rPr>
              <a:t>返回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150015" y="57639"/>
            <a:ext cx="8875999" cy="6405623"/>
          </a:xfrm>
          <a:prstGeom prst="rect">
            <a:avLst/>
          </a:prstGeo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zh-CN" altLang="en-US" sz="1400" dirty="0" smtClean="0"/>
              <a:t>                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他想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：我还有半条鱼。也许我有运气把前面半条鱼带回去。我应该有点儿运气的。“可是没有呀，”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他说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，“你走得太远，把运气给败坏啦。”</a:t>
            </a:r>
          </a:p>
          <a:p>
            <a:pPr>
              <a:buFont typeface="Georgia" pitchFamily="18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别胡说八道啦！”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他又嚷起来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，“醒着，掌好舵。也许你的运气还不小呢。”</a:t>
            </a:r>
          </a:p>
          <a:p>
            <a:pPr>
              <a:buFont typeface="Georgia" pitchFamily="18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 “我倒想买点儿运气，要是有地方买的话。”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他说。</a:t>
            </a:r>
          </a:p>
          <a:p>
            <a:pPr>
              <a:buFont typeface="Georgia" pitchFamily="18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   我拿什么去买运气呢？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他自己问自己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。我买运气，能够用一把丢掉的鱼叉、一把折断的刀子、一双受了伤的手去买吗？</a:t>
            </a:r>
          </a:p>
          <a:p>
            <a:pPr>
              <a:buFont typeface="Georgia" pitchFamily="18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 “可以的，”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说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，“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你曾经想用海上的八十四天去买它。人家也几乎把它卖给了你。”</a:t>
            </a:r>
          </a:p>
          <a:p>
            <a:pPr>
              <a:buFont typeface="Georgia" pitchFamily="18" charset="0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　　  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他想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：别再胡思乱想吧。运气是各式各样的，谁认得出呢？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4374" y="64533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sldjump"/>
              </a:rPr>
              <a:t>返回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179512" y="13393"/>
            <a:ext cx="8856984" cy="6741368"/>
          </a:xfrm>
          <a:prstGeom prst="rect">
            <a:avLst/>
          </a:prstGeom>
        </p:spPr>
        <p:txBody>
          <a:bodyPr/>
          <a:lstStyle/>
          <a:p>
            <a:pPr marL="46037" indent="0">
              <a:buNone/>
            </a:pPr>
            <a:r>
              <a:rPr lang="zh-CN" altLang="en-US" dirty="0" smtClean="0"/>
              <a:t>       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“可是一个人并不是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生来要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给打败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的，”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他说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“你尽可把他消灭掉，可就是打不败他。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他想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：不过这条鱼给我弄死了，我倒是过意不去。现在倒霉的时刻就要来到，我连鱼叉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也给丢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啦。“</a:t>
            </a:r>
            <a:r>
              <a:rPr lang="en-US" altLang="zh-CN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Dentuso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这个东西，既残忍，又能干，既强壮，又聪明。可我比它更聪明。也许不吧，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他想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。也许我只是比它多了个武器吧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“别想啦，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老家伙。”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他又放开嗓子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还是把船朝这条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航线开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去，有了事儿就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担当下来。”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他想，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······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除了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那个，我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还要想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垒球。我不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晓得老狄马吉奥可喜欢我那样击中它的脑子？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······</a:t>
            </a:r>
          </a:p>
          <a:p>
            <a:pPr marL="46037" indent="0">
              <a:buNone/>
            </a:pP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想点开心的事吧，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老家伙。”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，“一分钟一分钟过去，离家越来越近了。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丢掉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</a:t>
            </a: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磅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鱼肉，船走起来更轻快些。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en-US" altLang="zh-C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······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他又有点希望了。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他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：不抱着希望才蠢哪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812360" y="573325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hlinkClick r:id="rId2" action="ppaction://hlinksldjump"/>
              </a:rPr>
              <a:t>返回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704" y="5157192"/>
            <a:ext cx="6511925" cy="1143000"/>
          </a:xfrm>
        </p:spPr>
        <p:txBody>
          <a:bodyPr/>
          <a:lstStyle/>
          <a:p>
            <a:r>
              <a:rPr lang="zh-CN" altLang="en-US" dirty="0"/>
              <a:t>心理</a:t>
            </a:r>
            <a:r>
              <a:rPr lang="zh-CN" altLang="en-US" dirty="0" smtClean="0"/>
              <a:t>描写的三个角度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39552" y="188640"/>
            <a:ext cx="8496944" cy="4713704"/>
          </a:xfrm>
        </p:spPr>
        <p:txBody>
          <a:bodyPr/>
          <a:lstStyle/>
          <a:p>
            <a:pPr marL="46037" indent="0">
              <a:buNone/>
            </a:pPr>
            <a:r>
              <a:rPr lang="en-US" altLang="zh-CN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“他想”</a:t>
            </a:r>
            <a:r>
              <a:rPr lang="en-US" altLang="zh-CN" sz="3600" dirty="0" smtClean="0">
                <a:solidFill>
                  <a:schemeClr val="tx1"/>
                </a:solidFill>
              </a:rPr>
              <a:t>—— </a:t>
            </a:r>
            <a:r>
              <a:rPr lang="zh-CN" altLang="en-US" sz="3600" dirty="0" smtClean="0"/>
              <a:t>内心</a:t>
            </a:r>
            <a:r>
              <a:rPr lang="zh-CN" altLang="en-US" sz="3600" dirty="0"/>
              <a:t>独白（无声）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zh-CN" altLang="en-US" sz="2800" dirty="0" smtClean="0"/>
              <a:t>心理活动</a:t>
            </a:r>
            <a:r>
              <a:rPr lang="zh-CN" altLang="en-US" sz="2800" dirty="0"/>
              <a:t>的直接反映</a:t>
            </a:r>
            <a:endParaRPr lang="en-US" altLang="zh-CN" sz="2800" dirty="0"/>
          </a:p>
          <a:p>
            <a:pPr marL="46037" indent="0">
              <a:buNone/>
            </a:pPr>
            <a:r>
              <a:rPr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“他说”</a:t>
            </a:r>
            <a:r>
              <a:rPr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 </a:t>
            </a:r>
            <a:r>
              <a:rPr lang="zh-CN" altLang="en-US" sz="3600" dirty="0" smtClean="0"/>
              <a:t>自言自语</a:t>
            </a:r>
            <a:r>
              <a:rPr lang="zh-CN" altLang="en-US" sz="3600" dirty="0"/>
              <a:t>（有声）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zh-CN" altLang="en-US" sz="2800" dirty="0" smtClean="0"/>
              <a:t>心理活动的间接反映</a:t>
            </a:r>
            <a:endParaRPr lang="en-US" altLang="zh-CN" sz="2800" dirty="0" smtClean="0"/>
          </a:p>
          <a:p>
            <a:pPr marL="46037" indent="0">
              <a:buNone/>
            </a:pP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“他</a:t>
            </a:r>
            <a:r>
              <a:rPr lang="zh-CN" altLang="en-US" sz="2000" dirty="0" smtClean="0">
                <a:solidFill>
                  <a:schemeClr val="tx1"/>
                </a:solidFill>
              </a:rPr>
              <a:t>（又有点希望了）</a:t>
            </a:r>
            <a:r>
              <a:rPr lang="en-US" altLang="zh-CN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······</a:t>
            </a:r>
            <a:r>
              <a:rPr lang="zh-CN" altLang="en-US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en-US" altLang="zh-CN" sz="3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3600" dirty="0" smtClean="0"/>
              <a:t>叙述</a:t>
            </a:r>
            <a:r>
              <a:rPr lang="zh-CN" altLang="en-US" sz="3600" dirty="0"/>
              <a:t>者旁白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6037" indent="0">
              <a:buNone/>
            </a:pPr>
            <a:r>
              <a:rPr lang="zh-CN" altLang="en-US" sz="2800" dirty="0" smtClean="0"/>
              <a:t>作者挖掘人物的心理活动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0039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251520" y="116632"/>
            <a:ext cx="8640960" cy="6336704"/>
          </a:xfrm>
        </p:spPr>
        <p:txBody>
          <a:bodyPr/>
          <a:lstStyle/>
          <a:p>
            <a:r>
              <a:rPr lang="zh-CN" altLang="en-US" sz="3200" b="1" dirty="0" smtClean="0"/>
              <a:t>       在于</a:t>
            </a:r>
            <a:r>
              <a:rPr lang="zh-CN" altLang="en-US" sz="3200" b="1" dirty="0"/>
              <a:t>它展示了悲剧人物那催人泪下的苦难历程与逼人奋进的抗争意志，体现了悲剧人物对命运的坚决否定。</a:t>
            </a:r>
            <a:r>
              <a:rPr lang="en-US" altLang="zh-CN" sz="3200" b="1" dirty="0">
                <a:solidFill>
                  <a:srgbClr val="FF0000"/>
                </a:solidFill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</a:rPr>
              <a:t>尼采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latin typeface="+mn-ea"/>
              </a:rPr>
              <a:t>    作品</a:t>
            </a:r>
            <a:r>
              <a:rPr lang="zh-CN" altLang="en-US" sz="3200" b="1" dirty="0">
                <a:latin typeface="+mn-ea"/>
              </a:rPr>
              <a:t>是一场悲剧这个事实</a:t>
            </a:r>
            <a:r>
              <a:rPr lang="zh-CN" altLang="en-US" sz="3200" b="1" dirty="0" smtClean="0">
                <a:latin typeface="+mn-ea"/>
              </a:rPr>
              <a:t>并不使我</a:t>
            </a:r>
            <a:r>
              <a:rPr lang="zh-CN" altLang="en-US" sz="3200" b="1" dirty="0">
                <a:latin typeface="+mn-ea"/>
              </a:rPr>
              <a:t>感到不快，因为我相信，生活就是一场悲剧，而且知道它只能有一个</a:t>
            </a:r>
            <a:r>
              <a:rPr lang="zh-CN" altLang="en-US" sz="3200" b="1" dirty="0" smtClean="0">
                <a:latin typeface="+mn-ea"/>
              </a:rPr>
              <a:t>结果。</a:t>
            </a: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/>
              <a:t>       这</a:t>
            </a:r>
            <a:r>
              <a:rPr lang="zh-CN" altLang="en-US" sz="3200" b="1" dirty="0"/>
              <a:t>本</a:t>
            </a:r>
            <a:r>
              <a:rPr lang="zh-CN" altLang="en-US" sz="3200" b="1" dirty="0" smtClean="0"/>
              <a:t>书描写的是一个人的能耐可以达到什么程度，描写人的灵魂的尊严。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海明威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/>
              <a:t>      勇气是海明威的中心主题。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他忠实、勇敢地再现了他所处的时代的艰辛和</a:t>
            </a:r>
            <a:r>
              <a:rPr lang="zh-CN" altLang="en-US" sz="3200" b="1" dirty="0"/>
              <a:t>危难</a:t>
            </a:r>
            <a:r>
              <a:rPr lang="zh-CN" altLang="en-US" sz="3200" b="1" dirty="0" smtClean="0"/>
              <a:t>。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瑞典</a:t>
            </a:r>
            <a:r>
              <a:rPr lang="zh-CN" altLang="en-US" sz="3200" b="1" dirty="0">
                <a:solidFill>
                  <a:srgbClr val="FF0000"/>
                </a:solidFill>
              </a:rPr>
              <a:t>诺贝尔授奖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委员会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86424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3396</TotalTime>
  <Words>766</Words>
  <Application>Microsoft Office PowerPoint</Application>
  <PresentationFormat>全屏显示(4:3)</PresentationFormat>
  <Paragraphs>50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气流</vt:lpstr>
      <vt:lpstr>PowerPoint 演示文稿</vt:lpstr>
      <vt:lpstr>老人与海</vt:lpstr>
      <vt:lpstr>PowerPoint 演示文稿</vt:lpstr>
      <vt:lpstr>解读心理描写， 构建主人公形象。 </vt:lpstr>
      <vt:lpstr>PowerPoint 演示文稿</vt:lpstr>
      <vt:lpstr>PowerPoint 演示文稿</vt:lpstr>
      <vt:lpstr>PowerPoint 演示文稿</vt:lpstr>
      <vt:lpstr>心理描写的三个角度</vt:lpstr>
      <vt:lpstr>PowerPoint 演示文稿</vt:lpstr>
      <vt:lpstr>一个未得到命运眷顾却依然奋力抗争的悲壮的硬汉形象</vt:lpstr>
      <vt:lpstr>你心中的桑迪亚哥</vt:lpstr>
      <vt:lpstr>知其不可为而为之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老人与海</dc:title>
  <dc:creator>acer</dc:creator>
  <cp:lastModifiedBy>微软用户</cp:lastModifiedBy>
  <cp:revision>73</cp:revision>
  <dcterms:created xsi:type="dcterms:W3CDTF">2015-10-11T06:12:07Z</dcterms:created>
  <dcterms:modified xsi:type="dcterms:W3CDTF">2015-10-28T02:54:26Z</dcterms:modified>
</cp:coreProperties>
</file>