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1181" r:id="rId5"/>
    <p:sldId id="259" r:id="rId6"/>
    <p:sldId id="1197" r:id="rId7"/>
    <p:sldId id="784" r:id="rId8"/>
    <p:sldId id="1182" r:id="rId9"/>
    <p:sldId id="1198" r:id="rId10"/>
    <p:sldId id="1199" r:id="rId11"/>
    <p:sldId id="1200" r:id="rId12"/>
    <p:sldId id="262" r:id="rId13"/>
    <p:sldId id="1203" r:id="rId14"/>
    <p:sldId id="1170" r:id="rId15"/>
    <p:sldId id="1202" r:id="rId16"/>
    <p:sldId id="1205" r:id="rId17"/>
    <p:sldId id="1206" r:id="rId18"/>
    <p:sldId id="1207" r:id="rId19"/>
    <p:sldId id="1208" r:id="rId20"/>
    <p:sldId id="263" r:id="rId21"/>
    <p:sldId id="1232" r:id="rId22"/>
    <p:sldId id="1222" r:id="rId23"/>
    <p:sldId id="1234" r:id="rId24"/>
    <p:sldId id="1171" r:id="rId25"/>
    <p:sldId id="1172" r:id="rId26"/>
    <p:sldId id="1209" r:id="rId27"/>
    <p:sldId id="1212" r:id="rId28"/>
    <p:sldId id="1213" r:id="rId29"/>
    <p:sldId id="1214" r:id="rId30"/>
    <p:sldId id="1235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 userDrawn="1">
          <p15:clr>
            <a:srgbClr val="A4A3A4"/>
          </p15:clr>
        </p15:guide>
        <p15:guide id="2" pos="3798" userDrawn="1">
          <p15:clr>
            <a:srgbClr val="A4A3A4"/>
          </p15:clr>
        </p15:guide>
        <p15:guide id="3" pos="4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4" name="Administrator" initials="A" lastIdx="1" clrIdx="0"/>
  <p:cmAuthor id="5" name=" " initials=" " lastIdx="1" clrIdx="3"/>
  <p:cmAuthor id="6" name="Windows 用户" initials="W" lastIdx="8" clrIdx="0"/>
  <p:cmAuthor id="0" name="微软用户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43A"/>
    <a:srgbClr val="272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38" y="54"/>
      </p:cViewPr>
      <p:guideLst>
        <p:guide orient="horz" pos="2380"/>
        <p:guide pos="3798"/>
        <p:guide pos="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35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4DE1-53AC-45C6-AA8B-924E6FEA26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5FBDD-4796-4424-B3E7-7A46137222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5FBDD-4796-4424-B3E7-7A4613722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8356B3-60DA-4B07-A2A8-EA7AF390C3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8356B3-60DA-4B07-A2A8-EA7AF390C3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8356B3-60DA-4B07-A2A8-EA7AF390C3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38F84-86D1-42B2-8C33-C0E71B7D23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2CFE39-E4F3-4BD9-A16E-9B3A0A705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38F84-86D1-42B2-8C33-C0E71B7D23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2CFE39-E4F3-4BD9-A16E-9B3A0A705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A4AE3-1789-477D-9BBE-2597A2AADF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5FBDD-4796-4424-B3E7-7A46137222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38F84-86D1-42B2-8C33-C0E71B7D23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38F84-86D1-42B2-8C33-C0E71B7D23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稻壳儿：耗崽设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稻壳儿：耗崽设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67000" y="-2666999"/>
            <a:ext cx="6857999" cy="12191998"/>
          </a:xfrm>
          <a:prstGeom prst="rect">
            <a:avLst/>
          </a:prstGeom>
        </p:spPr>
      </p:pic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5615948" y="1835005"/>
            <a:ext cx="3744415" cy="2191440"/>
          </a:xfrm>
          <a:prstGeom prst="rect">
            <a:avLst/>
          </a:prstGeom>
          <a:noFill/>
          <a:effectLst>
            <a:innerShdw blurRad="63500" dist="25400" dir="13500000">
              <a:prstClr val="black">
                <a:alpha val="21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8652369" y="2565400"/>
            <a:ext cx="2080728" cy="2573065"/>
          </a:xfrm>
          <a:prstGeom prst="rect">
            <a:avLst/>
          </a:prstGeom>
          <a:effectLst>
            <a:innerShdw blurRad="63500" dist="25400" dir="13500000">
              <a:prstClr val="black">
                <a:alpha val="26000"/>
              </a:prstClr>
            </a:innerShdw>
          </a:effec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notesSlide" Target="../notesSlides/notesSlide16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939642"/>
            <a:ext cx="12192000" cy="918358"/>
          </a:xfrm>
          <a:prstGeom prst="rect">
            <a:avLst/>
          </a:prstGeom>
          <a:solidFill>
            <a:srgbClr val="27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60400" y="2126704"/>
            <a:ext cx="10883900" cy="2398395"/>
            <a:chOff x="628649" y="1476208"/>
            <a:chExt cx="10883900" cy="2398395"/>
          </a:xfrm>
        </p:grpSpPr>
        <p:sp>
          <p:nvSpPr>
            <p:cNvPr id="12" name="文本框 11"/>
            <p:cNvSpPr txBox="1"/>
            <p:nvPr/>
          </p:nvSpPr>
          <p:spPr>
            <a:xfrm>
              <a:off x="628649" y="1476208"/>
              <a:ext cx="10883900" cy="1941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5400" b="1" spc="600" dirty="0">
                  <a:effectLst>
                    <a:innerShdw>
                      <a:schemeClr val="bg1">
                        <a:lumMod val="65000"/>
                      </a:schemeClr>
                    </a:inn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大单元教学的利与弊分析</a:t>
              </a:r>
              <a:endParaRPr lang="zh-CN" altLang="en-US" sz="5400" b="1" spc="600" dirty="0">
                <a:effectLst>
                  <a:innerShdw>
                    <a:schemeClr val="bg1">
                      <a:lumMod val="65000"/>
                    </a:schemeClr>
                  </a:inn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51629" y="3263733"/>
              <a:ext cx="3850005" cy="610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黎国胜</a:t>
              </a:r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 </a:t>
              </a: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刘绪颖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9" name="任意多边形: 形状 8"/>
          <p:cNvSpPr/>
          <p:nvPr/>
        </p:nvSpPr>
        <p:spPr>
          <a:xfrm>
            <a:off x="0" y="5640902"/>
            <a:ext cx="3207657" cy="608446"/>
          </a:xfrm>
          <a:custGeom>
            <a:avLst/>
            <a:gdLst>
              <a:gd name="connsiteX0" fmla="*/ 0 w 3207657"/>
              <a:gd name="connsiteY0" fmla="*/ 0 h 759032"/>
              <a:gd name="connsiteX1" fmla="*/ 2828141 w 3207657"/>
              <a:gd name="connsiteY1" fmla="*/ 0 h 759032"/>
              <a:gd name="connsiteX2" fmla="*/ 3207657 w 3207657"/>
              <a:gd name="connsiteY2" fmla="*/ 379516 h 759032"/>
              <a:gd name="connsiteX3" fmla="*/ 2828141 w 3207657"/>
              <a:gd name="connsiteY3" fmla="*/ 759032 h 759032"/>
              <a:gd name="connsiteX4" fmla="*/ 0 w 3207657"/>
              <a:gd name="connsiteY4" fmla="*/ 759032 h 75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657" h="759032">
                <a:moveTo>
                  <a:pt x="0" y="0"/>
                </a:moveTo>
                <a:lnTo>
                  <a:pt x="2828141" y="0"/>
                </a:lnTo>
                <a:cubicBezTo>
                  <a:pt x="3037742" y="0"/>
                  <a:pt x="3207657" y="169915"/>
                  <a:pt x="3207657" y="379516"/>
                </a:cubicBezTo>
                <a:cubicBezTo>
                  <a:pt x="3207657" y="589117"/>
                  <a:pt x="3037742" y="759032"/>
                  <a:pt x="2828141" y="759032"/>
                </a:cubicBezTo>
                <a:lnTo>
                  <a:pt x="0" y="759032"/>
                </a:lnTo>
                <a:close/>
              </a:path>
            </a:pathLst>
          </a:custGeom>
          <a:solidFill>
            <a:srgbClr val="55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 flipH="1">
            <a:off x="8984343" y="5640902"/>
            <a:ext cx="3207657" cy="608446"/>
          </a:xfrm>
          <a:custGeom>
            <a:avLst/>
            <a:gdLst>
              <a:gd name="connsiteX0" fmla="*/ 0 w 3207657"/>
              <a:gd name="connsiteY0" fmla="*/ 0 h 759032"/>
              <a:gd name="connsiteX1" fmla="*/ 2828141 w 3207657"/>
              <a:gd name="connsiteY1" fmla="*/ 0 h 759032"/>
              <a:gd name="connsiteX2" fmla="*/ 3207657 w 3207657"/>
              <a:gd name="connsiteY2" fmla="*/ 379516 h 759032"/>
              <a:gd name="connsiteX3" fmla="*/ 2828141 w 3207657"/>
              <a:gd name="connsiteY3" fmla="*/ 759032 h 759032"/>
              <a:gd name="connsiteX4" fmla="*/ 0 w 3207657"/>
              <a:gd name="connsiteY4" fmla="*/ 759032 h 75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657" h="759032">
                <a:moveTo>
                  <a:pt x="0" y="0"/>
                </a:moveTo>
                <a:lnTo>
                  <a:pt x="2828141" y="0"/>
                </a:lnTo>
                <a:cubicBezTo>
                  <a:pt x="3037742" y="0"/>
                  <a:pt x="3207657" y="169915"/>
                  <a:pt x="3207657" y="379516"/>
                </a:cubicBezTo>
                <a:cubicBezTo>
                  <a:pt x="3207657" y="589117"/>
                  <a:pt x="3037742" y="759032"/>
                  <a:pt x="2828141" y="759032"/>
                </a:cubicBezTo>
                <a:lnTo>
                  <a:pt x="0" y="759032"/>
                </a:lnTo>
                <a:close/>
              </a:path>
            </a:pathLst>
          </a:custGeom>
          <a:solidFill>
            <a:srgbClr val="55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4422140" y="3078480"/>
            <a:ext cx="675132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4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大单元教学的实施</a:t>
            </a:r>
            <a:r>
              <a:rPr lang="zh-CN" altLang="en-US" sz="44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经典综艺体简" panose="02010609000101010101" pitchFamily="49" charset="-122"/>
                <a:sym typeface="+mn-ea"/>
              </a:rPr>
              <a:t>策略</a:t>
            </a:r>
            <a:endParaRPr lang="zh-CN" altLang="en-US" sz="44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71217" y="-1"/>
            <a:ext cx="704476" cy="4178902"/>
            <a:chOff x="3171217" y="-1"/>
            <a:chExt cx="704476" cy="4178902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3171217" y="-1"/>
              <a:ext cx="704476" cy="4178902"/>
              <a:chOff x="5971669" y="4722308"/>
              <a:chExt cx="507600" cy="4178902"/>
            </a:xfrm>
            <a:solidFill>
              <a:srgbClr val="55943A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5972275" y="4722308"/>
                <a:ext cx="506388" cy="50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971669" y="4962423"/>
                <a:ext cx="507600" cy="39387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3276483" y="3287792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660400" y="21589"/>
            <a:ext cx="704476" cy="1130301"/>
            <a:chOff x="660400" y="-1"/>
            <a:chExt cx="704476" cy="1130301"/>
          </a:xfrm>
        </p:grpSpPr>
        <p:sp>
          <p:nvSpPr>
            <p:cNvPr id="28" name="椭圆 27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 descr="大单元教学与传统单元教学的区别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30000" contrast="36000"/>
          </a:blip>
          <a:stretch>
            <a:fillRect/>
          </a:stretch>
        </p:blipFill>
        <p:spPr>
          <a:xfrm>
            <a:off x="1027430" y="764540"/>
            <a:ext cx="10365740" cy="586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660400" y="21589"/>
            <a:ext cx="704476" cy="1130301"/>
            <a:chOff x="660400" y="-1"/>
            <a:chExt cx="704476" cy="1130301"/>
          </a:xfrm>
        </p:grpSpPr>
        <p:sp>
          <p:nvSpPr>
            <p:cNvPr id="28" name="椭圆 27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33525" y="2331085"/>
            <a:ext cx="9304020" cy="3482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/>
              <a:t>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大单元教学与传统单元教学有区别：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核心素养～逆向设计～评价先行～任务驱动～真实问题情景～活动开展～展示反馈～迁移应用～作业设计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，而不是传统教材单元教学仅仅完成教学任务。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660400" y="21589"/>
            <a:ext cx="704476" cy="1130301"/>
            <a:chOff x="660400" y="-1"/>
            <a:chExt cx="704476" cy="1130301"/>
          </a:xfrm>
        </p:grpSpPr>
        <p:sp>
          <p:nvSpPr>
            <p:cNvPr id="28" name="椭圆 27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33525" y="2331085"/>
            <a:ext cx="9304020" cy="3482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/>
              <a:t>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大单元教学与传统单元教学有区别：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核心素养～逆向设计～评价先行～任务驱动～真实问题情景～活动开展～展示反馈～迁移应用～作业设计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，而不是传统教材单元教学仅仅完成教学任务。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1608" t="15958" r="20154" b="16331"/>
          <a:stretch>
            <a:fillRect/>
          </a:stretch>
        </p:blipFill>
        <p:spPr>
          <a:xfrm>
            <a:off x="1364615" y="454025"/>
            <a:ext cx="10603230" cy="5962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11608" t="10887" r="20154" b="16331"/>
          <a:stretch>
            <a:fillRect/>
          </a:stretch>
        </p:blipFill>
        <p:spPr>
          <a:xfrm>
            <a:off x="193675" y="67945"/>
            <a:ext cx="11316335" cy="6790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08000" y="93345"/>
            <a:ext cx="99015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大单元设计格式要求</a:t>
            </a:r>
            <a:endParaRPr lang="zh-CN" sz="2000" b="0">
              <a:solidFill>
                <a:srgbClr val="000000"/>
              </a:solidFill>
              <a:ea typeface="仿宋" panose="02010609060101010101" charset="-122"/>
            </a:endParaRPr>
          </a:p>
          <a:p>
            <a:endParaRPr lang="en-US" altLang="en-US" sz="2000" b="0">
              <a:latin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69240" y="861695"/>
          <a:ext cx="11396980" cy="5675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790"/>
                <a:gridCol w="9648190"/>
              </a:tblGrid>
              <a:tr h="14192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单元分析</a:t>
                      </a:r>
                      <a:endParaRPr lang="en-US" altLang="en-US" sz="2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课标分析、教材分析、学情分析（可以不写，主要看分析后的成果产出）</a:t>
                      </a:r>
                      <a:endParaRPr lang="en-US" altLang="en-US" sz="2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85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单元主题</a:t>
                      </a:r>
                      <a:endParaRPr lang="en-US" altLang="en-US" sz="2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可以用哲理性主题、大任务、大问题或原有单元名称（不建议用大概念、大观念适用于教师的用语）</a:t>
                      </a:r>
                      <a:endParaRPr lang="en-US" altLang="en-US" sz="2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单元学习</a:t>
                      </a:r>
                      <a:r>
                        <a:rPr lang="en-US" sz="2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目标</a:t>
                      </a:r>
                      <a:endParaRPr lang="en-US" altLang="en-US" sz="2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低阶目标：（双基目标）</a:t>
                      </a:r>
                      <a:endParaRPr lang="en-US" sz="2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2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高阶目标：（运用双基解决问题并生成新产品和迁移运用）（单元目标要求“少即多、精而深”，可采用认知目标；基于教师基础，可以依照教参目标修改，但要区分低阶、高阶）</a:t>
                      </a:r>
                      <a:endParaRPr lang="en-US" altLang="en-US" sz="2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0" y="0"/>
          <a:ext cx="11999595" cy="667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500"/>
                <a:gridCol w="10158095"/>
              </a:tblGrid>
              <a:tr h="6672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latin typeface="+mj-ea"/>
                          <a:ea typeface="+mj-ea"/>
                          <a:cs typeface="+mj-ea"/>
                        </a:rPr>
                        <a:t>单元评价即单元学业质量标准 </a:t>
                      </a:r>
                      <a:endParaRPr lang="en-US" altLang="en-US" sz="3200" b="1"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latin typeface="+mj-ea"/>
                          <a:ea typeface="+mj-ea"/>
                          <a:cs typeface="+mj-ea"/>
                        </a:rPr>
                        <a:t>1.1……1.2……2.1…………是目标的细化分解。撰述方式：1.先确定本单元属于哪个学段，如5-6，7-9年级；2.根据单元目标（教参）摘选相关学业质量标准；3.与目标一一对应细化分解，越高阶越细化；4.模仿学业质量标准陈述方式，每句话前加“能”；5.能+做哪些事（分解）+达到什么程度=单元（课时）学业质量标准，即达成评价</a:t>
                      </a:r>
                      <a:r>
                        <a:rPr lang="zh-CN" altLang="en-US" sz="3200" b="1">
                          <a:latin typeface="+mj-ea"/>
                          <a:ea typeface="+mj-ea"/>
                          <a:cs typeface="+mj-ea"/>
                        </a:rPr>
                        <a:t>。</a:t>
                      </a:r>
                      <a:endParaRPr lang="zh-CN" altLang="en-US" sz="3200" b="1"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84480" y="215265"/>
          <a:ext cx="10873105" cy="654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8780"/>
                <a:gridCol w="9204325"/>
              </a:tblGrid>
              <a:tr h="6540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单元结构化活动</a:t>
                      </a:r>
                      <a:endParaRPr lang="en-US" altLang="en-US" sz="3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  </a:t>
                      </a: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 设计方式：1.吃透教材，理清上位下位概念关系，形成知识结构；2.知识转化为学习任务（问题）；3.分解大任务，建构任务（问题）串；4.把子任务一一对应转化为学习活动组合。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7445" y="1534160"/>
            <a:ext cx="8482330" cy="481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259840" y="706120"/>
          <a:ext cx="9623425" cy="480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625"/>
                <a:gridCol w="8559800"/>
              </a:tblGrid>
              <a:tr h="48044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整个单元的</a:t>
                      </a: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课时课型作业规划</a:t>
                      </a:r>
                      <a:r>
                        <a:rPr lang="zh-CN" alt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（此表格可以增加行数）</a:t>
                      </a:r>
                      <a:endParaRPr lang="zh-CN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331720" y="741045"/>
          <a:ext cx="8551545" cy="4698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400"/>
                <a:gridCol w="1428115"/>
                <a:gridCol w="1425575"/>
                <a:gridCol w="1424940"/>
                <a:gridCol w="1425575"/>
                <a:gridCol w="1424940"/>
              </a:tblGrid>
              <a:tr h="11499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课型课时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9525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课时目标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9525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达成评价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9525" marR="9525" marT="9525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学习内容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9525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任务活动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9525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课时作业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9525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9525" marR="9525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88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9525" marR="9525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65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……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仿宋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9525" marR="9525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9525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4729480" y="3078480"/>
            <a:ext cx="577024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4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大单元教学的优势</a:t>
            </a:r>
            <a:endParaRPr lang="zh-CN" altLang="en-US" sz="44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  <a:p>
            <a:pPr algn="dist"/>
            <a:endParaRPr lang="zh-CN" altLang="en-US" sz="44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71217" y="-1"/>
            <a:ext cx="704476" cy="4178902"/>
            <a:chOff x="3171217" y="-1"/>
            <a:chExt cx="704476" cy="4178902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3171217" y="-1"/>
              <a:ext cx="704476" cy="4178902"/>
              <a:chOff x="5971669" y="4722308"/>
              <a:chExt cx="507600" cy="4178902"/>
            </a:xfrm>
            <a:solidFill>
              <a:srgbClr val="55943A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5972275" y="4722308"/>
                <a:ext cx="506388" cy="50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971669" y="4962423"/>
                <a:ext cx="507600" cy="39387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3276483" y="3287792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116547" y="3824190"/>
            <a:ext cx="1958908" cy="1958908"/>
          </a:xfrm>
          <a:prstGeom prst="ellipse">
            <a:avLst/>
          </a:prstGeom>
          <a:solidFill>
            <a:srgbClr val="55943A"/>
          </a:solidFill>
          <a:ln w="3175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chemeClr val="accent3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39769" y="3947412"/>
            <a:ext cx="1712470" cy="1712469"/>
          </a:xfrm>
          <a:prstGeom prst="ellipse">
            <a:avLst/>
          </a:prstGeom>
          <a:solidFill>
            <a:schemeClr val="bg1"/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82550" h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64493" y="4463719"/>
            <a:ext cx="870347" cy="870347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55943A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87859" y="4463719"/>
            <a:ext cx="870347" cy="870347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55943A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60827" y="2569872"/>
            <a:ext cx="870347" cy="870347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55943A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6" name="饼形 18"/>
          <p:cNvSpPr/>
          <p:nvPr/>
        </p:nvSpPr>
        <p:spPr>
          <a:xfrm>
            <a:off x="4203460" y="3018342"/>
            <a:ext cx="1404131" cy="1401517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7" name="饼形 18"/>
          <p:cNvSpPr/>
          <p:nvPr/>
        </p:nvSpPr>
        <p:spPr>
          <a:xfrm flipH="1">
            <a:off x="6578853" y="3018342"/>
            <a:ext cx="1404131" cy="1401517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4925695" y="1590675"/>
            <a:ext cx="2349500" cy="81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3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大视野</a:t>
            </a:r>
            <a:endParaRPr lang="zh-CN" altLang="zh-CN" sz="3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8763000" y="4516120"/>
            <a:ext cx="23495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大目标</a:t>
            </a:r>
            <a:endParaRPr lang="zh-CN" altLang="zh-CN" sz="3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 bwMode="auto">
          <a:xfrm>
            <a:off x="1184910" y="4417695"/>
            <a:ext cx="2349500" cy="81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36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大整合</a:t>
            </a:r>
            <a:endParaRPr lang="zh-CN" altLang="zh-CN" sz="3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994664" y="4142569"/>
            <a:ext cx="202675" cy="353287"/>
          </a:xfrm>
          <a:prstGeom prst="roundRect">
            <a:avLst>
              <a:gd name="adj" fmla="val 50000"/>
            </a:avLst>
          </a:prstGeom>
          <a:solidFill>
            <a:srgbClr val="55943A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8" name="Freeform 40"/>
          <p:cNvSpPr/>
          <p:nvPr/>
        </p:nvSpPr>
        <p:spPr bwMode="auto">
          <a:xfrm>
            <a:off x="5931593" y="2862043"/>
            <a:ext cx="328817" cy="297715"/>
          </a:xfrm>
          <a:custGeom>
            <a:avLst/>
            <a:gdLst>
              <a:gd name="T0" fmla="*/ 161 w 188"/>
              <a:gd name="T1" fmla="*/ 58 h 170"/>
              <a:gd name="T2" fmla="*/ 147 w 188"/>
              <a:gd name="T3" fmla="*/ 51 h 170"/>
              <a:gd name="T4" fmla="*/ 142 w 188"/>
              <a:gd name="T5" fmla="*/ 54 h 170"/>
              <a:gd name="T6" fmla="*/ 149 w 188"/>
              <a:gd name="T7" fmla="*/ 85 h 170"/>
              <a:gd name="T8" fmla="*/ 85 w 188"/>
              <a:gd name="T9" fmla="*/ 149 h 170"/>
              <a:gd name="T10" fmla="*/ 21 w 188"/>
              <a:gd name="T11" fmla="*/ 85 h 170"/>
              <a:gd name="T12" fmla="*/ 85 w 188"/>
              <a:gd name="T13" fmla="*/ 21 h 170"/>
              <a:gd name="T14" fmla="*/ 135 w 188"/>
              <a:gd name="T15" fmla="*/ 45 h 170"/>
              <a:gd name="T16" fmla="*/ 125 w 188"/>
              <a:gd name="T17" fmla="*/ 51 h 170"/>
              <a:gd name="T18" fmla="*/ 85 w 188"/>
              <a:gd name="T19" fmla="*/ 33 h 170"/>
              <a:gd name="T20" fmla="*/ 33 w 188"/>
              <a:gd name="T21" fmla="*/ 85 h 170"/>
              <a:gd name="T22" fmla="*/ 85 w 188"/>
              <a:gd name="T23" fmla="*/ 137 h 170"/>
              <a:gd name="T24" fmla="*/ 138 w 188"/>
              <a:gd name="T25" fmla="*/ 85 h 170"/>
              <a:gd name="T26" fmla="*/ 132 w 188"/>
              <a:gd name="T27" fmla="*/ 61 h 170"/>
              <a:gd name="T28" fmla="*/ 115 w 188"/>
              <a:gd name="T29" fmla="*/ 72 h 170"/>
              <a:gd name="T30" fmla="*/ 118 w 188"/>
              <a:gd name="T31" fmla="*/ 85 h 170"/>
              <a:gd name="T32" fmla="*/ 85 w 188"/>
              <a:gd name="T33" fmla="*/ 118 h 170"/>
              <a:gd name="T34" fmla="*/ 53 w 188"/>
              <a:gd name="T35" fmla="*/ 85 h 170"/>
              <a:gd name="T36" fmla="*/ 85 w 188"/>
              <a:gd name="T37" fmla="*/ 52 h 170"/>
              <a:gd name="T38" fmla="*/ 109 w 188"/>
              <a:gd name="T39" fmla="*/ 62 h 170"/>
              <a:gd name="T40" fmla="*/ 97 w 188"/>
              <a:gd name="T41" fmla="*/ 70 h 170"/>
              <a:gd name="T42" fmla="*/ 85 w 188"/>
              <a:gd name="T43" fmla="*/ 65 h 170"/>
              <a:gd name="T44" fmla="*/ 65 w 188"/>
              <a:gd name="T45" fmla="*/ 85 h 170"/>
              <a:gd name="T46" fmla="*/ 85 w 188"/>
              <a:gd name="T47" fmla="*/ 105 h 170"/>
              <a:gd name="T48" fmla="*/ 105 w 188"/>
              <a:gd name="T49" fmla="*/ 85 h 170"/>
              <a:gd name="T50" fmla="*/ 104 w 188"/>
              <a:gd name="T51" fmla="*/ 79 h 170"/>
              <a:gd name="T52" fmla="*/ 88 w 188"/>
              <a:gd name="T53" fmla="*/ 89 h 170"/>
              <a:gd name="T54" fmla="*/ 86 w 188"/>
              <a:gd name="T55" fmla="*/ 86 h 170"/>
              <a:gd name="T56" fmla="*/ 148 w 188"/>
              <a:gd name="T57" fmla="*/ 45 h 170"/>
              <a:gd name="T58" fmla="*/ 163 w 188"/>
              <a:gd name="T59" fmla="*/ 52 h 170"/>
              <a:gd name="T60" fmla="*/ 188 w 188"/>
              <a:gd name="T61" fmla="*/ 36 h 170"/>
              <a:gd name="T62" fmla="*/ 173 w 188"/>
              <a:gd name="T63" fmla="*/ 29 h 170"/>
              <a:gd name="T64" fmla="*/ 177 w 188"/>
              <a:gd name="T65" fmla="*/ 26 h 170"/>
              <a:gd name="T66" fmla="*/ 173 w 188"/>
              <a:gd name="T67" fmla="*/ 20 h 170"/>
              <a:gd name="T68" fmla="*/ 169 w 188"/>
              <a:gd name="T69" fmla="*/ 23 h 170"/>
              <a:gd name="T70" fmla="*/ 169 w 188"/>
              <a:gd name="T71" fmla="*/ 6 h 170"/>
              <a:gd name="T72" fmla="*/ 144 w 188"/>
              <a:gd name="T73" fmla="*/ 22 h 170"/>
              <a:gd name="T74" fmla="*/ 144 w 188"/>
              <a:gd name="T75" fmla="*/ 39 h 170"/>
              <a:gd name="T76" fmla="*/ 139 w 188"/>
              <a:gd name="T77" fmla="*/ 42 h 170"/>
              <a:gd name="T78" fmla="*/ 139 w 188"/>
              <a:gd name="T79" fmla="*/ 24 h 170"/>
              <a:gd name="T80" fmla="*/ 141 w 188"/>
              <a:gd name="T81" fmla="*/ 22 h 170"/>
              <a:gd name="T82" fmla="*/ 85 w 188"/>
              <a:gd name="T83" fmla="*/ 0 h 170"/>
              <a:gd name="T84" fmla="*/ 0 w 188"/>
              <a:gd name="T85" fmla="*/ 85 h 170"/>
              <a:gd name="T86" fmla="*/ 85 w 188"/>
              <a:gd name="T87" fmla="*/ 170 h 170"/>
              <a:gd name="T88" fmla="*/ 170 w 188"/>
              <a:gd name="T89" fmla="*/ 85 h 170"/>
              <a:gd name="T90" fmla="*/ 165 w 188"/>
              <a:gd name="T91" fmla="*/ 55 h 170"/>
              <a:gd name="T92" fmla="*/ 161 w 188"/>
              <a:gd name="T93" fmla="*/ 5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70">
                <a:moveTo>
                  <a:pt x="161" y="58"/>
                </a:moveTo>
                <a:cubicBezTo>
                  <a:pt x="147" y="51"/>
                  <a:pt x="147" y="51"/>
                  <a:pt x="147" y="51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7" y="64"/>
                  <a:pt x="149" y="74"/>
                  <a:pt x="149" y="85"/>
                </a:cubicBezTo>
                <a:cubicBezTo>
                  <a:pt x="149" y="120"/>
                  <a:pt x="121" y="149"/>
                  <a:pt x="85" y="149"/>
                </a:cubicBezTo>
                <a:cubicBezTo>
                  <a:pt x="50" y="149"/>
                  <a:pt x="21" y="120"/>
                  <a:pt x="21" y="85"/>
                </a:cubicBezTo>
                <a:cubicBezTo>
                  <a:pt x="21" y="50"/>
                  <a:pt x="50" y="21"/>
                  <a:pt x="85" y="21"/>
                </a:cubicBezTo>
                <a:cubicBezTo>
                  <a:pt x="105" y="21"/>
                  <a:pt x="123" y="30"/>
                  <a:pt x="135" y="45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16" y="40"/>
                  <a:pt x="101" y="33"/>
                  <a:pt x="85" y="33"/>
                </a:cubicBezTo>
                <a:cubicBezTo>
                  <a:pt x="56" y="33"/>
                  <a:pt x="33" y="56"/>
                  <a:pt x="33" y="85"/>
                </a:cubicBezTo>
                <a:cubicBezTo>
                  <a:pt x="33" y="114"/>
                  <a:pt x="56" y="137"/>
                  <a:pt x="85" y="137"/>
                </a:cubicBezTo>
                <a:cubicBezTo>
                  <a:pt x="114" y="137"/>
                  <a:pt x="138" y="114"/>
                  <a:pt x="138" y="85"/>
                </a:cubicBezTo>
                <a:cubicBezTo>
                  <a:pt x="138" y="76"/>
                  <a:pt x="135" y="68"/>
                  <a:pt x="132" y="6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7" y="76"/>
                  <a:pt x="118" y="80"/>
                  <a:pt x="118" y="85"/>
                </a:cubicBezTo>
                <a:cubicBezTo>
                  <a:pt x="118" y="103"/>
                  <a:pt x="103" y="118"/>
                  <a:pt x="85" y="118"/>
                </a:cubicBezTo>
                <a:cubicBezTo>
                  <a:pt x="67" y="118"/>
                  <a:pt x="53" y="103"/>
                  <a:pt x="53" y="85"/>
                </a:cubicBezTo>
                <a:cubicBezTo>
                  <a:pt x="53" y="67"/>
                  <a:pt x="67" y="52"/>
                  <a:pt x="85" y="52"/>
                </a:cubicBezTo>
                <a:cubicBezTo>
                  <a:pt x="94" y="52"/>
                  <a:pt x="103" y="56"/>
                  <a:pt x="109" y="62"/>
                </a:cubicBezTo>
                <a:cubicBezTo>
                  <a:pt x="97" y="70"/>
                  <a:pt x="97" y="70"/>
                  <a:pt x="97" y="70"/>
                </a:cubicBezTo>
                <a:cubicBezTo>
                  <a:pt x="94" y="67"/>
                  <a:pt x="90" y="65"/>
                  <a:pt x="85" y="65"/>
                </a:cubicBezTo>
                <a:cubicBezTo>
                  <a:pt x="74" y="65"/>
                  <a:pt x="65" y="74"/>
                  <a:pt x="65" y="85"/>
                </a:cubicBezTo>
                <a:cubicBezTo>
                  <a:pt x="65" y="96"/>
                  <a:pt x="74" y="105"/>
                  <a:pt x="85" y="105"/>
                </a:cubicBezTo>
                <a:cubicBezTo>
                  <a:pt x="96" y="105"/>
                  <a:pt x="105" y="96"/>
                  <a:pt x="105" y="85"/>
                </a:cubicBezTo>
                <a:cubicBezTo>
                  <a:pt x="105" y="83"/>
                  <a:pt x="105" y="81"/>
                  <a:pt x="104" y="79"/>
                </a:cubicBezTo>
                <a:cubicBezTo>
                  <a:pt x="88" y="89"/>
                  <a:pt x="88" y="89"/>
                  <a:pt x="88" y="89"/>
                </a:cubicBezTo>
                <a:cubicBezTo>
                  <a:pt x="86" y="86"/>
                  <a:pt x="86" y="86"/>
                  <a:pt x="86" y="86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69" y="6"/>
                  <a:pt x="169" y="6"/>
                  <a:pt x="169" y="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6" y="8"/>
                  <a:pt x="107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75"/>
                  <a:pt x="168" y="65"/>
                  <a:pt x="165" y="55"/>
                </a:cubicBezTo>
                <a:lnTo>
                  <a:pt x="161" y="58"/>
                </a:lnTo>
                <a:close/>
              </a:path>
            </a:pathLst>
          </a:custGeom>
          <a:solidFill>
            <a:srgbClr val="55943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52661" y="4748079"/>
            <a:ext cx="294011" cy="291789"/>
            <a:chOff x="7078908" y="5461438"/>
            <a:chExt cx="430461" cy="427208"/>
          </a:xfrm>
          <a:solidFill>
            <a:srgbClr val="55943A"/>
          </a:solidFill>
        </p:grpSpPr>
        <p:sp>
          <p:nvSpPr>
            <p:cNvPr id="30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54181" y="4713551"/>
            <a:ext cx="337705" cy="322153"/>
            <a:chOff x="8145843" y="5425657"/>
            <a:chExt cx="494435" cy="471664"/>
          </a:xfrm>
          <a:solidFill>
            <a:srgbClr val="55943A"/>
          </a:solidFill>
        </p:grpSpPr>
        <p:sp>
          <p:nvSpPr>
            <p:cNvPr id="33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40" name="椭圆 39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0"/>
            <a:ext cx="58261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22720" y="1455420"/>
            <a:ext cx="5954395" cy="547370"/>
          </a:xfrm>
          <a:prstGeom prst="rect">
            <a:avLst/>
          </a:prstGeom>
          <a:noFill/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经典综艺体简" panose="02010609000101010101" pitchFamily="49" charset="-122"/>
              </a:rPr>
              <a:t>何为大单元教学</a:t>
            </a:r>
            <a:endParaRPr lang="zh-CN" altLang="en-US" sz="32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22720" y="2703195"/>
            <a:ext cx="5872480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大单元教学的实施</a:t>
            </a:r>
            <a:endParaRPr lang="zh-CN" altLang="en-US" sz="32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经典综艺体简" panose="0201060900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22720" y="3987165"/>
            <a:ext cx="454723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大单元教学的优势</a:t>
            </a:r>
            <a:endParaRPr lang="zh-CN" altLang="en-US" sz="32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grpSp>
        <p:nvGrpSpPr>
          <p:cNvPr id="4103" name="组合 34"/>
          <p:cNvGrpSpPr/>
          <p:nvPr/>
        </p:nvGrpSpPr>
        <p:grpSpPr bwMode="auto">
          <a:xfrm>
            <a:off x="5505768" y="10795"/>
            <a:ext cx="555625" cy="1951038"/>
            <a:chOff x="5828385" y="175074"/>
            <a:chExt cx="556087" cy="1950636"/>
          </a:xfrm>
        </p:grpSpPr>
        <p:grpSp>
          <p:nvGrpSpPr>
            <p:cNvPr id="20" name="组合 19"/>
            <p:cNvGrpSpPr/>
            <p:nvPr/>
          </p:nvGrpSpPr>
          <p:grpSpPr>
            <a:xfrm flipV="1">
              <a:off x="5828385" y="175074"/>
              <a:ext cx="507600" cy="1950636"/>
              <a:chOff x="5971669" y="4722308"/>
              <a:chExt cx="507600" cy="1950636"/>
            </a:xfrm>
            <a:solidFill>
              <a:srgbClr val="55943A"/>
            </a:solidFill>
          </p:grpSpPr>
          <p:sp>
            <p:nvSpPr>
              <p:cNvPr id="21" name="椭圆 20"/>
              <p:cNvSpPr/>
              <p:nvPr/>
            </p:nvSpPr>
            <p:spPr>
              <a:xfrm>
                <a:off x="5972275" y="4722308"/>
                <a:ext cx="506388" cy="50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971669" y="4962422"/>
                <a:ext cx="507600" cy="1710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22" name="文本框 24"/>
            <p:cNvSpPr txBox="1">
              <a:spLocks noChangeArrowheads="1"/>
            </p:cNvSpPr>
            <p:nvPr/>
          </p:nvSpPr>
          <p:spPr bwMode="auto">
            <a:xfrm>
              <a:off x="5890528" y="1589171"/>
              <a:ext cx="493944" cy="52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06" name="组合 33"/>
          <p:cNvGrpSpPr/>
          <p:nvPr/>
        </p:nvGrpSpPr>
        <p:grpSpPr bwMode="auto">
          <a:xfrm>
            <a:off x="5505768" y="5367973"/>
            <a:ext cx="555625" cy="1543050"/>
            <a:chOff x="5828385" y="4722308"/>
            <a:chExt cx="556087" cy="1544250"/>
          </a:xfrm>
        </p:grpSpPr>
        <p:grpSp>
          <p:nvGrpSpPr>
            <p:cNvPr id="19" name="组合 18"/>
            <p:cNvGrpSpPr/>
            <p:nvPr/>
          </p:nvGrpSpPr>
          <p:grpSpPr>
            <a:xfrm>
              <a:off x="5828385" y="4722308"/>
              <a:ext cx="507600" cy="1544250"/>
              <a:chOff x="5971669" y="4722308"/>
              <a:chExt cx="507600" cy="1544250"/>
            </a:xfrm>
            <a:solidFill>
              <a:srgbClr val="55943A"/>
            </a:solidFill>
          </p:grpSpPr>
          <p:sp>
            <p:nvSpPr>
              <p:cNvPr id="23" name="椭圆 22"/>
              <p:cNvSpPr/>
              <p:nvPr/>
            </p:nvSpPr>
            <p:spPr>
              <a:xfrm>
                <a:off x="5972275" y="4722308"/>
                <a:ext cx="506388" cy="50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971669" y="4962422"/>
                <a:ext cx="507600" cy="13041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16" name="文本框 27"/>
            <p:cNvSpPr txBox="1">
              <a:spLocks noChangeArrowheads="1"/>
            </p:cNvSpPr>
            <p:nvPr/>
          </p:nvSpPr>
          <p:spPr bwMode="auto">
            <a:xfrm>
              <a:off x="5890528" y="4765866"/>
              <a:ext cx="493944" cy="52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zh-CN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1819275" y="3605530"/>
            <a:ext cx="2047875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9pPr>
          </a:lstStyle>
          <a:p>
            <a:pPr algn="dist"/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提纲</a:t>
            </a:r>
            <a:endParaRPr lang="en-US" altLang="zh-CN" sz="4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dist"/>
            <a:r>
              <a:rPr lang="en-US" altLang="zh-CN">
                <a:solidFill>
                  <a:schemeClr val="bg1"/>
                </a:solidFill>
                <a:ea typeface="张海山锐谐体"/>
                <a:cs typeface="张海山锐谐体"/>
              </a:rPr>
              <a:t>CONTENTS</a:t>
            </a:r>
            <a:endParaRPr lang="zh-CN" altLang="en-US">
              <a:solidFill>
                <a:schemeClr val="bg1"/>
              </a:solidFill>
              <a:ea typeface="张海山锐谐体"/>
              <a:cs typeface="张海山锐谐体"/>
            </a:endParaRPr>
          </a:p>
        </p:txBody>
      </p:sp>
      <p:sp>
        <p:nvSpPr>
          <p:cNvPr id="4108" name="Freeform 5"/>
          <p:cNvSpPr>
            <a:spLocks noEditPoints="1"/>
          </p:cNvSpPr>
          <p:nvPr/>
        </p:nvSpPr>
        <p:spPr bwMode="auto">
          <a:xfrm>
            <a:off x="2151063" y="2400300"/>
            <a:ext cx="1249362" cy="922338"/>
          </a:xfrm>
          <a:custGeom>
            <a:avLst/>
            <a:gdLst>
              <a:gd name="T0" fmla="*/ 20400 w 490"/>
              <a:gd name="T1" fmla="*/ 97193 h 361"/>
              <a:gd name="T2" fmla="*/ 84149 w 490"/>
              <a:gd name="T3" fmla="*/ 5115 h 361"/>
              <a:gd name="T4" fmla="*/ 507446 w 490"/>
              <a:gd name="T5" fmla="*/ 5115 h 361"/>
              <a:gd name="T6" fmla="*/ 581395 w 490"/>
              <a:gd name="T7" fmla="*/ 115096 h 361"/>
              <a:gd name="T8" fmla="*/ 624745 w 490"/>
              <a:gd name="T9" fmla="*/ 227635 h 361"/>
              <a:gd name="T10" fmla="*/ 711444 w 490"/>
              <a:gd name="T11" fmla="*/ 46039 h 361"/>
              <a:gd name="T12" fmla="*/ 767544 w 490"/>
              <a:gd name="T13" fmla="*/ 5115 h 361"/>
              <a:gd name="T14" fmla="*/ 1185741 w 490"/>
              <a:gd name="T15" fmla="*/ 5115 h 361"/>
              <a:gd name="T16" fmla="*/ 1244390 w 490"/>
              <a:gd name="T17" fmla="*/ 61385 h 361"/>
              <a:gd name="T18" fmla="*/ 1208690 w 490"/>
              <a:gd name="T19" fmla="*/ 168808 h 361"/>
              <a:gd name="T20" fmla="*/ 895043 w 490"/>
              <a:gd name="T21" fmla="*/ 846598 h 361"/>
              <a:gd name="T22" fmla="*/ 790494 w 490"/>
              <a:gd name="T23" fmla="*/ 907983 h 361"/>
              <a:gd name="T24" fmla="*/ 719094 w 490"/>
              <a:gd name="T25" fmla="*/ 826136 h 361"/>
              <a:gd name="T26" fmla="*/ 640045 w 490"/>
              <a:gd name="T27" fmla="*/ 652213 h 361"/>
              <a:gd name="T28" fmla="*/ 645145 w 490"/>
              <a:gd name="T29" fmla="*/ 606174 h 361"/>
              <a:gd name="T30" fmla="*/ 675745 w 490"/>
              <a:gd name="T31" fmla="*/ 547347 h 361"/>
              <a:gd name="T32" fmla="*/ 642595 w 490"/>
              <a:gd name="T33" fmla="*/ 601059 h 361"/>
              <a:gd name="T34" fmla="*/ 558446 w 490"/>
              <a:gd name="T35" fmla="*/ 782656 h 361"/>
              <a:gd name="T36" fmla="*/ 489596 w 490"/>
              <a:gd name="T37" fmla="*/ 897752 h 361"/>
              <a:gd name="T38" fmla="*/ 372297 w 490"/>
              <a:gd name="T39" fmla="*/ 859387 h 361"/>
              <a:gd name="T40" fmla="*/ 242248 w 490"/>
              <a:gd name="T41" fmla="*/ 580597 h 361"/>
              <a:gd name="T42" fmla="*/ 71399 w 490"/>
              <a:gd name="T43" fmla="*/ 207174 h 361"/>
              <a:gd name="T44" fmla="*/ 63749 w 490"/>
              <a:gd name="T45" fmla="*/ 196943 h 361"/>
              <a:gd name="T46" fmla="*/ 20400 w 490"/>
              <a:gd name="T47" fmla="*/ 97193 h 361"/>
              <a:gd name="T48" fmla="*/ 247348 w 490"/>
              <a:gd name="T49" fmla="*/ 171366 h 361"/>
              <a:gd name="T50" fmla="*/ 321297 w 490"/>
              <a:gd name="T51" fmla="*/ 329943 h 361"/>
              <a:gd name="T52" fmla="*/ 448796 w 490"/>
              <a:gd name="T53" fmla="*/ 611290 h 361"/>
              <a:gd name="T54" fmla="*/ 568645 w 490"/>
              <a:gd name="T55" fmla="*/ 347847 h 361"/>
              <a:gd name="T56" fmla="*/ 512546 w 490"/>
              <a:gd name="T57" fmla="*/ 381097 h 361"/>
              <a:gd name="T58" fmla="*/ 441146 w 490"/>
              <a:gd name="T59" fmla="*/ 225077 h 361"/>
              <a:gd name="T60" fmla="*/ 400347 w 490"/>
              <a:gd name="T61" fmla="*/ 173923 h 361"/>
              <a:gd name="T62" fmla="*/ 247348 w 490"/>
              <a:gd name="T63" fmla="*/ 171366 h 361"/>
              <a:gd name="T64" fmla="*/ 851693 w 490"/>
              <a:gd name="T65" fmla="*/ 176481 h 361"/>
              <a:gd name="T66" fmla="*/ 787944 w 490"/>
              <a:gd name="T67" fmla="*/ 296693 h 361"/>
              <a:gd name="T68" fmla="*/ 683395 w 490"/>
              <a:gd name="T69" fmla="*/ 511540 h 361"/>
              <a:gd name="T70" fmla="*/ 683395 w 490"/>
              <a:gd name="T71" fmla="*/ 537117 h 361"/>
              <a:gd name="T72" fmla="*/ 726744 w 490"/>
              <a:gd name="T73" fmla="*/ 455270 h 361"/>
              <a:gd name="T74" fmla="*/ 752244 w 490"/>
              <a:gd name="T75" fmla="*/ 485963 h 361"/>
              <a:gd name="T76" fmla="*/ 810894 w 490"/>
              <a:gd name="T77" fmla="*/ 611290 h 361"/>
              <a:gd name="T78" fmla="*/ 1012342 w 490"/>
              <a:gd name="T79" fmla="*/ 171366 h 361"/>
              <a:gd name="T80" fmla="*/ 851693 w 490"/>
              <a:gd name="T81" fmla="*/ 176481 h 361"/>
              <a:gd name="T82" fmla="*/ 670645 w 490"/>
              <a:gd name="T83" fmla="*/ 542232 h 361"/>
              <a:gd name="T84" fmla="*/ 670645 w 490"/>
              <a:gd name="T85" fmla="*/ 542232 h 3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0" h="361">
                <a:moveTo>
                  <a:pt x="8" y="38"/>
                </a:moveTo>
                <a:cubicBezTo>
                  <a:pt x="0" y="22"/>
                  <a:pt x="15" y="0"/>
                  <a:pt x="33" y="2"/>
                </a:cubicBezTo>
                <a:cubicBezTo>
                  <a:pt x="88" y="2"/>
                  <a:pt x="144" y="1"/>
                  <a:pt x="199" y="2"/>
                </a:cubicBezTo>
                <a:cubicBezTo>
                  <a:pt x="216" y="10"/>
                  <a:pt x="221" y="29"/>
                  <a:pt x="228" y="45"/>
                </a:cubicBezTo>
                <a:cubicBezTo>
                  <a:pt x="233" y="60"/>
                  <a:pt x="244" y="72"/>
                  <a:pt x="245" y="89"/>
                </a:cubicBezTo>
                <a:cubicBezTo>
                  <a:pt x="257" y="66"/>
                  <a:pt x="267" y="42"/>
                  <a:pt x="279" y="18"/>
                </a:cubicBezTo>
                <a:cubicBezTo>
                  <a:pt x="283" y="10"/>
                  <a:pt x="291" y="1"/>
                  <a:pt x="301" y="2"/>
                </a:cubicBezTo>
                <a:cubicBezTo>
                  <a:pt x="356" y="2"/>
                  <a:pt x="410" y="2"/>
                  <a:pt x="465" y="2"/>
                </a:cubicBezTo>
                <a:cubicBezTo>
                  <a:pt x="477" y="1"/>
                  <a:pt x="487" y="13"/>
                  <a:pt x="488" y="24"/>
                </a:cubicBezTo>
                <a:cubicBezTo>
                  <a:pt x="490" y="39"/>
                  <a:pt x="479" y="52"/>
                  <a:pt x="474" y="66"/>
                </a:cubicBezTo>
                <a:cubicBezTo>
                  <a:pt x="434" y="155"/>
                  <a:pt x="392" y="242"/>
                  <a:pt x="351" y="331"/>
                </a:cubicBezTo>
                <a:cubicBezTo>
                  <a:pt x="345" y="347"/>
                  <a:pt x="328" y="359"/>
                  <a:pt x="310" y="355"/>
                </a:cubicBezTo>
                <a:cubicBezTo>
                  <a:pt x="296" y="350"/>
                  <a:pt x="287" y="336"/>
                  <a:pt x="282" y="323"/>
                </a:cubicBezTo>
                <a:cubicBezTo>
                  <a:pt x="273" y="300"/>
                  <a:pt x="261" y="278"/>
                  <a:pt x="251" y="255"/>
                </a:cubicBezTo>
                <a:cubicBezTo>
                  <a:pt x="249" y="249"/>
                  <a:pt x="251" y="243"/>
                  <a:pt x="253" y="237"/>
                </a:cubicBezTo>
                <a:cubicBezTo>
                  <a:pt x="257" y="230"/>
                  <a:pt x="261" y="222"/>
                  <a:pt x="265" y="214"/>
                </a:cubicBezTo>
                <a:cubicBezTo>
                  <a:pt x="259" y="219"/>
                  <a:pt x="255" y="227"/>
                  <a:pt x="252" y="235"/>
                </a:cubicBezTo>
                <a:cubicBezTo>
                  <a:pt x="242" y="259"/>
                  <a:pt x="231" y="283"/>
                  <a:pt x="219" y="306"/>
                </a:cubicBezTo>
                <a:cubicBezTo>
                  <a:pt x="212" y="322"/>
                  <a:pt x="209" y="342"/>
                  <a:pt x="192" y="351"/>
                </a:cubicBezTo>
                <a:cubicBezTo>
                  <a:pt x="176" y="361"/>
                  <a:pt x="153" y="352"/>
                  <a:pt x="146" y="336"/>
                </a:cubicBezTo>
                <a:cubicBezTo>
                  <a:pt x="128" y="300"/>
                  <a:pt x="113" y="263"/>
                  <a:pt x="95" y="227"/>
                </a:cubicBezTo>
                <a:cubicBezTo>
                  <a:pt x="74" y="178"/>
                  <a:pt x="48" y="131"/>
                  <a:pt x="28" y="81"/>
                </a:cubicBezTo>
                <a:cubicBezTo>
                  <a:pt x="28" y="80"/>
                  <a:pt x="26" y="78"/>
                  <a:pt x="25" y="77"/>
                </a:cubicBezTo>
                <a:cubicBezTo>
                  <a:pt x="19" y="64"/>
                  <a:pt x="13" y="51"/>
                  <a:pt x="8" y="38"/>
                </a:cubicBezTo>
                <a:close/>
                <a:moveTo>
                  <a:pt x="97" y="67"/>
                </a:moveTo>
                <a:cubicBezTo>
                  <a:pt x="108" y="87"/>
                  <a:pt x="116" y="108"/>
                  <a:pt x="126" y="129"/>
                </a:cubicBezTo>
                <a:cubicBezTo>
                  <a:pt x="142" y="166"/>
                  <a:pt x="162" y="201"/>
                  <a:pt x="176" y="239"/>
                </a:cubicBezTo>
                <a:cubicBezTo>
                  <a:pt x="192" y="205"/>
                  <a:pt x="209" y="171"/>
                  <a:pt x="223" y="136"/>
                </a:cubicBezTo>
                <a:cubicBezTo>
                  <a:pt x="219" y="151"/>
                  <a:pt x="212" y="156"/>
                  <a:pt x="201" y="149"/>
                </a:cubicBezTo>
                <a:cubicBezTo>
                  <a:pt x="195" y="127"/>
                  <a:pt x="182" y="108"/>
                  <a:pt x="173" y="88"/>
                </a:cubicBezTo>
                <a:cubicBezTo>
                  <a:pt x="169" y="80"/>
                  <a:pt x="167" y="70"/>
                  <a:pt x="157" y="68"/>
                </a:cubicBezTo>
                <a:cubicBezTo>
                  <a:pt x="137" y="67"/>
                  <a:pt x="117" y="68"/>
                  <a:pt x="97" y="67"/>
                </a:cubicBezTo>
                <a:close/>
                <a:moveTo>
                  <a:pt x="334" y="69"/>
                </a:moveTo>
                <a:cubicBezTo>
                  <a:pt x="321" y="81"/>
                  <a:pt x="317" y="100"/>
                  <a:pt x="309" y="116"/>
                </a:cubicBezTo>
                <a:cubicBezTo>
                  <a:pt x="293" y="143"/>
                  <a:pt x="285" y="173"/>
                  <a:pt x="268" y="200"/>
                </a:cubicBezTo>
                <a:cubicBezTo>
                  <a:pt x="264" y="202"/>
                  <a:pt x="267" y="206"/>
                  <a:pt x="268" y="210"/>
                </a:cubicBezTo>
                <a:cubicBezTo>
                  <a:pt x="272" y="198"/>
                  <a:pt x="277" y="187"/>
                  <a:pt x="285" y="178"/>
                </a:cubicBezTo>
                <a:cubicBezTo>
                  <a:pt x="289" y="181"/>
                  <a:pt x="294" y="184"/>
                  <a:pt x="295" y="190"/>
                </a:cubicBezTo>
                <a:cubicBezTo>
                  <a:pt x="302" y="207"/>
                  <a:pt x="312" y="222"/>
                  <a:pt x="318" y="239"/>
                </a:cubicBezTo>
                <a:cubicBezTo>
                  <a:pt x="343" y="181"/>
                  <a:pt x="372" y="125"/>
                  <a:pt x="397" y="67"/>
                </a:cubicBezTo>
                <a:cubicBezTo>
                  <a:pt x="376" y="69"/>
                  <a:pt x="355" y="65"/>
                  <a:pt x="334" y="69"/>
                </a:cubicBezTo>
                <a:close/>
                <a:moveTo>
                  <a:pt x="263" y="212"/>
                </a:moveTo>
                <a:cubicBezTo>
                  <a:pt x="263" y="212"/>
                  <a:pt x="263" y="212"/>
                  <a:pt x="263" y="2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522720" y="5271135"/>
            <a:ext cx="4547235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经典综艺体简" panose="02010609000101010101" pitchFamily="49" charset="-122"/>
              </a:rPr>
              <a:t>大单元教学的不足</a:t>
            </a:r>
            <a:endParaRPr lang="zh-CN" altLang="en-US" sz="32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经典综艺体简" panose="02010609000101010101" pitchFamily="49" charset="-122"/>
            </a:endParaRPr>
          </a:p>
        </p:txBody>
      </p:sp>
      <p:grpSp>
        <p:nvGrpSpPr>
          <p:cNvPr id="4110" name="组合 43"/>
          <p:cNvGrpSpPr/>
          <p:nvPr/>
        </p:nvGrpSpPr>
        <p:grpSpPr bwMode="auto">
          <a:xfrm>
            <a:off x="5481003" y="2742883"/>
            <a:ext cx="555625" cy="530225"/>
            <a:chOff x="5828385" y="3669927"/>
            <a:chExt cx="556087" cy="531634"/>
          </a:xfrm>
        </p:grpSpPr>
        <p:sp>
          <p:nvSpPr>
            <p:cNvPr id="45" name="椭圆 44"/>
            <p:cNvSpPr/>
            <p:nvPr/>
          </p:nvSpPr>
          <p:spPr>
            <a:xfrm>
              <a:off x="5828385" y="3669927"/>
              <a:ext cx="506833" cy="506552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2" name="文本框 45"/>
            <p:cNvSpPr txBox="1">
              <a:spLocks noChangeArrowheads="1"/>
            </p:cNvSpPr>
            <p:nvPr/>
          </p:nvSpPr>
          <p:spPr bwMode="auto">
            <a:xfrm>
              <a:off x="5890528" y="3678666"/>
              <a:ext cx="493944" cy="522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43"/>
          <p:cNvGrpSpPr/>
          <p:nvPr/>
        </p:nvGrpSpPr>
        <p:grpSpPr bwMode="auto">
          <a:xfrm>
            <a:off x="5456099" y="4054158"/>
            <a:ext cx="531316" cy="532765"/>
            <a:chOff x="5803460" y="3486191"/>
            <a:chExt cx="531758" cy="534330"/>
          </a:xfrm>
        </p:grpSpPr>
        <p:sp>
          <p:nvSpPr>
            <p:cNvPr id="3" name="椭圆 2"/>
            <p:cNvSpPr/>
            <p:nvPr/>
          </p:nvSpPr>
          <p:spPr>
            <a:xfrm>
              <a:off x="5828385" y="3486191"/>
              <a:ext cx="506833" cy="506552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文本框 45"/>
            <p:cNvSpPr txBox="1">
              <a:spLocks noChangeArrowheads="1"/>
            </p:cNvSpPr>
            <p:nvPr/>
          </p:nvSpPr>
          <p:spPr bwMode="auto">
            <a:xfrm>
              <a:off x="5803460" y="3497471"/>
              <a:ext cx="493944" cy="52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defRPr>
              </a:lvl9pPr>
            </a:lstStyle>
            <a:p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53" name="椭圆 52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大单元教学的优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9105" y="624205"/>
            <a:ext cx="9280525" cy="5661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4"/>
          <p:cNvGrpSpPr/>
          <p:nvPr/>
        </p:nvGrpSpPr>
        <p:grpSpPr>
          <a:xfrm>
            <a:off x="1895887" y="1637102"/>
            <a:ext cx="1920214" cy="1920213"/>
            <a:chOff x="1073572" y="1216298"/>
            <a:chExt cx="1440160" cy="1440160"/>
          </a:xfrm>
        </p:grpSpPr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1491478" y="1564903"/>
              <a:ext cx="604346" cy="742950"/>
            </a:xfrm>
            <a:custGeom>
              <a:avLst/>
              <a:gdLst>
                <a:gd name="T0" fmla="*/ 204 w 398"/>
                <a:gd name="T1" fmla="*/ 222 h 490"/>
                <a:gd name="T2" fmla="*/ 181 w 398"/>
                <a:gd name="T3" fmla="*/ 218 h 490"/>
                <a:gd name="T4" fmla="*/ 202 w 398"/>
                <a:gd name="T5" fmla="*/ 195 h 490"/>
                <a:gd name="T6" fmla="*/ 270 w 398"/>
                <a:gd name="T7" fmla="*/ 156 h 490"/>
                <a:gd name="T8" fmla="*/ 138 w 398"/>
                <a:gd name="T9" fmla="*/ 156 h 490"/>
                <a:gd name="T10" fmla="*/ 183 w 398"/>
                <a:gd name="T11" fmla="*/ 194 h 490"/>
                <a:gd name="T12" fmla="*/ 190 w 398"/>
                <a:gd name="T13" fmla="*/ 155 h 490"/>
                <a:gd name="T14" fmla="*/ 160 w 398"/>
                <a:gd name="T15" fmla="*/ 158 h 490"/>
                <a:gd name="T16" fmla="*/ 184 w 398"/>
                <a:gd name="T17" fmla="*/ 118 h 490"/>
                <a:gd name="T18" fmla="*/ 217 w 398"/>
                <a:gd name="T19" fmla="*/ 118 h 490"/>
                <a:gd name="T20" fmla="*/ 224 w 398"/>
                <a:gd name="T21" fmla="*/ 145 h 490"/>
                <a:gd name="T22" fmla="*/ 249 w 398"/>
                <a:gd name="T23" fmla="*/ 148 h 490"/>
                <a:gd name="T24" fmla="*/ 208 w 398"/>
                <a:gd name="T25" fmla="*/ 154 h 490"/>
                <a:gd name="T26" fmla="*/ 235 w 398"/>
                <a:gd name="T27" fmla="*/ 202 h 490"/>
                <a:gd name="T28" fmla="*/ 270 w 398"/>
                <a:gd name="T29" fmla="*/ 156 h 490"/>
                <a:gd name="T30" fmla="*/ 377 w 398"/>
                <a:gd name="T31" fmla="*/ 283 h 490"/>
                <a:gd name="T32" fmla="*/ 373 w 398"/>
                <a:gd name="T33" fmla="*/ 312 h 490"/>
                <a:gd name="T34" fmla="*/ 364 w 398"/>
                <a:gd name="T35" fmla="*/ 325 h 490"/>
                <a:gd name="T36" fmla="*/ 355 w 398"/>
                <a:gd name="T37" fmla="*/ 363 h 490"/>
                <a:gd name="T38" fmla="*/ 303 w 398"/>
                <a:gd name="T39" fmla="*/ 397 h 490"/>
                <a:gd name="T40" fmla="*/ 212 w 398"/>
                <a:gd name="T41" fmla="*/ 490 h 490"/>
                <a:gd name="T42" fmla="*/ 59 w 398"/>
                <a:gd name="T43" fmla="*/ 273 h 490"/>
                <a:gd name="T44" fmla="*/ 57 w 398"/>
                <a:gd name="T45" fmla="*/ 60 h 490"/>
                <a:gd name="T46" fmla="*/ 340 w 398"/>
                <a:gd name="T47" fmla="*/ 52 h 490"/>
                <a:gd name="T48" fmla="*/ 373 w 398"/>
                <a:gd name="T49" fmla="*/ 216 h 490"/>
                <a:gd name="T50" fmla="*/ 315 w 398"/>
                <a:gd name="T51" fmla="*/ 143 h 490"/>
                <a:gd name="T52" fmla="*/ 278 w 398"/>
                <a:gd name="T53" fmla="*/ 101 h 490"/>
                <a:gd name="T54" fmla="*/ 273 w 398"/>
                <a:gd name="T55" fmla="*/ 68 h 490"/>
                <a:gd name="T56" fmla="*/ 217 w 398"/>
                <a:gd name="T57" fmla="*/ 64 h 490"/>
                <a:gd name="T58" fmla="*/ 191 w 398"/>
                <a:gd name="T59" fmla="*/ 45 h 490"/>
                <a:gd name="T60" fmla="*/ 149 w 398"/>
                <a:gd name="T61" fmla="*/ 82 h 490"/>
                <a:gd name="T62" fmla="*/ 116 w 398"/>
                <a:gd name="T63" fmla="*/ 87 h 490"/>
                <a:gd name="T64" fmla="*/ 112 w 398"/>
                <a:gd name="T65" fmla="*/ 143 h 490"/>
                <a:gd name="T66" fmla="*/ 93 w 398"/>
                <a:gd name="T67" fmla="*/ 170 h 490"/>
                <a:gd name="T68" fmla="*/ 130 w 398"/>
                <a:gd name="T69" fmla="*/ 212 h 490"/>
                <a:gd name="T70" fmla="*/ 135 w 398"/>
                <a:gd name="T71" fmla="*/ 244 h 490"/>
                <a:gd name="T72" fmla="*/ 191 w 398"/>
                <a:gd name="T73" fmla="*/ 248 h 490"/>
                <a:gd name="T74" fmla="*/ 217 w 398"/>
                <a:gd name="T75" fmla="*/ 267 h 490"/>
                <a:gd name="T76" fmla="*/ 260 w 398"/>
                <a:gd name="T77" fmla="*/ 231 h 490"/>
                <a:gd name="T78" fmla="*/ 292 w 398"/>
                <a:gd name="T79" fmla="*/ 225 h 490"/>
                <a:gd name="T80" fmla="*/ 296 w 398"/>
                <a:gd name="T81" fmla="*/ 170 h 490"/>
                <a:gd name="T82" fmla="*/ 315 w 398"/>
                <a:gd name="T83" fmla="*/ 143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8" h="490">
                  <a:moveTo>
                    <a:pt x="213" y="206"/>
                  </a:moveTo>
                  <a:lnTo>
                    <a:pt x="204" y="222"/>
                  </a:lnTo>
                  <a:cubicBezTo>
                    <a:pt x="204" y="222"/>
                    <a:pt x="204" y="222"/>
                    <a:pt x="204" y="222"/>
                  </a:cubicBezTo>
                  <a:cubicBezTo>
                    <a:pt x="196" y="222"/>
                    <a:pt x="188" y="221"/>
                    <a:pt x="181" y="218"/>
                  </a:cubicBezTo>
                  <a:lnTo>
                    <a:pt x="198" y="205"/>
                  </a:lnTo>
                  <a:lnTo>
                    <a:pt x="202" y="195"/>
                  </a:lnTo>
                  <a:lnTo>
                    <a:pt x="213" y="206"/>
                  </a:lnTo>
                  <a:close/>
                  <a:moveTo>
                    <a:pt x="270" y="156"/>
                  </a:moveTo>
                  <a:cubicBezTo>
                    <a:pt x="270" y="120"/>
                    <a:pt x="241" y="90"/>
                    <a:pt x="204" y="90"/>
                  </a:cubicBezTo>
                  <a:cubicBezTo>
                    <a:pt x="168" y="90"/>
                    <a:pt x="138" y="120"/>
                    <a:pt x="138" y="156"/>
                  </a:cubicBezTo>
                  <a:cubicBezTo>
                    <a:pt x="138" y="178"/>
                    <a:pt x="148" y="197"/>
                    <a:pt x="164" y="209"/>
                  </a:cubicBezTo>
                  <a:lnTo>
                    <a:pt x="183" y="194"/>
                  </a:lnTo>
                  <a:lnTo>
                    <a:pt x="190" y="174"/>
                  </a:lnTo>
                  <a:lnTo>
                    <a:pt x="190" y="155"/>
                  </a:lnTo>
                  <a:lnTo>
                    <a:pt x="171" y="171"/>
                  </a:lnTo>
                  <a:lnTo>
                    <a:pt x="160" y="158"/>
                  </a:lnTo>
                  <a:lnTo>
                    <a:pt x="191" y="132"/>
                  </a:lnTo>
                  <a:cubicBezTo>
                    <a:pt x="187" y="129"/>
                    <a:pt x="184" y="124"/>
                    <a:pt x="184" y="118"/>
                  </a:cubicBezTo>
                  <a:cubicBezTo>
                    <a:pt x="184" y="109"/>
                    <a:pt x="191" y="101"/>
                    <a:pt x="201" y="101"/>
                  </a:cubicBezTo>
                  <a:cubicBezTo>
                    <a:pt x="210" y="101"/>
                    <a:pt x="217" y="109"/>
                    <a:pt x="217" y="118"/>
                  </a:cubicBezTo>
                  <a:cubicBezTo>
                    <a:pt x="217" y="124"/>
                    <a:pt x="214" y="129"/>
                    <a:pt x="210" y="132"/>
                  </a:cubicBezTo>
                  <a:lnTo>
                    <a:pt x="224" y="145"/>
                  </a:lnTo>
                  <a:lnTo>
                    <a:pt x="238" y="134"/>
                  </a:lnTo>
                  <a:lnTo>
                    <a:pt x="249" y="148"/>
                  </a:lnTo>
                  <a:lnTo>
                    <a:pt x="223" y="168"/>
                  </a:lnTo>
                  <a:lnTo>
                    <a:pt x="208" y="154"/>
                  </a:lnTo>
                  <a:lnTo>
                    <a:pt x="208" y="176"/>
                  </a:lnTo>
                  <a:lnTo>
                    <a:pt x="235" y="202"/>
                  </a:lnTo>
                  <a:lnTo>
                    <a:pt x="226" y="218"/>
                  </a:lnTo>
                  <a:cubicBezTo>
                    <a:pt x="252" y="209"/>
                    <a:pt x="270" y="185"/>
                    <a:pt x="270" y="156"/>
                  </a:cubicBezTo>
                  <a:close/>
                  <a:moveTo>
                    <a:pt x="397" y="268"/>
                  </a:moveTo>
                  <a:cubicBezTo>
                    <a:pt x="397" y="268"/>
                    <a:pt x="398" y="282"/>
                    <a:pt x="377" y="283"/>
                  </a:cubicBezTo>
                  <a:cubicBezTo>
                    <a:pt x="377" y="283"/>
                    <a:pt x="371" y="283"/>
                    <a:pt x="373" y="295"/>
                  </a:cubicBezTo>
                  <a:lnTo>
                    <a:pt x="373" y="312"/>
                  </a:lnTo>
                  <a:cubicBezTo>
                    <a:pt x="373" y="312"/>
                    <a:pt x="372" y="317"/>
                    <a:pt x="363" y="320"/>
                  </a:cubicBezTo>
                  <a:cubicBezTo>
                    <a:pt x="363" y="320"/>
                    <a:pt x="361" y="322"/>
                    <a:pt x="364" y="325"/>
                  </a:cubicBezTo>
                  <a:cubicBezTo>
                    <a:pt x="364" y="325"/>
                    <a:pt x="369" y="331"/>
                    <a:pt x="360" y="343"/>
                  </a:cubicBezTo>
                  <a:cubicBezTo>
                    <a:pt x="357" y="347"/>
                    <a:pt x="352" y="352"/>
                    <a:pt x="355" y="363"/>
                  </a:cubicBezTo>
                  <a:cubicBezTo>
                    <a:pt x="355" y="363"/>
                    <a:pt x="359" y="385"/>
                    <a:pt x="351" y="390"/>
                  </a:cubicBezTo>
                  <a:cubicBezTo>
                    <a:pt x="351" y="390"/>
                    <a:pt x="341" y="401"/>
                    <a:pt x="303" y="397"/>
                  </a:cubicBezTo>
                  <a:cubicBezTo>
                    <a:pt x="289" y="395"/>
                    <a:pt x="265" y="388"/>
                    <a:pt x="250" y="407"/>
                  </a:cubicBezTo>
                  <a:cubicBezTo>
                    <a:pt x="250" y="407"/>
                    <a:pt x="214" y="474"/>
                    <a:pt x="212" y="490"/>
                  </a:cubicBezTo>
                  <a:cubicBezTo>
                    <a:pt x="212" y="490"/>
                    <a:pt x="151" y="383"/>
                    <a:pt x="78" y="366"/>
                  </a:cubicBezTo>
                  <a:cubicBezTo>
                    <a:pt x="78" y="366"/>
                    <a:pt x="95" y="326"/>
                    <a:pt x="59" y="273"/>
                  </a:cubicBezTo>
                  <a:cubicBezTo>
                    <a:pt x="59" y="273"/>
                    <a:pt x="13" y="213"/>
                    <a:pt x="12" y="179"/>
                  </a:cubicBezTo>
                  <a:cubicBezTo>
                    <a:pt x="12" y="179"/>
                    <a:pt x="0" y="123"/>
                    <a:pt x="57" y="60"/>
                  </a:cubicBezTo>
                  <a:cubicBezTo>
                    <a:pt x="84" y="29"/>
                    <a:pt x="121" y="1"/>
                    <a:pt x="210" y="0"/>
                  </a:cubicBezTo>
                  <a:cubicBezTo>
                    <a:pt x="245" y="0"/>
                    <a:pt x="299" y="8"/>
                    <a:pt x="340" y="52"/>
                  </a:cubicBezTo>
                  <a:cubicBezTo>
                    <a:pt x="366" y="79"/>
                    <a:pt x="384" y="112"/>
                    <a:pt x="379" y="167"/>
                  </a:cubicBezTo>
                  <a:cubicBezTo>
                    <a:pt x="378" y="179"/>
                    <a:pt x="361" y="193"/>
                    <a:pt x="373" y="216"/>
                  </a:cubicBezTo>
                  <a:cubicBezTo>
                    <a:pt x="373" y="216"/>
                    <a:pt x="398" y="261"/>
                    <a:pt x="397" y="268"/>
                  </a:cubicBezTo>
                  <a:close/>
                  <a:moveTo>
                    <a:pt x="315" y="143"/>
                  </a:moveTo>
                  <a:lnTo>
                    <a:pt x="296" y="143"/>
                  </a:lnTo>
                  <a:cubicBezTo>
                    <a:pt x="294" y="127"/>
                    <a:pt x="288" y="113"/>
                    <a:pt x="278" y="101"/>
                  </a:cubicBezTo>
                  <a:lnTo>
                    <a:pt x="292" y="87"/>
                  </a:lnTo>
                  <a:lnTo>
                    <a:pt x="273" y="68"/>
                  </a:lnTo>
                  <a:lnTo>
                    <a:pt x="260" y="82"/>
                  </a:lnTo>
                  <a:cubicBezTo>
                    <a:pt x="247" y="73"/>
                    <a:pt x="233" y="67"/>
                    <a:pt x="217" y="64"/>
                  </a:cubicBezTo>
                  <a:lnTo>
                    <a:pt x="217" y="45"/>
                  </a:lnTo>
                  <a:lnTo>
                    <a:pt x="191" y="45"/>
                  </a:lnTo>
                  <a:lnTo>
                    <a:pt x="191" y="64"/>
                  </a:lnTo>
                  <a:cubicBezTo>
                    <a:pt x="175" y="67"/>
                    <a:pt x="161" y="73"/>
                    <a:pt x="149" y="82"/>
                  </a:cubicBezTo>
                  <a:lnTo>
                    <a:pt x="135" y="68"/>
                  </a:lnTo>
                  <a:lnTo>
                    <a:pt x="116" y="87"/>
                  </a:lnTo>
                  <a:lnTo>
                    <a:pt x="130" y="101"/>
                  </a:lnTo>
                  <a:cubicBezTo>
                    <a:pt x="121" y="113"/>
                    <a:pt x="115" y="127"/>
                    <a:pt x="112" y="143"/>
                  </a:cubicBezTo>
                  <a:lnTo>
                    <a:pt x="93" y="143"/>
                  </a:lnTo>
                  <a:lnTo>
                    <a:pt x="93" y="170"/>
                  </a:lnTo>
                  <a:lnTo>
                    <a:pt x="112" y="170"/>
                  </a:lnTo>
                  <a:cubicBezTo>
                    <a:pt x="115" y="185"/>
                    <a:pt x="121" y="200"/>
                    <a:pt x="130" y="212"/>
                  </a:cubicBezTo>
                  <a:lnTo>
                    <a:pt x="116" y="225"/>
                  </a:lnTo>
                  <a:lnTo>
                    <a:pt x="135" y="244"/>
                  </a:lnTo>
                  <a:lnTo>
                    <a:pt x="149" y="231"/>
                  </a:lnTo>
                  <a:cubicBezTo>
                    <a:pt x="161" y="240"/>
                    <a:pt x="175" y="246"/>
                    <a:pt x="191" y="248"/>
                  </a:cubicBezTo>
                  <a:lnTo>
                    <a:pt x="191" y="267"/>
                  </a:lnTo>
                  <a:lnTo>
                    <a:pt x="217" y="267"/>
                  </a:lnTo>
                  <a:lnTo>
                    <a:pt x="217" y="248"/>
                  </a:lnTo>
                  <a:cubicBezTo>
                    <a:pt x="233" y="246"/>
                    <a:pt x="248" y="240"/>
                    <a:pt x="260" y="231"/>
                  </a:cubicBezTo>
                  <a:lnTo>
                    <a:pt x="273" y="244"/>
                  </a:lnTo>
                  <a:lnTo>
                    <a:pt x="292" y="225"/>
                  </a:lnTo>
                  <a:lnTo>
                    <a:pt x="278" y="212"/>
                  </a:lnTo>
                  <a:cubicBezTo>
                    <a:pt x="288" y="200"/>
                    <a:pt x="294" y="185"/>
                    <a:pt x="296" y="170"/>
                  </a:cubicBezTo>
                  <a:lnTo>
                    <a:pt x="315" y="170"/>
                  </a:lnTo>
                  <a:lnTo>
                    <a:pt x="315" y="143"/>
                  </a:lnTo>
                  <a:lnTo>
                    <a:pt x="315" y="143"/>
                  </a:lnTo>
                  <a:close/>
                </a:path>
              </a:pathLst>
            </a:custGeom>
            <a:solidFill>
              <a:srgbClr val="559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0735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rgbClr val="55943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Group 17"/>
          <p:cNvGrpSpPr/>
          <p:nvPr/>
        </p:nvGrpSpPr>
        <p:grpSpPr>
          <a:xfrm>
            <a:off x="5155555" y="1637102"/>
            <a:ext cx="1920213" cy="1920214"/>
            <a:chOff x="3575472" y="1216298"/>
            <a:chExt cx="1440160" cy="1440160"/>
          </a:xfrm>
        </p:grpSpPr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3975670" y="1649082"/>
              <a:ext cx="715962" cy="472991"/>
            </a:xfrm>
            <a:custGeom>
              <a:avLst/>
              <a:gdLst>
                <a:gd name="T0" fmla="*/ 4028 w 4244"/>
                <a:gd name="T1" fmla="*/ 274 h 2809"/>
                <a:gd name="T2" fmla="*/ 3748 w 4244"/>
                <a:gd name="T3" fmla="*/ 274 h 2809"/>
                <a:gd name="T4" fmla="*/ 2721 w 4244"/>
                <a:gd name="T5" fmla="*/ 0 h 2809"/>
                <a:gd name="T6" fmla="*/ 2122 w 4244"/>
                <a:gd name="T7" fmla="*/ 273 h 2809"/>
                <a:gd name="T8" fmla="*/ 1524 w 4244"/>
                <a:gd name="T9" fmla="*/ 0 h 2809"/>
                <a:gd name="T10" fmla="*/ 496 w 4244"/>
                <a:gd name="T11" fmla="*/ 274 h 2809"/>
                <a:gd name="T12" fmla="*/ 216 w 4244"/>
                <a:gd name="T13" fmla="*/ 274 h 2809"/>
                <a:gd name="T14" fmla="*/ 0 w 4244"/>
                <a:gd name="T15" fmla="*/ 490 h 2809"/>
                <a:gd name="T16" fmla="*/ 0 w 4244"/>
                <a:gd name="T17" fmla="*/ 2593 h 2809"/>
                <a:gd name="T18" fmla="*/ 216 w 4244"/>
                <a:gd name="T19" fmla="*/ 2809 h 2809"/>
                <a:gd name="T20" fmla="*/ 4028 w 4244"/>
                <a:gd name="T21" fmla="*/ 2809 h 2809"/>
                <a:gd name="T22" fmla="*/ 4244 w 4244"/>
                <a:gd name="T23" fmla="*/ 2593 h 2809"/>
                <a:gd name="T24" fmla="*/ 4244 w 4244"/>
                <a:gd name="T25" fmla="*/ 490 h 2809"/>
                <a:gd name="T26" fmla="*/ 4028 w 4244"/>
                <a:gd name="T27" fmla="*/ 274 h 2809"/>
                <a:gd name="T28" fmla="*/ 2064 w 4244"/>
                <a:gd name="T29" fmla="*/ 406 h 2809"/>
                <a:gd name="T30" fmla="*/ 2063 w 4244"/>
                <a:gd name="T31" fmla="*/ 416 h 2809"/>
                <a:gd name="T32" fmla="*/ 2063 w 4244"/>
                <a:gd name="T33" fmla="*/ 2399 h 2809"/>
                <a:gd name="T34" fmla="*/ 1546 w 4244"/>
                <a:gd name="T35" fmla="*/ 2206 h 2809"/>
                <a:gd name="T36" fmla="*/ 268 w 4244"/>
                <a:gd name="T37" fmla="*/ 2565 h 2809"/>
                <a:gd name="T38" fmla="*/ 268 w 4244"/>
                <a:gd name="T39" fmla="*/ 502 h 2809"/>
                <a:gd name="T40" fmla="*/ 777 w 4244"/>
                <a:gd name="T41" fmla="*/ 274 h 2809"/>
                <a:gd name="T42" fmla="*/ 1523 w 4244"/>
                <a:gd name="T43" fmla="*/ 108 h 2809"/>
                <a:gd name="T44" fmla="*/ 1990 w 4244"/>
                <a:gd name="T45" fmla="*/ 274 h 2809"/>
                <a:gd name="T46" fmla="*/ 2066 w 4244"/>
                <a:gd name="T47" fmla="*/ 397 h 2809"/>
                <a:gd name="T48" fmla="*/ 2064 w 4244"/>
                <a:gd name="T49" fmla="*/ 406 h 2809"/>
                <a:gd name="T50" fmla="*/ 3976 w 4244"/>
                <a:gd name="T51" fmla="*/ 2565 h 2809"/>
                <a:gd name="T52" fmla="*/ 2699 w 4244"/>
                <a:gd name="T53" fmla="*/ 2206 h 2809"/>
                <a:gd name="T54" fmla="*/ 2182 w 4244"/>
                <a:gd name="T55" fmla="*/ 2399 h 2809"/>
                <a:gd name="T56" fmla="*/ 2171 w 4244"/>
                <a:gd name="T57" fmla="*/ 2410 h 2809"/>
                <a:gd name="T58" fmla="*/ 2171 w 4244"/>
                <a:gd name="T59" fmla="*/ 422 h 2809"/>
                <a:gd name="T60" fmla="*/ 2179 w 4244"/>
                <a:gd name="T61" fmla="*/ 397 h 2809"/>
                <a:gd name="T62" fmla="*/ 2256 w 4244"/>
                <a:gd name="T63" fmla="*/ 274 h 2809"/>
                <a:gd name="T64" fmla="*/ 2721 w 4244"/>
                <a:gd name="T65" fmla="*/ 108 h 2809"/>
                <a:gd name="T66" fmla="*/ 3468 w 4244"/>
                <a:gd name="T67" fmla="*/ 274 h 2809"/>
                <a:gd name="T68" fmla="*/ 3976 w 4244"/>
                <a:gd name="T69" fmla="*/ 502 h 2809"/>
                <a:gd name="T70" fmla="*/ 3976 w 4244"/>
                <a:gd name="T71" fmla="*/ 2565 h 2809"/>
                <a:gd name="T72" fmla="*/ 3976 w 4244"/>
                <a:gd name="T73" fmla="*/ 2565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44" h="2809">
                  <a:moveTo>
                    <a:pt x="4028" y="274"/>
                  </a:moveTo>
                  <a:lnTo>
                    <a:pt x="3748" y="274"/>
                  </a:lnTo>
                  <a:cubicBezTo>
                    <a:pt x="3341" y="93"/>
                    <a:pt x="2996" y="0"/>
                    <a:pt x="2721" y="0"/>
                  </a:cubicBezTo>
                  <a:cubicBezTo>
                    <a:pt x="2365" y="0"/>
                    <a:pt x="2198" y="155"/>
                    <a:pt x="2122" y="273"/>
                  </a:cubicBezTo>
                  <a:cubicBezTo>
                    <a:pt x="2047" y="155"/>
                    <a:pt x="1880" y="0"/>
                    <a:pt x="1524" y="0"/>
                  </a:cubicBezTo>
                  <a:cubicBezTo>
                    <a:pt x="1248" y="0"/>
                    <a:pt x="903" y="93"/>
                    <a:pt x="496" y="274"/>
                  </a:cubicBezTo>
                  <a:lnTo>
                    <a:pt x="216" y="274"/>
                  </a:lnTo>
                  <a:cubicBezTo>
                    <a:pt x="97" y="274"/>
                    <a:pt x="0" y="371"/>
                    <a:pt x="0" y="490"/>
                  </a:cubicBezTo>
                  <a:lnTo>
                    <a:pt x="0" y="2593"/>
                  </a:lnTo>
                  <a:cubicBezTo>
                    <a:pt x="0" y="2712"/>
                    <a:pt x="97" y="2809"/>
                    <a:pt x="216" y="2809"/>
                  </a:cubicBezTo>
                  <a:lnTo>
                    <a:pt x="4028" y="2809"/>
                  </a:lnTo>
                  <a:cubicBezTo>
                    <a:pt x="4148" y="2809"/>
                    <a:pt x="4244" y="2712"/>
                    <a:pt x="4244" y="2593"/>
                  </a:cubicBezTo>
                  <a:lnTo>
                    <a:pt x="4244" y="490"/>
                  </a:lnTo>
                  <a:cubicBezTo>
                    <a:pt x="4244" y="371"/>
                    <a:pt x="4148" y="274"/>
                    <a:pt x="4028" y="274"/>
                  </a:cubicBezTo>
                  <a:close/>
                  <a:moveTo>
                    <a:pt x="2064" y="406"/>
                  </a:moveTo>
                  <a:cubicBezTo>
                    <a:pt x="2063" y="409"/>
                    <a:pt x="2063" y="412"/>
                    <a:pt x="2063" y="416"/>
                  </a:cubicBezTo>
                  <a:lnTo>
                    <a:pt x="2063" y="2399"/>
                  </a:lnTo>
                  <a:cubicBezTo>
                    <a:pt x="1968" y="2289"/>
                    <a:pt x="1810" y="2206"/>
                    <a:pt x="1546" y="2206"/>
                  </a:cubicBezTo>
                  <a:cubicBezTo>
                    <a:pt x="1073" y="2206"/>
                    <a:pt x="480" y="2465"/>
                    <a:pt x="268" y="2565"/>
                  </a:cubicBezTo>
                  <a:lnTo>
                    <a:pt x="268" y="502"/>
                  </a:lnTo>
                  <a:cubicBezTo>
                    <a:pt x="449" y="410"/>
                    <a:pt x="619" y="335"/>
                    <a:pt x="777" y="274"/>
                  </a:cubicBezTo>
                  <a:cubicBezTo>
                    <a:pt x="1067" y="164"/>
                    <a:pt x="1317" y="108"/>
                    <a:pt x="1523" y="108"/>
                  </a:cubicBezTo>
                  <a:cubicBezTo>
                    <a:pt x="1777" y="108"/>
                    <a:pt x="1915" y="192"/>
                    <a:pt x="1990" y="274"/>
                  </a:cubicBezTo>
                  <a:cubicBezTo>
                    <a:pt x="2033" y="322"/>
                    <a:pt x="2055" y="368"/>
                    <a:pt x="2066" y="397"/>
                  </a:cubicBezTo>
                  <a:cubicBezTo>
                    <a:pt x="2065" y="402"/>
                    <a:pt x="2064" y="405"/>
                    <a:pt x="2064" y="406"/>
                  </a:cubicBezTo>
                  <a:close/>
                  <a:moveTo>
                    <a:pt x="3976" y="2565"/>
                  </a:moveTo>
                  <a:cubicBezTo>
                    <a:pt x="3765" y="2465"/>
                    <a:pt x="3172" y="2206"/>
                    <a:pt x="2699" y="2206"/>
                  </a:cubicBezTo>
                  <a:cubicBezTo>
                    <a:pt x="2434" y="2206"/>
                    <a:pt x="2276" y="2289"/>
                    <a:pt x="2182" y="2399"/>
                  </a:cubicBezTo>
                  <a:cubicBezTo>
                    <a:pt x="2178" y="2403"/>
                    <a:pt x="2174" y="2406"/>
                    <a:pt x="2171" y="2410"/>
                  </a:cubicBezTo>
                  <a:lnTo>
                    <a:pt x="2171" y="422"/>
                  </a:lnTo>
                  <a:cubicBezTo>
                    <a:pt x="2172" y="417"/>
                    <a:pt x="2174" y="409"/>
                    <a:pt x="2179" y="397"/>
                  </a:cubicBezTo>
                  <a:cubicBezTo>
                    <a:pt x="2189" y="369"/>
                    <a:pt x="2212" y="322"/>
                    <a:pt x="2256" y="274"/>
                  </a:cubicBezTo>
                  <a:cubicBezTo>
                    <a:pt x="2331" y="192"/>
                    <a:pt x="2469" y="108"/>
                    <a:pt x="2721" y="108"/>
                  </a:cubicBezTo>
                  <a:cubicBezTo>
                    <a:pt x="2927" y="108"/>
                    <a:pt x="3178" y="164"/>
                    <a:pt x="3468" y="274"/>
                  </a:cubicBezTo>
                  <a:cubicBezTo>
                    <a:pt x="3626" y="335"/>
                    <a:pt x="3795" y="410"/>
                    <a:pt x="3976" y="502"/>
                  </a:cubicBezTo>
                  <a:lnTo>
                    <a:pt x="3976" y="2565"/>
                  </a:lnTo>
                  <a:lnTo>
                    <a:pt x="3976" y="2565"/>
                  </a:lnTo>
                  <a:close/>
                </a:path>
              </a:pathLst>
            </a:custGeom>
            <a:solidFill>
              <a:srgbClr val="559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5754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rgbClr val="55943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Group 20"/>
          <p:cNvGrpSpPr/>
          <p:nvPr/>
        </p:nvGrpSpPr>
        <p:grpSpPr>
          <a:xfrm>
            <a:off x="8415222" y="1637102"/>
            <a:ext cx="1920213" cy="1920212"/>
            <a:chOff x="5861472" y="1216298"/>
            <a:chExt cx="1440160" cy="1440160"/>
          </a:xfrm>
        </p:grpSpPr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233889" y="1651536"/>
              <a:ext cx="695326" cy="569681"/>
            </a:xfrm>
            <a:custGeom>
              <a:avLst/>
              <a:gdLst>
                <a:gd name="connsiteX0" fmla="*/ 153600 w 559798"/>
                <a:gd name="connsiteY0" fmla="*/ 212212 h 458643"/>
                <a:gd name="connsiteX1" fmla="*/ 143537 w 559798"/>
                <a:gd name="connsiteY1" fmla="*/ 245174 h 458643"/>
                <a:gd name="connsiteX2" fmla="*/ 163663 w 559798"/>
                <a:gd name="connsiteY2" fmla="*/ 245174 h 458643"/>
                <a:gd name="connsiteX3" fmla="*/ 421972 w 559798"/>
                <a:gd name="connsiteY3" fmla="*/ 182078 h 458643"/>
                <a:gd name="connsiteX4" fmla="*/ 456419 w 559798"/>
                <a:gd name="connsiteY4" fmla="*/ 193550 h 458643"/>
                <a:gd name="connsiteX5" fmla="*/ 472207 w 559798"/>
                <a:gd name="connsiteY5" fmla="*/ 225097 h 458643"/>
                <a:gd name="connsiteX6" fmla="*/ 439195 w 559798"/>
                <a:gd name="connsiteY6" fmla="*/ 225097 h 458643"/>
                <a:gd name="connsiteX7" fmla="*/ 437760 w 559798"/>
                <a:gd name="connsiteY7" fmla="*/ 220796 h 458643"/>
                <a:gd name="connsiteX8" fmla="*/ 434889 w 559798"/>
                <a:gd name="connsiteY8" fmla="*/ 216494 h 458643"/>
                <a:gd name="connsiteX9" fmla="*/ 429148 w 559798"/>
                <a:gd name="connsiteY9" fmla="*/ 212192 h 458643"/>
                <a:gd name="connsiteX10" fmla="*/ 420536 w 559798"/>
                <a:gd name="connsiteY10" fmla="*/ 209324 h 458643"/>
                <a:gd name="connsiteX11" fmla="*/ 410489 w 559798"/>
                <a:gd name="connsiteY11" fmla="*/ 212192 h 458643"/>
                <a:gd name="connsiteX12" fmla="*/ 404748 w 559798"/>
                <a:gd name="connsiteY12" fmla="*/ 219362 h 458643"/>
                <a:gd name="connsiteX13" fmla="*/ 400442 w 559798"/>
                <a:gd name="connsiteY13" fmla="*/ 229399 h 458643"/>
                <a:gd name="connsiteX14" fmla="*/ 400442 w 559798"/>
                <a:gd name="connsiteY14" fmla="*/ 239437 h 458643"/>
                <a:gd name="connsiteX15" fmla="*/ 400442 w 559798"/>
                <a:gd name="connsiteY15" fmla="*/ 250909 h 458643"/>
                <a:gd name="connsiteX16" fmla="*/ 404748 w 559798"/>
                <a:gd name="connsiteY16" fmla="*/ 260947 h 458643"/>
                <a:gd name="connsiteX17" fmla="*/ 410489 w 559798"/>
                <a:gd name="connsiteY17" fmla="*/ 266683 h 458643"/>
                <a:gd name="connsiteX18" fmla="*/ 420536 w 559798"/>
                <a:gd name="connsiteY18" fmla="*/ 269551 h 458643"/>
                <a:gd name="connsiteX19" fmla="*/ 427713 w 559798"/>
                <a:gd name="connsiteY19" fmla="*/ 268117 h 458643"/>
                <a:gd name="connsiteX20" fmla="*/ 433454 w 559798"/>
                <a:gd name="connsiteY20" fmla="*/ 265249 h 458643"/>
                <a:gd name="connsiteX21" fmla="*/ 436325 w 559798"/>
                <a:gd name="connsiteY21" fmla="*/ 259513 h 458643"/>
                <a:gd name="connsiteX22" fmla="*/ 439195 w 559798"/>
                <a:gd name="connsiteY22" fmla="*/ 250909 h 458643"/>
                <a:gd name="connsiteX23" fmla="*/ 472207 w 559798"/>
                <a:gd name="connsiteY23" fmla="*/ 250909 h 458643"/>
                <a:gd name="connsiteX24" fmla="*/ 469336 w 559798"/>
                <a:gd name="connsiteY24" fmla="*/ 268117 h 458643"/>
                <a:gd name="connsiteX25" fmla="*/ 459289 w 559798"/>
                <a:gd name="connsiteY25" fmla="*/ 282456 h 458643"/>
                <a:gd name="connsiteX26" fmla="*/ 443501 w 559798"/>
                <a:gd name="connsiteY26" fmla="*/ 293928 h 458643"/>
                <a:gd name="connsiteX27" fmla="*/ 421972 w 559798"/>
                <a:gd name="connsiteY27" fmla="*/ 296796 h 458643"/>
                <a:gd name="connsiteX28" fmla="*/ 397572 w 559798"/>
                <a:gd name="connsiteY28" fmla="*/ 292494 h 458643"/>
                <a:gd name="connsiteX29" fmla="*/ 380348 w 559798"/>
                <a:gd name="connsiteY29" fmla="*/ 281023 h 458643"/>
                <a:gd name="connsiteX30" fmla="*/ 370301 w 559798"/>
                <a:gd name="connsiteY30" fmla="*/ 262381 h 458643"/>
                <a:gd name="connsiteX31" fmla="*/ 365995 w 559798"/>
                <a:gd name="connsiteY31" fmla="*/ 239437 h 458643"/>
                <a:gd name="connsiteX32" fmla="*/ 370301 w 559798"/>
                <a:gd name="connsiteY32" fmla="*/ 216494 h 458643"/>
                <a:gd name="connsiteX33" fmla="*/ 381783 w 559798"/>
                <a:gd name="connsiteY33" fmla="*/ 197852 h 458643"/>
                <a:gd name="connsiteX34" fmla="*/ 399007 w 559798"/>
                <a:gd name="connsiteY34" fmla="*/ 186380 h 458643"/>
                <a:gd name="connsiteX35" fmla="*/ 421972 w 559798"/>
                <a:gd name="connsiteY35" fmla="*/ 182078 h 458643"/>
                <a:gd name="connsiteX36" fmla="*/ 136349 w 559798"/>
                <a:gd name="connsiteY36" fmla="*/ 174951 h 458643"/>
                <a:gd name="connsiteX37" fmla="*/ 170851 w 559798"/>
                <a:gd name="connsiteY37" fmla="*/ 174951 h 458643"/>
                <a:gd name="connsiteX38" fmla="*/ 209666 w 559798"/>
                <a:gd name="connsiteY38" fmla="*/ 285301 h 458643"/>
                <a:gd name="connsiteX39" fmla="*/ 175164 w 559798"/>
                <a:gd name="connsiteY39" fmla="*/ 285301 h 458643"/>
                <a:gd name="connsiteX40" fmla="*/ 170851 w 559798"/>
                <a:gd name="connsiteY40" fmla="*/ 269537 h 458643"/>
                <a:gd name="connsiteX41" fmla="*/ 134912 w 559798"/>
                <a:gd name="connsiteY41" fmla="*/ 269537 h 458643"/>
                <a:gd name="connsiteX42" fmla="*/ 130599 w 559798"/>
                <a:gd name="connsiteY42" fmla="*/ 285301 h 458643"/>
                <a:gd name="connsiteX43" fmla="*/ 96097 w 559798"/>
                <a:gd name="connsiteY43" fmla="*/ 285301 h 458643"/>
                <a:gd name="connsiteX44" fmla="*/ 278444 w 559798"/>
                <a:gd name="connsiteY44" fmla="*/ 152027 h 458643"/>
                <a:gd name="connsiteX45" fmla="*/ 278444 w 559798"/>
                <a:gd name="connsiteY45" fmla="*/ 172091 h 458643"/>
                <a:gd name="connsiteX46" fmla="*/ 297144 w 559798"/>
                <a:gd name="connsiteY46" fmla="*/ 172091 h 458643"/>
                <a:gd name="connsiteX47" fmla="*/ 302898 w 559798"/>
                <a:gd name="connsiteY47" fmla="*/ 172091 h 458643"/>
                <a:gd name="connsiteX48" fmla="*/ 307214 w 559798"/>
                <a:gd name="connsiteY48" fmla="*/ 170657 h 458643"/>
                <a:gd name="connsiteX49" fmla="*/ 310091 w 559798"/>
                <a:gd name="connsiteY49" fmla="*/ 167791 h 458643"/>
                <a:gd name="connsiteX50" fmla="*/ 311530 w 559798"/>
                <a:gd name="connsiteY50" fmla="*/ 162059 h 458643"/>
                <a:gd name="connsiteX51" fmla="*/ 298583 w 559798"/>
                <a:gd name="connsiteY51" fmla="*/ 152027 h 458643"/>
                <a:gd name="connsiteX52" fmla="*/ 278444 w 559798"/>
                <a:gd name="connsiteY52" fmla="*/ 114766 h 458643"/>
                <a:gd name="connsiteX53" fmla="*/ 278444 w 559798"/>
                <a:gd name="connsiteY53" fmla="*/ 131963 h 458643"/>
                <a:gd name="connsiteX54" fmla="*/ 295706 w 559798"/>
                <a:gd name="connsiteY54" fmla="*/ 131963 h 458643"/>
                <a:gd name="connsiteX55" fmla="*/ 304337 w 559798"/>
                <a:gd name="connsiteY55" fmla="*/ 129097 h 458643"/>
                <a:gd name="connsiteX56" fmla="*/ 307214 w 559798"/>
                <a:gd name="connsiteY56" fmla="*/ 121931 h 458643"/>
                <a:gd name="connsiteX57" fmla="*/ 304337 w 559798"/>
                <a:gd name="connsiteY57" fmla="*/ 116199 h 458643"/>
                <a:gd name="connsiteX58" fmla="*/ 295706 w 559798"/>
                <a:gd name="connsiteY58" fmla="*/ 114766 h 458643"/>
                <a:gd name="connsiteX59" fmla="*/ 243920 w 559798"/>
                <a:gd name="connsiteY59" fmla="*/ 88970 h 458643"/>
                <a:gd name="connsiteX60" fmla="*/ 304337 w 559798"/>
                <a:gd name="connsiteY60" fmla="*/ 88970 h 458643"/>
                <a:gd name="connsiteX61" fmla="*/ 321599 w 559798"/>
                <a:gd name="connsiteY61" fmla="*/ 91836 h 458643"/>
                <a:gd name="connsiteX62" fmla="*/ 333107 w 559798"/>
                <a:gd name="connsiteY62" fmla="*/ 99002 h 458643"/>
                <a:gd name="connsiteX63" fmla="*/ 337422 w 559798"/>
                <a:gd name="connsiteY63" fmla="*/ 107600 h 458643"/>
                <a:gd name="connsiteX64" fmla="*/ 338861 w 559798"/>
                <a:gd name="connsiteY64" fmla="*/ 116199 h 458643"/>
                <a:gd name="connsiteX65" fmla="*/ 335984 w 559798"/>
                <a:gd name="connsiteY65" fmla="*/ 129097 h 458643"/>
                <a:gd name="connsiteX66" fmla="*/ 325914 w 559798"/>
                <a:gd name="connsiteY66" fmla="*/ 137696 h 458643"/>
                <a:gd name="connsiteX67" fmla="*/ 333107 w 559798"/>
                <a:gd name="connsiteY67" fmla="*/ 140562 h 458643"/>
                <a:gd name="connsiteX68" fmla="*/ 338861 w 559798"/>
                <a:gd name="connsiteY68" fmla="*/ 146294 h 458643"/>
                <a:gd name="connsiteX69" fmla="*/ 343176 w 559798"/>
                <a:gd name="connsiteY69" fmla="*/ 154893 h 458643"/>
                <a:gd name="connsiteX70" fmla="*/ 344615 w 559798"/>
                <a:gd name="connsiteY70" fmla="*/ 164925 h 458643"/>
                <a:gd name="connsiteX71" fmla="*/ 341738 w 559798"/>
                <a:gd name="connsiteY71" fmla="*/ 179256 h 458643"/>
                <a:gd name="connsiteX72" fmla="*/ 333107 w 559798"/>
                <a:gd name="connsiteY72" fmla="*/ 190722 h 458643"/>
                <a:gd name="connsiteX73" fmla="*/ 320160 w 559798"/>
                <a:gd name="connsiteY73" fmla="*/ 196454 h 458643"/>
                <a:gd name="connsiteX74" fmla="*/ 305776 w 559798"/>
                <a:gd name="connsiteY74" fmla="*/ 199320 h 458643"/>
                <a:gd name="connsiteX75" fmla="*/ 243920 w 559798"/>
                <a:gd name="connsiteY75" fmla="*/ 199320 h 458643"/>
                <a:gd name="connsiteX76" fmla="*/ 44497 w 559798"/>
                <a:gd name="connsiteY76" fmla="*/ 55897 h 458643"/>
                <a:gd name="connsiteX77" fmla="*/ 44497 w 559798"/>
                <a:gd name="connsiteY77" fmla="*/ 341116 h 458643"/>
                <a:gd name="connsiteX78" fmla="*/ 516737 w 559798"/>
                <a:gd name="connsiteY78" fmla="*/ 341116 h 458643"/>
                <a:gd name="connsiteX79" fmla="*/ 516737 w 559798"/>
                <a:gd name="connsiteY79" fmla="*/ 55897 h 458643"/>
                <a:gd name="connsiteX80" fmla="*/ 0 w 559798"/>
                <a:gd name="connsiteY80" fmla="*/ 0 h 458643"/>
                <a:gd name="connsiteX81" fmla="*/ 559798 w 559798"/>
                <a:gd name="connsiteY81" fmla="*/ 0 h 458643"/>
                <a:gd name="connsiteX82" fmla="*/ 559798 w 559798"/>
                <a:gd name="connsiteY82" fmla="*/ 408479 h 458643"/>
                <a:gd name="connsiteX83" fmla="*/ 351668 w 559798"/>
                <a:gd name="connsiteY83" fmla="*/ 408479 h 458643"/>
                <a:gd name="connsiteX84" fmla="*/ 432049 w 559798"/>
                <a:gd name="connsiteY84" fmla="*/ 441444 h 458643"/>
                <a:gd name="connsiteX85" fmla="*/ 432049 w 559798"/>
                <a:gd name="connsiteY85" fmla="*/ 458643 h 458643"/>
                <a:gd name="connsiteX86" fmla="*/ 122007 w 559798"/>
                <a:gd name="connsiteY86" fmla="*/ 458643 h 458643"/>
                <a:gd name="connsiteX87" fmla="*/ 122007 w 559798"/>
                <a:gd name="connsiteY87" fmla="*/ 441444 h 458643"/>
                <a:gd name="connsiteX88" fmla="*/ 200953 w 559798"/>
                <a:gd name="connsiteY88" fmla="*/ 408479 h 458643"/>
                <a:gd name="connsiteX89" fmla="*/ 0 w 559798"/>
                <a:gd name="connsiteY89" fmla="*/ 408479 h 4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59798" h="458643">
                  <a:moveTo>
                    <a:pt x="153600" y="212212"/>
                  </a:moveTo>
                  <a:lnTo>
                    <a:pt x="143537" y="245174"/>
                  </a:lnTo>
                  <a:lnTo>
                    <a:pt x="163663" y="245174"/>
                  </a:lnTo>
                  <a:close/>
                  <a:moveTo>
                    <a:pt x="421972" y="182078"/>
                  </a:moveTo>
                  <a:cubicBezTo>
                    <a:pt x="436325" y="182078"/>
                    <a:pt x="449242" y="186380"/>
                    <a:pt x="456419" y="193550"/>
                  </a:cubicBezTo>
                  <a:cubicBezTo>
                    <a:pt x="465031" y="200720"/>
                    <a:pt x="470772" y="212192"/>
                    <a:pt x="472207" y="225097"/>
                  </a:cubicBezTo>
                  <a:lnTo>
                    <a:pt x="439195" y="225097"/>
                  </a:lnTo>
                  <a:cubicBezTo>
                    <a:pt x="437760" y="225097"/>
                    <a:pt x="437760" y="223664"/>
                    <a:pt x="437760" y="220796"/>
                  </a:cubicBezTo>
                  <a:cubicBezTo>
                    <a:pt x="436325" y="219362"/>
                    <a:pt x="436325" y="217928"/>
                    <a:pt x="434889" y="216494"/>
                  </a:cubicBezTo>
                  <a:cubicBezTo>
                    <a:pt x="433454" y="215060"/>
                    <a:pt x="432019" y="212192"/>
                    <a:pt x="429148" y="212192"/>
                  </a:cubicBezTo>
                  <a:cubicBezTo>
                    <a:pt x="427713" y="210758"/>
                    <a:pt x="424842" y="209324"/>
                    <a:pt x="420536" y="209324"/>
                  </a:cubicBezTo>
                  <a:cubicBezTo>
                    <a:pt x="416230" y="209324"/>
                    <a:pt x="413360" y="210758"/>
                    <a:pt x="410489" y="212192"/>
                  </a:cubicBezTo>
                  <a:cubicBezTo>
                    <a:pt x="407619" y="213626"/>
                    <a:pt x="406183" y="216494"/>
                    <a:pt x="404748" y="219362"/>
                  </a:cubicBezTo>
                  <a:cubicBezTo>
                    <a:pt x="403313" y="222230"/>
                    <a:pt x="401877" y="225097"/>
                    <a:pt x="400442" y="229399"/>
                  </a:cubicBezTo>
                  <a:cubicBezTo>
                    <a:pt x="400442" y="232267"/>
                    <a:pt x="400442" y="236569"/>
                    <a:pt x="400442" y="239437"/>
                  </a:cubicBezTo>
                  <a:cubicBezTo>
                    <a:pt x="400442" y="243739"/>
                    <a:pt x="400442" y="246607"/>
                    <a:pt x="400442" y="250909"/>
                  </a:cubicBezTo>
                  <a:cubicBezTo>
                    <a:pt x="401877" y="253777"/>
                    <a:pt x="403313" y="258079"/>
                    <a:pt x="404748" y="260947"/>
                  </a:cubicBezTo>
                  <a:cubicBezTo>
                    <a:pt x="406183" y="263815"/>
                    <a:pt x="407619" y="265249"/>
                    <a:pt x="410489" y="266683"/>
                  </a:cubicBezTo>
                  <a:cubicBezTo>
                    <a:pt x="413360" y="269551"/>
                    <a:pt x="416230" y="269551"/>
                    <a:pt x="420536" y="269551"/>
                  </a:cubicBezTo>
                  <a:cubicBezTo>
                    <a:pt x="423407" y="269551"/>
                    <a:pt x="426277" y="269551"/>
                    <a:pt x="427713" y="268117"/>
                  </a:cubicBezTo>
                  <a:cubicBezTo>
                    <a:pt x="430583" y="268117"/>
                    <a:pt x="432019" y="266683"/>
                    <a:pt x="433454" y="265249"/>
                  </a:cubicBezTo>
                  <a:cubicBezTo>
                    <a:pt x="434889" y="262381"/>
                    <a:pt x="436325" y="260947"/>
                    <a:pt x="436325" y="259513"/>
                  </a:cubicBezTo>
                  <a:cubicBezTo>
                    <a:pt x="437760" y="256645"/>
                    <a:pt x="437760" y="253777"/>
                    <a:pt x="439195" y="250909"/>
                  </a:cubicBezTo>
                  <a:lnTo>
                    <a:pt x="472207" y="250909"/>
                  </a:lnTo>
                  <a:cubicBezTo>
                    <a:pt x="472207" y="256645"/>
                    <a:pt x="470772" y="262381"/>
                    <a:pt x="469336" y="268117"/>
                  </a:cubicBezTo>
                  <a:cubicBezTo>
                    <a:pt x="466466" y="273853"/>
                    <a:pt x="463595" y="278155"/>
                    <a:pt x="459289" y="282456"/>
                  </a:cubicBezTo>
                  <a:cubicBezTo>
                    <a:pt x="454983" y="286758"/>
                    <a:pt x="449242" y="291060"/>
                    <a:pt x="443501" y="293928"/>
                  </a:cubicBezTo>
                  <a:cubicBezTo>
                    <a:pt x="436325" y="295362"/>
                    <a:pt x="429148" y="296796"/>
                    <a:pt x="421972" y="296796"/>
                  </a:cubicBezTo>
                  <a:cubicBezTo>
                    <a:pt x="413360" y="296796"/>
                    <a:pt x="404748" y="295362"/>
                    <a:pt x="397572" y="292494"/>
                  </a:cubicBezTo>
                  <a:cubicBezTo>
                    <a:pt x="391830" y="289626"/>
                    <a:pt x="384654" y="285324"/>
                    <a:pt x="380348" y="281023"/>
                  </a:cubicBezTo>
                  <a:cubicBezTo>
                    <a:pt x="376042" y="275287"/>
                    <a:pt x="371736" y="269551"/>
                    <a:pt x="370301" y="262381"/>
                  </a:cubicBezTo>
                  <a:cubicBezTo>
                    <a:pt x="367430" y="255211"/>
                    <a:pt x="365995" y="248041"/>
                    <a:pt x="365995" y="239437"/>
                  </a:cubicBezTo>
                  <a:cubicBezTo>
                    <a:pt x="365995" y="230833"/>
                    <a:pt x="367430" y="223664"/>
                    <a:pt x="370301" y="216494"/>
                  </a:cubicBezTo>
                  <a:cubicBezTo>
                    <a:pt x="373171" y="209324"/>
                    <a:pt x="376042" y="203588"/>
                    <a:pt x="381783" y="197852"/>
                  </a:cubicBezTo>
                  <a:cubicBezTo>
                    <a:pt x="386089" y="193550"/>
                    <a:pt x="391830" y="189248"/>
                    <a:pt x="399007" y="186380"/>
                  </a:cubicBezTo>
                  <a:cubicBezTo>
                    <a:pt x="406183" y="183512"/>
                    <a:pt x="413360" y="182078"/>
                    <a:pt x="421972" y="182078"/>
                  </a:cubicBezTo>
                  <a:close/>
                  <a:moveTo>
                    <a:pt x="136349" y="174951"/>
                  </a:moveTo>
                  <a:lnTo>
                    <a:pt x="170851" y="174951"/>
                  </a:lnTo>
                  <a:lnTo>
                    <a:pt x="209666" y="285301"/>
                  </a:lnTo>
                  <a:lnTo>
                    <a:pt x="175164" y="285301"/>
                  </a:lnTo>
                  <a:lnTo>
                    <a:pt x="170851" y="269537"/>
                  </a:lnTo>
                  <a:lnTo>
                    <a:pt x="134912" y="269537"/>
                  </a:lnTo>
                  <a:lnTo>
                    <a:pt x="130599" y="285301"/>
                  </a:lnTo>
                  <a:lnTo>
                    <a:pt x="96097" y="285301"/>
                  </a:lnTo>
                  <a:close/>
                  <a:moveTo>
                    <a:pt x="278444" y="152027"/>
                  </a:moveTo>
                  <a:lnTo>
                    <a:pt x="278444" y="172091"/>
                  </a:lnTo>
                  <a:lnTo>
                    <a:pt x="297144" y="172091"/>
                  </a:lnTo>
                  <a:cubicBezTo>
                    <a:pt x="300022" y="172091"/>
                    <a:pt x="301460" y="172091"/>
                    <a:pt x="302898" y="172091"/>
                  </a:cubicBezTo>
                  <a:cubicBezTo>
                    <a:pt x="304337" y="172091"/>
                    <a:pt x="305776" y="170657"/>
                    <a:pt x="307214" y="170657"/>
                  </a:cubicBezTo>
                  <a:cubicBezTo>
                    <a:pt x="308652" y="169224"/>
                    <a:pt x="308652" y="169224"/>
                    <a:pt x="310091" y="167791"/>
                  </a:cubicBezTo>
                  <a:cubicBezTo>
                    <a:pt x="310091" y="166358"/>
                    <a:pt x="311530" y="163492"/>
                    <a:pt x="311530" y="162059"/>
                  </a:cubicBezTo>
                  <a:cubicBezTo>
                    <a:pt x="311530" y="154893"/>
                    <a:pt x="307214" y="152027"/>
                    <a:pt x="298583" y="152027"/>
                  </a:cubicBezTo>
                  <a:close/>
                  <a:moveTo>
                    <a:pt x="278444" y="114766"/>
                  </a:moveTo>
                  <a:lnTo>
                    <a:pt x="278444" y="131963"/>
                  </a:lnTo>
                  <a:lnTo>
                    <a:pt x="295706" y="131963"/>
                  </a:lnTo>
                  <a:cubicBezTo>
                    <a:pt x="300022" y="131963"/>
                    <a:pt x="302898" y="130530"/>
                    <a:pt x="304337" y="129097"/>
                  </a:cubicBezTo>
                  <a:cubicBezTo>
                    <a:pt x="305776" y="129097"/>
                    <a:pt x="307214" y="126231"/>
                    <a:pt x="307214" y="121931"/>
                  </a:cubicBezTo>
                  <a:cubicBezTo>
                    <a:pt x="307214" y="119065"/>
                    <a:pt x="305776" y="117632"/>
                    <a:pt x="304337" y="116199"/>
                  </a:cubicBezTo>
                  <a:cubicBezTo>
                    <a:pt x="301460" y="116199"/>
                    <a:pt x="298583" y="114766"/>
                    <a:pt x="295706" y="114766"/>
                  </a:cubicBezTo>
                  <a:close/>
                  <a:moveTo>
                    <a:pt x="243920" y="88970"/>
                  </a:moveTo>
                  <a:lnTo>
                    <a:pt x="304337" y="88970"/>
                  </a:lnTo>
                  <a:cubicBezTo>
                    <a:pt x="311530" y="88970"/>
                    <a:pt x="317284" y="90403"/>
                    <a:pt x="321599" y="91836"/>
                  </a:cubicBezTo>
                  <a:cubicBezTo>
                    <a:pt x="325914" y="93269"/>
                    <a:pt x="330230" y="96135"/>
                    <a:pt x="333107" y="99002"/>
                  </a:cubicBezTo>
                  <a:cubicBezTo>
                    <a:pt x="335984" y="100435"/>
                    <a:pt x="337422" y="104734"/>
                    <a:pt x="337422" y="107600"/>
                  </a:cubicBezTo>
                  <a:cubicBezTo>
                    <a:pt x="338861" y="110467"/>
                    <a:pt x="338861" y="113333"/>
                    <a:pt x="338861" y="116199"/>
                  </a:cubicBezTo>
                  <a:cubicBezTo>
                    <a:pt x="338861" y="121931"/>
                    <a:pt x="338861" y="126231"/>
                    <a:pt x="335984" y="129097"/>
                  </a:cubicBezTo>
                  <a:cubicBezTo>
                    <a:pt x="333107" y="133396"/>
                    <a:pt x="330230" y="136263"/>
                    <a:pt x="325914" y="137696"/>
                  </a:cubicBezTo>
                  <a:cubicBezTo>
                    <a:pt x="328792" y="139129"/>
                    <a:pt x="330230" y="139129"/>
                    <a:pt x="333107" y="140562"/>
                  </a:cubicBezTo>
                  <a:cubicBezTo>
                    <a:pt x="335984" y="143428"/>
                    <a:pt x="337422" y="144861"/>
                    <a:pt x="338861" y="146294"/>
                  </a:cubicBezTo>
                  <a:cubicBezTo>
                    <a:pt x="340300" y="149161"/>
                    <a:pt x="341738" y="152027"/>
                    <a:pt x="343176" y="154893"/>
                  </a:cubicBezTo>
                  <a:cubicBezTo>
                    <a:pt x="344615" y="157759"/>
                    <a:pt x="344615" y="160626"/>
                    <a:pt x="344615" y="164925"/>
                  </a:cubicBezTo>
                  <a:cubicBezTo>
                    <a:pt x="344615" y="170657"/>
                    <a:pt x="344615" y="174957"/>
                    <a:pt x="341738" y="179256"/>
                  </a:cubicBezTo>
                  <a:cubicBezTo>
                    <a:pt x="338861" y="183556"/>
                    <a:pt x="335984" y="187855"/>
                    <a:pt x="333107" y="190722"/>
                  </a:cubicBezTo>
                  <a:cubicBezTo>
                    <a:pt x="328792" y="193588"/>
                    <a:pt x="325914" y="195021"/>
                    <a:pt x="320160" y="196454"/>
                  </a:cubicBezTo>
                  <a:cubicBezTo>
                    <a:pt x="315845" y="197887"/>
                    <a:pt x="311530" y="199320"/>
                    <a:pt x="305776" y="199320"/>
                  </a:cubicBezTo>
                  <a:lnTo>
                    <a:pt x="243920" y="199320"/>
                  </a:lnTo>
                  <a:close/>
                  <a:moveTo>
                    <a:pt x="44497" y="55897"/>
                  </a:moveTo>
                  <a:lnTo>
                    <a:pt x="44497" y="341116"/>
                  </a:lnTo>
                  <a:lnTo>
                    <a:pt x="516737" y="341116"/>
                  </a:lnTo>
                  <a:lnTo>
                    <a:pt x="516737" y="55897"/>
                  </a:lnTo>
                  <a:close/>
                  <a:moveTo>
                    <a:pt x="0" y="0"/>
                  </a:moveTo>
                  <a:lnTo>
                    <a:pt x="559798" y="0"/>
                  </a:lnTo>
                  <a:lnTo>
                    <a:pt x="559798" y="408479"/>
                  </a:lnTo>
                  <a:lnTo>
                    <a:pt x="351668" y="408479"/>
                  </a:lnTo>
                  <a:lnTo>
                    <a:pt x="432049" y="441444"/>
                  </a:lnTo>
                  <a:lnTo>
                    <a:pt x="432049" y="458643"/>
                  </a:lnTo>
                  <a:lnTo>
                    <a:pt x="122007" y="458643"/>
                  </a:lnTo>
                  <a:lnTo>
                    <a:pt x="122007" y="441444"/>
                  </a:lnTo>
                  <a:lnTo>
                    <a:pt x="200953" y="408479"/>
                  </a:lnTo>
                  <a:lnTo>
                    <a:pt x="0" y="408479"/>
                  </a:lnTo>
                  <a:close/>
                </a:path>
              </a:pathLst>
            </a:custGeom>
            <a:solidFill>
              <a:srgbClr val="559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 dirty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5861472" y="1216298"/>
              <a:ext cx="1440160" cy="1440160"/>
            </a:xfrm>
            <a:prstGeom prst="ellipse">
              <a:avLst/>
            </a:prstGeom>
            <a:noFill/>
            <a:ln w="12700">
              <a:solidFill>
                <a:srgbClr val="55943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53515" y="3689985"/>
            <a:ext cx="2923540" cy="2410460"/>
            <a:chOff x="1117951" y="2662332"/>
            <a:chExt cx="1851660" cy="1808068"/>
          </a:xfrm>
          <a:solidFill>
            <a:srgbClr val="55943A"/>
          </a:solidFill>
        </p:grpSpPr>
        <p:sp>
          <p:nvSpPr>
            <p:cNvPr id="25" name="等腰三角形 15"/>
            <p:cNvSpPr/>
            <p:nvPr/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200943" y="2824163"/>
              <a:ext cx="1427957" cy="1646237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117951" y="3012695"/>
              <a:ext cx="1851660" cy="563947"/>
              <a:chOff x="800451" y="3088895"/>
              <a:chExt cx="1851660" cy="563947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>
                <a:off x="800451" y="3088895"/>
                <a:ext cx="1851660" cy="2991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>
                    <a:sym typeface="+mn-ea"/>
                  </a:rPr>
                  <a:t>提高学生的综合素质</a:t>
                </a:r>
                <a:endParaRPr lang="zh-CN" altLang="en-US" sz="2000" b="1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3164" y="3398926"/>
                <a:ext cx="138548" cy="25391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zh-CN" altLang="en-US" sz="1600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809115" y="4563745"/>
            <a:ext cx="2124710" cy="120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sym typeface="+mn-ea"/>
              </a:rPr>
              <a:t>大单元教学设计能够将物理知识与实际生活相结合，提高学生的实践能力和综合素质。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283427" y="4563661"/>
            <a:ext cx="1851370" cy="91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引导学生感悟生命的美好，培养关爱生命、乐观向上的生活态度。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484065" y="4581139"/>
            <a:ext cx="1851370" cy="91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提高学生人文涵养，在领略自然美的同时，懂得把握文中的哲理。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31" name="椭圆 30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47260" y="3689985"/>
            <a:ext cx="2923540" cy="2410460"/>
            <a:chOff x="1117951" y="2662332"/>
            <a:chExt cx="1851660" cy="1808068"/>
          </a:xfrm>
          <a:solidFill>
            <a:srgbClr val="55943A"/>
          </a:solidFill>
        </p:grpSpPr>
        <p:sp>
          <p:nvSpPr>
            <p:cNvPr id="4" name="等腰三角形 15"/>
            <p:cNvSpPr/>
            <p:nvPr>
              <p:custDataLst>
                <p:tags r:id="rId1"/>
              </p:custDataLst>
            </p:nvPr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>
              <p:custDataLst>
                <p:tags r:id="rId2"/>
              </p:custDataLst>
            </p:nvPr>
          </p:nvSpPr>
          <p:spPr>
            <a:xfrm>
              <a:off x="1334729" y="3330117"/>
              <a:ext cx="1400408" cy="1140283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ym typeface="+mn-ea"/>
                </a:rPr>
                <a:t>大单元教学设计鼓励学生通过探究、发现和解决问题的方式来学习物理知识，有助于培养学生的探究能力和创新精神。</a:t>
              </a:r>
              <a:endParaRPr lang="zh-CN" altLang="en-US" sz="1400"/>
            </a:p>
            <a:p>
              <a:pPr algn="ctr"/>
              <a:endParaRPr lang="zh-CN" altLang="en-US" sz="14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1117951" y="3012695"/>
              <a:ext cx="1851660" cy="2991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p>
              <a:pPr algn="ctr"/>
              <a:r>
                <a:rPr lang="zh-CN" altLang="en-US" sz="2000" b="1">
                  <a:sym typeface="+mn-ea"/>
                </a:rPr>
                <a:t>培养学生的探究能力</a:t>
              </a:r>
              <a:endParaRPr lang="zh-CN" altLang="en-US" sz="2000" b="1" dirty="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041005" y="3689985"/>
            <a:ext cx="2923540" cy="2410460"/>
            <a:chOff x="1117951" y="2662332"/>
            <a:chExt cx="1851660" cy="1808068"/>
          </a:xfrm>
          <a:solidFill>
            <a:srgbClr val="55943A"/>
          </a:solidFill>
        </p:grpSpPr>
        <p:sp>
          <p:nvSpPr>
            <p:cNvPr id="10" name="等腰三角形 15"/>
            <p:cNvSpPr/>
            <p:nvPr>
              <p:custDataLst>
                <p:tags r:id="rId4"/>
              </p:custDataLst>
            </p:nvPr>
          </p:nvSpPr>
          <p:spPr>
            <a:xfrm>
              <a:off x="1202730" y="2662332"/>
              <a:ext cx="1663562" cy="1800110"/>
            </a:xfrm>
            <a:custGeom>
              <a:avLst/>
              <a:gdLst/>
              <a:ahLst/>
              <a:cxnLst/>
              <a:rect l="l" t="t" r="r" b="b"/>
              <a:pathLst>
                <a:path w="1842244" h="2162875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1200943" y="2824163"/>
              <a:ext cx="1427957" cy="1646237"/>
            </a:xfrm>
            <a:custGeom>
              <a:avLst/>
              <a:gdLst>
                <a:gd name="connsiteX0" fmla="*/ 0 w 1435100"/>
                <a:gd name="connsiteY0" fmla="*/ 1625600 h 1625600"/>
                <a:gd name="connsiteX1" fmla="*/ 1435100 w 1435100"/>
                <a:gd name="connsiteY1" fmla="*/ 0 h 1625600"/>
                <a:gd name="connsiteX2" fmla="*/ 38100 w 1435100"/>
                <a:gd name="connsiteY2" fmla="*/ 0 h 1625600"/>
                <a:gd name="connsiteX3" fmla="*/ 0 w 1435100"/>
                <a:gd name="connsiteY3" fmla="*/ 1625600 h 1625600"/>
                <a:gd name="connsiteX0-1" fmla="*/ 0 w 1435100"/>
                <a:gd name="connsiteY0-2" fmla="*/ 1625600 h 1625600"/>
                <a:gd name="connsiteX1-3" fmla="*/ 1435100 w 1435100"/>
                <a:gd name="connsiteY1-4" fmla="*/ 0 h 1625600"/>
                <a:gd name="connsiteX2-5" fmla="*/ 9525 w 1435100"/>
                <a:gd name="connsiteY2-6" fmla="*/ 0 h 1625600"/>
                <a:gd name="connsiteX3-7" fmla="*/ 0 w 1435100"/>
                <a:gd name="connsiteY3-8" fmla="*/ 1625600 h 1625600"/>
                <a:gd name="connsiteX0-9" fmla="*/ 0 w 1427957"/>
                <a:gd name="connsiteY0-10" fmla="*/ 1625600 h 1625600"/>
                <a:gd name="connsiteX1-11" fmla="*/ 1427957 w 1427957"/>
                <a:gd name="connsiteY1-12" fmla="*/ 0 h 1625600"/>
                <a:gd name="connsiteX2-13" fmla="*/ 2382 w 1427957"/>
                <a:gd name="connsiteY2-14" fmla="*/ 0 h 1625600"/>
                <a:gd name="connsiteX3-15" fmla="*/ 0 w 1427957"/>
                <a:gd name="connsiteY3-16" fmla="*/ 1625600 h 1625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27957" h="1625600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17951" y="3012695"/>
              <a:ext cx="1851660" cy="563947"/>
              <a:chOff x="800451" y="3088895"/>
              <a:chExt cx="1851660" cy="563947"/>
            </a:xfrm>
            <a:grpFill/>
          </p:grpSpPr>
          <p:sp>
            <p:nvSpPr>
              <p:cNvPr id="13" name="矩形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800451" y="3088895"/>
                <a:ext cx="1851660" cy="2991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>
                    <a:sym typeface="+mn-ea"/>
                  </a:rPr>
                  <a:t>提高教学效率</a:t>
                </a:r>
                <a:endParaRPr lang="zh-CN" altLang="en-US" sz="2000" b="1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14" name="TextBox 2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03164" y="3398926"/>
                <a:ext cx="138548" cy="25391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zh-CN" altLang="en-US" sz="1600" dirty="0">
                  <a:solidFill>
                    <a:prstClr val="white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任意多边形 14"/>
          <p:cNvSpPr/>
          <p:nvPr>
            <p:custDataLst>
              <p:tags r:id="rId8"/>
            </p:custDataLst>
          </p:nvPr>
        </p:nvSpPr>
        <p:spPr>
          <a:xfrm>
            <a:off x="8320405" y="4581525"/>
            <a:ext cx="2338070" cy="909320"/>
          </a:xfrm>
          <a:custGeom>
            <a:avLst/>
            <a:gdLst>
              <a:gd name="connsiteX0" fmla="*/ 0 w 1435100"/>
              <a:gd name="connsiteY0" fmla="*/ 1625600 h 1625600"/>
              <a:gd name="connsiteX1" fmla="*/ 1435100 w 1435100"/>
              <a:gd name="connsiteY1" fmla="*/ 0 h 1625600"/>
              <a:gd name="connsiteX2" fmla="*/ 38100 w 1435100"/>
              <a:gd name="connsiteY2" fmla="*/ 0 h 1625600"/>
              <a:gd name="connsiteX3" fmla="*/ 0 w 1435100"/>
              <a:gd name="connsiteY3" fmla="*/ 1625600 h 1625600"/>
              <a:gd name="connsiteX0-1" fmla="*/ 0 w 1435100"/>
              <a:gd name="connsiteY0-2" fmla="*/ 1625600 h 1625600"/>
              <a:gd name="connsiteX1-3" fmla="*/ 1435100 w 1435100"/>
              <a:gd name="connsiteY1-4" fmla="*/ 0 h 1625600"/>
              <a:gd name="connsiteX2-5" fmla="*/ 9525 w 1435100"/>
              <a:gd name="connsiteY2-6" fmla="*/ 0 h 1625600"/>
              <a:gd name="connsiteX3-7" fmla="*/ 0 w 1435100"/>
              <a:gd name="connsiteY3-8" fmla="*/ 1625600 h 1625600"/>
              <a:gd name="connsiteX0-9" fmla="*/ 0 w 1427957"/>
              <a:gd name="connsiteY0-10" fmla="*/ 1625600 h 1625600"/>
              <a:gd name="connsiteX1-11" fmla="*/ 1427957 w 1427957"/>
              <a:gd name="connsiteY1-12" fmla="*/ 0 h 1625600"/>
              <a:gd name="connsiteX2-13" fmla="*/ 2382 w 1427957"/>
              <a:gd name="connsiteY2-14" fmla="*/ 0 h 1625600"/>
              <a:gd name="connsiteX3-15" fmla="*/ 0 w 1427957"/>
              <a:gd name="connsiteY3-16" fmla="*/ 1625600 h 1625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27957" h="1625600">
                <a:moveTo>
                  <a:pt x="0" y="1625600"/>
                </a:moveTo>
                <a:lnTo>
                  <a:pt x="1427957" y="0"/>
                </a:lnTo>
                <a:lnTo>
                  <a:pt x="2382" y="0"/>
                </a:lnTo>
                <a:lnTo>
                  <a:pt x="0" y="1625600"/>
                </a:lnTo>
                <a:close/>
              </a:path>
            </a:pathLst>
          </a:custGeom>
          <a:solidFill>
            <a:srgbClr val="55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ym typeface="+mn-ea"/>
              </a:rPr>
              <a:t>大单元教学设计有助于教师更好地组织和安排教学内容，提高教学效率。</a:t>
            </a:r>
            <a:endParaRPr lang="zh-CN" altLang="en-US" sz="140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4168775" y="3078480"/>
            <a:ext cx="7172960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4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大单元教学的不足</a:t>
            </a:r>
            <a:endParaRPr lang="zh-CN" altLang="en-US" sz="44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  <a:p>
            <a:pPr algn="dist"/>
            <a:endParaRPr lang="zh-CN" altLang="en-US" sz="44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71217" y="-1"/>
            <a:ext cx="704476" cy="4178902"/>
            <a:chOff x="3171217" y="-1"/>
            <a:chExt cx="704476" cy="4178902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3171217" y="-1"/>
              <a:ext cx="704476" cy="4178902"/>
              <a:chOff x="5971669" y="4722308"/>
              <a:chExt cx="507600" cy="4178902"/>
            </a:xfrm>
            <a:solidFill>
              <a:srgbClr val="55943A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5972275" y="4722308"/>
                <a:ext cx="506388" cy="50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971669" y="4962423"/>
                <a:ext cx="507600" cy="39387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3276483" y="3287792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53" name="椭圆 52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30930" y="890270"/>
            <a:ext cx="7531100" cy="3747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2800"/>
              <a:t>      </a:t>
            </a: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对于学生来说，物理知识的学习往往是线性的，即后续知识的学习依赖于前面知识的掌握。而大单元的教学方式往往会将相关的知识放在同一单元中进行教学，这样可能导致学生在学习某个单元时，前面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相关知识的不熟悉</a:t>
            </a: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成为了学习的障碍。这就需要教师在教学中注重知识的串联，将不同单元的知识相互联系起来，帮助学生建立起完整的知识体系。</a:t>
            </a:r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96988" y="2592388"/>
            <a:ext cx="1695450" cy="1833886"/>
            <a:chOff x="1296988" y="2135188"/>
            <a:chExt cx="1695450" cy="1833886"/>
          </a:xfrm>
        </p:grpSpPr>
        <p:sp>
          <p:nvSpPr>
            <p:cNvPr id="37" name="Arc 2"/>
            <p:cNvSpPr/>
            <p:nvPr>
              <p:custDataLst>
                <p:tags r:id="rId1"/>
              </p:custDataLst>
            </p:nvPr>
          </p:nvSpPr>
          <p:spPr bwMode="auto">
            <a:xfrm flipV="1">
              <a:off x="129698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55943A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  <p:sp>
          <p:nvSpPr>
            <p:cNvPr id="38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11519" y="3594100"/>
              <a:ext cx="263214" cy="374974"/>
            </a:xfrm>
            <a:prstGeom prst="rect">
              <a:avLst/>
            </a:prstGeom>
            <a:solidFill>
              <a:srgbClr val="55943A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方正宋刻本秀楷简体" panose="02000000000000000000" pitchFamily="2" charset="-122"/>
                  <a:cs typeface="+mn-cs"/>
                  <a:sym typeface="方正宋刻本秀楷简体" panose="02000000000000000000" pitchFamily="2" charset="-122"/>
                </a:rPr>
                <a:t>1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</p:grpSp>
      <p:sp>
        <p:nvSpPr>
          <p:cNvPr id="57" name="Freeform 7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704886" y="3145291"/>
            <a:ext cx="723140" cy="679223"/>
          </a:xfrm>
          <a:custGeom>
            <a:avLst/>
            <a:gdLst>
              <a:gd name="T0" fmla="*/ 92 w 104"/>
              <a:gd name="T1" fmla="*/ 9 h 98"/>
              <a:gd name="T2" fmla="*/ 104 w 104"/>
              <a:gd name="T3" fmla="*/ 87 h 98"/>
              <a:gd name="T4" fmla="*/ 53 w 104"/>
              <a:gd name="T5" fmla="*/ 98 h 98"/>
              <a:gd name="T6" fmla="*/ 41 w 104"/>
              <a:gd name="T7" fmla="*/ 90 h 98"/>
              <a:gd name="T8" fmla="*/ 7 w 104"/>
              <a:gd name="T9" fmla="*/ 58 h 98"/>
              <a:gd name="T10" fmla="*/ 11 w 104"/>
              <a:gd name="T11" fmla="*/ 45 h 98"/>
              <a:gd name="T12" fmla="*/ 8 w 104"/>
              <a:gd name="T13" fmla="*/ 15 h 98"/>
              <a:gd name="T14" fmla="*/ 27 w 104"/>
              <a:gd name="T15" fmla="*/ 1 h 98"/>
              <a:gd name="T16" fmla="*/ 23 w 104"/>
              <a:gd name="T17" fmla="*/ 17 h 98"/>
              <a:gd name="T18" fmla="*/ 15 w 104"/>
              <a:gd name="T19" fmla="*/ 20 h 98"/>
              <a:gd name="T20" fmla="*/ 14 w 104"/>
              <a:gd name="T21" fmla="*/ 39 h 98"/>
              <a:gd name="T22" fmla="*/ 23 w 104"/>
              <a:gd name="T23" fmla="*/ 23 h 98"/>
              <a:gd name="T24" fmla="*/ 26 w 104"/>
              <a:gd name="T25" fmla="*/ 17 h 98"/>
              <a:gd name="T26" fmla="*/ 32 w 104"/>
              <a:gd name="T27" fmla="*/ 15 h 98"/>
              <a:gd name="T28" fmla="*/ 38 w 104"/>
              <a:gd name="T29" fmla="*/ 17 h 98"/>
              <a:gd name="T30" fmla="*/ 38 w 104"/>
              <a:gd name="T31" fmla="*/ 29 h 98"/>
              <a:gd name="T32" fmla="*/ 29 w 104"/>
              <a:gd name="T33" fmla="*/ 31 h 98"/>
              <a:gd name="T34" fmla="*/ 19 w 104"/>
              <a:gd name="T35" fmla="*/ 43 h 98"/>
              <a:gd name="T36" fmla="*/ 28 w 104"/>
              <a:gd name="T37" fmla="*/ 48 h 98"/>
              <a:gd name="T38" fmla="*/ 41 w 104"/>
              <a:gd name="T39" fmla="*/ 21 h 98"/>
              <a:gd name="T40" fmla="*/ 34 w 104"/>
              <a:gd name="T41" fmla="*/ 21 h 98"/>
              <a:gd name="T42" fmla="*/ 29 w 104"/>
              <a:gd name="T43" fmla="*/ 21 h 98"/>
              <a:gd name="T44" fmla="*/ 28 w 104"/>
              <a:gd name="T45" fmla="*/ 23 h 98"/>
              <a:gd name="T46" fmla="*/ 29 w 104"/>
              <a:gd name="T47" fmla="*/ 26 h 98"/>
              <a:gd name="T48" fmla="*/ 34 w 104"/>
              <a:gd name="T49" fmla="*/ 26 h 98"/>
              <a:gd name="T50" fmla="*/ 34 w 104"/>
              <a:gd name="T51" fmla="*/ 21 h 98"/>
              <a:gd name="T52" fmla="*/ 41 w 104"/>
              <a:gd name="T53" fmla="*/ 83 h 98"/>
              <a:gd name="T54" fmla="*/ 24 w 104"/>
              <a:gd name="T55" fmla="*/ 54 h 98"/>
              <a:gd name="T56" fmla="*/ 14 w 104"/>
              <a:gd name="T57" fmla="*/ 57 h 98"/>
              <a:gd name="T58" fmla="*/ 21 w 104"/>
              <a:gd name="T59" fmla="*/ 75 h 98"/>
              <a:gd name="T60" fmla="*/ 52 w 104"/>
              <a:gd name="T61" fmla="*/ 21 h 98"/>
              <a:gd name="T62" fmla="*/ 93 w 104"/>
              <a:gd name="T63" fmla="*/ 59 h 98"/>
              <a:gd name="T64" fmla="*/ 52 w 104"/>
              <a:gd name="T65" fmla="*/ 21 h 98"/>
              <a:gd name="T66" fmla="*/ 65 w 104"/>
              <a:gd name="T67" fmla="*/ 67 h 98"/>
              <a:gd name="T68" fmla="*/ 80 w 104"/>
              <a:gd name="T69" fmla="*/ 68 h 98"/>
              <a:gd name="T70" fmla="*/ 83 w 104"/>
              <a:gd name="T71" fmla="*/ 71 h 98"/>
              <a:gd name="T72" fmla="*/ 83 w 104"/>
              <a:gd name="T73" fmla="*/ 85 h 98"/>
              <a:gd name="T74" fmla="*/ 83 w 104"/>
              <a:gd name="T75" fmla="*/ 71 h 98"/>
              <a:gd name="T76" fmla="*/ 73 w 104"/>
              <a:gd name="T77" fmla="*/ 81 h 98"/>
              <a:gd name="T78" fmla="*/ 72 w 104"/>
              <a:gd name="T79" fmla="*/ 91 h 98"/>
              <a:gd name="T80" fmla="*/ 62 w 104"/>
              <a:gd name="T81" fmla="*/ 86 h 98"/>
              <a:gd name="T82" fmla="*/ 62 w 104"/>
              <a:gd name="T83" fmla="*/ 70 h 98"/>
              <a:gd name="T84" fmla="*/ 62 w 104"/>
              <a:gd name="T85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4" h="98">
                <a:moveTo>
                  <a:pt x="53" y="9"/>
                </a:moveTo>
                <a:cubicBezTo>
                  <a:pt x="92" y="9"/>
                  <a:pt x="92" y="9"/>
                  <a:pt x="92" y="9"/>
                </a:cubicBezTo>
                <a:cubicBezTo>
                  <a:pt x="99" y="9"/>
                  <a:pt x="104" y="14"/>
                  <a:pt x="104" y="2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93"/>
                  <a:pt x="99" y="98"/>
                  <a:pt x="92" y="98"/>
                </a:cubicBezTo>
                <a:cubicBezTo>
                  <a:pt x="53" y="98"/>
                  <a:pt x="53" y="98"/>
                  <a:pt x="53" y="98"/>
                </a:cubicBezTo>
                <a:cubicBezTo>
                  <a:pt x="47" y="98"/>
                  <a:pt x="43" y="95"/>
                  <a:pt x="42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32" y="89"/>
                  <a:pt x="23" y="85"/>
                  <a:pt x="17" y="80"/>
                </a:cubicBezTo>
                <a:cubicBezTo>
                  <a:pt x="10" y="74"/>
                  <a:pt x="6" y="67"/>
                  <a:pt x="7" y="58"/>
                </a:cubicBezTo>
                <a:cubicBezTo>
                  <a:pt x="7" y="57"/>
                  <a:pt x="7" y="57"/>
                  <a:pt x="7" y="56"/>
                </a:cubicBezTo>
                <a:cubicBezTo>
                  <a:pt x="8" y="53"/>
                  <a:pt x="9" y="49"/>
                  <a:pt x="11" y="45"/>
                </a:cubicBezTo>
                <a:cubicBezTo>
                  <a:pt x="4" y="38"/>
                  <a:pt x="0" y="30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4" y="0"/>
                  <a:pt x="27" y="1"/>
                </a:cubicBezTo>
                <a:cubicBezTo>
                  <a:pt x="30" y="3"/>
                  <a:pt x="32" y="6"/>
                  <a:pt x="32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0" y="14"/>
                  <a:pt x="20" y="14"/>
                  <a:pt x="20" y="14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9" y="28"/>
                  <a:pt x="10" y="34"/>
                  <a:pt x="14" y="39"/>
                </a:cubicBezTo>
                <a:cubicBezTo>
                  <a:pt x="17" y="35"/>
                  <a:pt x="20" y="31"/>
                  <a:pt x="24" y="27"/>
                </a:cubicBezTo>
                <a:cubicBezTo>
                  <a:pt x="24" y="26"/>
                  <a:pt x="23" y="25"/>
                  <a:pt x="23" y="23"/>
                </a:cubicBezTo>
                <a:cubicBezTo>
                  <a:pt x="23" y="21"/>
                  <a:pt x="24" y="19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8" y="16"/>
                  <a:pt x="30" y="15"/>
                  <a:pt x="32" y="15"/>
                </a:cubicBezTo>
                <a:cubicBezTo>
                  <a:pt x="34" y="15"/>
                  <a:pt x="36" y="16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40" y="19"/>
                  <a:pt x="40" y="21"/>
                  <a:pt x="40" y="23"/>
                </a:cubicBezTo>
                <a:cubicBezTo>
                  <a:pt x="40" y="26"/>
                  <a:pt x="40" y="28"/>
                  <a:pt x="38" y="29"/>
                </a:cubicBezTo>
                <a:cubicBezTo>
                  <a:pt x="36" y="31"/>
                  <a:pt x="34" y="32"/>
                  <a:pt x="32" y="32"/>
                </a:cubicBezTo>
                <a:cubicBezTo>
                  <a:pt x="31" y="32"/>
                  <a:pt x="30" y="32"/>
                  <a:pt x="29" y="31"/>
                </a:cubicBezTo>
                <a:cubicBezTo>
                  <a:pt x="25" y="35"/>
                  <a:pt x="22" y="39"/>
                  <a:pt x="20" y="42"/>
                </a:cubicBezTo>
                <a:cubicBezTo>
                  <a:pt x="20" y="43"/>
                  <a:pt x="20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22" y="45"/>
                  <a:pt x="25" y="47"/>
                  <a:pt x="28" y="48"/>
                </a:cubicBezTo>
                <a:cubicBezTo>
                  <a:pt x="32" y="51"/>
                  <a:pt x="37" y="54"/>
                  <a:pt x="41" y="57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14"/>
                  <a:pt x="46" y="9"/>
                  <a:pt x="53" y="9"/>
                </a:cubicBezTo>
                <a:close/>
                <a:moveTo>
                  <a:pt x="34" y="21"/>
                </a:moveTo>
                <a:cubicBezTo>
                  <a:pt x="34" y="20"/>
                  <a:pt x="33" y="20"/>
                  <a:pt x="32" y="20"/>
                </a:cubicBezTo>
                <a:cubicBezTo>
                  <a:pt x="31" y="20"/>
                  <a:pt x="30" y="20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3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30" y="26"/>
                  <a:pt x="31" y="27"/>
                  <a:pt x="32" y="27"/>
                </a:cubicBezTo>
                <a:cubicBezTo>
                  <a:pt x="33" y="27"/>
                  <a:pt x="34" y="26"/>
                  <a:pt x="34" y="26"/>
                </a:cubicBezTo>
                <a:cubicBezTo>
                  <a:pt x="35" y="25"/>
                  <a:pt x="36" y="24"/>
                  <a:pt x="36" y="23"/>
                </a:cubicBezTo>
                <a:cubicBezTo>
                  <a:pt x="36" y="22"/>
                  <a:pt x="35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lose/>
                <a:moveTo>
                  <a:pt x="41" y="83"/>
                </a:moveTo>
                <a:cubicBezTo>
                  <a:pt x="41" y="66"/>
                  <a:pt x="41" y="66"/>
                  <a:pt x="41" y="66"/>
                </a:cubicBezTo>
                <a:cubicBezTo>
                  <a:pt x="37" y="61"/>
                  <a:pt x="30" y="58"/>
                  <a:pt x="24" y="54"/>
                </a:cubicBezTo>
                <a:cubicBezTo>
                  <a:pt x="22" y="52"/>
                  <a:pt x="19" y="51"/>
                  <a:pt x="16" y="49"/>
                </a:cubicBezTo>
                <a:cubicBezTo>
                  <a:pt x="15" y="52"/>
                  <a:pt x="14" y="54"/>
                  <a:pt x="14" y="57"/>
                </a:cubicBezTo>
                <a:cubicBezTo>
                  <a:pt x="14" y="57"/>
                  <a:pt x="14" y="58"/>
                  <a:pt x="14" y="58"/>
                </a:cubicBezTo>
                <a:cubicBezTo>
                  <a:pt x="13" y="65"/>
                  <a:pt x="16" y="71"/>
                  <a:pt x="21" y="75"/>
                </a:cubicBezTo>
                <a:cubicBezTo>
                  <a:pt x="26" y="79"/>
                  <a:pt x="33" y="82"/>
                  <a:pt x="41" y="83"/>
                </a:cubicBezTo>
                <a:close/>
                <a:moveTo>
                  <a:pt x="52" y="21"/>
                </a:moveTo>
                <a:cubicBezTo>
                  <a:pt x="52" y="59"/>
                  <a:pt x="52" y="59"/>
                  <a:pt x="52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21"/>
                  <a:pt x="93" y="21"/>
                  <a:pt x="93" y="21"/>
                </a:cubicBezTo>
                <a:cubicBezTo>
                  <a:pt x="52" y="21"/>
                  <a:pt x="52" y="21"/>
                  <a:pt x="52" y="21"/>
                </a:cubicBezTo>
                <a:close/>
                <a:moveTo>
                  <a:pt x="72" y="65"/>
                </a:moveTo>
                <a:cubicBezTo>
                  <a:pt x="70" y="65"/>
                  <a:pt x="67" y="66"/>
                  <a:pt x="65" y="67"/>
                </a:cubicBezTo>
                <a:cubicBezTo>
                  <a:pt x="73" y="75"/>
                  <a:pt x="73" y="75"/>
                  <a:pt x="73" y="75"/>
                </a:cubicBezTo>
                <a:cubicBezTo>
                  <a:pt x="80" y="68"/>
                  <a:pt x="80" y="68"/>
                  <a:pt x="80" y="68"/>
                </a:cubicBezTo>
                <a:cubicBezTo>
                  <a:pt x="78" y="66"/>
                  <a:pt x="75" y="65"/>
                  <a:pt x="72" y="65"/>
                </a:cubicBezTo>
                <a:close/>
                <a:moveTo>
                  <a:pt x="83" y="71"/>
                </a:moveTo>
                <a:cubicBezTo>
                  <a:pt x="76" y="78"/>
                  <a:pt x="76" y="78"/>
                  <a:pt x="76" y="78"/>
                </a:cubicBezTo>
                <a:cubicBezTo>
                  <a:pt x="83" y="85"/>
                  <a:pt x="83" y="85"/>
                  <a:pt x="83" y="85"/>
                </a:cubicBezTo>
                <a:cubicBezTo>
                  <a:pt x="84" y="83"/>
                  <a:pt x="85" y="81"/>
                  <a:pt x="85" y="78"/>
                </a:cubicBezTo>
                <a:cubicBezTo>
                  <a:pt x="85" y="75"/>
                  <a:pt x="84" y="73"/>
                  <a:pt x="83" y="71"/>
                </a:cubicBezTo>
                <a:close/>
                <a:moveTo>
                  <a:pt x="80" y="88"/>
                </a:moveTo>
                <a:cubicBezTo>
                  <a:pt x="73" y="81"/>
                  <a:pt x="73" y="81"/>
                  <a:pt x="73" y="81"/>
                </a:cubicBezTo>
                <a:cubicBezTo>
                  <a:pt x="65" y="89"/>
                  <a:pt x="65" y="89"/>
                  <a:pt x="65" y="89"/>
                </a:cubicBezTo>
                <a:cubicBezTo>
                  <a:pt x="67" y="90"/>
                  <a:pt x="70" y="91"/>
                  <a:pt x="72" y="91"/>
                </a:cubicBezTo>
                <a:cubicBezTo>
                  <a:pt x="75" y="91"/>
                  <a:pt x="78" y="90"/>
                  <a:pt x="80" y="88"/>
                </a:cubicBezTo>
                <a:close/>
                <a:moveTo>
                  <a:pt x="62" y="86"/>
                </a:moveTo>
                <a:cubicBezTo>
                  <a:pt x="70" y="78"/>
                  <a:pt x="70" y="78"/>
                  <a:pt x="70" y="78"/>
                </a:cubicBezTo>
                <a:cubicBezTo>
                  <a:pt x="62" y="70"/>
                  <a:pt x="62" y="70"/>
                  <a:pt x="62" y="70"/>
                </a:cubicBezTo>
                <a:cubicBezTo>
                  <a:pt x="60" y="73"/>
                  <a:pt x="60" y="75"/>
                  <a:pt x="60" y="78"/>
                </a:cubicBezTo>
                <a:cubicBezTo>
                  <a:pt x="60" y="81"/>
                  <a:pt x="60" y="83"/>
                  <a:pt x="62" y="86"/>
                </a:cubicBezTo>
                <a:close/>
              </a:path>
            </a:pathLst>
          </a:custGeom>
          <a:solidFill>
            <a:srgbClr val="55943A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+mn-cs"/>
              <a:sym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51" name="椭圆 50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44925" y="1205230"/>
            <a:ext cx="7404735" cy="2785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2800"/>
              <a:t>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物理大单元的教学往往会涉及到较为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抽象和复杂的概念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，对学生来说可能会比较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困难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。在这种情况下，教师需要通过一些具体的实例和实验来帮助学生理解和掌握知识。同时，注重培养学生的实验技能和科学探究能力，使他们能够通过实验和观察来发现问题、解决问题，提高自主学习的能力。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638618" y="2490788"/>
            <a:ext cx="1695450" cy="1837990"/>
            <a:chOff x="3995738" y="2135188"/>
            <a:chExt cx="1695450" cy="1837990"/>
          </a:xfrm>
        </p:grpSpPr>
        <p:sp>
          <p:nvSpPr>
            <p:cNvPr id="40" name="Arc 20"/>
            <p:cNvSpPr/>
            <p:nvPr>
              <p:custDataLst>
                <p:tags r:id="rId1"/>
              </p:custDataLst>
            </p:nvPr>
          </p:nvSpPr>
          <p:spPr bwMode="auto">
            <a:xfrm flipV="1">
              <a:off x="399573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55943A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  <p:sp>
          <p:nvSpPr>
            <p:cNvPr id="42" name="TextBox 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693429" y="3594100"/>
              <a:ext cx="298480" cy="379078"/>
            </a:xfrm>
            <a:prstGeom prst="rect">
              <a:avLst/>
            </a:prstGeom>
            <a:solidFill>
              <a:srgbClr val="55943A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方正宋刻本秀楷简体" panose="02000000000000000000" pitchFamily="2" charset="-122"/>
                  <a:cs typeface="+mn-cs"/>
                  <a:sym typeface="方正宋刻本秀楷简体" panose="02000000000000000000" pitchFamily="2" charset="-122"/>
                </a:rPr>
                <a:t>2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</p:grpSp>
      <p:sp>
        <p:nvSpPr>
          <p:cNvPr id="58" name="Freeform 96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164090" y="3130776"/>
            <a:ext cx="644505" cy="676502"/>
          </a:xfrm>
          <a:custGeom>
            <a:avLst/>
            <a:gdLst>
              <a:gd name="T0" fmla="*/ 73 w 90"/>
              <a:gd name="T1" fmla="*/ 13 h 114"/>
              <a:gd name="T2" fmla="*/ 78 w 90"/>
              <a:gd name="T3" fmla="*/ 67 h 114"/>
              <a:gd name="T4" fmla="*/ 72 w 90"/>
              <a:gd name="T5" fmla="*/ 45 h 114"/>
              <a:gd name="T6" fmla="*/ 64 w 90"/>
              <a:gd name="T7" fmla="*/ 22 h 114"/>
              <a:gd name="T8" fmla="*/ 21 w 90"/>
              <a:gd name="T9" fmla="*/ 22 h 114"/>
              <a:gd name="T10" fmla="*/ 21 w 90"/>
              <a:gd name="T11" fmla="*/ 64 h 114"/>
              <a:gd name="T12" fmla="*/ 45 w 90"/>
              <a:gd name="T13" fmla="*/ 73 h 114"/>
              <a:gd name="T14" fmla="*/ 45 w 90"/>
              <a:gd name="T15" fmla="*/ 86 h 114"/>
              <a:gd name="T16" fmla="*/ 12 w 90"/>
              <a:gd name="T17" fmla="*/ 73 h 114"/>
              <a:gd name="T18" fmla="*/ 12 w 90"/>
              <a:gd name="T19" fmla="*/ 13 h 114"/>
              <a:gd name="T20" fmla="*/ 58 w 90"/>
              <a:gd name="T21" fmla="*/ 47 h 114"/>
              <a:gd name="T22" fmla="*/ 54 w 90"/>
              <a:gd name="T23" fmla="*/ 75 h 114"/>
              <a:gd name="T24" fmla="*/ 49 w 90"/>
              <a:gd name="T25" fmla="*/ 80 h 114"/>
              <a:gd name="T26" fmla="*/ 60 w 90"/>
              <a:gd name="T27" fmla="*/ 114 h 114"/>
              <a:gd name="T28" fmla="*/ 83 w 90"/>
              <a:gd name="T29" fmla="*/ 104 h 114"/>
              <a:gd name="T30" fmla="*/ 88 w 90"/>
              <a:gd name="T31" fmla="*/ 75 h 114"/>
              <a:gd name="T32" fmla="*/ 81 w 90"/>
              <a:gd name="T33" fmla="*/ 76 h 114"/>
              <a:gd name="T34" fmla="*/ 75 w 90"/>
              <a:gd name="T35" fmla="*/ 73 h 114"/>
              <a:gd name="T36" fmla="*/ 73 w 90"/>
              <a:gd name="T37" fmla="*/ 72 h 114"/>
              <a:gd name="T38" fmla="*/ 66 w 90"/>
              <a:gd name="T39" fmla="*/ 46 h 114"/>
              <a:gd name="T40" fmla="*/ 37 w 90"/>
              <a:gd name="T41" fmla="*/ 25 h 114"/>
              <a:gd name="T42" fmla="*/ 43 w 90"/>
              <a:gd name="T43" fmla="*/ 31 h 114"/>
              <a:gd name="T44" fmla="*/ 49 w 90"/>
              <a:gd name="T45" fmla="*/ 25 h 114"/>
              <a:gd name="T46" fmla="*/ 43 w 90"/>
              <a:gd name="T47" fmla="*/ 20 h 114"/>
              <a:gd name="T48" fmla="*/ 37 w 90"/>
              <a:gd name="T49" fmla="*/ 25 h 114"/>
              <a:gd name="T50" fmla="*/ 50 w 90"/>
              <a:gd name="T51" fmla="*/ 34 h 114"/>
              <a:gd name="T52" fmla="*/ 33 w 90"/>
              <a:gd name="T53" fmla="*/ 40 h 114"/>
              <a:gd name="T54" fmla="*/ 37 w 90"/>
              <a:gd name="T55" fmla="*/ 40 h 114"/>
              <a:gd name="T56" fmla="*/ 37 w 90"/>
              <a:gd name="T57" fmla="*/ 56 h 114"/>
              <a:gd name="T58" fmla="*/ 34 w 90"/>
              <a:gd name="T59" fmla="*/ 59 h 114"/>
              <a:gd name="T60" fmla="*/ 33 w 90"/>
              <a:gd name="T61" fmla="*/ 65 h 114"/>
              <a:gd name="T62" fmla="*/ 51 w 90"/>
              <a:gd name="T63" fmla="*/ 58 h 114"/>
              <a:gd name="T64" fmla="*/ 50 w 90"/>
              <a:gd name="T65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114">
                <a:moveTo>
                  <a:pt x="42" y="0"/>
                </a:moveTo>
                <a:cubicBezTo>
                  <a:pt x="54" y="0"/>
                  <a:pt x="65" y="5"/>
                  <a:pt x="73" y="13"/>
                </a:cubicBezTo>
                <a:cubicBezTo>
                  <a:pt x="80" y="20"/>
                  <a:pt x="85" y="31"/>
                  <a:pt x="85" y="43"/>
                </a:cubicBezTo>
                <a:cubicBezTo>
                  <a:pt x="85" y="52"/>
                  <a:pt x="82" y="60"/>
                  <a:pt x="78" y="67"/>
                </a:cubicBezTo>
                <a:cubicBezTo>
                  <a:pt x="74" y="66"/>
                  <a:pt x="74" y="66"/>
                  <a:pt x="74" y="66"/>
                </a:cubicBezTo>
                <a:cubicBezTo>
                  <a:pt x="72" y="45"/>
                  <a:pt x="72" y="45"/>
                  <a:pt x="72" y="45"/>
                </a:cubicBezTo>
                <a:cubicBezTo>
                  <a:pt x="73" y="45"/>
                  <a:pt x="73" y="44"/>
                  <a:pt x="73" y="43"/>
                </a:cubicBezTo>
                <a:cubicBezTo>
                  <a:pt x="73" y="35"/>
                  <a:pt x="69" y="27"/>
                  <a:pt x="64" y="22"/>
                </a:cubicBezTo>
                <a:cubicBezTo>
                  <a:pt x="58" y="16"/>
                  <a:pt x="51" y="13"/>
                  <a:pt x="42" y="13"/>
                </a:cubicBezTo>
                <a:cubicBezTo>
                  <a:pt x="34" y="13"/>
                  <a:pt x="27" y="16"/>
                  <a:pt x="21" y="22"/>
                </a:cubicBezTo>
                <a:cubicBezTo>
                  <a:pt x="16" y="27"/>
                  <a:pt x="12" y="35"/>
                  <a:pt x="12" y="43"/>
                </a:cubicBezTo>
                <a:cubicBezTo>
                  <a:pt x="12" y="51"/>
                  <a:pt x="16" y="59"/>
                  <a:pt x="21" y="64"/>
                </a:cubicBezTo>
                <a:cubicBezTo>
                  <a:pt x="27" y="70"/>
                  <a:pt x="34" y="73"/>
                  <a:pt x="42" y="73"/>
                </a:cubicBezTo>
                <a:cubicBezTo>
                  <a:pt x="43" y="73"/>
                  <a:pt x="44" y="73"/>
                  <a:pt x="45" y="73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6"/>
                  <a:pt x="45" y="86"/>
                  <a:pt x="45" y="86"/>
                </a:cubicBezTo>
                <a:cubicBezTo>
                  <a:pt x="44" y="86"/>
                  <a:pt x="43" y="86"/>
                  <a:pt x="42" y="86"/>
                </a:cubicBezTo>
                <a:cubicBezTo>
                  <a:pt x="31" y="86"/>
                  <a:pt x="20" y="81"/>
                  <a:pt x="12" y="73"/>
                </a:cubicBezTo>
                <a:cubicBezTo>
                  <a:pt x="5" y="65"/>
                  <a:pt x="0" y="55"/>
                  <a:pt x="0" y="43"/>
                </a:cubicBezTo>
                <a:cubicBezTo>
                  <a:pt x="0" y="31"/>
                  <a:pt x="5" y="20"/>
                  <a:pt x="12" y="13"/>
                </a:cubicBezTo>
                <a:cubicBezTo>
                  <a:pt x="20" y="5"/>
                  <a:pt x="31" y="0"/>
                  <a:pt x="42" y="0"/>
                </a:cubicBezTo>
                <a:close/>
                <a:moveTo>
                  <a:pt x="58" y="47"/>
                </a:moveTo>
                <a:cubicBezTo>
                  <a:pt x="56" y="76"/>
                  <a:pt x="56" y="76"/>
                  <a:pt x="56" y="76"/>
                </a:cubicBezTo>
                <a:cubicBezTo>
                  <a:pt x="54" y="75"/>
                  <a:pt x="54" y="75"/>
                  <a:pt x="54" y="75"/>
                </a:cubicBezTo>
                <a:cubicBezTo>
                  <a:pt x="50" y="77"/>
                  <a:pt x="50" y="77"/>
                  <a:pt x="50" y="77"/>
                </a:cubicBezTo>
                <a:cubicBezTo>
                  <a:pt x="49" y="80"/>
                  <a:pt x="49" y="80"/>
                  <a:pt x="49" y="8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79"/>
                  <a:pt x="90" y="79"/>
                  <a:pt x="90" y="79"/>
                </a:cubicBezTo>
                <a:cubicBezTo>
                  <a:pt x="88" y="75"/>
                  <a:pt x="88" y="75"/>
                  <a:pt x="88" y="75"/>
                </a:cubicBezTo>
                <a:cubicBezTo>
                  <a:pt x="83" y="74"/>
                  <a:pt x="83" y="74"/>
                  <a:pt x="83" y="74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2"/>
                  <a:pt x="73" y="72"/>
                  <a:pt x="73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66" y="46"/>
                  <a:pt x="66" y="46"/>
                  <a:pt x="66" y="46"/>
                </a:cubicBezTo>
                <a:cubicBezTo>
                  <a:pt x="58" y="47"/>
                  <a:pt x="58" y="47"/>
                  <a:pt x="58" y="47"/>
                </a:cubicBezTo>
                <a:close/>
                <a:moveTo>
                  <a:pt x="37" y="25"/>
                </a:moveTo>
                <a:cubicBezTo>
                  <a:pt x="37" y="27"/>
                  <a:pt x="38" y="28"/>
                  <a:pt x="39" y="30"/>
                </a:cubicBezTo>
                <a:cubicBezTo>
                  <a:pt x="40" y="31"/>
                  <a:pt x="41" y="31"/>
                  <a:pt x="43" y="31"/>
                </a:cubicBezTo>
                <a:cubicBezTo>
                  <a:pt x="45" y="31"/>
                  <a:pt x="46" y="31"/>
                  <a:pt x="47" y="30"/>
                </a:cubicBezTo>
                <a:cubicBezTo>
                  <a:pt x="48" y="28"/>
                  <a:pt x="49" y="27"/>
                  <a:pt x="49" y="25"/>
                </a:cubicBezTo>
                <a:cubicBezTo>
                  <a:pt x="49" y="24"/>
                  <a:pt x="48" y="22"/>
                  <a:pt x="47" y="21"/>
                </a:cubicBezTo>
                <a:cubicBezTo>
                  <a:pt x="46" y="20"/>
                  <a:pt x="45" y="20"/>
                  <a:pt x="43" y="20"/>
                </a:cubicBezTo>
                <a:cubicBezTo>
                  <a:pt x="41" y="20"/>
                  <a:pt x="40" y="20"/>
                  <a:pt x="39" y="21"/>
                </a:cubicBezTo>
                <a:cubicBezTo>
                  <a:pt x="38" y="22"/>
                  <a:pt x="37" y="24"/>
                  <a:pt x="37" y="25"/>
                </a:cubicBezTo>
                <a:close/>
                <a:moveTo>
                  <a:pt x="50" y="56"/>
                </a:moveTo>
                <a:cubicBezTo>
                  <a:pt x="50" y="34"/>
                  <a:pt x="50" y="34"/>
                  <a:pt x="5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6" y="40"/>
                  <a:pt x="36" y="40"/>
                  <a:pt x="37" y="40"/>
                </a:cubicBezTo>
                <a:cubicBezTo>
                  <a:pt x="37" y="40"/>
                  <a:pt x="37" y="41"/>
                  <a:pt x="37" y="43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7"/>
                  <a:pt x="37" y="58"/>
                  <a:pt x="37" y="58"/>
                </a:cubicBezTo>
                <a:cubicBezTo>
                  <a:pt x="36" y="59"/>
                  <a:pt x="36" y="59"/>
                  <a:pt x="34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5"/>
                  <a:pt x="33" y="65"/>
                  <a:pt x="33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0" y="57"/>
                  <a:pt x="50" y="56"/>
                </a:cubicBezTo>
                <a:close/>
              </a:path>
            </a:pathLst>
          </a:custGeom>
          <a:solidFill>
            <a:srgbClr val="55943A"/>
          </a:solidFill>
          <a:ln>
            <a:noFill/>
          </a:ln>
        </p:spPr>
        <p:txBody>
          <a:bodyPr lIns="91436" tIns="45718" rIns="91436" bIns="45718"/>
          <a:lstStyle/>
          <a:p>
            <a:pPr marL="0" marR="0" lvl="0" indent="0" algn="l" defTabSz="6858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+mn-cs"/>
              <a:sym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51" name="椭圆 50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739515" y="1270000"/>
            <a:ext cx="7552690" cy="2932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2800"/>
              <a:t>      </a:t>
            </a:r>
            <a:r>
              <a:rPr sz="2800"/>
              <a:t>在当前的教学实践当中,很多教师仍然会保持着传统的教学思维,</a:t>
            </a:r>
            <a:r>
              <a:rPr sz="2800">
                <a:solidFill>
                  <a:srgbClr val="FF0000"/>
                </a:solidFill>
              </a:rPr>
              <a:t>缺乏创新意识,</a:t>
            </a:r>
            <a:r>
              <a:rPr sz="2800"/>
              <a:t>随着现代化信息技术的日益普及,很多教师对于现代化信息技术的依赖程度较高,在实践教学当中,教学课件播放会占据大部分课堂时间,整个教学过程枯燥,且能够为学生提供的学习内容有限,这对于学生物理信息的获取以及物理综合水平的提高都十分不利。</a:t>
            </a:r>
            <a:endParaRPr sz="2800"/>
          </a:p>
        </p:txBody>
      </p:sp>
      <p:grpSp>
        <p:nvGrpSpPr>
          <p:cNvPr id="43" name="组合 42"/>
          <p:cNvGrpSpPr/>
          <p:nvPr/>
        </p:nvGrpSpPr>
        <p:grpSpPr>
          <a:xfrm>
            <a:off x="1480820" y="2584768"/>
            <a:ext cx="1695450" cy="1837990"/>
            <a:chOff x="6689725" y="2135188"/>
            <a:chExt cx="1695450" cy="1837990"/>
          </a:xfrm>
        </p:grpSpPr>
        <p:sp>
          <p:nvSpPr>
            <p:cNvPr id="44" name="Arc 16"/>
            <p:cNvSpPr/>
            <p:nvPr>
              <p:custDataLst>
                <p:tags r:id="rId1"/>
              </p:custDataLst>
            </p:nvPr>
          </p:nvSpPr>
          <p:spPr bwMode="auto">
            <a:xfrm flipV="1">
              <a:off x="6689725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55943A"/>
              </a:solidFill>
              <a:round/>
              <a:tailEnd type="oval" w="sm" len="sm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  <p:sp>
          <p:nvSpPr>
            <p:cNvPr id="45" name="TextBox 1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386623" y="3594100"/>
              <a:ext cx="298480" cy="379078"/>
            </a:xfrm>
            <a:prstGeom prst="rect">
              <a:avLst/>
            </a:prstGeom>
            <a:solidFill>
              <a:srgbClr val="55943A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方正宋刻本秀楷简体" panose="02000000000000000000" pitchFamily="2" charset="-122"/>
                  <a:cs typeface="+mn-cs"/>
                  <a:sym typeface="方正宋刻本秀楷简体" panose="02000000000000000000" pitchFamily="2" charset="-122"/>
                </a:rPr>
                <a:t>3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</p:grpSp>
      <p:sp>
        <p:nvSpPr>
          <p:cNvPr id="60" name="Freeform 78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004129" y="3137671"/>
            <a:ext cx="791880" cy="693510"/>
          </a:xfrm>
          <a:custGeom>
            <a:avLst/>
            <a:gdLst>
              <a:gd name="T0" fmla="*/ 78 w 102"/>
              <a:gd name="T1" fmla="*/ 71 h 109"/>
              <a:gd name="T2" fmla="*/ 83 w 102"/>
              <a:gd name="T3" fmla="*/ 80 h 109"/>
              <a:gd name="T4" fmla="*/ 93 w 102"/>
              <a:gd name="T5" fmla="*/ 81 h 109"/>
              <a:gd name="T6" fmla="*/ 88 w 102"/>
              <a:gd name="T7" fmla="*/ 72 h 109"/>
              <a:gd name="T8" fmla="*/ 14 w 102"/>
              <a:gd name="T9" fmla="*/ 54 h 109"/>
              <a:gd name="T10" fmla="*/ 44 w 102"/>
              <a:gd name="T11" fmla="*/ 36 h 109"/>
              <a:gd name="T12" fmla="*/ 30 w 102"/>
              <a:gd name="T13" fmla="*/ 69 h 109"/>
              <a:gd name="T14" fmla="*/ 35 w 102"/>
              <a:gd name="T15" fmla="*/ 69 h 109"/>
              <a:gd name="T16" fmla="*/ 48 w 102"/>
              <a:gd name="T17" fmla="*/ 66 h 109"/>
              <a:gd name="T18" fmla="*/ 54 w 102"/>
              <a:gd name="T19" fmla="*/ 73 h 109"/>
              <a:gd name="T20" fmla="*/ 46 w 102"/>
              <a:gd name="T21" fmla="*/ 68 h 109"/>
              <a:gd name="T22" fmla="*/ 32 w 102"/>
              <a:gd name="T23" fmla="*/ 78 h 109"/>
              <a:gd name="T24" fmla="*/ 4 w 102"/>
              <a:gd name="T25" fmla="*/ 55 h 109"/>
              <a:gd name="T26" fmla="*/ 0 w 102"/>
              <a:gd name="T27" fmla="*/ 47 h 109"/>
              <a:gd name="T28" fmla="*/ 3 w 102"/>
              <a:gd name="T29" fmla="*/ 39 h 109"/>
              <a:gd name="T30" fmla="*/ 37 w 102"/>
              <a:gd name="T31" fmla="*/ 3 h 109"/>
              <a:gd name="T32" fmla="*/ 53 w 102"/>
              <a:gd name="T33" fmla="*/ 3 h 109"/>
              <a:gd name="T34" fmla="*/ 74 w 102"/>
              <a:gd name="T35" fmla="*/ 23 h 109"/>
              <a:gd name="T36" fmla="*/ 77 w 102"/>
              <a:gd name="T37" fmla="*/ 31 h 109"/>
              <a:gd name="T38" fmla="*/ 74 w 102"/>
              <a:gd name="T39" fmla="*/ 39 h 109"/>
              <a:gd name="T40" fmla="*/ 74 w 102"/>
              <a:gd name="T41" fmla="*/ 39 h 109"/>
              <a:gd name="T42" fmla="*/ 70 w 102"/>
              <a:gd name="T43" fmla="*/ 31 h 109"/>
              <a:gd name="T44" fmla="*/ 68 w 102"/>
              <a:gd name="T45" fmla="*/ 28 h 109"/>
              <a:gd name="T46" fmla="*/ 48 w 102"/>
              <a:gd name="T47" fmla="*/ 8 h 109"/>
              <a:gd name="T48" fmla="*/ 42 w 102"/>
              <a:gd name="T49" fmla="*/ 9 h 109"/>
              <a:gd name="T50" fmla="*/ 9 w 102"/>
              <a:gd name="T51" fmla="*/ 44 h 109"/>
              <a:gd name="T52" fmla="*/ 8 w 102"/>
              <a:gd name="T53" fmla="*/ 47 h 109"/>
              <a:gd name="T54" fmla="*/ 9 w 102"/>
              <a:gd name="T55" fmla="*/ 49 h 109"/>
              <a:gd name="T56" fmla="*/ 50 w 102"/>
              <a:gd name="T57" fmla="*/ 22 h 109"/>
              <a:gd name="T58" fmla="*/ 59 w 102"/>
              <a:gd name="T59" fmla="*/ 69 h 109"/>
              <a:gd name="T60" fmla="*/ 54 w 102"/>
              <a:gd name="T61" fmla="*/ 76 h 109"/>
              <a:gd name="T62" fmla="*/ 41 w 102"/>
              <a:gd name="T63" fmla="*/ 93 h 109"/>
              <a:gd name="T64" fmla="*/ 54 w 102"/>
              <a:gd name="T65" fmla="*/ 109 h 109"/>
              <a:gd name="T66" fmla="*/ 67 w 102"/>
              <a:gd name="T67" fmla="*/ 94 h 109"/>
              <a:gd name="T68" fmla="*/ 67 w 102"/>
              <a:gd name="T69" fmla="*/ 94 h 109"/>
              <a:gd name="T70" fmla="*/ 68 w 102"/>
              <a:gd name="T71" fmla="*/ 40 h 109"/>
              <a:gd name="T72" fmla="*/ 58 w 102"/>
              <a:gd name="T73" fmla="*/ 59 h 109"/>
              <a:gd name="T74" fmla="*/ 61 w 102"/>
              <a:gd name="T75" fmla="*/ 64 h 109"/>
              <a:gd name="T76" fmla="*/ 58 w 102"/>
              <a:gd name="T77" fmla="*/ 59 h 109"/>
              <a:gd name="T78" fmla="*/ 54 w 102"/>
              <a:gd name="T79" fmla="*/ 84 h 109"/>
              <a:gd name="T80" fmla="*/ 59 w 102"/>
              <a:gd name="T81" fmla="*/ 92 h 109"/>
              <a:gd name="T82" fmla="*/ 54 w 102"/>
              <a:gd name="T83" fmla="*/ 101 h 109"/>
              <a:gd name="T84" fmla="*/ 49 w 102"/>
              <a:gd name="T85" fmla="*/ 93 h 109"/>
              <a:gd name="T86" fmla="*/ 72 w 102"/>
              <a:gd name="T87" fmla="*/ 67 h 109"/>
              <a:gd name="T88" fmla="*/ 81 w 102"/>
              <a:gd name="T89" fmla="*/ 62 h 109"/>
              <a:gd name="T90" fmla="*/ 100 w 102"/>
              <a:gd name="T91" fmla="*/ 74 h 109"/>
              <a:gd name="T92" fmla="*/ 90 w 102"/>
              <a:gd name="T93" fmla="*/ 90 h 109"/>
              <a:gd name="T94" fmla="*/ 81 w 102"/>
              <a:gd name="T95" fmla="*/ 88 h 109"/>
              <a:gd name="T96" fmla="*/ 79 w 102"/>
              <a:gd name="T97" fmla="*/ 87 h 109"/>
              <a:gd name="T98" fmla="*/ 72 w 102"/>
              <a:gd name="T99" fmla="*/ 6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109">
                <a:moveTo>
                  <a:pt x="82" y="69"/>
                </a:moveTo>
                <a:cubicBezTo>
                  <a:pt x="80" y="70"/>
                  <a:pt x="79" y="70"/>
                  <a:pt x="78" y="71"/>
                </a:cubicBezTo>
                <a:cubicBezTo>
                  <a:pt x="78" y="72"/>
                  <a:pt x="78" y="73"/>
                  <a:pt x="78" y="75"/>
                </a:cubicBezTo>
                <a:cubicBezTo>
                  <a:pt x="79" y="77"/>
                  <a:pt x="81" y="79"/>
                  <a:pt x="83" y="80"/>
                </a:cubicBezTo>
                <a:cubicBezTo>
                  <a:pt x="85" y="82"/>
                  <a:pt x="88" y="82"/>
                  <a:pt x="90" y="82"/>
                </a:cubicBezTo>
                <a:cubicBezTo>
                  <a:pt x="91" y="82"/>
                  <a:pt x="93" y="82"/>
                  <a:pt x="93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2" y="75"/>
                  <a:pt x="91" y="73"/>
                  <a:pt x="88" y="72"/>
                </a:cubicBezTo>
                <a:cubicBezTo>
                  <a:pt x="86" y="70"/>
                  <a:pt x="84" y="69"/>
                  <a:pt x="82" y="69"/>
                </a:cubicBezTo>
                <a:close/>
                <a:moveTo>
                  <a:pt x="14" y="5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36"/>
                  <a:pt x="44" y="36"/>
                  <a:pt x="44" y="36"/>
                </a:cubicBezTo>
                <a:cubicBezTo>
                  <a:pt x="21" y="60"/>
                  <a:pt x="21" y="60"/>
                  <a:pt x="21" y="6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1" y="70"/>
                  <a:pt x="32" y="70"/>
                </a:cubicBezTo>
                <a:cubicBezTo>
                  <a:pt x="33" y="70"/>
                  <a:pt x="34" y="70"/>
                  <a:pt x="35" y="69"/>
                </a:cubicBezTo>
                <a:cubicBezTo>
                  <a:pt x="46" y="57"/>
                  <a:pt x="46" y="57"/>
                  <a:pt x="46" y="57"/>
                </a:cubicBezTo>
                <a:cubicBezTo>
                  <a:pt x="48" y="66"/>
                  <a:pt x="48" y="66"/>
                  <a:pt x="48" y="66"/>
                </a:cubicBezTo>
                <a:cubicBezTo>
                  <a:pt x="50" y="67"/>
                  <a:pt x="52" y="69"/>
                  <a:pt x="54" y="71"/>
                </a:cubicBezTo>
                <a:cubicBezTo>
                  <a:pt x="54" y="72"/>
                  <a:pt x="54" y="72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46" y="68"/>
                  <a:pt x="46" y="68"/>
                  <a:pt x="46" y="68"/>
                </a:cubicBezTo>
                <a:cubicBezTo>
                  <a:pt x="41" y="74"/>
                  <a:pt x="41" y="74"/>
                  <a:pt x="41" y="74"/>
                </a:cubicBezTo>
                <a:cubicBezTo>
                  <a:pt x="38" y="76"/>
                  <a:pt x="35" y="78"/>
                  <a:pt x="32" y="78"/>
                </a:cubicBezTo>
                <a:cubicBezTo>
                  <a:pt x="30" y="78"/>
                  <a:pt x="27" y="77"/>
                  <a:pt x="24" y="7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3"/>
                  <a:pt x="0" y="50"/>
                  <a:pt x="0" y="47"/>
                </a:cubicBezTo>
                <a:cubicBezTo>
                  <a:pt x="0" y="44"/>
                  <a:pt x="1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6" y="25"/>
                  <a:pt x="77" y="28"/>
                  <a:pt x="77" y="31"/>
                </a:cubicBezTo>
                <a:cubicBezTo>
                  <a:pt x="77" y="33"/>
                  <a:pt x="76" y="36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0"/>
                  <a:pt x="69" y="29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6" y="7"/>
                  <a:pt x="45" y="7"/>
                </a:cubicBezTo>
                <a:cubicBezTo>
                  <a:pt x="44" y="7"/>
                  <a:pt x="43" y="8"/>
                  <a:pt x="42" y="9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5"/>
                  <a:pt x="8" y="46"/>
                  <a:pt x="8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50" y="22"/>
                </a:moveTo>
                <a:cubicBezTo>
                  <a:pt x="51" y="35"/>
                  <a:pt x="51" y="49"/>
                  <a:pt x="51" y="62"/>
                </a:cubicBezTo>
                <a:cubicBezTo>
                  <a:pt x="54" y="64"/>
                  <a:pt x="56" y="66"/>
                  <a:pt x="59" y="69"/>
                </a:cubicBezTo>
                <a:cubicBezTo>
                  <a:pt x="59" y="70"/>
                  <a:pt x="59" y="74"/>
                  <a:pt x="59" y="77"/>
                </a:cubicBezTo>
                <a:cubicBezTo>
                  <a:pt x="57" y="76"/>
                  <a:pt x="56" y="76"/>
                  <a:pt x="54" y="76"/>
                </a:cubicBezTo>
                <a:cubicBezTo>
                  <a:pt x="50" y="76"/>
                  <a:pt x="47" y="78"/>
                  <a:pt x="44" y="81"/>
                </a:cubicBezTo>
                <a:cubicBezTo>
                  <a:pt x="42" y="84"/>
                  <a:pt x="41" y="88"/>
                  <a:pt x="41" y="93"/>
                </a:cubicBezTo>
                <a:cubicBezTo>
                  <a:pt x="41" y="97"/>
                  <a:pt x="43" y="101"/>
                  <a:pt x="45" y="104"/>
                </a:cubicBezTo>
                <a:cubicBezTo>
                  <a:pt x="47" y="107"/>
                  <a:pt x="50" y="109"/>
                  <a:pt x="54" y="109"/>
                </a:cubicBezTo>
                <a:cubicBezTo>
                  <a:pt x="58" y="109"/>
                  <a:pt x="61" y="107"/>
                  <a:pt x="64" y="104"/>
                </a:cubicBezTo>
                <a:cubicBezTo>
                  <a:pt x="65" y="101"/>
                  <a:pt x="66" y="98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3"/>
                  <a:pt x="67" y="93"/>
                  <a:pt x="67" y="92"/>
                </a:cubicBezTo>
                <a:cubicBezTo>
                  <a:pt x="68" y="40"/>
                  <a:pt x="68" y="40"/>
                  <a:pt x="68" y="40"/>
                </a:cubicBezTo>
                <a:cubicBezTo>
                  <a:pt x="66" y="28"/>
                  <a:pt x="58" y="23"/>
                  <a:pt x="50" y="22"/>
                </a:cubicBezTo>
                <a:close/>
                <a:moveTo>
                  <a:pt x="58" y="59"/>
                </a:moveTo>
                <a:cubicBezTo>
                  <a:pt x="57" y="59"/>
                  <a:pt x="56" y="61"/>
                  <a:pt x="57" y="63"/>
                </a:cubicBezTo>
                <a:cubicBezTo>
                  <a:pt x="58" y="64"/>
                  <a:pt x="60" y="65"/>
                  <a:pt x="61" y="64"/>
                </a:cubicBezTo>
                <a:cubicBezTo>
                  <a:pt x="63" y="63"/>
                  <a:pt x="63" y="61"/>
                  <a:pt x="62" y="60"/>
                </a:cubicBezTo>
                <a:cubicBezTo>
                  <a:pt x="62" y="58"/>
                  <a:pt x="60" y="58"/>
                  <a:pt x="58" y="59"/>
                </a:cubicBezTo>
                <a:close/>
                <a:moveTo>
                  <a:pt x="51" y="86"/>
                </a:moveTo>
                <a:cubicBezTo>
                  <a:pt x="52" y="84"/>
                  <a:pt x="53" y="84"/>
                  <a:pt x="54" y="84"/>
                </a:cubicBezTo>
                <a:cubicBezTo>
                  <a:pt x="55" y="84"/>
                  <a:pt x="56" y="84"/>
                  <a:pt x="57" y="86"/>
                </a:cubicBezTo>
                <a:cubicBezTo>
                  <a:pt x="58" y="87"/>
                  <a:pt x="59" y="90"/>
                  <a:pt x="59" y="92"/>
                </a:cubicBezTo>
                <a:cubicBezTo>
                  <a:pt x="59" y="95"/>
                  <a:pt x="59" y="98"/>
                  <a:pt x="57" y="99"/>
                </a:cubicBezTo>
                <a:cubicBezTo>
                  <a:pt x="56" y="101"/>
                  <a:pt x="55" y="101"/>
                  <a:pt x="54" y="101"/>
                </a:cubicBezTo>
                <a:cubicBezTo>
                  <a:pt x="53" y="102"/>
                  <a:pt x="52" y="101"/>
                  <a:pt x="51" y="99"/>
                </a:cubicBezTo>
                <a:cubicBezTo>
                  <a:pt x="50" y="98"/>
                  <a:pt x="49" y="95"/>
                  <a:pt x="49" y="93"/>
                </a:cubicBezTo>
                <a:cubicBezTo>
                  <a:pt x="49" y="90"/>
                  <a:pt x="50" y="87"/>
                  <a:pt x="51" y="86"/>
                </a:cubicBezTo>
                <a:close/>
                <a:moveTo>
                  <a:pt x="72" y="67"/>
                </a:moveTo>
                <a:cubicBezTo>
                  <a:pt x="72" y="67"/>
                  <a:pt x="72" y="67"/>
                  <a:pt x="72" y="67"/>
                </a:cubicBezTo>
                <a:cubicBezTo>
                  <a:pt x="74" y="64"/>
                  <a:pt x="77" y="62"/>
                  <a:pt x="81" y="62"/>
                </a:cubicBezTo>
                <a:cubicBezTo>
                  <a:pt x="85" y="62"/>
                  <a:pt x="89" y="63"/>
                  <a:pt x="93" y="65"/>
                </a:cubicBezTo>
                <a:cubicBezTo>
                  <a:pt x="96" y="67"/>
                  <a:pt x="99" y="71"/>
                  <a:pt x="100" y="74"/>
                </a:cubicBezTo>
                <a:cubicBezTo>
                  <a:pt x="102" y="78"/>
                  <a:pt x="102" y="82"/>
                  <a:pt x="100" y="85"/>
                </a:cubicBezTo>
                <a:cubicBezTo>
                  <a:pt x="98" y="88"/>
                  <a:pt x="94" y="90"/>
                  <a:pt x="90" y="90"/>
                </a:cubicBezTo>
                <a:cubicBezTo>
                  <a:pt x="87" y="90"/>
                  <a:pt x="84" y="89"/>
                  <a:pt x="81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79" y="87"/>
                  <a:pt x="79" y="87"/>
                </a:cubicBezTo>
                <a:cubicBezTo>
                  <a:pt x="71" y="82"/>
                  <a:pt x="71" y="82"/>
                  <a:pt x="71" y="82"/>
                </a:cubicBezTo>
                <a:lnTo>
                  <a:pt x="72" y="67"/>
                </a:lnTo>
                <a:close/>
              </a:path>
            </a:pathLst>
          </a:custGeom>
          <a:solidFill>
            <a:srgbClr val="55943A"/>
          </a:solidFill>
          <a:ln>
            <a:noFill/>
          </a:ln>
        </p:spPr>
        <p:txBody>
          <a:bodyPr lIns="91436" tIns="45718" rIns="91436" bIns="45718"/>
          <a:lstStyle/>
          <a:p>
            <a:pPr marL="0" marR="0" lvl="0" indent="0" algn="l" defTabSz="6858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+mn-cs"/>
              <a:sym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51" name="椭圆 50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43655" y="1284605"/>
            <a:ext cx="6898640" cy="2774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2800"/>
              <a:t>        </a:t>
            </a:r>
            <a:r>
              <a:rPr sz="2800"/>
              <a:t>现代化信息技术和设备,能够为学生提供丰富的学习资源。物理学科具有较强的实践性,实验是一个比较关键的环节,教师可以通过网络为学生提供丰富的实验资源,拓展学生的学习范围和视野.但就当前实际发展现状来看,很多教师都</a:t>
            </a:r>
            <a:r>
              <a:rPr sz="2800">
                <a:solidFill>
                  <a:srgbClr val="FF0000"/>
                </a:solidFill>
              </a:rPr>
              <a:t>不具备应用网络挖掘教学资源的能力</a:t>
            </a:r>
            <a:r>
              <a:rPr sz="2800"/>
              <a:t>,无法充分发挥教学资源的作用和价值。</a:t>
            </a:r>
            <a:endParaRPr sz="2800"/>
          </a:p>
        </p:txBody>
      </p:sp>
      <p:grpSp>
        <p:nvGrpSpPr>
          <p:cNvPr id="46" name="组合 45"/>
          <p:cNvGrpSpPr/>
          <p:nvPr/>
        </p:nvGrpSpPr>
        <p:grpSpPr>
          <a:xfrm>
            <a:off x="1458595" y="2600325"/>
            <a:ext cx="1695450" cy="1837991"/>
            <a:chOff x="9385300" y="2120900"/>
            <a:chExt cx="1695450" cy="1837991"/>
          </a:xfrm>
        </p:grpSpPr>
        <p:sp>
          <p:nvSpPr>
            <p:cNvPr id="47" name="Arc 12"/>
            <p:cNvSpPr/>
            <p:nvPr>
              <p:custDataLst>
                <p:tags r:id="rId1"/>
              </p:custDataLst>
            </p:nvPr>
          </p:nvSpPr>
          <p:spPr bwMode="auto">
            <a:xfrm flipV="1">
              <a:off x="9385300" y="2120900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55943A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0082991" y="3579813"/>
              <a:ext cx="298480" cy="379078"/>
            </a:xfrm>
            <a:prstGeom prst="rect">
              <a:avLst/>
            </a:prstGeom>
            <a:solidFill>
              <a:srgbClr val="55943A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方正宋刻本秀楷简体" panose="02000000000000000000" pitchFamily="2" charset="-122"/>
                  <a:cs typeface="+mn-cs"/>
                  <a:sym typeface="方正宋刻本秀楷简体" panose="02000000000000000000" pitchFamily="2" charset="-122"/>
                </a:rPr>
                <a:t>4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</p:grpSp>
      <p:sp>
        <p:nvSpPr>
          <p:cNvPr id="59" name="Freeform 3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921237" y="3222825"/>
            <a:ext cx="766440" cy="479025"/>
          </a:xfrm>
          <a:custGeom>
            <a:avLst/>
            <a:gdLst>
              <a:gd name="T0" fmla="*/ 16 w 104"/>
              <a:gd name="T1" fmla="*/ 2 h 79"/>
              <a:gd name="T2" fmla="*/ 27 w 104"/>
              <a:gd name="T3" fmla="*/ 4 h 79"/>
              <a:gd name="T4" fmla="*/ 19 w 104"/>
              <a:gd name="T5" fmla="*/ 48 h 79"/>
              <a:gd name="T6" fmla="*/ 4 w 104"/>
              <a:gd name="T7" fmla="*/ 45 h 79"/>
              <a:gd name="T8" fmla="*/ 16 w 104"/>
              <a:gd name="T9" fmla="*/ 2 h 79"/>
              <a:gd name="T10" fmla="*/ 18 w 104"/>
              <a:gd name="T11" fmla="*/ 65 h 79"/>
              <a:gd name="T12" fmla="*/ 16 w 104"/>
              <a:gd name="T13" fmla="*/ 72 h 79"/>
              <a:gd name="T14" fmla="*/ 101 w 104"/>
              <a:gd name="T15" fmla="*/ 72 h 79"/>
              <a:gd name="T16" fmla="*/ 104 w 104"/>
              <a:gd name="T17" fmla="*/ 72 h 79"/>
              <a:gd name="T18" fmla="*/ 104 w 104"/>
              <a:gd name="T19" fmla="*/ 68 h 79"/>
              <a:gd name="T20" fmla="*/ 104 w 104"/>
              <a:gd name="T21" fmla="*/ 26 h 79"/>
              <a:gd name="T22" fmla="*/ 104 w 104"/>
              <a:gd name="T23" fmla="*/ 24 h 79"/>
              <a:gd name="T24" fmla="*/ 103 w 104"/>
              <a:gd name="T25" fmla="*/ 23 h 79"/>
              <a:gd name="T26" fmla="*/ 90 w 104"/>
              <a:gd name="T27" fmla="*/ 10 h 79"/>
              <a:gd name="T28" fmla="*/ 89 w 104"/>
              <a:gd name="T29" fmla="*/ 9 h 79"/>
              <a:gd name="T30" fmla="*/ 87 w 104"/>
              <a:gd name="T31" fmla="*/ 9 h 79"/>
              <a:gd name="T32" fmla="*/ 31 w 104"/>
              <a:gd name="T33" fmla="*/ 9 h 79"/>
              <a:gd name="T34" fmla="*/ 31 w 104"/>
              <a:gd name="T35" fmla="*/ 17 h 79"/>
              <a:gd name="T36" fmla="*/ 84 w 104"/>
              <a:gd name="T37" fmla="*/ 17 h 79"/>
              <a:gd name="T38" fmla="*/ 83 w 104"/>
              <a:gd name="T39" fmla="*/ 28 h 79"/>
              <a:gd name="T40" fmla="*/ 83 w 104"/>
              <a:gd name="T41" fmla="*/ 30 h 79"/>
              <a:gd name="T42" fmla="*/ 85 w 104"/>
              <a:gd name="T43" fmla="*/ 30 h 79"/>
              <a:gd name="T44" fmla="*/ 97 w 104"/>
              <a:gd name="T45" fmla="*/ 29 h 79"/>
              <a:gd name="T46" fmla="*/ 97 w 104"/>
              <a:gd name="T47" fmla="*/ 65 h 79"/>
              <a:gd name="T48" fmla="*/ 18 w 104"/>
              <a:gd name="T49" fmla="*/ 65 h 79"/>
              <a:gd name="T50" fmla="*/ 95 w 104"/>
              <a:gd name="T51" fmla="*/ 26 h 79"/>
              <a:gd name="T52" fmla="*/ 86 w 104"/>
              <a:gd name="T53" fmla="*/ 26 h 79"/>
              <a:gd name="T54" fmla="*/ 87 w 104"/>
              <a:gd name="T55" fmla="*/ 18 h 79"/>
              <a:gd name="T56" fmla="*/ 95 w 104"/>
              <a:gd name="T57" fmla="*/ 26 h 79"/>
              <a:gd name="T58" fmla="*/ 32 w 104"/>
              <a:gd name="T59" fmla="*/ 43 h 79"/>
              <a:gd name="T60" fmla="*/ 74 w 104"/>
              <a:gd name="T61" fmla="*/ 43 h 79"/>
              <a:gd name="T62" fmla="*/ 74 w 104"/>
              <a:gd name="T63" fmla="*/ 45 h 79"/>
              <a:gd name="T64" fmla="*/ 32 w 104"/>
              <a:gd name="T65" fmla="*/ 45 h 79"/>
              <a:gd name="T66" fmla="*/ 32 w 104"/>
              <a:gd name="T67" fmla="*/ 43 h 79"/>
              <a:gd name="T68" fmla="*/ 32 w 104"/>
              <a:gd name="T69" fmla="*/ 32 h 79"/>
              <a:gd name="T70" fmla="*/ 71 w 104"/>
              <a:gd name="T71" fmla="*/ 32 h 79"/>
              <a:gd name="T72" fmla="*/ 71 w 104"/>
              <a:gd name="T73" fmla="*/ 35 h 79"/>
              <a:gd name="T74" fmla="*/ 32 w 104"/>
              <a:gd name="T75" fmla="*/ 35 h 79"/>
              <a:gd name="T76" fmla="*/ 32 w 104"/>
              <a:gd name="T77" fmla="*/ 32 h 79"/>
              <a:gd name="T78" fmla="*/ 32 w 104"/>
              <a:gd name="T79" fmla="*/ 22 h 79"/>
              <a:gd name="T80" fmla="*/ 71 w 104"/>
              <a:gd name="T81" fmla="*/ 22 h 79"/>
              <a:gd name="T82" fmla="*/ 71 w 104"/>
              <a:gd name="T83" fmla="*/ 25 h 79"/>
              <a:gd name="T84" fmla="*/ 32 w 104"/>
              <a:gd name="T85" fmla="*/ 25 h 79"/>
              <a:gd name="T86" fmla="*/ 32 w 104"/>
              <a:gd name="T87" fmla="*/ 22 h 79"/>
              <a:gd name="T88" fmla="*/ 3 w 104"/>
              <a:gd name="T89" fmla="*/ 66 h 79"/>
              <a:gd name="T90" fmla="*/ 9 w 104"/>
              <a:gd name="T91" fmla="*/ 68 h 79"/>
              <a:gd name="T92" fmla="*/ 9 w 104"/>
              <a:gd name="T93" fmla="*/ 74 h 79"/>
              <a:gd name="T94" fmla="*/ 5 w 104"/>
              <a:gd name="T95" fmla="*/ 79 h 79"/>
              <a:gd name="T96" fmla="*/ 2 w 104"/>
              <a:gd name="T97" fmla="*/ 78 h 79"/>
              <a:gd name="T98" fmla="*/ 0 w 104"/>
              <a:gd name="T99" fmla="*/ 72 h 79"/>
              <a:gd name="T100" fmla="*/ 3 w 104"/>
              <a:gd name="T101" fmla="*/ 66 h 79"/>
              <a:gd name="T102" fmla="*/ 4 w 104"/>
              <a:gd name="T103" fmla="*/ 48 h 79"/>
              <a:gd name="T104" fmla="*/ 2 w 104"/>
              <a:gd name="T105" fmla="*/ 65 h 79"/>
              <a:gd name="T106" fmla="*/ 12 w 104"/>
              <a:gd name="T107" fmla="*/ 67 h 79"/>
              <a:gd name="T108" fmla="*/ 17 w 104"/>
              <a:gd name="T109" fmla="*/ 51 h 79"/>
              <a:gd name="T110" fmla="*/ 4 w 104"/>
              <a:gd name="T111" fmla="*/ 4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" h="79">
                <a:moveTo>
                  <a:pt x="16" y="2"/>
                </a:moveTo>
                <a:cubicBezTo>
                  <a:pt x="21" y="0"/>
                  <a:pt x="24" y="1"/>
                  <a:pt x="27" y="4"/>
                </a:cubicBezTo>
                <a:cubicBezTo>
                  <a:pt x="26" y="20"/>
                  <a:pt x="23" y="35"/>
                  <a:pt x="19" y="48"/>
                </a:cubicBezTo>
                <a:cubicBezTo>
                  <a:pt x="14" y="47"/>
                  <a:pt x="9" y="46"/>
                  <a:pt x="4" y="45"/>
                </a:cubicBezTo>
                <a:cubicBezTo>
                  <a:pt x="6" y="29"/>
                  <a:pt x="10" y="15"/>
                  <a:pt x="16" y="2"/>
                </a:cubicBezTo>
                <a:close/>
                <a:moveTo>
                  <a:pt x="18" y="65"/>
                </a:moveTo>
                <a:cubicBezTo>
                  <a:pt x="16" y="72"/>
                  <a:pt x="16" y="72"/>
                  <a:pt x="16" y="72"/>
                </a:cubicBezTo>
                <a:cubicBezTo>
                  <a:pt x="69" y="72"/>
                  <a:pt x="74" y="72"/>
                  <a:pt x="101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9"/>
                  <a:pt x="89" y="9"/>
                  <a:pt x="89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4"/>
                  <a:pt x="31" y="17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0"/>
                  <a:pt x="85" y="30"/>
                  <a:pt x="85" y="30"/>
                </a:cubicBezTo>
                <a:cubicBezTo>
                  <a:pt x="97" y="29"/>
                  <a:pt x="97" y="29"/>
                  <a:pt x="97" y="29"/>
                </a:cubicBezTo>
                <a:cubicBezTo>
                  <a:pt x="97" y="65"/>
                  <a:pt x="97" y="65"/>
                  <a:pt x="97" y="65"/>
                </a:cubicBezTo>
                <a:cubicBezTo>
                  <a:pt x="79" y="65"/>
                  <a:pt x="57" y="65"/>
                  <a:pt x="18" y="65"/>
                </a:cubicBezTo>
                <a:close/>
                <a:moveTo>
                  <a:pt x="95" y="26"/>
                </a:moveTo>
                <a:cubicBezTo>
                  <a:pt x="86" y="26"/>
                  <a:pt x="86" y="26"/>
                  <a:pt x="86" y="26"/>
                </a:cubicBezTo>
                <a:cubicBezTo>
                  <a:pt x="87" y="18"/>
                  <a:pt x="87" y="18"/>
                  <a:pt x="87" y="18"/>
                </a:cubicBezTo>
                <a:cubicBezTo>
                  <a:pt x="95" y="26"/>
                  <a:pt x="95" y="26"/>
                  <a:pt x="95" y="26"/>
                </a:cubicBezTo>
                <a:close/>
                <a:moveTo>
                  <a:pt x="32" y="43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5"/>
                  <a:pt x="74" y="45"/>
                  <a:pt x="74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3"/>
                  <a:pt x="32" y="43"/>
                  <a:pt x="32" y="43"/>
                </a:cubicBezTo>
                <a:close/>
                <a:moveTo>
                  <a:pt x="32" y="32"/>
                </a:moveTo>
                <a:cubicBezTo>
                  <a:pt x="71" y="32"/>
                  <a:pt x="71" y="32"/>
                  <a:pt x="71" y="32"/>
                </a:cubicBezTo>
                <a:cubicBezTo>
                  <a:pt x="71" y="35"/>
                  <a:pt x="71" y="35"/>
                  <a:pt x="7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32" y="22"/>
                </a:moveTo>
                <a:cubicBezTo>
                  <a:pt x="71" y="22"/>
                  <a:pt x="71" y="22"/>
                  <a:pt x="71" y="22"/>
                </a:cubicBezTo>
                <a:cubicBezTo>
                  <a:pt x="71" y="25"/>
                  <a:pt x="71" y="25"/>
                  <a:pt x="71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2"/>
                  <a:pt x="32" y="22"/>
                  <a:pt x="32" y="22"/>
                </a:cubicBezTo>
                <a:close/>
                <a:moveTo>
                  <a:pt x="3" y="66"/>
                </a:moveTo>
                <a:cubicBezTo>
                  <a:pt x="9" y="68"/>
                  <a:pt x="9" y="68"/>
                  <a:pt x="9" y="68"/>
                </a:cubicBezTo>
                <a:cubicBezTo>
                  <a:pt x="9" y="74"/>
                  <a:pt x="9" y="74"/>
                  <a:pt x="9" y="74"/>
                </a:cubicBezTo>
                <a:cubicBezTo>
                  <a:pt x="5" y="79"/>
                  <a:pt x="5" y="79"/>
                  <a:pt x="5" y="79"/>
                </a:cubicBezTo>
                <a:cubicBezTo>
                  <a:pt x="4" y="79"/>
                  <a:pt x="3" y="79"/>
                  <a:pt x="2" y="78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66"/>
                  <a:pt x="3" y="66"/>
                  <a:pt x="3" y="66"/>
                </a:cubicBezTo>
                <a:close/>
                <a:moveTo>
                  <a:pt x="4" y="48"/>
                </a:moveTo>
                <a:cubicBezTo>
                  <a:pt x="3" y="53"/>
                  <a:pt x="3" y="59"/>
                  <a:pt x="2" y="65"/>
                </a:cubicBezTo>
                <a:cubicBezTo>
                  <a:pt x="5" y="65"/>
                  <a:pt x="9" y="66"/>
                  <a:pt x="12" y="67"/>
                </a:cubicBezTo>
                <a:cubicBezTo>
                  <a:pt x="14" y="61"/>
                  <a:pt x="15" y="56"/>
                  <a:pt x="17" y="51"/>
                </a:cubicBezTo>
                <a:cubicBezTo>
                  <a:pt x="13" y="50"/>
                  <a:pt x="9" y="49"/>
                  <a:pt x="4" y="48"/>
                </a:cubicBezTo>
                <a:close/>
              </a:path>
            </a:pathLst>
          </a:custGeom>
          <a:solidFill>
            <a:srgbClr val="55943A"/>
          </a:solidFill>
          <a:ln>
            <a:noFill/>
          </a:ln>
        </p:spPr>
        <p:txBody>
          <a:bodyPr lIns="91436" tIns="45718" rIns="91436" bIns="45718"/>
          <a:lstStyle/>
          <a:p>
            <a:pPr marL="0" marR="0" lvl="0" indent="0" algn="l" defTabSz="6858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+mn-cs"/>
              <a:sym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51" name="椭圆 50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65666" y="315391"/>
              <a:ext cx="4939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759835" y="1449070"/>
            <a:ext cx="7206615" cy="3195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2800"/>
              <a:t>       </a:t>
            </a: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大单元教学模式既能开阔学生的视野,同时也能让学生更加系统、全面地掌握物理知识,为学生学习奠定基础.但当前很多教师在对大单元课程进行设计的过程中,由于过度注重教学全面性和广泛性,导致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教学深度缺失</a:t>
            </a: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,而这也在很大程度上,弱化了学生对于知识的应用和理解。</a:t>
            </a:r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450975" y="2727008"/>
            <a:ext cx="1695450" cy="1869757"/>
            <a:chOff x="6689725" y="2135188"/>
            <a:chExt cx="1695450" cy="1869757"/>
          </a:xfrm>
        </p:grpSpPr>
        <p:sp>
          <p:nvSpPr>
            <p:cNvPr id="44" name="Arc 16"/>
            <p:cNvSpPr/>
            <p:nvPr>
              <p:custDataLst>
                <p:tags r:id="rId1"/>
              </p:custDataLst>
            </p:nvPr>
          </p:nvSpPr>
          <p:spPr bwMode="auto">
            <a:xfrm flipV="1">
              <a:off x="6689725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rgbClr val="55943A"/>
              </a:solidFill>
              <a:round/>
              <a:tailEnd type="oval" w="sm" len="sm"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宋刻本秀楷简体" panose="02000000000000000000" pitchFamily="2" charset="-122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  <p:sp>
          <p:nvSpPr>
            <p:cNvPr id="45" name="TextBox 1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389496" y="3594100"/>
              <a:ext cx="292735" cy="410845"/>
            </a:xfrm>
            <a:prstGeom prst="rect">
              <a:avLst/>
            </a:prstGeom>
            <a:solidFill>
              <a:srgbClr val="55943A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方正宋刻本秀楷简体" panose="02000000000000000000" pitchFamily="2" charset="-122"/>
                  <a:cs typeface="+mn-cs"/>
                  <a:sym typeface="方正宋刻本秀楷简体" panose="02000000000000000000" pitchFamily="2" charset="-122"/>
                </a:rPr>
                <a:t>5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方正宋刻本秀楷简体" panose="02000000000000000000" pitchFamily="2" charset="-122"/>
                <a:cs typeface="+mn-cs"/>
                <a:sym typeface="方正宋刻本秀楷简体" panose="02000000000000000000" pitchFamily="2" charset="-122"/>
              </a:endParaRPr>
            </a:p>
          </p:txBody>
        </p:sp>
      </p:grpSp>
      <p:sp>
        <p:nvSpPr>
          <p:cNvPr id="60" name="Freeform 78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974284" y="3279911"/>
            <a:ext cx="791880" cy="693510"/>
          </a:xfrm>
          <a:custGeom>
            <a:avLst/>
            <a:gdLst>
              <a:gd name="T0" fmla="*/ 78 w 102"/>
              <a:gd name="T1" fmla="*/ 71 h 109"/>
              <a:gd name="T2" fmla="*/ 83 w 102"/>
              <a:gd name="T3" fmla="*/ 80 h 109"/>
              <a:gd name="T4" fmla="*/ 93 w 102"/>
              <a:gd name="T5" fmla="*/ 81 h 109"/>
              <a:gd name="T6" fmla="*/ 88 w 102"/>
              <a:gd name="T7" fmla="*/ 72 h 109"/>
              <a:gd name="T8" fmla="*/ 14 w 102"/>
              <a:gd name="T9" fmla="*/ 54 h 109"/>
              <a:gd name="T10" fmla="*/ 44 w 102"/>
              <a:gd name="T11" fmla="*/ 36 h 109"/>
              <a:gd name="T12" fmla="*/ 30 w 102"/>
              <a:gd name="T13" fmla="*/ 69 h 109"/>
              <a:gd name="T14" fmla="*/ 35 w 102"/>
              <a:gd name="T15" fmla="*/ 69 h 109"/>
              <a:gd name="T16" fmla="*/ 48 w 102"/>
              <a:gd name="T17" fmla="*/ 66 h 109"/>
              <a:gd name="T18" fmla="*/ 54 w 102"/>
              <a:gd name="T19" fmla="*/ 73 h 109"/>
              <a:gd name="T20" fmla="*/ 46 w 102"/>
              <a:gd name="T21" fmla="*/ 68 h 109"/>
              <a:gd name="T22" fmla="*/ 32 w 102"/>
              <a:gd name="T23" fmla="*/ 78 h 109"/>
              <a:gd name="T24" fmla="*/ 4 w 102"/>
              <a:gd name="T25" fmla="*/ 55 h 109"/>
              <a:gd name="T26" fmla="*/ 0 w 102"/>
              <a:gd name="T27" fmla="*/ 47 h 109"/>
              <a:gd name="T28" fmla="*/ 3 w 102"/>
              <a:gd name="T29" fmla="*/ 39 h 109"/>
              <a:gd name="T30" fmla="*/ 37 w 102"/>
              <a:gd name="T31" fmla="*/ 3 h 109"/>
              <a:gd name="T32" fmla="*/ 53 w 102"/>
              <a:gd name="T33" fmla="*/ 3 h 109"/>
              <a:gd name="T34" fmla="*/ 74 w 102"/>
              <a:gd name="T35" fmla="*/ 23 h 109"/>
              <a:gd name="T36" fmla="*/ 77 w 102"/>
              <a:gd name="T37" fmla="*/ 31 h 109"/>
              <a:gd name="T38" fmla="*/ 74 w 102"/>
              <a:gd name="T39" fmla="*/ 39 h 109"/>
              <a:gd name="T40" fmla="*/ 74 w 102"/>
              <a:gd name="T41" fmla="*/ 39 h 109"/>
              <a:gd name="T42" fmla="*/ 70 w 102"/>
              <a:gd name="T43" fmla="*/ 31 h 109"/>
              <a:gd name="T44" fmla="*/ 68 w 102"/>
              <a:gd name="T45" fmla="*/ 28 h 109"/>
              <a:gd name="T46" fmla="*/ 48 w 102"/>
              <a:gd name="T47" fmla="*/ 8 h 109"/>
              <a:gd name="T48" fmla="*/ 42 w 102"/>
              <a:gd name="T49" fmla="*/ 9 h 109"/>
              <a:gd name="T50" fmla="*/ 9 w 102"/>
              <a:gd name="T51" fmla="*/ 44 h 109"/>
              <a:gd name="T52" fmla="*/ 8 w 102"/>
              <a:gd name="T53" fmla="*/ 47 h 109"/>
              <a:gd name="T54" fmla="*/ 9 w 102"/>
              <a:gd name="T55" fmla="*/ 49 h 109"/>
              <a:gd name="T56" fmla="*/ 50 w 102"/>
              <a:gd name="T57" fmla="*/ 22 h 109"/>
              <a:gd name="T58" fmla="*/ 59 w 102"/>
              <a:gd name="T59" fmla="*/ 69 h 109"/>
              <a:gd name="T60" fmla="*/ 54 w 102"/>
              <a:gd name="T61" fmla="*/ 76 h 109"/>
              <a:gd name="T62" fmla="*/ 41 w 102"/>
              <a:gd name="T63" fmla="*/ 93 h 109"/>
              <a:gd name="T64" fmla="*/ 54 w 102"/>
              <a:gd name="T65" fmla="*/ 109 h 109"/>
              <a:gd name="T66" fmla="*/ 67 w 102"/>
              <a:gd name="T67" fmla="*/ 94 h 109"/>
              <a:gd name="T68" fmla="*/ 67 w 102"/>
              <a:gd name="T69" fmla="*/ 94 h 109"/>
              <a:gd name="T70" fmla="*/ 68 w 102"/>
              <a:gd name="T71" fmla="*/ 40 h 109"/>
              <a:gd name="T72" fmla="*/ 58 w 102"/>
              <a:gd name="T73" fmla="*/ 59 h 109"/>
              <a:gd name="T74" fmla="*/ 61 w 102"/>
              <a:gd name="T75" fmla="*/ 64 h 109"/>
              <a:gd name="T76" fmla="*/ 58 w 102"/>
              <a:gd name="T77" fmla="*/ 59 h 109"/>
              <a:gd name="T78" fmla="*/ 54 w 102"/>
              <a:gd name="T79" fmla="*/ 84 h 109"/>
              <a:gd name="T80" fmla="*/ 59 w 102"/>
              <a:gd name="T81" fmla="*/ 92 h 109"/>
              <a:gd name="T82" fmla="*/ 54 w 102"/>
              <a:gd name="T83" fmla="*/ 101 h 109"/>
              <a:gd name="T84" fmla="*/ 49 w 102"/>
              <a:gd name="T85" fmla="*/ 93 h 109"/>
              <a:gd name="T86" fmla="*/ 72 w 102"/>
              <a:gd name="T87" fmla="*/ 67 h 109"/>
              <a:gd name="T88" fmla="*/ 81 w 102"/>
              <a:gd name="T89" fmla="*/ 62 h 109"/>
              <a:gd name="T90" fmla="*/ 100 w 102"/>
              <a:gd name="T91" fmla="*/ 74 h 109"/>
              <a:gd name="T92" fmla="*/ 90 w 102"/>
              <a:gd name="T93" fmla="*/ 90 h 109"/>
              <a:gd name="T94" fmla="*/ 81 w 102"/>
              <a:gd name="T95" fmla="*/ 88 h 109"/>
              <a:gd name="T96" fmla="*/ 79 w 102"/>
              <a:gd name="T97" fmla="*/ 87 h 109"/>
              <a:gd name="T98" fmla="*/ 72 w 102"/>
              <a:gd name="T99" fmla="*/ 6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109">
                <a:moveTo>
                  <a:pt x="82" y="69"/>
                </a:moveTo>
                <a:cubicBezTo>
                  <a:pt x="80" y="70"/>
                  <a:pt x="79" y="70"/>
                  <a:pt x="78" y="71"/>
                </a:cubicBezTo>
                <a:cubicBezTo>
                  <a:pt x="78" y="72"/>
                  <a:pt x="78" y="73"/>
                  <a:pt x="78" y="75"/>
                </a:cubicBezTo>
                <a:cubicBezTo>
                  <a:pt x="79" y="77"/>
                  <a:pt x="81" y="79"/>
                  <a:pt x="83" y="80"/>
                </a:cubicBezTo>
                <a:cubicBezTo>
                  <a:pt x="85" y="82"/>
                  <a:pt x="88" y="82"/>
                  <a:pt x="90" y="82"/>
                </a:cubicBezTo>
                <a:cubicBezTo>
                  <a:pt x="91" y="82"/>
                  <a:pt x="93" y="82"/>
                  <a:pt x="93" y="81"/>
                </a:cubicBezTo>
                <a:cubicBezTo>
                  <a:pt x="94" y="80"/>
                  <a:pt x="94" y="78"/>
                  <a:pt x="93" y="77"/>
                </a:cubicBezTo>
                <a:cubicBezTo>
                  <a:pt x="92" y="75"/>
                  <a:pt x="91" y="73"/>
                  <a:pt x="88" y="72"/>
                </a:cubicBezTo>
                <a:cubicBezTo>
                  <a:pt x="86" y="70"/>
                  <a:pt x="84" y="69"/>
                  <a:pt x="82" y="69"/>
                </a:cubicBezTo>
                <a:close/>
                <a:moveTo>
                  <a:pt x="14" y="5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36"/>
                  <a:pt x="44" y="36"/>
                  <a:pt x="44" y="36"/>
                </a:cubicBezTo>
                <a:cubicBezTo>
                  <a:pt x="21" y="60"/>
                  <a:pt x="21" y="60"/>
                  <a:pt x="21" y="6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1" y="70"/>
                  <a:pt x="32" y="70"/>
                </a:cubicBezTo>
                <a:cubicBezTo>
                  <a:pt x="33" y="70"/>
                  <a:pt x="34" y="70"/>
                  <a:pt x="35" y="69"/>
                </a:cubicBezTo>
                <a:cubicBezTo>
                  <a:pt x="46" y="57"/>
                  <a:pt x="46" y="57"/>
                  <a:pt x="46" y="57"/>
                </a:cubicBezTo>
                <a:cubicBezTo>
                  <a:pt x="48" y="66"/>
                  <a:pt x="48" y="66"/>
                  <a:pt x="48" y="66"/>
                </a:cubicBezTo>
                <a:cubicBezTo>
                  <a:pt x="50" y="67"/>
                  <a:pt x="52" y="69"/>
                  <a:pt x="54" y="71"/>
                </a:cubicBezTo>
                <a:cubicBezTo>
                  <a:pt x="54" y="72"/>
                  <a:pt x="54" y="72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46" y="68"/>
                  <a:pt x="46" y="68"/>
                  <a:pt x="46" y="68"/>
                </a:cubicBezTo>
                <a:cubicBezTo>
                  <a:pt x="41" y="74"/>
                  <a:pt x="41" y="74"/>
                  <a:pt x="41" y="74"/>
                </a:cubicBezTo>
                <a:cubicBezTo>
                  <a:pt x="38" y="76"/>
                  <a:pt x="35" y="78"/>
                  <a:pt x="32" y="78"/>
                </a:cubicBezTo>
                <a:cubicBezTo>
                  <a:pt x="30" y="78"/>
                  <a:pt x="27" y="77"/>
                  <a:pt x="24" y="7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3"/>
                  <a:pt x="0" y="50"/>
                  <a:pt x="0" y="47"/>
                </a:cubicBezTo>
                <a:cubicBezTo>
                  <a:pt x="0" y="44"/>
                  <a:pt x="1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6" y="25"/>
                  <a:pt x="77" y="28"/>
                  <a:pt x="77" y="31"/>
                </a:cubicBezTo>
                <a:cubicBezTo>
                  <a:pt x="77" y="33"/>
                  <a:pt x="76" y="36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0"/>
                  <a:pt x="69" y="29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8" y="8"/>
                  <a:pt x="48" y="8"/>
                  <a:pt x="48" y="8"/>
                </a:cubicBezTo>
                <a:cubicBezTo>
                  <a:pt x="47" y="8"/>
                  <a:pt x="46" y="7"/>
                  <a:pt x="45" y="7"/>
                </a:cubicBezTo>
                <a:cubicBezTo>
                  <a:pt x="44" y="7"/>
                  <a:pt x="43" y="8"/>
                  <a:pt x="42" y="9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5"/>
                  <a:pt x="8" y="46"/>
                  <a:pt x="8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50" y="22"/>
                </a:moveTo>
                <a:cubicBezTo>
                  <a:pt x="51" y="35"/>
                  <a:pt x="51" y="49"/>
                  <a:pt x="51" y="62"/>
                </a:cubicBezTo>
                <a:cubicBezTo>
                  <a:pt x="54" y="64"/>
                  <a:pt x="56" y="66"/>
                  <a:pt x="59" y="69"/>
                </a:cubicBezTo>
                <a:cubicBezTo>
                  <a:pt x="59" y="70"/>
                  <a:pt x="59" y="74"/>
                  <a:pt x="59" y="77"/>
                </a:cubicBezTo>
                <a:cubicBezTo>
                  <a:pt x="57" y="76"/>
                  <a:pt x="56" y="76"/>
                  <a:pt x="54" y="76"/>
                </a:cubicBezTo>
                <a:cubicBezTo>
                  <a:pt x="50" y="76"/>
                  <a:pt x="47" y="78"/>
                  <a:pt x="44" y="81"/>
                </a:cubicBezTo>
                <a:cubicBezTo>
                  <a:pt x="42" y="84"/>
                  <a:pt x="41" y="88"/>
                  <a:pt x="41" y="93"/>
                </a:cubicBezTo>
                <a:cubicBezTo>
                  <a:pt x="41" y="97"/>
                  <a:pt x="43" y="101"/>
                  <a:pt x="45" y="104"/>
                </a:cubicBezTo>
                <a:cubicBezTo>
                  <a:pt x="47" y="107"/>
                  <a:pt x="50" y="109"/>
                  <a:pt x="54" y="109"/>
                </a:cubicBezTo>
                <a:cubicBezTo>
                  <a:pt x="58" y="109"/>
                  <a:pt x="61" y="107"/>
                  <a:pt x="64" y="104"/>
                </a:cubicBezTo>
                <a:cubicBezTo>
                  <a:pt x="65" y="101"/>
                  <a:pt x="66" y="98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3"/>
                  <a:pt x="67" y="93"/>
                  <a:pt x="67" y="92"/>
                </a:cubicBezTo>
                <a:cubicBezTo>
                  <a:pt x="68" y="40"/>
                  <a:pt x="68" y="40"/>
                  <a:pt x="68" y="40"/>
                </a:cubicBezTo>
                <a:cubicBezTo>
                  <a:pt x="66" y="28"/>
                  <a:pt x="58" y="23"/>
                  <a:pt x="50" y="22"/>
                </a:cubicBezTo>
                <a:close/>
                <a:moveTo>
                  <a:pt x="58" y="59"/>
                </a:moveTo>
                <a:cubicBezTo>
                  <a:pt x="57" y="59"/>
                  <a:pt x="56" y="61"/>
                  <a:pt x="57" y="63"/>
                </a:cubicBezTo>
                <a:cubicBezTo>
                  <a:pt x="58" y="64"/>
                  <a:pt x="60" y="65"/>
                  <a:pt x="61" y="64"/>
                </a:cubicBezTo>
                <a:cubicBezTo>
                  <a:pt x="63" y="63"/>
                  <a:pt x="63" y="61"/>
                  <a:pt x="62" y="60"/>
                </a:cubicBezTo>
                <a:cubicBezTo>
                  <a:pt x="62" y="58"/>
                  <a:pt x="60" y="58"/>
                  <a:pt x="58" y="59"/>
                </a:cubicBezTo>
                <a:close/>
                <a:moveTo>
                  <a:pt x="51" y="86"/>
                </a:moveTo>
                <a:cubicBezTo>
                  <a:pt x="52" y="84"/>
                  <a:pt x="53" y="84"/>
                  <a:pt x="54" y="84"/>
                </a:cubicBezTo>
                <a:cubicBezTo>
                  <a:pt x="55" y="84"/>
                  <a:pt x="56" y="84"/>
                  <a:pt x="57" y="86"/>
                </a:cubicBezTo>
                <a:cubicBezTo>
                  <a:pt x="58" y="87"/>
                  <a:pt x="59" y="90"/>
                  <a:pt x="59" y="92"/>
                </a:cubicBezTo>
                <a:cubicBezTo>
                  <a:pt x="59" y="95"/>
                  <a:pt x="59" y="98"/>
                  <a:pt x="57" y="99"/>
                </a:cubicBezTo>
                <a:cubicBezTo>
                  <a:pt x="56" y="101"/>
                  <a:pt x="55" y="101"/>
                  <a:pt x="54" y="101"/>
                </a:cubicBezTo>
                <a:cubicBezTo>
                  <a:pt x="53" y="102"/>
                  <a:pt x="52" y="101"/>
                  <a:pt x="51" y="99"/>
                </a:cubicBezTo>
                <a:cubicBezTo>
                  <a:pt x="50" y="98"/>
                  <a:pt x="49" y="95"/>
                  <a:pt x="49" y="93"/>
                </a:cubicBezTo>
                <a:cubicBezTo>
                  <a:pt x="49" y="90"/>
                  <a:pt x="50" y="87"/>
                  <a:pt x="51" y="86"/>
                </a:cubicBezTo>
                <a:close/>
                <a:moveTo>
                  <a:pt x="72" y="67"/>
                </a:moveTo>
                <a:cubicBezTo>
                  <a:pt x="72" y="67"/>
                  <a:pt x="72" y="67"/>
                  <a:pt x="72" y="67"/>
                </a:cubicBezTo>
                <a:cubicBezTo>
                  <a:pt x="74" y="64"/>
                  <a:pt x="77" y="62"/>
                  <a:pt x="81" y="62"/>
                </a:cubicBezTo>
                <a:cubicBezTo>
                  <a:pt x="85" y="62"/>
                  <a:pt x="89" y="63"/>
                  <a:pt x="93" y="65"/>
                </a:cubicBezTo>
                <a:cubicBezTo>
                  <a:pt x="96" y="67"/>
                  <a:pt x="99" y="71"/>
                  <a:pt x="100" y="74"/>
                </a:cubicBezTo>
                <a:cubicBezTo>
                  <a:pt x="102" y="78"/>
                  <a:pt x="102" y="82"/>
                  <a:pt x="100" y="85"/>
                </a:cubicBezTo>
                <a:cubicBezTo>
                  <a:pt x="98" y="88"/>
                  <a:pt x="94" y="90"/>
                  <a:pt x="90" y="90"/>
                </a:cubicBezTo>
                <a:cubicBezTo>
                  <a:pt x="87" y="90"/>
                  <a:pt x="84" y="89"/>
                  <a:pt x="81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0" y="87"/>
                  <a:pt x="80" y="87"/>
                  <a:pt x="80" y="87"/>
                </a:cubicBezTo>
                <a:cubicBezTo>
                  <a:pt x="80" y="87"/>
                  <a:pt x="79" y="87"/>
                  <a:pt x="79" y="87"/>
                </a:cubicBezTo>
                <a:cubicBezTo>
                  <a:pt x="71" y="82"/>
                  <a:pt x="71" y="82"/>
                  <a:pt x="71" y="82"/>
                </a:cubicBezTo>
                <a:lnTo>
                  <a:pt x="72" y="67"/>
                </a:lnTo>
                <a:close/>
              </a:path>
            </a:pathLst>
          </a:custGeom>
          <a:solidFill>
            <a:srgbClr val="55943A"/>
          </a:solidFill>
          <a:ln>
            <a:noFill/>
          </a:ln>
        </p:spPr>
        <p:txBody>
          <a:bodyPr lIns="91436" tIns="45718" rIns="91436" bIns="45718"/>
          <a:lstStyle/>
          <a:p>
            <a:pPr marL="0" marR="0" lvl="0" indent="0" algn="l" defTabSz="6858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宋刻本秀楷简体" panose="02000000000000000000" pitchFamily="2" charset="-122"/>
              <a:ea typeface="方正宋刻本秀楷简体" panose="02000000000000000000" pitchFamily="2" charset="-122"/>
              <a:cs typeface="+mn-cs"/>
              <a:sym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939642"/>
            <a:ext cx="12192000" cy="918358"/>
          </a:xfrm>
          <a:prstGeom prst="rect">
            <a:avLst/>
          </a:prstGeom>
          <a:solidFill>
            <a:srgbClr val="27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0" y="5640902"/>
            <a:ext cx="3207657" cy="608446"/>
          </a:xfrm>
          <a:custGeom>
            <a:avLst/>
            <a:gdLst>
              <a:gd name="connsiteX0" fmla="*/ 0 w 3207657"/>
              <a:gd name="connsiteY0" fmla="*/ 0 h 759032"/>
              <a:gd name="connsiteX1" fmla="*/ 2828141 w 3207657"/>
              <a:gd name="connsiteY1" fmla="*/ 0 h 759032"/>
              <a:gd name="connsiteX2" fmla="*/ 3207657 w 3207657"/>
              <a:gd name="connsiteY2" fmla="*/ 379516 h 759032"/>
              <a:gd name="connsiteX3" fmla="*/ 2828141 w 3207657"/>
              <a:gd name="connsiteY3" fmla="*/ 759032 h 759032"/>
              <a:gd name="connsiteX4" fmla="*/ 0 w 3207657"/>
              <a:gd name="connsiteY4" fmla="*/ 759032 h 75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657" h="759032">
                <a:moveTo>
                  <a:pt x="0" y="0"/>
                </a:moveTo>
                <a:lnTo>
                  <a:pt x="2828141" y="0"/>
                </a:lnTo>
                <a:cubicBezTo>
                  <a:pt x="3037742" y="0"/>
                  <a:pt x="3207657" y="169915"/>
                  <a:pt x="3207657" y="379516"/>
                </a:cubicBezTo>
                <a:cubicBezTo>
                  <a:pt x="3207657" y="589117"/>
                  <a:pt x="3037742" y="759032"/>
                  <a:pt x="2828141" y="759032"/>
                </a:cubicBezTo>
                <a:lnTo>
                  <a:pt x="0" y="759032"/>
                </a:lnTo>
                <a:close/>
              </a:path>
            </a:pathLst>
          </a:custGeom>
          <a:solidFill>
            <a:srgbClr val="55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60400" y="3146514"/>
            <a:ext cx="10883900" cy="1378418"/>
            <a:chOff x="628649" y="2496018"/>
            <a:chExt cx="10883900" cy="1378418"/>
          </a:xfrm>
        </p:grpSpPr>
        <p:sp>
          <p:nvSpPr>
            <p:cNvPr id="12" name="文本框 11"/>
            <p:cNvSpPr txBox="1"/>
            <p:nvPr/>
          </p:nvSpPr>
          <p:spPr>
            <a:xfrm>
              <a:off x="628649" y="2496018"/>
              <a:ext cx="1088390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spc="600" dirty="0">
                  <a:effectLst>
                    <a:innerShdw>
                      <a:schemeClr val="bg1">
                        <a:lumMod val="65000"/>
                      </a:schemeClr>
                    </a:inn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感谢</a:t>
              </a:r>
              <a:r>
                <a:rPr lang="zh-CN" altLang="en-US" sz="5400" b="1" spc="600" dirty="0">
                  <a:effectLst>
                    <a:innerShdw>
                      <a:schemeClr val="bg1">
                        <a:lumMod val="65000"/>
                      </a:schemeClr>
                    </a:inn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观看</a:t>
              </a:r>
              <a:endParaRPr lang="zh-CN" altLang="en-US" sz="5400" b="1" spc="600" dirty="0">
                <a:effectLst>
                  <a:innerShdw>
                    <a:schemeClr val="bg1">
                      <a:lumMod val="65000"/>
                    </a:schemeClr>
                  </a:inn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51896" y="3505104"/>
              <a:ext cx="3850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THANKS FOR WATCHING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6" name="任意多边形: 形状 15"/>
          <p:cNvSpPr/>
          <p:nvPr/>
        </p:nvSpPr>
        <p:spPr>
          <a:xfrm flipH="1">
            <a:off x="8984342" y="5640902"/>
            <a:ext cx="3207657" cy="608446"/>
          </a:xfrm>
          <a:custGeom>
            <a:avLst/>
            <a:gdLst>
              <a:gd name="connsiteX0" fmla="*/ 0 w 3207657"/>
              <a:gd name="connsiteY0" fmla="*/ 0 h 759032"/>
              <a:gd name="connsiteX1" fmla="*/ 2828141 w 3207657"/>
              <a:gd name="connsiteY1" fmla="*/ 0 h 759032"/>
              <a:gd name="connsiteX2" fmla="*/ 3207657 w 3207657"/>
              <a:gd name="connsiteY2" fmla="*/ 379516 h 759032"/>
              <a:gd name="connsiteX3" fmla="*/ 2828141 w 3207657"/>
              <a:gd name="connsiteY3" fmla="*/ 759032 h 759032"/>
              <a:gd name="connsiteX4" fmla="*/ 0 w 3207657"/>
              <a:gd name="connsiteY4" fmla="*/ 759032 h 75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657" h="759032">
                <a:moveTo>
                  <a:pt x="0" y="0"/>
                </a:moveTo>
                <a:lnTo>
                  <a:pt x="2828141" y="0"/>
                </a:lnTo>
                <a:cubicBezTo>
                  <a:pt x="3037742" y="0"/>
                  <a:pt x="3207657" y="169915"/>
                  <a:pt x="3207657" y="379516"/>
                </a:cubicBezTo>
                <a:cubicBezTo>
                  <a:pt x="3207657" y="589117"/>
                  <a:pt x="3037742" y="759032"/>
                  <a:pt x="2828141" y="759032"/>
                </a:cubicBezTo>
                <a:lnTo>
                  <a:pt x="0" y="759032"/>
                </a:lnTo>
                <a:close/>
              </a:path>
            </a:pathLst>
          </a:custGeom>
          <a:solidFill>
            <a:srgbClr val="559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4729480" y="3078480"/>
            <a:ext cx="554990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400" b="1" spc="6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何为大单元教学</a:t>
            </a:r>
            <a:endParaRPr lang="zh-CN" altLang="en-US" sz="4400" b="1" spc="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71217" y="-1"/>
            <a:ext cx="704476" cy="4178902"/>
            <a:chOff x="3171217" y="-1"/>
            <a:chExt cx="704476" cy="4178902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3171217" y="-1"/>
              <a:ext cx="704476" cy="4178902"/>
              <a:chOff x="5971669" y="4722308"/>
              <a:chExt cx="507600" cy="4178902"/>
            </a:xfrm>
            <a:solidFill>
              <a:srgbClr val="55943A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5972275" y="4722308"/>
                <a:ext cx="506388" cy="50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971669" y="4962423"/>
                <a:ext cx="507600" cy="39387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3276483" y="3287792"/>
              <a:ext cx="493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bject 13"/>
          <p:cNvSpPr/>
          <p:nvPr/>
        </p:nvSpPr>
        <p:spPr>
          <a:xfrm>
            <a:off x="2137410" y="130810"/>
            <a:ext cx="3399790" cy="46513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文本框 5"/>
          <p:cNvSpPr txBox="1"/>
          <p:nvPr/>
        </p:nvSpPr>
        <p:spPr>
          <a:xfrm>
            <a:off x="5784850" y="130810"/>
            <a:ext cx="3423285" cy="4523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2022年版《课程方案》这样陈述：“推进综合学习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......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探索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大单元教学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 积极开展主题化、项目式学习等综合性教学活动”。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64845" y="5210810"/>
            <a:ext cx="106006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b="0">
                <a:solidFill>
                  <a:srgbClr val="000000"/>
                </a:solidFill>
                <a:ea typeface="等线" panose="02010600030101010101" charset="-122"/>
              </a:rPr>
              <a:t>      </a:t>
            </a:r>
            <a:r>
              <a:rPr lang="zh-CN" b="0">
                <a:solidFill>
                  <a:srgbClr val="000000"/>
                </a:solidFill>
                <a:ea typeface="等线" panose="02010600030101010101" charset="-122"/>
              </a:rPr>
              <a:t>《义务教育课程方案（</a:t>
            </a:r>
            <a:r>
              <a:rPr lang="zh-CN" b="0">
                <a:solidFill>
                  <a:srgbClr val="000000"/>
                </a:solidFill>
                <a:ea typeface="等线" panose="02010600030101010101" charset="-122"/>
                <a:cs typeface="21" charset="0"/>
              </a:rPr>
              <a:t>2022年版）》提出了“大单元教学”的全新理念。“大单元教学”这一话题也成为各个学科教学讨论的焦点。“大单元教学”传统单元教学，突破教材单元的束缚，加强知识的关联，促进知识走向结构化之路，更能彰显《义务教育物理课程标准（2022年版）》的新理念。</a:t>
            </a:r>
            <a:endParaRPr lang="zh-CN" altLang="en-US" b="0">
              <a:solidFill>
                <a:srgbClr val="000000"/>
              </a:solidFill>
              <a:ea typeface="等线" panose="02010600030101010101" charset="-122"/>
              <a:cs typeface="21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9705325" y="2402390"/>
            <a:ext cx="1220828" cy="276308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15" name="椭圆 14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5666" y="315391"/>
              <a:ext cx="493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97330" y="1310640"/>
            <a:ext cx="9429115" cy="5269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物理学科核心素养主要由物理观念、科学思维、科学探究、科学态度与责任四个方面构成。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物理教学从重知识传授转向重能力培养，以期实现学生能够将知识与生活融合、具备自主创新能力和有批判精神。由此可知，培养学生的学科核心素养倒逼教学设计的变革，教学设计要从设计一个知识点或课时转变为设计一个大单元。设计单元教学，引导学生深度学习，让学生物理学科核心素养落地生根。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9705325" y="2402390"/>
            <a:ext cx="1220828" cy="276308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15" name="椭圆 14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5666" y="315391"/>
              <a:ext cx="493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76070" y="1739900"/>
            <a:ext cx="8914765" cy="37674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大单元教学着眼于“大”字，从“大处”着眼，进而从“大处”着手。大单元的结构化，不仅是知识、技能的结构化，更是教学活动的结构化、问题的结构化。这里的结构化，是基于深度学习的理念，在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大概念、大任务、大情境的统领下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，整个大单元教学活动的整合化、条理化、纲领化。在教学活动中，教师不再只盯着知识点、考点，而应“左顾右盼、上挂下连”，从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课内课外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校内校外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，视野从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学习领域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扩大至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生活领域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，真正实现陶行知先生“学习即生活”的教育观。</a:t>
            </a:r>
            <a:endParaRPr lang="zh-CN" altLang="en-US" sz="28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33830" y="1017905"/>
            <a:ext cx="10418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大单元教学是大概念、大任务、大情境统领下教学活动的结构化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9705325" y="2402390"/>
            <a:ext cx="1220828" cy="276308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15" name="椭圆 14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5666" y="315391"/>
              <a:ext cx="493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83005" y="2147570"/>
            <a:ext cx="10083800" cy="2526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大概念：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就是一个概念、主题或问题，它能够使离散的事实和技能相互联系并有一定意义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。可以说，大概念是一种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高阶思维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的呈现样态，所折射的是一种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整体层面的、系统科学的认知方式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。一个大单元，没有大概念的统领，一篇篇文本就可能只是浅显地关联，不能被深度组织起来，教学的只是碎片化知识，学生不能深度迁移和运用。</a:t>
            </a:r>
            <a:endParaRPr lang="zh-CN" altLang="en-US" sz="28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433830" y="1017905"/>
            <a:ext cx="10418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大单元教学是大概念、大任务、大情境统领下教学活动的结构化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9705325" y="2402390"/>
            <a:ext cx="1220828" cy="276308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15" name="椭圆 14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5666" y="315391"/>
              <a:ext cx="493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11655" y="2657475"/>
            <a:ext cx="8914765" cy="2028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大任务：大任务是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把学习内容安排在典型的学习场景之中，由一个贯穿始终的大任务来统领、驱动，围绕目标、内容、实施与评价进行的“完整的学习事件”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，而不再是按照一个一个知识点来组织教学。</a:t>
            </a:r>
            <a:endParaRPr lang="zh-CN" altLang="en-US" sz="28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33830" y="1017905"/>
            <a:ext cx="10418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大单元教学是大概念、大任务、大情境统领下教学活动的结构化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9705325" y="2402390"/>
            <a:ext cx="1220828" cy="276308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60400" y="-1"/>
            <a:ext cx="704476" cy="1130301"/>
            <a:chOff x="660400" y="-1"/>
            <a:chExt cx="704476" cy="1130301"/>
          </a:xfrm>
        </p:grpSpPr>
        <p:sp>
          <p:nvSpPr>
            <p:cNvPr id="15" name="椭圆 14"/>
            <p:cNvSpPr/>
            <p:nvPr/>
          </p:nvSpPr>
          <p:spPr>
            <a:xfrm flipV="1">
              <a:off x="661241" y="623912"/>
              <a:ext cx="702794" cy="506388"/>
            </a:xfrm>
            <a:prstGeom prst="ellipse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flipV="1">
              <a:off x="660400" y="-1"/>
              <a:ext cx="704476" cy="890185"/>
            </a:xfrm>
            <a:prstGeom prst="rect">
              <a:avLst/>
            </a:prstGeom>
            <a:solidFill>
              <a:srgbClr val="559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5666" y="315391"/>
              <a:ext cx="493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54175" y="2227580"/>
            <a:ext cx="8836660" cy="301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大情境：大情境是指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整个单元的教学情境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即整个单元的教学都发生在同一个真实的生活大情境之中，并将学生暴露于自然的问题情境中，完全区别于用来导入新课的碎片化情境。通过创设真实的生活情境，激活学生的生活经验，激发他们学习的动机和兴趣，让他们能够围绕生活中真实的问题、真实的任务去学习和探究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/>
            <a:endParaRPr lang="zh-CN" altLang="en-US" sz="2800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33830" y="1017905"/>
            <a:ext cx="10418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大单元教学是大概念、大任务、大情境统领下教学活动的结构化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TABLE_ENDDRAG_ORIGIN_RECT" val="796*378"/>
  <p:tag name="TABLE_ENDDRAG_RECT" val="29*18*796*378"/>
</p:tagLst>
</file>

<file path=ppt/tags/tag11.xml><?xml version="1.0" encoding="utf-8"?>
<p:tagLst xmlns:p="http://schemas.openxmlformats.org/presentationml/2006/main">
  <p:tag name="KSO_WM_UNIT_TABLE_BEAUTIFY" val="smartTable{e513fe73-5d33-4de3-8a62-bad2627c92b8}"/>
  <p:tag name="TABLE_ENDDRAG_ORIGIN_RECT" val="673*378"/>
  <p:tag name="TABLE_ENDDRAG_RECT" val="152*18*673*378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COMMONDATA" val="eyJoZGlkIjoiYmI0ODZlMzdmMDc2YjRhN2JmODM5ZmNjOWEzNDQ1NzUifQ=="/>
  <p:tag name="commondata" val="eyJoZGlkIjoiZmRlNjNhMjY1NTg1NmE1M2JjZGIwMjA4NmM0NjU1NW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TABLE_BEAUTIFY" val="smartTable{f17ece59-e6b8-4709-ac08-e5fd0d0733b1}"/>
</p:tagLst>
</file>

<file path=ppt/tags/tag8.xml><?xml version="1.0" encoding="utf-8"?>
<p:tagLst xmlns:p="http://schemas.openxmlformats.org/presentationml/2006/main">
  <p:tag name="TABLE_ENDDRAG_ORIGIN_RECT" val="944*525"/>
  <p:tag name="TABLE_ENDDRAG_RECT" val="0*0*944*525"/>
</p:tagLst>
</file>

<file path=ppt/tags/tag9.xml><?xml version="1.0" encoding="utf-8"?>
<p:tagLst xmlns:p="http://schemas.openxmlformats.org/presentationml/2006/main">
  <p:tag name="TABLE_ENDDRAG_ORIGIN_RECT" val="856*514"/>
  <p:tag name="TABLE_ENDDRAG_RECT" val="22*16*856*515"/>
</p:tagLst>
</file>

<file path=ppt/theme/theme1.xml><?xml version="1.0" encoding="utf-8"?>
<a:theme xmlns:a="http://schemas.openxmlformats.org/drawingml/2006/main" name="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2896</Words>
  <Application>WPS 演示</Application>
  <PresentationFormat>宽屏</PresentationFormat>
  <Paragraphs>222</Paragraphs>
  <Slides>28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1" baseType="lpstr">
      <vt:lpstr>Arial</vt:lpstr>
      <vt:lpstr>宋体</vt:lpstr>
      <vt:lpstr>Wingdings</vt:lpstr>
      <vt:lpstr>思源黑体 CN Bold</vt:lpstr>
      <vt:lpstr>黑体</vt:lpstr>
      <vt:lpstr>思源黑体 CN Medium</vt:lpstr>
      <vt:lpstr>经典综艺体简</vt:lpstr>
      <vt:lpstr>等线</vt:lpstr>
      <vt:lpstr>微软雅黑</vt:lpstr>
      <vt:lpstr>张海山锐谐体</vt:lpstr>
      <vt:lpstr>华文楷体</vt:lpstr>
      <vt:lpstr>21</vt:lpstr>
      <vt:lpstr>Segoe Print</vt:lpstr>
      <vt:lpstr>Arial Unicode MS</vt:lpstr>
      <vt:lpstr>Calibri</vt:lpstr>
      <vt:lpstr>仿宋</vt:lpstr>
      <vt:lpstr>Calibri</vt:lpstr>
      <vt:lpstr>等线 Light</vt:lpstr>
      <vt:lpstr>思源黑体 CN Normal</vt:lpstr>
      <vt:lpstr>楷体</vt:lpstr>
      <vt:lpstr>方正宋刻本秀楷简体</vt:lpstr>
      <vt:lpstr>Impact</vt:lpstr>
      <vt:lpstr>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陈玉彬</cp:lastModifiedBy>
  <cp:revision>58</cp:revision>
  <dcterms:created xsi:type="dcterms:W3CDTF">2020-06-21T11:58:00Z</dcterms:created>
  <dcterms:modified xsi:type="dcterms:W3CDTF">2023-12-12T12:25:40Z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6773A90E8DA540108D47BD668823A341_13</vt:lpwstr>
  </property>
  <property fmtid="{D5CDD505-2E9C-101B-9397-08002B2CF9AE}" pid="3" name="KSOProductBuildVer">
    <vt:lpwstr>2052-12.1.0.15990</vt:lpwstr>
  </property>
</Properties>
</file>