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</p:sldMasterIdLst>
  <p:handoutMasterIdLst>
    <p:handoutMasterId r:id="rId24"/>
  </p:handoutMasterIdLst>
  <p:sldIdLst>
    <p:sldId id="380" r:id="rId5"/>
    <p:sldId id="386" r:id="rId6"/>
    <p:sldId id="385" r:id="rId7"/>
    <p:sldId id="377" r:id="rId8"/>
    <p:sldId id="383" r:id="rId9"/>
    <p:sldId id="356" r:id="rId10"/>
    <p:sldId id="376" r:id="rId11"/>
    <p:sldId id="369" r:id="rId12"/>
    <p:sldId id="366" r:id="rId13"/>
    <p:sldId id="359" r:id="rId14"/>
    <p:sldId id="361" r:id="rId15"/>
    <p:sldId id="362" r:id="rId16"/>
    <p:sldId id="375" r:id="rId17"/>
    <p:sldId id="382" r:id="rId18"/>
    <p:sldId id="331" r:id="rId19"/>
    <p:sldId id="379" r:id="rId20"/>
    <p:sldId id="372" r:id="rId21"/>
    <p:sldId id="368" r:id="rId22"/>
    <p:sldId id="374" r:id="rId23"/>
  </p:sldIdLst>
  <p:sldSz cx="9144000" cy="6858000" type="screen4x3"/>
  <p:notesSz cx="6858000" cy="9144000"/>
  <p:custDataLst>
    <p:tags r:id="rId2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66FF33"/>
    <a:srgbClr val="99FF66"/>
    <a:srgbClr val="FFFF99"/>
    <a:srgbClr val="FFFF0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8531"/>
  </p:normalViewPr>
  <p:slideViewPr>
    <p:cSldViewPr showGuides="1">
      <p:cViewPr varScale="1">
        <p:scale>
          <a:sx n="76" d="100"/>
          <a:sy n="76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8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8" Type="http://schemas.openxmlformats.org/officeDocument/2006/relationships/tags" Target="tags/tag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394467-F747-4D82-9296-64D61FF4F8C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96063" y="188913"/>
            <a:ext cx="2090737" cy="59372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23850" y="188913"/>
            <a:ext cx="6119813" cy="593725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/>
          <p:nvPr/>
        </p:nvGrpSpPr>
        <p:grpSpPr>
          <a:xfrm>
            <a:off x="1658938" y="1600200"/>
            <a:ext cx="6837362" cy="3200400"/>
            <a:chOff x="0" y="0"/>
            <a:chExt cx="4307" cy="2016"/>
          </a:xfrm>
        </p:grpSpPr>
        <p:sp>
          <p:nvSpPr>
            <p:cNvPr id="15" name="Oval 3"/>
            <p:cNvSpPr>
              <a:spLocks noChangeArrowheads="1"/>
            </p:cNvSpPr>
            <p:nvPr/>
          </p:nvSpPr>
          <p:spPr bwMode="auto">
            <a:xfrm flipH="1">
              <a:off x="3347" y="0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Oval 4"/>
            <p:cNvSpPr>
              <a:spLocks noChangeArrowheads="1"/>
            </p:cNvSpPr>
            <p:nvPr/>
          </p:nvSpPr>
          <p:spPr bwMode="auto">
            <a:xfrm flipH="1">
              <a:off x="2219" y="0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Oval 5"/>
            <p:cNvSpPr>
              <a:spLocks noChangeArrowheads="1"/>
            </p:cNvSpPr>
            <p:nvPr/>
          </p:nvSpPr>
          <p:spPr bwMode="auto">
            <a:xfrm flipH="1">
              <a:off x="1091" y="0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Oval 6"/>
            <p:cNvSpPr>
              <a:spLocks noChangeArrowheads="1"/>
            </p:cNvSpPr>
            <p:nvPr/>
          </p:nvSpPr>
          <p:spPr bwMode="auto">
            <a:xfrm flipH="1">
              <a:off x="1091" y="1056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Oval 7"/>
            <p:cNvSpPr>
              <a:spLocks noChangeArrowheads="1"/>
            </p:cNvSpPr>
            <p:nvPr/>
          </p:nvSpPr>
          <p:spPr bwMode="auto">
            <a:xfrm flipH="1">
              <a:off x="0" y="1056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 flipH="1">
              <a:off x="3347" y="1056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73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73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/>
            </a:lvl1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2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advTm="8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8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8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8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8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8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8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8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8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91313" y="333375"/>
            <a:ext cx="2078037" cy="57975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81713" cy="57975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8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l"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8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2.png"/><Relationship Id="rId14" Type="http://schemas.openxmlformats.org/officeDocument/2006/relationships/audio" Target="../media/audio1.wav"/><Relationship Id="rId13" Type="http://schemas.openxmlformats.org/officeDocument/2006/relationships/hyperlink" Target="http://www.51ppt.com.cn/" TargetMode="Externa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26" descr="5-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>
          <a:xfrm>
            <a:off x="323850" y="188913"/>
            <a:ext cx="3924300" cy="8366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个人基本信息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51692" y="5781880"/>
            <a:ext cx="26212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 w="11430">
                  <a:solidFill>
                    <a:schemeClr val="accent2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hlinkClick r:id="rId13"/>
              </a:rPr>
              <a:t>无忧</a:t>
            </a:r>
            <a:r>
              <a:rPr kumimoji="0" lang="en-US" altLang="zh-CN" sz="1800" b="1" i="0" u="none" strike="noStrike" kern="1200" cap="none" spc="0" normalizeH="0" baseline="0" noProof="0" dirty="0">
                <a:ln w="11430">
                  <a:solidFill>
                    <a:schemeClr val="accent2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hlinkClick r:id="rId13"/>
              </a:rPr>
              <a:t>PPT</a:t>
            </a:r>
            <a:r>
              <a:rPr kumimoji="0" lang="zh-CN" altLang="en-US" sz="1800" b="1" i="0" u="none" strike="noStrike" kern="1200" cap="none" spc="0" normalizeH="0" baseline="0" noProof="0" dirty="0">
                <a:ln w="11430">
                  <a:solidFill>
                    <a:schemeClr val="accent2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hlinkClick r:id="rId13"/>
              </a:rPr>
              <a:t>整理发布</a:t>
            </a:r>
            <a:endParaRPr kumimoji="0" lang="zh-CN" altLang="en-US" sz="1800" b="1" i="0" u="none" strike="noStrike" kern="1200" cap="none" spc="0" normalizeH="0" baseline="0" noProof="0" dirty="0">
              <a:ln w="11430">
                <a:solidFill>
                  <a:schemeClr val="accent2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32" name="Picture 8" descr="arr-7">
            <a:hlinkClick r:id="" action="ppaction://hlinkshowjump?jump=nextslide">
              <a:snd r:embed="rId14" name="chimes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86700" y="457200"/>
            <a:ext cx="1257300" cy="903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1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53400" y="0"/>
            <a:ext cx="762000" cy="457200"/>
          </a:xfrm>
          <a:prstGeom prst="actionButtonBackPrevious">
            <a:avLst/>
          </a:prstGeom>
          <a:solidFill>
            <a:srgbClr val="008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华文细黑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华文细黑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华文细黑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华文细黑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华文细黑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华文细黑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华文细黑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华文细黑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2162175" cy="9715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1" name="Group 3"/>
          <p:cNvGrpSpPr/>
          <p:nvPr/>
        </p:nvGrpSpPr>
        <p:grpSpPr>
          <a:xfrm>
            <a:off x="611188" y="5300663"/>
            <a:ext cx="7615237" cy="1106487"/>
            <a:chOff x="0" y="0"/>
            <a:chExt cx="4797" cy="697"/>
          </a:xfrm>
        </p:grpSpPr>
        <p:sp>
          <p:nvSpPr>
            <p:cNvPr id="4105" name="Oval 4"/>
            <p:cNvSpPr>
              <a:spLocks noChangeArrowheads="1"/>
            </p:cNvSpPr>
            <p:nvPr/>
          </p:nvSpPr>
          <p:spPr bwMode="auto">
            <a:xfrm flipH="1">
              <a:off x="2392" y="0"/>
              <a:ext cx="696" cy="69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06" name="Oval 5"/>
            <p:cNvSpPr>
              <a:spLocks noChangeArrowheads="1"/>
            </p:cNvSpPr>
            <p:nvPr/>
          </p:nvSpPr>
          <p:spPr bwMode="auto">
            <a:xfrm flipH="1">
              <a:off x="4102" y="0"/>
              <a:ext cx="695" cy="69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07" name="Oval 6"/>
            <p:cNvSpPr>
              <a:spLocks noChangeArrowheads="1"/>
            </p:cNvSpPr>
            <p:nvPr/>
          </p:nvSpPr>
          <p:spPr bwMode="auto">
            <a:xfrm flipH="1">
              <a:off x="0" y="1"/>
              <a:ext cx="695" cy="69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08" name="Oval 7"/>
            <p:cNvSpPr>
              <a:spLocks noChangeArrowheads="1"/>
            </p:cNvSpPr>
            <p:nvPr/>
          </p:nvSpPr>
          <p:spPr bwMode="auto">
            <a:xfrm flipH="1">
              <a:off x="3309" y="0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09" name="Oval 8"/>
            <p:cNvSpPr>
              <a:spLocks noChangeArrowheads="1"/>
            </p:cNvSpPr>
            <p:nvPr/>
          </p:nvSpPr>
          <p:spPr bwMode="auto">
            <a:xfrm flipH="1">
              <a:off x="811" y="0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057" name="Rectangle 9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7204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0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204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0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204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/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  <p:sp>
        <p:nvSpPr>
          <p:cNvPr id="2061" name="Rectangle 13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advTm="8000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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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hyperlink" Target="&#22825;&#24179;&#30340;&#20351;&#29992;&#35838;&#20214;\&#21021;&#20013;&#29289;&#29702;&#23454;&#39564;&#8212;&#8212;&#25176;&#30424;&#22825;&#24179;&#30340;&#20351;&#29992;.mp4" TargetMode="Externa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1.png"/><Relationship Id="rId2" Type="http://schemas.openxmlformats.org/officeDocument/2006/relationships/image" Target="NULL" TargetMode="External"/><Relationship Id="rId1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23.jpeg"/><Relationship Id="rId2" Type="http://schemas.openxmlformats.org/officeDocument/2006/relationships/image" Target="NULL" TargetMode="External"/><Relationship Id="rId1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0.xml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image" Target="../media/image4.pn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hyperlink" Target="&#29289;&#29702;&#23454;&#39564;&#8212;&#8212;&#25176;&#30424;&#22825;&#24179;&#30340;&#26500;&#36896;.mp4" TargetMode="Externa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hyperlink" Target="&#21021;&#20013;&#29289;&#29702;&#23454;&#39564;&#8212;&#8212;&#25176;&#30424;&#22825;&#24179;&#30340;&#20351;&#29992;.mp4" TargetMode="External"/><Relationship Id="rId2" Type="http://schemas.openxmlformats.org/officeDocument/2006/relationships/hyperlink" Target="&#22825;&#24179;&#30340;&#20351;&#29992;&#35838;&#20214;\&#21021;&#20013;&#29289;&#29702;&#23454;&#39564;&#8212;&#8212;&#25176;&#30424;&#22825;&#24179;&#30340;&#20351;&#29992;.mp4" TargetMode="Externa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10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28750"/>
            <a:ext cx="9144000" cy="5429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0" name="WordArt 4"/>
          <p:cNvSpPr>
            <a:spLocks noTextEdit="1"/>
          </p:cNvSpPr>
          <p:nvPr/>
        </p:nvSpPr>
        <p:spPr>
          <a:xfrm>
            <a:off x="0" y="-6350"/>
            <a:ext cx="8929688" cy="2649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62"/>
              </a:avLst>
            </a:prstTxWarp>
            <a:normAutofit/>
          </a:bodyPr>
          <a:p>
            <a:pPr algn="ctr"/>
            <a:r>
              <a:rPr lang="zh-CN" altLang="en-US" sz="29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测量物体的质量</a:t>
            </a:r>
            <a:endParaRPr lang="zh-CN" altLang="en-US" sz="2900">
              <a:ln w="19050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171" name="TextBox 3"/>
          <p:cNvSpPr txBox="1"/>
          <p:nvPr/>
        </p:nvSpPr>
        <p:spPr>
          <a:xfrm>
            <a:off x="3000375" y="5072063"/>
            <a:ext cx="6143625" cy="67564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800" b="1" dirty="0">
                <a:latin typeface="Arial" panose="020B0604020202020204" pitchFamily="34" charset="0"/>
                <a:ea typeface="宋体" panose="02010600030101010101" pitchFamily="2" charset="-122"/>
              </a:rPr>
              <a:t>四川省双流艺体中学  许洋</a:t>
            </a:r>
            <a:endParaRPr lang="zh-CN" altLang="en-US" sz="3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Text Box 2"/>
          <p:cNvSpPr txBox="1"/>
          <p:nvPr/>
        </p:nvSpPr>
        <p:spPr>
          <a:xfrm>
            <a:off x="5368925" y="2549525"/>
            <a:ext cx="2954338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平衡螺母的调节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6386" name="Picture 3" descr="zq天平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9813" y="617538"/>
            <a:ext cx="3684587" cy="2846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Text Box 4"/>
          <p:cNvSpPr txBox="1"/>
          <p:nvPr/>
        </p:nvSpPr>
        <p:spPr>
          <a:xfrm>
            <a:off x="1122363" y="1201738"/>
            <a:ext cx="1371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甲图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6388" name="Picture 5" descr="yq准天平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088" y="3300413"/>
            <a:ext cx="3886200" cy="2951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5414" name="AutoShape 6"/>
          <p:cNvSpPr/>
          <p:nvPr/>
        </p:nvSpPr>
        <p:spPr>
          <a:xfrm>
            <a:off x="3832225" y="785813"/>
            <a:ext cx="3194050" cy="1641475"/>
          </a:xfrm>
          <a:prstGeom prst="wedgeEllipseCallout">
            <a:avLst>
              <a:gd name="adj1" fmla="val -78231"/>
              <a:gd name="adj2" fmla="val 541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lnSpc>
                <a:spcPct val="120000"/>
              </a:lnSpc>
            </a:pPr>
            <a:endParaRPr lang="en-US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指针偏左，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左边重，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往右调。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>
              <a:lnSpc>
                <a:spcPct val="120000"/>
              </a:lnSpc>
            </a:pPr>
            <a:endParaRPr lang="en-US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5415" name="AutoShape 7"/>
          <p:cNvSpPr/>
          <p:nvPr/>
        </p:nvSpPr>
        <p:spPr>
          <a:xfrm>
            <a:off x="4584700" y="3744913"/>
            <a:ext cx="1995488" cy="1890712"/>
          </a:xfrm>
          <a:prstGeom prst="wedgeEllipseCallout">
            <a:avLst>
              <a:gd name="adj1" fmla="val -129079"/>
              <a:gd name="adj2" fmla="val -2976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指针偏右，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右边重，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往左调。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5416" name="AutoShape 8"/>
          <p:cNvSpPr/>
          <p:nvPr/>
        </p:nvSpPr>
        <p:spPr>
          <a:xfrm>
            <a:off x="1206500" y="2767013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5417" name="AutoShape 9"/>
          <p:cNvSpPr/>
          <p:nvPr/>
        </p:nvSpPr>
        <p:spPr>
          <a:xfrm>
            <a:off x="3937000" y="2233613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5418" name="AutoShape 10"/>
          <p:cNvSpPr/>
          <p:nvPr/>
        </p:nvSpPr>
        <p:spPr>
          <a:xfrm>
            <a:off x="3803650" y="5908675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rgbClr val="FF0000"/>
          </a:solidFill>
          <a:ln w="952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5419" name="AutoShape 11"/>
          <p:cNvSpPr/>
          <p:nvPr/>
        </p:nvSpPr>
        <p:spPr>
          <a:xfrm>
            <a:off x="1017588" y="54737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rgbClr val="FF0000"/>
          </a:solidFill>
          <a:ln w="952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5" name="Text Box 12"/>
          <p:cNvSpPr txBox="1"/>
          <p:nvPr/>
        </p:nvSpPr>
        <p:spPr>
          <a:xfrm>
            <a:off x="1171575" y="3962400"/>
            <a:ext cx="1143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乙图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5421" name="Rectangle 13"/>
          <p:cNvSpPr/>
          <p:nvPr/>
        </p:nvSpPr>
        <p:spPr>
          <a:xfrm>
            <a:off x="6618288" y="3803650"/>
            <a:ext cx="1787525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左偏右调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45422" name="Rectangle 14"/>
          <p:cNvSpPr/>
          <p:nvPr/>
        </p:nvSpPr>
        <p:spPr>
          <a:xfrm>
            <a:off x="6607175" y="4618038"/>
            <a:ext cx="1787525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右偏左调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6398" name="TextBox 14"/>
          <p:cNvSpPr txBox="1"/>
          <p:nvPr/>
        </p:nvSpPr>
        <p:spPr>
          <a:xfrm>
            <a:off x="285750" y="285750"/>
            <a:ext cx="2000250" cy="5238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 anchorCtr="0">
            <a:spAutoFit/>
          </a:bodyPr>
          <a:p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4" grpId="0" bldLvl="0" animBg="1"/>
      <p:bldP spid="145415" grpId="0" bldLvl="0" animBg="1"/>
      <p:bldP spid="145416" grpId="0" animBg="1"/>
      <p:bldP spid="145417" grpId="0" animBg="1"/>
      <p:bldP spid="145418" grpId="0" animBg="1"/>
      <p:bldP spid="145419" grpId="0" animBg="1"/>
      <p:bldP spid="145421" grpId="0" animBg="1"/>
      <p:bldP spid="145421" grpId="1" bldLvl="0"/>
      <p:bldP spid="1454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09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500438" cy="2762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0550"/>
            <a:ext cx="3500438" cy="2798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3521075" y="0"/>
            <a:ext cx="5551488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46800" r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通过视频归纳：天平的使用方法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412" name="Oval 6"/>
          <p:cNvSpPr/>
          <p:nvPr/>
        </p:nvSpPr>
        <p:spPr>
          <a:xfrm>
            <a:off x="2071688" y="4638675"/>
            <a:ext cx="942975" cy="6477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3" name="Oval 7"/>
          <p:cNvSpPr/>
          <p:nvPr/>
        </p:nvSpPr>
        <p:spPr>
          <a:xfrm>
            <a:off x="898525" y="3143250"/>
            <a:ext cx="865188" cy="503238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4" name="Oval 10"/>
          <p:cNvSpPr/>
          <p:nvPr/>
        </p:nvSpPr>
        <p:spPr>
          <a:xfrm>
            <a:off x="781050" y="1214438"/>
            <a:ext cx="576263" cy="504825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7467" name="Rectangle 11"/>
          <p:cNvSpPr>
            <a:spLocks noChangeArrowheads="1"/>
          </p:cNvSpPr>
          <p:nvPr/>
        </p:nvSpPr>
        <p:spPr bwMode="auto">
          <a:xfrm>
            <a:off x="3459163" y="765175"/>
            <a:ext cx="5256213" cy="15700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1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、把天平放在水平台上，把</a:t>
            </a:r>
            <a:r>
              <a:rPr kumimoji="0" lang="zh-CN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      </a:t>
            </a:r>
            <a:r>
              <a:rPr kumimoji="0" lang="en-US" altLang="zh-CN" sz="3200" b="1" i="0" u="sng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__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放在标尺左端零刻线处。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3913188" y="1206500"/>
            <a:ext cx="187325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游码 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147469" name="Rectangle 13"/>
          <p:cNvSpPr>
            <a:spLocks noChangeArrowheads="1"/>
          </p:cNvSpPr>
          <p:nvPr/>
        </p:nvSpPr>
        <p:spPr bwMode="auto">
          <a:xfrm>
            <a:off x="3527425" y="4148138"/>
            <a:ext cx="5545138" cy="20621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2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、调节</a:t>
            </a:r>
            <a:r>
              <a:rPr kumimoji="0" lang="zh-CN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      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，使指针指在分度盘的</a:t>
            </a:r>
            <a:r>
              <a:rPr kumimoji="0" lang="zh-CN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    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。或者指针在中线左右摆动的幅度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____,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此时横梁平衡。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4981575" y="4064000"/>
            <a:ext cx="2376488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平衡螺母</a:t>
            </a:r>
            <a:endParaRPr kumimoji="0" lang="zh-CN" altLang="en-US" sz="3200" b="1" kern="1200" cap="none" spc="0" normalizeH="0" baseline="0" noProof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147471" name="Text Box 15"/>
          <p:cNvSpPr txBox="1">
            <a:spLocks noChangeArrowheads="1"/>
          </p:cNvSpPr>
          <p:nvPr/>
        </p:nvSpPr>
        <p:spPr bwMode="auto">
          <a:xfrm>
            <a:off x="6124575" y="4635500"/>
            <a:ext cx="2447925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中央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17420" name="TextBox 20"/>
          <p:cNvSpPr txBox="1"/>
          <p:nvPr/>
        </p:nvSpPr>
        <p:spPr>
          <a:xfrm>
            <a:off x="3357563" y="466725"/>
            <a:ext cx="1785937" cy="461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称量前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00438" y="2286000"/>
            <a:ext cx="5500688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切记：每次称量前，都要用</a:t>
            </a:r>
            <a:r>
              <a:rPr kumimoji="0" lang="zh-CN" altLang="en-US" sz="3600" b="1" u="sng" kern="1200" cap="none" spc="0" normalizeH="0" baseline="0" noProof="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镊子</a:t>
            </a:r>
            <a:r>
              <a:rPr kumimoji="0" lang="zh-CN" altLang="en-US" sz="3600" b="1" kern="1200" cap="none" spc="0" normalizeH="0" baseline="0" noProof="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将</a:t>
            </a:r>
            <a:r>
              <a:rPr kumimoji="0" lang="zh-CN" altLang="en-US" sz="3600" b="1" u="sng" kern="1200" cap="none" spc="0" normalizeH="0" baseline="0" noProof="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游码</a:t>
            </a:r>
            <a:r>
              <a:rPr kumimoji="0" lang="zh-CN" altLang="en-US" sz="3600" b="1" kern="1200" cap="none" spc="0" normalizeH="0" baseline="0" noProof="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拨至标尺左端的零刻线处。</a:t>
            </a:r>
            <a:endParaRPr kumimoji="0" lang="zh-CN" altLang="en-US" sz="36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0438" y="5630863"/>
            <a:ext cx="3929062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相等</a:t>
            </a:r>
            <a:endParaRPr lang="zh-CN" altLang="en-US" sz="3200" b="1" dirty="0">
              <a:latin typeface="Arial" panose="020B0604020202020204" pitchFamily="34" charset="0"/>
              <a:ea typeface="华文楷体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71437" y="6143625"/>
            <a:ext cx="8929687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ClrTx/>
              <a:buFontTx/>
            </a:pPr>
            <a:r>
              <a:rPr lang="zh-CN" altLang="en-US" sz="3200" b="1" dirty="0">
                <a:solidFill>
                  <a:srgbClr val="0000E5"/>
                </a:solidFill>
                <a:latin typeface="宋体" panose="02010600030101010101" pitchFamily="2" charset="-122"/>
                <a:ea typeface="楷体" panose="02010609060101010101" pitchFamily="49" charset="-122"/>
              </a:rPr>
              <a:t>托盘天平调平口诀：指针左偏</a:t>
            </a:r>
            <a:r>
              <a:rPr lang="en-US" altLang="zh-CN" sz="3200" b="1" dirty="0">
                <a:solidFill>
                  <a:srgbClr val="0000E5"/>
                </a:solidFill>
                <a:latin typeface="宋体" panose="02010600030101010101" pitchFamily="2" charset="-122"/>
                <a:ea typeface="楷体" panose="02010609060101010101" pitchFamily="49" charset="-122"/>
              </a:rPr>
              <a:t>____,</a:t>
            </a:r>
            <a:r>
              <a:rPr lang="zh-CN" altLang="en-US" sz="3200" b="1" dirty="0">
                <a:solidFill>
                  <a:srgbClr val="0000E5"/>
                </a:solidFill>
                <a:latin typeface="宋体" panose="02010600030101010101" pitchFamily="2" charset="-122"/>
                <a:ea typeface="楷体" panose="02010609060101010101" pitchFamily="49" charset="-122"/>
              </a:rPr>
              <a:t>右偏</a:t>
            </a:r>
            <a:r>
              <a:rPr lang="en-US" altLang="zh-CN" sz="3200" b="1" dirty="0">
                <a:solidFill>
                  <a:srgbClr val="5959FF"/>
                </a:solidFill>
                <a:latin typeface="宋体" panose="02010600030101010101" pitchFamily="2" charset="-122"/>
                <a:ea typeface="楷体" panose="02010609060101010101" pitchFamily="49" charset="-122"/>
              </a:rPr>
              <a:t>____</a:t>
            </a:r>
            <a:r>
              <a:rPr lang="zh-CN" altLang="en-US" sz="3200" b="1" dirty="0">
                <a:solidFill>
                  <a:srgbClr val="0000E5"/>
                </a:solidFill>
                <a:latin typeface="宋体" panose="02010600030101010101" pitchFamily="2" charset="-122"/>
                <a:ea typeface="楷体" panose="02010609060101010101" pitchFamily="49" charset="-122"/>
              </a:rPr>
              <a:t>。</a:t>
            </a:r>
            <a:endParaRPr lang="zh-CN" altLang="en-US" sz="3200" b="1" dirty="0">
              <a:solidFill>
                <a:srgbClr val="0000E5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86375" y="6130925"/>
            <a:ext cx="1071563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右调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72313" y="6143625"/>
            <a:ext cx="1285875" cy="5857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左调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13063" y="1071563"/>
            <a:ext cx="620713" cy="3500438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830" b="1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同学们动手调节平衡</a:t>
            </a:r>
            <a:endParaRPr kumimoji="0" lang="zh-CN" altLang="en-US" sz="2830" b="1" kern="1200" cap="none" spc="0" normalizeH="0" baseline="0" noProof="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70" grpId="0"/>
      <p:bldP spid="147471" grpId="0"/>
      <p:bldP spid="22" grpId="0"/>
      <p:bldP spid="23" grpId="0"/>
      <p:bldP spid="24" grpId="0"/>
      <p:bldP spid="25" grpId="0"/>
      <p:bldP spid="26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Text Box 1026"/>
          <p:cNvSpPr txBox="1"/>
          <p:nvPr/>
        </p:nvSpPr>
        <p:spPr>
          <a:xfrm>
            <a:off x="0" y="4429125"/>
            <a:ext cx="8929688" cy="14462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lnSpc>
                <a:spcPct val="8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rgbClr val="3333CC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endParaRPr lang="en-US" altLang="zh-CN" sz="2400" b="1" dirty="0">
              <a:solidFill>
                <a:srgbClr val="33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</a:pPr>
            <a:endParaRPr lang="en-US" altLang="zh-CN" sz="2400" b="1" dirty="0">
              <a:solidFill>
                <a:srgbClr val="33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</a:pPr>
            <a:endParaRPr lang="en-US" altLang="zh-CN" sz="2400" b="1" dirty="0">
              <a:solidFill>
                <a:srgbClr val="33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/>
            <a:endParaRPr lang="zh-CN" altLang="en-US" sz="2400" b="1" dirty="0">
              <a:solidFill>
                <a:srgbClr val="8E163E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843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857750" cy="3214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42875" y="3382963"/>
            <a:ext cx="8215313" cy="30464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3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、把被测物体放在</a:t>
            </a:r>
            <a:r>
              <a:rPr kumimoji="0" lang="zh-CN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      </a:t>
            </a:r>
            <a:r>
              <a:rPr kumimoji="0" lang="en-US" altLang="zh-CN" sz="3200" b="1" i="0" u="sng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____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中，用</a:t>
            </a:r>
            <a:r>
              <a:rPr kumimoji="0" lang="en-US" altLang="zh-CN" sz="3200" b="1" i="0" u="sng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______</a:t>
            </a:r>
            <a:r>
              <a:rPr kumimoji="0" lang="zh-CN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     </a:t>
            </a:r>
            <a:r>
              <a:rPr kumimoji="0" lang="en-US" altLang="zh-CN" sz="3200" b="1" i="0" u="sng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___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_GB2312"/>
                <a:cs typeface="+mn-cs"/>
              </a:rPr>
              <a:t>按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_GB2312"/>
                <a:cs typeface="+mn-cs"/>
              </a:rPr>
              <a:t>___________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的顺序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_GB2312"/>
                <a:cs typeface="+mn-cs"/>
              </a:rPr>
              <a:t>加减适当的砝码放在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_GB2312"/>
                <a:cs typeface="+mn-cs"/>
              </a:rPr>
              <a:t>_____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_GB2312"/>
                <a:cs typeface="+mn-cs"/>
              </a:rPr>
              <a:t>中；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当所有适当的砝码都使用后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,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天平仍不平衡，在调节标尺上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_________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的位置使天平的指针指在分度盘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________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18436" name="TextBox 4"/>
          <p:cNvSpPr txBox="1"/>
          <p:nvPr/>
        </p:nvSpPr>
        <p:spPr>
          <a:xfrm>
            <a:off x="0" y="-65087"/>
            <a:ext cx="5286375" cy="7080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称量时</a:t>
            </a:r>
            <a:endParaRPr lang="zh-CN" altLang="en-US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4000500" y="3278188"/>
            <a:ext cx="1368425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左盘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6988175" y="3278188"/>
            <a:ext cx="1512888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镊子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703263" y="4349750"/>
            <a:ext cx="1368425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右盘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18440" name="Oval 8"/>
          <p:cNvSpPr/>
          <p:nvPr/>
        </p:nvSpPr>
        <p:spPr>
          <a:xfrm>
            <a:off x="357188" y="928688"/>
            <a:ext cx="1000125" cy="792162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41" name="Oval 9"/>
          <p:cNvSpPr/>
          <p:nvPr/>
        </p:nvSpPr>
        <p:spPr>
          <a:xfrm>
            <a:off x="2500313" y="785813"/>
            <a:ext cx="1008062" cy="720725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750" y="3844925"/>
            <a:ext cx="2357438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从大到小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3500" y="4773613"/>
            <a:ext cx="1357313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游码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4875" y="5273675"/>
            <a:ext cx="1857375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中央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8445" name="TextBox 15">
            <a:hlinkClick r:id="rId2" action="ppaction://hlinkfile"/>
          </p:cNvPr>
          <p:cNvSpPr txBox="1"/>
          <p:nvPr/>
        </p:nvSpPr>
        <p:spPr>
          <a:xfrm>
            <a:off x="4857750" y="500063"/>
            <a:ext cx="4286250" cy="1384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请同学们观看托盘天平的使用视频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1.30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完成学案的填空。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1"/>
          <p:cNvSpPr/>
          <p:nvPr/>
        </p:nvSpPr>
        <p:spPr>
          <a:xfrm>
            <a:off x="0" y="714375"/>
            <a:ext cx="9429750" cy="1938338"/>
          </a:xfrm>
          <a:prstGeom prst="rect">
            <a:avLst/>
          </a:prstGeom>
          <a:noFill/>
          <a:ln w="12700">
            <a:noFill/>
          </a:ln>
        </p:spPr>
        <p:txBody>
          <a:bodyPr anchor="ctr" anchorCtr="0">
            <a:spAutoFit/>
          </a:bodyPr>
          <a:p>
            <a:pPr eaLnBrk="0" hangingPunct="0"/>
            <a:r>
              <a:rPr lang="en-US" altLang="zh-CN" sz="3000" b="1" dirty="0">
                <a:solidFill>
                  <a:srgbClr val="0000E5"/>
                </a:solidFill>
                <a:latin typeface="宋体" panose="02010600030101010101" pitchFamily="2" charset="-122"/>
                <a:ea typeface="楷体_GB2312" pitchFamily="49" charset="-122"/>
              </a:rPr>
              <a:t>4</a:t>
            </a:r>
            <a:r>
              <a:rPr lang="zh-CN" altLang="en-US" sz="3000" b="1" dirty="0">
                <a:solidFill>
                  <a:srgbClr val="0000E5"/>
                </a:solidFill>
                <a:latin typeface="宋体" panose="02010600030101010101" pitchFamily="2" charset="-122"/>
                <a:ea typeface="楷体_GB2312" pitchFamily="49" charset="-122"/>
              </a:rPr>
              <a:t>（</a:t>
            </a:r>
            <a:r>
              <a:rPr lang="en-US" altLang="zh-CN" sz="3000" b="1" dirty="0">
                <a:solidFill>
                  <a:srgbClr val="0000E5"/>
                </a:solidFill>
                <a:latin typeface="宋体" panose="02010600030101010101" pitchFamily="2" charset="-122"/>
                <a:ea typeface="楷体_GB2312" pitchFamily="49" charset="-122"/>
              </a:rPr>
              <a:t>a</a:t>
            </a:r>
            <a:r>
              <a:rPr lang="zh-CN" altLang="en-US" sz="3000" b="1" dirty="0">
                <a:solidFill>
                  <a:srgbClr val="0000E5"/>
                </a:solidFill>
                <a:latin typeface="宋体" panose="02010600030101010101" pitchFamily="2" charset="-122"/>
                <a:ea typeface="楷体_GB2312" pitchFamily="49" charset="-122"/>
              </a:rPr>
              <a:t>）天平平衡时左盘被测物体的质量等于右盘所有</a:t>
            </a:r>
            <a:r>
              <a:rPr lang="en-US" altLang="zh-CN" sz="3000" b="1" u="sng" dirty="0">
                <a:solidFill>
                  <a:srgbClr val="0000E5"/>
                </a:solidFill>
                <a:latin typeface="宋体" panose="02010600030101010101" pitchFamily="2" charset="-122"/>
                <a:ea typeface="楷体_GB2312" pitchFamily="49" charset="-122"/>
              </a:rPr>
              <a:t>____</a:t>
            </a:r>
            <a:r>
              <a:rPr lang="zh-CN" altLang="en-US" sz="3000" b="1" dirty="0">
                <a:solidFill>
                  <a:srgbClr val="0000E5"/>
                </a:solidFill>
                <a:latin typeface="宋体" panose="02010600030101010101" pitchFamily="2" charset="-122"/>
                <a:ea typeface="楷体_GB2312" pitchFamily="49" charset="-122"/>
              </a:rPr>
              <a:t>的质量加上</a:t>
            </a:r>
            <a:r>
              <a:rPr lang="en-US" altLang="zh-CN" sz="3000" b="1" dirty="0">
                <a:solidFill>
                  <a:srgbClr val="0000E5"/>
                </a:solidFill>
                <a:latin typeface="宋体" panose="02010600030101010101" pitchFamily="2" charset="-122"/>
                <a:ea typeface="楷体_GB2312" pitchFamily="49" charset="-122"/>
              </a:rPr>
              <a:t>_</a:t>
            </a:r>
            <a:r>
              <a:rPr lang="en-US" altLang="zh-CN" sz="3000" b="1" u="sng" dirty="0">
                <a:solidFill>
                  <a:srgbClr val="0000E5"/>
                </a:solidFill>
                <a:latin typeface="宋体" panose="02010600030101010101" pitchFamily="2" charset="-122"/>
                <a:ea typeface="楷体_GB2312" pitchFamily="49" charset="-122"/>
              </a:rPr>
              <a:t>____</a:t>
            </a:r>
            <a:r>
              <a:rPr lang="zh-CN" altLang="en-US" sz="3000" b="1" dirty="0">
                <a:solidFill>
                  <a:srgbClr val="0000E5"/>
                </a:solidFill>
                <a:latin typeface="宋体" panose="02010600030101010101" pitchFamily="2" charset="-122"/>
                <a:ea typeface="楷体_GB2312" pitchFamily="49" charset="-122"/>
              </a:rPr>
              <a:t>对应的刻度值</a:t>
            </a:r>
            <a:r>
              <a:rPr lang="en-US" altLang="zh-CN" sz="3000" b="1" dirty="0">
                <a:solidFill>
                  <a:srgbClr val="0000E5"/>
                </a:solidFill>
                <a:latin typeface="宋体" panose="02010600030101010101" pitchFamily="2" charset="-122"/>
                <a:ea typeface="楷体_GB2312" pitchFamily="49" charset="-122"/>
              </a:rPr>
              <a:t>.</a:t>
            </a:r>
            <a:r>
              <a:rPr lang="zh-CN" altLang="en-US" sz="3000" b="1" dirty="0">
                <a:solidFill>
                  <a:srgbClr val="0000E5"/>
                </a:solidFill>
                <a:latin typeface="宋体" panose="02010600030101010101" pitchFamily="2" charset="-122"/>
                <a:ea typeface="楷体_GB2312" pitchFamily="49" charset="-122"/>
              </a:rPr>
              <a:t>（</a:t>
            </a:r>
            <a:r>
              <a:rPr lang="en-US" altLang="zh-CN" sz="3000" b="1" dirty="0">
                <a:solidFill>
                  <a:srgbClr val="0000E5"/>
                </a:solidFill>
                <a:latin typeface="宋体" panose="02010600030101010101" pitchFamily="2" charset="-122"/>
                <a:ea typeface="楷体_GB2312" pitchFamily="49" charset="-122"/>
              </a:rPr>
              <a:t>b</a:t>
            </a:r>
            <a:r>
              <a:rPr lang="zh-CN" altLang="en-US" sz="3000" b="1" dirty="0">
                <a:solidFill>
                  <a:srgbClr val="0000E5"/>
                </a:solidFill>
                <a:latin typeface="宋体" panose="02010600030101010101" pitchFamily="2" charset="-122"/>
                <a:ea typeface="楷体_GB2312" pitchFamily="49" charset="-122"/>
              </a:rPr>
              <a:t>）在读游码时，以游码</a:t>
            </a:r>
            <a:r>
              <a:rPr lang="en-US" altLang="zh-CN" sz="3000" b="1" dirty="0">
                <a:solidFill>
                  <a:srgbClr val="0000E5"/>
                </a:solidFill>
                <a:latin typeface="宋体" panose="02010600030101010101" pitchFamily="2" charset="-122"/>
                <a:ea typeface="楷体_GB2312" pitchFamily="49" charset="-122"/>
              </a:rPr>
              <a:t>______</a:t>
            </a:r>
            <a:r>
              <a:rPr lang="zh-CN" altLang="en-US" sz="3000" b="1" dirty="0">
                <a:solidFill>
                  <a:srgbClr val="0000E5"/>
                </a:solidFill>
                <a:latin typeface="宋体" panose="02010600030101010101" pitchFamily="2" charset="-122"/>
                <a:ea typeface="楷体_GB2312" pitchFamily="49" charset="-122"/>
              </a:rPr>
              <a:t>边缘所对标尺的刻度值为准，为什么？</a:t>
            </a:r>
            <a:endParaRPr lang="zh-CN" altLang="en-US" sz="3000" b="1" dirty="0">
              <a:solidFill>
                <a:srgbClr val="0000E5"/>
              </a:solidFill>
              <a:latin typeface="宋体" panose="02010600030101010101" pitchFamily="2" charset="-122"/>
              <a:ea typeface="楷体_GB2312" pitchFamily="49" charset="-122"/>
            </a:endParaRPr>
          </a:p>
          <a:p>
            <a:pPr eaLnBrk="0" hangingPunct="0"/>
            <a:endParaRPr lang="zh-CN" altLang="en-US" sz="3000" b="1" dirty="0">
              <a:solidFill>
                <a:srgbClr val="0000E5"/>
              </a:solidFill>
              <a:latin typeface="华文行楷" pitchFamily="2" charset="-122"/>
              <a:ea typeface="楷体_GB2312" pitchFamily="49" charset="-122"/>
            </a:endParaRPr>
          </a:p>
        </p:txBody>
      </p:sp>
      <p:pic>
        <p:nvPicPr>
          <p:cNvPr id="16387" name="Picture 6" descr="C:\Documents and Settings\czwlzx\Local Settings\Temp\CyberArticle\8b6061f83368647ead828f651819a910_files\13203685_fc2dff43fe521cf8d71f1191e8f791dc.jpg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3929063" y="3429000"/>
            <a:ext cx="4962525" cy="228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-71437" y="1130300"/>
            <a:ext cx="1214437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砝码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500" y="1071563"/>
            <a:ext cx="1143000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游码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1571625" y="1571625"/>
            <a:ext cx="1143000" cy="584200"/>
          </a:xfrm>
        </p:spPr>
        <p:txBody>
          <a:bodyPr vert="horz" wrap="square" lIns="91440" tIns="45720" rIns="91440" bIns="45720" anchor="b" anchorCtr="0">
            <a:spAutoFit/>
          </a:bodyPr>
          <a:p>
            <a:pPr>
              <a:buClrTx/>
              <a:buSzTx/>
              <a:buFontTx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楷体_GB2312" pitchFamily="49" charset="-122"/>
                <a:cs typeface="+mj-cs"/>
              </a:rPr>
              <a:t>左侧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楷体_GB2312" pitchFamily="49" charset="-122"/>
              <a:cs typeface="+mj-cs"/>
            </a:endParaRPr>
          </a:p>
        </p:txBody>
      </p:sp>
      <p:sp>
        <p:nvSpPr>
          <p:cNvPr id="9" name="Line 8"/>
          <p:cNvSpPr/>
          <p:nvPr/>
        </p:nvSpPr>
        <p:spPr>
          <a:xfrm>
            <a:off x="6429375" y="4605338"/>
            <a:ext cx="46038" cy="2395537"/>
          </a:xfrm>
          <a:prstGeom prst="line">
            <a:avLst/>
          </a:prstGeom>
          <a:ln w="76200" cap="flat" cmpd="sng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</p:spPr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1438" y="6154738"/>
            <a:ext cx="9358313" cy="56038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4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ea"/>
                <a:ea typeface="楷体_GB2312"/>
                <a:cs typeface="Arial" panose="020B0604020202020204" pitchFamily="34" charset="0"/>
              </a:rPr>
              <a:t>5</a:t>
            </a:r>
            <a:r>
              <a:rPr kumimoji="0" lang="zh-CN" altLang="en-US" sz="304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ea"/>
                <a:ea typeface="楷体_GB2312"/>
                <a:cs typeface="Arial" panose="020B0604020202020204" pitchFamily="34" charset="0"/>
              </a:rPr>
              <a:t>、要用镊子将</a:t>
            </a:r>
            <a:r>
              <a:rPr kumimoji="0" lang="zh-CN" altLang="en-US" sz="304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楷体_GB2312"/>
                <a:cs typeface="Arial" panose="020B0604020202020204" pitchFamily="34" charset="0"/>
              </a:rPr>
              <a:t>砝码</a:t>
            </a:r>
            <a:r>
              <a:rPr kumimoji="0" lang="zh-CN" altLang="en-US" sz="304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ea"/>
                <a:ea typeface="楷体_GB2312"/>
                <a:cs typeface="Arial" panose="020B0604020202020204" pitchFamily="34" charset="0"/>
              </a:rPr>
              <a:t>夹回砝码盒，</a:t>
            </a:r>
            <a:r>
              <a:rPr kumimoji="0" lang="zh-CN" altLang="en-US" sz="304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楷体_GB2312"/>
                <a:cs typeface="Arial" panose="020B0604020202020204" pitchFamily="34" charset="0"/>
              </a:rPr>
              <a:t>游码</a:t>
            </a:r>
            <a:r>
              <a:rPr kumimoji="0" lang="zh-CN" altLang="en-US" sz="304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ea"/>
                <a:ea typeface="楷体_GB2312"/>
                <a:cs typeface="Arial" panose="020B0604020202020204" pitchFamily="34" charset="0"/>
              </a:rPr>
              <a:t>拨回零刻度处。</a:t>
            </a:r>
            <a:endParaRPr kumimoji="0" lang="zh-CN" altLang="en-US" sz="304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ea"/>
              <a:ea typeface="楷体_GB231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75" y="0"/>
            <a:ext cx="5286375" cy="7080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读数时</a:t>
            </a:r>
            <a:endParaRPr lang="zh-CN" altLang="en-US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364163"/>
            <a:ext cx="2786063" cy="7080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ClrTx/>
              <a:buFontTx/>
            </a:pP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测量结束时</a:t>
            </a:r>
            <a:endParaRPr lang="zh-CN" altLang="en-US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3">
            <a:lum bright="-6000" contrast="26000"/>
          </a:blip>
          <a:stretch>
            <a:fillRect/>
          </a:stretch>
        </p:blipFill>
        <p:spPr>
          <a:xfrm>
            <a:off x="0" y="2143125"/>
            <a:ext cx="6394450" cy="1365250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15" name="Text Box 6"/>
          <p:cNvSpPr txBox="1"/>
          <p:nvPr/>
        </p:nvSpPr>
        <p:spPr>
          <a:xfrm>
            <a:off x="-133350" y="3571875"/>
            <a:ext cx="3419475" cy="646113"/>
          </a:xfrm>
          <a:prstGeom prst="rect">
            <a:avLst/>
          </a:prstGeom>
          <a:noFill/>
          <a:ln w="28575">
            <a:noFill/>
          </a:ln>
        </p:spPr>
        <p:txBody>
          <a:bodyPr anchor="t" anchorCtr="0">
            <a:spAutoFit/>
          </a:bodyPr>
          <a:p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分度值：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0.1g</a:t>
            </a:r>
            <a:endParaRPr lang="en-US" altLang="zh-CN" sz="3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Text Box 6"/>
          <p:cNvSpPr txBox="1"/>
          <p:nvPr/>
        </p:nvSpPr>
        <p:spPr>
          <a:xfrm>
            <a:off x="-71437" y="4214813"/>
            <a:ext cx="2832100" cy="647700"/>
          </a:xfrm>
          <a:prstGeom prst="rect">
            <a:avLst/>
          </a:prstGeom>
          <a:noFill/>
          <a:ln w="28575">
            <a:noFill/>
          </a:ln>
        </p:spPr>
        <p:txBody>
          <a:bodyPr anchor="t" anchorCtr="0">
            <a:spAutoFit/>
          </a:bodyPr>
          <a:p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示数：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2.4g</a:t>
            </a:r>
            <a:endParaRPr lang="en-US" altLang="zh-CN" sz="3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 bwMode="auto">
          <a:xfrm flipV="1">
            <a:off x="2755900" y="2500313"/>
            <a:ext cx="30163" cy="70326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2875" y="2882265"/>
            <a:ext cx="6993890" cy="55943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p>
            <a:pPr eaLnBrk="0" hangingPunct="0">
              <a:buClrTx/>
              <a:buFontTx/>
            </a:pPr>
            <a:r>
              <a:rPr lang="zh-CN" altLang="en-US" sz="3200" b="1" dirty="0">
                <a:solidFill>
                  <a:srgbClr val="0000E5"/>
                </a:solidFill>
                <a:latin typeface="华文行楷" pitchFamily="2" charset="-122"/>
                <a:ea typeface="楷体_GB2312"/>
              </a:rPr>
              <a:t>物体质量</a:t>
            </a:r>
            <a:r>
              <a:rPr lang="en-US" altLang="zh-CN" sz="3200" b="1" dirty="0">
                <a:solidFill>
                  <a:srgbClr val="0000E5"/>
                </a:solidFill>
                <a:latin typeface="华文行楷" pitchFamily="2" charset="-122"/>
                <a:ea typeface="楷体_GB2312"/>
              </a:rPr>
              <a:t>=</a:t>
            </a:r>
            <a:r>
              <a:rPr lang="zh-CN" altLang="en-US" sz="3200" b="1" dirty="0">
                <a:solidFill>
                  <a:srgbClr val="0000E5"/>
                </a:solidFill>
                <a:latin typeface="华文行楷" pitchFamily="2" charset="-122"/>
                <a:ea typeface="楷体_GB2312"/>
              </a:rPr>
              <a:t>砝码质量</a:t>
            </a:r>
            <a:r>
              <a:rPr lang="en-US" altLang="zh-CN" sz="3200" b="1" dirty="0">
                <a:solidFill>
                  <a:srgbClr val="0000E5"/>
                </a:solidFill>
                <a:latin typeface="华文行楷" pitchFamily="2" charset="-122"/>
                <a:ea typeface="楷体_GB2312"/>
              </a:rPr>
              <a:t>+</a:t>
            </a:r>
            <a:r>
              <a:rPr lang="zh-CN" altLang="en-US" sz="3200" b="1" dirty="0">
                <a:solidFill>
                  <a:srgbClr val="0000E5"/>
                </a:solidFill>
                <a:latin typeface="华文行楷" pitchFamily="2" charset="-122"/>
                <a:ea typeface="楷体_GB2312"/>
              </a:rPr>
              <a:t>游码对应刻度</a:t>
            </a:r>
            <a:r>
              <a:rPr lang="en-US" altLang="zh-CN" sz="3200" b="1" dirty="0">
                <a:solidFill>
                  <a:srgbClr val="0000E5"/>
                </a:solidFill>
                <a:latin typeface="华文行楷" pitchFamily="2" charset="-122"/>
                <a:ea typeface="楷体_GB2312"/>
              </a:rPr>
              <a:t>=</a:t>
            </a:r>
            <a:endParaRPr lang="zh-CN" altLang="en-US" sz="3200" b="1" dirty="0">
              <a:solidFill>
                <a:srgbClr val="FF0000"/>
              </a:solidFill>
              <a:latin typeface="华文行楷" pitchFamily="2" charset="-122"/>
              <a:ea typeface="楷体_GB231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86625" y="2928938"/>
            <a:ext cx="1928813" cy="3698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27g+2.2g=29.2g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2" grpId="0"/>
      <p:bldP spid="13" grpId="0"/>
      <p:bldP spid="15" grpId="0"/>
      <p:bldP spid="16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2214563" y="274638"/>
            <a:ext cx="5929312" cy="1143000"/>
          </a:xfrm>
        </p:spPr>
        <p:txBody>
          <a:bodyPr vert="horz" wrap="square" lIns="91440" tIns="45720" rIns="91440" bIns="45720" anchor="t" anchorCtr="0"/>
          <a:p>
            <a:r>
              <a:rPr lang="zh-CN" altLang="en-US" dirty="0"/>
              <a:t>教师演示</a:t>
            </a:r>
            <a:br>
              <a:rPr lang="en-US" altLang="zh-CN" dirty="0"/>
            </a:br>
            <a:r>
              <a:rPr lang="zh-CN" altLang="en-US" dirty="0"/>
              <a:t>学生分组实验</a:t>
            </a:r>
            <a:endParaRPr lang="zh-CN" altLang="en-US" dirty="0"/>
          </a:p>
        </p:txBody>
      </p:sp>
      <p:graphicFrame>
        <p:nvGraphicFramePr>
          <p:cNvPr id="60615" name="Group 19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543301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5791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E163E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物体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E163E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163E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估测（</a:t>
                      </a: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163E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163E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8E163E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163E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实测（</a:t>
                      </a: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163E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163E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8E163E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7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E163E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铜块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E163E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9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E163E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9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163E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铝块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8E163E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04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E163E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08" name="TextBox 3"/>
          <p:cNvSpPr txBox="1"/>
          <p:nvPr/>
        </p:nvSpPr>
        <p:spPr>
          <a:xfrm>
            <a:off x="285750" y="214313"/>
            <a:ext cx="2000250" cy="5238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 anchorCtr="0">
            <a:spAutoFit/>
          </a:bodyPr>
          <a:p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Text Box 6"/>
          <p:cNvSpPr txBox="1"/>
          <p:nvPr/>
        </p:nvSpPr>
        <p:spPr>
          <a:xfrm>
            <a:off x="539750" y="5084763"/>
            <a:ext cx="8077200" cy="7016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4000" dirty="0"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  <a:endParaRPr lang="en-US" altLang="zh-CN" sz="4000"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0487" name="Text Box 7"/>
          <p:cNvSpPr txBox="1"/>
          <p:nvPr/>
        </p:nvSpPr>
        <p:spPr>
          <a:xfrm>
            <a:off x="0" y="857250"/>
            <a:ext cx="9144000" cy="8678863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>
              <a:spcBef>
                <a:spcPct val="20000"/>
              </a:spcBef>
            </a:pPr>
            <a:r>
              <a:rPr lang="zh-CN" altLang="en-US" sz="3600" b="1" dirty="0">
                <a:solidFill>
                  <a:srgbClr val="CC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总结天平使用口诀：（</a:t>
            </a:r>
            <a:r>
              <a:rPr lang="zh-CN" altLang="en-US" sz="3600" b="1" dirty="0">
                <a:solidFill>
                  <a:srgbClr val="CC0000"/>
                </a:solidFill>
                <a:latin typeface="Tahoma" panose="020B060403050404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小组讨论</a:t>
            </a:r>
            <a:r>
              <a:rPr lang="zh-CN" altLang="en-US" sz="3600" b="1" dirty="0">
                <a:solidFill>
                  <a:srgbClr val="CC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）</a:t>
            </a:r>
            <a:endParaRPr lang="en-US" altLang="zh-CN" sz="3600" b="1" dirty="0">
              <a:solidFill>
                <a:srgbClr val="CC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r>
              <a:rPr lang="en-US" altLang="zh-CN" sz="3600" b="1" dirty="0">
                <a:solidFill>
                  <a:srgbClr val="CC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(a)</a:t>
            </a:r>
            <a:r>
              <a:rPr lang="zh-CN" altLang="en-US" sz="3600" b="1" dirty="0">
                <a:solidFill>
                  <a:srgbClr val="CC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称量前：两放一调平。</a:t>
            </a:r>
            <a:endParaRPr lang="en-US" altLang="zh-CN" sz="3600" b="1" dirty="0">
              <a:solidFill>
                <a:srgbClr val="CC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r>
              <a:rPr lang="en-US" altLang="zh-CN" sz="3600" b="1" dirty="0">
                <a:solidFill>
                  <a:srgbClr val="CC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(b)</a:t>
            </a:r>
            <a:r>
              <a:rPr lang="zh-CN" altLang="en-US" sz="3600" b="1" dirty="0">
                <a:solidFill>
                  <a:srgbClr val="CC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称量时：两放一调平。</a:t>
            </a:r>
            <a:endParaRPr lang="en-US" altLang="zh-CN" sz="3600" b="1" dirty="0">
              <a:solidFill>
                <a:srgbClr val="CC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r>
              <a:rPr lang="en-US" altLang="zh-CN" sz="3600" b="1" dirty="0">
                <a:solidFill>
                  <a:srgbClr val="CC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(c)</a:t>
            </a:r>
            <a:r>
              <a:rPr lang="zh-CN" altLang="en-US" sz="3600" b="1" dirty="0">
                <a:solidFill>
                  <a:srgbClr val="CC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读数时：砝码游码加起来，物体质量测出来。</a:t>
            </a:r>
            <a:endParaRPr lang="en-US" altLang="zh-CN" sz="3600" b="1" dirty="0">
              <a:solidFill>
                <a:srgbClr val="CC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r>
              <a:rPr lang="en-US" altLang="zh-CN" sz="3600" b="1" dirty="0">
                <a:solidFill>
                  <a:srgbClr val="CC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(d)</a:t>
            </a:r>
            <a:r>
              <a:rPr lang="zh-CN" altLang="en-US" sz="3600" b="1" dirty="0">
                <a:solidFill>
                  <a:srgbClr val="CC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结束时：砝码回盒，游码回零。</a:t>
            </a:r>
            <a:endParaRPr lang="en-US" altLang="zh-CN" sz="3600" b="1" dirty="0">
              <a:solidFill>
                <a:srgbClr val="CC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endParaRPr lang="zh-CN" altLang="en-US" sz="3600" b="1" dirty="0">
              <a:solidFill>
                <a:srgbClr val="CC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sz="3600" b="1" dirty="0">
              <a:solidFill>
                <a:srgbClr val="CC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sz="3600" b="1" dirty="0">
              <a:solidFill>
                <a:srgbClr val="CC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sz="3600" b="1" dirty="0">
              <a:solidFill>
                <a:srgbClr val="CC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sz="3600" b="1" dirty="0">
              <a:solidFill>
                <a:srgbClr val="CC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600" b="1" dirty="0">
              <a:solidFill>
                <a:srgbClr val="CC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1507" name="TextBox 3"/>
          <p:cNvSpPr txBox="1"/>
          <p:nvPr/>
        </p:nvSpPr>
        <p:spPr>
          <a:xfrm>
            <a:off x="285750" y="285750"/>
            <a:ext cx="2000250" cy="5238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 anchorCtr="0">
            <a:spAutoFit/>
          </a:bodyPr>
          <a:p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5429250" y="2071688"/>
            <a:ext cx="1143000" cy="214312"/>
          </a:xfrm>
          <a:prstGeom prst="rightArrow">
            <a:avLst>
              <a:gd name="adj1" fmla="val 50000"/>
              <a:gd name="adj2" fmla="val 49975"/>
            </a:avLst>
          </a:prstGeom>
          <a:solidFill>
            <a:schemeClr val="accent1"/>
          </a:solidFill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右大括号 6"/>
          <p:cNvSpPr/>
          <p:nvPr/>
        </p:nvSpPr>
        <p:spPr>
          <a:xfrm>
            <a:off x="5214938" y="1785938"/>
            <a:ext cx="285750" cy="928687"/>
          </a:xfrm>
          <a:prstGeom prst="rightBrace">
            <a:avLst>
              <a:gd name="adj1" fmla="val 8320"/>
              <a:gd name="adj2" fmla="val 50000"/>
            </a:avLst>
          </a:prstGeom>
          <a:solidFill>
            <a:schemeClr val="accent1"/>
          </a:solidFill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2125" y="1643063"/>
            <a:ext cx="3571875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200" b="1" dirty="0">
                <a:latin typeface="Tahoma" panose="020B0604030504040204" pitchFamily="34" charset="0"/>
                <a:ea typeface="宋体" panose="02010600030101010101" pitchFamily="2" charset="-122"/>
              </a:rPr>
              <a:t>具体指的是什么？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8875" y="3517900"/>
            <a:ext cx="5643563" cy="5540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000" b="1" dirty="0">
                <a:solidFill>
                  <a:srgbClr val="CC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（</a:t>
            </a:r>
            <a:r>
              <a:rPr lang="zh-CN" altLang="en-US" sz="3000" b="1" dirty="0">
                <a:latin typeface="Tahoma" panose="020B0604030504040204" pitchFamily="34" charset="0"/>
                <a:ea typeface="宋体" panose="02010600030101010101" pitchFamily="2" charset="-122"/>
              </a:rPr>
              <a:t>读标尺上的游码注意什么？</a:t>
            </a:r>
            <a:r>
              <a:rPr lang="zh-CN" altLang="en-US" sz="3000" b="1" dirty="0">
                <a:solidFill>
                  <a:srgbClr val="CC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）</a:t>
            </a:r>
            <a:endParaRPr lang="zh-CN" altLang="en-US" sz="3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nimBg="1"/>
      <p:bldP spid="6" grpId="0" animBg="1"/>
      <p:bldP spid="7" grpId="0" animBg="1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357188" y="857250"/>
            <a:ext cx="8229600" cy="1143000"/>
          </a:xfrm>
        </p:spPr>
        <p:txBody>
          <a:bodyPr vert="horz" wrap="square" lIns="91440" tIns="45720" rIns="91440" bIns="45720" anchor="t" anchorCtr="0"/>
          <a:p>
            <a:r>
              <a:rPr lang="zh-CN" altLang="en-US" b="1" dirty="0">
                <a:solidFill>
                  <a:srgbClr val="FF0000"/>
                </a:solidFill>
              </a:rPr>
              <a:t>天平的使用中有两次调平，它们有什么区别？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60615" name="Group 199"/>
          <p:cNvGraphicFramePr>
            <a:graphicFrameLocks noGrp="1"/>
          </p:cNvGraphicFramePr>
          <p:nvPr>
            <p:ph idx="1"/>
          </p:nvPr>
        </p:nvGraphicFramePr>
        <p:xfrm>
          <a:off x="142875" y="2143125"/>
          <a:ext cx="8858280" cy="4721225"/>
        </p:xfrm>
        <a:graphic>
          <a:graphicData uri="http://schemas.openxmlformats.org/drawingml/2006/table">
            <a:tbl>
              <a:tblPr/>
              <a:tblGrid>
                <a:gridCol w="2952760"/>
                <a:gridCol w="2952760"/>
                <a:gridCol w="2952760"/>
              </a:tblGrid>
              <a:tr h="7271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E163E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E163E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第一次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E163E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E163E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第二次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E163E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59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E163E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在什么时候调平？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E163E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9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E163E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用什么来调平？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E163E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9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E163E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怎么样判断天平平衡？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E163E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0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E163E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56" name="TextBox 13"/>
          <p:cNvSpPr txBox="1"/>
          <p:nvPr/>
        </p:nvSpPr>
        <p:spPr>
          <a:xfrm>
            <a:off x="285750" y="119063"/>
            <a:ext cx="2000250" cy="5238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 anchorCtr="0">
            <a:spAutoFit/>
          </a:bodyPr>
          <a:p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57" name="Text Box 5"/>
          <p:cNvSpPr txBox="1"/>
          <p:nvPr/>
        </p:nvSpPr>
        <p:spPr>
          <a:xfrm>
            <a:off x="552450" y="233363"/>
            <a:ext cx="1590675" cy="646112"/>
          </a:xfrm>
          <a:prstGeom prst="rect">
            <a:avLst/>
          </a:prstGeom>
          <a:noFill/>
          <a:ln w="28575">
            <a:noFill/>
          </a:ln>
        </p:spPr>
        <p:txBody>
          <a:bodyPr anchor="t" anchorCtr="0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思考：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50" y="3214688"/>
            <a:ext cx="2428875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称量前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375" y="3214688"/>
            <a:ext cx="2428875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称量时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3250" y="4000500"/>
            <a:ext cx="3071813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用平衡螺母调节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0750" y="4071938"/>
            <a:ext cx="3143250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用砝码和游码调节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3250" y="5072063"/>
            <a:ext cx="2928938" cy="9540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指针指在分度盘中央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5063" y="4929188"/>
            <a:ext cx="2928938" cy="96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820" b="1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指针指在分度盘中央</a:t>
            </a:r>
            <a:endParaRPr kumimoji="0" lang="zh-CN" altLang="en-US" sz="2820" b="1" kern="1200" cap="none" spc="0" normalizeH="0" baseline="0" noProof="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Picture 1" descr="C:\Documents and Settings\czwlzx\Local Settings\Temp\CyberArticle\8b6061f83368647ead828f651819a910_files\cc32ab808499109001d1ae1a01622802.jpg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0" y="3857625"/>
            <a:ext cx="3143250" cy="1616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4" name="Picture 2" descr="C:\Documents and Settings\czwlzx\Local Settings\Temp\CyberArticle\8b6061f83368647ead828f651819a910_files\732aa99fcbdad3376b5a53df624481e8.jpg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3571875" y="4643438"/>
            <a:ext cx="5246688" cy="2000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Rectangle 3"/>
          <p:cNvSpPr/>
          <p:nvPr/>
        </p:nvSpPr>
        <p:spPr>
          <a:xfrm>
            <a:off x="0" y="642938"/>
            <a:ext cx="9144000" cy="338613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ctr" anchorCtr="0">
            <a:spAutoFit/>
          </a:bodyPr>
          <a:p>
            <a:pPr eaLnBrk="0" hangingPunct="0"/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、在用天平测量矿石的质量时，应将天平放在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__________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工作台上，游码移至标尺左端的“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0”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刻度线处，发现指针左右摆动幅度如左图所示，此时应将平衡螺母向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_____(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选填“左”或“右”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调节，使天平平衡．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、把烧杯放到天平左盘，当右盘中所加砝码和游码的位置如右图所示时，天平再次平衡．则烧杯的质量是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_________g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hangingPunct="0"/>
            <a:endParaRPr lang="zh-CN" altLang="en-US" dirty="0"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3556" name="Rectangle 4"/>
          <p:cNvSpPr/>
          <p:nvPr/>
        </p:nvSpPr>
        <p:spPr>
          <a:xfrm>
            <a:off x="0" y="457200"/>
            <a:ext cx="9144000" cy="0"/>
          </a:xfrm>
          <a:prstGeom prst="rect">
            <a:avLst/>
          </a:prstGeom>
          <a:noFill/>
          <a:ln w="12700">
            <a:noFill/>
          </a:ln>
        </p:spPr>
        <p:txBody>
          <a:bodyPr wrap="none" anchor="ctr" anchorCtr="0">
            <a:spAutoFit/>
          </a:bodyPr>
          <a:p>
            <a:pPr eaLnBrk="0" hangingPunct="0"/>
            <a:r>
              <a:rPr lang="en-US" altLang="zh-CN" sz="1000" dirty="0">
                <a:latin typeface="宋体" panose="02010600030101010101" pitchFamily="2" charset="-122"/>
                <a:ea typeface="楷体" panose="02010609060101010101" pitchFamily="49" charset="-122"/>
              </a:rPr>
              <a:t>            </a:t>
            </a:r>
            <a:endParaRPr lang="en-US" altLang="zh-CN" dirty="0">
              <a:latin typeface="Tahoma" panose="020B0604030504040204" pitchFamily="34" charset="0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715000"/>
            <a:ext cx="3571875" cy="9540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dirty="0">
                <a:latin typeface="华文行楷" pitchFamily="2" charset="-122"/>
                <a:ea typeface="华文行楷" pitchFamily="2" charset="-122"/>
              </a:rPr>
              <a:t>把平衡螺母向指针偏向的</a:t>
            </a:r>
            <a:r>
              <a:rPr lang="zh-CN" altLang="en-US" sz="2800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反方向</a:t>
            </a:r>
            <a:r>
              <a:rPr lang="zh-CN" altLang="en-US" sz="2800" dirty="0">
                <a:latin typeface="华文行楷" pitchFamily="2" charset="-122"/>
                <a:ea typeface="华文行楷" pitchFamily="2" charset="-122"/>
              </a:rPr>
              <a:t>调节。</a:t>
            </a:r>
            <a:endParaRPr lang="zh-CN" altLang="en-US" sz="2800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1500" y="1143000"/>
            <a:ext cx="1004888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u="sng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水平</a:t>
            </a:r>
            <a:endParaRPr lang="zh-CN" altLang="en-US" sz="3200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00125" y="1928813"/>
            <a:ext cx="596900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右</a:t>
            </a:r>
            <a:endParaRPr lang="zh-CN" altLang="en-US" sz="3200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73493" y="3500120"/>
            <a:ext cx="810387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/>
            <a:r>
              <a:rPr lang="zh-CN" altLang="en-US" sz="4000" b="1" dirty="0">
                <a:solidFill>
                  <a:srgbClr val="0000E5"/>
                </a:solidFill>
                <a:latin typeface="华文行楷" pitchFamily="2" charset="-122"/>
                <a:ea typeface="楷体_GB2312"/>
                <a:sym typeface="+mn-ea"/>
              </a:rPr>
              <a:t>物体质量</a:t>
            </a:r>
            <a:r>
              <a:rPr lang="en-US" altLang="zh-CN" sz="4000" b="1" dirty="0">
                <a:solidFill>
                  <a:srgbClr val="0000E5"/>
                </a:solidFill>
                <a:latin typeface="华文行楷" pitchFamily="2" charset="-122"/>
                <a:ea typeface="楷体_GB2312"/>
                <a:sym typeface="+mn-ea"/>
              </a:rPr>
              <a:t>=</a:t>
            </a:r>
            <a:r>
              <a:rPr lang="zh-CN" altLang="en-US" sz="4000" b="1" dirty="0">
                <a:solidFill>
                  <a:srgbClr val="0000E5"/>
                </a:solidFill>
                <a:latin typeface="华文行楷" pitchFamily="2" charset="-122"/>
                <a:ea typeface="楷体_GB2312"/>
                <a:sym typeface="+mn-ea"/>
              </a:rPr>
              <a:t>砝码质量</a:t>
            </a:r>
            <a:r>
              <a:rPr lang="en-US" altLang="zh-CN" sz="4000" b="1" dirty="0">
                <a:solidFill>
                  <a:srgbClr val="0000E5"/>
                </a:solidFill>
                <a:latin typeface="华文行楷" pitchFamily="2" charset="-122"/>
                <a:ea typeface="楷体_GB2312"/>
                <a:sym typeface="+mn-ea"/>
              </a:rPr>
              <a:t>+</a:t>
            </a:r>
            <a:r>
              <a:rPr lang="zh-CN" altLang="en-US" sz="4000" b="1" dirty="0">
                <a:solidFill>
                  <a:srgbClr val="0000E5"/>
                </a:solidFill>
                <a:latin typeface="华文行楷" pitchFamily="2" charset="-122"/>
                <a:ea typeface="楷体_GB2312"/>
                <a:sym typeface="+mn-ea"/>
              </a:rPr>
              <a:t>游码对应刻度</a:t>
            </a:r>
            <a:endParaRPr lang="zh-CN" altLang="en-US" sz="4000" dirty="0">
              <a:latin typeface="Tahoma" panose="020B0604030504040204" pitchFamily="34" charset="0"/>
              <a:ea typeface="华文行楷" pitchFamily="2" charset="-122"/>
            </a:endParaRPr>
          </a:p>
        </p:txBody>
      </p:sp>
      <p:sp>
        <p:nvSpPr>
          <p:cNvPr id="12" name="Line 8"/>
          <p:cNvSpPr/>
          <p:nvPr/>
        </p:nvSpPr>
        <p:spPr>
          <a:xfrm>
            <a:off x="6858000" y="4462463"/>
            <a:ext cx="46038" cy="2395537"/>
          </a:xfrm>
          <a:prstGeom prst="line">
            <a:avLst/>
          </a:prstGeom>
          <a:ln w="76200" cap="flat" cmpd="sng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</p:spPr>
      </p:sp>
      <p:sp>
        <p:nvSpPr>
          <p:cNvPr id="13" name="TextBox 12"/>
          <p:cNvSpPr txBox="1"/>
          <p:nvPr/>
        </p:nvSpPr>
        <p:spPr>
          <a:xfrm>
            <a:off x="571500" y="3286125"/>
            <a:ext cx="1285875" cy="4778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5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78.4</a:t>
            </a:r>
            <a:endParaRPr lang="zh-CN" altLang="en-US" sz="25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3" name="TextBox 13"/>
          <p:cNvSpPr txBox="1"/>
          <p:nvPr/>
        </p:nvSpPr>
        <p:spPr>
          <a:xfrm>
            <a:off x="285750" y="119063"/>
            <a:ext cx="2000250" cy="5238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 anchorCtr="0">
            <a:spAutoFit/>
          </a:bodyPr>
          <a:p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4" name="TextBox 13"/>
          <p:cNvSpPr txBox="1"/>
          <p:nvPr/>
        </p:nvSpPr>
        <p:spPr>
          <a:xfrm>
            <a:off x="2786063" y="71438"/>
            <a:ext cx="3571875" cy="6778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课堂练习</a:t>
            </a:r>
            <a:endParaRPr lang="zh-CN" altLang="en-US" sz="3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4000" y="2000250"/>
            <a:ext cx="5080000" cy="4857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8" name="Picture 5" descr="学科网(www.zxxk.com)--教育资源门户，提供试卷、教案、课件、论文、素材及各类教学资源下载，还有大量而丰富的教学相关资讯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28575" cy="19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Picture 4" descr="学科网(www.zxxk.com)--教育资源门户，提供试卷、教案、课件、论文、素材及各类教学资源下载，还有大量而丰富的教学相关资讯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250"/>
            <a:ext cx="28575" cy="19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Picture 3" descr="学科网(www.zxxk.com)--教育资源门户，提供试卷、教案、课件、论文、素材及各类教学资源下载，还有大量而丰富的教学相关资讯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00"/>
            <a:ext cx="28575" cy="19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Picture 2" descr="学科网(www.zxxk.com)--教育资源门户，提供试卷、教案、课件、论文、素材及各类教学资源下载，还有大量而丰富的教学相关资讯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4350"/>
            <a:ext cx="28575" cy="19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2" name="Rectangle 7"/>
          <p:cNvSpPr/>
          <p:nvPr/>
        </p:nvSpPr>
        <p:spPr>
          <a:xfrm>
            <a:off x="0" y="1643063"/>
            <a:ext cx="6000750" cy="1354137"/>
          </a:xfrm>
          <a:prstGeom prst="rect">
            <a:avLst/>
          </a:prstGeom>
          <a:noFill/>
          <a:ln w="12700">
            <a:noFill/>
          </a:ln>
        </p:spPr>
        <p:txBody>
          <a:bodyPr anchor="ctr" anchorCtr="0">
            <a:spAutoFit/>
          </a:bodyPr>
          <a:p>
            <a:pPr indent="200025" eaLnBrk="0" hangingPunct="0"/>
            <a:r>
              <a:rPr lang="en-US" altLang="zh-CN" sz="3200" dirty="0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lang="zh-CN" alt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、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</a:rPr>
              <a:t>观察如图天平的使用，操作错误有哪些，写三条：</a:t>
            </a:r>
            <a:endParaRPr lang="zh-CN" altLang="en-US" sz="3200" dirty="0">
              <a:latin typeface="Tahoma" panose="020B0604030504040204" pitchFamily="34" charset="0"/>
              <a:ea typeface="楷体" panose="02010609060101010101" pitchFamily="49" charset="-122"/>
            </a:endParaRPr>
          </a:p>
          <a:p>
            <a:pPr indent="200025" eaLnBrk="0" hangingPunct="0"/>
            <a:endParaRPr lang="zh-CN" altLang="en-US" dirty="0">
              <a:latin typeface="Tahoma" panose="020B0604030504040204" pitchFamily="34" charset="0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3643313"/>
            <a:ext cx="4643438" cy="10779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1</a:t>
            </a:r>
            <a:r>
              <a:rPr lang="zh-CN" altLang="en-US" sz="3200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、应左盘放物体右盘放砝码</a:t>
            </a:r>
            <a:r>
              <a:rPr lang="zh-CN" altLang="en-US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、</a:t>
            </a:r>
            <a:endParaRPr lang="zh-CN" altLang="en-US" dirty="0">
              <a:latin typeface="Tahoma" panose="020B0604030504040204" pitchFamily="34" charset="0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4500563"/>
            <a:ext cx="4714875" cy="9540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dirty="0">
                <a:latin typeface="华文行楷" pitchFamily="2" charset="-122"/>
                <a:ea typeface="华文行楷" pitchFamily="2" charset="-122"/>
              </a:rPr>
              <a:t>2</a:t>
            </a:r>
            <a:r>
              <a:rPr lang="zh-CN" altLang="en-US" sz="2800" dirty="0">
                <a:latin typeface="华文行楷" pitchFamily="2" charset="-122"/>
                <a:ea typeface="华文行楷" pitchFamily="2" charset="-122"/>
              </a:rPr>
              <a:t>、向盘中加减砝码时，要用镊子</a:t>
            </a:r>
            <a:r>
              <a:rPr lang="zh-CN" altLang="en-US" sz="2800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不能用手拿</a:t>
            </a:r>
            <a:r>
              <a:rPr lang="zh-CN" altLang="en-US" sz="2800" dirty="0">
                <a:latin typeface="华文行楷" pitchFamily="2" charset="-122"/>
                <a:ea typeface="华文行楷" pitchFamily="2" charset="-122"/>
              </a:rPr>
              <a:t>砝码</a:t>
            </a:r>
            <a:endParaRPr lang="zh-CN" altLang="en-US" sz="2800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5500688"/>
            <a:ext cx="4498975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3</a:t>
            </a:r>
            <a:r>
              <a:rPr lang="zh-CN" altLang="en-US" sz="3200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、测量前</a:t>
            </a:r>
            <a:r>
              <a:rPr lang="zh-CN" altLang="en-US" sz="3200" dirty="0">
                <a:solidFill>
                  <a:srgbClr val="000099"/>
                </a:solidFill>
                <a:latin typeface="华文行楷" pitchFamily="2" charset="-122"/>
                <a:ea typeface="华文行楷" pitchFamily="2" charset="-122"/>
              </a:rPr>
              <a:t>游码</a:t>
            </a:r>
            <a:r>
              <a:rPr lang="zh-CN" altLang="en-US" sz="3200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未归零。</a:t>
            </a:r>
            <a:endParaRPr lang="zh-CN" altLang="en-US" sz="3200" dirty="0">
              <a:latin typeface="Tahoma" panose="020B0604030504040204" pitchFamily="34" charset="0"/>
              <a:ea typeface="楷体" panose="02010609060101010101" pitchFamily="49" charset="-122"/>
            </a:endParaRPr>
          </a:p>
        </p:txBody>
      </p:sp>
      <p:sp>
        <p:nvSpPr>
          <p:cNvPr id="24586" name="TextBox 11"/>
          <p:cNvSpPr txBox="1"/>
          <p:nvPr/>
        </p:nvSpPr>
        <p:spPr>
          <a:xfrm>
            <a:off x="3786188" y="500063"/>
            <a:ext cx="2143125" cy="3698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7" name="TextBox 11"/>
          <p:cNvSpPr txBox="1"/>
          <p:nvPr/>
        </p:nvSpPr>
        <p:spPr>
          <a:xfrm>
            <a:off x="285750" y="285750"/>
            <a:ext cx="2000250" cy="5238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 anchorCtr="0">
            <a:spAutoFit/>
          </a:bodyPr>
          <a:p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TextBox 1"/>
          <p:cNvSpPr txBox="1"/>
          <p:nvPr/>
        </p:nvSpPr>
        <p:spPr>
          <a:xfrm>
            <a:off x="357188" y="785813"/>
            <a:ext cx="8429625" cy="4940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45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作业，思考题</a:t>
            </a:r>
            <a:endParaRPr lang="en-US" altLang="zh-CN" sz="45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US" altLang="zh-CN" sz="4500" b="1" dirty="0">
                <a:latin typeface="Arial" panose="020B0604020202020204" pitchFamily="34" charset="0"/>
                <a:ea typeface="黑体" panose="02010609060101010101" pitchFamily="49" charset="-122"/>
              </a:rPr>
              <a:t>1</a:t>
            </a:r>
            <a:r>
              <a:rPr lang="zh-CN" altLang="en-US" sz="4500" b="1" dirty="0">
                <a:latin typeface="Arial" panose="020B0604020202020204" pitchFamily="34" charset="0"/>
                <a:ea typeface="黑体" panose="02010609060101010101" pitchFamily="49" charset="-122"/>
              </a:rPr>
              <a:t>，如果被测物体和砝码放反了，可以测量出被测物体的质量吗？</a:t>
            </a:r>
            <a:endParaRPr lang="en-US" altLang="zh-CN" sz="4500" b="1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endParaRPr lang="en-US" altLang="zh-CN" sz="4500" b="1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endParaRPr lang="en-US" altLang="zh-CN" sz="4500" b="1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US" altLang="zh-CN" sz="4500" b="1" dirty="0">
                <a:latin typeface="Arial" panose="020B0604020202020204" pitchFamily="34" charset="0"/>
                <a:ea typeface="黑体" panose="02010609060101010101" pitchFamily="49" charset="-122"/>
              </a:rPr>
              <a:t> 2</a:t>
            </a:r>
            <a:r>
              <a:rPr lang="zh-CN" altLang="en-US" sz="4500" b="1" dirty="0">
                <a:latin typeface="Arial" panose="020B0604020202020204" pitchFamily="34" charset="0"/>
                <a:ea typeface="黑体" panose="02010609060101010101" pitchFamily="49" charset="-122"/>
              </a:rPr>
              <a:t>，液体质量怎么用托盘天平来测量？</a:t>
            </a:r>
            <a:endParaRPr lang="zh-CN" altLang="en-US" sz="45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5602" name="TextBox 2"/>
          <p:cNvSpPr txBox="1"/>
          <p:nvPr/>
        </p:nvSpPr>
        <p:spPr>
          <a:xfrm>
            <a:off x="285750" y="285750"/>
            <a:ext cx="2000250" cy="5238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 anchorCtr="0">
            <a:spAutoFit/>
          </a:bodyPr>
          <a:p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TextBox 3"/>
          <p:cNvSpPr txBox="1"/>
          <p:nvPr/>
        </p:nvSpPr>
        <p:spPr>
          <a:xfrm>
            <a:off x="2889250" y="360363"/>
            <a:ext cx="3482975" cy="762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4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上节回顾</a:t>
            </a:r>
            <a:endParaRPr lang="zh-CN" altLang="en-US" sz="44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4" name="TextBox 4"/>
          <p:cNvSpPr txBox="1"/>
          <p:nvPr/>
        </p:nvSpPr>
        <p:spPr>
          <a:xfrm>
            <a:off x="0" y="1335088"/>
            <a:ext cx="8867775" cy="17668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4400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4400" dirty="0">
                <a:latin typeface="Arial" panose="020B0604020202020204" pitchFamily="34" charset="0"/>
                <a:ea typeface="宋体" panose="02010600030101010101" pitchFamily="2" charset="-122"/>
              </a:rPr>
              <a:t>、物体所含物质的多少叫</a:t>
            </a:r>
            <a:r>
              <a:rPr lang="zh-CN" altLang="en-US" sz="4400" u="sng" dirty="0">
                <a:latin typeface="Arial" panose="020B0604020202020204" pitchFamily="34" charset="0"/>
                <a:ea typeface="宋体" panose="02010600030101010101" pitchFamily="2" charset="-122"/>
              </a:rPr>
              <a:t>          </a:t>
            </a:r>
            <a:r>
              <a:rPr lang="zh-CN" altLang="en-US" sz="4400" dirty="0"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endParaRPr lang="en-US" altLang="zh-CN" sz="4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4400" dirty="0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4400" dirty="0">
                <a:latin typeface="Arial" panose="020B0604020202020204" pitchFamily="34" charset="0"/>
                <a:ea typeface="宋体" panose="02010600030101010101" pitchFamily="2" charset="-122"/>
              </a:rPr>
              <a:t>用字母</a:t>
            </a:r>
            <a:r>
              <a:rPr lang="zh-CN" altLang="en-US" sz="4400" u="sng" dirty="0">
                <a:latin typeface="Arial" panose="020B0604020202020204" pitchFamily="34" charset="0"/>
                <a:ea typeface="宋体" panose="02010600030101010101" pitchFamily="2" charset="-122"/>
              </a:rPr>
              <a:t>              </a:t>
            </a:r>
            <a:r>
              <a:rPr lang="zh-CN" altLang="en-US" sz="4400" dirty="0">
                <a:latin typeface="Arial" panose="020B0604020202020204" pitchFamily="34" charset="0"/>
                <a:ea typeface="宋体" panose="02010600030101010101" pitchFamily="2" charset="-122"/>
              </a:rPr>
              <a:t>表示。</a:t>
            </a:r>
            <a:endParaRPr lang="zh-CN" altLang="en-US" sz="4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5" name="TextBox 5"/>
          <p:cNvSpPr txBox="1"/>
          <p:nvPr/>
        </p:nvSpPr>
        <p:spPr>
          <a:xfrm>
            <a:off x="0" y="3468688"/>
            <a:ext cx="8824913" cy="7699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4400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4400" dirty="0">
                <a:latin typeface="Arial" panose="020B0604020202020204" pitchFamily="34" charset="0"/>
                <a:ea typeface="宋体" panose="02010600030101010101" pitchFamily="2" charset="-122"/>
              </a:rPr>
              <a:t>、质量的国际单位是</a:t>
            </a:r>
            <a:r>
              <a:rPr lang="zh-CN" altLang="en-US" sz="4400" u="sng" dirty="0">
                <a:latin typeface="Arial" panose="020B0604020202020204" pitchFamily="34" charset="0"/>
                <a:ea typeface="宋体" panose="02010600030101010101" pitchFamily="2" charset="-122"/>
              </a:rPr>
              <a:t>                 </a:t>
            </a:r>
            <a:r>
              <a:rPr lang="zh-CN" altLang="en-US" sz="4400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4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6" name="TextBox 6"/>
          <p:cNvSpPr txBox="1"/>
          <p:nvPr/>
        </p:nvSpPr>
        <p:spPr>
          <a:xfrm>
            <a:off x="0" y="4905375"/>
            <a:ext cx="9144000" cy="17859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4400" dirty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4400" dirty="0">
                <a:latin typeface="Arial" panose="020B0604020202020204" pitchFamily="34" charset="0"/>
                <a:ea typeface="宋体" panose="02010600030101010101" pitchFamily="2" charset="-122"/>
              </a:rPr>
              <a:t>、质量不随物体的</a:t>
            </a:r>
            <a:r>
              <a:rPr lang="zh-CN" altLang="en-US" sz="4400" u="sng" dirty="0">
                <a:latin typeface="Arial" panose="020B0604020202020204" pitchFamily="34" charset="0"/>
                <a:ea typeface="宋体" panose="02010600030101010101" pitchFamily="2" charset="-122"/>
              </a:rPr>
              <a:t>          </a:t>
            </a:r>
            <a:r>
              <a:rPr lang="zh-CN" altLang="en-US" sz="4400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zh-CN" altLang="en-US" sz="4400" u="sng" dirty="0">
                <a:latin typeface="Arial" panose="020B0604020202020204" pitchFamily="34" charset="0"/>
                <a:ea typeface="宋体" panose="02010600030101010101" pitchFamily="2" charset="-122"/>
              </a:rPr>
              <a:t>         </a:t>
            </a:r>
            <a:r>
              <a:rPr lang="zh-CN" altLang="en-US" sz="4400" dirty="0">
                <a:latin typeface="Arial" panose="020B0604020202020204" pitchFamily="34" charset="0"/>
                <a:ea typeface="宋体" panose="02010600030101010101" pitchFamily="2" charset="-122"/>
              </a:rPr>
              <a:t>和</a:t>
            </a:r>
            <a:endParaRPr lang="en-US" altLang="zh-CN" sz="4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4400" dirty="0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en-US" altLang="zh-CN" sz="4400" u="sng" dirty="0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4400" u="sng" dirty="0"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4400" dirty="0">
                <a:latin typeface="Arial" panose="020B0604020202020204" pitchFamily="34" charset="0"/>
                <a:ea typeface="宋体" panose="02010600030101010101" pitchFamily="2" charset="-122"/>
              </a:rPr>
              <a:t>而改变。</a:t>
            </a:r>
            <a:endParaRPr lang="zh-CN" altLang="en-US" sz="4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9" name="Text Box 7"/>
          <p:cNvSpPr txBox="1"/>
          <p:nvPr/>
        </p:nvSpPr>
        <p:spPr>
          <a:xfrm>
            <a:off x="6745288" y="1298575"/>
            <a:ext cx="1271587" cy="701675"/>
          </a:xfrm>
          <a:prstGeom prst="rect">
            <a:avLst/>
          </a:prstGeom>
          <a:noFill/>
          <a:ln w="28575">
            <a:noFill/>
          </a:ln>
        </p:spPr>
        <p:txBody>
          <a:bodyPr anchor="t" anchorCtr="0">
            <a:spAutoFit/>
          </a:bodyPr>
          <a:p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质量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80" name="Text Box 8"/>
          <p:cNvSpPr txBox="1"/>
          <p:nvPr/>
        </p:nvSpPr>
        <p:spPr>
          <a:xfrm>
            <a:off x="3113088" y="2071688"/>
            <a:ext cx="1271587" cy="701675"/>
          </a:xfrm>
          <a:prstGeom prst="rect">
            <a:avLst/>
          </a:prstGeom>
          <a:noFill/>
          <a:ln w="28575">
            <a:noFill/>
          </a:ln>
        </p:spPr>
        <p:txBody>
          <a:bodyPr anchor="t" anchorCtr="0">
            <a:spAutoFit/>
          </a:bodyPr>
          <a:p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</a:t>
            </a:r>
            <a:endParaRPr lang="en-US" altLang="zh-CN" sz="40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81" name="Text Box 9"/>
          <p:cNvSpPr txBox="1"/>
          <p:nvPr/>
        </p:nvSpPr>
        <p:spPr>
          <a:xfrm>
            <a:off x="5394325" y="3441700"/>
            <a:ext cx="2720975" cy="701675"/>
          </a:xfrm>
          <a:prstGeom prst="rect">
            <a:avLst/>
          </a:prstGeom>
          <a:noFill/>
          <a:ln w="28575">
            <a:noFill/>
          </a:ln>
        </p:spPr>
        <p:txBody>
          <a:bodyPr anchor="t" anchorCtr="0">
            <a:spAutoFit/>
          </a:bodyPr>
          <a:p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千克（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Kg</a:t>
            </a: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82" name="Text Box 10"/>
          <p:cNvSpPr txBox="1"/>
          <p:nvPr/>
        </p:nvSpPr>
        <p:spPr>
          <a:xfrm>
            <a:off x="4908550" y="4849813"/>
            <a:ext cx="1592263" cy="701675"/>
          </a:xfrm>
          <a:prstGeom prst="rect">
            <a:avLst/>
          </a:prstGeom>
          <a:noFill/>
          <a:ln w="28575">
            <a:noFill/>
          </a:ln>
        </p:spPr>
        <p:txBody>
          <a:bodyPr anchor="t" anchorCtr="0">
            <a:spAutoFit/>
          </a:bodyPr>
          <a:p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位置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83" name="Text Box 11"/>
          <p:cNvSpPr txBox="1"/>
          <p:nvPr/>
        </p:nvSpPr>
        <p:spPr>
          <a:xfrm>
            <a:off x="6940550" y="4816475"/>
            <a:ext cx="1592263" cy="701675"/>
          </a:xfrm>
          <a:prstGeom prst="rect">
            <a:avLst/>
          </a:prstGeom>
          <a:noFill/>
          <a:ln w="28575">
            <a:noFill/>
          </a:ln>
        </p:spPr>
        <p:txBody>
          <a:bodyPr anchor="t" anchorCtr="0">
            <a:spAutoFit/>
          </a:bodyPr>
          <a:p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形状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84" name="Text Box 12"/>
          <p:cNvSpPr txBox="1"/>
          <p:nvPr/>
        </p:nvSpPr>
        <p:spPr>
          <a:xfrm>
            <a:off x="1143000" y="5500688"/>
            <a:ext cx="1592263" cy="701675"/>
          </a:xfrm>
          <a:prstGeom prst="rect">
            <a:avLst/>
          </a:prstGeom>
          <a:noFill/>
          <a:ln w="28575">
            <a:noFill/>
          </a:ln>
        </p:spPr>
        <p:txBody>
          <a:bodyPr anchor="t" anchorCtr="0">
            <a:spAutoFit/>
          </a:bodyPr>
          <a:p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状态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3080" grpId="0"/>
      <p:bldP spid="3081" grpId="0"/>
      <p:bldP spid="3082" grpId="0"/>
      <p:bldP spid="3083" grpId="0"/>
      <p:bldP spid="30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Picture 2" descr="台秤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0563" y="3617913"/>
            <a:ext cx="3660775" cy="3240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8" name="Picture 3" descr="杆秤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587"/>
            <a:ext cx="49530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4" descr="案秤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27475"/>
            <a:ext cx="4429125" cy="2930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Object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7750" y="76200"/>
            <a:ext cx="4500563" cy="2924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857750" y="2214563"/>
            <a:ext cx="235426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电子秤</a:t>
            </a:r>
            <a:endParaRPr kumimoji="0" lang="zh-CN" altLang="en-US" sz="24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35" name="Text Box 7"/>
          <p:cNvSpPr txBox="1"/>
          <p:nvPr/>
        </p:nvSpPr>
        <p:spPr>
          <a:xfrm>
            <a:off x="533400" y="4191000"/>
            <a:ext cx="18288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案秤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6" name="Text Box 8"/>
          <p:cNvSpPr txBox="1"/>
          <p:nvPr/>
        </p:nvSpPr>
        <p:spPr>
          <a:xfrm>
            <a:off x="7953375" y="5002213"/>
            <a:ext cx="19050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磅秤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7" name="Text Box 9"/>
          <p:cNvSpPr txBox="1"/>
          <p:nvPr/>
        </p:nvSpPr>
        <p:spPr>
          <a:xfrm>
            <a:off x="1000125" y="2057400"/>
            <a:ext cx="1863725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杆秤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25" name="Text Box 10"/>
          <p:cNvSpPr txBox="1"/>
          <p:nvPr/>
        </p:nvSpPr>
        <p:spPr>
          <a:xfrm>
            <a:off x="285750" y="3214688"/>
            <a:ext cx="8858250" cy="7080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一、</a:t>
            </a:r>
            <a:r>
              <a:rPr lang="zh-CN" altLang="en-US" sz="4000" dirty="0">
                <a:latin typeface="Times New Roman" panose="02020603050405020304" pitchFamily="18" charset="0"/>
                <a:ea typeface="楷体_GB2312" pitchFamily="49" charset="-122"/>
              </a:rPr>
              <a:t>日常生活中常见的质量的测量工具</a:t>
            </a:r>
            <a:endParaRPr lang="zh-CN" altLang="en-US" sz="4000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5" grpId="0"/>
      <p:bldP spid="22536" grpId="0"/>
      <p:bldP spid="225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4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000" y="2349500"/>
            <a:ext cx="4191000" cy="3217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Text Box 7"/>
          <p:cNvSpPr txBox="1"/>
          <p:nvPr/>
        </p:nvSpPr>
        <p:spPr>
          <a:xfrm>
            <a:off x="152400" y="457200"/>
            <a:ext cx="8991600" cy="14938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000" b="1" dirty="0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二、实验室常用的测质量的工具：</a:t>
            </a:r>
            <a:endParaRPr lang="zh-CN" altLang="en-US" sz="4000" b="1" dirty="0">
              <a:solidFill>
                <a:srgbClr val="8E163E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>
              <a:spcBef>
                <a:spcPct val="30000"/>
              </a:spcBef>
            </a:pPr>
            <a:r>
              <a:rPr lang="zh-CN" altLang="en-US" sz="4000" b="1" dirty="0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托盘天平和物理天平</a:t>
            </a:r>
            <a:endParaRPr lang="zh-CN" altLang="en-US" sz="4000" b="1" dirty="0">
              <a:solidFill>
                <a:srgbClr val="8E163E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0" name="Text Box 8"/>
          <p:cNvSpPr txBox="1"/>
          <p:nvPr/>
        </p:nvSpPr>
        <p:spPr>
          <a:xfrm>
            <a:off x="1066800" y="5715000"/>
            <a:ext cx="2808288" cy="7016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000" b="1" dirty="0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托盘天平</a:t>
            </a:r>
            <a:endParaRPr lang="zh-CN" altLang="en-US" sz="4000" b="1" dirty="0">
              <a:solidFill>
                <a:srgbClr val="8E163E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1" name="Text Box 9"/>
          <p:cNvSpPr txBox="1"/>
          <p:nvPr/>
        </p:nvSpPr>
        <p:spPr>
          <a:xfrm>
            <a:off x="5867400" y="5562600"/>
            <a:ext cx="3203575" cy="7016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000" b="1" dirty="0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物理天平</a:t>
            </a:r>
            <a:endParaRPr lang="zh-CN" altLang="en-US" sz="4000" b="1" dirty="0">
              <a:solidFill>
                <a:srgbClr val="8E163E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198" name="Picture 10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9500"/>
            <a:ext cx="4724400" cy="3235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460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461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Rectangle 2"/>
          <p:cNvSpPr>
            <a:spLocks noGrp="1"/>
          </p:cNvSpPr>
          <p:nvPr>
            <p:ph type="title" idx="4294967295"/>
          </p:nvPr>
        </p:nvSpPr>
        <p:spPr>
          <a:xfrm>
            <a:off x="-357187" y="2286000"/>
            <a:ext cx="5786437" cy="11430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eaLnBrk="1" hangingPunct="1"/>
            <a:r>
              <a:rPr lang="en-US" altLang="zh-CN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、称量原理</a:t>
            </a:r>
            <a:r>
              <a:rPr lang="en-US" altLang="zh-CN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:</a:t>
            </a:r>
            <a:endParaRPr lang="en-US" altLang="zh-CN" sz="30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71683" name="Text Box 3"/>
          <p:cNvSpPr txBox="1"/>
          <p:nvPr/>
        </p:nvSpPr>
        <p:spPr>
          <a:xfrm>
            <a:off x="428625" y="4071938"/>
            <a:ext cx="7410450" cy="13112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4000" dirty="0">
                <a:latin typeface="Tahoma" panose="020B0604030504040204" pitchFamily="34" charset="0"/>
                <a:ea typeface="楷体" panose="02010609060101010101" pitchFamily="49" charset="-122"/>
              </a:rPr>
              <a:t>当两盘中放置的物体的</a:t>
            </a:r>
            <a:r>
              <a:rPr lang="zh-CN" altLang="en-US" sz="4000" dirty="0">
                <a:solidFill>
                  <a:srgbClr val="FF3300"/>
                </a:solidFill>
                <a:latin typeface="Tahoma" panose="020B0604030504040204" pitchFamily="34" charset="0"/>
                <a:ea typeface="楷体" panose="02010609060101010101" pitchFamily="49" charset="-122"/>
              </a:rPr>
              <a:t>质量</a:t>
            </a:r>
            <a:r>
              <a:rPr lang="zh-CN" altLang="en-US" sz="4000" dirty="0">
                <a:latin typeface="Tahoma" panose="020B0604030504040204" pitchFamily="34" charset="0"/>
                <a:ea typeface="楷体" panose="02010609060101010101" pitchFamily="49" charset="-122"/>
              </a:rPr>
              <a:t>相等时，横梁就处于</a:t>
            </a:r>
            <a:r>
              <a:rPr lang="zh-CN" altLang="en-US" sz="4000" dirty="0">
                <a:solidFill>
                  <a:srgbClr val="FF3300"/>
                </a:solidFill>
                <a:latin typeface="Tahoma" panose="020B0604030504040204" pitchFamily="34" charset="0"/>
                <a:ea typeface="楷体" panose="02010609060101010101" pitchFamily="49" charset="-122"/>
              </a:rPr>
              <a:t>水平</a:t>
            </a:r>
            <a:r>
              <a:rPr lang="zh-CN" altLang="en-US" sz="4000" dirty="0">
                <a:latin typeface="Tahoma" panose="020B0604030504040204" pitchFamily="34" charset="0"/>
                <a:ea typeface="楷体" panose="02010609060101010101" pitchFamily="49" charset="-122"/>
              </a:rPr>
              <a:t>位置</a:t>
            </a:r>
            <a:endParaRPr lang="zh-CN" altLang="en-US" sz="4000" dirty="0">
              <a:latin typeface="Tahoma" panose="020B0604030504040204" pitchFamily="34" charset="0"/>
              <a:ea typeface="楷体" panose="02010609060101010101" pitchFamily="49" charset="-122"/>
            </a:endParaRPr>
          </a:p>
        </p:txBody>
      </p:sp>
      <p:sp>
        <p:nvSpPr>
          <p:cNvPr id="71684" name="Text Box 4"/>
          <p:cNvSpPr txBox="1"/>
          <p:nvPr/>
        </p:nvSpPr>
        <p:spPr>
          <a:xfrm>
            <a:off x="357188" y="5286375"/>
            <a:ext cx="7239000" cy="13112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4000" dirty="0">
                <a:latin typeface="Tahoma" panose="020B0604030504040204" pitchFamily="34" charset="0"/>
                <a:ea typeface="楷体" panose="02010609060101010101" pitchFamily="49" charset="-122"/>
              </a:rPr>
              <a:t>当横梁处于</a:t>
            </a:r>
            <a:r>
              <a:rPr lang="zh-CN" altLang="en-US" sz="4000" dirty="0">
                <a:solidFill>
                  <a:srgbClr val="FF3300"/>
                </a:solidFill>
                <a:latin typeface="Tahoma" panose="020B0604030504040204" pitchFamily="34" charset="0"/>
                <a:ea typeface="楷体" panose="02010609060101010101" pitchFamily="49" charset="-122"/>
              </a:rPr>
              <a:t>水平</a:t>
            </a:r>
            <a:r>
              <a:rPr lang="zh-CN" altLang="en-US" sz="4000" dirty="0">
                <a:latin typeface="Tahoma" panose="020B0604030504040204" pitchFamily="34" charset="0"/>
                <a:ea typeface="楷体" panose="02010609060101010101" pitchFamily="49" charset="-122"/>
              </a:rPr>
              <a:t>位置时，就表示两盘中物体的</a:t>
            </a:r>
            <a:r>
              <a:rPr lang="zh-CN" altLang="en-US" sz="4000" dirty="0">
                <a:solidFill>
                  <a:srgbClr val="FF3300"/>
                </a:solidFill>
                <a:latin typeface="Tahoma" panose="020B0604030504040204" pitchFamily="34" charset="0"/>
                <a:ea typeface="楷体" panose="02010609060101010101" pitchFamily="49" charset="-122"/>
              </a:rPr>
              <a:t>质量</a:t>
            </a:r>
            <a:r>
              <a:rPr lang="zh-CN" altLang="en-US" sz="4000" dirty="0">
                <a:latin typeface="Tahoma" panose="020B0604030504040204" pitchFamily="34" charset="0"/>
                <a:ea typeface="楷体" panose="02010609060101010101" pitchFamily="49" charset="-122"/>
              </a:rPr>
              <a:t>相等</a:t>
            </a:r>
            <a:endParaRPr lang="zh-CN" altLang="en-US" sz="4000" dirty="0">
              <a:latin typeface="Tahoma" panose="020B0604030504040204" pitchFamily="34" charset="0"/>
              <a:ea typeface="楷体" panose="02010609060101010101" pitchFamily="49" charset="-122"/>
            </a:endParaRPr>
          </a:p>
        </p:txBody>
      </p:sp>
      <p:sp>
        <p:nvSpPr>
          <p:cNvPr id="71685" name="Text Box 5"/>
          <p:cNvSpPr txBox="1"/>
          <p:nvPr/>
        </p:nvSpPr>
        <p:spPr>
          <a:xfrm>
            <a:off x="500063" y="3452813"/>
            <a:ext cx="6911975" cy="762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4400" dirty="0">
                <a:latin typeface="Arial" panose="020B0604020202020204" pitchFamily="34" charset="0"/>
                <a:ea typeface="楷体" panose="02010609060101010101" pitchFamily="49" charset="-122"/>
              </a:rPr>
              <a:t>天平的两臂长度相等</a:t>
            </a:r>
            <a:endParaRPr lang="zh-CN" altLang="en-US" sz="4400" dirty="0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pic>
        <p:nvPicPr>
          <p:cNvPr id="11269" name="Picture 18" descr="200609052108345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90500"/>
            <a:ext cx="9144000" cy="31194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/>
      <p:bldP spid="71684" grpId="0"/>
      <p:bldP spid="716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Rectangle 2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12290" name="Rectangle 3"/>
          <p:cNvSpPr>
            <a:spLocks noGrp="1"/>
          </p:cNvSpPr>
          <p:nvPr>
            <p:ph type="body" idx="4294967295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12291" name="Picture 4" descr="SL3803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Rectangle 5"/>
          <p:cNvSpPr/>
          <p:nvPr/>
        </p:nvSpPr>
        <p:spPr>
          <a:xfrm>
            <a:off x="0" y="152400"/>
            <a:ext cx="4557713" cy="7080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．托盘天平的构造</a:t>
            </a:r>
            <a:endParaRPr lang="zh-CN" altLang="en-US" sz="4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2823" name="Text Box 7"/>
          <p:cNvSpPr txBox="1"/>
          <p:nvPr/>
        </p:nvSpPr>
        <p:spPr>
          <a:xfrm>
            <a:off x="990600" y="1143000"/>
            <a:ext cx="2333625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分度盘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2824" name="Line 8"/>
          <p:cNvSpPr/>
          <p:nvPr/>
        </p:nvSpPr>
        <p:spPr>
          <a:xfrm flipV="1">
            <a:off x="1500188" y="5357813"/>
            <a:ext cx="571500" cy="642937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</p:spPr>
      </p:sp>
      <p:sp>
        <p:nvSpPr>
          <p:cNvPr id="162825" name="Text Box 9"/>
          <p:cNvSpPr txBox="1"/>
          <p:nvPr/>
        </p:nvSpPr>
        <p:spPr>
          <a:xfrm>
            <a:off x="4038600" y="914400"/>
            <a:ext cx="914400" cy="11906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指针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2827" name="Text Box 11"/>
          <p:cNvSpPr txBox="1"/>
          <p:nvPr/>
        </p:nvSpPr>
        <p:spPr>
          <a:xfrm>
            <a:off x="6096000" y="1676400"/>
            <a:ext cx="1143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托盘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2829" name="Text Box 13"/>
          <p:cNvSpPr txBox="1"/>
          <p:nvPr/>
        </p:nvSpPr>
        <p:spPr>
          <a:xfrm>
            <a:off x="2514600" y="2590800"/>
            <a:ext cx="990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横梁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2831" name="Text Box 15"/>
          <p:cNvSpPr txBox="1"/>
          <p:nvPr/>
        </p:nvSpPr>
        <p:spPr>
          <a:xfrm>
            <a:off x="304800" y="5029200"/>
            <a:ext cx="1371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游码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2832" name="Line 16"/>
          <p:cNvSpPr/>
          <p:nvPr/>
        </p:nvSpPr>
        <p:spPr>
          <a:xfrm flipH="1">
            <a:off x="3429000" y="1752600"/>
            <a:ext cx="533400" cy="91440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</p:spPr>
      </p:sp>
      <p:sp>
        <p:nvSpPr>
          <p:cNvPr id="162833" name="Text Box 17"/>
          <p:cNvSpPr txBox="1"/>
          <p:nvPr/>
        </p:nvSpPr>
        <p:spPr>
          <a:xfrm>
            <a:off x="533400" y="5943600"/>
            <a:ext cx="1371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底座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2834" name="Line 18"/>
          <p:cNvSpPr/>
          <p:nvPr/>
        </p:nvSpPr>
        <p:spPr>
          <a:xfrm>
            <a:off x="2667000" y="1676400"/>
            <a:ext cx="533400" cy="60960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</p:spPr>
      </p:sp>
      <p:sp>
        <p:nvSpPr>
          <p:cNvPr id="162835" name="Text Box 19"/>
          <p:cNvSpPr txBox="1"/>
          <p:nvPr/>
        </p:nvSpPr>
        <p:spPr>
          <a:xfrm>
            <a:off x="3886200" y="5715000"/>
            <a:ext cx="17526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标尺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2837" name="Text Box 21"/>
          <p:cNvSpPr txBox="1"/>
          <p:nvPr/>
        </p:nvSpPr>
        <p:spPr>
          <a:xfrm>
            <a:off x="4343400" y="4876800"/>
            <a:ext cx="24384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平衡螺母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2839" name="Rectangle 23"/>
          <p:cNvSpPr/>
          <p:nvPr/>
        </p:nvSpPr>
        <p:spPr>
          <a:xfrm>
            <a:off x="8001000" y="3200400"/>
            <a:ext cx="14478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砝码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2841" name="Rectangle 25"/>
          <p:cNvSpPr/>
          <p:nvPr/>
        </p:nvSpPr>
        <p:spPr>
          <a:xfrm>
            <a:off x="5715000" y="6216650"/>
            <a:ext cx="17526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镊 子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2844" name="Line 28"/>
          <p:cNvSpPr/>
          <p:nvPr/>
        </p:nvSpPr>
        <p:spPr>
          <a:xfrm flipH="1">
            <a:off x="5715000" y="2286000"/>
            <a:ext cx="533400" cy="91440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</p:spPr>
      </p:sp>
      <p:sp>
        <p:nvSpPr>
          <p:cNvPr id="162845" name="Line 29"/>
          <p:cNvSpPr/>
          <p:nvPr/>
        </p:nvSpPr>
        <p:spPr>
          <a:xfrm flipH="1">
            <a:off x="8077200" y="4038600"/>
            <a:ext cx="533400" cy="91440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</p:spPr>
      </p:sp>
      <p:sp>
        <p:nvSpPr>
          <p:cNvPr id="162847" name="Line 31"/>
          <p:cNvSpPr/>
          <p:nvPr/>
        </p:nvSpPr>
        <p:spPr>
          <a:xfrm flipH="1" flipV="1">
            <a:off x="2819400" y="4343400"/>
            <a:ext cx="1676400" cy="152400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</p:spPr>
      </p:sp>
      <p:sp>
        <p:nvSpPr>
          <p:cNvPr id="162848" name="Line 32"/>
          <p:cNvSpPr/>
          <p:nvPr/>
        </p:nvSpPr>
        <p:spPr>
          <a:xfrm flipV="1">
            <a:off x="5105400" y="4267200"/>
            <a:ext cx="762000" cy="60960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</p:spPr>
      </p:sp>
      <p:sp>
        <p:nvSpPr>
          <p:cNvPr id="162849" name="Line 33"/>
          <p:cNvSpPr/>
          <p:nvPr/>
        </p:nvSpPr>
        <p:spPr>
          <a:xfrm>
            <a:off x="3124200" y="3352800"/>
            <a:ext cx="533400" cy="60960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</p:spPr>
      </p:sp>
      <p:sp>
        <p:nvSpPr>
          <p:cNvPr id="162850" name="Line 34"/>
          <p:cNvSpPr/>
          <p:nvPr/>
        </p:nvSpPr>
        <p:spPr>
          <a:xfrm flipV="1">
            <a:off x="1143000" y="4495800"/>
            <a:ext cx="762000" cy="60960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</p:spPr>
      </p:sp>
      <p:sp>
        <p:nvSpPr>
          <p:cNvPr id="162851" name="Line 35"/>
          <p:cNvSpPr/>
          <p:nvPr/>
        </p:nvSpPr>
        <p:spPr>
          <a:xfrm flipV="1">
            <a:off x="6400800" y="5486400"/>
            <a:ext cx="1219200" cy="91440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2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2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2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62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2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2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16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16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62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6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62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0"/>
                                        <p:tgtEl>
                                          <p:spTgt spid="16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6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3" grpId="0"/>
      <p:bldP spid="162825" grpId="0"/>
      <p:bldP spid="162827" grpId="0"/>
      <p:bldP spid="162829" grpId="0"/>
      <p:bldP spid="162831" grpId="0"/>
      <p:bldP spid="162833" grpId="0"/>
      <p:bldP spid="162835" grpId="0"/>
      <p:bldP spid="162837" grpId="0"/>
      <p:bldP spid="162839" grpId="0"/>
      <p:bldP spid="1628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62" name="Text Box 2"/>
          <p:cNvSpPr txBox="1"/>
          <p:nvPr/>
        </p:nvSpPr>
        <p:spPr>
          <a:xfrm>
            <a:off x="0" y="0"/>
            <a:ext cx="9372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endParaRPr lang="zh-CN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5763" name="Text Box 3"/>
          <p:cNvSpPr txBox="1"/>
          <p:nvPr/>
        </p:nvSpPr>
        <p:spPr>
          <a:xfrm>
            <a:off x="304800" y="381000"/>
            <a:ext cx="85344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endParaRPr lang="zh-CN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5765" name="Text Box 5"/>
          <p:cNvSpPr txBox="1"/>
          <p:nvPr/>
        </p:nvSpPr>
        <p:spPr>
          <a:xfrm>
            <a:off x="0" y="785813"/>
            <a:ext cx="9144000" cy="1200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3.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下面我们具体认识：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铭   牌，指针，标尺上的游码，及平衡螺母的作用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3316" name="Picture 8" descr="62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24600"/>
            <a:ext cx="9144000" cy="523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TextBox 6"/>
          <p:cNvSpPr txBox="1"/>
          <p:nvPr/>
        </p:nvSpPr>
        <p:spPr>
          <a:xfrm>
            <a:off x="285750" y="285750"/>
            <a:ext cx="2000250" cy="5238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 anchorCtr="0">
            <a:spAutoFit/>
          </a:bodyPr>
          <a:p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6188" y="1997075"/>
            <a:ext cx="5000625" cy="1384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托盘天平具体构造的讲解，看前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分钟视频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  <a:hlinkClick r:id="rId2" action="ppaction://hlinkfile"/>
              </a:rPr>
              <a:t>物理实验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  <a:hlinkClick r:id="rId2" action="ppaction://hlinkfile"/>
              </a:rPr>
              <a:t>——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  <a:hlinkClick r:id="rId2" action="ppaction://hlinkfile"/>
              </a:rPr>
              <a:t>托盘天平的构造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  <a:hlinkClick r:id="rId2" action="ppaction://hlinkfile"/>
              </a:rPr>
              <a:t>.mp4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2" grpId="0"/>
      <p:bldP spid="245763" grpId="0"/>
      <p:bldP spid="245765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7" name="Picture 5" descr="http://t2.baidu.com/it/u=3286758713,1120852359&amp;fm=23&amp;gp=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017838" cy="2000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8" name="Rectangle 2"/>
          <p:cNvSpPr/>
          <p:nvPr/>
        </p:nvSpPr>
        <p:spPr>
          <a:xfrm>
            <a:off x="0" y="1857375"/>
            <a:ext cx="9144000" cy="3046413"/>
          </a:xfrm>
          <a:prstGeom prst="rect">
            <a:avLst/>
          </a:prstGeom>
          <a:noFill/>
          <a:ln w="12700">
            <a:noFill/>
          </a:ln>
        </p:spPr>
        <p:txBody>
          <a:bodyPr anchor="ctr" anchorCtr="0">
            <a:spAutoFit/>
          </a:bodyPr>
          <a:p>
            <a:pPr eaLnBrk="0" hangingPunct="0"/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①、每个天平都有自己的</a:t>
            </a: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</a:rPr>
              <a:t>_____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，也就是它所能称的</a:t>
            </a:r>
            <a:r>
              <a:rPr lang="zh-CN" altLang="en-US" sz="3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最大质量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。被测物体的质量</a:t>
            </a: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</a:rPr>
              <a:t>_______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超过称量。</a:t>
            </a:r>
            <a:endParaRPr lang="zh-CN" altLang="en-US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②、向盘中加减砝码时，要用</a:t>
            </a: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</a:rPr>
              <a:t>___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3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不能用手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接触砝码，不能把砝码弄湿、弄脏。</a:t>
            </a:r>
            <a:endParaRPr lang="zh-CN" altLang="en-US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③、潮湿的物体和化学药品</a:t>
            </a: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</a:rPr>
              <a:t>_______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直接放到天平的托盘中。</a:t>
            </a:r>
            <a:endParaRPr lang="zh-CN" altLang="en-US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81550" y="1785938"/>
            <a:ext cx="1004888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称量</a:t>
            </a:r>
            <a:endParaRPr lang="zh-CN" altLang="en-US" sz="3200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64188" y="2286000"/>
            <a:ext cx="10080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不能</a:t>
            </a:r>
            <a:endParaRPr lang="zh-CN" altLang="en-US" sz="3200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86375" y="2857500"/>
            <a:ext cx="1008063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镊子</a:t>
            </a:r>
            <a:endParaRPr lang="zh-CN" altLang="en-US" sz="3200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71750" y="4429125"/>
            <a:ext cx="4873625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应使用烧杯或者白纸间接称量</a:t>
            </a:r>
            <a:endParaRPr lang="zh-CN" altLang="en-US" sz="2800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14938" y="3786188"/>
            <a:ext cx="10080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不能</a:t>
            </a:r>
            <a:endParaRPr lang="zh-CN" altLang="en-US" sz="3200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3000375" y="0"/>
            <a:ext cx="6143625" cy="18462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en-US" altLang="zh-CN" sz="3800" b="1" dirty="0"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sz="3800" b="1" dirty="0">
                <a:latin typeface="宋体" panose="02010600030101010101" pitchFamily="2" charset="-122"/>
                <a:ea typeface="宋体" panose="02010600030101010101" pitchFamily="2" charset="-122"/>
              </a:rPr>
              <a:t>天平使用注意事项：课前阅读教材</a:t>
            </a:r>
            <a:r>
              <a:rPr lang="en-US" altLang="zh-CN" sz="3800" b="1" dirty="0">
                <a:latin typeface="宋体" panose="02010600030101010101" pitchFamily="2" charset="-122"/>
                <a:ea typeface="宋体" panose="02010600030101010101" pitchFamily="2" charset="-122"/>
              </a:rPr>
              <a:t>114</a:t>
            </a:r>
            <a:r>
              <a:rPr lang="zh-CN" altLang="en-US" sz="3800" b="1" dirty="0">
                <a:latin typeface="宋体" panose="02010600030101010101" pitchFamily="2" charset="-122"/>
                <a:ea typeface="宋体" panose="02010600030101010101" pitchFamily="2" charset="-122"/>
              </a:rPr>
              <a:t>页</a:t>
            </a:r>
            <a:r>
              <a:rPr lang="en-US" altLang="zh-CN" sz="3800" b="1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3800" b="1" dirty="0">
                <a:latin typeface="宋体" panose="02010600030101010101" pitchFamily="2" charset="-122"/>
                <a:ea typeface="宋体" panose="02010600030101010101" pitchFamily="2" charset="-122"/>
              </a:rPr>
              <a:t>托盘天平使用说明</a:t>
            </a:r>
            <a:r>
              <a:rPr lang="en-US" altLang="zh-CN" sz="3800" b="1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3800" b="1" dirty="0">
                <a:latin typeface="宋体" panose="02010600030101010101" pitchFamily="2" charset="-122"/>
                <a:ea typeface="宋体" panose="02010600030101010101" pitchFamily="2" charset="-122"/>
              </a:rPr>
              <a:t>完成下面填空。</a:t>
            </a:r>
            <a:endParaRPr lang="zh-CN" altLang="en-US" sz="3800" b="1" dirty="0">
              <a:latin typeface="宋体" panose="02010600030101010101" pitchFamily="2" charset="-122"/>
              <a:ea typeface="Times New Roman" panose="02020603050405020304" pitchFamily="18" charset="0"/>
            </a:endParaRPr>
          </a:p>
        </p:txBody>
      </p:sp>
      <p:sp>
        <p:nvSpPr>
          <p:cNvPr id="12" name="Rectangle 6"/>
          <p:cNvSpPr txBox="1"/>
          <p:nvPr/>
        </p:nvSpPr>
        <p:spPr>
          <a:xfrm>
            <a:off x="71438" y="6000750"/>
            <a:ext cx="5759450" cy="649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buClrTx/>
              <a:buFontTx/>
            </a:pPr>
            <a:r>
              <a:rPr lang="zh-CN" altLang="en-US" sz="4000" b="1">
                <a:latin typeface="Arial" panose="020B0604020202020204" pitchFamily="34" charset="0"/>
                <a:ea typeface="宋体" panose="02010600030101010101" pitchFamily="2" charset="-122"/>
              </a:rPr>
              <a:t>三、天平的使用</a:t>
            </a:r>
            <a:endParaRPr lang="zh-CN" altLang="en-US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TextBox 12">
            <a:hlinkClick r:id="rId2" action="ppaction://hlinkfile"/>
          </p:cNvPr>
          <p:cNvSpPr txBox="1"/>
          <p:nvPr/>
        </p:nvSpPr>
        <p:spPr>
          <a:xfrm>
            <a:off x="3929063" y="5929313"/>
            <a:ext cx="7500937" cy="9540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  <a:hlinkClick r:id="rId3" action="ppaction://hlinkfile"/>
              </a:rPr>
              <a:t>初中物理实验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  <a:hlinkClick r:id="rId3" action="ppaction://hlinkfile"/>
              </a:rPr>
              <a:t>——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  <a:hlinkClick r:id="rId3" action="ppaction://hlinkfile"/>
              </a:rPr>
              <a:t>托盘天平的</a:t>
            </a:r>
            <a:endParaRPr lang="en-US" altLang="zh-CN" sz="2800" b="1" dirty="0">
              <a:latin typeface="Arial" panose="020B0604020202020204" pitchFamily="34" charset="0"/>
              <a:ea typeface="宋体" panose="02010600030101010101" pitchFamily="2" charset="-122"/>
              <a:hlinkClick r:id="rId3" action="ppaction://hlinkfile"/>
            </a:endParaRPr>
          </a:p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  <a:hlinkClick r:id="rId3" action="ppaction://hlinkfile"/>
              </a:rPr>
              <a:t>使用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  <a:hlinkClick r:id="rId3" action="ppaction://hlinkfile"/>
              </a:rPr>
              <a:t>.mp4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786313"/>
            <a:ext cx="9144000" cy="1200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如果不按照这几点做。</a:t>
            </a:r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，会损坏天平，</a:t>
            </a:r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，会使砝码生锈测量不准确，</a:t>
            </a:r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，会腐蚀托盘。</a:t>
            </a:r>
            <a:endParaRPr lang="zh-CN" altLang="en-US" sz="36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Picture 1027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1454150"/>
            <a:ext cx="9144000" cy="5403850"/>
          </a:xfrm>
        </p:spPr>
      </p:pic>
      <p:sp>
        <p:nvSpPr>
          <p:cNvPr id="15362" name="TextBox 4"/>
          <p:cNvSpPr txBox="1"/>
          <p:nvPr/>
        </p:nvSpPr>
        <p:spPr>
          <a:xfrm>
            <a:off x="285750" y="285750"/>
            <a:ext cx="2000250" cy="5238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 anchorCtr="0">
            <a:spAutoFit/>
          </a:bodyPr>
          <a:p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3" name="Rectangle 1026"/>
          <p:cNvSpPr>
            <a:spLocks noGrp="1"/>
          </p:cNvSpPr>
          <p:nvPr>
            <p:ph type="title"/>
          </p:nvPr>
        </p:nvSpPr>
        <p:spPr>
          <a:xfrm>
            <a:off x="0" y="0"/>
            <a:ext cx="9515475" cy="2143125"/>
          </a:xfrm>
        </p:spPr>
        <p:txBody>
          <a:bodyPr vert="horz" wrap="square" lIns="91440" tIns="45720" rIns="91440" bIns="45720" anchor="ctr" anchorCtr="0"/>
          <a:p>
            <a:pPr eaLnBrk="1" hangingPunct="1"/>
            <a:br>
              <a:rPr lang="en-US" altLang="zh-CN" dirty="0"/>
            </a:br>
            <a:r>
              <a:rPr lang="zh-CN" altLang="en-US" b="1" dirty="0"/>
              <a:t>天平使用前对天平进行水平调节；同学们</a:t>
            </a:r>
            <a:br>
              <a:rPr lang="en-US" altLang="zh-CN" b="1" dirty="0"/>
            </a:br>
            <a:r>
              <a:rPr lang="zh-CN" altLang="en-US" b="1" dirty="0"/>
              <a:t>想：天平的横梁类似于跷跷板两人怎样移</a:t>
            </a:r>
            <a:br>
              <a:rPr lang="en-US" altLang="zh-CN" b="1" dirty="0"/>
            </a:br>
            <a:r>
              <a:rPr lang="zh-CN" altLang="en-US" b="1" dirty="0"/>
              <a:t>动才能让跷跷板在水平位置保持平衡？</a:t>
            </a:r>
            <a:br>
              <a:rPr lang="zh-CN" altLang="en-US" dirty="0"/>
            </a:br>
            <a:endParaRPr lang="zh-CN" altLang="zh-CN" dirty="0"/>
          </a:p>
        </p:txBody>
      </p:sp>
      <p:sp>
        <p:nvSpPr>
          <p:cNvPr id="15364" name="TextBox 1"/>
          <p:cNvSpPr txBox="1"/>
          <p:nvPr/>
        </p:nvSpPr>
        <p:spPr>
          <a:xfrm>
            <a:off x="641350" y="2636838"/>
            <a:ext cx="1150938" cy="12620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左边男孩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5" name="TextBox 5"/>
          <p:cNvSpPr txBox="1"/>
          <p:nvPr/>
        </p:nvSpPr>
        <p:spPr>
          <a:xfrm>
            <a:off x="6372225" y="1844675"/>
            <a:ext cx="1152525" cy="12620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右边女孩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PP_MARK_KEY" val="1024d00c-39b3-4799-8622-618ceb019fa8"/>
  <p:tag name="COMMONDATA" val="eyJoZGlkIjoiZTVjYzE0YTMwZTM3NWQ3MTQ2M2Q3Yzc0Njg2YzBkMTgifQ=="/>
</p:tagLst>
</file>

<file path=ppt/theme/theme1.xml><?xml version="1.0" encoding="utf-8"?>
<a:theme xmlns:a="http://schemas.openxmlformats.org/drawingml/2006/main" name="51ppt_155">
  <a:themeElements>
    <a:clrScheme name="51ppt_155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256B9B"/>
      </a:accent1>
      <a:accent2>
        <a:srgbClr val="003366"/>
      </a:accent2>
      <a:accent3>
        <a:srgbClr val="FFFFFF"/>
      </a:accent3>
      <a:accent4>
        <a:srgbClr val="000000"/>
      </a:accent4>
      <a:accent5>
        <a:srgbClr val="ACBACB"/>
      </a:accent5>
      <a:accent6>
        <a:srgbClr val="002D5C"/>
      </a:accent6>
      <a:hlink>
        <a:srgbClr val="0066CC"/>
      </a:hlink>
      <a:folHlink>
        <a:srgbClr val="808080"/>
      </a:folHlink>
    </a:clrScheme>
    <a:fontScheme name="51ppt_155">
      <a:majorFont>
        <a:latin typeface="Arial"/>
        <a:ea typeface="华文细黑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1ppt_155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256B9B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ACBACB"/>
        </a:accent5>
        <a:accent6>
          <a:srgbClr val="002D5C"/>
        </a:accent6>
        <a:hlink>
          <a:srgbClr val="0066C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古瓶荷花">
  <a:themeElements>
    <a:clrScheme name="2_古瓶荷花 1">
      <a:dk1>
        <a:srgbClr val="0033CC"/>
      </a:dk1>
      <a:lt1>
        <a:srgbClr val="FFFFFF"/>
      </a:lt1>
      <a:dk2>
        <a:srgbClr val="007572"/>
      </a:dk2>
      <a:lt2>
        <a:srgbClr val="C0C0C0"/>
      </a:lt2>
      <a:accent1>
        <a:srgbClr val="CCECFF"/>
      </a:accent1>
      <a:accent2>
        <a:srgbClr val="3399FF"/>
      </a:accent2>
      <a:accent3>
        <a:srgbClr val="FFFFFF"/>
      </a:accent3>
      <a:accent4>
        <a:srgbClr val="002AAE"/>
      </a:accent4>
      <a:accent5>
        <a:srgbClr val="E2F4FF"/>
      </a:accent5>
      <a:accent6>
        <a:srgbClr val="2D8AE7"/>
      </a:accent6>
      <a:hlink>
        <a:srgbClr val="CC0066"/>
      </a:hlink>
      <a:folHlink>
        <a:srgbClr val="7D7DA9"/>
      </a:folHlink>
    </a:clrScheme>
    <a:fontScheme name="2_古瓶荷花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2400" b="1" i="0" u="none" strike="noStrike" cap="none" normalizeH="0" baseline="0" smtClean="0">
            <a:ln>
              <a:noFill/>
            </a:ln>
            <a:solidFill>
              <a:srgbClr val="8E163E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2400" b="1" i="0" u="none" strike="noStrike" cap="none" normalizeH="0" baseline="0" smtClean="0">
            <a:ln>
              <a:noFill/>
            </a:ln>
            <a:solidFill>
              <a:srgbClr val="8E163E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古瓶荷花 1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E"/>
        </a:accent4>
        <a:accent5>
          <a:srgbClr val="E2F4FF"/>
        </a:accent5>
        <a:accent6>
          <a:srgbClr val="2D8AE7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古瓶荷花 2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6FAF5"/>
        </a:accent3>
        <a:accent4>
          <a:srgbClr val="006765"/>
        </a:accent4>
        <a:accent5>
          <a:srgbClr val="F1F5F0"/>
        </a:accent5>
        <a:accent6>
          <a:srgbClr val="E78A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古瓶荷花 3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C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古瓶荷花 4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A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古瓶荷花 5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F"/>
        </a:accent3>
        <a:accent4>
          <a:srgbClr val="53537E"/>
        </a:accent4>
        <a:accent5>
          <a:srgbClr val="FFEEEE"/>
        </a:accent5>
        <a:accent6>
          <a:srgbClr val="E78A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古瓶荷花 6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C"/>
        </a:accent4>
        <a:accent5>
          <a:srgbClr val="E9F7FF"/>
        </a:accent5>
        <a:accent6>
          <a:srgbClr val="E78A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古瓶荷花 7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EEE"/>
        </a:accent3>
        <a:accent4>
          <a:srgbClr val="0056AE"/>
        </a:accent4>
        <a:accent5>
          <a:srgbClr val="FFFFE2"/>
        </a:accent5>
        <a:accent6>
          <a:srgbClr val="008A8A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古瓶荷花 8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12121"/>
        </a:accent4>
        <a:accent5>
          <a:srgbClr val="E1E1EB"/>
        </a:accent5>
        <a:accent6>
          <a:srgbClr val="E7B9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1847</Words>
  <Application>WPS 演示</Application>
  <PresentationFormat>全屏显示(4:3)</PresentationFormat>
  <Paragraphs>287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38" baseType="lpstr">
      <vt:lpstr>Arial</vt:lpstr>
      <vt:lpstr>宋体</vt:lpstr>
      <vt:lpstr>Wingdings</vt:lpstr>
      <vt:lpstr>华文细黑</vt:lpstr>
      <vt:lpstr>微软雅黑</vt:lpstr>
      <vt:lpstr>Times New Roman</vt:lpstr>
      <vt:lpstr>楷体</vt:lpstr>
      <vt:lpstr>楷体_GB2312</vt:lpstr>
      <vt:lpstr>新宋体</vt:lpstr>
      <vt:lpstr>Tahoma</vt:lpstr>
      <vt:lpstr>华文行楷</vt:lpstr>
      <vt:lpstr>黑体</vt:lpstr>
      <vt:lpstr>华文楷体</vt:lpstr>
      <vt:lpstr>楷体_GB2312</vt:lpstr>
      <vt:lpstr>Arial Unicode MS</vt:lpstr>
      <vt:lpstr>Calibri</vt:lpstr>
      <vt:lpstr>51ppt_155</vt:lpstr>
      <vt:lpstr>Watermark</vt:lpstr>
      <vt:lpstr>2_古瓶荷花</vt:lpstr>
      <vt:lpstr>PowerPoint 演示文稿</vt:lpstr>
      <vt:lpstr>PowerPoint 演示文稿</vt:lpstr>
      <vt:lpstr>PowerPoint 演示文稿</vt:lpstr>
      <vt:lpstr>PowerPoint 演示文稿</vt:lpstr>
      <vt:lpstr>1、称量原理:</vt:lpstr>
      <vt:lpstr>PowerPoint 演示文稿</vt:lpstr>
      <vt:lpstr>PowerPoint 演示文稿</vt:lpstr>
      <vt:lpstr>PowerPoint 演示文稿</vt:lpstr>
      <vt:lpstr> 天平使用前对天平进行水平调节；同学们 想：天平的横梁类似于跷跷板两人怎样移 动才能让跷跷板在水平位置保持平衡？ </vt:lpstr>
      <vt:lpstr>PowerPoint 演示文稿</vt:lpstr>
      <vt:lpstr>PowerPoint 演示文稿</vt:lpstr>
      <vt:lpstr>PowerPoint 演示文稿</vt:lpstr>
      <vt:lpstr>左侧</vt:lpstr>
      <vt:lpstr>教师演示 学生分组实验</vt:lpstr>
      <vt:lpstr>PowerPoint 演示文稿</vt:lpstr>
      <vt:lpstr>天平的使用中有两次调平，它们有什么区别？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为您服务教育网　http://www.wsbedu.com/</dc:creator>
  <cp:lastModifiedBy>阳阳洒洒</cp:lastModifiedBy>
  <cp:revision>215</cp:revision>
  <dcterms:created xsi:type="dcterms:W3CDTF">2005-11-21T12:06:00Z</dcterms:created>
  <dcterms:modified xsi:type="dcterms:W3CDTF">2022-11-18T02:50:24Z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2B8B86D110F84A52A8C67DBDB3991844</vt:lpwstr>
  </property>
  <property fmtid="{D5CDD505-2E9C-101B-9397-08002B2CF9AE}" pid="3" name="KSOProductBuildVer">
    <vt:lpwstr>2052-11.1.0.12763</vt:lpwstr>
  </property>
</Properties>
</file>