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Default Extension="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422" r:id="rId3"/>
    <p:sldId id="279" r:id="rId4"/>
    <p:sldId id="418" r:id="rId5"/>
    <p:sldId id="423" r:id="rId6"/>
    <p:sldId id="419" r:id="rId7"/>
    <p:sldId id="300" r:id="rId8"/>
    <p:sldId id="420" r:id="rId9"/>
    <p:sldId id="421" r:id="rId10"/>
    <p:sldId id="424" r:id="rId11"/>
    <p:sldId id="433" r:id="rId12"/>
    <p:sldId id="301" r:id="rId13"/>
    <p:sldId id="425" r:id="rId14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marL="0" indent="0" algn="l" defTabSz="457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Calibri" panose="020F0502020204030204" pitchFamily="34" charset="0"/>
        <a:ea typeface="楷体" panose="02010609060101010101" pitchFamily="49" charset="-122"/>
      </a:defRPr>
    </a:lvl1pPr>
    <a:lvl2pPr marL="457200" indent="0" algn="l" defTabSz="457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Calibri" panose="020F0502020204030204" pitchFamily="34" charset="0"/>
        <a:ea typeface="楷体" panose="02010609060101010101" pitchFamily="49" charset="-122"/>
      </a:defRPr>
    </a:lvl2pPr>
    <a:lvl3pPr marL="914400" indent="0" algn="l" defTabSz="457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Calibri" panose="020F0502020204030204" pitchFamily="34" charset="0"/>
        <a:ea typeface="楷体" panose="02010609060101010101" pitchFamily="49" charset="-122"/>
      </a:defRPr>
    </a:lvl3pPr>
    <a:lvl4pPr marL="1371600" indent="0" algn="l" defTabSz="457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Calibri" panose="020F0502020204030204" pitchFamily="34" charset="0"/>
        <a:ea typeface="楷体" panose="02010609060101010101" pitchFamily="49" charset="-122"/>
      </a:defRPr>
    </a:lvl4pPr>
    <a:lvl5pPr marL="1828800" indent="0" algn="l" defTabSz="4572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1800" b="0" i="0" u="none" baseline="0">
        <a:solidFill>
          <a:schemeClr val="tx1"/>
        </a:solidFill>
        <a:latin typeface="Calibri" panose="020F0502020204030204" pitchFamily="34" charset="0"/>
        <a:ea typeface="楷体" panose="02010609060101010101" pitchFamily="49" charset="-122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4" autoAdjust="0"/>
    <p:restoredTop sz="94660" autoAdjust="0"/>
  </p:normalViewPr>
  <p:slideViewPr>
    <p:cSldViewPr>
      <p:cViewPr varScale="1">
        <p:scale>
          <a:sx n="94" d="100"/>
          <a:sy n="94" d="100"/>
        </p:scale>
        <p:origin x="-41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6EC60C-EFF9-4B4D-B421-7780272469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2023/12/28 Thursday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819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>
                <a:solidFill>
                  <a:schemeClr val="tx1"/>
                </a:solidFill>
                <a:latin typeface="等线" panose="02010600030101010101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>
                <a:solidFill>
                  <a:schemeClr val="tx1"/>
                </a:solidFill>
                <a:latin typeface="等线" panose="02010600030101010101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>
                <a:solidFill>
                  <a:schemeClr val="tx1"/>
                </a:solidFill>
                <a:latin typeface="等线" panose="02010600030101010101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>
                <a:solidFill>
                  <a:schemeClr val="tx1"/>
                </a:solidFill>
                <a:latin typeface="等线" panose="02010600030101010101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200">
                <a:solidFill>
                  <a:schemeClr val="tx1"/>
                </a:solidFill>
                <a:latin typeface="等线" panose="02010600030101010101" pitchFamily="2" charset="-122"/>
              </a:defRPr>
            </a:lvl5pPr>
          </a:lstStyle>
          <a:p>
            <a:pPr lvl="0"/>
            <a:r>
              <a:t>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819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19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pPr lvl="0" algn="r" fontAlgn="base">
                <a:buNone/>
              </a:pPr>
              <a:t>‹#›</a:t>
            </a:fld>
            <a:endParaRPr lang="zh-CN" altLang="en-US" sz="1200" strike="noStrike" noProof="1"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6"/>
          <p:cNvSpPr/>
          <p:nvPr/>
        </p:nvSpPr>
        <p:spPr>
          <a:xfrm>
            <a:off x="128588" y="2844800"/>
            <a:ext cx="2792412" cy="187642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12700">
            <a:solidFill>
              <a:schemeClr val="tx1"/>
            </a:solidFill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marL="0" lvl="0" indent="0" algn="ctr" defTabSz="914400">
              <a:buClrTx/>
              <a:buFontTx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" name="矩形 7"/>
          <p:cNvSpPr/>
          <p:nvPr/>
        </p:nvSpPr>
        <p:spPr>
          <a:xfrm>
            <a:off x="2968625" y="2844800"/>
            <a:ext cx="3086100" cy="1876425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 w="12700">
            <a:solidFill>
              <a:schemeClr val="tx1"/>
            </a:solidFill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marL="0" lvl="0" indent="0" algn="ctr" defTabSz="914400">
              <a:buClrTx/>
              <a:buFontTx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" name="矩形 8"/>
          <p:cNvSpPr/>
          <p:nvPr/>
        </p:nvSpPr>
        <p:spPr>
          <a:xfrm>
            <a:off x="6102350" y="2844800"/>
            <a:ext cx="2871788" cy="1876425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 w="12700">
            <a:solidFill>
              <a:schemeClr val="tx1"/>
            </a:solidFill>
            <a:miter lim="800000"/>
          </a:ln>
        </p:spPr>
        <p:txBody>
          <a:bodyPr anchor="ctr" anchorCtr="0"/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marL="0" lvl="0" indent="0" algn="ctr" defTabSz="914400">
              <a:buClrTx/>
              <a:buFontTx/>
            </a:pPr>
            <a:endParaRPr lang="zh-CN" altLang="en-US" sz="1800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2053" name="直接连接符 9"/>
          <p:cNvCxnSpPr/>
          <p:nvPr/>
        </p:nvCxnSpPr>
        <p:spPr>
          <a:xfrm flipH="1">
            <a:off x="2327275" y="2500313"/>
            <a:ext cx="669607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</a:ln>
        </p:spPr>
      </p:cxnSp>
      <p:sp>
        <p:nvSpPr>
          <p:cNvPr id="2054" name="文本框 10"/>
          <p:cNvSpPr txBox="1">
            <a:spLocks noChangeArrowheads="1"/>
          </p:cNvSpPr>
          <p:nvPr/>
        </p:nvSpPr>
        <p:spPr bwMode="auto">
          <a:xfrm>
            <a:off x="160338" y="207963"/>
            <a:ext cx="2441575" cy="338138"/>
          </a:xfrm>
          <a:prstGeom prst="rect">
            <a:avLst/>
          </a:prstGeom>
          <a:noFill/>
          <a:ln>
            <a:noFill/>
          </a:ln>
        </p:spPr>
        <p:txBody>
          <a:bodyPr wrap="none"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lvl="0" indent="0" defTabSz="914400">
              <a:buClrTx/>
              <a:buFontTx/>
            </a:pP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教科版</a:t>
            </a:r>
            <a:r>
              <a:rPr lang="en-US" altLang="zh-CN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1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九年级物理上册</a:t>
            </a:r>
          </a:p>
        </p:txBody>
      </p:sp>
      <p:cxnSp>
        <p:nvCxnSpPr>
          <p:cNvPr id="2055" name="直接连接符 11"/>
          <p:cNvCxnSpPr/>
          <p:nvPr/>
        </p:nvCxnSpPr>
        <p:spPr>
          <a:xfrm>
            <a:off x="179388" y="547688"/>
            <a:ext cx="2627312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</a:ln>
        </p:spPr>
      </p:cxnSp>
      <p:pic>
        <p:nvPicPr>
          <p:cNvPr id="2056" name="图片 12"/>
          <p:cNvPicPr>
            <a:picLocks noChangeAspect="1"/>
          </p:cNvPicPr>
          <p:nvPr/>
        </p:nvPicPr>
        <p:blipFill>
          <a:blip r:embed="rId6" cstate="print">
            <a:biLevel thresh="50000"/>
            <a:grayscl/>
          </a:blip>
          <a:stretch>
            <a:fillRect/>
          </a:stretch>
        </p:blipFill>
        <p:spPr>
          <a:xfrm>
            <a:off x="236538" y="703263"/>
            <a:ext cx="1431925" cy="14319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/>
        </p:nvPicPr>
        <p:blipFill>
          <a:blip r:embed="rId3" cstate="print"/>
          <a:srcRect l="19271" t="10512" r="18804" b="10803"/>
          <a:stretch>
            <a:fillRect/>
          </a:stretch>
        </p:blipFill>
        <p:spPr>
          <a:xfrm>
            <a:off x="0" y="4330700"/>
            <a:ext cx="781050" cy="9921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7485157_073341707000_2副本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57163"/>
            <a:ext cx="5181600" cy="34559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123" name="Picture 11" descr="图形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300" y="3910013"/>
            <a:ext cx="7137400" cy="60166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自定义版式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"/>
          <p:cNvSpPr>
            <a:spLocks noChangeArrowheads="1"/>
          </p:cNvSpPr>
          <p:nvPr/>
        </p:nvSpPr>
        <p:spPr bwMode="auto">
          <a:xfrm>
            <a:off x="-26987" y="-38100"/>
            <a:ext cx="9197975" cy="521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80135" rIns="1080135" anchor="ctr" anchorCtr="0"/>
          <a:lstStyle>
            <a:defPPr>
              <a:defRPr lang="en-US"/>
            </a:defPPr>
            <a:lvl1pPr marL="0" indent="4572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lang="en-US" altLang="en-US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457200" algn="ctr" defTabSz="914400" eaLnBrk="1" hangingPunct="1">
              <a:buClrTx/>
              <a:buFont typeface="Arial" panose="020B0604020202020204" pitchFamily="34" charset="0"/>
            </a:pPr>
            <a:r>
              <a:rPr lang="zh-CN" altLang="en-US" sz="35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" panose="02010609060101010101" pitchFamily="49" charset="-122"/>
              </a:rPr>
              <a:t>声  明</a:t>
            </a:r>
          </a:p>
          <a:p>
            <a:pPr marL="0" lvl="0" indent="457200" algn="ctr" defTabSz="914400" eaLnBrk="1" hangingPunct="1">
              <a:buClrTx/>
              <a:buFont typeface="Arial" panose="020B0604020202020204" pitchFamily="34" charset="0"/>
            </a:pPr>
            <a:endParaRPr lang="zh-CN" altLang="en-US" sz="35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457200" defTabSz="914400" eaLnBrk="1" hangingPunct="1">
              <a:buClrTx/>
              <a:buFont typeface="Arial" panose="020B0604020202020204" pitchFamily="34" charset="0"/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" panose="02010609060101010101" pitchFamily="49" charset="-122"/>
              </a:rPr>
              <a:t> 本文件仅用于个人学习、研究或欣赏，以及其他非商业性或非盈利性用途，但同时应遵守著作权法及其他相关法律的规定，不得侵犯本公司及相关权利人的合法权利。</a:t>
            </a:r>
          </a:p>
          <a:p>
            <a:pPr marL="0" lvl="0" indent="457200" defTabSz="914400" eaLnBrk="1" hangingPunct="1">
              <a:buClrTx/>
              <a:buFont typeface="Arial" panose="020B0604020202020204" pitchFamily="34" charset="0"/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" panose="02010609060101010101" pitchFamily="49" charset="-122"/>
              </a:rPr>
              <a:t> 除此以外，将本文件任何内容用于其他用途时，应获得授权，如发现未经授权用于商业或盈利用途将追究侵权者的法律责任。</a:t>
            </a:r>
          </a:p>
          <a:p>
            <a:pPr marL="0" lvl="0" indent="457200" defTabSz="914400" eaLnBrk="1" hangingPunct="1">
              <a:buClrTx/>
              <a:buFont typeface="Arial" panose="020B0604020202020204" pitchFamily="34" charset="0"/>
            </a:pPr>
            <a:endParaRPr lang="zh-CN" altLang="en-US" sz="2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457200" algn="r" defTabSz="914400" eaLnBrk="1" hangingPunct="1">
              <a:buClrTx/>
              <a:buFont typeface="Arial" panose="020B0604020202020204" pitchFamily="34" charset="0"/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" panose="02010609060101010101" pitchFamily="49" charset="-122"/>
              </a:rPr>
              <a:t>武汉天成贵龙文化传播有限公司</a:t>
            </a:r>
          </a:p>
          <a:p>
            <a:pPr marL="0" lvl="0" indent="457200" algn="r" defTabSz="914400" eaLnBrk="1" hangingPunct="1">
              <a:buClrTx/>
              <a:buFont typeface="Arial" panose="020B0604020202020204" pitchFamily="34" charset="0"/>
            </a:pPr>
            <a:r>
              <a:rPr lang="zh-CN" altLang="en-US" sz="22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楷体" panose="02010609060101010101" pitchFamily="49" charset="-122"/>
              </a:rPr>
              <a:t>湖北山河律师事务所</a:t>
            </a:r>
            <a:endParaRPr lang="zh-CN" altLang="en-US" sz="220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8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5"/>
          <p:cNvGrpSpPr/>
          <p:nvPr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1027" name="矩形 20"/>
            <p:cNvSpPr>
              <a:spLocks noChangeArrowheads="1"/>
            </p:cNvSpPr>
            <p:nvPr/>
          </p:nvSpPr>
          <p:spPr bwMode="auto">
            <a:xfrm>
              <a:off x="2054827" y="1566780"/>
              <a:ext cx="8073717" cy="3709506"/>
            </a:xfrm>
            <a:prstGeom prst="rect">
              <a:avLst/>
            </a:prstGeom>
            <a:solidFill>
              <a:srgbClr val="FDFEF4"/>
            </a:solidFill>
            <a:ln w="12700" algn="ctr">
              <a:solidFill>
                <a:srgbClr val="E2F0D9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8" name="矩形 21"/>
            <p:cNvSpPr>
              <a:spLocks noChangeArrowheads="1"/>
            </p:cNvSpPr>
            <p:nvPr/>
          </p:nvSpPr>
          <p:spPr bwMode="auto"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 algn="ctr">
              <a:solidFill>
                <a:srgbClr val="FDFEF4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29" name="矩形 22"/>
            <p:cNvSpPr>
              <a:spLocks noChangeArrowheads="1"/>
            </p:cNvSpPr>
            <p:nvPr/>
          </p:nvSpPr>
          <p:spPr bwMode="auto"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 algn="ctr">
              <a:solidFill>
                <a:srgbClr val="FDFEF4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30" name="图片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42225" y="190500"/>
            <a:ext cx="1354138" cy="7207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0" r:link="rId11" cstate="print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marL="0" indent="0"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NULL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12" Type="http://schemas.openxmlformats.org/officeDocument/2006/relationships/image" Target="NUL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NULL"/><Relationship Id="rId5" Type="http://schemas.openxmlformats.org/officeDocument/2006/relationships/tags" Target="../tags/tag8.xml"/><Relationship Id="rId10" Type="http://schemas.openxmlformats.org/officeDocument/2006/relationships/image" Target="../media/image19.jpeg"/><Relationship Id="rId4" Type="http://schemas.openxmlformats.org/officeDocument/2006/relationships/tags" Target="../tags/tag7.xm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4"/>
          <p:cNvSpPr txBox="1"/>
          <p:nvPr/>
        </p:nvSpPr>
        <p:spPr>
          <a:xfrm>
            <a:off x="1330960" y="1203325"/>
            <a:ext cx="6508115" cy="70675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lvl="0" eaLnBrk="1" hangingPunct="1">
              <a:spcAft>
                <a:spcPts val="1200"/>
              </a:spcAft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电功率专题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挡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位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96460" y="2846705"/>
            <a:ext cx="37642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双流区黄水初级中学</a:t>
            </a:r>
          </a:p>
          <a:p>
            <a:r>
              <a:rPr lang="zh-CN" altLang="en-US" sz="2800" b="1"/>
              <a:t> </a:t>
            </a:r>
            <a:r>
              <a:rPr lang="en-US" altLang="zh-CN" sz="2800" b="1"/>
              <a:t>                             </a:t>
            </a:r>
            <a:r>
              <a:rPr lang="zh-CN" altLang="en-US" sz="2800" b="1"/>
              <a:t>王超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395605" y="411480"/>
            <a:ext cx="832675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7970"/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问题三：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利用改变电路的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总电阻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来改变整个电路的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总功率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和改变</a:t>
            </a:r>
            <a:r>
              <a:rPr 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单个电阻</a:t>
            </a:r>
            <a:r>
              <a:rPr 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的电压（电流）来改变</a:t>
            </a:r>
            <a:r>
              <a:rPr lang="zh-CN" sz="28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它的功率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来实现调温哪种更节能？</a:t>
            </a:r>
            <a:endParaRPr 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043940" y="1851660"/>
            <a:ext cx="1628140" cy="1430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987675" y="1851660"/>
            <a:ext cx="1845945" cy="13804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220335" y="1419225"/>
            <a:ext cx="2858135" cy="1828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燕尾形箭头 4"/>
          <p:cNvSpPr/>
          <p:nvPr/>
        </p:nvSpPr>
        <p:spPr>
          <a:xfrm rot="4680000">
            <a:off x="2032635" y="3270250"/>
            <a:ext cx="618490" cy="314325"/>
          </a:xfrm>
          <a:prstGeom prst="notchedRightArrow">
            <a:avLst/>
          </a:prstGeom>
          <a:blipFill>
            <a:blip r:embed="rId11" cstate="print"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</p:spPr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燕尾形箭头 5"/>
          <p:cNvSpPr/>
          <p:nvPr>
            <p:custDataLst>
              <p:tags r:id="rId4"/>
            </p:custDataLst>
          </p:nvPr>
        </p:nvSpPr>
        <p:spPr>
          <a:xfrm rot="6660000">
            <a:off x="3028315" y="3258820"/>
            <a:ext cx="613410" cy="329565"/>
          </a:xfrm>
          <a:prstGeom prst="notchedRightArrow">
            <a:avLst/>
          </a:prstGeom>
          <a:blipFill>
            <a:blip r:embed="rId12" cstate="print"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</p:spPr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燕尾形箭头 7"/>
          <p:cNvSpPr/>
          <p:nvPr>
            <p:custDataLst>
              <p:tags r:id="rId5"/>
            </p:custDataLst>
          </p:nvPr>
        </p:nvSpPr>
        <p:spPr>
          <a:xfrm rot="5400000">
            <a:off x="6549390" y="3357245"/>
            <a:ext cx="417195" cy="314325"/>
          </a:xfrm>
          <a:prstGeom prst="notchedRightArrow">
            <a:avLst/>
          </a:prstGeom>
          <a:blipFill>
            <a:blip r:embed="rId13" cstate="print"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miter lim="800000"/>
          </a:ln>
        </p:spPr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03985" y="3796030"/>
            <a:ext cx="2880360" cy="431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2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改变接入电路的总电阻</a:t>
            </a:r>
          </a:p>
        </p:txBody>
      </p:sp>
      <p:sp>
        <p:nvSpPr>
          <p:cNvPr id="11" name="圆角矩形 10"/>
          <p:cNvSpPr/>
          <p:nvPr>
            <p:custDataLst>
              <p:tags r:id="rId6"/>
            </p:custDataLst>
          </p:nvPr>
        </p:nvSpPr>
        <p:spPr>
          <a:xfrm>
            <a:off x="5060950" y="3750945"/>
            <a:ext cx="3691255" cy="4965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2">
            <a:schemeClr val="accent2"/>
          </a:fillRef>
          <a:effectRef idx="0">
            <a:srgbClr val="FFFFFF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改变单个电阻的电压（电流）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59840" y="1419225"/>
            <a:ext cx="63271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7970"/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问题四：</a:t>
            </a:r>
            <a:r>
              <a:rPr lang="zh-CN" sz="28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如果想实现加热电阻的功率连续变化该怎么办呢？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398270" y="1923415"/>
            <a:ext cx="62287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sz="360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科学无止境，探索永不停！</a:t>
            </a:r>
            <a:endParaRPr lang="zh-CN" altLang="en-US" sz="3600">
              <a:solidFill>
                <a:schemeClr val="accent4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577850" y="363855"/>
            <a:ext cx="66548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marL="0" lvl="0" indent="0" hangingPunct="0">
              <a:buClrTx/>
              <a:buFontTx/>
            </a:pPr>
            <a:r>
              <a:rPr lang="zh-CN" altLang="en-US" sz="2800" b="1" spc="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生活中常见的</a:t>
            </a:r>
            <a:r>
              <a:rPr lang="zh-CN" altLang="en-US" sz="2800" b="1" spc="0" dirty="0" smtClean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多挡位</a:t>
            </a:r>
            <a:r>
              <a:rPr lang="zh-CN" altLang="en-US" sz="2800" b="1" spc="0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加热用电器</a:t>
            </a:r>
            <a:endParaRPr lang="zh-CN" altLang="en-US" sz="28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 descr="电饭锅.webp"/>
          <p:cNvPicPr>
            <a:picLocks noChangeAspect="1"/>
          </p:cNvPicPr>
          <p:nvPr/>
        </p:nvPicPr>
        <p:blipFill>
          <a:blip r:embed="rId2" cstate="print"/>
          <a:srcRect l="11746" t="4604" r="8370" b="5719"/>
          <a:stretch>
            <a:fillRect/>
          </a:stretch>
        </p:blipFill>
        <p:spPr>
          <a:xfrm>
            <a:off x="1331595" y="1347470"/>
            <a:ext cx="2448560" cy="2807970"/>
          </a:xfrm>
          <a:prstGeom prst="rect">
            <a:avLst/>
          </a:prstGeom>
        </p:spPr>
      </p:pic>
      <p:pic>
        <p:nvPicPr>
          <p:cNvPr id="4" name="图片 3" descr="饮水机.webp"/>
          <p:cNvPicPr>
            <a:picLocks noChangeAspect="1"/>
          </p:cNvPicPr>
          <p:nvPr/>
        </p:nvPicPr>
        <p:blipFill>
          <a:blip r:embed="rId3" cstate="print"/>
          <a:srcRect l="11722" b="15272"/>
          <a:stretch>
            <a:fillRect/>
          </a:stretch>
        </p:blipFill>
        <p:spPr>
          <a:xfrm>
            <a:off x="4958715" y="1203325"/>
            <a:ext cx="2252345" cy="29521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332230" y="1143000"/>
            <a:ext cx="60483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问题一：</a:t>
            </a:r>
          </a:p>
          <a:p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怎样改变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电路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的电功率？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577850" y="363855"/>
            <a:ext cx="66548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marL="0" lvl="0" indent="0" hangingPunct="0">
              <a:buClrTx/>
              <a:buFontTx/>
            </a:pPr>
            <a:r>
              <a:rPr lang="zh-CN" altLang="en-US" sz="2800" b="1" spc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追本溯源</a:t>
            </a:r>
            <a:endParaRPr lang="zh-CN" altLang="en-US" sz="28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 l="48008"/>
          <a:stretch>
            <a:fillRect/>
          </a:stretch>
        </p:blipFill>
        <p:spPr>
          <a:xfrm>
            <a:off x="1043940" y="2812415"/>
            <a:ext cx="1325880" cy="1600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6100" y="987425"/>
            <a:ext cx="2550160" cy="160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 l="-8591" r="55055"/>
          <a:stretch>
            <a:fillRect/>
          </a:stretch>
        </p:blipFill>
        <p:spPr>
          <a:xfrm>
            <a:off x="1043940" y="987425"/>
            <a:ext cx="1365250" cy="1600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145" y="2787650"/>
            <a:ext cx="2213610" cy="12084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84495" y="2437765"/>
            <a:ext cx="754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R</a:t>
            </a:r>
            <a:r>
              <a:rPr lang="en-US" altLang="zh-CN" sz="3200" baseline="-25000"/>
              <a:t>1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11495" y="3829050"/>
            <a:ext cx="754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R</a:t>
            </a:r>
            <a:r>
              <a:rPr lang="en-US" altLang="zh-CN" sz="3200" baseline="-25000"/>
              <a:t>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4165" y="2139315"/>
            <a:ext cx="1235075" cy="113538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973320" y="3379470"/>
            <a:ext cx="113030" cy="11303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625590" y="3399790"/>
            <a:ext cx="113030" cy="11303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</p:spPr>
        <p:txBody>
          <a:bodyPr anchor="ctr"/>
          <a:lstStyle/>
          <a:p>
            <a:pPr marL="0" marR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75105" y="1131570"/>
            <a:ext cx="66516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问题二：</a:t>
            </a:r>
          </a:p>
          <a:p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怎样改变</a:t>
            </a: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同一个电阻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在电路中的电功率？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577850" y="363855"/>
            <a:ext cx="66548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anchor="t" anchorCtr="0">
            <a:spAutoFit/>
          </a:bodyPr>
          <a:lstStyle>
            <a:defPPr>
              <a:defRPr lang="en-US"/>
            </a:defPPr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US" altLang="en-US" sz="18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</a:defRPr>
            </a:lvl5pPr>
          </a:lstStyle>
          <a:p>
            <a:pPr marL="0" lvl="0" indent="0" hangingPunct="0">
              <a:buClrTx/>
              <a:buFontTx/>
            </a:pPr>
            <a:r>
              <a:rPr lang="zh-CN" altLang="en-US" sz="2800" b="1" spc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追本溯源</a:t>
            </a:r>
            <a:endParaRPr lang="zh-CN" altLang="en-US" sz="2800" b="1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495" y="2689225"/>
            <a:ext cx="2550160" cy="160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 l="-8591" r="55055"/>
          <a:stretch>
            <a:fillRect/>
          </a:stretch>
        </p:blipFill>
        <p:spPr>
          <a:xfrm>
            <a:off x="1691640" y="987425"/>
            <a:ext cx="1365250" cy="1600200"/>
          </a:xfrm>
          <a:prstGeom prst="rect">
            <a:avLst/>
          </a:prstGeom>
        </p:spPr>
      </p:pic>
      <p:graphicFrame>
        <p:nvGraphicFramePr>
          <p:cNvPr id="18438" name="对象 6"/>
          <p:cNvGraphicFramePr>
            <a:graphicFrameLocks/>
          </p:cNvGraphicFramePr>
          <p:nvPr/>
        </p:nvGraphicFramePr>
        <p:xfrm>
          <a:off x="4932045" y="2355850"/>
          <a:ext cx="1801813" cy="815975"/>
        </p:xfrm>
        <a:graphic>
          <a:graphicData uri="http://schemas.openxmlformats.org/presentationml/2006/ole">
            <p:oleObj spid="_x0000_s1041" r:id="rId4" imgW="927100" imgH="4191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11505" y="41148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、探究串联型用电器的工作状态</a:t>
            </a:r>
            <a:r>
              <a:rPr lang="en-US" b="1">
                <a:latin typeface="Calibri" panose="020F0502020204030204" pitchFamily="34" charset="0"/>
                <a:ea typeface="宋体" panose="02010600030101010101" pitchFamily="2" charset="-122"/>
              </a:rPr>
              <a:t> </a:t>
            </a:r>
            <a:endParaRPr lang="en-US" altLang="en-US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05" y="915670"/>
            <a:ext cx="7685405" cy="18300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r>
              <a:rPr lang="zh-CN" b="1">
                <a:ea typeface="宋体" panose="02010600030101010101" pitchFamily="2" charset="-122"/>
              </a:rPr>
              <a:t>如图所示是某品牌电炖锅的内部简化电路图。电炖锅上有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1 000 W和400 W两挡功率</a:t>
            </a:r>
            <a:r>
              <a:rPr lang="zh-CN" b="1">
                <a:ea typeface="宋体" panose="02010600030101010101" pitchFamily="2" charset="-122"/>
              </a:rPr>
              <a:t>，挡位可自动调节。其工作过程是：按下开关，自动选择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1 000 W挡将汤煮至100 ℃</a:t>
            </a:r>
            <a:r>
              <a:rPr lang="zh-CN" b="1">
                <a:ea typeface="宋体" panose="02010600030101010101" pitchFamily="2" charset="-122"/>
              </a:rPr>
              <a:t>，然后自动跳至</a:t>
            </a:r>
            <a:r>
              <a:rPr lang="en-US" b="1">
                <a:latin typeface="宋体" panose="02010600030101010101" pitchFamily="2" charset="-122"/>
              </a:rPr>
              <a:t>400 W</a:t>
            </a:r>
            <a:r>
              <a:rPr lang="zh-CN" b="1">
                <a:ea typeface="宋体" panose="02010600030101010101" pitchFamily="2" charset="-122"/>
              </a:rPr>
              <a:t>挡进行保温慢炖。设汤的初温为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20 ℃</a:t>
            </a:r>
            <a:r>
              <a:rPr lang="zh-CN" b="1">
                <a:ea typeface="宋体" panose="02010600030101010101" pitchFamily="2" charset="-122"/>
              </a:rPr>
              <a:t>，质量为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3 kg</a:t>
            </a:r>
            <a:r>
              <a:rPr lang="zh-CN" b="1">
                <a:ea typeface="宋体" panose="02010600030101010101" pitchFamily="2" charset="-122"/>
              </a:rPr>
              <a:t>，汤的比热容为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4.0×10</a:t>
            </a:r>
            <a:r>
              <a:rPr lang="en-US" b="1" baseline="30000">
                <a:latin typeface="宋体" panose="02010600030101010101" pitchFamily="2" charset="-122"/>
              </a:rPr>
              <a:t>3</a:t>
            </a:r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b="1">
                <a:latin typeface="宋体" panose="02010600030101010101" pitchFamily="2" charset="-122"/>
              </a:rPr>
              <a:t>J/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(kg·℃)。求：</a:t>
            </a:r>
            <a:endParaRPr lang="zh-CN" altLang="en-US" b="1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325" y="2211705"/>
            <a:ext cx="2253615" cy="18694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467360" y="2211705"/>
            <a:ext cx="5611495" cy="183007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indent="304800"/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(1)电炖锅进入保温慢炖时</a:t>
            </a:r>
            <a:r>
              <a:rPr lang="zh-CN" b="1">
                <a:ea typeface="宋体" panose="02010600030101010101" pitchFamily="2" charset="-122"/>
              </a:rPr>
              <a:t>，开关</a:t>
            </a:r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S会自动跳至“</a:t>
            </a:r>
            <a:r>
              <a:rPr lang="en-US" b="1" i="1">
                <a:latin typeface="宋体" panose="02010600030101010101" pitchFamily="2" charset="-122"/>
              </a:rPr>
              <a:t>a</a:t>
            </a:r>
            <a:r>
              <a:rPr lang="en-US" b="1">
                <a:latin typeface="宋体" panose="02010600030101010101" pitchFamily="2" charset="-122"/>
              </a:rPr>
              <a:t>”</a:t>
            </a:r>
            <a:r>
              <a:rPr lang="zh-CN" b="1">
                <a:ea typeface="宋体" panose="02010600030101010101" pitchFamily="2" charset="-122"/>
              </a:rPr>
              <a:t>或</a:t>
            </a:r>
            <a:r>
              <a:rPr lang="en-US" b="1">
                <a:latin typeface="宋体" panose="02010600030101010101" pitchFamily="2" charset="-122"/>
              </a:rPr>
              <a:t>“</a:t>
            </a:r>
            <a:r>
              <a:rPr lang="en-US" b="1" i="1">
                <a:latin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b="1">
                <a:latin typeface="宋体" panose="02010600030101010101" pitchFamily="2" charset="-122"/>
              </a:rPr>
              <a:t>”</a:t>
            </a:r>
            <a:r>
              <a:rPr lang="zh-CN" b="1">
                <a:ea typeface="宋体" panose="02010600030101010101" pitchFamily="2" charset="-122"/>
              </a:rPr>
              <a:t>哪个位置？试说明理由</a:t>
            </a:r>
            <a:endParaRPr lang="en-US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1">
                <a:latin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en-US" b="1" i="1">
                <a:latin typeface="宋体" panose="02010600030101010101" pitchFamily="2" charset="-122"/>
              </a:rPr>
              <a:t>R</a:t>
            </a:r>
            <a:r>
              <a:rPr lang="en-US" b="1" baseline="-25000">
                <a:latin typeface="宋体" panose="02010600030101010101" pitchFamily="2" charset="-122"/>
              </a:rPr>
              <a:t>1</a:t>
            </a:r>
            <a:r>
              <a:rPr lang="zh-CN" b="1">
                <a:ea typeface="宋体" panose="02010600030101010101" pitchFamily="2" charset="-122"/>
              </a:rPr>
              <a:t>的阻值是多少？</a:t>
            </a:r>
            <a:endParaRPr lang="zh-CN" b="1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b="1">
                <a:ea typeface="宋体" panose="02010600030101010101" pitchFamily="2" charset="-122"/>
                <a:cs typeface="Times New Roman" panose="02020603050405020304" pitchFamily="18" charset="0"/>
              </a:rPr>
              <a:t>(3)若电炖锅将汤从初温加热至100 ℃耗时20 min</a:t>
            </a:r>
            <a:r>
              <a:rPr lang="zh-CN" b="1">
                <a:ea typeface="宋体" panose="02010600030101010101" pitchFamily="2" charset="-122"/>
              </a:rPr>
              <a:t>，消耗的电能是多少？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7360" y="843915"/>
            <a:ext cx="79756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b="1" dirty="0">
                <a:ea typeface="宋体" panose="02010600030101010101" pitchFamily="2" charset="-122"/>
              </a:rPr>
              <a:t>在物理小组课外活动中，慧龙小组同学利用两段阻值不同的电热丝</a:t>
            </a:r>
            <a:r>
              <a:rPr 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b="1" dirty="0">
                <a:ea typeface="宋体" panose="02010600030101010101" pitchFamily="2" charset="-122"/>
              </a:rPr>
              <a:t>和</a:t>
            </a:r>
            <a:r>
              <a:rPr 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b="1" dirty="0">
                <a:ea typeface="宋体" panose="02010600030101010101" pitchFamily="2" charset="-122"/>
              </a:rPr>
              <a:t>，设计成高、中、低三</a:t>
            </a:r>
            <a:r>
              <a:rPr lang="zh-CN" b="1" dirty="0" smtClean="0">
                <a:ea typeface="宋体" panose="02010600030101010101" pitchFamily="2" charset="-122"/>
              </a:rPr>
              <a:t>个</a:t>
            </a:r>
            <a:r>
              <a:rPr lang="zh-CN" altLang="en-US" b="1" dirty="0" smtClean="0">
                <a:ea typeface="宋体" panose="02010600030101010101" pitchFamily="2" charset="-122"/>
              </a:rPr>
              <a:t>挡</a:t>
            </a:r>
            <a:r>
              <a:rPr lang="zh-CN" b="1" dirty="0" smtClean="0">
                <a:ea typeface="宋体" panose="02010600030101010101" pitchFamily="2" charset="-122"/>
              </a:rPr>
              <a:t>位</a:t>
            </a:r>
            <a:r>
              <a:rPr lang="zh-CN" b="1" dirty="0">
                <a:ea typeface="宋体" panose="02010600030101010101" pitchFamily="2" charset="-122"/>
              </a:rPr>
              <a:t>的电热器，电路如图所示，其中</a:t>
            </a:r>
            <a:r>
              <a:rPr 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=2R</a:t>
            </a:r>
            <a:r>
              <a:rPr lang="en-US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b="1" dirty="0">
                <a:ea typeface="宋体" panose="02010600030101010101" pitchFamily="2" charset="-122"/>
              </a:rPr>
              <a:t>。在正常工作情况下，用三</a:t>
            </a:r>
            <a:r>
              <a:rPr lang="zh-CN" b="1" dirty="0" smtClean="0">
                <a:ea typeface="宋体" panose="02010600030101010101" pitchFamily="2" charset="-122"/>
              </a:rPr>
              <a:t>个</a:t>
            </a:r>
            <a:r>
              <a:rPr lang="zh-CN" altLang="en-US" b="1" dirty="0" smtClean="0">
                <a:ea typeface="宋体" panose="02010600030101010101" pitchFamily="2" charset="-122"/>
              </a:rPr>
              <a:t>挡</a:t>
            </a:r>
            <a:r>
              <a:rPr lang="zh-CN" b="1" dirty="0" smtClean="0">
                <a:ea typeface="宋体" panose="02010600030101010101" pitchFamily="2" charset="-122"/>
              </a:rPr>
              <a:t>位</a:t>
            </a:r>
            <a:r>
              <a:rPr lang="zh-CN" b="1" dirty="0">
                <a:ea typeface="宋体" panose="02010600030101010101" pitchFamily="2" charset="-122"/>
              </a:rPr>
              <a:t>分别给同一容器中质量相同的水加热，加热过程中水均未沸腾。求：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827405" y="2139950"/>
          <a:ext cx="4630420" cy="1000125"/>
        </p:xfrm>
        <a:graphic>
          <a:graphicData uri="http://schemas.openxmlformats.org/drawingml/2006/table">
            <a:tbl>
              <a:tblPr/>
              <a:tblGrid>
                <a:gridCol w="1322705"/>
                <a:gridCol w="628650"/>
                <a:gridCol w="582295"/>
                <a:gridCol w="1390015"/>
                <a:gridCol w="706755"/>
              </a:tblGrid>
              <a:tr h="4000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dirty="0" err="1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电热器</a:t>
                      </a:r>
                      <a:r>
                        <a:rPr lang="zh-CN" altLang="en-US" sz="12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挡</a:t>
                      </a:r>
                      <a:r>
                        <a:rPr lang="en-US" sz="12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位</a:t>
                      </a:r>
                      <a:endParaRPr lang="en-US" altLang="en-US" sz="12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电压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功率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水升高的温度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加热时间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高温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220v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10℃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6min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中温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8℃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8min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低温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100w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4℃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9min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8035" y="1995805"/>
            <a:ext cx="1826895" cy="1294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683895" y="3004185"/>
            <a:ext cx="8399780" cy="1660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zh-CN" sz="2100" b="1" dirty="0">
              <a:ea typeface="宋体" panose="02010600030101010101" pitchFamily="2" charset="-122"/>
            </a:endParaRPr>
          </a:p>
          <a:p>
            <a:r>
              <a:rPr lang="zh-CN" sz="2100" b="1" dirty="0">
                <a:ea typeface="宋体" panose="02010600030101010101" pitchFamily="2" charset="-122"/>
              </a:rPr>
              <a:t>（1）R</a:t>
            </a:r>
            <a:r>
              <a:rPr lang="en-US" sz="2100" b="1" baseline="-25000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sz="2100" b="1" dirty="0">
                <a:ea typeface="宋体" panose="02010600030101010101" pitchFamily="2" charset="-122"/>
              </a:rPr>
              <a:t>的阻值。</a:t>
            </a:r>
          </a:p>
          <a:p>
            <a:r>
              <a:rPr lang="zh-CN" sz="2100" b="1" dirty="0">
                <a:ea typeface="宋体" panose="02010600030101010101" pitchFamily="2" charset="-122"/>
              </a:rPr>
              <a:t>（2）中</a:t>
            </a:r>
            <a:r>
              <a:rPr lang="zh-CN" sz="2100" b="1" dirty="0" smtClean="0">
                <a:ea typeface="宋体" panose="02010600030101010101" pitchFamily="2" charset="-122"/>
              </a:rPr>
              <a:t>温</a:t>
            </a:r>
            <a:r>
              <a:rPr lang="zh-CN" altLang="en-US" sz="2100" b="1" dirty="0" smtClean="0">
                <a:ea typeface="宋体" panose="02010600030101010101" pitchFamily="2" charset="-122"/>
              </a:rPr>
              <a:t>挡</a:t>
            </a:r>
            <a:r>
              <a:rPr lang="zh-CN" sz="2100" b="1" dirty="0" smtClean="0">
                <a:ea typeface="宋体" panose="02010600030101010101" pitchFamily="2" charset="-122"/>
              </a:rPr>
              <a:t>的</a:t>
            </a:r>
            <a:r>
              <a:rPr lang="zh-CN" sz="2100" b="1" dirty="0">
                <a:ea typeface="宋体" panose="02010600030101010101" pitchFamily="2" charset="-122"/>
              </a:rPr>
              <a:t>额定功率。</a:t>
            </a:r>
          </a:p>
          <a:p>
            <a:r>
              <a:rPr lang="zh-CN" sz="2100" b="1" dirty="0">
                <a:ea typeface="宋体" panose="02010600030101010101" pitchFamily="2" charset="-122"/>
              </a:rPr>
              <a:t>（3）利用高</a:t>
            </a:r>
            <a:r>
              <a:rPr lang="zh-CN" sz="2100" b="1" dirty="0" smtClean="0">
                <a:ea typeface="宋体" panose="02010600030101010101" pitchFamily="2" charset="-122"/>
              </a:rPr>
              <a:t>温</a:t>
            </a:r>
            <a:r>
              <a:rPr lang="zh-CN" altLang="en-US" sz="2100" b="1" dirty="0" smtClean="0">
                <a:ea typeface="宋体" panose="02010600030101010101" pitchFamily="2" charset="-122"/>
              </a:rPr>
              <a:t>挡</a:t>
            </a:r>
            <a:r>
              <a:rPr lang="zh-CN" sz="2100" b="1" dirty="0" smtClean="0">
                <a:ea typeface="宋体" panose="02010600030101010101" pitchFamily="2" charset="-122"/>
              </a:rPr>
              <a:t>加</a:t>
            </a:r>
            <a:r>
              <a:rPr lang="zh-CN" sz="2100" b="1" dirty="0">
                <a:ea typeface="宋体" panose="02010600030101010101" pitchFamily="2" charset="-122"/>
              </a:rPr>
              <a:t>热时，电热器内的水温度每升高1℃消耗的电能。</a:t>
            </a:r>
            <a:endParaRPr lang="en-US" b="1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en-US" b="1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611505" y="41148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、探究并联型用电器的工作状态</a:t>
            </a:r>
            <a:r>
              <a:rPr lang="en-US" b="1">
                <a:latin typeface="Calibri" panose="020F0502020204030204" pitchFamily="34" charset="0"/>
                <a:ea typeface="宋体" panose="02010600030101010101" pitchFamily="2" charset="-122"/>
              </a:rPr>
              <a:t> </a:t>
            </a:r>
            <a:endParaRPr lang="en-US" altLang="en-US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750" y="412433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b="1">
                <a:latin typeface="Calibri" panose="020F0502020204030204" pitchFamily="34" charset="0"/>
                <a:ea typeface="宋体" panose="02010600030101010101" pitchFamily="2" charset="-122"/>
              </a:rPr>
              <a:t>3、探究同一用电器的不同功率问题</a:t>
            </a:r>
            <a:endParaRPr lang="zh-CN" altLang="en-US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2090" y="2139950"/>
            <a:ext cx="2858135" cy="1828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179705" y="1635443"/>
            <a:ext cx="5080000" cy="2584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b="1">
              <a:solidFill>
                <a:srgbClr val="423B3B"/>
              </a:solidFill>
              <a:ea typeface="宋体" panose="02010600030101010101" pitchFamily="2" charset="-122"/>
            </a:endParaRPr>
          </a:p>
          <a:p>
            <a:endParaRPr lang="zh-CN" b="1">
              <a:solidFill>
                <a:srgbClr val="423B3B"/>
              </a:solidFill>
              <a:ea typeface="宋体" panose="02010600030101010101" pitchFamily="2" charset="-122"/>
            </a:endParaRPr>
          </a:p>
          <a:p>
            <a:r>
              <a:rPr lang="zh-CN" b="1">
                <a:solidFill>
                  <a:srgbClr val="423B3B"/>
                </a:solidFill>
                <a:ea typeface="宋体" panose="02010600030101010101" pitchFamily="2" charset="-122"/>
              </a:rPr>
              <a:t>（</a:t>
            </a:r>
            <a:r>
              <a:rPr lang="en-US" b="1">
                <a:solidFill>
                  <a:srgbClr val="423B3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b="1">
                <a:solidFill>
                  <a:srgbClr val="423B3B"/>
                </a:solidFill>
                <a:ea typeface="宋体" panose="02010600030101010101" pitchFamily="2" charset="-122"/>
              </a:rPr>
              <a:t>）A、B是两种不同颜色的指示灯，如果红色表示正在给水加热，黄色表示保温。那么A灯为_________灯。</a:t>
            </a:r>
          </a:p>
          <a:p>
            <a:r>
              <a:rPr lang="zh-CN" b="1">
                <a:solidFill>
                  <a:srgbClr val="423B3B"/>
                </a:solidFill>
                <a:ea typeface="宋体" panose="02010600030101010101" pitchFamily="2" charset="-122"/>
              </a:rPr>
              <a:t>（2）若饮水机加热时加热管的功率为550W，而保温时加热管的功率为88W，则电阻</a:t>
            </a:r>
            <a:r>
              <a:rPr lang="en-US" b="1">
                <a:solidFill>
                  <a:srgbClr val="423B3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</a:t>
            </a:r>
            <a:r>
              <a:rPr lang="en-US" b="1" baseline="-25000">
                <a:solidFill>
                  <a:srgbClr val="423B3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b="1">
                <a:solidFill>
                  <a:srgbClr val="423B3B"/>
                </a:solidFill>
                <a:ea typeface="宋体" panose="02010600030101010101" pitchFamily="2" charset="-122"/>
              </a:rPr>
              <a:t>的阻值为多少？</a:t>
            </a:r>
            <a:endParaRPr lang="en-US" b="1">
              <a:solidFill>
                <a:srgbClr val="423B3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b="1">
                <a:solidFill>
                  <a:srgbClr val="423B3B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en-US" b="1">
              <a:solidFill>
                <a:srgbClr val="423B3B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7325" y="843915"/>
            <a:ext cx="8001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olidFill>
                  <a:srgbClr val="423B3B"/>
                </a:solidFill>
                <a:ea typeface="宋体" panose="02010600030101010101" pitchFamily="2" charset="-122"/>
                <a:sym typeface="+mn-ea"/>
              </a:rPr>
              <a:t>如图是一台饮水机的加热水槽部分工作原理电路图。S是一个温控开关，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R</a:t>
            </a:r>
            <a:r>
              <a:rPr lang="en-US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b="1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为电加热管</a:t>
            </a:r>
            <a:r>
              <a:rPr lang="zh-CN" b="1">
                <a:solidFill>
                  <a:srgbClr val="423B3B"/>
                </a:solidFill>
                <a:ea typeface="宋体" panose="02010600030101010101" pitchFamily="2" charset="-122"/>
                <a:sym typeface="+mn-ea"/>
              </a:rPr>
              <a:t>，当饮水机处于加热状态时，水被迅速加热，达到预定温度时，S自动切换到另一位置，并处于保温状态。（不考虑温度对电阻的影响，且不计指示灯的阻值）</a:t>
            </a:r>
            <a:endParaRPr lang="zh-CN" altLang="en-US" b="1">
              <a:solidFill>
                <a:srgbClr val="423B3B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2QzNGRlZWEwMjk1MTc3Njg1NTJjZTEzYzNiNzY4OGQifQ=="/>
  <p:tag name="commondata" val="eyJoZGlkIjoiYTM1ZjliOTk5NGZmNjdhODI1MmZiMmZkMjE4MDE5OD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64*78"/>
  <p:tag name="TABLE_ENDDRAG_RECT" val="65*168*364*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Times New Roman"/>
        <a:ea typeface="黑体"/>
        <a:cs typeface="Arial"/>
      </a:majorFont>
      <a:minorFont>
        <a:latin typeface="Times New Roman"/>
        <a:ea typeface="楷体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</a:spPr>
      <a:bodyPr anchor="ctr"/>
      <a:lstStyle>
        <a:defPPr marL="0" marR="0" indent="0" algn="ctr" defTabSz="91440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dirty="0">
            <a:ln>
              <a:noFill/>
            </a:ln>
            <a:solidFill>
              <a:prstClr val="white"/>
            </a:solidFill>
            <a:effectLst/>
            <a:uLnTx/>
            <a:uFillTx/>
            <a:latin typeface="Times New Roman" panose="02020603050405020304"/>
            <a:ea typeface="宋体" panose="02010600030101010101" pitchFamily="2" charset="-122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820</Words>
  <Application>Microsoft Office PowerPoint</Application>
  <PresentationFormat>全屏显示(16:9)</PresentationFormat>
  <Paragraphs>56</Paragraphs>
  <Slides>13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学科网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rbm.xkw.com</dc:creator>
  <cp:lastModifiedBy>Administrator</cp:lastModifiedBy>
  <cp:revision>12</cp:revision>
  <cp:lastPrinted>2023-11-15T14:50:00Z</cp:lastPrinted>
  <dcterms:created xsi:type="dcterms:W3CDTF">2023-11-15T14:50:00Z</dcterms:created>
  <dcterms:modified xsi:type="dcterms:W3CDTF">2023-12-28T05:41:18Z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D440D4377CC74EEEB43CE76BCF8BF949_13</vt:lpwstr>
  </property>
  <property fmtid="{D5CDD505-2E9C-101B-9397-08002B2CF9AE}" pid="7" name="KSOProductBuildVer">
    <vt:lpwstr>2052-12.1.0.15990</vt:lpwstr>
  </property>
</Properties>
</file>