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82" r:id="rId2"/>
    <p:sldId id="384" r:id="rId3"/>
    <p:sldId id="385" r:id="rId4"/>
    <p:sldId id="386" r:id="rId5"/>
    <p:sldId id="387" r:id="rId6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2828"/>
    <a:srgbClr val="ED7D31"/>
    <a:srgbClr val="F7E4E1"/>
    <a:srgbClr val="2E88C8"/>
    <a:srgbClr val="666464"/>
    <a:srgbClr val="C00000"/>
    <a:srgbClr val="F3D64E"/>
    <a:srgbClr val="CADFF1"/>
    <a:srgbClr val="002060"/>
    <a:srgbClr val="F288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6271"/>
  </p:normalViewPr>
  <p:slideViewPr>
    <p:cSldViewPr snapToGrid="0" snapToObjects="1">
      <p:cViewPr varScale="1">
        <p:scale>
          <a:sx n="68" d="100"/>
          <a:sy n="68" d="100"/>
        </p:scale>
        <p:origin x="816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>
      <p:cViewPr varScale="1">
        <p:scale>
          <a:sx n="54" d="100"/>
          <a:sy n="54" d="100"/>
        </p:scale>
        <p:origin x="289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4B3C7D-7ED1-A34F-BCFC-1C01389AE58C}" type="datetimeFigureOut">
              <a:rPr kumimoji="1" lang="zh-CN" altLang="en-US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2024/4/12</a:t>
            </a:fld>
            <a:endParaRPr kumimoji="1"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ED8CE-3D9F-CA47-A17E-9AD879C3B1C0}" type="slidenum">
              <a:rPr kumimoji="1" lang="zh-CN" altLang="en-US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‹#›</a:t>
            </a:fld>
            <a:endParaRPr kumimoji="1"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kumimoji="1"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B0ACF2CF-5EF1-D24F-8F8B-C67282AA038A}" type="datetimeFigureOut">
              <a:rPr kumimoji="1" lang="zh-CN" altLang="en-US" smtClean="0"/>
              <a:pPr/>
              <a:t>2024/4/12</a:t>
            </a:fld>
            <a:endParaRPr kumimoji="1"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dirty="0"/>
              <a:t>单击此处编辑母版文本样式</a:t>
            </a:r>
          </a:p>
          <a:p>
            <a:pPr lvl="1"/>
            <a:r>
              <a:rPr kumimoji="1" lang="zh-CN" altLang="en-US" dirty="0"/>
              <a:t>二级</a:t>
            </a:r>
          </a:p>
          <a:p>
            <a:pPr lvl="2"/>
            <a:r>
              <a:rPr kumimoji="1" lang="zh-CN" altLang="en-US" dirty="0"/>
              <a:t>三级</a:t>
            </a:r>
          </a:p>
          <a:p>
            <a:pPr lvl="3"/>
            <a:r>
              <a:rPr kumimoji="1" lang="zh-CN" altLang="en-US" dirty="0"/>
              <a:t>四级</a:t>
            </a:r>
          </a:p>
          <a:p>
            <a:pPr lvl="4"/>
            <a:r>
              <a:rPr kumimoji="1" lang="zh-CN" altLang="en-US" dirty="0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kumimoji="1" lang="zh-CN" altLang="en-US" dirty="0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78F70782-008B-5B48-B01C-A994AC4AA046}" type="slidenum">
              <a:rPr kumimoji="1" lang="zh-CN" altLang="en-US" smtClean="0"/>
              <a:pPr/>
              <a:t>‹#›</a:t>
            </a:fld>
            <a:endParaRPr kumimoji="1"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.xml"/><Relationship Id="rId4" Type="http://schemas.openxmlformats.org/officeDocument/2006/relationships/tags" Target="../tags/tag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>
            <a:extLst>
              <a:ext uri="{FF2B5EF4-FFF2-40B4-BE49-F238E27FC236}">
                <a16:creationId xmlns:a16="http://schemas.microsoft.com/office/drawing/2014/main" id="{5CDA94A3-91CC-8D59-041B-9BE6A82206B7}"/>
              </a:ext>
            </a:extLst>
          </p:cNvPr>
          <p:cNvSpPr/>
          <p:nvPr userDrawn="1"/>
        </p:nvSpPr>
        <p:spPr>
          <a:xfrm>
            <a:off x="-679139" y="1462883"/>
            <a:ext cx="517792" cy="34692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2F8B1933-2635-153D-68CB-3C8000E4B9A2}"/>
              </a:ext>
            </a:extLst>
          </p:cNvPr>
          <p:cNvSpPr/>
          <p:nvPr userDrawn="1"/>
        </p:nvSpPr>
        <p:spPr>
          <a:xfrm>
            <a:off x="-679139" y="1927734"/>
            <a:ext cx="517792" cy="346921"/>
          </a:xfrm>
          <a:prstGeom prst="rect">
            <a:avLst/>
          </a:prstGeom>
          <a:solidFill>
            <a:srgbClr val="2E88C8"/>
          </a:solidFill>
          <a:ln>
            <a:solidFill>
              <a:srgbClr val="2E88C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991FA839-4EA9-1CB0-59B9-740E6AFE3B8C}"/>
              </a:ext>
            </a:extLst>
          </p:cNvPr>
          <p:cNvSpPr/>
          <p:nvPr userDrawn="1"/>
        </p:nvSpPr>
        <p:spPr>
          <a:xfrm>
            <a:off x="-679139" y="2402162"/>
            <a:ext cx="517792" cy="346921"/>
          </a:xfrm>
          <a:prstGeom prst="rect">
            <a:avLst/>
          </a:prstGeom>
          <a:solidFill>
            <a:srgbClr val="CADFF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011919C8-7780-50CD-4A23-B0F0D41B5C34}"/>
              </a:ext>
            </a:extLst>
          </p:cNvPr>
          <p:cNvSpPr/>
          <p:nvPr userDrawn="1"/>
        </p:nvSpPr>
        <p:spPr>
          <a:xfrm>
            <a:off x="-687577" y="4200824"/>
            <a:ext cx="517792" cy="346921"/>
          </a:xfrm>
          <a:prstGeom prst="rect">
            <a:avLst/>
          </a:prstGeom>
          <a:solidFill>
            <a:srgbClr val="66646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31452800-7559-D1F0-1DCF-CA91FFF6CF4E}"/>
              </a:ext>
            </a:extLst>
          </p:cNvPr>
          <p:cNvSpPr/>
          <p:nvPr userDrawn="1"/>
        </p:nvSpPr>
        <p:spPr>
          <a:xfrm>
            <a:off x="-687577" y="4665675"/>
            <a:ext cx="517792" cy="346921"/>
          </a:xfrm>
          <a:prstGeom prst="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7A5193AA-526F-0AF9-70AE-88A912CCF129}"/>
              </a:ext>
            </a:extLst>
          </p:cNvPr>
          <p:cNvSpPr/>
          <p:nvPr userDrawn="1"/>
        </p:nvSpPr>
        <p:spPr>
          <a:xfrm>
            <a:off x="-687577" y="5140103"/>
            <a:ext cx="517792" cy="346921"/>
          </a:xfrm>
          <a:prstGeom prst="rect">
            <a:avLst/>
          </a:prstGeom>
          <a:solidFill>
            <a:srgbClr val="81482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DBB14EF1-C0A0-6364-0B26-DB02632A2626}"/>
              </a:ext>
            </a:extLst>
          </p:cNvPr>
          <p:cNvSpPr/>
          <p:nvPr userDrawn="1"/>
        </p:nvSpPr>
        <p:spPr>
          <a:xfrm>
            <a:off x="-679139" y="5611431"/>
            <a:ext cx="517792" cy="346921"/>
          </a:xfrm>
          <a:prstGeom prst="rect">
            <a:avLst/>
          </a:prstGeom>
          <a:solidFill>
            <a:srgbClr val="EC282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</a:endParaRPr>
          </a:p>
        </p:txBody>
      </p:sp>
    </p:spTree>
  </p:cSld>
  <p:clrMapOvr>
    <a:masterClrMapping/>
  </p:clrMapOvr>
  <p:transition spd="med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圆角矩形 1">
            <a:extLst>
              <a:ext uri="{FF2B5EF4-FFF2-40B4-BE49-F238E27FC236}">
                <a16:creationId xmlns:a16="http://schemas.microsoft.com/office/drawing/2014/main" id="{7062E6BE-7421-A6B5-BABF-C1E3E9D712D6}"/>
              </a:ext>
            </a:extLst>
          </p:cNvPr>
          <p:cNvSpPr/>
          <p:nvPr userDrawn="1"/>
        </p:nvSpPr>
        <p:spPr>
          <a:xfrm rot="18900000">
            <a:off x="-553610" y="123477"/>
            <a:ext cx="657520" cy="657520"/>
          </a:xfrm>
          <a:prstGeom prst="roundRect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>
              <a:latin typeface="微软雅黑" panose="020B0503020204020204" pitchFamily="34" charset="-122"/>
            </a:endParaRPr>
          </a:p>
        </p:txBody>
      </p:sp>
      <p:sp>
        <p:nvSpPr>
          <p:cNvPr id="10" name="圆角矩形 2">
            <a:extLst>
              <a:ext uri="{FF2B5EF4-FFF2-40B4-BE49-F238E27FC236}">
                <a16:creationId xmlns:a16="http://schemas.microsoft.com/office/drawing/2014/main" id="{6D7F6C0D-BEA5-2F1D-1CAF-8E63251EF30B}"/>
              </a:ext>
            </a:extLst>
          </p:cNvPr>
          <p:cNvSpPr/>
          <p:nvPr userDrawn="1"/>
        </p:nvSpPr>
        <p:spPr>
          <a:xfrm rot="18900000">
            <a:off x="1126" y="-494722"/>
            <a:ext cx="784486" cy="784486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>
              <a:latin typeface="微软雅黑" panose="020B0503020204020204" pitchFamily="34" charset="-122"/>
            </a:endParaRP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48B84FFF-F962-3CAC-199D-550EBF95D0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7437" y="6107634"/>
            <a:ext cx="1237595" cy="487722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7434CA62-7057-15B3-8DB7-9CA7ED6F3BF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6998" y="248866"/>
            <a:ext cx="2740877" cy="478904"/>
          </a:xfrm>
          <a:prstGeom prst="rect">
            <a:avLst/>
          </a:prstGeom>
        </p:spPr>
      </p:pic>
      <p:sp>
        <p:nvSpPr>
          <p:cNvPr id="13" name="矩形 12">
            <a:extLst>
              <a:ext uri="{FF2B5EF4-FFF2-40B4-BE49-F238E27FC236}">
                <a16:creationId xmlns:a16="http://schemas.microsoft.com/office/drawing/2014/main" id="{24D66D8B-EA47-3E5D-A322-124DC29067B5}"/>
              </a:ext>
            </a:extLst>
          </p:cNvPr>
          <p:cNvSpPr/>
          <p:nvPr userDrawn="1"/>
        </p:nvSpPr>
        <p:spPr>
          <a:xfrm>
            <a:off x="-679139" y="1462883"/>
            <a:ext cx="517792" cy="34692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60CA1E26-054E-8A26-4EE5-235754E6C25D}"/>
              </a:ext>
            </a:extLst>
          </p:cNvPr>
          <p:cNvSpPr/>
          <p:nvPr userDrawn="1"/>
        </p:nvSpPr>
        <p:spPr>
          <a:xfrm>
            <a:off x="-679139" y="1927734"/>
            <a:ext cx="517792" cy="346921"/>
          </a:xfrm>
          <a:prstGeom prst="rect">
            <a:avLst/>
          </a:prstGeom>
          <a:solidFill>
            <a:srgbClr val="2E88C8"/>
          </a:solidFill>
          <a:ln>
            <a:solidFill>
              <a:srgbClr val="2E88C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F35614B2-A80F-C502-EBE1-458B3CBFDE46}"/>
              </a:ext>
            </a:extLst>
          </p:cNvPr>
          <p:cNvSpPr/>
          <p:nvPr userDrawn="1"/>
        </p:nvSpPr>
        <p:spPr>
          <a:xfrm>
            <a:off x="-679139" y="2402162"/>
            <a:ext cx="517792" cy="346921"/>
          </a:xfrm>
          <a:prstGeom prst="rect">
            <a:avLst/>
          </a:prstGeom>
          <a:solidFill>
            <a:srgbClr val="CADFF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5E15D3B7-F20B-5401-3D00-0F78BD15AB50}"/>
              </a:ext>
            </a:extLst>
          </p:cNvPr>
          <p:cNvSpPr/>
          <p:nvPr userDrawn="1"/>
        </p:nvSpPr>
        <p:spPr>
          <a:xfrm>
            <a:off x="-687577" y="4200824"/>
            <a:ext cx="517792" cy="346921"/>
          </a:xfrm>
          <a:prstGeom prst="rect">
            <a:avLst/>
          </a:prstGeom>
          <a:solidFill>
            <a:srgbClr val="66646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37F5D9DA-44B5-FAA5-94FD-6992504BB4D3}"/>
              </a:ext>
            </a:extLst>
          </p:cNvPr>
          <p:cNvSpPr/>
          <p:nvPr userDrawn="1"/>
        </p:nvSpPr>
        <p:spPr>
          <a:xfrm>
            <a:off x="-687577" y="4665675"/>
            <a:ext cx="517792" cy="346921"/>
          </a:xfrm>
          <a:prstGeom prst="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99FBF71E-716A-30FB-02D2-C2B8D2266703}"/>
              </a:ext>
            </a:extLst>
          </p:cNvPr>
          <p:cNvSpPr/>
          <p:nvPr userDrawn="1"/>
        </p:nvSpPr>
        <p:spPr>
          <a:xfrm>
            <a:off x="-687577" y="5140103"/>
            <a:ext cx="517792" cy="346921"/>
          </a:xfrm>
          <a:prstGeom prst="rect">
            <a:avLst/>
          </a:prstGeom>
          <a:solidFill>
            <a:srgbClr val="81482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8A720F06-7355-44C5-EC28-580CF3D0C144}"/>
              </a:ext>
            </a:extLst>
          </p:cNvPr>
          <p:cNvSpPr/>
          <p:nvPr userDrawn="1"/>
        </p:nvSpPr>
        <p:spPr>
          <a:xfrm>
            <a:off x="-679139" y="5611431"/>
            <a:ext cx="517792" cy="346921"/>
          </a:xfrm>
          <a:prstGeom prst="rect">
            <a:avLst/>
          </a:prstGeom>
          <a:solidFill>
            <a:srgbClr val="EC282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</a:endParaRPr>
          </a:p>
        </p:txBody>
      </p:sp>
    </p:spTree>
  </p:cSld>
  <p:clrMapOvr>
    <a:masterClrMapping/>
  </p:clrMapOvr>
  <p:transition spd="med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>
            <a:extLst>
              <a:ext uri="{FF2B5EF4-FFF2-40B4-BE49-F238E27FC236}">
                <a16:creationId xmlns:a16="http://schemas.microsoft.com/office/drawing/2014/main" id="{B691C511-9188-7536-4003-2BB9D9DD76E2}"/>
              </a:ext>
            </a:extLst>
          </p:cNvPr>
          <p:cNvSpPr/>
          <p:nvPr userDrawn="1"/>
        </p:nvSpPr>
        <p:spPr>
          <a:xfrm rot="18900000">
            <a:off x="-553610" y="123477"/>
            <a:ext cx="657520" cy="657520"/>
          </a:xfrm>
          <a:prstGeom prst="roundRect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>
              <a:latin typeface="微软雅黑" panose="020B0503020204020204" pitchFamily="34" charset="-122"/>
            </a:endParaRPr>
          </a:p>
        </p:txBody>
      </p:sp>
      <p:sp>
        <p:nvSpPr>
          <p:cNvPr id="3" name="圆角矩形 2">
            <a:extLst>
              <a:ext uri="{FF2B5EF4-FFF2-40B4-BE49-F238E27FC236}">
                <a16:creationId xmlns:a16="http://schemas.microsoft.com/office/drawing/2014/main" id="{5C69D14A-F8DB-3E94-BDD9-C7A066DF1B89}"/>
              </a:ext>
            </a:extLst>
          </p:cNvPr>
          <p:cNvSpPr/>
          <p:nvPr userDrawn="1"/>
        </p:nvSpPr>
        <p:spPr>
          <a:xfrm rot="18900000">
            <a:off x="1126" y="-494722"/>
            <a:ext cx="784486" cy="784486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>
              <a:latin typeface="微软雅黑" panose="020B0503020204020204" pitchFamily="34" charset="-122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7FF0FE29-ACB4-02D7-C8F3-18C9514194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7437" y="6107634"/>
            <a:ext cx="1237595" cy="487722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A5D103FF-D09D-A5A6-211B-8F3D8CE228B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6998" y="248866"/>
            <a:ext cx="2740877" cy="478904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1B74AA29-45BA-4B7B-31A7-5D13099FA103}"/>
              </a:ext>
            </a:extLst>
          </p:cNvPr>
          <p:cNvSpPr/>
          <p:nvPr userDrawn="1"/>
        </p:nvSpPr>
        <p:spPr>
          <a:xfrm>
            <a:off x="-679139" y="1462883"/>
            <a:ext cx="517792" cy="34692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9891A503-A701-9ADE-D0B8-DDDC48466603}"/>
              </a:ext>
            </a:extLst>
          </p:cNvPr>
          <p:cNvSpPr/>
          <p:nvPr userDrawn="1"/>
        </p:nvSpPr>
        <p:spPr>
          <a:xfrm>
            <a:off x="-679139" y="1927734"/>
            <a:ext cx="517792" cy="346921"/>
          </a:xfrm>
          <a:prstGeom prst="rect">
            <a:avLst/>
          </a:prstGeom>
          <a:solidFill>
            <a:srgbClr val="2E88C8"/>
          </a:solidFill>
          <a:ln>
            <a:solidFill>
              <a:srgbClr val="2E88C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E02F414D-9C81-5507-7659-622DED748F00}"/>
              </a:ext>
            </a:extLst>
          </p:cNvPr>
          <p:cNvSpPr/>
          <p:nvPr userDrawn="1"/>
        </p:nvSpPr>
        <p:spPr>
          <a:xfrm>
            <a:off x="-679139" y="2402162"/>
            <a:ext cx="517792" cy="346921"/>
          </a:xfrm>
          <a:prstGeom prst="rect">
            <a:avLst/>
          </a:prstGeom>
          <a:solidFill>
            <a:srgbClr val="CADFF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4BAFC2EB-FC48-A514-3164-7405EB643C95}"/>
              </a:ext>
            </a:extLst>
          </p:cNvPr>
          <p:cNvSpPr/>
          <p:nvPr userDrawn="1"/>
        </p:nvSpPr>
        <p:spPr>
          <a:xfrm>
            <a:off x="-687577" y="4200824"/>
            <a:ext cx="517792" cy="346921"/>
          </a:xfrm>
          <a:prstGeom prst="rect">
            <a:avLst/>
          </a:prstGeom>
          <a:solidFill>
            <a:srgbClr val="66646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A6B73330-E0A0-6535-1B6B-F531D2B19A85}"/>
              </a:ext>
            </a:extLst>
          </p:cNvPr>
          <p:cNvSpPr/>
          <p:nvPr userDrawn="1"/>
        </p:nvSpPr>
        <p:spPr>
          <a:xfrm>
            <a:off x="-687577" y="4665675"/>
            <a:ext cx="517792" cy="346921"/>
          </a:xfrm>
          <a:prstGeom prst="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8014C1C8-7BAD-4903-F135-A99007E01A65}"/>
              </a:ext>
            </a:extLst>
          </p:cNvPr>
          <p:cNvSpPr/>
          <p:nvPr userDrawn="1"/>
        </p:nvSpPr>
        <p:spPr>
          <a:xfrm>
            <a:off x="-687577" y="5140103"/>
            <a:ext cx="517792" cy="346921"/>
          </a:xfrm>
          <a:prstGeom prst="rect">
            <a:avLst/>
          </a:prstGeom>
          <a:solidFill>
            <a:srgbClr val="81482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288F0502-A9F3-49E2-A590-224AE52AEB40}"/>
              </a:ext>
            </a:extLst>
          </p:cNvPr>
          <p:cNvSpPr/>
          <p:nvPr userDrawn="1"/>
        </p:nvSpPr>
        <p:spPr>
          <a:xfrm>
            <a:off x="-679139" y="5611431"/>
            <a:ext cx="517792" cy="346921"/>
          </a:xfrm>
          <a:prstGeom prst="rect">
            <a:avLst/>
          </a:prstGeom>
          <a:solidFill>
            <a:srgbClr val="EC282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</a:endParaRPr>
          </a:p>
        </p:txBody>
      </p:sp>
    </p:spTree>
  </p:cSld>
  <p:clrMapOvr>
    <a:masterClrMapping/>
  </p:clrMapOvr>
  <p:transition spd="med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>
            <a:extLst>
              <a:ext uri="{FF2B5EF4-FFF2-40B4-BE49-F238E27FC236}">
                <a16:creationId xmlns:a16="http://schemas.microsoft.com/office/drawing/2014/main" id="{46E8E788-4E33-E469-48DB-E89BB5C49F4E}"/>
              </a:ext>
            </a:extLst>
          </p:cNvPr>
          <p:cNvSpPr/>
          <p:nvPr userDrawn="1"/>
        </p:nvSpPr>
        <p:spPr>
          <a:xfrm rot="18900000">
            <a:off x="-553610" y="123477"/>
            <a:ext cx="657520" cy="657520"/>
          </a:xfrm>
          <a:prstGeom prst="roundRect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>
              <a:latin typeface="微软雅黑" panose="020B0503020204020204" pitchFamily="34" charset="-122"/>
            </a:endParaRPr>
          </a:p>
        </p:txBody>
      </p:sp>
      <p:sp>
        <p:nvSpPr>
          <p:cNvPr id="3" name="圆角矩形 2">
            <a:extLst>
              <a:ext uri="{FF2B5EF4-FFF2-40B4-BE49-F238E27FC236}">
                <a16:creationId xmlns:a16="http://schemas.microsoft.com/office/drawing/2014/main" id="{F03D46FE-E7D6-63A5-7116-4C7410B86FE4}"/>
              </a:ext>
            </a:extLst>
          </p:cNvPr>
          <p:cNvSpPr/>
          <p:nvPr userDrawn="1"/>
        </p:nvSpPr>
        <p:spPr>
          <a:xfrm rot="18900000">
            <a:off x="1126" y="-494722"/>
            <a:ext cx="784486" cy="784486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>
              <a:latin typeface="微软雅黑" panose="020B0503020204020204" pitchFamily="34" charset="-122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EBFFAD89-F3E6-0D7F-9B6D-A0190441C3C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7437" y="6107634"/>
            <a:ext cx="1237595" cy="487722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369011C9-DD76-CD41-BB36-EC9FB2E7810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6998" y="248866"/>
            <a:ext cx="2740877" cy="478904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33775079-8618-DBB9-A741-A076DB6A6694}"/>
              </a:ext>
            </a:extLst>
          </p:cNvPr>
          <p:cNvSpPr/>
          <p:nvPr userDrawn="1"/>
        </p:nvSpPr>
        <p:spPr>
          <a:xfrm>
            <a:off x="-679139" y="1462883"/>
            <a:ext cx="517792" cy="34692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FBE94FD5-E2C5-7E7A-E7FE-FB93BCAF77EA}"/>
              </a:ext>
            </a:extLst>
          </p:cNvPr>
          <p:cNvSpPr/>
          <p:nvPr userDrawn="1"/>
        </p:nvSpPr>
        <p:spPr>
          <a:xfrm>
            <a:off x="-679139" y="1927734"/>
            <a:ext cx="517792" cy="346921"/>
          </a:xfrm>
          <a:prstGeom prst="rect">
            <a:avLst/>
          </a:prstGeom>
          <a:solidFill>
            <a:srgbClr val="2E88C8"/>
          </a:solidFill>
          <a:ln>
            <a:solidFill>
              <a:srgbClr val="2E88C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7866D648-4BBD-03F2-DD3D-89B1F0F97266}"/>
              </a:ext>
            </a:extLst>
          </p:cNvPr>
          <p:cNvSpPr/>
          <p:nvPr userDrawn="1"/>
        </p:nvSpPr>
        <p:spPr>
          <a:xfrm>
            <a:off x="-679139" y="2402162"/>
            <a:ext cx="517792" cy="346921"/>
          </a:xfrm>
          <a:prstGeom prst="rect">
            <a:avLst/>
          </a:prstGeom>
          <a:solidFill>
            <a:srgbClr val="CADFF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3F5BEA2A-4CB0-895F-3D76-4E423D02C99E}"/>
              </a:ext>
            </a:extLst>
          </p:cNvPr>
          <p:cNvSpPr/>
          <p:nvPr userDrawn="1"/>
        </p:nvSpPr>
        <p:spPr>
          <a:xfrm>
            <a:off x="-687577" y="4200824"/>
            <a:ext cx="517792" cy="346921"/>
          </a:xfrm>
          <a:prstGeom prst="rect">
            <a:avLst/>
          </a:prstGeom>
          <a:solidFill>
            <a:srgbClr val="66646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CFBA7A2E-AC54-4EA1-916B-AFEA744D7529}"/>
              </a:ext>
            </a:extLst>
          </p:cNvPr>
          <p:cNvSpPr/>
          <p:nvPr userDrawn="1"/>
        </p:nvSpPr>
        <p:spPr>
          <a:xfrm>
            <a:off x="-687577" y="4665675"/>
            <a:ext cx="517792" cy="346921"/>
          </a:xfrm>
          <a:prstGeom prst="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E7068655-DB4D-1CD2-3A99-FBC293B4C11E}"/>
              </a:ext>
            </a:extLst>
          </p:cNvPr>
          <p:cNvSpPr/>
          <p:nvPr userDrawn="1"/>
        </p:nvSpPr>
        <p:spPr>
          <a:xfrm>
            <a:off x="-687577" y="5140103"/>
            <a:ext cx="517792" cy="346921"/>
          </a:xfrm>
          <a:prstGeom prst="rect">
            <a:avLst/>
          </a:prstGeom>
          <a:solidFill>
            <a:srgbClr val="81482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63A296AB-8880-2C69-1F82-408D6F21D848}"/>
              </a:ext>
            </a:extLst>
          </p:cNvPr>
          <p:cNvSpPr/>
          <p:nvPr userDrawn="1"/>
        </p:nvSpPr>
        <p:spPr>
          <a:xfrm>
            <a:off x="-679139" y="5611431"/>
            <a:ext cx="517792" cy="346921"/>
          </a:xfrm>
          <a:prstGeom prst="rect">
            <a:avLst/>
          </a:prstGeom>
          <a:solidFill>
            <a:srgbClr val="EC282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2B809FDE-B879-07EB-5DDC-292152CF9D02}"/>
              </a:ext>
            </a:extLst>
          </p:cNvPr>
          <p:cNvSpPr/>
          <p:nvPr userDrawn="1"/>
        </p:nvSpPr>
        <p:spPr>
          <a:xfrm>
            <a:off x="-679139" y="6045869"/>
            <a:ext cx="517792" cy="248914"/>
          </a:xfrm>
          <a:prstGeom prst="rect">
            <a:avLst/>
          </a:prstGeom>
          <a:solidFill>
            <a:srgbClr val="F2886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</a:endParaRPr>
          </a:p>
        </p:txBody>
      </p:sp>
    </p:spTree>
  </p:cSld>
  <p:clrMapOvr>
    <a:masterClrMapping/>
  </p:clrMapOvr>
  <p:transition spd="med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298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菱形 4"/>
          <p:cNvSpPr/>
          <p:nvPr userDrawn="1"/>
        </p:nvSpPr>
        <p:spPr>
          <a:xfrm>
            <a:off x="11279718" y="6051022"/>
            <a:ext cx="768351" cy="766897"/>
          </a:xfrm>
          <a:prstGeom prst="diamond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z="2400" strike="noStrike" noProof="1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1279718" y="6214562"/>
            <a:ext cx="814917" cy="366777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>
                <a:latin typeface="Times New Roman" panose="02020603050405020304" pitchFamily="18" charset="0"/>
                <a:ea typeface="华文楷体" pitchFamily="2" charset="-122"/>
                <a:cs typeface="Times New Roman" panose="02020603050405020304" pitchFamily="18" charset="0"/>
              </a:defRPr>
            </a:lvl1pPr>
          </a:lstStyle>
          <a:p>
            <a:pPr fontAlgn="base"/>
            <a:fld id="{AC028D2C-DF96-4D9B-B1A5-6A928E233E37}" type="slidenum">
              <a:rPr lang="zh-CN" altLang="en-US" strike="noStrike" noProof="1" smtClean="0">
                <a:latin typeface="Times New Roman" panose="02020603050405020304" pitchFamily="18" charset="0"/>
                <a:ea typeface="华文楷体" pitchFamily="2" charset="-122"/>
                <a:cs typeface="Times New Roman" panose="02020603050405020304" pitchFamily="18" charset="0"/>
              </a:rPr>
              <a:t>‹#›</a:t>
            </a:fld>
            <a:endParaRPr lang="zh-CN" altLang="en-US" strike="noStrike" noProof="1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3"/>
          </p:nvPr>
        </p:nvSpPr>
        <p:spPr>
          <a:xfrm>
            <a:off x="609600" y="6246318"/>
            <a:ext cx="2844800" cy="47633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4"/>
          </p:nvPr>
        </p:nvSpPr>
        <p:spPr>
          <a:xfrm>
            <a:off x="4165600" y="6246318"/>
            <a:ext cx="3860800" cy="47633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191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9384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ransition spd="med">
    <p:split orient="vert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570"/>
            <a:ext cx="12188945" cy="2015107"/>
          </a:xfrm>
          <a:prstGeom prst="rect">
            <a:avLst/>
          </a:prstGeom>
        </p:spPr>
      </p:pic>
      <p:sp>
        <p:nvSpPr>
          <p:cNvPr id="106" name="矩形 105"/>
          <p:cNvSpPr/>
          <p:nvPr/>
        </p:nvSpPr>
        <p:spPr>
          <a:xfrm>
            <a:off x="2284" y="-2920"/>
            <a:ext cx="12198589" cy="2017457"/>
          </a:xfrm>
          <a:prstGeom prst="rect">
            <a:avLst/>
          </a:prstGeom>
          <a:solidFill>
            <a:srgbClr val="EF6D25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0000"/>
              </a:solidFill>
              <a:latin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578893" y="2581462"/>
            <a:ext cx="50342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6000" b="1" dirty="0">
                <a:solidFill>
                  <a:srgbClr val="E4705A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Bold" panose="020B0800000000000000" charset="-122"/>
              </a:rPr>
              <a:t>A</a:t>
            </a:r>
            <a:r>
              <a:rPr lang="zh-CN" altLang="en-US" sz="6000" b="1" dirty="0">
                <a:solidFill>
                  <a:srgbClr val="E4705A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Bold" panose="020B0800000000000000" charset="-122"/>
              </a:rPr>
              <a:t>卷电学计算</a:t>
            </a:r>
          </a:p>
        </p:txBody>
      </p:sp>
      <p:cxnSp>
        <p:nvCxnSpPr>
          <p:cNvPr id="20" name="直接连接符 19"/>
          <p:cNvCxnSpPr/>
          <p:nvPr/>
        </p:nvCxnSpPr>
        <p:spPr>
          <a:xfrm>
            <a:off x="3303903" y="3753480"/>
            <a:ext cx="5456555" cy="0"/>
          </a:xfrm>
          <a:prstGeom prst="line">
            <a:avLst/>
          </a:prstGeom>
          <a:ln w="31750">
            <a:solidFill>
              <a:srgbClr val="5D5B5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>
            <a:off x="2374583" y="5163251"/>
            <a:ext cx="7442835" cy="417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b="1" spc="12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Normal" panose="020B0400000000000000" charset="-122"/>
                <a:sym typeface="+mn-ea"/>
              </a:rPr>
              <a:t>黎国胜工作室  张倩墨</a:t>
            </a:r>
            <a:endParaRPr lang="zh-CN" b="1" spc="12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思源黑体 Normal" panose="020B0400000000000000" charset="-122"/>
              <a:sym typeface="+mn-ea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2945" y="1334982"/>
            <a:ext cx="2998473" cy="52439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9270" y="207275"/>
            <a:ext cx="986869" cy="986869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4157008" y="4023196"/>
            <a:ext cx="38779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简单动态电路计算</a:t>
            </a:r>
          </a:p>
        </p:txBody>
      </p:sp>
    </p:spTree>
  </p:cSld>
  <p:clrMapOvr>
    <a:masterClrMapping/>
  </p:clrMapOvr>
  <p:transition spd="med"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961B75D8-AFD2-C810-4E04-B8A8074804DE}"/>
              </a:ext>
            </a:extLst>
          </p:cNvPr>
          <p:cNvSpPr txBox="1"/>
          <p:nvPr/>
        </p:nvSpPr>
        <p:spPr>
          <a:xfrm>
            <a:off x="518160" y="856514"/>
            <a:ext cx="11155679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buFont typeface="+mj-ea"/>
              <a:buAutoNum type="ea1ChsPlain"/>
            </a:pPr>
            <a:r>
              <a:rPr lang="zh-CN" altLang="en-US" sz="24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zh-CN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课标要求</a:t>
            </a:r>
          </a:p>
          <a:p>
            <a:pPr algn="just"/>
            <a:r>
              <a:rPr lang="en-US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3.4.2 </a:t>
            </a:r>
            <a:r>
              <a:rPr lang="zh-CN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知道电压、电流和电阻。探究电流与电压、电阻的关系，理解欧姆定律。</a:t>
            </a:r>
          </a:p>
          <a:p>
            <a:pPr algn="just"/>
            <a:r>
              <a:rPr lang="en-US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3.4.3 </a:t>
            </a:r>
            <a:r>
              <a:rPr lang="zh-CN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会使用电流表和电压表。</a:t>
            </a:r>
          </a:p>
          <a:p>
            <a:pPr algn="just"/>
            <a:r>
              <a:rPr lang="en-US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3.4.4 </a:t>
            </a:r>
            <a:r>
              <a:rPr lang="zh-CN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会看、会画简单的电路图。会连接简单的串联电路和并联电路。能说出生产生活中采用简单串联电路和并联电路的实例。探究并了解串联电路和并联电路中电流、电压的特点。</a:t>
            </a:r>
          </a:p>
          <a:p>
            <a:pPr algn="just"/>
            <a:r>
              <a:rPr lang="en-US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3.4.5 </a:t>
            </a:r>
            <a:r>
              <a:rPr lang="zh-CN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结合实例，了解电功和电功率。知道用电器的额定功率和实际功率。</a:t>
            </a:r>
          </a:p>
          <a:p>
            <a:pPr algn="just"/>
            <a:r>
              <a:rPr lang="en-US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 </a:t>
            </a:r>
            <a:endParaRPr lang="zh-CN" altLang="zh-CN" sz="24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二、中考分析：</a:t>
            </a:r>
            <a:r>
              <a:rPr lang="en-US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lang="zh-CN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年</a:t>
            </a:r>
            <a:r>
              <a:rPr lang="en-US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zh-CN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考</a:t>
            </a:r>
          </a:p>
          <a:p>
            <a:pPr algn="just"/>
            <a:r>
              <a:rPr lang="en-US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2016-2019</a:t>
            </a:r>
            <a:r>
              <a:rPr lang="zh-CN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连续</a:t>
            </a:r>
            <a:r>
              <a:rPr lang="en-US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zh-CN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年考查。</a:t>
            </a:r>
          </a:p>
          <a:p>
            <a:pPr lvl="0" algn="just"/>
            <a:r>
              <a:rPr lang="en-US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zh-CN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模型大多为多开关</a:t>
            </a:r>
            <a:r>
              <a:rPr lang="en-US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zh-CN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滑动变阻器。</a:t>
            </a:r>
          </a:p>
          <a:p>
            <a:r>
              <a:rPr lang="en-US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en-US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zh-CN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电能和电功率的考查次数较多。</a:t>
            </a:r>
            <a:endParaRPr lang="en-US" altLang="zh-CN" sz="24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en-US" altLang="zh-CN" sz="2400" kern="100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zh-CN" altLang="zh-CN" sz="2400" b="1" kern="100" dirty="0">
                <a:solidFill>
                  <a:srgbClr val="FF0000"/>
                </a:solidFill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三、梳理电学公式</a:t>
            </a:r>
            <a:endParaRPr lang="zh-CN" altLang="en-US" sz="2400" b="1" kern="100" dirty="0">
              <a:solidFill>
                <a:srgbClr val="FF0000"/>
              </a:solidFill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851952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>
            <a:extLst>
              <a:ext uri="{FF2B5EF4-FFF2-40B4-BE49-F238E27FC236}">
                <a16:creationId xmlns:a16="http://schemas.microsoft.com/office/drawing/2014/main" id="{2BE60D65-8D46-27DD-19D8-EE46852510F8}"/>
              </a:ext>
            </a:extLst>
          </p:cNvPr>
          <p:cNvSpPr/>
          <p:nvPr/>
        </p:nvSpPr>
        <p:spPr>
          <a:xfrm>
            <a:off x="1643576" y="3314608"/>
            <a:ext cx="5699759" cy="39389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AEBCFEEE-261B-4F49-5A10-6748B8A067E1}"/>
              </a:ext>
            </a:extLst>
          </p:cNvPr>
          <p:cNvSpPr/>
          <p:nvPr/>
        </p:nvSpPr>
        <p:spPr>
          <a:xfrm>
            <a:off x="4178105" y="1885071"/>
            <a:ext cx="6020972" cy="39389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39DD3117-F502-96D0-DF70-B5D7663C966F}"/>
              </a:ext>
            </a:extLst>
          </p:cNvPr>
          <p:cNvSpPr txBox="1"/>
          <p:nvPr/>
        </p:nvSpPr>
        <p:spPr>
          <a:xfrm>
            <a:off x="890954" y="364482"/>
            <a:ext cx="10410091" cy="34084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30000"/>
              </a:lnSpc>
            </a:pPr>
            <a:r>
              <a:rPr lang="zh-CN" altLang="en-US" sz="2400" kern="100" dirty="0"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四、</a:t>
            </a:r>
            <a:r>
              <a:rPr lang="en-US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zh-CN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卷电学计算</a:t>
            </a:r>
          </a:p>
          <a:p>
            <a:pPr algn="just">
              <a:lnSpc>
                <a:spcPct val="130000"/>
              </a:lnSpc>
            </a:pPr>
            <a:r>
              <a:rPr lang="zh-CN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例题：</a:t>
            </a:r>
          </a:p>
          <a:p>
            <a:pPr algn="just">
              <a:lnSpc>
                <a:spcPct val="130000"/>
              </a:lnSpc>
            </a:pPr>
            <a:r>
              <a:rPr lang="zh-CN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【</a:t>
            </a:r>
            <a:r>
              <a:rPr lang="en-US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2017</a:t>
            </a:r>
            <a:r>
              <a:rPr lang="zh-CN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·成都】定值电阻</a:t>
            </a:r>
            <a:r>
              <a:rPr lang="en-US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R0=10</a:t>
            </a:r>
            <a:r>
              <a:rPr lang="zh-CN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Ω，滑动变阻器</a:t>
            </a:r>
            <a:r>
              <a:rPr lang="en-US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lang="zh-CN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的最大阻值为</a:t>
            </a:r>
            <a:r>
              <a:rPr lang="en-US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20</a:t>
            </a:r>
            <a:r>
              <a:rPr lang="zh-CN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Ω，灯泡</a:t>
            </a:r>
            <a:r>
              <a:rPr lang="en-US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L</a:t>
            </a:r>
            <a:r>
              <a:rPr lang="zh-CN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上标有“</a:t>
            </a:r>
            <a:r>
              <a:rPr lang="en-US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3V 0.6W</a:t>
            </a:r>
            <a:r>
              <a:rPr lang="zh-CN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”的字样．只闭合开关</a:t>
            </a:r>
            <a:r>
              <a:rPr lang="en-US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S</a:t>
            </a:r>
            <a:r>
              <a:rPr lang="zh-CN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S1</a:t>
            </a:r>
            <a:r>
              <a:rPr lang="zh-CN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，并把</a:t>
            </a:r>
            <a:r>
              <a:rPr lang="en-US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lang="zh-CN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的滑片移到最右端，电流表的示数为</a:t>
            </a:r>
            <a:r>
              <a:rPr lang="en-US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0.1A</a:t>
            </a:r>
            <a:r>
              <a:rPr lang="zh-CN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．</a:t>
            </a:r>
          </a:p>
          <a:p>
            <a:pPr algn="just">
              <a:lnSpc>
                <a:spcPct val="130000"/>
              </a:lnSpc>
            </a:pPr>
            <a:r>
              <a:rPr lang="zh-CN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）电源电压为多少？</a:t>
            </a:r>
          </a:p>
          <a:p>
            <a:pPr>
              <a:lnSpc>
                <a:spcPct val="130000"/>
              </a:lnSpc>
            </a:pPr>
            <a:r>
              <a:rPr lang="zh-CN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）若三个开关都闭合，</a:t>
            </a:r>
            <a:r>
              <a:rPr lang="en-US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lang="zh-CN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的滑片移到最左端，此时电路的总功率为多少？</a:t>
            </a:r>
            <a:endParaRPr lang="zh-CN" altLang="en-US" sz="2400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8044DDBC-8748-DE84-202E-0BC27BCA84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6630" y="3815862"/>
            <a:ext cx="4364368" cy="2677656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椭圆 17">
            <a:extLst>
              <a:ext uri="{FF2B5EF4-FFF2-40B4-BE49-F238E27FC236}">
                <a16:creationId xmlns:a16="http://schemas.microsoft.com/office/drawing/2014/main" id="{A484760A-3C74-74A5-EA24-D3D5ECEE64EC}"/>
              </a:ext>
            </a:extLst>
          </p:cNvPr>
          <p:cNvSpPr/>
          <p:nvPr/>
        </p:nvSpPr>
        <p:spPr>
          <a:xfrm>
            <a:off x="4064001" y="1393371"/>
            <a:ext cx="1132114" cy="427224"/>
          </a:xfrm>
          <a:prstGeom prst="ellipse">
            <a:avLst/>
          </a:prstGeom>
          <a:noFill/>
          <a:ln w="38100">
            <a:solidFill>
              <a:srgbClr val="EC282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椭圆 18">
            <a:extLst>
              <a:ext uri="{FF2B5EF4-FFF2-40B4-BE49-F238E27FC236}">
                <a16:creationId xmlns:a16="http://schemas.microsoft.com/office/drawing/2014/main" id="{1E6D3BE7-BB5F-95FF-D174-B59311FB4F59}"/>
              </a:ext>
            </a:extLst>
          </p:cNvPr>
          <p:cNvSpPr/>
          <p:nvPr/>
        </p:nvSpPr>
        <p:spPr>
          <a:xfrm>
            <a:off x="8882742" y="1406937"/>
            <a:ext cx="791029" cy="427224"/>
          </a:xfrm>
          <a:prstGeom prst="ellipse">
            <a:avLst/>
          </a:prstGeom>
          <a:noFill/>
          <a:ln w="38100">
            <a:solidFill>
              <a:srgbClr val="EC282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椭圆 19">
            <a:extLst>
              <a:ext uri="{FF2B5EF4-FFF2-40B4-BE49-F238E27FC236}">
                <a16:creationId xmlns:a16="http://schemas.microsoft.com/office/drawing/2014/main" id="{4A804B83-A5F9-7B0D-FB5D-BC0842C8F62F}"/>
              </a:ext>
            </a:extLst>
          </p:cNvPr>
          <p:cNvSpPr/>
          <p:nvPr/>
        </p:nvSpPr>
        <p:spPr>
          <a:xfrm>
            <a:off x="1280160" y="1790990"/>
            <a:ext cx="1681873" cy="555480"/>
          </a:xfrm>
          <a:prstGeom prst="ellipse">
            <a:avLst/>
          </a:prstGeom>
          <a:noFill/>
          <a:ln w="38100">
            <a:solidFill>
              <a:srgbClr val="EC282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椭圆 20">
            <a:extLst>
              <a:ext uri="{FF2B5EF4-FFF2-40B4-BE49-F238E27FC236}">
                <a16:creationId xmlns:a16="http://schemas.microsoft.com/office/drawing/2014/main" id="{3090178B-A78C-D2C2-6B2E-012EFF39432B}"/>
              </a:ext>
            </a:extLst>
          </p:cNvPr>
          <p:cNvSpPr/>
          <p:nvPr/>
        </p:nvSpPr>
        <p:spPr>
          <a:xfrm>
            <a:off x="2076165" y="2353990"/>
            <a:ext cx="791029" cy="427224"/>
          </a:xfrm>
          <a:prstGeom prst="ellipse">
            <a:avLst/>
          </a:prstGeom>
          <a:noFill/>
          <a:ln w="38100">
            <a:solidFill>
              <a:srgbClr val="EC282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9222165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8476C87B-7F74-620D-A468-3EB378D13C05}"/>
              </a:ext>
            </a:extLst>
          </p:cNvPr>
          <p:cNvSpPr txBox="1"/>
          <p:nvPr/>
        </p:nvSpPr>
        <p:spPr>
          <a:xfrm>
            <a:off x="787790" y="397639"/>
            <a:ext cx="10902461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zh-CN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变式练习：</a:t>
            </a:r>
          </a:p>
          <a:p>
            <a:pPr algn="just"/>
            <a:r>
              <a:rPr lang="zh-CN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【</a:t>
            </a:r>
            <a:r>
              <a:rPr lang="en-US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2023</a:t>
            </a:r>
            <a:r>
              <a:rPr lang="zh-CN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·甘肃期末】如图所示，小灯泡</a:t>
            </a:r>
            <a:r>
              <a:rPr lang="en-US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L</a:t>
            </a:r>
            <a:r>
              <a:rPr lang="zh-CN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标有“</a:t>
            </a:r>
            <a:r>
              <a:rPr lang="en-US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2V</a:t>
            </a:r>
            <a:r>
              <a:rPr lang="zh-CN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；</a:t>
            </a:r>
            <a:r>
              <a:rPr lang="en-US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1W</a:t>
            </a:r>
            <a:r>
              <a:rPr lang="zh-CN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”字样，不考虑灯丝电阻的变化，滑动变阻器标有“</a:t>
            </a:r>
            <a:r>
              <a:rPr lang="en-US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40</a:t>
            </a:r>
            <a:r>
              <a:rPr lang="zh-CN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Ω；</a:t>
            </a:r>
            <a:r>
              <a:rPr lang="en-US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1A</a:t>
            </a:r>
            <a:r>
              <a:rPr lang="zh-CN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”字样。电源电压保持不变，</a:t>
            </a:r>
            <a:r>
              <a:rPr lang="en-US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R0</a:t>
            </a:r>
            <a:r>
              <a:rPr lang="zh-CN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的阻值为</a:t>
            </a:r>
            <a:r>
              <a:rPr lang="en-US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12</a:t>
            </a:r>
            <a:r>
              <a:rPr lang="zh-CN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Ω，电流表的量程为</a:t>
            </a:r>
            <a:r>
              <a:rPr lang="en-US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0~3A</a:t>
            </a:r>
            <a:r>
              <a:rPr lang="zh-CN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。当</a:t>
            </a:r>
            <a:r>
              <a:rPr lang="en-US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S</a:t>
            </a:r>
            <a:r>
              <a:rPr lang="zh-CN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闭合，</a:t>
            </a:r>
            <a:r>
              <a:rPr lang="en-US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S1</a:t>
            </a:r>
            <a:r>
              <a:rPr lang="zh-CN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S2</a:t>
            </a:r>
            <a:r>
              <a:rPr lang="zh-CN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断开，滑片</a:t>
            </a:r>
            <a:r>
              <a:rPr lang="en-US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lang="zh-CN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滑到中点时，小灯泡恰好正常发光。求：</a:t>
            </a:r>
          </a:p>
          <a:p>
            <a:pPr algn="just"/>
            <a:r>
              <a:rPr lang="zh-CN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）小灯泡正常发光时的电流；</a:t>
            </a:r>
          </a:p>
          <a:p>
            <a:pPr algn="just"/>
            <a:r>
              <a:rPr lang="zh-CN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）电源电压；</a:t>
            </a:r>
          </a:p>
          <a:p>
            <a:pPr algn="just"/>
            <a:r>
              <a:rPr lang="zh-CN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lang="en-US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）所有开关全部闭合，滑动变阻器的滑片滑至</a:t>
            </a:r>
            <a:r>
              <a:rPr lang="en-US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b</a:t>
            </a:r>
            <a:r>
              <a:rPr lang="zh-CN" altLang="zh-CN" sz="2400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端时，电路消耗的总功率。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AA9F705C-A68F-E7AE-F4B2-1342576D5C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8217" y="3552678"/>
            <a:ext cx="4067013" cy="25949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79570413"/>
      </p:ext>
    </p:extLst>
  </p:cSld>
  <p:clrMapOvr>
    <a:masterClrMapping/>
  </p:clrMapOvr>
  <p:transition spd="med">
    <p:split orient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374B1D20-B7A0-2884-15A5-365359E05384}"/>
              </a:ext>
            </a:extLst>
          </p:cNvPr>
          <p:cNvSpPr txBox="1"/>
          <p:nvPr/>
        </p:nvSpPr>
        <p:spPr>
          <a:xfrm>
            <a:off x="1885071" y="2713911"/>
            <a:ext cx="8145193" cy="71508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lvl="0" algn="ctr"/>
            <a:r>
              <a:rPr lang="zh-CN" altLang="zh-CN" sz="3600" b="1" kern="100" dirty="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小组讨论：简单动态电路计算方法</a:t>
            </a:r>
          </a:p>
        </p:txBody>
      </p:sp>
    </p:spTree>
    <p:extLst>
      <p:ext uri="{BB962C8B-B14F-4D97-AF65-F5344CB8AC3E}">
        <p14:creationId xmlns:p14="http://schemas.microsoft.com/office/powerpoint/2010/main" val="962116505"/>
      </p:ext>
    </p:extLst>
  </p:cSld>
  <p:clrMapOvr>
    <a:masterClrMapping/>
  </p:clrMapOvr>
  <p:transition spd="med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PowerPoint 演示文稿"/>
  <p:tag name="ISPRING_FIRST_PUBLISH" val="1"/>
  <p:tag name="KSO_WPP_MARK_KEY" val="d276406a-879d-4d9a-b149-d210f4e9fba1"/>
  <p:tag name="COMMONDATA" val="eyJoZGlkIjoiYWZjN2JkZDUxZTdhODdjNGY5ZDAxNTNkYTZkMmJhOTA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588ku">
      <a:majorFont>
        <a:latin typeface="Arial Black"/>
        <a:ea typeface="思源黑体 CN Bold"/>
        <a:cs typeface=""/>
      </a:majorFont>
      <a:minorFont>
        <a:latin typeface="Arial"/>
        <a:ea typeface="思源黑体 CN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algn="l">
          <a:defRPr sz="3200" b="1" dirty="0" smtClean="0"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6219</TotalTime>
  <Words>386</Words>
  <Application>Microsoft Office PowerPoint</Application>
  <PresentationFormat>宽屏</PresentationFormat>
  <Paragraphs>26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0" baseType="lpstr">
      <vt:lpstr>微软雅黑</vt:lpstr>
      <vt:lpstr>Arial</vt:lpstr>
      <vt:lpstr>Calibri</vt:lpstr>
      <vt:lpstr>Times New Roman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Office 用户</dc:creator>
  <cp:lastModifiedBy>晓帆 徐</cp:lastModifiedBy>
  <cp:revision>692</cp:revision>
  <dcterms:created xsi:type="dcterms:W3CDTF">2018-06-17T04:53:00Z</dcterms:created>
  <dcterms:modified xsi:type="dcterms:W3CDTF">2024-04-12T05:19:22Z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3BD27031588C477FBF65C75718CA5DA6</vt:lpwstr>
  </property>
  <property fmtid="{D5CDD505-2E9C-101B-9397-08002B2CF9AE}" pid="3" name="KSOProductBuildVer">
    <vt:lpwstr>2052-11.1.0.12763</vt:lpwstr>
  </property>
</Properties>
</file>