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9525000" cy="5346700"/>
  <p:notesSz cx="6858000" cy="9144000"/>
  <p:custDataLst>
    <p:tags r:id="rId3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9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22" autoAdjust="0"/>
  </p:normalViewPr>
  <p:slideViewPr>
    <p:cSldViewPr showGuides="1">
      <p:cViewPr varScale="1">
        <p:scale>
          <a:sx n="89" d="100"/>
          <a:sy n="89" d="100"/>
        </p:scale>
        <p:origin x="738" y="66"/>
      </p:cViewPr>
      <p:guideLst>
        <p:guide orient="horz" pos="21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8833899" y="259556"/>
            <a:ext cx="70127" cy="67523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5" name="AutoShape 5"/>
          <p:cNvSpPr/>
          <p:nvPr/>
        </p:nvSpPr>
        <p:spPr>
          <a:xfrm>
            <a:off x="9169123" y="259556"/>
            <a:ext cx="70127" cy="67523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8864356" y="259556"/>
            <a:ext cx="340781" cy="67523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8833899" y="397305"/>
            <a:ext cx="70127" cy="67523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9169123" y="397305"/>
            <a:ext cx="70127" cy="67523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8864356" y="397305"/>
            <a:ext cx="340781" cy="67523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8833899" y="535054"/>
            <a:ext cx="70127" cy="67523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9169123" y="535054"/>
            <a:ext cx="70127" cy="67523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8864356" y="535054"/>
            <a:ext cx="340781" cy="67523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3391386" y="2907506"/>
            <a:ext cx="181255" cy="181255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3655554" y="2913980"/>
            <a:ext cx="168309" cy="168309"/>
          </a:xfrm>
          <a:prstGeom prst="ellipse">
            <a:avLst/>
          </a:prstGeom>
          <a:solidFill>
            <a:schemeClr val="accent2">
              <a:alpha val="8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3906776" y="2920453"/>
            <a:ext cx="155362" cy="155362"/>
          </a:xfrm>
          <a:prstGeom prst="ellipse">
            <a:avLst/>
          </a:prstGeom>
          <a:solidFill>
            <a:schemeClr val="accent2">
              <a:alpha val="6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4135329" y="2926927"/>
            <a:ext cx="142415" cy="142415"/>
          </a:xfrm>
          <a:prstGeom prst="ellipse">
            <a:avLst/>
          </a:prstGeom>
          <a:solidFill>
            <a:schemeClr val="accent2">
              <a:alpha val="4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4360657" y="2933400"/>
            <a:ext cx="129468" cy="129468"/>
          </a:xfrm>
          <a:prstGeom prst="ellipse">
            <a:avLst/>
          </a:prstGeom>
          <a:solidFill>
            <a:schemeClr val="accent2">
              <a:alpha val="2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8" name="TextBox 18"/>
          <p:cNvSpPr txBox="1"/>
          <p:nvPr/>
        </p:nvSpPr>
        <p:spPr>
          <a:xfrm>
            <a:off x="1258101" y="1454005"/>
            <a:ext cx="6793492" cy="1022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00000"/>
              </a:lnSpc>
            </a:pPr>
            <a:r>
              <a:rPr lang="zh-CN" altLang="en-US" sz="405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如何成为优秀的</a:t>
            </a:r>
            <a:r>
              <a:rPr lang="en-US" sz="405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高中班主任</a:t>
            </a:r>
          </a:p>
        </p:txBody>
      </p:sp>
      <p:sp>
        <p:nvSpPr>
          <p:cNvPr id="19" name="AutoShape 19"/>
          <p:cNvSpPr/>
          <p:nvPr/>
        </p:nvSpPr>
        <p:spPr>
          <a:xfrm>
            <a:off x="303308" y="262258"/>
            <a:ext cx="77086" cy="77086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413317" y="259556"/>
            <a:ext cx="71580" cy="71580"/>
          </a:xfrm>
          <a:prstGeom prst="ellipse">
            <a:avLst/>
          </a:prstGeom>
          <a:solidFill>
            <a:schemeClr val="accent2">
              <a:alpha val="8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517820" y="261129"/>
            <a:ext cx="68435" cy="68435"/>
          </a:xfrm>
          <a:prstGeom prst="ellipse">
            <a:avLst/>
          </a:prstGeom>
          <a:solidFill>
            <a:schemeClr val="accent2">
              <a:alpha val="6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619177" y="269346"/>
            <a:ext cx="63428" cy="63428"/>
          </a:xfrm>
          <a:prstGeom prst="ellipse">
            <a:avLst/>
          </a:prstGeom>
          <a:solidFill>
            <a:schemeClr val="accent2">
              <a:alpha val="4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715528" y="265560"/>
            <a:ext cx="60089" cy="60089"/>
          </a:xfrm>
          <a:prstGeom prst="ellipse">
            <a:avLst/>
          </a:prstGeom>
          <a:solidFill>
            <a:schemeClr val="accent2">
              <a:alpha val="2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303308" y="370149"/>
            <a:ext cx="77086" cy="77086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413317" y="367447"/>
            <a:ext cx="71580" cy="71580"/>
          </a:xfrm>
          <a:prstGeom prst="ellipse">
            <a:avLst/>
          </a:prstGeom>
          <a:solidFill>
            <a:schemeClr val="accent2">
              <a:alpha val="8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6" name="AutoShape 26"/>
          <p:cNvSpPr/>
          <p:nvPr/>
        </p:nvSpPr>
        <p:spPr>
          <a:xfrm>
            <a:off x="517820" y="369019"/>
            <a:ext cx="68435" cy="68435"/>
          </a:xfrm>
          <a:prstGeom prst="ellipse">
            <a:avLst/>
          </a:prstGeom>
          <a:solidFill>
            <a:schemeClr val="accent2">
              <a:alpha val="6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7" name="AutoShape 27"/>
          <p:cNvSpPr/>
          <p:nvPr/>
        </p:nvSpPr>
        <p:spPr>
          <a:xfrm>
            <a:off x="619177" y="377236"/>
            <a:ext cx="63428" cy="63428"/>
          </a:xfrm>
          <a:prstGeom prst="ellipse">
            <a:avLst/>
          </a:prstGeom>
          <a:solidFill>
            <a:schemeClr val="accent2">
              <a:alpha val="4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8" name="AutoShape 28"/>
          <p:cNvSpPr/>
          <p:nvPr/>
        </p:nvSpPr>
        <p:spPr>
          <a:xfrm>
            <a:off x="715528" y="373450"/>
            <a:ext cx="60089" cy="60089"/>
          </a:xfrm>
          <a:prstGeom prst="ellipse">
            <a:avLst/>
          </a:prstGeom>
          <a:solidFill>
            <a:schemeClr val="accent2">
              <a:alpha val="2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9" name="AutoShape 29"/>
          <p:cNvSpPr/>
          <p:nvPr/>
        </p:nvSpPr>
        <p:spPr>
          <a:xfrm>
            <a:off x="303308" y="478039"/>
            <a:ext cx="77086" cy="77086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0" name="AutoShape 30"/>
          <p:cNvSpPr/>
          <p:nvPr/>
        </p:nvSpPr>
        <p:spPr>
          <a:xfrm>
            <a:off x="413317" y="475337"/>
            <a:ext cx="71580" cy="71580"/>
          </a:xfrm>
          <a:prstGeom prst="ellipse">
            <a:avLst/>
          </a:prstGeom>
          <a:solidFill>
            <a:schemeClr val="accent2">
              <a:alpha val="8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1" name="AutoShape 31"/>
          <p:cNvSpPr/>
          <p:nvPr/>
        </p:nvSpPr>
        <p:spPr>
          <a:xfrm>
            <a:off x="517820" y="476909"/>
            <a:ext cx="68435" cy="68435"/>
          </a:xfrm>
          <a:prstGeom prst="ellipse">
            <a:avLst/>
          </a:prstGeom>
          <a:solidFill>
            <a:schemeClr val="accent2">
              <a:alpha val="6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2" name="AutoShape 32"/>
          <p:cNvSpPr/>
          <p:nvPr/>
        </p:nvSpPr>
        <p:spPr>
          <a:xfrm>
            <a:off x="619177" y="485127"/>
            <a:ext cx="63428" cy="63428"/>
          </a:xfrm>
          <a:prstGeom prst="ellipse">
            <a:avLst/>
          </a:prstGeom>
          <a:solidFill>
            <a:schemeClr val="accent2">
              <a:alpha val="4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3" name="AutoShape 33"/>
          <p:cNvSpPr/>
          <p:nvPr/>
        </p:nvSpPr>
        <p:spPr>
          <a:xfrm>
            <a:off x="715528" y="481340"/>
            <a:ext cx="60089" cy="60089"/>
          </a:xfrm>
          <a:prstGeom prst="ellipse">
            <a:avLst/>
          </a:prstGeom>
          <a:solidFill>
            <a:schemeClr val="accent2">
              <a:alpha val="2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4" name="AutoShape 34"/>
          <p:cNvSpPr/>
          <p:nvPr/>
        </p:nvSpPr>
        <p:spPr>
          <a:xfrm>
            <a:off x="303308" y="585929"/>
            <a:ext cx="77086" cy="77086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5" name="AutoShape 35"/>
          <p:cNvSpPr/>
          <p:nvPr/>
        </p:nvSpPr>
        <p:spPr>
          <a:xfrm>
            <a:off x="413317" y="583227"/>
            <a:ext cx="71580" cy="71580"/>
          </a:xfrm>
          <a:prstGeom prst="ellipse">
            <a:avLst/>
          </a:prstGeom>
          <a:solidFill>
            <a:schemeClr val="accent2">
              <a:alpha val="8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6" name="AutoShape 36"/>
          <p:cNvSpPr/>
          <p:nvPr/>
        </p:nvSpPr>
        <p:spPr>
          <a:xfrm>
            <a:off x="517820" y="584800"/>
            <a:ext cx="68435" cy="68435"/>
          </a:xfrm>
          <a:prstGeom prst="ellipse">
            <a:avLst/>
          </a:prstGeom>
          <a:solidFill>
            <a:schemeClr val="accent2">
              <a:alpha val="6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7" name="AutoShape 37"/>
          <p:cNvSpPr/>
          <p:nvPr/>
        </p:nvSpPr>
        <p:spPr>
          <a:xfrm>
            <a:off x="619177" y="593017"/>
            <a:ext cx="63428" cy="63428"/>
          </a:xfrm>
          <a:prstGeom prst="ellipse">
            <a:avLst/>
          </a:prstGeom>
          <a:solidFill>
            <a:schemeClr val="accent2">
              <a:alpha val="4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8" name="AutoShape 38"/>
          <p:cNvSpPr/>
          <p:nvPr/>
        </p:nvSpPr>
        <p:spPr>
          <a:xfrm>
            <a:off x="715528" y="589231"/>
            <a:ext cx="60089" cy="60089"/>
          </a:xfrm>
          <a:prstGeom prst="ellipse">
            <a:avLst/>
          </a:prstGeom>
          <a:solidFill>
            <a:schemeClr val="accent2">
              <a:alpha val="2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9" name="AutoShape 39"/>
          <p:cNvSpPr/>
          <p:nvPr/>
        </p:nvSpPr>
        <p:spPr>
          <a:xfrm>
            <a:off x="1089456" y="2993753"/>
            <a:ext cx="2369127" cy="19050"/>
          </a:xfrm>
          <a:prstGeom prst="rect">
            <a:avLst/>
          </a:prstGeom>
          <a:gradFill>
            <a:gsLst>
              <a:gs pos="0">
                <a:schemeClr val="accent3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0"/>
          </a:gra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0" name="AutoShape 40"/>
          <p:cNvSpPr/>
          <p:nvPr/>
        </p:nvSpPr>
        <p:spPr>
          <a:xfrm>
            <a:off x="7138604" y="3359818"/>
            <a:ext cx="3521603" cy="3521603"/>
          </a:xfrm>
          <a:prstGeom prst="ellipse">
            <a:avLst/>
          </a:prstGeom>
          <a:solidFill>
            <a:schemeClr val="accent2">
              <a:alpha val="13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1" name="Freeform 41"/>
          <p:cNvSpPr/>
          <p:nvPr/>
        </p:nvSpPr>
        <p:spPr>
          <a:xfrm>
            <a:off x="285750" y="4713979"/>
            <a:ext cx="220622" cy="259555"/>
          </a:xfrm>
          <a:custGeom>
            <a:avLst/>
            <a:gdLst/>
            <a:ahLst/>
            <a:cxnLst/>
            <a:rect l="l" t="t" r="r" b="b"/>
            <a:pathLst>
              <a:path w="1905000" h="1905000">
                <a:moveTo>
                  <a:pt x="762000" y="0"/>
                </a:moveTo>
                <a:lnTo>
                  <a:pt x="1905000" y="0"/>
                </a:lnTo>
                <a:lnTo>
                  <a:pt x="1143000" y="952500"/>
                </a:lnTo>
                <a:lnTo>
                  <a:pt x="1905000" y="1905000"/>
                </a:lnTo>
                <a:lnTo>
                  <a:pt x="762000" y="1905000"/>
                </a:lnTo>
                <a:lnTo>
                  <a:pt x="0" y="952500"/>
                </a:lnTo>
                <a:lnTo>
                  <a:pt x="762000" y="0"/>
                </a:lnTo>
                <a:close/>
              </a:path>
            </a:pathLst>
          </a:cu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2" name="Freeform 42"/>
          <p:cNvSpPr/>
          <p:nvPr/>
        </p:nvSpPr>
        <p:spPr>
          <a:xfrm>
            <a:off x="497417" y="4713979"/>
            <a:ext cx="220622" cy="259555"/>
          </a:xfrm>
          <a:custGeom>
            <a:avLst/>
            <a:gdLst/>
            <a:ahLst/>
            <a:cxnLst/>
            <a:rect l="l" t="t" r="r" b="b"/>
            <a:pathLst>
              <a:path w="1905000" h="1905000">
                <a:moveTo>
                  <a:pt x="762000" y="0"/>
                </a:moveTo>
                <a:lnTo>
                  <a:pt x="1905000" y="0"/>
                </a:lnTo>
                <a:lnTo>
                  <a:pt x="1143000" y="952500"/>
                </a:lnTo>
                <a:lnTo>
                  <a:pt x="1905000" y="1905000"/>
                </a:lnTo>
                <a:lnTo>
                  <a:pt x="762000" y="1905000"/>
                </a:lnTo>
                <a:lnTo>
                  <a:pt x="0" y="952500"/>
                </a:lnTo>
                <a:lnTo>
                  <a:pt x="762000" y="0"/>
                </a:lnTo>
                <a:close/>
              </a:path>
            </a:pathLst>
          </a:custGeom>
          <a:solidFill>
            <a:schemeClr val="accent2">
              <a:alpha val="8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3" name="Freeform 43"/>
          <p:cNvSpPr/>
          <p:nvPr/>
        </p:nvSpPr>
        <p:spPr>
          <a:xfrm>
            <a:off x="718039" y="4713979"/>
            <a:ext cx="220622" cy="259555"/>
          </a:xfrm>
          <a:custGeom>
            <a:avLst/>
            <a:gdLst/>
            <a:ahLst/>
            <a:cxnLst/>
            <a:rect l="l" t="t" r="r" b="b"/>
            <a:pathLst>
              <a:path w="1905000" h="1905000">
                <a:moveTo>
                  <a:pt x="762000" y="0"/>
                </a:moveTo>
                <a:lnTo>
                  <a:pt x="1905000" y="0"/>
                </a:lnTo>
                <a:lnTo>
                  <a:pt x="1143000" y="952500"/>
                </a:lnTo>
                <a:lnTo>
                  <a:pt x="1905000" y="1905000"/>
                </a:lnTo>
                <a:lnTo>
                  <a:pt x="762000" y="1905000"/>
                </a:lnTo>
                <a:lnTo>
                  <a:pt x="0" y="952500"/>
                </a:lnTo>
                <a:lnTo>
                  <a:pt x="762000" y="0"/>
                </a:lnTo>
                <a:close/>
              </a:path>
            </a:pathLst>
          </a:custGeom>
          <a:solidFill>
            <a:schemeClr val="accent2">
              <a:alpha val="51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4" name="文本框 43"/>
          <p:cNvSpPr txBox="1"/>
          <p:nvPr/>
        </p:nvSpPr>
        <p:spPr>
          <a:xfrm>
            <a:off x="3314700" y="3587750"/>
            <a:ext cx="29845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b="1">
                <a:solidFill>
                  <a:schemeClr val="accent3"/>
                </a:solidFill>
              </a:rPr>
              <a:t>成都电子信息学校：罗思艳</a:t>
            </a:r>
          </a:p>
        </p:txBody>
      </p:sp>
      <p:pic>
        <p:nvPicPr>
          <p:cNvPr id="45" name="图片 44" descr="a389267021faf91eb6a279e01bf5f7f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5"/>
          <a:stretch>
            <a:fillRect/>
          </a:stretch>
        </p:blipFill>
        <p:spPr>
          <a:xfrm>
            <a:off x="833755" y="195580"/>
            <a:ext cx="534670" cy="538480"/>
          </a:xfrm>
          <a:prstGeom prst="rect">
            <a:avLst/>
          </a:prstGeom>
        </p:spPr>
      </p:pic>
      <p:sp>
        <p:nvSpPr>
          <p:cNvPr id="46" name="文本框 45"/>
          <p:cNvSpPr txBox="1"/>
          <p:nvPr userDrawn="1">
            <p:custDataLst>
              <p:tags r:id="rId2"/>
            </p:custDataLst>
          </p:nvPr>
        </p:nvSpPr>
        <p:spPr>
          <a:xfrm>
            <a:off x="1409700" y="339090"/>
            <a:ext cx="304800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600">
                <a:latin typeface="方正公文小标宋" panose="02000500000000000000" charset="-122"/>
                <a:ea typeface="方正公文小标宋" panose="02000500000000000000" charset="-122"/>
              </a:rPr>
              <a:t>成都电子信息学校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7227158" y="-1095683"/>
            <a:ext cx="1843410" cy="1843410"/>
          </a:xfrm>
          <a:prstGeom prst="ellipse">
            <a:avLst/>
          </a:prstGeom>
          <a:solidFill>
            <a:schemeClr val="accent1">
              <a:alpha val="35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TextBox 26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提升班主任心理素质的途径与方法</a:t>
            </a:r>
          </a:p>
        </p:txBody>
      </p:sp>
      <p:grpSp>
        <p:nvGrpSpPr>
          <p:cNvPr id="48" name="组合 47"/>
          <p:cNvGrpSpPr/>
          <p:nvPr/>
        </p:nvGrpSpPr>
        <p:grpSpPr>
          <a:xfrm>
            <a:off x="1763395" y="1073150"/>
            <a:ext cx="5734050" cy="3792220"/>
            <a:chOff x="663" y="1711"/>
            <a:chExt cx="9030" cy="5972"/>
          </a:xfrm>
        </p:grpSpPr>
        <p:sp>
          <p:nvSpPr>
            <p:cNvPr id="28" name="AutoShape 28"/>
            <p:cNvSpPr/>
            <p:nvPr/>
          </p:nvSpPr>
          <p:spPr>
            <a:xfrm>
              <a:off x="1291" y="1714"/>
              <a:ext cx="3122" cy="1195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29" name="AutoShape 29"/>
            <p:cNvSpPr/>
            <p:nvPr/>
          </p:nvSpPr>
          <p:spPr>
            <a:xfrm>
              <a:off x="663" y="1711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0" name="TextBox 30"/>
            <p:cNvSpPr txBox="1"/>
            <p:nvPr/>
          </p:nvSpPr>
          <p:spPr>
            <a:xfrm>
              <a:off x="740" y="3053"/>
              <a:ext cx="4225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班主任要了解自己的个性特点和心理需求，有意识地调整自己的心态和行为，学会自我调节。</a:t>
              </a:r>
            </a:p>
          </p:txBody>
        </p:sp>
        <p:sp>
          <p:nvSpPr>
            <p:cNvPr id="31" name="AutoShape 31"/>
            <p:cNvSpPr/>
            <p:nvPr/>
          </p:nvSpPr>
          <p:spPr>
            <a:xfrm>
              <a:off x="3813" y="1711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2" name="TextBox 32"/>
            <p:cNvSpPr txBox="1"/>
            <p:nvPr/>
          </p:nvSpPr>
          <p:spPr>
            <a:xfrm>
              <a:off x="1068" y="1711"/>
              <a:ext cx="3585" cy="126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20000"/>
                </a:lnSpc>
              </a:pPr>
              <a:r>
                <a:rPr lang="en-US" sz="1600" b="1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加强自我认知和自我调节能力</a:t>
              </a:r>
            </a:p>
          </p:txBody>
        </p:sp>
        <p:sp>
          <p:nvSpPr>
            <p:cNvPr id="33" name="AutoShape 33"/>
            <p:cNvSpPr/>
            <p:nvPr/>
          </p:nvSpPr>
          <p:spPr>
            <a:xfrm>
              <a:off x="5972" y="1714"/>
              <a:ext cx="3122" cy="1195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4" name="AutoShape 34"/>
            <p:cNvSpPr/>
            <p:nvPr/>
          </p:nvSpPr>
          <p:spPr>
            <a:xfrm>
              <a:off x="5344" y="1711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5" name="TextBox 35"/>
            <p:cNvSpPr txBox="1"/>
            <p:nvPr/>
          </p:nvSpPr>
          <p:spPr>
            <a:xfrm>
              <a:off x="5420" y="3053"/>
              <a:ext cx="4225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定期参加心理辅导与培训，掌握心理学知识和技能，提高心理素质水平。</a:t>
              </a:r>
            </a:p>
          </p:txBody>
        </p:sp>
        <p:sp>
          <p:nvSpPr>
            <p:cNvPr id="36" name="AutoShape 36"/>
            <p:cNvSpPr/>
            <p:nvPr/>
          </p:nvSpPr>
          <p:spPr>
            <a:xfrm>
              <a:off x="8493" y="1711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7" name="TextBox 37"/>
            <p:cNvSpPr txBox="1"/>
            <p:nvPr/>
          </p:nvSpPr>
          <p:spPr>
            <a:xfrm>
              <a:off x="5740" y="1711"/>
              <a:ext cx="3585" cy="126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20000"/>
                </a:lnSpc>
              </a:pPr>
              <a:r>
                <a:rPr lang="en-US" sz="1600" b="1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接受专业心理辅导与培训</a:t>
              </a:r>
            </a:p>
          </p:txBody>
        </p:sp>
        <p:sp>
          <p:nvSpPr>
            <p:cNvPr id="38" name="AutoShape 38"/>
            <p:cNvSpPr/>
            <p:nvPr/>
          </p:nvSpPr>
          <p:spPr>
            <a:xfrm>
              <a:off x="1291" y="4849"/>
              <a:ext cx="3122" cy="1195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9" name="AutoShape 39"/>
            <p:cNvSpPr/>
            <p:nvPr/>
          </p:nvSpPr>
          <p:spPr>
            <a:xfrm>
              <a:off x="663" y="4846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0" name="TextBox 40"/>
            <p:cNvSpPr txBox="1"/>
            <p:nvPr/>
          </p:nvSpPr>
          <p:spPr>
            <a:xfrm>
              <a:off x="740" y="6203"/>
              <a:ext cx="4225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与学生建立良好的关系，加强班级凝聚力和向心力，减轻工作压力和心理负担。</a:t>
              </a:r>
            </a:p>
          </p:txBody>
        </p:sp>
        <p:sp>
          <p:nvSpPr>
            <p:cNvPr id="41" name="AutoShape 41"/>
            <p:cNvSpPr/>
            <p:nvPr/>
          </p:nvSpPr>
          <p:spPr>
            <a:xfrm>
              <a:off x="3813" y="4846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2" name="TextBox 42"/>
            <p:cNvSpPr txBox="1"/>
            <p:nvPr/>
          </p:nvSpPr>
          <p:spPr>
            <a:xfrm>
              <a:off x="1068" y="4846"/>
              <a:ext cx="3585" cy="126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20000"/>
                </a:lnSpc>
              </a:pPr>
              <a:r>
                <a:rPr lang="en-US" sz="1600" b="1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建立良好的班级管理氛围</a:t>
              </a:r>
            </a:p>
          </p:txBody>
        </p:sp>
        <p:sp>
          <p:nvSpPr>
            <p:cNvPr id="43" name="AutoShape 43"/>
            <p:cNvSpPr/>
            <p:nvPr/>
          </p:nvSpPr>
          <p:spPr>
            <a:xfrm>
              <a:off x="5972" y="4849"/>
              <a:ext cx="3122" cy="1195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4" name="AutoShape 44"/>
            <p:cNvSpPr/>
            <p:nvPr/>
          </p:nvSpPr>
          <p:spPr>
            <a:xfrm>
              <a:off x="5344" y="4846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5" name="TextBox 45"/>
            <p:cNvSpPr txBox="1"/>
            <p:nvPr/>
          </p:nvSpPr>
          <p:spPr>
            <a:xfrm>
              <a:off x="5420" y="6203"/>
              <a:ext cx="4225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通过多样化的班级活动，增强学生的集体荣誉感和团结协作意识，减轻班主任的管理难度和心理压力。</a:t>
              </a:r>
            </a:p>
          </p:txBody>
        </p:sp>
        <p:sp>
          <p:nvSpPr>
            <p:cNvPr id="46" name="AutoShape 46"/>
            <p:cNvSpPr/>
            <p:nvPr/>
          </p:nvSpPr>
          <p:spPr>
            <a:xfrm>
              <a:off x="8493" y="4846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7" name="TextBox 47"/>
            <p:cNvSpPr txBox="1"/>
            <p:nvPr/>
          </p:nvSpPr>
          <p:spPr>
            <a:xfrm>
              <a:off x="5740" y="4846"/>
              <a:ext cx="3585" cy="126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20000"/>
                </a:lnSpc>
              </a:pPr>
              <a:r>
                <a:rPr lang="en-US" sz="1600" b="1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开展多样化的班级活动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231592" y="0"/>
            <a:ext cx="694544" cy="1348394"/>
          </a:xfrm>
          <a:prstGeom prst="rect">
            <a:avLst/>
          </a:prstGeom>
          <a:gradFill>
            <a:gsLst>
              <a:gs pos="0">
                <a:schemeClr val="accent2">
                  <a:alpha val="75000"/>
                </a:schemeClr>
              </a:gs>
              <a:gs pos="100000">
                <a:schemeClr val="lt1">
                  <a:alpha val="75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5" name="AutoShape 5"/>
          <p:cNvSpPr/>
          <p:nvPr/>
        </p:nvSpPr>
        <p:spPr>
          <a:xfrm>
            <a:off x="8062400" y="3952818"/>
            <a:ext cx="1041393" cy="1404995"/>
          </a:xfrm>
          <a:prstGeom prst="rect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8120614" y="-20848"/>
            <a:ext cx="180375" cy="756005"/>
          </a:xfrm>
          <a:prstGeom prst="rect">
            <a:avLst/>
          </a:pr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lt1">
                  <a:alpha val="20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8120614" y="64436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7048709" y="4390030"/>
            <a:ext cx="180375" cy="967782"/>
          </a:xfrm>
          <a:prstGeom prst="rect">
            <a:avLst/>
          </a:pr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lt1">
                  <a:alpha val="20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7048709" y="429984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8577325" y="0"/>
            <a:ext cx="459775" cy="1416405"/>
          </a:xfrm>
          <a:prstGeom prst="rect">
            <a:avLst/>
          </a:prstGeom>
          <a:gradFill>
            <a:gsLst>
              <a:gs pos="0">
                <a:schemeClr val="accent2">
                  <a:alpha val="62000"/>
                </a:schemeClr>
              </a:gs>
              <a:gs pos="100000">
                <a:schemeClr val="lt1">
                  <a:alpha val="62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8577325" y="1146375"/>
            <a:ext cx="459775" cy="459775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8062400" y="3431553"/>
            <a:ext cx="1041393" cy="1041393"/>
          </a:xfrm>
          <a:prstGeom prst="ellipse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1800000"/>
          </a:gradFill>
        </p:spPr>
      </p:sp>
      <p:sp>
        <p:nvSpPr>
          <p:cNvPr id="13" name="AutoShape 13"/>
          <p:cNvSpPr/>
          <p:nvPr/>
        </p:nvSpPr>
        <p:spPr>
          <a:xfrm>
            <a:off x="231592" y="992870"/>
            <a:ext cx="694544" cy="694544"/>
          </a:xfrm>
          <a:prstGeom prst="ellipse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0"/>
          </a:gradFill>
        </p:spPr>
      </p:sp>
      <p:sp>
        <p:nvSpPr>
          <p:cNvPr id="14" name="AutoShape 14"/>
          <p:cNvSpPr/>
          <p:nvPr/>
        </p:nvSpPr>
        <p:spPr>
          <a:xfrm>
            <a:off x="747832" y="3454575"/>
            <a:ext cx="256575" cy="1903238"/>
          </a:xfrm>
          <a:prstGeom prst="rect">
            <a:avLst/>
          </a:prstGeom>
          <a:gradFill>
            <a:gsLst>
              <a:gs pos="0">
                <a:schemeClr val="accent2">
                  <a:alpha val="51000"/>
                </a:schemeClr>
              </a:gs>
              <a:gs pos="100000">
                <a:schemeClr val="lt1">
                  <a:alpha val="51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47832" y="3326287"/>
            <a:ext cx="256575" cy="256575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1414628" y="4390030"/>
            <a:ext cx="180375" cy="967782"/>
          </a:xfrm>
          <a:prstGeom prst="rect">
            <a:avLst/>
          </a:prstGeom>
          <a:gradFill>
            <a:gsLst>
              <a:gs pos="0">
                <a:schemeClr val="accent2">
                  <a:alpha val="36000"/>
                </a:schemeClr>
              </a:gs>
              <a:gs pos="100000">
                <a:schemeClr val="lt1">
                  <a:alpha val="36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1414628" y="429984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TextBox 18"/>
          <p:cNvSpPr txBox="1"/>
          <p:nvPr/>
        </p:nvSpPr>
        <p:spPr>
          <a:xfrm>
            <a:off x="1458623" y="824738"/>
            <a:ext cx="7124474" cy="2333625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  <a:spcBef>
                <a:spcPts val="375"/>
              </a:spcBef>
            </a:pPr>
            <a:r>
              <a:rPr lang="en-US" sz="9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03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538646" y="2716087"/>
            <a:ext cx="5510063" cy="85338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74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班主任德育工作能力提升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38100" y="-1143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2086354" y="1064478"/>
            <a:ext cx="498540" cy="498540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AutoShape 5"/>
          <p:cNvSpPr/>
          <p:nvPr/>
        </p:nvSpPr>
        <p:spPr>
          <a:xfrm>
            <a:off x="2191623" y="1169747"/>
            <a:ext cx="288002" cy="288002"/>
          </a:xfrm>
          <a:prstGeom prst="ellipse">
            <a:avLst/>
          </a:prstGeom>
          <a:solidFill>
            <a:schemeClr val="accent1">
              <a:alpha val="10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Connector 6"/>
          <p:cNvCxnSpPr/>
          <p:nvPr/>
        </p:nvCxnSpPr>
        <p:spPr>
          <a:xfrm>
            <a:off x="2335624" y="1563018"/>
            <a:ext cx="0" cy="681678"/>
          </a:xfrm>
          <a:prstGeom prst="line">
            <a:avLst/>
          </a:prstGeom>
          <a:ln w="9525">
            <a:solidFill>
              <a:schemeClr val="accent1"/>
            </a:solidFill>
            <a:prstDash val="dash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7" name="TextBox 7"/>
          <p:cNvSpPr txBox="1"/>
          <p:nvPr/>
        </p:nvSpPr>
        <p:spPr>
          <a:xfrm>
            <a:off x="2693504" y="897013"/>
            <a:ext cx="5383822" cy="5715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6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学生健康成长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2693504" y="1325638"/>
            <a:ext cx="5383822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德育工作是帮助学生形成正确的价值观、人生观和世界观的重要途径，对学生健康成长至关重要。</a:t>
            </a:r>
          </a:p>
        </p:txBody>
      </p:sp>
      <p:sp>
        <p:nvSpPr>
          <p:cNvPr id="11" name="AutoShape 11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AutoShape 26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AutoShape 27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AutoShape 28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AutoShape 29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AutoShape 30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TextBox 31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德育工作的重要性</a:t>
            </a:r>
          </a:p>
        </p:txBody>
      </p:sp>
      <p:sp>
        <p:nvSpPr>
          <p:cNvPr id="32" name="AutoShape 32"/>
          <p:cNvSpPr/>
          <p:nvPr/>
        </p:nvSpPr>
        <p:spPr>
          <a:xfrm>
            <a:off x="2086354" y="2408482"/>
            <a:ext cx="498540" cy="498540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" name="AutoShape 33"/>
          <p:cNvSpPr/>
          <p:nvPr/>
        </p:nvSpPr>
        <p:spPr>
          <a:xfrm>
            <a:off x="2191623" y="2513751"/>
            <a:ext cx="288002" cy="288002"/>
          </a:xfrm>
          <a:prstGeom prst="ellipse">
            <a:avLst/>
          </a:prstGeom>
          <a:solidFill>
            <a:schemeClr val="accent1">
              <a:alpha val="10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4" name="Connector 34"/>
          <p:cNvCxnSpPr/>
          <p:nvPr/>
        </p:nvCxnSpPr>
        <p:spPr>
          <a:xfrm>
            <a:off x="2335624" y="2907021"/>
            <a:ext cx="0" cy="681678"/>
          </a:xfrm>
          <a:prstGeom prst="line">
            <a:avLst/>
          </a:prstGeom>
          <a:ln w="9525">
            <a:solidFill>
              <a:schemeClr val="accent1"/>
            </a:solidFill>
            <a:prstDash val="dash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35" name="TextBox 35"/>
          <p:cNvSpPr txBox="1"/>
          <p:nvPr/>
        </p:nvSpPr>
        <p:spPr>
          <a:xfrm>
            <a:off x="2693504" y="2241017"/>
            <a:ext cx="5383822" cy="5715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6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校园文化建设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2693504" y="2669642"/>
            <a:ext cx="5383822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德育工作是校园文化建设的重要组成部分，有助于营造积极向上、健康和谐的校园文化氛围。</a:t>
            </a:r>
          </a:p>
        </p:txBody>
      </p:sp>
      <p:sp>
        <p:nvSpPr>
          <p:cNvPr id="37" name="AutoShape 37"/>
          <p:cNvSpPr/>
          <p:nvPr/>
        </p:nvSpPr>
        <p:spPr>
          <a:xfrm>
            <a:off x="2086354" y="3752486"/>
            <a:ext cx="498540" cy="498540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8" name="AutoShape 38"/>
          <p:cNvSpPr/>
          <p:nvPr/>
        </p:nvSpPr>
        <p:spPr>
          <a:xfrm>
            <a:off x="2191623" y="3857755"/>
            <a:ext cx="288002" cy="288002"/>
          </a:xfrm>
          <a:prstGeom prst="ellipse">
            <a:avLst/>
          </a:prstGeom>
          <a:solidFill>
            <a:schemeClr val="accent1">
              <a:alpha val="10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9" name="Connector 39"/>
          <p:cNvCxnSpPr/>
          <p:nvPr/>
        </p:nvCxnSpPr>
        <p:spPr>
          <a:xfrm>
            <a:off x="2335624" y="4251025"/>
            <a:ext cx="0" cy="681678"/>
          </a:xfrm>
          <a:prstGeom prst="line">
            <a:avLst/>
          </a:prstGeom>
          <a:ln w="9525">
            <a:solidFill>
              <a:schemeClr val="accent1"/>
            </a:solidFill>
            <a:prstDash val="dash"/>
          </a:ln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40" name="TextBox 40"/>
          <p:cNvSpPr txBox="1"/>
          <p:nvPr/>
        </p:nvSpPr>
        <p:spPr>
          <a:xfrm>
            <a:off x="2693504" y="3585021"/>
            <a:ext cx="5383822" cy="5715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6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社会责任感培养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2693504" y="4013646"/>
            <a:ext cx="5383822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通过德育工作，班主任可以引导学生树立社会责任感，增强社会意识，提高社会参与能力。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6" name="TextBox 6"/>
          <p:cNvSpPr txBox="1"/>
          <p:nvPr/>
        </p:nvSpPr>
        <p:spPr>
          <a:xfrm>
            <a:off x="4118922" y="910427"/>
            <a:ext cx="4912911" cy="59055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1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工作压力大</a:t>
            </a:r>
          </a:p>
        </p:txBody>
      </p:sp>
      <p:sp>
        <p:nvSpPr>
          <p:cNvPr id="7" name="AutoShape 7"/>
          <p:cNvSpPr/>
          <p:nvPr/>
        </p:nvSpPr>
        <p:spPr>
          <a:xfrm>
            <a:off x="3053803" y="1062827"/>
            <a:ext cx="548022" cy="429769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3399703" y="1062827"/>
            <a:ext cx="429769" cy="429769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2838918" y="1062827"/>
            <a:ext cx="429769" cy="429769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0" name="TextBox 10"/>
          <p:cNvSpPr txBox="1"/>
          <p:nvPr/>
        </p:nvSpPr>
        <p:spPr>
          <a:xfrm>
            <a:off x="2977060" y="963386"/>
            <a:ext cx="624764" cy="619125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50000"/>
              </a:lnSpc>
            </a:pPr>
            <a:r>
              <a:rPr lang="en-US" sz="18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01</a:t>
            </a:r>
          </a:p>
        </p:txBody>
      </p:sp>
      <p:sp>
        <p:nvSpPr>
          <p:cNvPr id="11" name="TextBox 11"/>
          <p:cNvSpPr txBox="1"/>
          <p:nvPr/>
        </p:nvSpPr>
        <p:spPr>
          <a:xfrm>
            <a:off x="4118922" y="1321964"/>
            <a:ext cx="4784560" cy="104775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高中班主任工作涉及学生学习、生活和思想等方面，需要投入大量时间和精力，导致工作压力大。</a:t>
            </a:r>
          </a:p>
        </p:txBody>
      </p:sp>
      <p:sp>
        <p:nvSpPr>
          <p:cNvPr id="12" name="AutoShape 12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AutoShape 26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AutoShape 27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AutoShape 28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AutoShape 29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AutoShape 30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AutoShape 31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TextBox 32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班主任德育工作现状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3775497" y="2268856"/>
            <a:ext cx="4912911" cy="59055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1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工作重心偏离</a:t>
            </a:r>
          </a:p>
        </p:txBody>
      </p:sp>
      <p:sp>
        <p:nvSpPr>
          <p:cNvPr id="34" name="AutoShape 34"/>
          <p:cNvSpPr/>
          <p:nvPr/>
        </p:nvSpPr>
        <p:spPr>
          <a:xfrm>
            <a:off x="2710377" y="2421256"/>
            <a:ext cx="548022" cy="429769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5" name="AutoShape 35"/>
          <p:cNvSpPr/>
          <p:nvPr/>
        </p:nvSpPr>
        <p:spPr>
          <a:xfrm>
            <a:off x="3056277" y="2421256"/>
            <a:ext cx="429769" cy="429769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6" name="AutoShape 36"/>
          <p:cNvSpPr/>
          <p:nvPr/>
        </p:nvSpPr>
        <p:spPr>
          <a:xfrm>
            <a:off x="2495493" y="2421256"/>
            <a:ext cx="429769" cy="429769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7" name="TextBox 37"/>
          <p:cNvSpPr txBox="1"/>
          <p:nvPr/>
        </p:nvSpPr>
        <p:spPr>
          <a:xfrm>
            <a:off x="2538314" y="2321815"/>
            <a:ext cx="861389" cy="619125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50000"/>
              </a:lnSpc>
            </a:pPr>
            <a:r>
              <a:rPr lang="en-US" sz="18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02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3775497" y="2680393"/>
            <a:ext cx="4784560" cy="104775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部分班主任过分关注学生的学习成绩，而忽略了学生的思想教育和心理辅导，导致工作重心偏离。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3462158" y="3627284"/>
            <a:ext cx="4912911" cy="59055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18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工作方法单一</a:t>
            </a:r>
          </a:p>
        </p:txBody>
      </p:sp>
      <p:sp>
        <p:nvSpPr>
          <p:cNvPr id="40" name="AutoShape 40"/>
          <p:cNvSpPr/>
          <p:nvPr/>
        </p:nvSpPr>
        <p:spPr>
          <a:xfrm>
            <a:off x="2397038" y="3779684"/>
            <a:ext cx="548022" cy="429769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1" name="AutoShape 41"/>
          <p:cNvSpPr/>
          <p:nvPr/>
        </p:nvSpPr>
        <p:spPr>
          <a:xfrm>
            <a:off x="2742938" y="3779684"/>
            <a:ext cx="429769" cy="429769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2" name="AutoShape 42"/>
          <p:cNvSpPr/>
          <p:nvPr/>
        </p:nvSpPr>
        <p:spPr>
          <a:xfrm>
            <a:off x="2182153" y="3779684"/>
            <a:ext cx="429769" cy="429769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3" name="TextBox 43"/>
          <p:cNvSpPr txBox="1"/>
          <p:nvPr/>
        </p:nvSpPr>
        <p:spPr>
          <a:xfrm>
            <a:off x="2248828" y="3680244"/>
            <a:ext cx="871649" cy="619125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50000"/>
              </a:lnSpc>
            </a:pPr>
            <a:r>
              <a:rPr lang="en-US" sz="18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03</a:t>
            </a:r>
          </a:p>
        </p:txBody>
      </p:sp>
      <p:sp>
        <p:nvSpPr>
          <p:cNvPr id="44" name="TextBox 44"/>
          <p:cNvSpPr txBox="1"/>
          <p:nvPr/>
        </p:nvSpPr>
        <p:spPr>
          <a:xfrm>
            <a:off x="3462158" y="4038822"/>
            <a:ext cx="4784560" cy="104775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部分班主任在德育工作中采用的方法较为单一，缺乏创新性和针对性，效果不佳。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TextBox 26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德育工作能力提升的策略与方法</a:t>
            </a:r>
          </a:p>
        </p:txBody>
      </p:sp>
      <p:sp>
        <p:nvSpPr>
          <p:cNvPr id="27" name="AutoShape 27"/>
          <p:cNvSpPr/>
          <p:nvPr/>
        </p:nvSpPr>
        <p:spPr>
          <a:xfrm>
            <a:off x="1986344" y="1361442"/>
            <a:ext cx="2857500" cy="155445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8" name="AutoShape 28"/>
          <p:cNvSpPr/>
          <p:nvPr/>
        </p:nvSpPr>
        <p:spPr>
          <a:xfrm>
            <a:off x="1986344" y="1064030"/>
            <a:ext cx="2857500" cy="5619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9" name="TextBox 29"/>
          <p:cNvSpPr txBox="1"/>
          <p:nvPr/>
        </p:nvSpPr>
        <p:spPr>
          <a:xfrm>
            <a:off x="2143550" y="1710979"/>
            <a:ext cx="2543088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学校应定期组织班主任进行德育工作培训，提高班主任的理论水平和实际操作能力。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2152973" y="1102130"/>
            <a:ext cx="2637353" cy="495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20000"/>
              </a:lnSpc>
            </a:pPr>
            <a:r>
              <a:rPr lang="en-US" sz="1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加强培训</a:t>
            </a:r>
          </a:p>
        </p:txBody>
      </p:sp>
      <p:sp>
        <p:nvSpPr>
          <p:cNvPr id="31" name="AutoShape 31"/>
          <p:cNvSpPr/>
          <p:nvPr/>
        </p:nvSpPr>
        <p:spPr>
          <a:xfrm>
            <a:off x="5126667" y="1329817"/>
            <a:ext cx="2857500" cy="155445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2" name="AutoShape 32"/>
          <p:cNvSpPr/>
          <p:nvPr/>
        </p:nvSpPr>
        <p:spPr>
          <a:xfrm>
            <a:off x="5126667" y="1064030"/>
            <a:ext cx="2857500" cy="5619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3" name="TextBox 33"/>
          <p:cNvSpPr txBox="1"/>
          <p:nvPr/>
        </p:nvSpPr>
        <p:spPr>
          <a:xfrm>
            <a:off x="5293296" y="1102130"/>
            <a:ext cx="2637353" cy="495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20000"/>
              </a:lnSpc>
            </a:pPr>
            <a:r>
              <a:rPr lang="en-US" sz="1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交流学习</a:t>
            </a:r>
          </a:p>
        </p:txBody>
      </p:sp>
      <p:sp>
        <p:nvSpPr>
          <p:cNvPr id="34" name="AutoShape 34"/>
          <p:cNvSpPr/>
          <p:nvPr/>
        </p:nvSpPr>
        <p:spPr>
          <a:xfrm>
            <a:off x="1986344" y="3339216"/>
            <a:ext cx="2857500" cy="155445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5" name="AutoShape 35"/>
          <p:cNvSpPr/>
          <p:nvPr/>
        </p:nvSpPr>
        <p:spPr>
          <a:xfrm>
            <a:off x="1986344" y="3090828"/>
            <a:ext cx="2857500" cy="5619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6" name="TextBox 36"/>
          <p:cNvSpPr txBox="1"/>
          <p:nvPr/>
        </p:nvSpPr>
        <p:spPr>
          <a:xfrm>
            <a:off x="2152973" y="3128928"/>
            <a:ext cx="2637353" cy="495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20000"/>
              </a:lnSpc>
            </a:pPr>
            <a:r>
              <a:rPr lang="en-US" sz="1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创新工作方法</a:t>
            </a:r>
          </a:p>
        </p:txBody>
      </p:sp>
      <p:sp>
        <p:nvSpPr>
          <p:cNvPr id="37" name="AutoShape 37"/>
          <p:cNvSpPr/>
          <p:nvPr/>
        </p:nvSpPr>
        <p:spPr>
          <a:xfrm>
            <a:off x="5126667" y="3307592"/>
            <a:ext cx="2857500" cy="155445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8" name="AutoShape 38"/>
          <p:cNvSpPr/>
          <p:nvPr/>
        </p:nvSpPr>
        <p:spPr>
          <a:xfrm>
            <a:off x="5126667" y="3090828"/>
            <a:ext cx="2857500" cy="5619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9" name="TextBox 39"/>
          <p:cNvSpPr txBox="1"/>
          <p:nvPr/>
        </p:nvSpPr>
        <p:spPr>
          <a:xfrm>
            <a:off x="5293296" y="3128928"/>
            <a:ext cx="2637353" cy="495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20000"/>
              </a:lnSpc>
            </a:pPr>
            <a:r>
              <a:rPr lang="en-US" sz="1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落实考核评价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5283872" y="1710979"/>
            <a:ext cx="2543088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班主任之间应加强交流和学习，分享德育工作的经验和做法，提高整体工作水平。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2143550" y="3780498"/>
            <a:ext cx="2543088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班主任应积极探索和创新德育工作方法，关注学生的个性化需求，增强工作的针对性和实效性。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5283872" y="3780498"/>
            <a:ext cx="2543088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学校应建立完善的德育工作考核评价机制，对班主任的工作进行科学评价，促进德育工作的持续改进。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231592" y="0"/>
            <a:ext cx="694544" cy="1348394"/>
          </a:xfrm>
          <a:prstGeom prst="rect">
            <a:avLst/>
          </a:prstGeom>
          <a:gradFill>
            <a:gsLst>
              <a:gs pos="0">
                <a:schemeClr val="accent2">
                  <a:alpha val="75000"/>
                </a:schemeClr>
              </a:gs>
              <a:gs pos="100000">
                <a:schemeClr val="lt1">
                  <a:alpha val="75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5" name="AutoShape 5"/>
          <p:cNvSpPr/>
          <p:nvPr/>
        </p:nvSpPr>
        <p:spPr>
          <a:xfrm>
            <a:off x="8062400" y="3952818"/>
            <a:ext cx="1041393" cy="1404995"/>
          </a:xfrm>
          <a:prstGeom prst="rect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8120614" y="-20848"/>
            <a:ext cx="180375" cy="756005"/>
          </a:xfrm>
          <a:prstGeom prst="rect">
            <a:avLst/>
          </a:pr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lt1">
                  <a:alpha val="20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8120614" y="64436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7048709" y="4390030"/>
            <a:ext cx="180375" cy="967782"/>
          </a:xfrm>
          <a:prstGeom prst="rect">
            <a:avLst/>
          </a:pr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lt1">
                  <a:alpha val="20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7048709" y="429984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8577325" y="0"/>
            <a:ext cx="459775" cy="1416405"/>
          </a:xfrm>
          <a:prstGeom prst="rect">
            <a:avLst/>
          </a:prstGeom>
          <a:gradFill>
            <a:gsLst>
              <a:gs pos="0">
                <a:schemeClr val="accent2">
                  <a:alpha val="62000"/>
                </a:schemeClr>
              </a:gs>
              <a:gs pos="100000">
                <a:schemeClr val="lt1">
                  <a:alpha val="62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8577325" y="1146375"/>
            <a:ext cx="459775" cy="459775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8062400" y="3431553"/>
            <a:ext cx="1041393" cy="1041393"/>
          </a:xfrm>
          <a:prstGeom prst="ellipse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1800000"/>
          </a:gradFill>
        </p:spPr>
      </p:sp>
      <p:sp>
        <p:nvSpPr>
          <p:cNvPr id="13" name="AutoShape 13"/>
          <p:cNvSpPr/>
          <p:nvPr/>
        </p:nvSpPr>
        <p:spPr>
          <a:xfrm>
            <a:off x="231592" y="992870"/>
            <a:ext cx="694544" cy="694544"/>
          </a:xfrm>
          <a:prstGeom prst="ellipse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0"/>
          </a:gradFill>
        </p:spPr>
      </p:sp>
      <p:sp>
        <p:nvSpPr>
          <p:cNvPr id="14" name="AutoShape 14"/>
          <p:cNvSpPr/>
          <p:nvPr/>
        </p:nvSpPr>
        <p:spPr>
          <a:xfrm>
            <a:off x="747832" y="3454575"/>
            <a:ext cx="256575" cy="1903238"/>
          </a:xfrm>
          <a:prstGeom prst="rect">
            <a:avLst/>
          </a:prstGeom>
          <a:gradFill>
            <a:gsLst>
              <a:gs pos="0">
                <a:schemeClr val="accent2">
                  <a:alpha val="51000"/>
                </a:schemeClr>
              </a:gs>
              <a:gs pos="100000">
                <a:schemeClr val="lt1">
                  <a:alpha val="51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47832" y="3326287"/>
            <a:ext cx="256575" cy="256575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1414628" y="4390030"/>
            <a:ext cx="180375" cy="967782"/>
          </a:xfrm>
          <a:prstGeom prst="rect">
            <a:avLst/>
          </a:prstGeom>
          <a:gradFill>
            <a:gsLst>
              <a:gs pos="0">
                <a:schemeClr val="accent2">
                  <a:alpha val="36000"/>
                </a:schemeClr>
              </a:gs>
              <a:gs pos="100000">
                <a:schemeClr val="lt1">
                  <a:alpha val="36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1414628" y="429984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TextBox 18"/>
          <p:cNvSpPr txBox="1"/>
          <p:nvPr/>
        </p:nvSpPr>
        <p:spPr>
          <a:xfrm>
            <a:off x="1458623" y="824738"/>
            <a:ext cx="7124474" cy="2333625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  <a:spcBef>
                <a:spcPts val="375"/>
              </a:spcBef>
            </a:pPr>
            <a:r>
              <a:rPr lang="en-US" sz="9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04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538646" y="2716087"/>
            <a:ext cx="5510063" cy="85338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74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管理沟通技巧培训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5" name="Freeform 5"/>
          <p:cNvSpPr/>
          <p:nvPr/>
        </p:nvSpPr>
        <p:spPr>
          <a:xfrm>
            <a:off x="2370095" y="1098301"/>
            <a:ext cx="1130360" cy="1027282"/>
          </a:xfrm>
          <a:custGeom>
            <a:avLst/>
            <a:gdLst/>
            <a:ahLst/>
            <a:cxnLst/>
            <a:rect l="l" t="t" r="r" b="b"/>
            <a:pathLst>
              <a:path w="1181062" h="1073360">
                <a:moveTo>
                  <a:pt x="0" y="0"/>
                </a:moveTo>
                <a:lnTo>
                  <a:pt x="1046892" y="0"/>
                </a:lnTo>
                <a:quadBezTo>
                  <a:pt x="1181062" y="0"/>
                  <a:pt x="1181062" y="134170"/>
                </a:quadBezTo>
                <a:lnTo>
                  <a:pt x="1181062" y="1073360"/>
                </a:lnTo>
                <a:lnTo>
                  <a:pt x="134170" y="1073360"/>
                </a:lnTo>
                <a:quadBezTo>
                  <a:pt x="0" y="1073360"/>
                  <a:pt x="0" y="939190"/>
                </a:quad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11700000"/>
          </a:gradFill>
        </p:spPr>
      </p:sp>
      <p:sp>
        <p:nvSpPr>
          <p:cNvPr id="6" name="TextBox 6"/>
          <p:cNvSpPr txBox="1"/>
          <p:nvPr/>
        </p:nvSpPr>
        <p:spPr>
          <a:xfrm>
            <a:off x="2519912" y="1010280"/>
            <a:ext cx="830727" cy="120788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50000"/>
              </a:lnSpc>
            </a:pPr>
            <a:r>
              <a:rPr lang="en-US" sz="45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</a:p>
        </p:txBody>
      </p:sp>
      <p:sp>
        <p:nvSpPr>
          <p:cNvPr id="7" name="AutoShape 7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AutoShape 26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TextBox 27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管理沟通技巧的重要性</a:t>
            </a:r>
          </a:p>
        </p:txBody>
      </p:sp>
      <p:sp>
        <p:nvSpPr>
          <p:cNvPr id="28" name="Freeform 28"/>
          <p:cNvSpPr/>
          <p:nvPr/>
        </p:nvSpPr>
        <p:spPr>
          <a:xfrm>
            <a:off x="2356660" y="2382474"/>
            <a:ext cx="1130360" cy="1027282"/>
          </a:xfrm>
          <a:custGeom>
            <a:avLst/>
            <a:gdLst/>
            <a:ahLst/>
            <a:cxnLst/>
            <a:rect l="l" t="t" r="r" b="b"/>
            <a:pathLst>
              <a:path w="1181062" h="1073360">
                <a:moveTo>
                  <a:pt x="0" y="0"/>
                </a:moveTo>
                <a:lnTo>
                  <a:pt x="1046892" y="0"/>
                </a:lnTo>
                <a:quadBezTo>
                  <a:pt x="1181062" y="0"/>
                  <a:pt x="1181062" y="134170"/>
                </a:quadBezTo>
                <a:lnTo>
                  <a:pt x="1181062" y="1073360"/>
                </a:lnTo>
                <a:lnTo>
                  <a:pt x="134170" y="1073360"/>
                </a:lnTo>
                <a:quadBezTo>
                  <a:pt x="0" y="1073360"/>
                  <a:pt x="0" y="939190"/>
                </a:quad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11700000"/>
          </a:gradFill>
        </p:spPr>
      </p:sp>
      <p:sp>
        <p:nvSpPr>
          <p:cNvPr id="29" name="TextBox 29"/>
          <p:cNvSpPr txBox="1"/>
          <p:nvPr/>
        </p:nvSpPr>
        <p:spPr>
          <a:xfrm>
            <a:off x="2506477" y="2294452"/>
            <a:ext cx="830727" cy="120788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50000"/>
              </a:lnSpc>
            </a:pPr>
            <a:r>
              <a:rPr lang="en-US" sz="45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</a:p>
        </p:txBody>
      </p:sp>
      <p:sp>
        <p:nvSpPr>
          <p:cNvPr id="30" name="Freeform 30"/>
          <p:cNvSpPr/>
          <p:nvPr/>
        </p:nvSpPr>
        <p:spPr>
          <a:xfrm>
            <a:off x="2383532" y="3712228"/>
            <a:ext cx="1130360" cy="1027282"/>
          </a:xfrm>
          <a:custGeom>
            <a:avLst/>
            <a:gdLst/>
            <a:ahLst/>
            <a:cxnLst/>
            <a:rect l="l" t="t" r="r" b="b"/>
            <a:pathLst>
              <a:path w="1181062" h="1073360">
                <a:moveTo>
                  <a:pt x="0" y="0"/>
                </a:moveTo>
                <a:lnTo>
                  <a:pt x="1046892" y="0"/>
                </a:lnTo>
                <a:quadBezTo>
                  <a:pt x="1181062" y="0"/>
                  <a:pt x="1181062" y="134170"/>
                </a:quadBezTo>
                <a:lnTo>
                  <a:pt x="1181062" y="1073360"/>
                </a:lnTo>
                <a:lnTo>
                  <a:pt x="134170" y="1073360"/>
                </a:lnTo>
                <a:quadBezTo>
                  <a:pt x="0" y="1073360"/>
                  <a:pt x="0" y="939190"/>
                </a:quad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11700000"/>
          </a:gradFill>
        </p:spPr>
      </p:sp>
      <p:sp>
        <p:nvSpPr>
          <p:cNvPr id="31" name="TextBox 31"/>
          <p:cNvSpPr txBox="1"/>
          <p:nvPr/>
        </p:nvSpPr>
        <p:spPr>
          <a:xfrm>
            <a:off x="2533349" y="3624206"/>
            <a:ext cx="830727" cy="120788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50000"/>
              </a:lnSpc>
            </a:pPr>
            <a:r>
              <a:rPr lang="en-US" sz="45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3634740" y="1268095"/>
            <a:ext cx="3921125" cy="1002665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良好的沟通技巧有助于班主任与学生、家长之间的有效沟通，从而促进班级内部的和谐与稳定。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3634817" y="920448"/>
            <a:ext cx="3152393" cy="546823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6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促进班级和谐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3634740" y="2504440"/>
            <a:ext cx="3887470" cy="1002665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通过有效的沟通，班主任可以更好地了解学生的需求和问题，从而针对性地开展教育工作，提高教育效果。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3634817" y="2175077"/>
            <a:ext cx="3152393" cy="546823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6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提高教育效果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3634740" y="3824605"/>
            <a:ext cx="3816985" cy="1002665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班主任运用恰当的沟通技巧，可以增强班级内部的交流与互动，进而提高班级的凝聚力和向心力。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3634817" y="3495426"/>
            <a:ext cx="3152393" cy="546823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6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增强班级凝聚力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7227158" y="-1095683"/>
            <a:ext cx="1843410" cy="1843410"/>
          </a:xfrm>
          <a:prstGeom prst="ellipse">
            <a:avLst/>
          </a:prstGeom>
          <a:solidFill>
            <a:schemeClr val="accent1">
              <a:alpha val="35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TextBox 26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管理沟通技巧的运用</a:t>
            </a:r>
          </a:p>
        </p:txBody>
      </p:sp>
      <p:sp>
        <p:nvSpPr>
          <p:cNvPr id="28" name="AutoShape 28"/>
          <p:cNvSpPr/>
          <p:nvPr/>
        </p:nvSpPr>
        <p:spPr>
          <a:xfrm>
            <a:off x="2480415" y="1116122"/>
            <a:ext cx="1982317" cy="758921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9" name="AutoShape 29"/>
          <p:cNvSpPr/>
          <p:nvPr/>
        </p:nvSpPr>
        <p:spPr>
          <a:xfrm>
            <a:off x="2081705" y="1114583"/>
            <a:ext cx="762000" cy="762000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0" name="TextBox 30"/>
          <p:cNvSpPr txBox="1"/>
          <p:nvPr/>
        </p:nvSpPr>
        <p:spPr>
          <a:xfrm>
            <a:off x="1873885" y="1966595"/>
            <a:ext cx="2978785" cy="940435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班主任要善于倾听学生的想法和意见，充分理解学生的心理需求和问题，以便更好地帮助学生解决问题。</a:t>
            </a:r>
          </a:p>
        </p:txBody>
      </p:sp>
      <p:sp>
        <p:nvSpPr>
          <p:cNvPr id="31" name="AutoShape 31"/>
          <p:cNvSpPr/>
          <p:nvPr/>
        </p:nvSpPr>
        <p:spPr>
          <a:xfrm>
            <a:off x="4081732" y="1114583"/>
            <a:ext cx="762000" cy="762000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2" name="TextBox 32"/>
          <p:cNvSpPr txBox="1"/>
          <p:nvPr/>
        </p:nvSpPr>
        <p:spPr>
          <a:xfrm>
            <a:off x="2338422" y="1114583"/>
            <a:ext cx="2276597" cy="8001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  <a:buClrTx/>
              <a:buSzTx/>
              <a:buFontTx/>
            </a:pPr>
            <a:r>
              <a:rPr lang="en-US" sz="24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倾听与理解</a:t>
            </a:r>
          </a:p>
        </p:txBody>
      </p:sp>
      <p:sp>
        <p:nvSpPr>
          <p:cNvPr id="33" name="AutoShape 33"/>
          <p:cNvSpPr/>
          <p:nvPr/>
        </p:nvSpPr>
        <p:spPr>
          <a:xfrm>
            <a:off x="5452547" y="1116122"/>
            <a:ext cx="1982317" cy="758921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4" name="AutoShape 34"/>
          <p:cNvSpPr/>
          <p:nvPr/>
        </p:nvSpPr>
        <p:spPr>
          <a:xfrm>
            <a:off x="5053837" y="1114583"/>
            <a:ext cx="762000" cy="762000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5" name="TextBox 35"/>
          <p:cNvSpPr txBox="1"/>
          <p:nvPr/>
        </p:nvSpPr>
        <p:spPr>
          <a:xfrm>
            <a:off x="5102225" y="1966595"/>
            <a:ext cx="2954020" cy="940435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班主任要运用清晰、明确、具体的表达方式，使学生理解自己的意图和要求，同时也要通过良好的行为示范来影响学生。</a:t>
            </a:r>
          </a:p>
        </p:txBody>
      </p:sp>
      <p:sp>
        <p:nvSpPr>
          <p:cNvPr id="36" name="AutoShape 36"/>
          <p:cNvSpPr/>
          <p:nvPr/>
        </p:nvSpPr>
        <p:spPr>
          <a:xfrm>
            <a:off x="7053864" y="1114583"/>
            <a:ext cx="762000" cy="762000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7" name="TextBox 37"/>
          <p:cNvSpPr txBox="1"/>
          <p:nvPr/>
        </p:nvSpPr>
        <p:spPr>
          <a:xfrm>
            <a:off x="5305407" y="1114583"/>
            <a:ext cx="2276597" cy="8001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24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表达与示范</a:t>
            </a:r>
          </a:p>
        </p:txBody>
      </p:sp>
      <p:sp>
        <p:nvSpPr>
          <p:cNvPr id="38" name="AutoShape 38"/>
          <p:cNvSpPr/>
          <p:nvPr/>
        </p:nvSpPr>
        <p:spPr>
          <a:xfrm>
            <a:off x="2480415" y="3106847"/>
            <a:ext cx="1982317" cy="758921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9" name="AutoShape 39"/>
          <p:cNvSpPr/>
          <p:nvPr/>
        </p:nvSpPr>
        <p:spPr>
          <a:xfrm>
            <a:off x="2081705" y="3105308"/>
            <a:ext cx="762000" cy="762000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0" name="TextBox 40"/>
          <p:cNvSpPr txBox="1"/>
          <p:nvPr/>
        </p:nvSpPr>
        <p:spPr>
          <a:xfrm>
            <a:off x="2130246" y="3966550"/>
            <a:ext cx="2682655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l">
              <a:lnSpc>
                <a:spcPct val="150000"/>
              </a:lnSpc>
              <a:buClrTx/>
              <a:buSzTx/>
              <a:buFontTx/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班主任要掌握提问的艺术，引导学生思考并表达自己的想法，同时对学生的回答要及时回应，给予肯定和鼓励。</a:t>
            </a:r>
          </a:p>
        </p:txBody>
      </p:sp>
      <p:sp>
        <p:nvSpPr>
          <p:cNvPr id="41" name="AutoShape 41"/>
          <p:cNvSpPr/>
          <p:nvPr/>
        </p:nvSpPr>
        <p:spPr>
          <a:xfrm>
            <a:off x="4081732" y="3105308"/>
            <a:ext cx="762000" cy="762000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2" name="TextBox 42"/>
          <p:cNvSpPr txBox="1"/>
          <p:nvPr/>
        </p:nvSpPr>
        <p:spPr>
          <a:xfrm>
            <a:off x="2338422" y="3105308"/>
            <a:ext cx="2276597" cy="8001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  <a:buClrTx/>
              <a:buSzTx/>
              <a:buFontTx/>
            </a:pPr>
            <a:r>
              <a:rPr lang="en-US" sz="24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提问与回应</a:t>
            </a:r>
          </a:p>
        </p:txBody>
      </p:sp>
      <p:sp>
        <p:nvSpPr>
          <p:cNvPr id="43" name="AutoShape 43"/>
          <p:cNvSpPr/>
          <p:nvPr/>
        </p:nvSpPr>
        <p:spPr>
          <a:xfrm>
            <a:off x="5452547" y="3106847"/>
            <a:ext cx="1982317" cy="758921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4" name="AutoShape 44"/>
          <p:cNvSpPr/>
          <p:nvPr/>
        </p:nvSpPr>
        <p:spPr>
          <a:xfrm>
            <a:off x="5053837" y="3105308"/>
            <a:ext cx="762000" cy="762000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5" name="TextBox 45"/>
          <p:cNvSpPr txBox="1"/>
          <p:nvPr/>
        </p:nvSpPr>
        <p:spPr>
          <a:xfrm>
            <a:off x="5102378" y="3966550"/>
            <a:ext cx="2682655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班主任要具备敏锐的观察力和判断力，及时发现学生的问题并采取有效的措施进行干预</a:t>
            </a:r>
            <a:r>
              <a:rPr lang="en-US" sz="105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。</a:t>
            </a:r>
          </a:p>
        </p:txBody>
      </p:sp>
      <p:sp>
        <p:nvSpPr>
          <p:cNvPr id="46" name="AutoShape 46"/>
          <p:cNvSpPr/>
          <p:nvPr/>
        </p:nvSpPr>
        <p:spPr>
          <a:xfrm>
            <a:off x="7053864" y="3105308"/>
            <a:ext cx="762000" cy="762000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7" name="TextBox 47"/>
          <p:cNvSpPr txBox="1"/>
          <p:nvPr/>
        </p:nvSpPr>
        <p:spPr>
          <a:xfrm>
            <a:off x="5305407" y="3105308"/>
            <a:ext cx="2276597" cy="8001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  <a:buClrTx/>
              <a:buSzTx/>
              <a:buFontTx/>
            </a:pPr>
            <a:r>
              <a:rPr lang="en-US" sz="24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观察与判断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TextBox 26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管理沟通技巧的提升方法</a:t>
            </a:r>
          </a:p>
        </p:txBody>
      </p:sp>
      <p:sp>
        <p:nvSpPr>
          <p:cNvPr id="27" name="AutoShape 27"/>
          <p:cNvSpPr/>
          <p:nvPr/>
        </p:nvSpPr>
        <p:spPr>
          <a:xfrm>
            <a:off x="1815529" y="1313817"/>
            <a:ext cx="2857500" cy="155445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8" name="AutoShape 28"/>
          <p:cNvSpPr/>
          <p:nvPr/>
        </p:nvSpPr>
        <p:spPr>
          <a:xfrm>
            <a:off x="1815529" y="1016405"/>
            <a:ext cx="2857500" cy="5619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9" name="TextBox 29"/>
          <p:cNvSpPr txBox="1"/>
          <p:nvPr/>
        </p:nvSpPr>
        <p:spPr>
          <a:xfrm>
            <a:off x="1972735" y="1663354"/>
            <a:ext cx="2543088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参加专业的管理沟通技巧培训课程，从理论和实践两方面提高自己的沟通技巧。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1982158" y="1054505"/>
            <a:ext cx="2637353" cy="495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20000"/>
              </a:lnSpc>
            </a:pPr>
            <a:r>
              <a:rPr lang="en-US" sz="1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学习培训</a:t>
            </a:r>
          </a:p>
        </p:txBody>
      </p:sp>
      <p:sp>
        <p:nvSpPr>
          <p:cNvPr id="31" name="AutoShape 31"/>
          <p:cNvSpPr/>
          <p:nvPr/>
        </p:nvSpPr>
        <p:spPr>
          <a:xfrm>
            <a:off x="4955852" y="1282192"/>
            <a:ext cx="2857500" cy="155445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2" name="AutoShape 32"/>
          <p:cNvSpPr/>
          <p:nvPr/>
        </p:nvSpPr>
        <p:spPr>
          <a:xfrm>
            <a:off x="4955852" y="1016405"/>
            <a:ext cx="2857500" cy="5619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3" name="TextBox 33"/>
          <p:cNvSpPr txBox="1"/>
          <p:nvPr/>
        </p:nvSpPr>
        <p:spPr>
          <a:xfrm>
            <a:off x="5122481" y="1054505"/>
            <a:ext cx="2637353" cy="495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20000"/>
              </a:lnSpc>
            </a:pPr>
            <a:r>
              <a:rPr lang="en-US" sz="1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自我反思</a:t>
            </a:r>
          </a:p>
        </p:txBody>
      </p:sp>
      <p:sp>
        <p:nvSpPr>
          <p:cNvPr id="34" name="AutoShape 34"/>
          <p:cNvSpPr/>
          <p:nvPr/>
        </p:nvSpPr>
        <p:spPr>
          <a:xfrm>
            <a:off x="1815529" y="3291591"/>
            <a:ext cx="2857500" cy="155445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5" name="AutoShape 35"/>
          <p:cNvSpPr/>
          <p:nvPr/>
        </p:nvSpPr>
        <p:spPr>
          <a:xfrm>
            <a:off x="1815529" y="3043203"/>
            <a:ext cx="2857500" cy="5619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6" name="TextBox 36"/>
          <p:cNvSpPr txBox="1"/>
          <p:nvPr/>
        </p:nvSpPr>
        <p:spPr>
          <a:xfrm>
            <a:off x="1982158" y="3081303"/>
            <a:ext cx="2637353" cy="495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20000"/>
              </a:lnSpc>
            </a:pPr>
            <a:r>
              <a:rPr lang="en-US" sz="1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与学生交流</a:t>
            </a:r>
          </a:p>
        </p:txBody>
      </p:sp>
      <p:sp>
        <p:nvSpPr>
          <p:cNvPr id="37" name="AutoShape 37"/>
          <p:cNvSpPr/>
          <p:nvPr/>
        </p:nvSpPr>
        <p:spPr>
          <a:xfrm>
            <a:off x="4955852" y="3259967"/>
            <a:ext cx="2857500" cy="155445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8" name="AutoShape 38"/>
          <p:cNvSpPr/>
          <p:nvPr/>
        </p:nvSpPr>
        <p:spPr>
          <a:xfrm>
            <a:off x="4955852" y="3043203"/>
            <a:ext cx="2857500" cy="5619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9" name="TextBox 39"/>
          <p:cNvSpPr txBox="1"/>
          <p:nvPr/>
        </p:nvSpPr>
        <p:spPr>
          <a:xfrm>
            <a:off x="5122481" y="3081303"/>
            <a:ext cx="2637353" cy="495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20000"/>
              </a:lnSpc>
            </a:pPr>
            <a:r>
              <a:rPr lang="en-US" sz="1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阅读书籍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5113057" y="1663354"/>
            <a:ext cx="2543088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对自己的沟通过程进行反思和总结，发现自己的不足并改进。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972735" y="3732873"/>
            <a:ext cx="2543088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通过与学生的交流互动，不断提高自己的沟通技巧。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5113057" y="3732873"/>
            <a:ext cx="2543088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阅读相关的管理沟通书籍，获取更多的沟通技巧和方法。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231592" y="0"/>
            <a:ext cx="694544" cy="1348394"/>
          </a:xfrm>
          <a:prstGeom prst="rect">
            <a:avLst/>
          </a:prstGeom>
          <a:gradFill>
            <a:gsLst>
              <a:gs pos="0">
                <a:schemeClr val="accent2">
                  <a:alpha val="75000"/>
                </a:schemeClr>
              </a:gs>
              <a:gs pos="100000">
                <a:schemeClr val="lt1">
                  <a:alpha val="75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5" name="AutoShape 5"/>
          <p:cNvSpPr/>
          <p:nvPr/>
        </p:nvSpPr>
        <p:spPr>
          <a:xfrm>
            <a:off x="8062400" y="3952818"/>
            <a:ext cx="1041393" cy="1404995"/>
          </a:xfrm>
          <a:prstGeom prst="rect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8120614" y="-20848"/>
            <a:ext cx="180375" cy="756005"/>
          </a:xfrm>
          <a:prstGeom prst="rect">
            <a:avLst/>
          </a:pr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lt1">
                  <a:alpha val="20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8120614" y="64436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7048709" y="4390030"/>
            <a:ext cx="180375" cy="967782"/>
          </a:xfrm>
          <a:prstGeom prst="rect">
            <a:avLst/>
          </a:pr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lt1">
                  <a:alpha val="20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7048709" y="429984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8577325" y="0"/>
            <a:ext cx="459775" cy="1416405"/>
          </a:xfrm>
          <a:prstGeom prst="rect">
            <a:avLst/>
          </a:prstGeom>
          <a:gradFill>
            <a:gsLst>
              <a:gs pos="0">
                <a:schemeClr val="accent2">
                  <a:alpha val="62000"/>
                </a:schemeClr>
              </a:gs>
              <a:gs pos="100000">
                <a:schemeClr val="lt1">
                  <a:alpha val="62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8577325" y="1146375"/>
            <a:ext cx="459775" cy="459775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8062400" y="3431553"/>
            <a:ext cx="1041393" cy="1041393"/>
          </a:xfrm>
          <a:prstGeom prst="ellipse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1800000"/>
          </a:gradFill>
        </p:spPr>
      </p:sp>
      <p:sp>
        <p:nvSpPr>
          <p:cNvPr id="13" name="AutoShape 13"/>
          <p:cNvSpPr/>
          <p:nvPr/>
        </p:nvSpPr>
        <p:spPr>
          <a:xfrm>
            <a:off x="231592" y="992870"/>
            <a:ext cx="694544" cy="694544"/>
          </a:xfrm>
          <a:prstGeom prst="ellipse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0"/>
          </a:gradFill>
        </p:spPr>
      </p:sp>
      <p:sp>
        <p:nvSpPr>
          <p:cNvPr id="14" name="AutoShape 14"/>
          <p:cNvSpPr/>
          <p:nvPr/>
        </p:nvSpPr>
        <p:spPr>
          <a:xfrm>
            <a:off x="747832" y="3454575"/>
            <a:ext cx="256575" cy="1903238"/>
          </a:xfrm>
          <a:prstGeom prst="rect">
            <a:avLst/>
          </a:prstGeom>
          <a:gradFill>
            <a:gsLst>
              <a:gs pos="0">
                <a:schemeClr val="accent2">
                  <a:alpha val="51000"/>
                </a:schemeClr>
              </a:gs>
              <a:gs pos="100000">
                <a:schemeClr val="lt1">
                  <a:alpha val="51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47832" y="3326287"/>
            <a:ext cx="256575" cy="256575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1414628" y="4390030"/>
            <a:ext cx="180375" cy="967782"/>
          </a:xfrm>
          <a:prstGeom prst="rect">
            <a:avLst/>
          </a:prstGeom>
          <a:gradFill>
            <a:gsLst>
              <a:gs pos="0">
                <a:schemeClr val="accent2">
                  <a:alpha val="36000"/>
                </a:schemeClr>
              </a:gs>
              <a:gs pos="100000">
                <a:schemeClr val="lt1">
                  <a:alpha val="36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1414628" y="429984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TextBox 18"/>
          <p:cNvSpPr txBox="1"/>
          <p:nvPr/>
        </p:nvSpPr>
        <p:spPr>
          <a:xfrm>
            <a:off x="1458623" y="824738"/>
            <a:ext cx="7124474" cy="2333625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  <a:spcBef>
                <a:spcPts val="375"/>
              </a:spcBef>
            </a:pPr>
            <a:r>
              <a:rPr lang="en-US" sz="9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05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538646" y="2716087"/>
            <a:ext cx="5510063" cy="85338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74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学生心理辅导技能培训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891219" y="0"/>
            <a:ext cx="2194638" cy="2672828"/>
          </a:xfrm>
          <a:prstGeom prst="rect">
            <a:avLst/>
          </a:prstGeom>
          <a:gradFill>
            <a:gsLst>
              <a:gs pos="0">
                <a:schemeClr val="accent2">
                  <a:alpha val="75000"/>
                </a:schemeClr>
              </a:gs>
              <a:gs pos="100000">
                <a:schemeClr val="lt1">
                  <a:alpha val="75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5" name="AutoShape 5"/>
          <p:cNvSpPr/>
          <p:nvPr/>
        </p:nvSpPr>
        <p:spPr>
          <a:xfrm>
            <a:off x="891219" y="1549433"/>
            <a:ext cx="2194638" cy="2194638"/>
          </a:xfrm>
          <a:prstGeom prst="ellipse">
            <a:avLst/>
          </a:prstGeom>
          <a:gradFill>
            <a:gsLst>
              <a:gs pos="0">
                <a:schemeClr val="accent2">
                  <a:alpha val="100000"/>
                  <a:lumMod val="60000"/>
                  <a:lumOff val="4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0"/>
          </a:gradFill>
        </p:spPr>
      </p:sp>
      <p:sp>
        <p:nvSpPr>
          <p:cNvPr id="6" name="TextBox 6"/>
          <p:cNvSpPr txBox="1"/>
          <p:nvPr/>
        </p:nvSpPr>
        <p:spPr>
          <a:xfrm>
            <a:off x="1424607" y="2094472"/>
            <a:ext cx="1566012" cy="482203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74000"/>
              </a:lnSpc>
              <a:spcBef>
                <a:spcPct val="0"/>
              </a:spcBef>
            </a:pPr>
            <a:r>
              <a:rPr lang="en-US" sz="1050" spc="75">
                <a:solidFill>
                  <a:srgbClr val="FFFFFF">
                    <a:alpha val="40000"/>
                  </a:srgb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CATALOGUE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1298331" y="2259182"/>
            <a:ext cx="1380414" cy="1440656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74000"/>
              </a:lnSpc>
            </a:pPr>
            <a:r>
              <a:rPr lang="en-US" sz="4500" b="1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目录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4175611" y="1336414"/>
            <a:ext cx="4674587" cy="2815828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marL="203200" lvl="0" indent="-203200">
              <a:lnSpc>
                <a:spcPct val="150000"/>
              </a:lnSpc>
              <a:buFont typeface="Arial" panose="020B0604020202020204"/>
              <a:buChar char="•"/>
            </a:pPr>
            <a:r>
              <a:rPr lang="en-US" sz="1575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培训背景</a:t>
            </a:r>
          </a:p>
          <a:p>
            <a:pPr marL="203200" lvl="0" indent="-203200">
              <a:lnSpc>
                <a:spcPct val="150000"/>
              </a:lnSpc>
              <a:buFont typeface="Arial" panose="020B0604020202020204"/>
              <a:buChar char="•"/>
            </a:pPr>
            <a:r>
              <a:rPr lang="en-US" sz="1575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班主任心理素质培养</a:t>
            </a:r>
          </a:p>
          <a:p>
            <a:pPr marL="203200" lvl="0" indent="-203200">
              <a:lnSpc>
                <a:spcPct val="150000"/>
              </a:lnSpc>
              <a:buFont typeface="Arial" panose="020B0604020202020204"/>
              <a:buChar char="•"/>
            </a:pPr>
            <a:r>
              <a:rPr lang="en-US" sz="1575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班主任德育工作能力提升</a:t>
            </a:r>
          </a:p>
          <a:p>
            <a:pPr marL="203200" lvl="0" indent="-203200">
              <a:lnSpc>
                <a:spcPct val="150000"/>
              </a:lnSpc>
              <a:buFont typeface="Arial" panose="020B0604020202020204"/>
              <a:buChar char="•"/>
            </a:pPr>
            <a:r>
              <a:rPr lang="en-US" sz="1575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管理沟通技巧培训</a:t>
            </a:r>
          </a:p>
          <a:p>
            <a:pPr marL="203200" lvl="0" indent="-203200">
              <a:lnSpc>
                <a:spcPct val="150000"/>
              </a:lnSpc>
              <a:buFont typeface="Arial" panose="020B0604020202020204"/>
              <a:buChar char="•"/>
            </a:pPr>
            <a:r>
              <a:rPr lang="en-US" sz="1575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学生心理辅导技能培训</a:t>
            </a:r>
          </a:p>
          <a:p>
            <a:pPr marL="203200" lvl="0" indent="-203200">
              <a:lnSpc>
                <a:spcPct val="150000"/>
              </a:lnSpc>
              <a:buFont typeface="Arial" panose="020B0604020202020204"/>
              <a:buChar char="•"/>
            </a:pPr>
            <a:r>
              <a:rPr lang="en-US" sz="1575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班级管理与建设能力提升</a:t>
            </a:r>
          </a:p>
          <a:p>
            <a:pPr marL="203200" lvl="0" indent="-203200">
              <a:lnSpc>
                <a:spcPct val="150000"/>
              </a:lnSpc>
              <a:buFont typeface="Arial" panose="020B0604020202020204"/>
              <a:buChar char="•"/>
            </a:pPr>
            <a:r>
              <a:rPr lang="en-US" sz="1575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培训总结与展望</a:t>
            </a:r>
          </a:p>
        </p:txBody>
      </p:sp>
      <p:cxnSp>
        <p:nvCxnSpPr>
          <p:cNvPr id="9" name="Connector 9"/>
          <p:cNvCxnSpPr/>
          <p:nvPr/>
        </p:nvCxnSpPr>
        <p:spPr>
          <a:xfrm>
            <a:off x="2498828" y="2244579"/>
            <a:ext cx="0" cy="102306"/>
          </a:xfrm>
          <a:prstGeom prst="line">
            <a:avLst/>
          </a:prstGeom>
          <a:ln w="9525">
            <a:solidFill>
              <a:srgbClr val="FFFFFF"/>
            </a:solidFill>
          </a:ln>
        </p:spPr>
      </p:cxnSp>
      <p:cxnSp>
        <p:nvCxnSpPr>
          <p:cNvPr id="10" name="Connector 10"/>
          <p:cNvCxnSpPr/>
          <p:nvPr/>
        </p:nvCxnSpPr>
        <p:spPr>
          <a:xfrm>
            <a:off x="1424607" y="2254104"/>
            <a:ext cx="0" cy="102306"/>
          </a:xfrm>
          <a:prstGeom prst="line">
            <a:avLst/>
          </a:prstGeom>
          <a:ln w="9525">
            <a:solidFill>
              <a:srgbClr val="FFFFFF"/>
            </a:solidFill>
          </a:ln>
        </p:spPr>
      </p:cxnSp>
      <p:sp>
        <p:nvSpPr>
          <p:cNvPr id="11" name="AutoShape 11"/>
          <p:cNvSpPr/>
          <p:nvPr/>
        </p:nvSpPr>
        <p:spPr>
          <a:xfrm>
            <a:off x="477770" y="1939037"/>
            <a:ext cx="202786" cy="1100579"/>
          </a:xfrm>
          <a:prstGeom prst="rect">
            <a:avLst/>
          </a:prstGeom>
          <a:gradFill>
            <a:gsLst>
              <a:gs pos="0">
                <a:schemeClr val="accent2">
                  <a:alpha val="51000"/>
                </a:schemeClr>
              </a:gs>
              <a:gs pos="100000">
                <a:schemeClr val="lt1">
                  <a:alpha val="51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477770" y="1837644"/>
            <a:ext cx="202786" cy="202786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-798610" y="3804262"/>
            <a:ext cx="1416414" cy="1416414"/>
          </a:xfrm>
          <a:prstGeom prst="ellipse">
            <a:avLst/>
          </a:prstGeom>
          <a:gradFill>
            <a:gsLst>
              <a:gs pos="0">
                <a:schemeClr val="accent2">
                  <a:alpha val="27000"/>
                  <a:lumMod val="40000"/>
                  <a:lumOff val="60000"/>
                </a:schemeClr>
              </a:gs>
              <a:gs pos="100000">
                <a:schemeClr val="accent2">
                  <a:alpha val="27000"/>
                </a:schemeClr>
              </a:gs>
            </a:gsLst>
            <a:lin ang="0"/>
          </a:gradFill>
        </p:spPr>
      </p:sp>
      <p:sp>
        <p:nvSpPr>
          <p:cNvPr id="14" name="AutoShape 14"/>
          <p:cNvSpPr/>
          <p:nvPr/>
        </p:nvSpPr>
        <p:spPr>
          <a:xfrm>
            <a:off x="3358185" y="0"/>
            <a:ext cx="522528" cy="1496375"/>
          </a:xfrm>
          <a:prstGeom prst="rect">
            <a:avLst/>
          </a:prstGeom>
          <a:gradFill>
            <a:gsLst>
              <a:gs pos="0">
                <a:schemeClr val="accent2">
                  <a:alpha val="62000"/>
                </a:schemeClr>
              </a:gs>
              <a:gs pos="100000">
                <a:schemeClr val="lt1">
                  <a:alpha val="62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3358185" y="1235111"/>
            <a:ext cx="522528" cy="522528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7864600" y="4619275"/>
            <a:ext cx="415038" cy="415038"/>
          </a:xfrm>
          <a:prstGeom prst="ellipse">
            <a:avLst/>
          </a:prstGeom>
          <a:gradFill>
            <a:gsLst>
              <a:gs pos="0">
                <a:schemeClr val="accent2">
                  <a:alpha val="58999"/>
                  <a:lumMod val="40000"/>
                  <a:lumOff val="60000"/>
                </a:schemeClr>
              </a:gs>
              <a:gs pos="100000">
                <a:schemeClr val="accent2">
                  <a:alpha val="58999"/>
                </a:schemeClr>
              </a:gs>
            </a:gsLst>
            <a:lin ang="0"/>
          </a:gradFill>
        </p:spPr>
      </p:sp>
      <p:sp>
        <p:nvSpPr>
          <p:cNvPr id="17" name="AutoShape 17"/>
          <p:cNvSpPr/>
          <p:nvPr/>
        </p:nvSpPr>
        <p:spPr>
          <a:xfrm>
            <a:off x="8421544" y="-397096"/>
            <a:ext cx="1893471" cy="1893471"/>
          </a:xfrm>
          <a:prstGeom prst="ellipse">
            <a:avLst/>
          </a:prstGeom>
          <a:gradFill>
            <a:gsLst>
              <a:gs pos="0">
                <a:schemeClr val="accent2">
                  <a:alpha val="27000"/>
                  <a:lumMod val="40000"/>
                  <a:lumOff val="60000"/>
                </a:schemeClr>
              </a:gs>
              <a:gs pos="100000">
                <a:schemeClr val="accent2">
                  <a:alpha val="27000"/>
                </a:schemeClr>
              </a:gs>
            </a:gsLst>
            <a:lin ang="0"/>
          </a:gradFill>
        </p:spPr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2356946" y="3867555"/>
            <a:ext cx="776374" cy="776374"/>
          </a:xfrm>
          <a:prstGeom prst="ellipse">
            <a:avLst/>
          </a:pr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5400000"/>
          </a:gradFill>
        </p:spPr>
      </p:sp>
      <p:sp>
        <p:nvSpPr>
          <p:cNvPr id="7" name="TextBox 7"/>
          <p:cNvSpPr txBox="1"/>
          <p:nvPr/>
        </p:nvSpPr>
        <p:spPr>
          <a:xfrm>
            <a:off x="2368364" y="3989042"/>
            <a:ext cx="753539" cy="5334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18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03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246524" y="3676600"/>
            <a:ext cx="4439984" cy="5715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6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学校教育的需要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246524" y="4058997"/>
            <a:ext cx="4286138" cy="7620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学校教育需要关注学生的心理健康，通过心理辅导提高学生的自我认知和情绪管理能力。</a:t>
            </a:r>
          </a:p>
        </p:txBody>
      </p:sp>
      <p:sp>
        <p:nvSpPr>
          <p:cNvPr id="10" name="AutoShape 10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AutoShape 26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AutoShape 27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AutoShape 28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AutoShape 29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extBox 30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学生心理辅导的重要性</a:t>
            </a:r>
          </a:p>
        </p:txBody>
      </p:sp>
      <p:sp>
        <p:nvSpPr>
          <p:cNvPr id="31" name="AutoShape 31"/>
          <p:cNvSpPr/>
          <p:nvPr/>
        </p:nvSpPr>
        <p:spPr>
          <a:xfrm>
            <a:off x="2356946" y="1307883"/>
            <a:ext cx="776374" cy="776374"/>
          </a:xfrm>
          <a:prstGeom prst="ellipse">
            <a:avLst/>
          </a:pr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5400000"/>
          </a:gradFill>
        </p:spPr>
      </p:sp>
      <p:sp>
        <p:nvSpPr>
          <p:cNvPr id="32" name="TextBox 32"/>
          <p:cNvSpPr txBox="1"/>
          <p:nvPr/>
        </p:nvSpPr>
        <p:spPr>
          <a:xfrm>
            <a:off x="2368364" y="1429370"/>
            <a:ext cx="753539" cy="5334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18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01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3246524" y="1088353"/>
            <a:ext cx="4439984" cy="5715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6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学生健康成长的需求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3246524" y="1451700"/>
            <a:ext cx="4286138" cy="7620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帮助学生解决心理问题，提高心理素质，有利于其全面发展和健康成长。</a:t>
            </a:r>
          </a:p>
        </p:txBody>
      </p:sp>
      <p:sp>
        <p:nvSpPr>
          <p:cNvPr id="35" name="AutoShape 35"/>
          <p:cNvSpPr/>
          <p:nvPr/>
        </p:nvSpPr>
        <p:spPr>
          <a:xfrm>
            <a:off x="2356946" y="2587719"/>
            <a:ext cx="776374" cy="776374"/>
          </a:xfrm>
          <a:prstGeom prst="ellipse">
            <a:avLst/>
          </a:pr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5400000"/>
          </a:gradFill>
        </p:spPr>
      </p:sp>
      <p:sp>
        <p:nvSpPr>
          <p:cNvPr id="36" name="TextBox 36"/>
          <p:cNvSpPr txBox="1"/>
          <p:nvPr/>
        </p:nvSpPr>
        <p:spPr>
          <a:xfrm>
            <a:off x="2368364" y="2709206"/>
            <a:ext cx="753539" cy="5334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18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02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3246524" y="2377714"/>
            <a:ext cx="4439984" cy="5715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6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社会对教育的要求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3246524" y="2750585"/>
            <a:ext cx="4286138" cy="7620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随着社会对教育的要求不断提高，学生心理辅导成为满足社会对教育需求的重要方面。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7227158" y="-1095683"/>
            <a:ext cx="1843410" cy="1843410"/>
          </a:xfrm>
          <a:prstGeom prst="ellipse">
            <a:avLst/>
          </a:prstGeom>
          <a:solidFill>
            <a:schemeClr val="accent1">
              <a:alpha val="35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TextBox 26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学生常见心理问题识别与应对</a:t>
            </a:r>
          </a:p>
        </p:txBody>
      </p:sp>
      <p:sp>
        <p:nvSpPr>
          <p:cNvPr id="28" name="AutoShape 28"/>
          <p:cNvSpPr/>
          <p:nvPr/>
        </p:nvSpPr>
        <p:spPr>
          <a:xfrm>
            <a:off x="2508355" y="1088182"/>
            <a:ext cx="1982317" cy="758921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9" name="AutoShape 29"/>
          <p:cNvSpPr/>
          <p:nvPr/>
        </p:nvSpPr>
        <p:spPr>
          <a:xfrm>
            <a:off x="2109645" y="1086643"/>
            <a:ext cx="762000" cy="762000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0" name="TextBox 30"/>
          <p:cNvSpPr txBox="1"/>
          <p:nvPr/>
        </p:nvSpPr>
        <p:spPr>
          <a:xfrm>
            <a:off x="2158186" y="1938360"/>
            <a:ext cx="2682655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帮助学生认识并应对学业压力，合理规划学习时间和任务，调整学习心态。</a:t>
            </a:r>
          </a:p>
        </p:txBody>
      </p:sp>
      <p:sp>
        <p:nvSpPr>
          <p:cNvPr id="31" name="AutoShape 31"/>
          <p:cNvSpPr/>
          <p:nvPr/>
        </p:nvSpPr>
        <p:spPr>
          <a:xfrm>
            <a:off x="4109672" y="1086643"/>
            <a:ext cx="762000" cy="762000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2" name="TextBox 32"/>
          <p:cNvSpPr txBox="1"/>
          <p:nvPr/>
        </p:nvSpPr>
        <p:spPr>
          <a:xfrm>
            <a:off x="2366362" y="1086643"/>
            <a:ext cx="2276597" cy="8001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24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学业压力</a:t>
            </a:r>
            <a:endParaRPr lang="en-US" sz="16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3" name="AutoShape 33"/>
          <p:cNvSpPr/>
          <p:nvPr/>
        </p:nvSpPr>
        <p:spPr>
          <a:xfrm>
            <a:off x="5480487" y="1088182"/>
            <a:ext cx="1982317" cy="758921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4" name="AutoShape 34"/>
          <p:cNvSpPr/>
          <p:nvPr/>
        </p:nvSpPr>
        <p:spPr>
          <a:xfrm>
            <a:off x="5081777" y="1086643"/>
            <a:ext cx="762000" cy="762000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5" name="TextBox 35"/>
          <p:cNvSpPr txBox="1"/>
          <p:nvPr/>
        </p:nvSpPr>
        <p:spPr>
          <a:xfrm>
            <a:off x="5130318" y="1938360"/>
            <a:ext cx="2682655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针对学生的人际关系问题，提供相应的心理辅导，如沟通技巧、情绪控制等。</a:t>
            </a:r>
          </a:p>
        </p:txBody>
      </p:sp>
      <p:sp>
        <p:nvSpPr>
          <p:cNvPr id="36" name="AutoShape 36"/>
          <p:cNvSpPr/>
          <p:nvPr/>
        </p:nvSpPr>
        <p:spPr>
          <a:xfrm>
            <a:off x="7081804" y="1086643"/>
            <a:ext cx="762000" cy="762000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7" name="TextBox 37"/>
          <p:cNvSpPr txBox="1"/>
          <p:nvPr/>
        </p:nvSpPr>
        <p:spPr>
          <a:xfrm>
            <a:off x="5333347" y="1086643"/>
            <a:ext cx="2276597" cy="8001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24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人际关系</a:t>
            </a:r>
            <a:endParaRPr lang="en-US" sz="1600" b="1">
              <a:solidFill>
                <a:srgbClr val="FFFFFF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38" name="AutoShape 38"/>
          <p:cNvSpPr/>
          <p:nvPr/>
        </p:nvSpPr>
        <p:spPr>
          <a:xfrm>
            <a:off x="2508355" y="3078907"/>
            <a:ext cx="1982317" cy="758921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9" name="AutoShape 39"/>
          <p:cNvSpPr/>
          <p:nvPr/>
        </p:nvSpPr>
        <p:spPr>
          <a:xfrm>
            <a:off x="2109645" y="3077368"/>
            <a:ext cx="762000" cy="762000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0" name="TextBox 40"/>
          <p:cNvSpPr txBox="1"/>
          <p:nvPr/>
        </p:nvSpPr>
        <p:spPr>
          <a:xfrm>
            <a:off x="2158186" y="3938610"/>
            <a:ext cx="2682655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引导学生正确认识自己，树立自信，克服自卑等不良心态。</a:t>
            </a:r>
          </a:p>
        </p:txBody>
      </p:sp>
      <p:sp>
        <p:nvSpPr>
          <p:cNvPr id="41" name="AutoShape 41"/>
          <p:cNvSpPr/>
          <p:nvPr/>
        </p:nvSpPr>
        <p:spPr>
          <a:xfrm>
            <a:off x="4109672" y="3077368"/>
            <a:ext cx="762000" cy="762000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2" name="TextBox 42"/>
          <p:cNvSpPr txBox="1"/>
          <p:nvPr/>
        </p:nvSpPr>
        <p:spPr>
          <a:xfrm>
            <a:off x="2366362" y="3077368"/>
            <a:ext cx="2276597" cy="8001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24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自我认知</a:t>
            </a:r>
          </a:p>
        </p:txBody>
      </p:sp>
      <p:sp>
        <p:nvSpPr>
          <p:cNvPr id="43" name="AutoShape 43"/>
          <p:cNvSpPr/>
          <p:nvPr/>
        </p:nvSpPr>
        <p:spPr>
          <a:xfrm>
            <a:off x="5480487" y="3078907"/>
            <a:ext cx="1982317" cy="758921"/>
          </a:xfrm>
          <a:prstGeom prst="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4" name="AutoShape 44"/>
          <p:cNvSpPr/>
          <p:nvPr/>
        </p:nvSpPr>
        <p:spPr>
          <a:xfrm>
            <a:off x="5081777" y="3077368"/>
            <a:ext cx="762000" cy="762000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5" name="TextBox 45"/>
          <p:cNvSpPr txBox="1"/>
          <p:nvPr/>
        </p:nvSpPr>
        <p:spPr>
          <a:xfrm>
            <a:off x="5130318" y="3938610"/>
            <a:ext cx="2682655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加强学生情绪管理能力的培养，使其学会调节自己的情绪。</a:t>
            </a:r>
          </a:p>
        </p:txBody>
      </p:sp>
      <p:sp>
        <p:nvSpPr>
          <p:cNvPr id="46" name="AutoShape 46"/>
          <p:cNvSpPr/>
          <p:nvPr/>
        </p:nvSpPr>
        <p:spPr>
          <a:xfrm>
            <a:off x="7081804" y="3077368"/>
            <a:ext cx="762000" cy="762000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47" name="TextBox 47"/>
          <p:cNvSpPr txBox="1"/>
          <p:nvPr/>
        </p:nvSpPr>
        <p:spPr>
          <a:xfrm>
            <a:off x="5333347" y="3077368"/>
            <a:ext cx="2276597" cy="8001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24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情绪管理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TextBox 26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学生心理辅导技能的提升方法与途径</a:t>
            </a:r>
          </a:p>
        </p:txBody>
      </p:sp>
      <p:sp>
        <p:nvSpPr>
          <p:cNvPr id="27" name="AutoShape 27"/>
          <p:cNvSpPr/>
          <p:nvPr/>
        </p:nvSpPr>
        <p:spPr>
          <a:xfrm>
            <a:off x="1796479" y="1332867"/>
            <a:ext cx="2857500" cy="155445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8" name="AutoShape 28"/>
          <p:cNvSpPr/>
          <p:nvPr/>
        </p:nvSpPr>
        <p:spPr>
          <a:xfrm>
            <a:off x="1796479" y="1035455"/>
            <a:ext cx="2857500" cy="5619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9" name="TextBox 29"/>
          <p:cNvSpPr txBox="1"/>
          <p:nvPr/>
        </p:nvSpPr>
        <p:spPr>
          <a:xfrm>
            <a:off x="1953685" y="1682404"/>
            <a:ext cx="2543088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通过学习心理学相关理论，提升对学生心理问题的敏感度和判断力。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1963108" y="1073555"/>
            <a:ext cx="2637353" cy="495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20000"/>
              </a:lnSpc>
            </a:pPr>
            <a:r>
              <a:rPr lang="en-US" sz="1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理论学习</a:t>
            </a:r>
          </a:p>
        </p:txBody>
      </p:sp>
      <p:sp>
        <p:nvSpPr>
          <p:cNvPr id="31" name="AutoShape 31"/>
          <p:cNvSpPr/>
          <p:nvPr/>
        </p:nvSpPr>
        <p:spPr>
          <a:xfrm>
            <a:off x="4936802" y="1301242"/>
            <a:ext cx="2857500" cy="155445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2" name="AutoShape 32"/>
          <p:cNvSpPr/>
          <p:nvPr/>
        </p:nvSpPr>
        <p:spPr>
          <a:xfrm>
            <a:off x="4936802" y="1035455"/>
            <a:ext cx="2857500" cy="5619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3" name="TextBox 33"/>
          <p:cNvSpPr txBox="1"/>
          <p:nvPr/>
        </p:nvSpPr>
        <p:spPr>
          <a:xfrm>
            <a:off x="5103431" y="1073555"/>
            <a:ext cx="2637353" cy="495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20000"/>
              </a:lnSpc>
            </a:pPr>
            <a:r>
              <a:rPr lang="en-US" sz="1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案例分析</a:t>
            </a:r>
          </a:p>
        </p:txBody>
      </p:sp>
      <p:sp>
        <p:nvSpPr>
          <p:cNvPr id="34" name="AutoShape 34"/>
          <p:cNvSpPr/>
          <p:nvPr/>
        </p:nvSpPr>
        <p:spPr>
          <a:xfrm>
            <a:off x="1796479" y="3310641"/>
            <a:ext cx="2857500" cy="155445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5" name="AutoShape 35"/>
          <p:cNvSpPr/>
          <p:nvPr/>
        </p:nvSpPr>
        <p:spPr>
          <a:xfrm>
            <a:off x="1796479" y="3062253"/>
            <a:ext cx="2857500" cy="5619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6" name="TextBox 36"/>
          <p:cNvSpPr txBox="1"/>
          <p:nvPr/>
        </p:nvSpPr>
        <p:spPr>
          <a:xfrm>
            <a:off x="1963108" y="3100353"/>
            <a:ext cx="2637353" cy="495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20000"/>
              </a:lnSpc>
            </a:pPr>
            <a:r>
              <a:rPr lang="en-US" sz="1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实践操作</a:t>
            </a:r>
          </a:p>
        </p:txBody>
      </p:sp>
      <p:sp>
        <p:nvSpPr>
          <p:cNvPr id="37" name="AutoShape 37"/>
          <p:cNvSpPr/>
          <p:nvPr/>
        </p:nvSpPr>
        <p:spPr>
          <a:xfrm>
            <a:off x="4936802" y="3279017"/>
            <a:ext cx="2857500" cy="155445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8" name="AutoShape 38"/>
          <p:cNvSpPr/>
          <p:nvPr/>
        </p:nvSpPr>
        <p:spPr>
          <a:xfrm>
            <a:off x="4936802" y="3062253"/>
            <a:ext cx="2857500" cy="5619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9" name="TextBox 39"/>
          <p:cNvSpPr txBox="1"/>
          <p:nvPr/>
        </p:nvSpPr>
        <p:spPr>
          <a:xfrm>
            <a:off x="5103431" y="3100353"/>
            <a:ext cx="2637353" cy="495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20000"/>
              </a:lnSpc>
            </a:pPr>
            <a:r>
              <a:rPr lang="en-US" sz="1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自我反思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5094007" y="1682404"/>
            <a:ext cx="2543088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通过分析真实的案例，提高对学生心理问题的分析和应对能力。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1953685" y="3751923"/>
            <a:ext cx="2543088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通过实践操作，如组织班级活动、家访等，提升与学生沟通、协调的能力。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5094007" y="3751923"/>
            <a:ext cx="2543088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通过反思自己的教育实践，不断提高自身的心理辅导技能。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231592" y="0"/>
            <a:ext cx="694544" cy="1348394"/>
          </a:xfrm>
          <a:prstGeom prst="rect">
            <a:avLst/>
          </a:prstGeom>
          <a:gradFill>
            <a:gsLst>
              <a:gs pos="0">
                <a:schemeClr val="accent2">
                  <a:alpha val="75000"/>
                </a:schemeClr>
              </a:gs>
              <a:gs pos="100000">
                <a:schemeClr val="lt1">
                  <a:alpha val="75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5" name="AutoShape 5"/>
          <p:cNvSpPr/>
          <p:nvPr/>
        </p:nvSpPr>
        <p:spPr>
          <a:xfrm>
            <a:off x="8062400" y="3952818"/>
            <a:ext cx="1041393" cy="1404995"/>
          </a:xfrm>
          <a:prstGeom prst="rect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8120614" y="-20848"/>
            <a:ext cx="180375" cy="756005"/>
          </a:xfrm>
          <a:prstGeom prst="rect">
            <a:avLst/>
          </a:pr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lt1">
                  <a:alpha val="20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8120614" y="64436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7048709" y="4390030"/>
            <a:ext cx="180375" cy="967782"/>
          </a:xfrm>
          <a:prstGeom prst="rect">
            <a:avLst/>
          </a:pr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lt1">
                  <a:alpha val="20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7048709" y="429984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8577325" y="0"/>
            <a:ext cx="459775" cy="1416405"/>
          </a:xfrm>
          <a:prstGeom prst="rect">
            <a:avLst/>
          </a:prstGeom>
          <a:gradFill>
            <a:gsLst>
              <a:gs pos="0">
                <a:schemeClr val="accent2">
                  <a:alpha val="62000"/>
                </a:schemeClr>
              </a:gs>
              <a:gs pos="100000">
                <a:schemeClr val="lt1">
                  <a:alpha val="62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8577325" y="1146375"/>
            <a:ext cx="459775" cy="459775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8062400" y="3431553"/>
            <a:ext cx="1041393" cy="1041393"/>
          </a:xfrm>
          <a:prstGeom prst="ellipse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1800000"/>
          </a:gradFill>
        </p:spPr>
      </p:sp>
      <p:sp>
        <p:nvSpPr>
          <p:cNvPr id="13" name="AutoShape 13"/>
          <p:cNvSpPr/>
          <p:nvPr/>
        </p:nvSpPr>
        <p:spPr>
          <a:xfrm>
            <a:off x="231592" y="992870"/>
            <a:ext cx="694544" cy="694544"/>
          </a:xfrm>
          <a:prstGeom prst="ellipse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0"/>
          </a:gradFill>
        </p:spPr>
      </p:sp>
      <p:sp>
        <p:nvSpPr>
          <p:cNvPr id="14" name="AutoShape 14"/>
          <p:cNvSpPr/>
          <p:nvPr/>
        </p:nvSpPr>
        <p:spPr>
          <a:xfrm>
            <a:off x="747832" y="3454575"/>
            <a:ext cx="256575" cy="1903238"/>
          </a:xfrm>
          <a:prstGeom prst="rect">
            <a:avLst/>
          </a:prstGeom>
          <a:gradFill>
            <a:gsLst>
              <a:gs pos="0">
                <a:schemeClr val="accent2">
                  <a:alpha val="51000"/>
                </a:schemeClr>
              </a:gs>
              <a:gs pos="100000">
                <a:schemeClr val="lt1">
                  <a:alpha val="51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47832" y="3326287"/>
            <a:ext cx="256575" cy="256575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1414628" y="4390030"/>
            <a:ext cx="180375" cy="967782"/>
          </a:xfrm>
          <a:prstGeom prst="rect">
            <a:avLst/>
          </a:prstGeom>
          <a:gradFill>
            <a:gsLst>
              <a:gs pos="0">
                <a:schemeClr val="accent2">
                  <a:alpha val="36000"/>
                </a:schemeClr>
              </a:gs>
              <a:gs pos="100000">
                <a:schemeClr val="lt1">
                  <a:alpha val="36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1414628" y="429984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TextBox 18"/>
          <p:cNvSpPr txBox="1"/>
          <p:nvPr/>
        </p:nvSpPr>
        <p:spPr>
          <a:xfrm>
            <a:off x="1458623" y="824738"/>
            <a:ext cx="7124474" cy="2333625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  <a:spcBef>
                <a:spcPts val="375"/>
              </a:spcBef>
            </a:pPr>
            <a:r>
              <a:rPr lang="en-US" sz="9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06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538646" y="2716087"/>
            <a:ext cx="5510063" cy="85338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74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班级管理与建设能力提升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AutoShape 26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AutoShape 27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AutoShape 28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AutoShape 29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AutoShape 30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TextBox 31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班级管理与建设的重要性</a:t>
            </a:r>
          </a:p>
        </p:txBody>
      </p:sp>
      <p:grpSp>
        <p:nvGrpSpPr>
          <p:cNvPr id="42" name="组合 41"/>
          <p:cNvGrpSpPr/>
          <p:nvPr/>
        </p:nvGrpSpPr>
        <p:grpSpPr>
          <a:xfrm>
            <a:off x="1790700" y="920750"/>
            <a:ext cx="5990590" cy="4056380"/>
            <a:chOff x="4466" y="1502"/>
            <a:chExt cx="9434" cy="6388"/>
          </a:xfrm>
        </p:grpSpPr>
        <p:sp>
          <p:nvSpPr>
            <p:cNvPr id="4" name="AutoShape 4"/>
            <p:cNvSpPr/>
            <p:nvPr/>
          </p:nvSpPr>
          <p:spPr>
            <a:xfrm>
              <a:off x="4466" y="1765"/>
              <a:ext cx="785" cy="785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5" name="AutoShape 5"/>
            <p:cNvSpPr/>
            <p:nvPr/>
          </p:nvSpPr>
          <p:spPr>
            <a:xfrm>
              <a:off x="4631" y="1931"/>
              <a:ext cx="454" cy="454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cxnSp>
          <p:nvCxnSpPr>
            <p:cNvPr id="6" name="Connector 6"/>
            <p:cNvCxnSpPr/>
            <p:nvPr/>
          </p:nvCxnSpPr>
          <p:spPr>
            <a:xfrm>
              <a:off x="4858" y="2550"/>
              <a:ext cx="0" cy="1074"/>
            </a:xfrm>
            <a:prstGeom prst="line">
              <a:avLst/>
            </a:prstGeom>
            <a:ln w="9525">
              <a:solidFill>
                <a:schemeClr val="accent1"/>
              </a:solidFill>
              <a:prstDash val="dash"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7" name="TextBox 7"/>
            <p:cNvSpPr txBox="1"/>
            <p:nvPr/>
          </p:nvSpPr>
          <p:spPr>
            <a:xfrm>
              <a:off x="5422" y="1502"/>
              <a:ext cx="8478" cy="90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600" b="1">
                  <a:solidFill>
                    <a:schemeClr val="accent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良好的班级管理与建设能够促进学生的全面发展</a:t>
              </a:r>
            </a:p>
          </p:txBody>
        </p:sp>
        <p:sp>
          <p:nvSpPr>
            <p:cNvPr id="8" name="TextBox 8"/>
            <p:cNvSpPr txBox="1"/>
            <p:nvPr/>
          </p:nvSpPr>
          <p:spPr>
            <a:xfrm>
              <a:off x="5422" y="2177"/>
              <a:ext cx="8478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通过有效的班级管理与建设，能够为学生创造更加良好的学习和生活环境，提高学生的综合素质和能力。</a:t>
              </a:r>
            </a:p>
          </p:txBody>
        </p:sp>
        <p:sp>
          <p:nvSpPr>
            <p:cNvPr id="32" name="AutoShape 32"/>
            <p:cNvSpPr/>
            <p:nvPr/>
          </p:nvSpPr>
          <p:spPr>
            <a:xfrm>
              <a:off x="4466" y="3882"/>
              <a:ext cx="785" cy="785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AutoShape 33"/>
            <p:cNvSpPr/>
            <p:nvPr/>
          </p:nvSpPr>
          <p:spPr>
            <a:xfrm>
              <a:off x="4631" y="4048"/>
              <a:ext cx="454" cy="454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cxnSp>
          <p:nvCxnSpPr>
            <p:cNvPr id="34" name="Connector 34"/>
            <p:cNvCxnSpPr/>
            <p:nvPr/>
          </p:nvCxnSpPr>
          <p:spPr>
            <a:xfrm>
              <a:off x="4858" y="4667"/>
              <a:ext cx="0" cy="1074"/>
            </a:xfrm>
            <a:prstGeom prst="line">
              <a:avLst/>
            </a:prstGeom>
            <a:ln w="9525">
              <a:solidFill>
                <a:schemeClr val="accent1"/>
              </a:solidFill>
              <a:prstDash val="dash"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35" name="TextBox 35"/>
            <p:cNvSpPr txBox="1"/>
            <p:nvPr/>
          </p:nvSpPr>
          <p:spPr>
            <a:xfrm>
              <a:off x="5422" y="3618"/>
              <a:ext cx="8478" cy="90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600" b="1">
                  <a:solidFill>
                    <a:schemeClr val="accent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有助于提高学生的学习积极性和成绩</a:t>
              </a:r>
            </a:p>
          </p:txBody>
        </p:sp>
        <p:sp>
          <p:nvSpPr>
            <p:cNvPr id="36" name="TextBox 36"/>
            <p:cNvSpPr txBox="1"/>
            <p:nvPr/>
          </p:nvSpPr>
          <p:spPr>
            <a:xfrm>
              <a:off x="5422" y="4293"/>
              <a:ext cx="8478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科学的班级管理与建设能够更好地激发学生的学习兴趣和动力，提高学生的学习成绩和效果。</a:t>
              </a:r>
            </a:p>
          </p:txBody>
        </p:sp>
        <p:sp>
          <p:nvSpPr>
            <p:cNvPr id="37" name="AutoShape 37"/>
            <p:cNvSpPr/>
            <p:nvPr/>
          </p:nvSpPr>
          <p:spPr>
            <a:xfrm>
              <a:off x="4466" y="5998"/>
              <a:ext cx="785" cy="785"/>
            </a:xfrm>
            <a:prstGeom prst="ellipse">
              <a:avLst/>
            </a:prstGeom>
            <a:solidFill>
              <a:schemeClr val="accent1">
                <a:alpha val="20000"/>
              </a:schemeClr>
            </a:solidFill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AutoShape 38"/>
            <p:cNvSpPr/>
            <p:nvPr/>
          </p:nvSpPr>
          <p:spPr>
            <a:xfrm>
              <a:off x="4631" y="6164"/>
              <a:ext cx="454" cy="454"/>
            </a:xfrm>
            <a:prstGeom prst="ellipse">
              <a:avLst/>
            </a:prstGeom>
            <a:solidFill>
              <a:schemeClr val="accent1">
                <a:alpha val="100000"/>
              </a:schemeClr>
            </a:solidFill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cxnSp>
          <p:nvCxnSpPr>
            <p:cNvPr id="39" name="Connector 39"/>
            <p:cNvCxnSpPr/>
            <p:nvPr/>
          </p:nvCxnSpPr>
          <p:spPr>
            <a:xfrm>
              <a:off x="4858" y="6784"/>
              <a:ext cx="0" cy="1074"/>
            </a:xfrm>
            <a:prstGeom prst="line">
              <a:avLst/>
            </a:prstGeom>
            <a:ln w="9525">
              <a:solidFill>
                <a:schemeClr val="accent1"/>
              </a:solidFill>
              <a:prstDash val="dash"/>
            </a:ln>
          </p:spPr>
          <p:style>
            <a:lnRef idx="0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40" name="TextBox 40"/>
            <p:cNvSpPr txBox="1"/>
            <p:nvPr/>
          </p:nvSpPr>
          <p:spPr>
            <a:xfrm>
              <a:off x="5422" y="5735"/>
              <a:ext cx="8478" cy="90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600" b="1">
                  <a:solidFill>
                    <a:schemeClr val="accent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有助于维护班级秩序和安全稳定</a:t>
              </a:r>
            </a:p>
          </p:txBody>
        </p:sp>
        <p:sp>
          <p:nvSpPr>
            <p:cNvPr id="41" name="TextBox 41"/>
            <p:cNvSpPr txBox="1"/>
            <p:nvPr/>
          </p:nvSpPr>
          <p:spPr>
            <a:xfrm>
              <a:off x="5422" y="6410"/>
              <a:ext cx="8478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班级管理与建设能够为班级创造一个安全、稳定、有序的学习和生活的环境，促进班级内部的和谐稳定。</a:t>
              </a:r>
            </a:p>
          </p:txBody>
        </p: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7227158" y="-1095683"/>
            <a:ext cx="1843410" cy="1843410"/>
          </a:xfrm>
          <a:prstGeom prst="ellipse">
            <a:avLst/>
          </a:prstGeom>
          <a:solidFill>
            <a:schemeClr val="accent1">
              <a:alpha val="35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TextBox 26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班级管理与建设的方法与策略</a:t>
            </a:r>
          </a:p>
        </p:txBody>
      </p:sp>
      <p:grpSp>
        <p:nvGrpSpPr>
          <p:cNvPr id="49" name="组合 48"/>
          <p:cNvGrpSpPr/>
          <p:nvPr/>
        </p:nvGrpSpPr>
        <p:grpSpPr>
          <a:xfrm>
            <a:off x="2019300" y="1088390"/>
            <a:ext cx="5734050" cy="3792220"/>
            <a:chOff x="663" y="1711"/>
            <a:chExt cx="9030" cy="5972"/>
          </a:xfrm>
        </p:grpSpPr>
        <p:sp>
          <p:nvSpPr>
            <p:cNvPr id="28" name="AutoShape 28"/>
            <p:cNvSpPr/>
            <p:nvPr/>
          </p:nvSpPr>
          <p:spPr>
            <a:xfrm>
              <a:off x="1291" y="1714"/>
              <a:ext cx="3122" cy="1195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29" name="AutoShape 29"/>
            <p:cNvSpPr/>
            <p:nvPr/>
          </p:nvSpPr>
          <p:spPr>
            <a:xfrm>
              <a:off x="663" y="1711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0" name="TextBox 30"/>
            <p:cNvSpPr txBox="1"/>
            <p:nvPr/>
          </p:nvSpPr>
          <p:spPr>
            <a:xfrm>
              <a:off x="740" y="3053"/>
              <a:ext cx="4225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规章制度的制定要考虑到学生的实际情况和需求，同时要明确具体，切实可行。</a:t>
              </a:r>
            </a:p>
          </p:txBody>
        </p:sp>
        <p:sp>
          <p:nvSpPr>
            <p:cNvPr id="31" name="AutoShape 31"/>
            <p:cNvSpPr/>
            <p:nvPr/>
          </p:nvSpPr>
          <p:spPr>
            <a:xfrm>
              <a:off x="3813" y="1711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2" name="TextBox 32"/>
            <p:cNvSpPr txBox="1"/>
            <p:nvPr/>
          </p:nvSpPr>
          <p:spPr>
            <a:xfrm>
              <a:off x="1068" y="1711"/>
              <a:ext cx="3585" cy="126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20000"/>
                </a:lnSpc>
              </a:pPr>
              <a:r>
                <a:rPr lang="en-US" sz="1600" b="1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制定科学合理的班级规章制度</a:t>
              </a:r>
            </a:p>
          </p:txBody>
        </p:sp>
        <p:sp>
          <p:nvSpPr>
            <p:cNvPr id="33" name="AutoShape 33"/>
            <p:cNvSpPr/>
            <p:nvPr/>
          </p:nvSpPr>
          <p:spPr>
            <a:xfrm>
              <a:off x="5972" y="1714"/>
              <a:ext cx="3122" cy="1195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4" name="AutoShape 34"/>
            <p:cNvSpPr/>
            <p:nvPr/>
          </p:nvSpPr>
          <p:spPr>
            <a:xfrm>
              <a:off x="5344" y="1711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5" name="TextBox 35"/>
            <p:cNvSpPr txBox="1"/>
            <p:nvPr/>
          </p:nvSpPr>
          <p:spPr>
            <a:xfrm>
              <a:off x="5420" y="3053"/>
              <a:ext cx="4225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班级文化是班级的灵魂，通过开展各种形式的活动，增强班级凝聚力和向心力。</a:t>
              </a:r>
            </a:p>
          </p:txBody>
        </p:sp>
        <p:sp>
          <p:nvSpPr>
            <p:cNvPr id="36" name="AutoShape 36"/>
            <p:cNvSpPr/>
            <p:nvPr/>
          </p:nvSpPr>
          <p:spPr>
            <a:xfrm>
              <a:off x="8493" y="1711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7" name="TextBox 37"/>
            <p:cNvSpPr txBox="1"/>
            <p:nvPr/>
          </p:nvSpPr>
          <p:spPr>
            <a:xfrm>
              <a:off x="5740" y="1711"/>
              <a:ext cx="3585" cy="126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20000"/>
                </a:lnSpc>
              </a:pPr>
              <a:r>
                <a:rPr lang="en-US" sz="1600" b="1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建立积极向上的班级文化</a:t>
              </a:r>
            </a:p>
          </p:txBody>
        </p:sp>
        <p:sp>
          <p:nvSpPr>
            <p:cNvPr id="38" name="AutoShape 38"/>
            <p:cNvSpPr/>
            <p:nvPr/>
          </p:nvSpPr>
          <p:spPr>
            <a:xfrm>
              <a:off x="1291" y="4849"/>
              <a:ext cx="3122" cy="1195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9" name="AutoShape 39"/>
            <p:cNvSpPr/>
            <p:nvPr/>
          </p:nvSpPr>
          <p:spPr>
            <a:xfrm>
              <a:off x="663" y="4846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0" name="TextBox 40"/>
            <p:cNvSpPr txBox="1"/>
            <p:nvPr/>
          </p:nvSpPr>
          <p:spPr>
            <a:xfrm>
              <a:off x="740" y="6203"/>
              <a:ext cx="4225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班干部是班主任的得力助手，通过制定班干部职责和选拔标准，选拔出优秀的班干部，协助班主任更好地管理班级。</a:t>
              </a:r>
            </a:p>
          </p:txBody>
        </p:sp>
        <p:sp>
          <p:nvSpPr>
            <p:cNvPr id="41" name="AutoShape 41"/>
            <p:cNvSpPr/>
            <p:nvPr/>
          </p:nvSpPr>
          <p:spPr>
            <a:xfrm>
              <a:off x="3813" y="4846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2" name="TextBox 42"/>
            <p:cNvSpPr txBox="1"/>
            <p:nvPr/>
          </p:nvSpPr>
          <p:spPr>
            <a:xfrm>
              <a:off x="1068" y="4846"/>
              <a:ext cx="3585" cy="126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20000"/>
                </a:lnSpc>
              </a:pPr>
              <a:r>
                <a:rPr lang="en-US" sz="1600" b="1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充分发挥班干部的作用</a:t>
              </a:r>
            </a:p>
          </p:txBody>
        </p:sp>
        <p:sp>
          <p:nvSpPr>
            <p:cNvPr id="43" name="AutoShape 43"/>
            <p:cNvSpPr/>
            <p:nvPr/>
          </p:nvSpPr>
          <p:spPr>
            <a:xfrm>
              <a:off x="5972" y="4849"/>
              <a:ext cx="3122" cy="1195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4" name="AutoShape 44"/>
            <p:cNvSpPr/>
            <p:nvPr/>
          </p:nvSpPr>
          <p:spPr>
            <a:xfrm>
              <a:off x="5344" y="4846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5" name="TextBox 45"/>
            <p:cNvSpPr txBox="1"/>
            <p:nvPr/>
          </p:nvSpPr>
          <p:spPr>
            <a:xfrm>
              <a:off x="5420" y="6203"/>
              <a:ext cx="4225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定期开家长会和家访，了解学生的家庭情况和家长的需求，促进家校合作。</a:t>
              </a:r>
            </a:p>
          </p:txBody>
        </p:sp>
        <p:sp>
          <p:nvSpPr>
            <p:cNvPr id="46" name="AutoShape 46"/>
            <p:cNvSpPr/>
            <p:nvPr/>
          </p:nvSpPr>
          <p:spPr>
            <a:xfrm>
              <a:off x="8493" y="4846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7" name="TextBox 47"/>
            <p:cNvSpPr txBox="1"/>
            <p:nvPr/>
          </p:nvSpPr>
          <p:spPr>
            <a:xfrm>
              <a:off x="5740" y="4846"/>
              <a:ext cx="3585" cy="126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20000"/>
                </a:lnSpc>
              </a:pPr>
              <a:r>
                <a:rPr lang="en-US" sz="1600" b="1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加强与家长的沟通和联系</a:t>
              </a:r>
            </a:p>
          </p:txBody>
        </p:sp>
      </p:grp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3008547" y="1172043"/>
            <a:ext cx="1257300" cy="1257300"/>
          </a:xfrm>
          <a:prstGeom prst="ellipse">
            <a:avLst/>
          </a:prstGeom>
          <a:solidFill>
            <a:schemeClr val="accent1">
              <a:alpha val="10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AutoShape 5"/>
          <p:cNvSpPr/>
          <p:nvPr/>
        </p:nvSpPr>
        <p:spPr>
          <a:xfrm>
            <a:off x="847790" y="1172043"/>
            <a:ext cx="1257300" cy="1257300"/>
          </a:xfrm>
          <a:prstGeom prst="ellipse">
            <a:avLst/>
          </a:prstGeom>
          <a:solidFill>
            <a:schemeClr val="accent2">
              <a:alpha val="10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7330060" y="1172043"/>
            <a:ext cx="1257300" cy="1257300"/>
          </a:xfrm>
          <a:prstGeom prst="ellipse">
            <a:avLst/>
          </a:prstGeom>
          <a:solidFill>
            <a:schemeClr val="accent1">
              <a:alpha val="10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5169303" y="1172043"/>
            <a:ext cx="1257300" cy="1257300"/>
          </a:xfrm>
          <a:prstGeom prst="ellipse">
            <a:avLst/>
          </a:prstGeom>
          <a:solidFill>
            <a:schemeClr val="accent2">
              <a:alpha val="10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8190863" y="-725110"/>
            <a:ext cx="1843626" cy="1843626"/>
          </a:xfrm>
          <a:prstGeom prst="ellipse">
            <a:avLst/>
          </a:prstGeom>
          <a:solidFill>
            <a:schemeClr val="accent2">
              <a:alpha val="3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-820406" y="4588691"/>
            <a:ext cx="1843626" cy="1843626"/>
          </a:xfrm>
          <a:prstGeom prst="ellipse">
            <a:avLst/>
          </a:prstGeom>
          <a:solidFill>
            <a:schemeClr val="accent2">
              <a:alpha val="3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6503123" y="4513418"/>
            <a:ext cx="492247" cy="492247"/>
          </a:xfrm>
          <a:prstGeom prst="ellipse">
            <a:avLst/>
          </a:prstGeom>
          <a:solidFill>
            <a:schemeClr val="accent2">
              <a:alpha val="3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1" name="TextBox 11"/>
          <p:cNvSpPr txBox="1"/>
          <p:nvPr/>
        </p:nvSpPr>
        <p:spPr>
          <a:xfrm>
            <a:off x="488620" y="2506608"/>
            <a:ext cx="1939219" cy="799802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16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在实践中不断总结经验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488620" y="3256118"/>
            <a:ext cx="1939219" cy="1618357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班主任要经常反思自己的工作，总结经验和教训，不断提高自己的班级管理与建设能力。</a:t>
            </a:r>
          </a:p>
        </p:txBody>
      </p:sp>
      <p:sp>
        <p:nvSpPr>
          <p:cNvPr id="13" name="TextBox 13"/>
          <p:cNvSpPr txBox="1"/>
          <p:nvPr/>
        </p:nvSpPr>
        <p:spPr>
          <a:xfrm>
            <a:off x="2680716" y="3256118"/>
            <a:ext cx="1939219" cy="1618357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通过参加培训和学习，不断提高自己的教育和管理水平，更好地为学生服务。</a:t>
            </a:r>
          </a:p>
        </p:txBody>
      </p:sp>
      <p:sp>
        <p:nvSpPr>
          <p:cNvPr id="14" name="TextBox 14"/>
          <p:cNvSpPr txBox="1"/>
          <p:nvPr/>
        </p:nvSpPr>
        <p:spPr>
          <a:xfrm>
            <a:off x="4841473" y="3256118"/>
            <a:ext cx="1939219" cy="1618357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班主任要关注每一个学生的情况和需求，针对不同的学生采取不同的管理和教育措施，促进学生的个性化发展。</a:t>
            </a:r>
          </a:p>
        </p:txBody>
      </p:sp>
      <p:sp>
        <p:nvSpPr>
          <p:cNvPr id="15" name="TextBox 15"/>
          <p:cNvSpPr txBox="1"/>
          <p:nvPr/>
        </p:nvSpPr>
        <p:spPr>
          <a:xfrm>
            <a:off x="7002229" y="3256118"/>
            <a:ext cx="1939219" cy="1618357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班主任要根据时代的发展和学生的变化，不断创新班级管理与建设的方式和方法，以适应时代的需求和学生的需求。</a:t>
            </a:r>
          </a:p>
        </p:txBody>
      </p:sp>
      <p:sp>
        <p:nvSpPr>
          <p:cNvPr id="16" name="AutoShape 16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AutoShape 26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AutoShape 27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AutoShape 28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AutoShape 29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AutoShape 30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1" name="AutoShape 31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AutoShape 32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" name="AutoShape 33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AutoShape 34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5" name="AutoShape 35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TextBox 36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班级管理与建设的实践与思考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2667587" y="2506608"/>
            <a:ext cx="1939219" cy="799802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16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班主任要注重自身素质的提高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4828344" y="2506608"/>
            <a:ext cx="1939219" cy="799802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16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加强对学生个体的关注和引导</a:t>
            </a:r>
          </a:p>
        </p:txBody>
      </p:sp>
      <p:sp>
        <p:nvSpPr>
          <p:cNvPr id="39" name="TextBox 39"/>
          <p:cNvSpPr txBox="1"/>
          <p:nvPr/>
        </p:nvSpPr>
        <p:spPr>
          <a:xfrm>
            <a:off x="6989100" y="2506608"/>
            <a:ext cx="1939219" cy="799802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1600" b="1">
                <a:solidFill>
                  <a:schemeClr val="accent2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注重班级管理与建设的创新</a:t>
            </a:r>
          </a:p>
        </p:txBody>
      </p:sp>
      <p:sp>
        <p:nvSpPr>
          <p:cNvPr id="40" name="Freeform 40"/>
          <p:cNvSpPr/>
          <p:nvPr/>
        </p:nvSpPr>
        <p:spPr>
          <a:xfrm>
            <a:off x="1212245" y="1519634"/>
            <a:ext cx="528390" cy="562117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45720" y="91440"/>
                </a:moveTo>
                <a:cubicBezTo>
                  <a:pt x="45720" y="74676"/>
                  <a:pt x="59436" y="60960"/>
                  <a:pt x="76200" y="60960"/>
                </a:cubicBezTo>
                <a:lnTo>
                  <a:pt x="198120" y="60960"/>
                </a:lnTo>
                <a:lnTo>
                  <a:pt x="259080" y="0"/>
                </a:lnTo>
                <a:lnTo>
                  <a:pt x="289560" y="0"/>
                </a:lnTo>
                <a:lnTo>
                  <a:pt x="289560" y="243840"/>
                </a:lnTo>
                <a:lnTo>
                  <a:pt x="259080" y="243840"/>
                </a:lnTo>
                <a:lnTo>
                  <a:pt x="198120" y="182880"/>
                </a:lnTo>
                <a:lnTo>
                  <a:pt x="76200" y="182880"/>
                </a:lnTo>
                <a:cubicBezTo>
                  <a:pt x="59369" y="182880"/>
                  <a:pt x="45720" y="169231"/>
                  <a:pt x="45720" y="152400"/>
                </a:cubicBezTo>
                <a:lnTo>
                  <a:pt x="45720" y="152400"/>
                </a:lnTo>
                <a:lnTo>
                  <a:pt x="15240" y="152400"/>
                </a:lnTo>
                <a:lnTo>
                  <a:pt x="15240" y="91440"/>
                </a:lnTo>
                <a:lnTo>
                  <a:pt x="45720" y="91440"/>
                </a:lnTo>
                <a:close/>
                <a:moveTo>
                  <a:pt x="167640" y="228600"/>
                </a:moveTo>
                <a:lnTo>
                  <a:pt x="167640" y="304800"/>
                </a:lnTo>
                <a:lnTo>
                  <a:pt x="121920" y="304800"/>
                </a:lnTo>
                <a:lnTo>
                  <a:pt x="96469" y="228600"/>
                </a:lnTo>
                <a:lnTo>
                  <a:pt x="76200" y="228600"/>
                </a:lnTo>
                <a:lnTo>
                  <a:pt x="76200" y="198120"/>
                </a:lnTo>
                <a:lnTo>
                  <a:pt x="198120" y="198120"/>
                </a:lnTo>
                <a:lnTo>
                  <a:pt x="198120" y="228600"/>
                </a:lnTo>
                <a:lnTo>
                  <a:pt x="167640" y="228600"/>
                </a:lnTo>
                <a:close/>
              </a:path>
            </a:pathLst>
          </a:custGeom>
          <a:solidFill>
            <a:srgbClr val="FFFFFF"/>
          </a:solidFill>
        </p:spPr>
      </p:sp>
      <p:sp>
        <p:nvSpPr>
          <p:cNvPr id="41" name="Freeform 41"/>
          <p:cNvSpPr/>
          <p:nvPr/>
        </p:nvSpPr>
        <p:spPr>
          <a:xfrm>
            <a:off x="3295297" y="1458793"/>
            <a:ext cx="683798" cy="683798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261518" y="97841"/>
                </a:moveTo>
                <a:cubicBezTo>
                  <a:pt x="249460" y="74143"/>
                  <a:pt x="230657" y="55340"/>
                  <a:pt x="207655" y="43605"/>
                </a:cubicBezTo>
                <a:lnTo>
                  <a:pt x="206959" y="43282"/>
                </a:lnTo>
                <a:lnTo>
                  <a:pt x="186538" y="84277"/>
                </a:lnTo>
                <a:cubicBezTo>
                  <a:pt x="201292" y="91802"/>
                  <a:pt x="212998" y="103508"/>
                  <a:pt x="220323" y="117834"/>
                </a:cubicBezTo>
                <a:lnTo>
                  <a:pt x="220523" y="118262"/>
                </a:lnTo>
                <a:lnTo>
                  <a:pt x="261518" y="97841"/>
                </a:lnTo>
                <a:close/>
                <a:moveTo>
                  <a:pt x="261518" y="206959"/>
                </a:moveTo>
                <a:lnTo>
                  <a:pt x="220523" y="186538"/>
                </a:lnTo>
                <a:cubicBezTo>
                  <a:pt x="212998" y="201292"/>
                  <a:pt x="201292" y="212998"/>
                  <a:pt x="186966" y="220323"/>
                </a:cubicBezTo>
                <a:lnTo>
                  <a:pt x="186538" y="220523"/>
                </a:lnTo>
                <a:lnTo>
                  <a:pt x="206959" y="261518"/>
                </a:lnTo>
                <a:cubicBezTo>
                  <a:pt x="230657" y="249460"/>
                  <a:pt x="249460" y="230657"/>
                  <a:pt x="261195" y="207655"/>
                </a:cubicBezTo>
                <a:lnTo>
                  <a:pt x="261518" y="206959"/>
                </a:lnTo>
                <a:close/>
                <a:moveTo>
                  <a:pt x="97841" y="43282"/>
                </a:moveTo>
                <a:cubicBezTo>
                  <a:pt x="74143" y="55340"/>
                  <a:pt x="55340" y="74143"/>
                  <a:pt x="43605" y="97145"/>
                </a:cubicBezTo>
                <a:lnTo>
                  <a:pt x="43282" y="97841"/>
                </a:lnTo>
                <a:lnTo>
                  <a:pt x="84277" y="118262"/>
                </a:lnTo>
                <a:cubicBezTo>
                  <a:pt x="91802" y="103508"/>
                  <a:pt x="103508" y="91802"/>
                  <a:pt x="117834" y="84477"/>
                </a:cubicBezTo>
                <a:lnTo>
                  <a:pt x="118262" y="84277"/>
                </a:lnTo>
                <a:lnTo>
                  <a:pt x="97841" y="43282"/>
                </a:lnTo>
                <a:close/>
                <a:moveTo>
                  <a:pt x="43282" y="206959"/>
                </a:moveTo>
                <a:cubicBezTo>
                  <a:pt x="55340" y="230657"/>
                  <a:pt x="74143" y="249460"/>
                  <a:pt x="97145" y="261195"/>
                </a:cubicBezTo>
                <a:lnTo>
                  <a:pt x="97841" y="261518"/>
                </a:lnTo>
                <a:lnTo>
                  <a:pt x="118262" y="220523"/>
                </a:lnTo>
                <a:cubicBezTo>
                  <a:pt x="103508" y="212998"/>
                  <a:pt x="91802" y="201292"/>
                  <a:pt x="84477" y="186966"/>
                </a:cubicBezTo>
                <a:lnTo>
                  <a:pt x="84277" y="186538"/>
                </a:lnTo>
                <a:lnTo>
                  <a:pt x="43282" y="206959"/>
                </a:lnTo>
                <a:close/>
                <a:moveTo>
                  <a:pt x="152400" y="304800"/>
                </a:moveTo>
                <a:cubicBezTo>
                  <a:pt x="68228" y="304800"/>
                  <a:pt x="0" y="236572"/>
                  <a:pt x="0" y="152400"/>
                </a:cubicBezTo>
                <a:cubicBezTo>
                  <a:pt x="0" y="68228"/>
                  <a:pt x="68228" y="0"/>
                  <a:pt x="152400" y="0"/>
                </a:cubicBezTo>
                <a:lnTo>
                  <a:pt x="152400" y="0"/>
                </a:lnTo>
                <a:cubicBezTo>
                  <a:pt x="236572" y="0"/>
                  <a:pt x="304800" y="68228"/>
                  <a:pt x="304800" y="152400"/>
                </a:cubicBezTo>
                <a:cubicBezTo>
                  <a:pt x="304800" y="236572"/>
                  <a:pt x="236572" y="304800"/>
                  <a:pt x="152400" y="304800"/>
                </a:cubicBezTo>
                <a:lnTo>
                  <a:pt x="152400" y="304800"/>
                </a:lnTo>
                <a:close/>
                <a:moveTo>
                  <a:pt x="152400" y="198120"/>
                </a:moveTo>
                <a:cubicBezTo>
                  <a:pt x="177651" y="198120"/>
                  <a:pt x="198120" y="177651"/>
                  <a:pt x="198120" y="152400"/>
                </a:cubicBezTo>
                <a:cubicBezTo>
                  <a:pt x="198120" y="127149"/>
                  <a:pt x="177651" y="106680"/>
                  <a:pt x="152400" y="106680"/>
                </a:cubicBezTo>
                <a:lnTo>
                  <a:pt x="152400" y="106680"/>
                </a:lnTo>
                <a:cubicBezTo>
                  <a:pt x="127149" y="106680"/>
                  <a:pt x="106680" y="127149"/>
                  <a:pt x="106680" y="152400"/>
                </a:cubicBezTo>
                <a:cubicBezTo>
                  <a:pt x="106680" y="177651"/>
                  <a:pt x="127149" y="198120"/>
                  <a:pt x="152400" y="198120"/>
                </a:cubicBezTo>
                <a:lnTo>
                  <a:pt x="152400" y="198120"/>
                </a:lnTo>
                <a:close/>
              </a:path>
            </a:pathLst>
          </a:custGeom>
          <a:solidFill>
            <a:srgbClr val="FFFFFF"/>
          </a:solidFill>
        </p:spPr>
      </p:sp>
      <p:sp>
        <p:nvSpPr>
          <p:cNvPr id="42" name="Freeform 42"/>
          <p:cNvSpPr/>
          <p:nvPr/>
        </p:nvSpPr>
        <p:spPr>
          <a:xfrm>
            <a:off x="5342576" y="1438716"/>
            <a:ext cx="690660" cy="690660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310886" y="167269"/>
                </a:moveTo>
                <a:cubicBezTo>
                  <a:pt x="310886" y="167269"/>
                  <a:pt x="267148" y="122672"/>
                  <a:pt x="206873" y="122672"/>
                </a:cubicBezTo>
                <a:cubicBezTo>
                  <a:pt x="147980" y="122672"/>
                  <a:pt x="89764" y="167269"/>
                  <a:pt x="89764" y="167269"/>
                </a:cubicBezTo>
                <a:lnTo>
                  <a:pt x="57064" y="153619"/>
                </a:lnTo>
                <a:lnTo>
                  <a:pt x="57064" y="193662"/>
                </a:lnTo>
                <a:cubicBezTo>
                  <a:pt x="62217" y="195415"/>
                  <a:pt x="65989" y="200158"/>
                  <a:pt x="65989" y="205902"/>
                </a:cubicBezTo>
                <a:cubicBezTo>
                  <a:pt x="65989" y="211703"/>
                  <a:pt x="62141" y="216456"/>
                  <a:pt x="56912" y="218170"/>
                </a:cubicBezTo>
                <a:lnTo>
                  <a:pt x="66580" y="245135"/>
                </a:lnTo>
                <a:lnTo>
                  <a:pt x="38043" y="245135"/>
                </a:lnTo>
                <a:lnTo>
                  <a:pt x="47796" y="217942"/>
                </a:lnTo>
                <a:cubicBezTo>
                  <a:pt x="43110" y="215951"/>
                  <a:pt x="39834" y="211322"/>
                  <a:pt x="39834" y="205902"/>
                </a:cubicBezTo>
                <a:cubicBezTo>
                  <a:pt x="39834" y="200597"/>
                  <a:pt x="43015" y="196082"/>
                  <a:pt x="47558" y="194024"/>
                </a:cubicBezTo>
                <a:lnTo>
                  <a:pt x="47558" y="149647"/>
                </a:lnTo>
                <a:lnTo>
                  <a:pt x="0" y="129816"/>
                </a:lnTo>
                <a:lnTo>
                  <a:pt x="209255" y="35890"/>
                </a:lnTo>
                <a:lnTo>
                  <a:pt x="401241" y="130997"/>
                </a:lnTo>
                <a:lnTo>
                  <a:pt x="310886" y="167269"/>
                </a:lnTo>
                <a:close/>
                <a:moveTo>
                  <a:pt x="204492" y="145266"/>
                </a:moveTo>
                <a:cubicBezTo>
                  <a:pt x="265128" y="145266"/>
                  <a:pt x="294846" y="177365"/>
                  <a:pt x="294846" y="177365"/>
                </a:cubicBezTo>
                <a:lnTo>
                  <a:pt x="294846" y="243945"/>
                </a:lnTo>
                <a:cubicBezTo>
                  <a:pt x="294846" y="243945"/>
                  <a:pt x="263938" y="268910"/>
                  <a:pt x="199739" y="268910"/>
                </a:cubicBezTo>
                <a:cubicBezTo>
                  <a:pt x="135541" y="268910"/>
                  <a:pt x="114138" y="243945"/>
                  <a:pt x="114138" y="243945"/>
                </a:cubicBezTo>
                <a:lnTo>
                  <a:pt x="114138" y="177365"/>
                </a:lnTo>
                <a:cubicBezTo>
                  <a:pt x="114138" y="177365"/>
                  <a:pt x="143856" y="145266"/>
                  <a:pt x="204492" y="145266"/>
                </a:cubicBezTo>
                <a:close/>
                <a:moveTo>
                  <a:pt x="203302" y="254641"/>
                </a:moveTo>
                <a:cubicBezTo>
                  <a:pt x="245326" y="254641"/>
                  <a:pt x="279397" y="246116"/>
                  <a:pt x="279397" y="235620"/>
                </a:cubicBezTo>
                <a:cubicBezTo>
                  <a:pt x="279397" y="225123"/>
                  <a:pt x="245326" y="216599"/>
                  <a:pt x="203302" y="216599"/>
                </a:cubicBezTo>
                <a:cubicBezTo>
                  <a:pt x="161277" y="216599"/>
                  <a:pt x="127216" y="225123"/>
                  <a:pt x="127216" y="235620"/>
                </a:cubicBezTo>
                <a:cubicBezTo>
                  <a:pt x="127216" y="246116"/>
                  <a:pt x="161277" y="254641"/>
                  <a:pt x="203302" y="254641"/>
                </a:cubicBezTo>
                <a:close/>
              </a:path>
            </a:pathLst>
          </a:custGeom>
          <a:solidFill>
            <a:srgbClr val="FFFFFF"/>
          </a:solidFill>
        </p:spPr>
      </p:sp>
      <p:sp>
        <p:nvSpPr>
          <p:cNvPr id="43" name="Freeform 43"/>
          <p:cNvSpPr/>
          <p:nvPr/>
        </p:nvSpPr>
        <p:spPr>
          <a:xfrm>
            <a:off x="7641616" y="1483598"/>
            <a:ext cx="634189" cy="634189"/>
          </a:xfrm>
          <a:custGeom>
            <a:avLst/>
            <a:gdLst/>
            <a:ahLst/>
            <a:cxnLst/>
            <a:rect l="l" t="t" r="r" b="b"/>
            <a:pathLst>
              <a:path w="304800" h="304800">
                <a:moveTo>
                  <a:pt x="304800" y="171155"/>
                </a:moveTo>
                <a:lnTo>
                  <a:pt x="304800" y="133055"/>
                </a:lnTo>
                <a:lnTo>
                  <a:pt x="259261" y="114081"/>
                </a:lnTo>
                <a:cubicBezTo>
                  <a:pt x="257994" y="110509"/>
                  <a:pt x="256661" y="107051"/>
                  <a:pt x="255022" y="103661"/>
                </a:cubicBezTo>
                <a:lnTo>
                  <a:pt x="273406" y="57893"/>
                </a:lnTo>
                <a:lnTo>
                  <a:pt x="246459" y="30956"/>
                </a:lnTo>
                <a:lnTo>
                  <a:pt x="201101" y="49635"/>
                </a:lnTo>
                <a:cubicBezTo>
                  <a:pt x="197644" y="47958"/>
                  <a:pt x="194110" y="46549"/>
                  <a:pt x="190462" y="45244"/>
                </a:cubicBezTo>
                <a:lnTo>
                  <a:pt x="171155" y="0"/>
                </a:lnTo>
                <a:lnTo>
                  <a:pt x="133055" y="0"/>
                </a:lnTo>
                <a:lnTo>
                  <a:pt x="114224" y="45091"/>
                </a:lnTo>
                <a:cubicBezTo>
                  <a:pt x="110433" y="46434"/>
                  <a:pt x="106785" y="47844"/>
                  <a:pt x="103175" y="49559"/>
                </a:cubicBezTo>
                <a:lnTo>
                  <a:pt x="57893" y="31366"/>
                </a:lnTo>
                <a:lnTo>
                  <a:pt x="30956" y="58303"/>
                </a:lnTo>
                <a:lnTo>
                  <a:pt x="49416" y="103175"/>
                </a:lnTo>
                <a:cubicBezTo>
                  <a:pt x="47625" y="106861"/>
                  <a:pt x="46177" y="110614"/>
                  <a:pt x="44796" y="114491"/>
                </a:cubicBezTo>
                <a:lnTo>
                  <a:pt x="0" y="133645"/>
                </a:lnTo>
                <a:lnTo>
                  <a:pt x="0" y="171745"/>
                </a:lnTo>
                <a:lnTo>
                  <a:pt x="44834" y="190424"/>
                </a:lnTo>
                <a:cubicBezTo>
                  <a:pt x="46215" y="194291"/>
                  <a:pt x="47701" y="198053"/>
                  <a:pt x="49482" y="201740"/>
                </a:cubicBezTo>
                <a:lnTo>
                  <a:pt x="31366" y="246907"/>
                </a:lnTo>
                <a:lnTo>
                  <a:pt x="58303" y="273844"/>
                </a:lnTo>
                <a:lnTo>
                  <a:pt x="103289" y="255318"/>
                </a:lnTo>
                <a:cubicBezTo>
                  <a:pt x="106899" y="257032"/>
                  <a:pt x="110585" y="258404"/>
                  <a:pt x="114376" y="259709"/>
                </a:cubicBezTo>
                <a:lnTo>
                  <a:pt x="133645" y="304800"/>
                </a:lnTo>
                <a:lnTo>
                  <a:pt x="171745" y="304800"/>
                </a:lnTo>
                <a:lnTo>
                  <a:pt x="190605" y="259480"/>
                </a:lnTo>
                <a:cubicBezTo>
                  <a:pt x="194215" y="258137"/>
                  <a:pt x="197787" y="256727"/>
                  <a:pt x="201206" y="255089"/>
                </a:cubicBezTo>
                <a:lnTo>
                  <a:pt x="246898" y="273396"/>
                </a:lnTo>
                <a:lnTo>
                  <a:pt x="273834" y="246459"/>
                </a:lnTo>
                <a:lnTo>
                  <a:pt x="255079" y="200997"/>
                </a:lnTo>
                <a:cubicBezTo>
                  <a:pt x="256680" y="197577"/>
                  <a:pt x="257985" y="194110"/>
                  <a:pt x="259251" y="190576"/>
                </a:cubicBezTo>
                <a:lnTo>
                  <a:pt x="304800" y="171155"/>
                </a:lnTo>
                <a:close/>
                <a:moveTo>
                  <a:pt x="152105" y="209550"/>
                </a:moveTo>
                <a:cubicBezTo>
                  <a:pt x="120558" y="209550"/>
                  <a:pt x="94955" y="183947"/>
                  <a:pt x="94955" y="152400"/>
                </a:cubicBezTo>
                <a:cubicBezTo>
                  <a:pt x="94955" y="120853"/>
                  <a:pt x="120558" y="95250"/>
                  <a:pt x="152105" y="95250"/>
                </a:cubicBezTo>
                <a:cubicBezTo>
                  <a:pt x="183652" y="95250"/>
                  <a:pt x="209255" y="120853"/>
                  <a:pt x="209255" y="152400"/>
                </a:cubicBezTo>
                <a:cubicBezTo>
                  <a:pt x="209255" y="183947"/>
                  <a:pt x="183652" y="209550"/>
                  <a:pt x="152105" y="209550"/>
                </a:cubicBezTo>
                <a:close/>
              </a:path>
            </a:pathLst>
          </a:custGeom>
          <a:solidFill>
            <a:srgbClr val="FFFFFF"/>
          </a:solidFill>
        </p:spPr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231592" y="0"/>
            <a:ext cx="694544" cy="1348394"/>
          </a:xfrm>
          <a:prstGeom prst="rect">
            <a:avLst/>
          </a:prstGeom>
          <a:gradFill>
            <a:gsLst>
              <a:gs pos="0">
                <a:schemeClr val="accent2">
                  <a:alpha val="75000"/>
                </a:schemeClr>
              </a:gs>
              <a:gs pos="100000">
                <a:schemeClr val="lt1">
                  <a:alpha val="75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5" name="AutoShape 5"/>
          <p:cNvSpPr/>
          <p:nvPr/>
        </p:nvSpPr>
        <p:spPr>
          <a:xfrm>
            <a:off x="8062400" y="3952818"/>
            <a:ext cx="1041393" cy="1404995"/>
          </a:xfrm>
          <a:prstGeom prst="rect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8120614" y="-20848"/>
            <a:ext cx="180375" cy="756005"/>
          </a:xfrm>
          <a:prstGeom prst="rect">
            <a:avLst/>
          </a:pr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lt1">
                  <a:alpha val="20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8120614" y="64436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7048709" y="4390030"/>
            <a:ext cx="180375" cy="967782"/>
          </a:xfrm>
          <a:prstGeom prst="rect">
            <a:avLst/>
          </a:pr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lt1">
                  <a:alpha val="20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7048709" y="429984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8577325" y="0"/>
            <a:ext cx="459775" cy="1416405"/>
          </a:xfrm>
          <a:prstGeom prst="rect">
            <a:avLst/>
          </a:prstGeom>
          <a:gradFill>
            <a:gsLst>
              <a:gs pos="0">
                <a:schemeClr val="accent2">
                  <a:alpha val="62000"/>
                </a:schemeClr>
              </a:gs>
              <a:gs pos="100000">
                <a:schemeClr val="lt1">
                  <a:alpha val="62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8577325" y="1146375"/>
            <a:ext cx="459775" cy="459775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8062400" y="3431553"/>
            <a:ext cx="1041393" cy="1041393"/>
          </a:xfrm>
          <a:prstGeom prst="ellipse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1800000"/>
          </a:gradFill>
        </p:spPr>
      </p:sp>
      <p:sp>
        <p:nvSpPr>
          <p:cNvPr id="13" name="AutoShape 13"/>
          <p:cNvSpPr/>
          <p:nvPr/>
        </p:nvSpPr>
        <p:spPr>
          <a:xfrm>
            <a:off x="231592" y="992870"/>
            <a:ext cx="694544" cy="694544"/>
          </a:xfrm>
          <a:prstGeom prst="ellipse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0"/>
          </a:gradFill>
        </p:spPr>
      </p:sp>
      <p:sp>
        <p:nvSpPr>
          <p:cNvPr id="14" name="AutoShape 14"/>
          <p:cNvSpPr/>
          <p:nvPr/>
        </p:nvSpPr>
        <p:spPr>
          <a:xfrm>
            <a:off x="747832" y="3454575"/>
            <a:ext cx="256575" cy="1903238"/>
          </a:xfrm>
          <a:prstGeom prst="rect">
            <a:avLst/>
          </a:prstGeom>
          <a:gradFill>
            <a:gsLst>
              <a:gs pos="0">
                <a:schemeClr val="accent2">
                  <a:alpha val="51000"/>
                </a:schemeClr>
              </a:gs>
              <a:gs pos="100000">
                <a:schemeClr val="lt1">
                  <a:alpha val="51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47832" y="3326287"/>
            <a:ext cx="256575" cy="256575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1414628" y="4390030"/>
            <a:ext cx="180375" cy="967782"/>
          </a:xfrm>
          <a:prstGeom prst="rect">
            <a:avLst/>
          </a:prstGeom>
          <a:gradFill>
            <a:gsLst>
              <a:gs pos="0">
                <a:schemeClr val="accent2">
                  <a:alpha val="36000"/>
                </a:schemeClr>
              </a:gs>
              <a:gs pos="100000">
                <a:schemeClr val="lt1">
                  <a:alpha val="36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1414628" y="429984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TextBox 18"/>
          <p:cNvSpPr txBox="1"/>
          <p:nvPr/>
        </p:nvSpPr>
        <p:spPr>
          <a:xfrm>
            <a:off x="1458623" y="824738"/>
            <a:ext cx="7124474" cy="2333625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  <a:spcBef>
                <a:spcPts val="375"/>
              </a:spcBef>
            </a:pPr>
            <a:r>
              <a:rPr lang="en-US" sz="9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07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538646" y="2716087"/>
            <a:ext cx="5510063" cy="85338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74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培训总结与展望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TextBox 26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培训内容回顾</a:t>
            </a:r>
          </a:p>
        </p:txBody>
      </p:sp>
      <p:grpSp>
        <p:nvGrpSpPr>
          <p:cNvPr id="43" name="组合 42"/>
          <p:cNvGrpSpPr/>
          <p:nvPr/>
        </p:nvGrpSpPr>
        <p:grpSpPr>
          <a:xfrm>
            <a:off x="1790700" y="984885"/>
            <a:ext cx="5997575" cy="3829685"/>
            <a:chOff x="4741" y="1601"/>
            <a:chExt cx="9445" cy="6031"/>
          </a:xfrm>
        </p:grpSpPr>
        <p:sp>
          <p:nvSpPr>
            <p:cNvPr id="27" name="AutoShape 27"/>
            <p:cNvSpPr/>
            <p:nvPr/>
          </p:nvSpPr>
          <p:spPr>
            <a:xfrm>
              <a:off x="4741" y="2069"/>
              <a:ext cx="4500" cy="2448"/>
            </a:xfrm>
            <a:prstGeom prst="rect">
              <a:avLst/>
            </a:prstGeom>
            <a:solidFill>
              <a:schemeClr val="accent2">
                <a:lumMod val="75000"/>
                <a:alpha val="90000"/>
              </a:schemeClr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28" name="AutoShape 28"/>
            <p:cNvSpPr/>
            <p:nvPr/>
          </p:nvSpPr>
          <p:spPr>
            <a:xfrm>
              <a:off x="4741" y="1601"/>
              <a:ext cx="4500" cy="88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29" name="TextBox 29"/>
            <p:cNvSpPr txBox="1"/>
            <p:nvPr/>
          </p:nvSpPr>
          <p:spPr>
            <a:xfrm>
              <a:off x="4989" y="2619"/>
              <a:ext cx="4005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明确了班主任的职责和角色，以及班主任在班级管理中的重要性和作用。</a:t>
              </a:r>
            </a:p>
          </p:txBody>
        </p:sp>
        <p:sp>
          <p:nvSpPr>
            <p:cNvPr id="30" name="TextBox 30"/>
            <p:cNvSpPr txBox="1"/>
            <p:nvPr/>
          </p:nvSpPr>
          <p:spPr>
            <a:xfrm>
              <a:off x="5004" y="1661"/>
              <a:ext cx="4153" cy="78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20000"/>
                </a:lnSpc>
              </a:pPr>
              <a:r>
                <a:rPr lang="en-US" sz="1600" b="1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班主任的职责与角色</a:t>
              </a:r>
            </a:p>
          </p:txBody>
        </p:sp>
        <p:sp>
          <p:nvSpPr>
            <p:cNvPr id="31" name="AutoShape 31"/>
            <p:cNvSpPr/>
            <p:nvPr/>
          </p:nvSpPr>
          <p:spPr>
            <a:xfrm>
              <a:off x="9686" y="2019"/>
              <a:ext cx="4500" cy="2448"/>
            </a:xfrm>
            <a:prstGeom prst="rect">
              <a:avLst/>
            </a:prstGeom>
            <a:solidFill>
              <a:schemeClr val="accent2">
                <a:lumMod val="75000"/>
                <a:alpha val="90000"/>
              </a:schemeClr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2" name="AutoShape 32"/>
            <p:cNvSpPr/>
            <p:nvPr/>
          </p:nvSpPr>
          <p:spPr>
            <a:xfrm>
              <a:off x="9686" y="1601"/>
              <a:ext cx="4500" cy="88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3" name="TextBox 33"/>
            <p:cNvSpPr txBox="1"/>
            <p:nvPr/>
          </p:nvSpPr>
          <p:spPr>
            <a:xfrm>
              <a:off x="9949" y="1661"/>
              <a:ext cx="4153" cy="78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20000"/>
                </a:lnSpc>
              </a:pPr>
              <a:r>
                <a:rPr lang="en-US" sz="1600" b="1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班级管理技巧</a:t>
              </a:r>
            </a:p>
          </p:txBody>
        </p:sp>
        <p:sp>
          <p:nvSpPr>
            <p:cNvPr id="34" name="AutoShape 34"/>
            <p:cNvSpPr/>
            <p:nvPr/>
          </p:nvSpPr>
          <p:spPr>
            <a:xfrm>
              <a:off x="4741" y="5184"/>
              <a:ext cx="4500" cy="2448"/>
            </a:xfrm>
            <a:prstGeom prst="rect">
              <a:avLst/>
            </a:prstGeom>
            <a:solidFill>
              <a:schemeClr val="accent2">
                <a:lumMod val="75000"/>
                <a:alpha val="90000"/>
              </a:schemeClr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5" name="AutoShape 35"/>
            <p:cNvSpPr/>
            <p:nvPr/>
          </p:nvSpPr>
          <p:spPr>
            <a:xfrm>
              <a:off x="4741" y="4792"/>
              <a:ext cx="4500" cy="88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6" name="TextBox 36"/>
            <p:cNvSpPr txBox="1"/>
            <p:nvPr/>
          </p:nvSpPr>
          <p:spPr>
            <a:xfrm>
              <a:off x="5004" y="4852"/>
              <a:ext cx="4153" cy="78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20000"/>
                </a:lnSpc>
              </a:pPr>
              <a:r>
                <a:rPr lang="en-US" sz="1600" b="1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班主任心理素质培养</a:t>
              </a:r>
            </a:p>
          </p:txBody>
        </p:sp>
        <p:sp>
          <p:nvSpPr>
            <p:cNvPr id="37" name="AutoShape 37"/>
            <p:cNvSpPr/>
            <p:nvPr/>
          </p:nvSpPr>
          <p:spPr>
            <a:xfrm>
              <a:off x="9686" y="5134"/>
              <a:ext cx="4500" cy="2448"/>
            </a:xfrm>
            <a:prstGeom prst="rect">
              <a:avLst/>
            </a:prstGeom>
            <a:solidFill>
              <a:schemeClr val="accent2">
                <a:lumMod val="75000"/>
                <a:alpha val="90000"/>
              </a:schemeClr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8" name="AutoShape 38"/>
            <p:cNvSpPr/>
            <p:nvPr/>
          </p:nvSpPr>
          <p:spPr>
            <a:xfrm>
              <a:off x="9686" y="4792"/>
              <a:ext cx="4500" cy="885"/>
            </a:xfrm>
            <a:prstGeom prst="roundRect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9" name="TextBox 39"/>
            <p:cNvSpPr txBox="1"/>
            <p:nvPr/>
          </p:nvSpPr>
          <p:spPr>
            <a:xfrm>
              <a:off x="9949" y="4852"/>
              <a:ext cx="4153" cy="78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20000"/>
                </a:lnSpc>
              </a:pPr>
              <a:r>
                <a:rPr lang="en-US" sz="1600" b="1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教育教学改革与班主任工作</a:t>
              </a:r>
            </a:p>
          </p:txBody>
        </p:sp>
        <p:sp>
          <p:nvSpPr>
            <p:cNvPr id="40" name="TextBox 40"/>
            <p:cNvSpPr txBox="1"/>
            <p:nvPr/>
          </p:nvSpPr>
          <p:spPr>
            <a:xfrm>
              <a:off x="9934" y="2619"/>
              <a:ext cx="4005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分享了一些实用的班级管理技巧，如何有效地与学生、家长沟通，如何处理学生问题等。</a:t>
              </a:r>
            </a:p>
          </p:txBody>
        </p:sp>
        <p:sp>
          <p:nvSpPr>
            <p:cNvPr id="41" name="TextBox 41"/>
            <p:cNvSpPr txBox="1"/>
            <p:nvPr/>
          </p:nvSpPr>
          <p:spPr>
            <a:xfrm>
              <a:off x="4989" y="5879"/>
              <a:ext cx="4005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介绍了班主任心理素质培养的重要性，以及如何通过心理调适等方法缓解工作压力和提升心理素质。</a:t>
              </a:r>
            </a:p>
          </p:txBody>
        </p:sp>
        <p:sp>
          <p:nvSpPr>
            <p:cNvPr id="42" name="TextBox 42"/>
            <p:cNvSpPr txBox="1"/>
            <p:nvPr/>
          </p:nvSpPr>
          <p:spPr>
            <a:xfrm>
              <a:off x="9934" y="5879"/>
              <a:ext cx="4005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讲解了教育教学改革对班主任工作的要求，以及如何适应改革趋势，提升班主任工作质量。</a:t>
              </a:r>
            </a:p>
          </p:txBody>
        </p:sp>
      </p:grp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5" name="TextBox 5"/>
          <p:cNvSpPr txBox="1"/>
          <p:nvPr/>
        </p:nvSpPr>
        <p:spPr>
          <a:xfrm>
            <a:off x="2919045" y="1576625"/>
            <a:ext cx="3718928" cy="143708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86000"/>
              </a:lnSpc>
            </a:pPr>
            <a:r>
              <a:rPr lang="en-US" sz="105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学员们基本掌握了班主任的职责和角色，学会了实用的班级管理技巧和班主任心理素质培养方法。</a:t>
            </a:r>
          </a:p>
        </p:txBody>
      </p:sp>
      <p:sp>
        <p:nvSpPr>
          <p:cNvPr id="6" name="TextBox 6"/>
          <p:cNvSpPr txBox="1"/>
          <p:nvPr/>
        </p:nvSpPr>
        <p:spPr>
          <a:xfrm>
            <a:off x="2919045" y="1066340"/>
            <a:ext cx="3626635" cy="784027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86000"/>
              </a:lnSpc>
            </a:pPr>
            <a:r>
              <a:rPr lang="en-US" sz="2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成果</a:t>
            </a:r>
          </a:p>
        </p:txBody>
      </p:sp>
      <p:sp>
        <p:nvSpPr>
          <p:cNvPr id="7" name="TextBox 7"/>
          <p:cNvSpPr txBox="1"/>
          <p:nvPr/>
        </p:nvSpPr>
        <p:spPr>
          <a:xfrm>
            <a:off x="2919045" y="3524662"/>
            <a:ext cx="3718928" cy="143708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86000"/>
              </a:lnSpc>
            </a:pPr>
            <a:r>
              <a:rPr lang="en-US" sz="105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学员们对教育教学改革有了更深刻的认识，对班主任工作有了更全面的理解和把握。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2919045" y="3033426"/>
            <a:ext cx="4003302" cy="784027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86000"/>
              </a:lnSpc>
            </a:pPr>
            <a:r>
              <a:rPr lang="en-US" sz="2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收获</a:t>
            </a:r>
          </a:p>
        </p:txBody>
      </p:sp>
      <p:sp>
        <p:nvSpPr>
          <p:cNvPr id="9" name="AutoShape 9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AutoShape 26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AutoShape 27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AutoShape 28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TextBox 29"/>
          <p:cNvSpPr txBox="1"/>
          <p:nvPr/>
        </p:nvSpPr>
        <p:spPr>
          <a:xfrm>
            <a:off x="855345" y="73342"/>
            <a:ext cx="7815272" cy="85725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74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培训成果与收获</a:t>
            </a:r>
          </a:p>
        </p:txBody>
      </p:sp>
      <p:sp>
        <p:nvSpPr>
          <p:cNvPr id="30" name="AutoShape 30"/>
          <p:cNvSpPr/>
          <p:nvPr/>
        </p:nvSpPr>
        <p:spPr>
          <a:xfrm>
            <a:off x="7941969" y="-729230"/>
            <a:ext cx="1348588" cy="1348588"/>
          </a:xfrm>
          <a:prstGeom prst="ellipse">
            <a:avLst/>
          </a:prstGeom>
          <a:gradFill>
            <a:gsLst>
              <a:gs pos="0">
                <a:schemeClr val="accent2">
                  <a:alpha val="19000"/>
                </a:schemeClr>
              </a:gs>
              <a:gs pos="100000">
                <a:schemeClr val="accent1">
                  <a:alpha val="19000"/>
                </a:schemeClr>
              </a:gs>
            </a:gsLst>
            <a:lin ang="4500000"/>
          </a:gradFill>
        </p:spPr>
      </p:sp>
      <p:sp>
        <p:nvSpPr>
          <p:cNvPr id="31" name="AutoShape 31"/>
          <p:cNvSpPr/>
          <p:nvPr/>
        </p:nvSpPr>
        <p:spPr>
          <a:xfrm>
            <a:off x="-275288" y="3718958"/>
            <a:ext cx="550576" cy="550576"/>
          </a:xfrm>
          <a:prstGeom prst="ellipse">
            <a:avLst/>
          </a:prstGeom>
          <a:gradFill>
            <a:gsLst>
              <a:gs pos="0">
                <a:schemeClr val="accent4">
                  <a:lumMod val="40000"/>
                  <a:lumOff val="60000"/>
                  <a:alpha val="20000"/>
                  <a:lumMod val="75000"/>
                </a:schemeClr>
              </a:gs>
              <a:gs pos="100000">
                <a:schemeClr val="accent4">
                  <a:alpha val="20000"/>
                </a:schemeClr>
              </a:gs>
            </a:gsLst>
            <a:lin ang="4500000"/>
          </a:gradFill>
        </p:spPr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231592" y="0"/>
            <a:ext cx="694544" cy="1348394"/>
          </a:xfrm>
          <a:prstGeom prst="rect">
            <a:avLst/>
          </a:prstGeom>
          <a:gradFill>
            <a:gsLst>
              <a:gs pos="0">
                <a:schemeClr val="accent2">
                  <a:alpha val="75000"/>
                </a:schemeClr>
              </a:gs>
              <a:gs pos="100000">
                <a:schemeClr val="lt1">
                  <a:alpha val="75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5" name="AutoShape 5"/>
          <p:cNvSpPr/>
          <p:nvPr/>
        </p:nvSpPr>
        <p:spPr>
          <a:xfrm>
            <a:off x="8062400" y="3952818"/>
            <a:ext cx="1041393" cy="1404995"/>
          </a:xfrm>
          <a:prstGeom prst="rect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8120614" y="-20848"/>
            <a:ext cx="180375" cy="756005"/>
          </a:xfrm>
          <a:prstGeom prst="rect">
            <a:avLst/>
          </a:pr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lt1">
                  <a:alpha val="20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8120614" y="64436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7048709" y="4390030"/>
            <a:ext cx="180375" cy="967782"/>
          </a:xfrm>
          <a:prstGeom prst="rect">
            <a:avLst/>
          </a:pr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lt1">
                  <a:alpha val="20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7048709" y="429984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8577325" y="0"/>
            <a:ext cx="459775" cy="1416405"/>
          </a:xfrm>
          <a:prstGeom prst="rect">
            <a:avLst/>
          </a:prstGeom>
          <a:gradFill>
            <a:gsLst>
              <a:gs pos="0">
                <a:schemeClr val="accent2">
                  <a:alpha val="62000"/>
                </a:schemeClr>
              </a:gs>
              <a:gs pos="100000">
                <a:schemeClr val="lt1">
                  <a:alpha val="62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8577325" y="1146375"/>
            <a:ext cx="459775" cy="459775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8062400" y="3431553"/>
            <a:ext cx="1041393" cy="1041393"/>
          </a:xfrm>
          <a:prstGeom prst="ellipse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1800000"/>
          </a:gradFill>
        </p:spPr>
      </p:sp>
      <p:sp>
        <p:nvSpPr>
          <p:cNvPr id="13" name="AutoShape 13"/>
          <p:cNvSpPr/>
          <p:nvPr/>
        </p:nvSpPr>
        <p:spPr>
          <a:xfrm>
            <a:off x="231592" y="992870"/>
            <a:ext cx="694544" cy="694544"/>
          </a:xfrm>
          <a:prstGeom prst="ellipse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0"/>
          </a:gradFill>
        </p:spPr>
      </p:sp>
      <p:sp>
        <p:nvSpPr>
          <p:cNvPr id="14" name="AutoShape 14"/>
          <p:cNvSpPr/>
          <p:nvPr/>
        </p:nvSpPr>
        <p:spPr>
          <a:xfrm>
            <a:off x="747832" y="3454575"/>
            <a:ext cx="256575" cy="1903238"/>
          </a:xfrm>
          <a:prstGeom prst="rect">
            <a:avLst/>
          </a:prstGeom>
          <a:gradFill>
            <a:gsLst>
              <a:gs pos="0">
                <a:schemeClr val="accent2">
                  <a:alpha val="51000"/>
                </a:schemeClr>
              </a:gs>
              <a:gs pos="100000">
                <a:schemeClr val="lt1">
                  <a:alpha val="51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47832" y="3326287"/>
            <a:ext cx="256575" cy="256575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1414628" y="4390030"/>
            <a:ext cx="180375" cy="967782"/>
          </a:xfrm>
          <a:prstGeom prst="rect">
            <a:avLst/>
          </a:prstGeom>
          <a:gradFill>
            <a:gsLst>
              <a:gs pos="0">
                <a:schemeClr val="accent2">
                  <a:alpha val="36000"/>
                </a:schemeClr>
              </a:gs>
              <a:gs pos="100000">
                <a:schemeClr val="lt1">
                  <a:alpha val="36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1414628" y="429984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TextBox 18"/>
          <p:cNvSpPr txBox="1"/>
          <p:nvPr/>
        </p:nvSpPr>
        <p:spPr>
          <a:xfrm>
            <a:off x="1458623" y="824738"/>
            <a:ext cx="7124474" cy="2333625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  <a:spcBef>
                <a:spcPts val="375"/>
              </a:spcBef>
            </a:pPr>
            <a:r>
              <a:rPr lang="en-US" sz="9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01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538646" y="2716087"/>
            <a:ext cx="5510063" cy="85338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74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培训背景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7227158" y="-1095683"/>
            <a:ext cx="1843410" cy="1843410"/>
          </a:xfrm>
          <a:prstGeom prst="ellipse">
            <a:avLst/>
          </a:prstGeom>
          <a:solidFill>
            <a:schemeClr val="accent1">
              <a:alpha val="35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TextBox 26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对未来培训的展望</a:t>
            </a:r>
          </a:p>
        </p:txBody>
      </p:sp>
      <p:grpSp>
        <p:nvGrpSpPr>
          <p:cNvPr id="48" name="组合 47"/>
          <p:cNvGrpSpPr/>
          <p:nvPr/>
        </p:nvGrpSpPr>
        <p:grpSpPr>
          <a:xfrm>
            <a:off x="1866900" y="1073150"/>
            <a:ext cx="5734050" cy="3792220"/>
            <a:chOff x="663" y="1711"/>
            <a:chExt cx="9030" cy="5972"/>
          </a:xfrm>
        </p:grpSpPr>
        <p:sp>
          <p:nvSpPr>
            <p:cNvPr id="28" name="AutoShape 28"/>
            <p:cNvSpPr/>
            <p:nvPr/>
          </p:nvSpPr>
          <p:spPr>
            <a:xfrm>
              <a:off x="1291" y="1714"/>
              <a:ext cx="3122" cy="1195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29" name="AutoShape 29"/>
            <p:cNvSpPr/>
            <p:nvPr/>
          </p:nvSpPr>
          <p:spPr>
            <a:xfrm>
              <a:off x="663" y="1711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0" name="TextBox 30"/>
            <p:cNvSpPr txBox="1"/>
            <p:nvPr/>
          </p:nvSpPr>
          <p:spPr>
            <a:xfrm>
              <a:off x="740" y="3053"/>
              <a:ext cx="4225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针对教育教学改革趋势，加强相关培训，使班主任们能够更好地适应改革要求。</a:t>
              </a:r>
            </a:p>
          </p:txBody>
        </p:sp>
        <p:sp>
          <p:nvSpPr>
            <p:cNvPr id="31" name="AutoShape 31"/>
            <p:cNvSpPr/>
            <p:nvPr/>
          </p:nvSpPr>
          <p:spPr>
            <a:xfrm>
              <a:off x="3813" y="1711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2" name="TextBox 32"/>
            <p:cNvSpPr txBox="1"/>
            <p:nvPr/>
          </p:nvSpPr>
          <p:spPr>
            <a:xfrm>
              <a:off x="1068" y="1711"/>
              <a:ext cx="3585" cy="126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20000"/>
                </a:lnSpc>
              </a:pPr>
              <a:r>
                <a:rPr lang="en-US" sz="1600" b="1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加强教育教学改革的深入培训</a:t>
              </a:r>
            </a:p>
          </p:txBody>
        </p:sp>
        <p:sp>
          <p:nvSpPr>
            <p:cNvPr id="33" name="AutoShape 33"/>
            <p:cNvSpPr/>
            <p:nvPr/>
          </p:nvSpPr>
          <p:spPr>
            <a:xfrm>
              <a:off x="5972" y="1714"/>
              <a:ext cx="3122" cy="1195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4" name="AutoShape 34"/>
            <p:cNvSpPr/>
            <p:nvPr/>
          </p:nvSpPr>
          <p:spPr>
            <a:xfrm>
              <a:off x="5344" y="1711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5" name="TextBox 35"/>
            <p:cNvSpPr txBox="1"/>
            <p:nvPr/>
          </p:nvSpPr>
          <p:spPr>
            <a:xfrm>
              <a:off x="5420" y="3053"/>
              <a:ext cx="4225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在培训中增加实践操作环节，让学员们通过实际操作掌握相关技巧和方法。</a:t>
              </a:r>
            </a:p>
          </p:txBody>
        </p:sp>
        <p:sp>
          <p:nvSpPr>
            <p:cNvPr id="36" name="AutoShape 36"/>
            <p:cNvSpPr/>
            <p:nvPr/>
          </p:nvSpPr>
          <p:spPr>
            <a:xfrm>
              <a:off x="8493" y="1711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7" name="TextBox 37"/>
            <p:cNvSpPr txBox="1"/>
            <p:nvPr/>
          </p:nvSpPr>
          <p:spPr>
            <a:xfrm>
              <a:off x="5740" y="1711"/>
              <a:ext cx="3585" cy="126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20000"/>
                </a:lnSpc>
              </a:pPr>
              <a:r>
                <a:rPr lang="en-US" sz="1600" b="1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增加实践操作环节</a:t>
              </a:r>
            </a:p>
          </p:txBody>
        </p:sp>
        <p:sp>
          <p:nvSpPr>
            <p:cNvPr id="38" name="AutoShape 38"/>
            <p:cNvSpPr/>
            <p:nvPr/>
          </p:nvSpPr>
          <p:spPr>
            <a:xfrm>
              <a:off x="1291" y="4849"/>
              <a:ext cx="3122" cy="1195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39" name="AutoShape 39"/>
            <p:cNvSpPr/>
            <p:nvPr/>
          </p:nvSpPr>
          <p:spPr>
            <a:xfrm>
              <a:off x="663" y="4846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0" name="TextBox 40"/>
            <p:cNvSpPr txBox="1"/>
            <p:nvPr/>
          </p:nvSpPr>
          <p:spPr>
            <a:xfrm>
              <a:off x="740" y="6203"/>
              <a:ext cx="4225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针对班主任心理素质培养，可以进一步加强相关培训，提升班主任的心理素质和应对能力。</a:t>
              </a:r>
            </a:p>
          </p:txBody>
        </p:sp>
        <p:sp>
          <p:nvSpPr>
            <p:cNvPr id="41" name="AutoShape 41"/>
            <p:cNvSpPr/>
            <p:nvPr/>
          </p:nvSpPr>
          <p:spPr>
            <a:xfrm>
              <a:off x="3813" y="4846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2" name="TextBox 42"/>
            <p:cNvSpPr txBox="1"/>
            <p:nvPr/>
          </p:nvSpPr>
          <p:spPr>
            <a:xfrm>
              <a:off x="1068" y="4846"/>
              <a:ext cx="3585" cy="126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20000"/>
                </a:lnSpc>
              </a:pPr>
              <a:r>
                <a:rPr lang="en-US" sz="1600" b="1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加强班主任心理素质培养的培训</a:t>
              </a:r>
            </a:p>
          </p:txBody>
        </p:sp>
        <p:sp>
          <p:nvSpPr>
            <p:cNvPr id="43" name="AutoShape 43"/>
            <p:cNvSpPr/>
            <p:nvPr/>
          </p:nvSpPr>
          <p:spPr>
            <a:xfrm>
              <a:off x="5972" y="4849"/>
              <a:ext cx="3122" cy="1195"/>
            </a:xfrm>
            <a:prstGeom prst="rect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4" name="AutoShape 44"/>
            <p:cNvSpPr/>
            <p:nvPr/>
          </p:nvSpPr>
          <p:spPr>
            <a:xfrm>
              <a:off x="5344" y="4846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5" name="TextBox 45"/>
            <p:cNvSpPr txBox="1"/>
            <p:nvPr/>
          </p:nvSpPr>
          <p:spPr>
            <a:xfrm>
              <a:off x="5420" y="6203"/>
              <a:ext cx="4225" cy="1481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50000"/>
                </a:lnSpc>
              </a:pPr>
              <a:r>
                <a:rPr lang="en-US" sz="1050">
                  <a:solidFill>
                    <a:schemeClr val="dk1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在培训中增加团队合作与交流环节，促进学员之间的交流与合作，增强团队合作意识。</a:t>
              </a:r>
            </a:p>
          </p:txBody>
        </p:sp>
        <p:sp>
          <p:nvSpPr>
            <p:cNvPr id="46" name="AutoShape 46"/>
            <p:cNvSpPr/>
            <p:nvPr/>
          </p:nvSpPr>
          <p:spPr>
            <a:xfrm>
              <a:off x="8493" y="4846"/>
              <a:ext cx="1200" cy="1200"/>
            </a:xfrm>
            <a:prstGeom prst="ellipse">
              <a:avLst/>
            </a:prstGeom>
            <a:solidFill>
              <a:schemeClr val="accent2"/>
            </a:solidFill>
          </p:spPr>
          <p:style>
            <a:lnRef idx="0">
              <a:schemeClr val="accent2"/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</p:sp>
        <p:sp>
          <p:nvSpPr>
            <p:cNvPr id="47" name="TextBox 47"/>
            <p:cNvSpPr txBox="1"/>
            <p:nvPr/>
          </p:nvSpPr>
          <p:spPr>
            <a:xfrm>
              <a:off x="5740" y="4846"/>
              <a:ext cx="3585" cy="1260"/>
            </a:xfrm>
            <a:prstGeom prst="rect">
              <a:avLst/>
            </a:prstGeom>
          </p:spPr>
          <p:txBody>
            <a:bodyPr lIns="95250" tIns="95250" rIns="47625" bIns="95250" rtlCol="0" anchor="t"/>
            <a:lstStyle/>
            <a:p>
              <a:pPr>
                <a:lnSpc>
                  <a:spcPct val="120000"/>
                </a:lnSpc>
              </a:pPr>
              <a:r>
                <a:rPr lang="en-US" sz="1600" b="1">
                  <a:solidFill>
                    <a:srgbClr val="FFFFFF"/>
                  </a:solidFill>
                  <a:latin typeface="微软雅黑" panose="020B0503020204020204" charset="-122"/>
                  <a:ea typeface="微软雅黑" panose="020B0503020204020204" charset="-122"/>
                  <a:cs typeface="微软雅黑" panose="020B0503020204020204" charset="-122"/>
                </a:rPr>
                <a:t>加强团队合作与交流</a:t>
              </a:r>
            </a:p>
          </p:txBody>
        </p:sp>
      </p:grp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8736425" y="0"/>
            <a:ext cx="788575" cy="788575"/>
          </a:xfrm>
          <a:prstGeom prst="rect">
            <a:avLst/>
          </a:prstGeom>
          <a:solidFill>
            <a:schemeClr val="accent2">
              <a:alpha val="84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5" name="AutoShape 5"/>
          <p:cNvSpPr/>
          <p:nvPr/>
        </p:nvSpPr>
        <p:spPr>
          <a:xfrm>
            <a:off x="8254861" y="788575"/>
            <a:ext cx="468883" cy="468883"/>
          </a:xfrm>
          <a:prstGeom prst="rect">
            <a:avLst/>
          </a:prstGeom>
          <a:solidFill>
            <a:schemeClr val="accent2">
              <a:alpha val="88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8581730" y="1678813"/>
            <a:ext cx="318163" cy="318163"/>
          </a:xfrm>
          <a:prstGeom prst="rect">
            <a:avLst/>
          </a:prstGeom>
          <a:solidFill>
            <a:schemeClr val="accent2"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0" y="4569237"/>
            <a:ext cx="788575" cy="788575"/>
          </a:xfrm>
          <a:prstGeom prst="rect">
            <a:avLst/>
          </a:prstGeom>
          <a:solidFill>
            <a:schemeClr val="accent2"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788575" y="4100355"/>
            <a:ext cx="468883" cy="468883"/>
          </a:xfrm>
          <a:prstGeom prst="rect">
            <a:avLst/>
          </a:prstGeom>
          <a:solidFill>
            <a:schemeClr val="accent2">
              <a:alpha val="89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629494" y="3389722"/>
            <a:ext cx="318163" cy="318163"/>
          </a:xfrm>
          <a:prstGeom prst="rect">
            <a:avLst/>
          </a:prstGeom>
          <a:solidFill>
            <a:schemeClr val="accent2">
              <a:alpha val="88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1763627" y="4652374"/>
            <a:ext cx="156767" cy="156767"/>
          </a:xfrm>
          <a:prstGeom prst="rect">
            <a:avLst/>
          </a:prstGeom>
          <a:solidFill>
            <a:schemeClr val="accent2">
              <a:alpha val="91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1" name="TextBox 11"/>
          <p:cNvSpPr txBox="1"/>
          <p:nvPr/>
        </p:nvSpPr>
        <p:spPr>
          <a:xfrm>
            <a:off x="788575" y="864688"/>
            <a:ext cx="7536374" cy="2684115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86000"/>
              </a:lnSpc>
            </a:pPr>
            <a:r>
              <a:rPr lang="en-US" sz="8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THANKS</a:t>
            </a:r>
          </a:p>
        </p:txBody>
      </p:sp>
      <p:sp>
        <p:nvSpPr>
          <p:cNvPr id="12" name="TextBox 12"/>
          <p:cNvSpPr txBox="1"/>
          <p:nvPr/>
        </p:nvSpPr>
        <p:spPr>
          <a:xfrm>
            <a:off x="2616772" y="2909488"/>
            <a:ext cx="3862456" cy="85725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74000"/>
              </a:lnSpc>
            </a:pPr>
            <a:r>
              <a:rPr lang="en-US" sz="240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感谢</a:t>
            </a:r>
            <a:r>
              <a:rPr lang="zh-CN" altLang="en-US" sz="240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聆听！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5" name="Freeform 5"/>
          <p:cNvSpPr/>
          <p:nvPr/>
        </p:nvSpPr>
        <p:spPr>
          <a:xfrm>
            <a:off x="2446898" y="1068179"/>
            <a:ext cx="1181062" cy="1073360"/>
          </a:xfrm>
          <a:custGeom>
            <a:avLst/>
            <a:gdLst/>
            <a:ahLst/>
            <a:cxnLst/>
            <a:rect l="l" t="t" r="r" b="b"/>
            <a:pathLst>
              <a:path w="1181062" h="1073360">
                <a:moveTo>
                  <a:pt x="0" y="0"/>
                </a:moveTo>
                <a:lnTo>
                  <a:pt x="1046892" y="0"/>
                </a:lnTo>
                <a:quadBezTo>
                  <a:pt x="1181062" y="0"/>
                  <a:pt x="1181062" y="134170"/>
                </a:quadBezTo>
                <a:lnTo>
                  <a:pt x="1181062" y="1073360"/>
                </a:lnTo>
                <a:lnTo>
                  <a:pt x="134170" y="1073360"/>
                </a:lnTo>
                <a:quadBezTo>
                  <a:pt x="0" y="1073360"/>
                  <a:pt x="0" y="939190"/>
                </a:quad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11700000"/>
          </a:gradFill>
        </p:spPr>
      </p:sp>
      <p:sp>
        <p:nvSpPr>
          <p:cNvPr id="6" name="TextBox 6"/>
          <p:cNvSpPr txBox="1"/>
          <p:nvPr/>
        </p:nvSpPr>
        <p:spPr>
          <a:xfrm>
            <a:off x="2603435" y="976209"/>
            <a:ext cx="867989" cy="1262063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50000"/>
              </a:lnSpc>
            </a:pPr>
            <a:r>
              <a:rPr lang="en-US" sz="45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</a:p>
        </p:txBody>
      </p:sp>
      <p:sp>
        <p:nvSpPr>
          <p:cNvPr id="7" name="AutoShape 7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AutoShape 26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TextBox 27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高中班主任的角色与职责</a:t>
            </a:r>
          </a:p>
        </p:txBody>
      </p:sp>
      <p:sp>
        <p:nvSpPr>
          <p:cNvPr id="28" name="Freeform 28"/>
          <p:cNvSpPr/>
          <p:nvPr/>
        </p:nvSpPr>
        <p:spPr>
          <a:xfrm>
            <a:off x="2432860" y="2409953"/>
            <a:ext cx="1181062" cy="1073360"/>
          </a:xfrm>
          <a:custGeom>
            <a:avLst/>
            <a:gdLst/>
            <a:ahLst/>
            <a:cxnLst/>
            <a:rect l="l" t="t" r="r" b="b"/>
            <a:pathLst>
              <a:path w="1181062" h="1073360">
                <a:moveTo>
                  <a:pt x="0" y="0"/>
                </a:moveTo>
                <a:lnTo>
                  <a:pt x="1046892" y="0"/>
                </a:lnTo>
                <a:quadBezTo>
                  <a:pt x="1181062" y="0"/>
                  <a:pt x="1181062" y="134170"/>
                </a:quadBezTo>
                <a:lnTo>
                  <a:pt x="1181062" y="1073360"/>
                </a:lnTo>
                <a:lnTo>
                  <a:pt x="134170" y="1073360"/>
                </a:lnTo>
                <a:quadBezTo>
                  <a:pt x="0" y="1073360"/>
                  <a:pt x="0" y="939190"/>
                </a:quad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11700000"/>
          </a:gradFill>
        </p:spPr>
      </p:sp>
      <p:sp>
        <p:nvSpPr>
          <p:cNvPr id="29" name="TextBox 29"/>
          <p:cNvSpPr txBox="1"/>
          <p:nvPr/>
        </p:nvSpPr>
        <p:spPr>
          <a:xfrm>
            <a:off x="2589397" y="2317983"/>
            <a:ext cx="867989" cy="1262063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50000"/>
              </a:lnSpc>
            </a:pPr>
            <a:r>
              <a:rPr lang="en-US" sz="45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</a:p>
        </p:txBody>
      </p:sp>
      <p:sp>
        <p:nvSpPr>
          <p:cNvPr id="30" name="Freeform 30"/>
          <p:cNvSpPr/>
          <p:nvPr/>
        </p:nvSpPr>
        <p:spPr>
          <a:xfrm>
            <a:off x="2460937" y="3799352"/>
            <a:ext cx="1181062" cy="1073360"/>
          </a:xfrm>
          <a:custGeom>
            <a:avLst/>
            <a:gdLst/>
            <a:ahLst/>
            <a:cxnLst/>
            <a:rect l="l" t="t" r="r" b="b"/>
            <a:pathLst>
              <a:path w="1181062" h="1073360">
                <a:moveTo>
                  <a:pt x="0" y="0"/>
                </a:moveTo>
                <a:lnTo>
                  <a:pt x="1046892" y="0"/>
                </a:lnTo>
                <a:quadBezTo>
                  <a:pt x="1181062" y="0"/>
                  <a:pt x="1181062" y="134170"/>
                </a:quadBezTo>
                <a:lnTo>
                  <a:pt x="1181062" y="1073360"/>
                </a:lnTo>
                <a:lnTo>
                  <a:pt x="134170" y="1073360"/>
                </a:lnTo>
                <a:quadBezTo>
                  <a:pt x="0" y="1073360"/>
                  <a:pt x="0" y="939190"/>
                </a:quad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11700000"/>
          </a:gradFill>
        </p:spPr>
      </p:sp>
      <p:sp>
        <p:nvSpPr>
          <p:cNvPr id="31" name="TextBox 31"/>
          <p:cNvSpPr txBox="1"/>
          <p:nvPr/>
        </p:nvSpPr>
        <p:spPr>
          <a:xfrm>
            <a:off x="2617474" y="3707382"/>
            <a:ext cx="867989" cy="1262063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50000"/>
              </a:lnSpc>
            </a:pPr>
            <a:r>
              <a:rPr lang="en-US" sz="45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3768348" y="1245352"/>
            <a:ext cx="3309142" cy="104775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高中班主任是班级的核心管理者，负责维护班级秩序，组织班级活动，关注学生的学习和生活。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3768348" y="882348"/>
            <a:ext cx="3293793" cy="571351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6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班级管理者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3768348" y="2537207"/>
            <a:ext cx="3309142" cy="104775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高中班主任也是学生的导师，需要关注学生的学习状态和心理状况，为学生提供个性化的指导和帮助。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3768348" y="2193253"/>
            <a:ext cx="3293793" cy="571351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6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学生导师</a:t>
            </a:r>
          </a:p>
        </p:txBody>
      </p:sp>
      <p:sp>
        <p:nvSpPr>
          <p:cNvPr id="36" name="TextBox 36"/>
          <p:cNvSpPr txBox="1"/>
          <p:nvPr/>
        </p:nvSpPr>
        <p:spPr>
          <a:xfrm>
            <a:off x="3768348" y="3916780"/>
            <a:ext cx="3309142" cy="104775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高中班主任还需要与家长保持密切联系，及时向家长反馈学生的学习和生活情况，同时听取家长的意见和建议。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3768348" y="3572826"/>
            <a:ext cx="3293793" cy="571351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6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家校沟通桥梁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5" name="Freeform 5"/>
          <p:cNvSpPr/>
          <p:nvPr/>
        </p:nvSpPr>
        <p:spPr>
          <a:xfrm>
            <a:off x="2570088" y="1070824"/>
            <a:ext cx="1181062" cy="1073360"/>
          </a:xfrm>
          <a:custGeom>
            <a:avLst/>
            <a:gdLst/>
            <a:ahLst/>
            <a:cxnLst/>
            <a:rect l="l" t="t" r="r" b="b"/>
            <a:pathLst>
              <a:path w="1181062" h="1073360">
                <a:moveTo>
                  <a:pt x="0" y="0"/>
                </a:moveTo>
                <a:lnTo>
                  <a:pt x="1046892" y="0"/>
                </a:lnTo>
                <a:quadBezTo>
                  <a:pt x="1181062" y="0"/>
                  <a:pt x="1181062" y="134170"/>
                </a:quadBezTo>
                <a:lnTo>
                  <a:pt x="1181062" y="1073360"/>
                </a:lnTo>
                <a:lnTo>
                  <a:pt x="134170" y="1073360"/>
                </a:lnTo>
                <a:quadBezTo>
                  <a:pt x="0" y="1073360"/>
                  <a:pt x="0" y="939190"/>
                </a:quad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11700000"/>
          </a:gradFill>
        </p:spPr>
      </p:sp>
      <p:sp>
        <p:nvSpPr>
          <p:cNvPr id="6" name="TextBox 6"/>
          <p:cNvSpPr txBox="1"/>
          <p:nvPr/>
        </p:nvSpPr>
        <p:spPr>
          <a:xfrm>
            <a:off x="2698050" y="985099"/>
            <a:ext cx="867989" cy="1262063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50000"/>
              </a:lnSpc>
            </a:pPr>
            <a:r>
              <a:rPr lang="en-US" sz="45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</a:p>
        </p:txBody>
      </p:sp>
      <p:sp>
        <p:nvSpPr>
          <p:cNvPr id="7" name="AutoShape 7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AutoShape 26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TextBox 27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当前高中班主任队伍的现状</a:t>
            </a:r>
          </a:p>
        </p:txBody>
      </p:sp>
      <p:sp>
        <p:nvSpPr>
          <p:cNvPr id="28" name="Freeform 28"/>
          <p:cNvSpPr/>
          <p:nvPr/>
        </p:nvSpPr>
        <p:spPr>
          <a:xfrm>
            <a:off x="2556050" y="2422123"/>
            <a:ext cx="1181062" cy="1073360"/>
          </a:xfrm>
          <a:custGeom>
            <a:avLst/>
            <a:gdLst/>
            <a:ahLst/>
            <a:cxnLst/>
            <a:rect l="l" t="t" r="r" b="b"/>
            <a:pathLst>
              <a:path w="1181062" h="1073360">
                <a:moveTo>
                  <a:pt x="0" y="0"/>
                </a:moveTo>
                <a:lnTo>
                  <a:pt x="1046892" y="0"/>
                </a:lnTo>
                <a:quadBezTo>
                  <a:pt x="1181062" y="0"/>
                  <a:pt x="1181062" y="134170"/>
                </a:quadBezTo>
                <a:lnTo>
                  <a:pt x="1181062" y="1073360"/>
                </a:lnTo>
                <a:lnTo>
                  <a:pt x="134170" y="1073360"/>
                </a:lnTo>
                <a:quadBezTo>
                  <a:pt x="0" y="1073360"/>
                  <a:pt x="0" y="939190"/>
                </a:quad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11700000"/>
          </a:gradFill>
        </p:spPr>
      </p:sp>
      <p:sp>
        <p:nvSpPr>
          <p:cNvPr id="29" name="TextBox 29"/>
          <p:cNvSpPr txBox="1"/>
          <p:nvPr/>
        </p:nvSpPr>
        <p:spPr>
          <a:xfrm>
            <a:off x="2703062" y="2336398"/>
            <a:ext cx="867989" cy="1262063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50000"/>
              </a:lnSpc>
            </a:pPr>
            <a:r>
              <a:rPr lang="en-US" sz="45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</a:p>
        </p:txBody>
      </p:sp>
      <p:sp>
        <p:nvSpPr>
          <p:cNvPr id="30" name="Freeform 30"/>
          <p:cNvSpPr/>
          <p:nvPr/>
        </p:nvSpPr>
        <p:spPr>
          <a:xfrm>
            <a:off x="2584127" y="3754372"/>
            <a:ext cx="1181062" cy="1073360"/>
          </a:xfrm>
          <a:custGeom>
            <a:avLst/>
            <a:gdLst/>
            <a:ahLst/>
            <a:cxnLst/>
            <a:rect l="l" t="t" r="r" b="b"/>
            <a:pathLst>
              <a:path w="1181062" h="1073360">
                <a:moveTo>
                  <a:pt x="0" y="0"/>
                </a:moveTo>
                <a:lnTo>
                  <a:pt x="1046892" y="0"/>
                </a:lnTo>
                <a:quadBezTo>
                  <a:pt x="1181062" y="0"/>
                  <a:pt x="1181062" y="134170"/>
                </a:quadBezTo>
                <a:lnTo>
                  <a:pt x="1181062" y="1073360"/>
                </a:lnTo>
                <a:lnTo>
                  <a:pt x="134170" y="1073360"/>
                </a:lnTo>
                <a:quadBezTo>
                  <a:pt x="0" y="1073360"/>
                  <a:pt x="0" y="939190"/>
                </a:quadBez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11700000"/>
          </a:gradFill>
        </p:spPr>
      </p:sp>
      <p:sp>
        <p:nvSpPr>
          <p:cNvPr id="31" name="TextBox 31"/>
          <p:cNvSpPr txBox="1"/>
          <p:nvPr/>
        </p:nvSpPr>
        <p:spPr>
          <a:xfrm>
            <a:off x="2721614" y="3668647"/>
            <a:ext cx="867989" cy="1262063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50000"/>
              </a:lnSpc>
            </a:pPr>
            <a:r>
              <a:rPr lang="en-US" sz="45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3891538" y="1070824"/>
            <a:ext cx="3309142" cy="104775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部分班主任缺乏班级管理经验和技能，需要提高自身素质和能力。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3891538" y="2401705"/>
            <a:ext cx="3309142" cy="104775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部分班主任缺乏对学生的关注和了解，需要加强与学生的沟通和交流。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3891538" y="3754372"/>
            <a:ext cx="3309142" cy="104775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部分班主任缺乏与家长的有效沟通，需要提高沟通能力和技巧。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2309321" y="3800880"/>
            <a:ext cx="776374" cy="776374"/>
          </a:xfrm>
          <a:prstGeom prst="ellipse">
            <a:avLst/>
          </a:pr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5400000"/>
          </a:gradFill>
        </p:spPr>
      </p:sp>
      <p:sp>
        <p:nvSpPr>
          <p:cNvPr id="7" name="TextBox 7"/>
          <p:cNvSpPr txBox="1"/>
          <p:nvPr/>
        </p:nvSpPr>
        <p:spPr>
          <a:xfrm>
            <a:off x="2280746" y="3922367"/>
            <a:ext cx="764956" cy="5334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18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03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198899" y="3741392"/>
            <a:ext cx="4286138" cy="7620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加强高中班主任与家长的有效沟通，提高班级管理工作的社会认可度和满意度。</a:t>
            </a:r>
          </a:p>
        </p:txBody>
      </p:sp>
      <p:sp>
        <p:nvSpPr>
          <p:cNvPr id="9" name="AutoShape 9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AutoShape 26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AutoShape 27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AutoShape 28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TextBox 29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培训目标与意义</a:t>
            </a:r>
          </a:p>
        </p:txBody>
      </p:sp>
      <p:sp>
        <p:nvSpPr>
          <p:cNvPr id="30" name="AutoShape 30"/>
          <p:cNvSpPr/>
          <p:nvPr/>
        </p:nvSpPr>
        <p:spPr>
          <a:xfrm>
            <a:off x="2309321" y="1241208"/>
            <a:ext cx="776374" cy="776374"/>
          </a:xfrm>
          <a:prstGeom prst="ellipse">
            <a:avLst/>
          </a:pr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5400000"/>
          </a:gradFill>
        </p:spPr>
      </p:sp>
      <p:sp>
        <p:nvSpPr>
          <p:cNvPr id="31" name="TextBox 31"/>
          <p:cNvSpPr txBox="1"/>
          <p:nvPr/>
        </p:nvSpPr>
        <p:spPr>
          <a:xfrm>
            <a:off x="2301689" y="1372220"/>
            <a:ext cx="753539" cy="5334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18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01</a:t>
            </a:r>
          </a:p>
        </p:txBody>
      </p:sp>
      <p:sp>
        <p:nvSpPr>
          <p:cNvPr id="32" name="TextBox 32"/>
          <p:cNvSpPr txBox="1"/>
          <p:nvPr/>
        </p:nvSpPr>
        <p:spPr>
          <a:xfrm>
            <a:off x="3198899" y="1241208"/>
            <a:ext cx="4286138" cy="7620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提高高中班主任队伍的整体素质和管理水平，促进班级管理工作的科学化和规范化。</a:t>
            </a:r>
          </a:p>
        </p:txBody>
      </p:sp>
      <p:sp>
        <p:nvSpPr>
          <p:cNvPr id="33" name="AutoShape 33"/>
          <p:cNvSpPr/>
          <p:nvPr/>
        </p:nvSpPr>
        <p:spPr>
          <a:xfrm>
            <a:off x="2309321" y="2521044"/>
            <a:ext cx="776374" cy="776374"/>
          </a:xfrm>
          <a:prstGeom prst="ellipse">
            <a:avLst/>
          </a:pr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5400000"/>
          </a:gradFill>
        </p:spPr>
      </p:sp>
      <p:sp>
        <p:nvSpPr>
          <p:cNvPr id="34" name="TextBox 34"/>
          <p:cNvSpPr txBox="1"/>
          <p:nvPr/>
        </p:nvSpPr>
        <p:spPr>
          <a:xfrm>
            <a:off x="2301689" y="2652056"/>
            <a:ext cx="753539" cy="5334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18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02</a:t>
            </a:r>
          </a:p>
        </p:txBody>
      </p:sp>
      <p:sp>
        <p:nvSpPr>
          <p:cNvPr id="35" name="TextBox 35"/>
          <p:cNvSpPr txBox="1"/>
          <p:nvPr/>
        </p:nvSpPr>
        <p:spPr>
          <a:xfrm>
            <a:off x="3215640" y="2571093"/>
            <a:ext cx="4286138" cy="7620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增强高中班主任对学生的关注和了解，提高班级管理工作的针对性和有效性。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4" name="AutoShape 4"/>
          <p:cNvSpPr/>
          <p:nvPr/>
        </p:nvSpPr>
        <p:spPr>
          <a:xfrm>
            <a:off x="231592" y="0"/>
            <a:ext cx="694544" cy="1348394"/>
          </a:xfrm>
          <a:prstGeom prst="rect">
            <a:avLst/>
          </a:prstGeom>
          <a:gradFill>
            <a:gsLst>
              <a:gs pos="0">
                <a:schemeClr val="accent2">
                  <a:alpha val="75000"/>
                </a:schemeClr>
              </a:gs>
              <a:gs pos="100000">
                <a:schemeClr val="lt1">
                  <a:alpha val="75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5" name="AutoShape 5"/>
          <p:cNvSpPr/>
          <p:nvPr/>
        </p:nvSpPr>
        <p:spPr>
          <a:xfrm>
            <a:off x="8062400" y="3952818"/>
            <a:ext cx="1041393" cy="1404995"/>
          </a:xfrm>
          <a:prstGeom prst="rect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lt1">
                  <a:alpha val="100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8120614" y="-20848"/>
            <a:ext cx="180375" cy="756005"/>
          </a:xfrm>
          <a:prstGeom prst="rect">
            <a:avLst/>
          </a:pr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lt1">
                  <a:alpha val="20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8120614" y="64436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7048709" y="4390030"/>
            <a:ext cx="180375" cy="967782"/>
          </a:xfrm>
          <a:prstGeom prst="rect">
            <a:avLst/>
          </a:prstGeom>
          <a:gradFill>
            <a:gsLst>
              <a:gs pos="0">
                <a:schemeClr val="accent2">
                  <a:alpha val="20000"/>
                </a:schemeClr>
              </a:gs>
              <a:gs pos="100000">
                <a:schemeClr val="lt1">
                  <a:alpha val="20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7048709" y="429984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8577325" y="0"/>
            <a:ext cx="459775" cy="1416405"/>
          </a:xfrm>
          <a:prstGeom prst="rect">
            <a:avLst/>
          </a:prstGeom>
          <a:gradFill>
            <a:gsLst>
              <a:gs pos="0">
                <a:schemeClr val="accent2">
                  <a:alpha val="62000"/>
                </a:schemeClr>
              </a:gs>
              <a:gs pos="100000">
                <a:schemeClr val="lt1">
                  <a:alpha val="62000"/>
                </a:schemeClr>
              </a:gs>
            </a:gsLst>
            <a:lin ang="162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8577325" y="1146375"/>
            <a:ext cx="459775" cy="459775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8062400" y="3431553"/>
            <a:ext cx="1041393" cy="1041393"/>
          </a:xfrm>
          <a:prstGeom prst="ellipse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1800000"/>
          </a:gradFill>
        </p:spPr>
      </p:sp>
      <p:sp>
        <p:nvSpPr>
          <p:cNvPr id="13" name="AutoShape 13"/>
          <p:cNvSpPr/>
          <p:nvPr/>
        </p:nvSpPr>
        <p:spPr>
          <a:xfrm>
            <a:off x="231592" y="992870"/>
            <a:ext cx="694544" cy="694544"/>
          </a:xfrm>
          <a:prstGeom prst="ellipse">
            <a:avLst/>
          </a:prstGeom>
          <a:gradFill>
            <a:gsLst>
              <a:gs pos="0">
                <a:schemeClr val="accent2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0"/>
          </a:gradFill>
        </p:spPr>
      </p:sp>
      <p:sp>
        <p:nvSpPr>
          <p:cNvPr id="14" name="AutoShape 14"/>
          <p:cNvSpPr/>
          <p:nvPr/>
        </p:nvSpPr>
        <p:spPr>
          <a:xfrm>
            <a:off x="747832" y="3454575"/>
            <a:ext cx="256575" cy="1903238"/>
          </a:xfrm>
          <a:prstGeom prst="rect">
            <a:avLst/>
          </a:prstGeom>
          <a:gradFill>
            <a:gsLst>
              <a:gs pos="0">
                <a:schemeClr val="accent2">
                  <a:alpha val="51000"/>
                </a:schemeClr>
              </a:gs>
              <a:gs pos="100000">
                <a:schemeClr val="lt1">
                  <a:alpha val="51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47832" y="3326287"/>
            <a:ext cx="256575" cy="256575"/>
          </a:xfrm>
          <a:prstGeom prst="ellipse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1414628" y="4390030"/>
            <a:ext cx="180375" cy="967782"/>
          </a:xfrm>
          <a:prstGeom prst="rect">
            <a:avLst/>
          </a:prstGeom>
          <a:gradFill>
            <a:gsLst>
              <a:gs pos="0">
                <a:schemeClr val="accent2">
                  <a:alpha val="36000"/>
                </a:schemeClr>
              </a:gs>
              <a:gs pos="100000">
                <a:schemeClr val="lt1">
                  <a:alpha val="36000"/>
                </a:schemeClr>
              </a:gs>
            </a:gsLst>
            <a:lin ang="5400000"/>
          </a:gra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1414628" y="4299843"/>
            <a:ext cx="180375" cy="180375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TextBox 18"/>
          <p:cNvSpPr txBox="1"/>
          <p:nvPr/>
        </p:nvSpPr>
        <p:spPr>
          <a:xfrm>
            <a:off x="1458623" y="824738"/>
            <a:ext cx="7124474" cy="2333625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  <a:spcBef>
                <a:spcPts val="375"/>
              </a:spcBef>
            </a:pPr>
            <a:r>
              <a:rPr lang="en-US" sz="90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02</a:t>
            </a:r>
          </a:p>
        </p:txBody>
      </p:sp>
      <p:sp>
        <p:nvSpPr>
          <p:cNvPr id="19" name="TextBox 19"/>
          <p:cNvSpPr txBox="1"/>
          <p:nvPr/>
        </p:nvSpPr>
        <p:spPr>
          <a:xfrm>
            <a:off x="1538646" y="2716087"/>
            <a:ext cx="5510063" cy="85338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74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班主任心理素质培养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6" name="AutoShape 6"/>
          <p:cNvSpPr/>
          <p:nvPr/>
        </p:nvSpPr>
        <p:spPr>
          <a:xfrm>
            <a:off x="2176606" y="3824375"/>
            <a:ext cx="776374" cy="776374"/>
          </a:xfrm>
          <a:prstGeom prst="ellipse">
            <a:avLst/>
          </a:pr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5400000"/>
          </a:gradFill>
        </p:spPr>
      </p:sp>
      <p:sp>
        <p:nvSpPr>
          <p:cNvPr id="7" name="TextBox 7"/>
          <p:cNvSpPr txBox="1"/>
          <p:nvPr/>
        </p:nvSpPr>
        <p:spPr>
          <a:xfrm>
            <a:off x="2188024" y="3945862"/>
            <a:ext cx="753539" cy="5334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18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03</a:t>
            </a:r>
          </a:p>
        </p:txBody>
      </p:sp>
      <p:sp>
        <p:nvSpPr>
          <p:cNvPr id="8" name="TextBox 8"/>
          <p:cNvSpPr txBox="1"/>
          <p:nvPr/>
        </p:nvSpPr>
        <p:spPr>
          <a:xfrm>
            <a:off x="3066184" y="3633420"/>
            <a:ext cx="4439984" cy="5715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6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促进学校教育质量提升</a:t>
            </a:r>
          </a:p>
        </p:txBody>
      </p:sp>
      <p:sp>
        <p:nvSpPr>
          <p:cNvPr id="9" name="TextBox 9"/>
          <p:cNvSpPr txBox="1"/>
          <p:nvPr/>
        </p:nvSpPr>
        <p:spPr>
          <a:xfrm>
            <a:off x="3066184" y="4015817"/>
            <a:ext cx="4286138" cy="7620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班主任是学校教育的重要力量，提升班主任心理素质有助于提高学校整体教育质量。</a:t>
            </a:r>
          </a:p>
        </p:txBody>
      </p:sp>
      <p:sp>
        <p:nvSpPr>
          <p:cNvPr id="10" name="AutoShape 10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AutoShape 26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AutoShape 27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8" name="AutoShape 28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9" name="AutoShape 29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extBox 30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心理素质培养的意义</a:t>
            </a:r>
          </a:p>
        </p:txBody>
      </p:sp>
      <p:sp>
        <p:nvSpPr>
          <p:cNvPr id="31" name="AutoShape 31"/>
          <p:cNvSpPr/>
          <p:nvPr/>
        </p:nvSpPr>
        <p:spPr>
          <a:xfrm>
            <a:off x="2176606" y="1264703"/>
            <a:ext cx="776374" cy="776374"/>
          </a:xfrm>
          <a:prstGeom prst="ellipse">
            <a:avLst/>
          </a:pr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5400000"/>
          </a:gradFill>
        </p:spPr>
      </p:sp>
      <p:sp>
        <p:nvSpPr>
          <p:cNvPr id="32" name="TextBox 32"/>
          <p:cNvSpPr txBox="1"/>
          <p:nvPr/>
        </p:nvSpPr>
        <p:spPr>
          <a:xfrm>
            <a:off x="2188024" y="1386190"/>
            <a:ext cx="753539" cy="5334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18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01</a:t>
            </a:r>
          </a:p>
        </p:txBody>
      </p:sp>
      <p:sp>
        <p:nvSpPr>
          <p:cNvPr id="33" name="TextBox 33"/>
          <p:cNvSpPr txBox="1"/>
          <p:nvPr/>
        </p:nvSpPr>
        <p:spPr>
          <a:xfrm>
            <a:off x="3066184" y="1045173"/>
            <a:ext cx="4439984" cy="5715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6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提升班主任自身心理健康水平</a:t>
            </a:r>
          </a:p>
        </p:txBody>
      </p:sp>
      <p:sp>
        <p:nvSpPr>
          <p:cNvPr id="34" name="TextBox 34"/>
          <p:cNvSpPr txBox="1"/>
          <p:nvPr/>
        </p:nvSpPr>
        <p:spPr>
          <a:xfrm>
            <a:off x="3066184" y="1408520"/>
            <a:ext cx="4286138" cy="7620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班主任的心理健康水平直接影响到学生的心理健康状况，提升班主任心理素质有助于减轻工作压力，提高工作效率。</a:t>
            </a:r>
          </a:p>
        </p:txBody>
      </p:sp>
      <p:sp>
        <p:nvSpPr>
          <p:cNvPr id="35" name="AutoShape 35"/>
          <p:cNvSpPr/>
          <p:nvPr/>
        </p:nvSpPr>
        <p:spPr>
          <a:xfrm>
            <a:off x="2176606" y="2544539"/>
            <a:ext cx="776374" cy="776374"/>
          </a:xfrm>
          <a:prstGeom prst="ellipse">
            <a:avLst/>
          </a:pr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5400000"/>
          </a:gradFill>
        </p:spPr>
      </p:sp>
      <p:sp>
        <p:nvSpPr>
          <p:cNvPr id="36" name="TextBox 36"/>
          <p:cNvSpPr txBox="1"/>
          <p:nvPr/>
        </p:nvSpPr>
        <p:spPr>
          <a:xfrm>
            <a:off x="2188024" y="2666026"/>
            <a:ext cx="753539" cy="5334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 algn="ctr">
              <a:lnSpc>
                <a:spcPct val="120000"/>
              </a:lnSpc>
            </a:pPr>
            <a:r>
              <a:rPr lang="en-US" sz="18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02</a:t>
            </a:r>
          </a:p>
        </p:txBody>
      </p:sp>
      <p:sp>
        <p:nvSpPr>
          <p:cNvPr id="37" name="TextBox 37"/>
          <p:cNvSpPr txBox="1"/>
          <p:nvPr/>
        </p:nvSpPr>
        <p:spPr>
          <a:xfrm>
            <a:off x="3066184" y="2334534"/>
            <a:ext cx="4439984" cy="5715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6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增强班级管理效果</a:t>
            </a:r>
          </a:p>
        </p:txBody>
      </p:sp>
      <p:sp>
        <p:nvSpPr>
          <p:cNvPr id="38" name="TextBox 38"/>
          <p:cNvSpPr txBox="1"/>
          <p:nvPr/>
        </p:nvSpPr>
        <p:spPr>
          <a:xfrm>
            <a:off x="3066184" y="2707405"/>
            <a:ext cx="4286138" cy="7620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20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班主任具备良好心理素质，能够更好地应对学生问题，更有效地引导学生健康成长，提高班级管理效果。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44" y="0"/>
            <a:ext cx="9523512" cy="5357813"/>
          </a:xfrm>
          <a:prstGeom prst="rect">
            <a:avLst/>
          </a:prstGeom>
        </p:spPr>
      </p:pic>
      <p:sp>
        <p:nvSpPr>
          <p:cNvPr id="3" name="AutoShape 3"/>
          <p:cNvSpPr/>
          <p:nvPr/>
        </p:nvSpPr>
        <p:spPr>
          <a:xfrm>
            <a:off x="0" y="0"/>
            <a:ext cx="9525000" cy="5357813"/>
          </a:xfrm>
          <a:prstGeom prst="rect">
            <a:avLst/>
          </a:prstGeom>
          <a:solidFill>
            <a:schemeClr val="lt1">
              <a:alpha val="90000"/>
            </a:schemeClr>
          </a:solidFill>
        </p:spPr>
        <p:style>
          <a:lnRef idx="0">
            <a:schemeClr val="lt1"/>
          </a:lnRef>
          <a:fillRef idx="1">
            <a:schemeClr val="lt1"/>
          </a:fillRef>
          <a:effectRef idx="0">
            <a:schemeClr val="lt1"/>
          </a:effectRef>
          <a:fontRef idx="minor">
            <a:schemeClr val="lt1"/>
          </a:fontRef>
        </p:style>
      </p:sp>
      <p:sp>
        <p:nvSpPr>
          <p:cNvPr id="5" name="AutoShape 5"/>
          <p:cNvSpPr/>
          <p:nvPr/>
        </p:nvSpPr>
        <p:spPr>
          <a:xfrm>
            <a:off x="1286137" y="1053967"/>
            <a:ext cx="950851" cy="950851"/>
          </a:xfrm>
          <a:prstGeom prst="ellipse">
            <a:avLst/>
          </a:prstGeom>
          <a:gradFill>
            <a:gsLst>
              <a:gs pos="0">
                <a:schemeClr val="accent1">
                  <a:alpha val="100000"/>
                </a:schemeClr>
              </a:gs>
              <a:gs pos="100000">
                <a:schemeClr val="accent2">
                  <a:alpha val="100000"/>
                </a:schemeClr>
              </a:gs>
            </a:gsLst>
            <a:lin ang="5400000"/>
          </a:gradFill>
        </p:spPr>
      </p:sp>
      <p:sp>
        <p:nvSpPr>
          <p:cNvPr id="6" name="AutoShape 6"/>
          <p:cNvSpPr/>
          <p:nvPr/>
        </p:nvSpPr>
        <p:spPr>
          <a:xfrm>
            <a:off x="355440" y="277586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AutoShape 7"/>
          <p:cNvSpPr/>
          <p:nvPr/>
        </p:nvSpPr>
        <p:spPr>
          <a:xfrm>
            <a:off x="449257" y="27528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AutoShape 8"/>
          <p:cNvSpPr/>
          <p:nvPr/>
        </p:nvSpPr>
        <p:spPr>
          <a:xfrm>
            <a:off x="538379" y="27662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AutoShape 9"/>
          <p:cNvSpPr/>
          <p:nvPr/>
        </p:nvSpPr>
        <p:spPr>
          <a:xfrm>
            <a:off x="624819" y="283630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AutoShape 10"/>
          <p:cNvSpPr/>
          <p:nvPr/>
        </p:nvSpPr>
        <p:spPr>
          <a:xfrm>
            <a:off x="706988" y="28040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AutoShape 11"/>
          <p:cNvSpPr/>
          <p:nvPr/>
        </p:nvSpPr>
        <p:spPr>
          <a:xfrm>
            <a:off x="355440" y="369597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AutoShape 12"/>
          <p:cNvSpPr/>
          <p:nvPr/>
        </p:nvSpPr>
        <p:spPr>
          <a:xfrm>
            <a:off x="449257" y="367292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AutoShape 13"/>
          <p:cNvSpPr/>
          <p:nvPr/>
        </p:nvSpPr>
        <p:spPr>
          <a:xfrm>
            <a:off x="538379" y="368633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AutoShape 14"/>
          <p:cNvSpPr/>
          <p:nvPr/>
        </p:nvSpPr>
        <p:spPr>
          <a:xfrm>
            <a:off x="624819" y="375641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AutoShape 15"/>
          <p:cNvSpPr/>
          <p:nvPr/>
        </p:nvSpPr>
        <p:spPr>
          <a:xfrm>
            <a:off x="706988" y="372412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AutoShape 16"/>
          <p:cNvSpPr/>
          <p:nvPr/>
        </p:nvSpPr>
        <p:spPr>
          <a:xfrm>
            <a:off x="355440" y="46160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AutoShape 17"/>
          <p:cNvSpPr/>
          <p:nvPr/>
        </p:nvSpPr>
        <p:spPr>
          <a:xfrm>
            <a:off x="449257" y="459303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AutoShape 18"/>
          <p:cNvSpPr/>
          <p:nvPr/>
        </p:nvSpPr>
        <p:spPr>
          <a:xfrm>
            <a:off x="538379" y="460644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AutoShape 19"/>
          <p:cNvSpPr/>
          <p:nvPr/>
        </p:nvSpPr>
        <p:spPr>
          <a:xfrm>
            <a:off x="624819" y="467652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AutoShape 20"/>
          <p:cNvSpPr/>
          <p:nvPr/>
        </p:nvSpPr>
        <p:spPr>
          <a:xfrm>
            <a:off x="706988" y="464423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AutoShape 21"/>
          <p:cNvSpPr/>
          <p:nvPr/>
        </p:nvSpPr>
        <p:spPr>
          <a:xfrm>
            <a:off x="355440" y="553618"/>
            <a:ext cx="65740" cy="65740"/>
          </a:xfrm>
          <a:prstGeom prst="ellipse">
            <a:avLst/>
          </a:prstGeom>
          <a:solidFill>
            <a:schemeClr val="accent1"/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2" name="AutoShape 22"/>
          <p:cNvSpPr/>
          <p:nvPr/>
        </p:nvSpPr>
        <p:spPr>
          <a:xfrm>
            <a:off x="449257" y="551314"/>
            <a:ext cx="61044" cy="61044"/>
          </a:xfrm>
          <a:prstGeom prst="ellipse">
            <a:avLst/>
          </a:prstGeom>
          <a:solidFill>
            <a:schemeClr val="accent1">
              <a:alpha val="8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AutoShape 23"/>
          <p:cNvSpPr/>
          <p:nvPr/>
        </p:nvSpPr>
        <p:spPr>
          <a:xfrm>
            <a:off x="538379" y="552655"/>
            <a:ext cx="58363" cy="58363"/>
          </a:xfrm>
          <a:prstGeom prst="ellipse">
            <a:avLst/>
          </a:prstGeom>
          <a:solidFill>
            <a:schemeClr val="accent1">
              <a:alpha val="6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4" name="AutoShape 24"/>
          <p:cNvSpPr/>
          <p:nvPr/>
        </p:nvSpPr>
        <p:spPr>
          <a:xfrm>
            <a:off x="624819" y="559663"/>
            <a:ext cx="54092" cy="54092"/>
          </a:xfrm>
          <a:prstGeom prst="ellipse">
            <a:avLst/>
          </a:prstGeom>
          <a:solidFill>
            <a:schemeClr val="accent1">
              <a:alpha val="4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AutoShape 25"/>
          <p:cNvSpPr/>
          <p:nvPr/>
        </p:nvSpPr>
        <p:spPr>
          <a:xfrm>
            <a:off x="706988" y="556434"/>
            <a:ext cx="51245" cy="51245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0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TextBox 26"/>
          <p:cNvSpPr txBox="1"/>
          <p:nvPr/>
        </p:nvSpPr>
        <p:spPr>
          <a:xfrm>
            <a:off x="855345" y="73342"/>
            <a:ext cx="7815272" cy="7239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40000"/>
              </a:lnSpc>
            </a:pPr>
            <a:r>
              <a:rPr lang="en-US" sz="2400" b="1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班主任应具备的心理素质</a:t>
            </a:r>
          </a:p>
        </p:txBody>
      </p:sp>
      <p:sp>
        <p:nvSpPr>
          <p:cNvPr id="27" name="AutoShape 27"/>
          <p:cNvSpPr/>
          <p:nvPr/>
        </p:nvSpPr>
        <p:spPr>
          <a:xfrm>
            <a:off x="2374329" y="1410972"/>
            <a:ext cx="2857500" cy="155445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8" name="AutoShape 28"/>
          <p:cNvSpPr/>
          <p:nvPr/>
        </p:nvSpPr>
        <p:spPr>
          <a:xfrm>
            <a:off x="2374329" y="1113560"/>
            <a:ext cx="2857500" cy="5619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29" name="TextBox 29"/>
          <p:cNvSpPr txBox="1"/>
          <p:nvPr/>
        </p:nvSpPr>
        <p:spPr>
          <a:xfrm>
            <a:off x="2531535" y="1760509"/>
            <a:ext cx="2543088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了解自己的个性特点、优点和不足，能够更好地进行自我调节和班级管理。</a:t>
            </a:r>
          </a:p>
        </p:txBody>
      </p:sp>
      <p:sp>
        <p:nvSpPr>
          <p:cNvPr id="30" name="TextBox 30"/>
          <p:cNvSpPr txBox="1"/>
          <p:nvPr/>
        </p:nvSpPr>
        <p:spPr>
          <a:xfrm>
            <a:off x="2540958" y="1151660"/>
            <a:ext cx="2637353" cy="495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20000"/>
              </a:lnSpc>
            </a:pPr>
            <a:r>
              <a:rPr lang="en-US" sz="1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良好的自我认知</a:t>
            </a:r>
          </a:p>
        </p:txBody>
      </p:sp>
      <p:sp>
        <p:nvSpPr>
          <p:cNvPr id="31" name="AutoShape 31"/>
          <p:cNvSpPr/>
          <p:nvPr/>
        </p:nvSpPr>
        <p:spPr>
          <a:xfrm>
            <a:off x="5514652" y="1379347"/>
            <a:ext cx="2857500" cy="155445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2" name="AutoShape 32"/>
          <p:cNvSpPr/>
          <p:nvPr/>
        </p:nvSpPr>
        <p:spPr>
          <a:xfrm>
            <a:off x="5514652" y="1113560"/>
            <a:ext cx="2857500" cy="5619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3" name="TextBox 33"/>
          <p:cNvSpPr txBox="1"/>
          <p:nvPr/>
        </p:nvSpPr>
        <p:spPr>
          <a:xfrm>
            <a:off x="5681281" y="1151660"/>
            <a:ext cx="2637353" cy="495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20000"/>
              </a:lnSpc>
            </a:pPr>
            <a:r>
              <a:rPr lang="en-US" sz="1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积极的心态</a:t>
            </a:r>
          </a:p>
        </p:txBody>
      </p:sp>
      <p:sp>
        <p:nvSpPr>
          <p:cNvPr id="34" name="AutoShape 34"/>
          <p:cNvSpPr/>
          <p:nvPr/>
        </p:nvSpPr>
        <p:spPr>
          <a:xfrm>
            <a:off x="2374329" y="3388746"/>
            <a:ext cx="2857500" cy="155445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5" name="AutoShape 35"/>
          <p:cNvSpPr/>
          <p:nvPr/>
        </p:nvSpPr>
        <p:spPr>
          <a:xfrm>
            <a:off x="2374329" y="3140358"/>
            <a:ext cx="2857500" cy="5619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6" name="TextBox 36"/>
          <p:cNvSpPr txBox="1"/>
          <p:nvPr/>
        </p:nvSpPr>
        <p:spPr>
          <a:xfrm>
            <a:off x="2540958" y="3178458"/>
            <a:ext cx="2637353" cy="495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20000"/>
              </a:lnSpc>
            </a:pPr>
            <a:r>
              <a:rPr lang="en-US" sz="1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情绪管理能力</a:t>
            </a:r>
          </a:p>
        </p:txBody>
      </p:sp>
      <p:sp>
        <p:nvSpPr>
          <p:cNvPr id="37" name="AutoShape 37"/>
          <p:cNvSpPr/>
          <p:nvPr/>
        </p:nvSpPr>
        <p:spPr>
          <a:xfrm>
            <a:off x="5514652" y="3357122"/>
            <a:ext cx="2857500" cy="1554450"/>
          </a:xfrm>
          <a:prstGeom prst="rect">
            <a:avLst/>
          </a:prstGeom>
          <a:solidFill>
            <a:schemeClr val="accent2">
              <a:lumMod val="75000"/>
              <a:alpha val="90000"/>
            </a:schemeClr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8" name="AutoShape 38"/>
          <p:cNvSpPr/>
          <p:nvPr/>
        </p:nvSpPr>
        <p:spPr>
          <a:xfrm>
            <a:off x="5514652" y="3140358"/>
            <a:ext cx="2857500" cy="561975"/>
          </a:xfrm>
          <a:prstGeom prst="roundRect">
            <a:avLst/>
          </a:prstGeom>
          <a:solidFill>
            <a:schemeClr val="accent2"/>
          </a:solidFill>
        </p:spPr>
        <p:style>
          <a:lnRef idx="0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</p:sp>
      <p:sp>
        <p:nvSpPr>
          <p:cNvPr id="39" name="TextBox 39"/>
          <p:cNvSpPr txBox="1"/>
          <p:nvPr/>
        </p:nvSpPr>
        <p:spPr>
          <a:xfrm>
            <a:off x="5681281" y="3178458"/>
            <a:ext cx="2637353" cy="495300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20000"/>
              </a:lnSpc>
            </a:pPr>
            <a:r>
              <a:rPr lang="en-US" sz="1600" b="1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沟通与协调能力</a:t>
            </a:r>
          </a:p>
        </p:txBody>
      </p:sp>
      <p:sp>
        <p:nvSpPr>
          <p:cNvPr id="40" name="TextBox 40"/>
          <p:cNvSpPr txBox="1"/>
          <p:nvPr/>
        </p:nvSpPr>
        <p:spPr>
          <a:xfrm>
            <a:off x="5671857" y="1760509"/>
            <a:ext cx="2543088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保持乐观、积极的心态，能够感染和传递给学生正能量，增强班级凝聚力和向心力。</a:t>
            </a:r>
          </a:p>
        </p:txBody>
      </p:sp>
      <p:sp>
        <p:nvSpPr>
          <p:cNvPr id="41" name="TextBox 41"/>
          <p:cNvSpPr txBox="1"/>
          <p:nvPr/>
        </p:nvSpPr>
        <p:spPr>
          <a:xfrm>
            <a:off x="2531535" y="3830028"/>
            <a:ext cx="2543088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具备情绪管理能力，能够在面对挫折和压力时保持冷静，避免情绪失控。</a:t>
            </a:r>
          </a:p>
        </p:txBody>
      </p:sp>
      <p:sp>
        <p:nvSpPr>
          <p:cNvPr id="42" name="TextBox 42"/>
          <p:cNvSpPr txBox="1"/>
          <p:nvPr/>
        </p:nvSpPr>
        <p:spPr>
          <a:xfrm>
            <a:off x="5671857" y="3830028"/>
            <a:ext cx="2543088" cy="940594"/>
          </a:xfrm>
          <a:prstGeom prst="rect">
            <a:avLst/>
          </a:prstGeom>
        </p:spPr>
        <p:txBody>
          <a:bodyPr lIns="95250" tIns="95250" rIns="47625" bIns="95250" rtlCol="0" anchor="t"/>
          <a:lstStyle/>
          <a:p>
            <a:pPr>
              <a:lnSpc>
                <a:spcPct val="150000"/>
              </a:lnSpc>
            </a:pPr>
            <a:r>
              <a:rPr lang="en-US" sz="1050">
                <a:solidFill>
                  <a:srgbClr val="FFFFFF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善于与学生、家长、同事沟通交流，能够协调各方面资源，共同促进学生的健康成长。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PP_MARK_KEY" val="ac2de6db-e6fb-43f2-b674-aba44e6147be"/>
  <p:tag name="COMMONDATA" val="eyJoZGlkIjoiY2E3YzFiMGFlZmJmOGUzMzU4NmJiYzM4MWQwNjg3Yj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EFFBFF"/>
      </a:lt1>
      <a:dk2>
        <a:srgbClr val="002F40"/>
      </a:dk2>
      <a:lt2>
        <a:srgbClr val="FFFFFF"/>
      </a:lt2>
      <a:accent1>
        <a:srgbClr val="3045FD"/>
      </a:accent1>
      <a:accent2>
        <a:srgbClr val="0085FF"/>
      </a:accent2>
      <a:accent3>
        <a:srgbClr val="2947E8"/>
      </a:accent3>
      <a:accent4>
        <a:srgbClr val="3CD6DF"/>
      </a:accent4>
      <a:accent5>
        <a:srgbClr val="73DDE3"/>
      </a:accent5>
      <a:accent6>
        <a:srgbClr val="FFC67C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569</Words>
  <Application>Microsoft Office PowerPoint</Application>
  <PresentationFormat>自定义</PresentationFormat>
  <Paragraphs>210</Paragraphs>
  <Slides>31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31</vt:i4>
      </vt:variant>
    </vt:vector>
  </HeadingPairs>
  <TitlesOfParts>
    <vt:vector size="37" baseType="lpstr">
      <vt:lpstr>方正公文小标宋</vt:lpstr>
      <vt:lpstr>宋体</vt:lpstr>
      <vt:lpstr>微软雅黑</vt:lpstr>
      <vt:lpstr>Arial</vt:lpstr>
      <vt:lpstr>Calibri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Microsoft 帐户</cp:lastModifiedBy>
  <cp:revision>7</cp:revision>
  <dcterms:created xsi:type="dcterms:W3CDTF">2006-08-16T00:00:00Z</dcterms:created>
  <dcterms:modified xsi:type="dcterms:W3CDTF">2023-11-11T02:08:51Z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87BB3C0D58F94EFBA8163472311AD9C6_12</vt:lpwstr>
  </property>
  <property fmtid="{D5CDD505-2E9C-101B-9397-08002B2CF9AE}" pid="3" name="KSOProductBuildVer">
    <vt:lpwstr>2052-12.1.0.15712</vt:lpwstr>
  </property>
</Properties>
</file>